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4"/>
  </p:notesMasterIdLst>
  <p:handoutMasterIdLst>
    <p:handoutMasterId r:id="rId35"/>
  </p:handoutMasterIdLst>
  <p:sldIdLst>
    <p:sldId id="257" r:id="rId2"/>
    <p:sldId id="422" r:id="rId3"/>
    <p:sldId id="419" r:id="rId4"/>
    <p:sldId id="423" r:id="rId5"/>
    <p:sldId id="424" r:id="rId6"/>
    <p:sldId id="425" r:id="rId7"/>
    <p:sldId id="426" r:id="rId8"/>
    <p:sldId id="427" r:id="rId9"/>
    <p:sldId id="428" r:id="rId10"/>
    <p:sldId id="430" r:id="rId11"/>
    <p:sldId id="431" r:id="rId12"/>
    <p:sldId id="435" r:id="rId13"/>
    <p:sldId id="438" r:id="rId14"/>
    <p:sldId id="439" r:id="rId15"/>
    <p:sldId id="436" r:id="rId16"/>
    <p:sldId id="440" r:id="rId17"/>
    <p:sldId id="441" r:id="rId18"/>
    <p:sldId id="442" r:id="rId19"/>
    <p:sldId id="432" r:id="rId20"/>
    <p:sldId id="443" r:id="rId21"/>
    <p:sldId id="444" r:id="rId22"/>
    <p:sldId id="445" r:id="rId23"/>
    <p:sldId id="446" r:id="rId24"/>
    <p:sldId id="447" r:id="rId25"/>
    <p:sldId id="448" r:id="rId26"/>
    <p:sldId id="449" r:id="rId27"/>
    <p:sldId id="450" r:id="rId28"/>
    <p:sldId id="451" r:id="rId29"/>
    <p:sldId id="452" r:id="rId30"/>
    <p:sldId id="453" r:id="rId31"/>
    <p:sldId id="454" r:id="rId32"/>
    <p:sldId id="416" r:id="rId33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2D050"/>
    <a:srgbClr val="CCFFFF"/>
    <a:srgbClr val="FFCC99"/>
    <a:srgbClr val="FF3300"/>
    <a:srgbClr val="FFCC00"/>
    <a:srgbClr val="009900"/>
    <a:srgbClr val="00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2C66AD-4CE3-D044-A6F7-3CCC3B1D815D}" v="79" dt="2018-09-26T10:24:41.8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12" autoAdjust="0"/>
    <p:restoredTop sz="74317" autoAdjust="0"/>
  </p:normalViewPr>
  <p:slideViewPr>
    <p:cSldViewPr snapToGrid="0">
      <p:cViewPr varScale="1">
        <p:scale>
          <a:sx n="113" d="100"/>
          <a:sy n="113" d="100"/>
        </p:scale>
        <p:origin x="2944" y="176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notesViewPr>
    <p:cSldViewPr snapToGrid="0">
      <p:cViewPr varScale="1">
        <p:scale>
          <a:sx n="152" d="100"/>
          <a:sy n="152" d="100"/>
        </p:scale>
        <p:origin x="4528" y="200"/>
      </p:cViewPr>
      <p:guideLst/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Canini" userId="f9c31d46-c3b5-4114-aea8-426b22c5f56f" providerId="ADAL" clId="{B22C66AD-4CE3-D044-A6F7-3CCC3B1D815D}"/>
    <pc:docChg chg="addSld delSld modSld">
      <pc:chgData name="Marco Canini" userId="f9c31d46-c3b5-4114-aea8-426b22c5f56f" providerId="ADAL" clId="{B22C66AD-4CE3-D044-A6F7-3CCC3B1D815D}" dt="2018-09-26T10:24:41.876" v="78" actId="404"/>
      <pc:docMkLst>
        <pc:docMk/>
      </pc:docMkLst>
      <pc:sldChg chg="modSp">
        <pc:chgData name="Marco Canini" userId="f9c31d46-c3b5-4114-aea8-426b22c5f56f" providerId="ADAL" clId="{B22C66AD-4CE3-D044-A6F7-3CCC3B1D815D}" dt="2018-09-26T10:03:30.371" v="3" actId="20577"/>
        <pc:sldMkLst>
          <pc:docMk/>
          <pc:sldMk cId="0" sldId="257"/>
        </pc:sldMkLst>
        <pc:spChg chg="mod">
          <ac:chgData name="Marco Canini" userId="f9c31d46-c3b5-4114-aea8-426b22c5f56f" providerId="ADAL" clId="{B22C66AD-4CE3-D044-A6F7-3CCC3B1D815D}" dt="2018-09-26T10:03:24.380" v="0"/>
          <ac:spMkLst>
            <pc:docMk/>
            <pc:sldMk cId="0" sldId="257"/>
            <ac:spMk id="15362" creationId="{00000000-0000-0000-0000-000000000000}"/>
          </ac:spMkLst>
        </pc:spChg>
        <pc:spChg chg="mod">
          <ac:chgData name="Marco Canini" userId="f9c31d46-c3b5-4114-aea8-426b22c5f56f" providerId="ADAL" clId="{B22C66AD-4CE3-D044-A6F7-3CCC3B1D815D}" dt="2018-09-26T10:03:30.371" v="3" actId="20577"/>
          <ac:spMkLst>
            <pc:docMk/>
            <pc:sldMk cId="0" sldId="257"/>
            <ac:spMk id="15363" creationId="{00000000-0000-0000-0000-000000000000}"/>
          </ac:spMkLst>
        </pc:spChg>
      </pc:sldChg>
      <pc:sldChg chg="del">
        <pc:chgData name="Marco Canini" userId="f9c31d46-c3b5-4114-aea8-426b22c5f56f" providerId="ADAL" clId="{B22C66AD-4CE3-D044-A6F7-3CCC3B1D815D}" dt="2018-09-26T10:22:36.913" v="27" actId="2696"/>
        <pc:sldMkLst>
          <pc:docMk/>
          <pc:sldMk cId="0" sldId="272"/>
        </pc:sldMkLst>
      </pc:sldChg>
      <pc:sldChg chg="del">
        <pc:chgData name="Marco Canini" userId="f9c31d46-c3b5-4114-aea8-426b22c5f56f" providerId="ADAL" clId="{B22C66AD-4CE3-D044-A6F7-3CCC3B1D815D}" dt="2018-09-26T10:22:36.916" v="28" actId="2696"/>
        <pc:sldMkLst>
          <pc:docMk/>
          <pc:sldMk cId="0" sldId="273"/>
        </pc:sldMkLst>
      </pc:sldChg>
      <pc:sldChg chg="del">
        <pc:chgData name="Marco Canini" userId="f9c31d46-c3b5-4114-aea8-426b22c5f56f" providerId="ADAL" clId="{B22C66AD-4CE3-D044-A6F7-3CCC3B1D815D}" dt="2018-09-26T10:22:36.907" v="25" actId="2696"/>
        <pc:sldMkLst>
          <pc:docMk/>
          <pc:sldMk cId="1641301863" sldId="369"/>
        </pc:sldMkLst>
      </pc:sldChg>
      <pc:sldChg chg="del">
        <pc:chgData name="Marco Canini" userId="f9c31d46-c3b5-4114-aea8-426b22c5f56f" providerId="ADAL" clId="{B22C66AD-4CE3-D044-A6F7-3CCC3B1D815D}" dt="2018-09-26T10:22:36.910" v="26" actId="2696"/>
        <pc:sldMkLst>
          <pc:docMk/>
          <pc:sldMk cId="331622878" sldId="371"/>
        </pc:sldMkLst>
      </pc:sldChg>
      <pc:sldChg chg="del">
        <pc:chgData name="Marco Canini" userId="f9c31d46-c3b5-4114-aea8-426b22c5f56f" providerId="ADAL" clId="{B22C66AD-4CE3-D044-A6F7-3CCC3B1D815D}" dt="2018-09-26T10:22:36.919" v="29" actId="2696"/>
        <pc:sldMkLst>
          <pc:docMk/>
          <pc:sldMk cId="1751493557" sldId="372"/>
        </pc:sldMkLst>
      </pc:sldChg>
      <pc:sldChg chg="del">
        <pc:chgData name="Marco Canini" userId="f9c31d46-c3b5-4114-aea8-426b22c5f56f" providerId="ADAL" clId="{B22C66AD-4CE3-D044-A6F7-3CCC3B1D815D}" dt="2018-09-26T10:22:36.926" v="31" actId="2696"/>
        <pc:sldMkLst>
          <pc:docMk/>
          <pc:sldMk cId="1027458756" sldId="373"/>
        </pc:sldMkLst>
      </pc:sldChg>
      <pc:sldChg chg="del">
        <pc:chgData name="Marco Canini" userId="f9c31d46-c3b5-4114-aea8-426b22c5f56f" providerId="ADAL" clId="{B22C66AD-4CE3-D044-A6F7-3CCC3B1D815D}" dt="2018-09-26T10:22:36.935" v="33" actId="2696"/>
        <pc:sldMkLst>
          <pc:docMk/>
          <pc:sldMk cId="1916232975" sldId="375"/>
        </pc:sldMkLst>
      </pc:sldChg>
      <pc:sldChg chg="del">
        <pc:chgData name="Marco Canini" userId="f9c31d46-c3b5-4114-aea8-426b22c5f56f" providerId="ADAL" clId="{B22C66AD-4CE3-D044-A6F7-3CCC3B1D815D}" dt="2018-09-26T10:22:36.930" v="32" actId="2696"/>
        <pc:sldMkLst>
          <pc:docMk/>
          <pc:sldMk cId="109712547" sldId="376"/>
        </pc:sldMkLst>
      </pc:sldChg>
      <pc:sldChg chg="del">
        <pc:chgData name="Marco Canini" userId="f9c31d46-c3b5-4114-aea8-426b22c5f56f" providerId="ADAL" clId="{B22C66AD-4CE3-D044-A6F7-3CCC3B1D815D}" dt="2018-09-26T10:22:36.938" v="34" actId="2696"/>
        <pc:sldMkLst>
          <pc:docMk/>
          <pc:sldMk cId="123651714" sldId="377"/>
        </pc:sldMkLst>
      </pc:sldChg>
      <pc:sldChg chg="del">
        <pc:chgData name="Marco Canini" userId="f9c31d46-c3b5-4114-aea8-426b22c5f56f" providerId="ADAL" clId="{B22C66AD-4CE3-D044-A6F7-3CCC3B1D815D}" dt="2018-09-26T10:22:36.941" v="35" actId="2696"/>
        <pc:sldMkLst>
          <pc:docMk/>
          <pc:sldMk cId="415654890" sldId="378"/>
        </pc:sldMkLst>
      </pc:sldChg>
      <pc:sldChg chg="del">
        <pc:chgData name="Marco Canini" userId="f9c31d46-c3b5-4114-aea8-426b22c5f56f" providerId="ADAL" clId="{B22C66AD-4CE3-D044-A6F7-3CCC3B1D815D}" dt="2018-09-26T10:22:36.950" v="37" actId="2696"/>
        <pc:sldMkLst>
          <pc:docMk/>
          <pc:sldMk cId="412307008" sldId="381"/>
        </pc:sldMkLst>
      </pc:sldChg>
      <pc:sldChg chg="del">
        <pc:chgData name="Marco Canini" userId="f9c31d46-c3b5-4114-aea8-426b22c5f56f" providerId="ADAL" clId="{B22C66AD-4CE3-D044-A6F7-3CCC3B1D815D}" dt="2018-09-26T10:22:36.957" v="39" actId="2696"/>
        <pc:sldMkLst>
          <pc:docMk/>
          <pc:sldMk cId="76381379" sldId="382"/>
        </pc:sldMkLst>
      </pc:sldChg>
      <pc:sldChg chg="del">
        <pc:chgData name="Marco Canini" userId="f9c31d46-c3b5-4114-aea8-426b22c5f56f" providerId="ADAL" clId="{B22C66AD-4CE3-D044-A6F7-3CCC3B1D815D}" dt="2018-09-26T10:22:36.961" v="40" actId="2696"/>
        <pc:sldMkLst>
          <pc:docMk/>
          <pc:sldMk cId="1643483461" sldId="386"/>
        </pc:sldMkLst>
      </pc:sldChg>
      <pc:sldChg chg="del">
        <pc:chgData name="Marco Canini" userId="f9c31d46-c3b5-4114-aea8-426b22c5f56f" providerId="ADAL" clId="{B22C66AD-4CE3-D044-A6F7-3CCC3B1D815D}" dt="2018-09-26T10:22:36.954" v="38" actId="2696"/>
        <pc:sldMkLst>
          <pc:docMk/>
          <pc:sldMk cId="1530423585" sldId="388"/>
        </pc:sldMkLst>
      </pc:sldChg>
      <pc:sldChg chg="del">
        <pc:chgData name="Marco Canini" userId="f9c31d46-c3b5-4114-aea8-426b22c5f56f" providerId="ADAL" clId="{B22C66AD-4CE3-D044-A6F7-3CCC3B1D815D}" dt="2018-09-26T10:22:36.923" v="30" actId="2696"/>
        <pc:sldMkLst>
          <pc:docMk/>
          <pc:sldMk cId="1098449759" sldId="389"/>
        </pc:sldMkLst>
      </pc:sldChg>
      <pc:sldChg chg="del">
        <pc:chgData name="Marco Canini" userId="f9c31d46-c3b5-4114-aea8-426b22c5f56f" providerId="ADAL" clId="{B22C66AD-4CE3-D044-A6F7-3CCC3B1D815D}" dt="2018-09-26T10:22:36.963" v="41" actId="2696"/>
        <pc:sldMkLst>
          <pc:docMk/>
          <pc:sldMk cId="778465962" sldId="390"/>
        </pc:sldMkLst>
      </pc:sldChg>
      <pc:sldChg chg="del">
        <pc:chgData name="Marco Canini" userId="f9c31d46-c3b5-4114-aea8-426b22c5f56f" providerId="ADAL" clId="{B22C66AD-4CE3-D044-A6F7-3CCC3B1D815D}" dt="2018-09-26T10:22:36.945" v="36" actId="2696"/>
        <pc:sldMkLst>
          <pc:docMk/>
          <pc:sldMk cId="506690240" sldId="391"/>
        </pc:sldMkLst>
      </pc:sldChg>
      <pc:sldChg chg="del">
        <pc:chgData name="Marco Canini" userId="f9c31d46-c3b5-4114-aea8-426b22c5f56f" providerId="ADAL" clId="{B22C66AD-4CE3-D044-A6F7-3CCC3B1D815D}" dt="2018-09-26T10:22:36.967" v="43" actId="2696"/>
        <pc:sldMkLst>
          <pc:docMk/>
          <pc:sldMk cId="1101197624" sldId="394"/>
        </pc:sldMkLst>
      </pc:sldChg>
      <pc:sldChg chg="del">
        <pc:chgData name="Marco Canini" userId="f9c31d46-c3b5-4114-aea8-426b22c5f56f" providerId="ADAL" clId="{B22C66AD-4CE3-D044-A6F7-3CCC3B1D815D}" dt="2018-09-26T10:22:36.969" v="44" actId="2696"/>
        <pc:sldMkLst>
          <pc:docMk/>
          <pc:sldMk cId="128614350" sldId="395"/>
        </pc:sldMkLst>
      </pc:sldChg>
      <pc:sldChg chg="del">
        <pc:chgData name="Marco Canini" userId="f9c31d46-c3b5-4114-aea8-426b22c5f56f" providerId="ADAL" clId="{B22C66AD-4CE3-D044-A6F7-3CCC3B1D815D}" dt="2018-09-26T10:22:37.085" v="45" actId="2696"/>
        <pc:sldMkLst>
          <pc:docMk/>
          <pc:sldMk cId="272138003" sldId="396"/>
        </pc:sldMkLst>
      </pc:sldChg>
      <pc:sldChg chg="del">
        <pc:chgData name="Marco Canini" userId="f9c31d46-c3b5-4114-aea8-426b22c5f56f" providerId="ADAL" clId="{B22C66AD-4CE3-D044-A6F7-3CCC3B1D815D}" dt="2018-09-26T10:22:37.087" v="46" actId="2696"/>
        <pc:sldMkLst>
          <pc:docMk/>
          <pc:sldMk cId="1153868683" sldId="397"/>
        </pc:sldMkLst>
      </pc:sldChg>
      <pc:sldChg chg="del">
        <pc:chgData name="Marco Canini" userId="f9c31d46-c3b5-4114-aea8-426b22c5f56f" providerId="ADAL" clId="{B22C66AD-4CE3-D044-A6F7-3CCC3B1D815D}" dt="2018-09-26T10:22:37.179" v="48" actId="2696"/>
        <pc:sldMkLst>
          <pc:docMk/>
          <pc:sldMk cId="1791758143" sldId="398"/>
        </pc:sldMkLst>
      </pc:sldChg>
      <pc:sldChg chg="del">
        <pc:chgData name="Marco Canini" userId="f9c31d46-c3b5-4114-aea8-426b22c5f56f" providerId="ADAL" clId="{B22C66AD-4CE3-D044-A6F7-3CCC3B1D815D}" dt="2018-09-26T10:22:37.182" v="49" actId="2696"/>
        <pc:sldMkLst>
          <pc:docMk/>
          <pc:sldMk cId="116443834" sldId="399"/>
        </pc:sldMkLst>
      </pc:sldChg>
      <pc:sldChg chg="del">
        <pc:chgData name="Marco Canini" userId="f9c31d46-c3b5-4114-aea8-426b22c5f56f" providerId="ADAL" clId="{B22C66AD-4CE3-D044-A6F7-3CCC3B1D815D}" dt="2018-09-26T10:22:37.184" v="50" actId="2696"/>
        <pc:sldMkLst>
          <pc:docMk/>
          <pc:sldMk cId="259327038" sldId="400"/>
        </pc:sldMkLst>
      </pc:sldChg>
      <pc:sldChg chg="del">
        <pc:chgData name="Marco Canini" userId="f9c31d46-c3b5-4114-aea8-426b22c5f56f" providerId="ADAL" clId="{B22C66AD-4CE3-D044-A6F7-3CCC3B1D815D}" dt="2018-09-26T10:22:37.186" v="51" actId="2696"/>
        <pc:sldMkLst>
          <pc:docMk/>
          <pc:sldMk cId="1415677102" sldId="401"/>
        </pc:sldMkLst>
      </pc:sldChg>
      <pc:sldChg chg="del">
        <pc:chgData name="Marco Canini" userId="f9c31d46-c3b5-4114-aea8-426b22c5f56f" providerId="ADAL" clId="{B22C66AD-4CE3-D044-A6F7-3CCC3B1D815D}" dt="2018-09-26T10:22:37.190" v="53" actId="2696"/>
        <pc:sldMkLst>
          <pc:docMk/>
          <pc:sldMk cId="232122247" sldId="403"/>
        </pc:sldMkLst>
      </pc:sldChg>
      <pc:sldChg chg="del">
        <pc:chgData name="Marco Canini" userId="f9c31d46-c3b5-4114-aea8-426b22c5f56f" providerId="ADAL" clId="{B22C66AD-4CE3-D044-A6F7-3CCC3B1D815D}" dt="2018-09-26T10:22:37.192" v="54" actId="2696"/>
        <pc:sldMkLst>
          <pc:docMk/>
          <pc:sldMk cId="1734043830" sldId="405"/>
        </pc:sldMkLst>
      </pc:sldChg>
      <pc:sldChg chg="del">
        <pc:chgData name="Marco Canini" userId="f9c31d46-c3b5-4114-aea8-426b22c5f56f" providerId="ADAL" clId="{B22C66AD-4CE3-D044-A6F7-3CCC3B1D815D}" dt="2018-09-26T10:22:37.194" v="55" actId="2696"/>
        <pc:sldMkLst>
          <pc:docMk/>
          <pc:sldMk cId="2082113786" sldId="406"/>
        </pc:sldMkLst>
      </pc:sldChg>
      <pc:sldChg chg="del">
        <pc:chgData name="Marco Canini" userId="f9c31d46-c3b5-4114-aea8-426b22c5f56f" providerId="ADAL" clId="{B22C66AD-4CE3-D044-A6F7-3CCC3B1D815D}" dt="2018-09-26T10:22:37.195" v="56" actId="2696"/>
        <pc:sldMkLst>
          <pc:docMk/>
          <pc:sldMk cId="1762039613" sldId="407"/>
        </pc:sldMkLst>
      </pc:sldChg>
      <pc:sldChg chg="del">
        <pc:chgData name="Marco Canini" userId="f9c31d46-c3b5-4114-aea8-426b22c5f56f" providerId="ADAL" clId="{B22C66AD-4CE3-D044-A6F7-3CCC3B1D815D}" dt="2018-09-26T10:22:36.965" v="42" actId="2696"/>
        <pc:sldMkLst>
          <pc:docMk/>
          <pc:sldMk cId="291248627" sldId="410"/>
        </pc:sldMkLst>
      </pc:sldChg>
      <pc:sldChg chg="del">
        <pc:chgData name="Marco Canini" userId="f9c31d46-c3b5-4114-aea8-426b22c5f56f" providerId="ADAL" clId="{B22C66AD-4CE3-D044-A6F7-3CCC3B1D815D}" dt="2018-09-26T10:22:36.899" v="23" actId="2696"/>
        <pc:sldMkLst>
          <pc:docMk/>
          <pc:sldMk cId="1249999800" sldId="411"/>
        </pc:sldMkLst>
      </pc:sldChg>
      <pc:sldChg chg="del">
        <pc:chgData name="Marco Canini" userId="f9c31d46-c3b5-4114-aea8-426b22c5f56f" providerId="ADAL" clId="{B22C66AD-4CE3-D044-A6F7-3CCC3B1D815D}" dt="2018-09-26T10:22:36.903" v="24" actId="2696"/>
        <pc:sldMkLst>
          <pc:docMk/>
          <pc:sldMk cId="428773835" sldId="412"/>
        </pc:sldMkLst>
      </pc:sldChg>
      <pc:sldChg chg="del">
        <pc:chgData name="Marco Canini" userId="f9c31d46-c3b5-4114-aea8-426b22c5f56f" providerId="ADAL" clId="{B22C66AD-4CE3-D044-A6F7-3CCC3B1D815D}" dt="2018-09-26T10:22:37.201" v="57" actId="2696"/>
        <pc:sldMkLst>
          <pc:docMk/>
          <pc:sldMk cId="907912720" sldId="413"/>
        </pc:sldMkLst>
      </pc:sldChg>
      <pc:sldChg chg="del">
        <pc:chgData name="Marco Canini" userId="f9c31d46-c3b5-4114-aea8-426b22c5f56f" providerId="ADAL" clId="{B22C66AD-4CE3-D044-A6F7-3CCC3B1D815D}" dt="2018-09-26T10:22:37.176" v="47" actId="2696"/>
        <pc:sldMkLst>
          <pc:docMk/>
          <pc:sldMk cId="1059863984" sldId="415"/>
        </pc:sldMkLst>
      </pc:sldChg>
      <pc:sldChg chg="modSp">
        <pc:chgData name="Marco Canini" userId="f9c31d46-c3b5-4114-aea8-426b22c5f56f" providerId="ADAL" clId="{B22C66AD-4CE3-D044-A6F7-3CCC3B1D815D}" dt="2018-09-26T10:24:41.876" v="78" actId="404"/>
        <pc:sldMkLst>
          <pc:docMk/>
          <pc:sldMk cId="879037920" sldId="416"/>
        </pc:sldMkLst>
        <pc:spChg chg="mod">
          <ac:chgData name="Marco Canini" userId="f9c31d46-c3b5-4114-aea8-426b22c5f56f" providerId="ADAL" clId="{B22C66AD-4CE3-D044-A6F7-3CCC3B1D815D}" dt="2018-09-26T10:24:41.876" v="78" actId="404"/>
          <ac:spMkLst>
            <pc:docMk/>
            <pc:sldMk cId="879037920" sldId="416"/>
            <ac:spMk id="2" creationId="{00000000-0000-0000-0000-000000000000}"/>
          </ac:spMkLst>
        </pc:spChg>
      </pc:sldChg>
      <pc:sldChg chg="del">
        <pc:chgData name="Marco Canini" userId="f9c31d46-c3b5-4114-aea8-426b22c5f56f" providerId="ADAL" clId="{B22C66AD-4CE3-D044-A6F7-3CCC3B1D815D}" dt="2018-09-26T10:22:37.187" v="52" actId="2696"/>
        <pc:sldMkLst>
          <pc:docMk/>
          <pc:sldMk cId="1327455691" sldId="417"/>
        </pc:sldMkLst>
      </pc:sldChg>
      <pc:sldChg chg="add del">
        <pc:chgData name="Marco Canini" userId="f9c31d46-c3b5-4114-aea8-426b22c5f56f" providerId="ADAL" clId="{B22C66AD-4CE3-D044-A6F7-3CCC3B1D815D}" dt="2018-09-26T10:22:36.886" v="22" actId="2696"/>
        <pc:sldMkLst>
          <pc:docMk/>
          <pc:sldMk cId="3039088551" sldId="418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4215057027" sldId="419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2914812886" sldId="422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3282383163" sldId="423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2413182111" sldId="424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2584148151" sldId="425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3086078636" sldId="426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791294660" sldId="427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1185504076" sldId="428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77240555" sldId="430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2733200416" sldId="431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3564193589" sldId="432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4236281630" sldId="435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3893663300" sldId="436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2106597589" sldId="438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1949587290" sldId="439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1129676214" sldId="440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3357433377" sldId="441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521593113" sldId="442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1077484409" sldId="443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232074521" sldId="444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468229572" sldId="445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4046044573" sldId="446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3693480854" sldId="447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1043670970" sldId="448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3528495569" sldId="449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1325507179" sldId="450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3507865831" sldId="451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426366045" sldId="452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2933737048" sldId="453"/>
        </pc:sldMkLst>
      </pc:sldChg>
      <pc:sldChg chg="modSp add">
        <pc:chgData name="Marco Canini" userId="f9c31d46-c3b5-4114-aea8-426b22c5f56f" providerId="ADAL" clId="{B22C66AD-4CE3-D044-A6F7-3CCC3B1D815D}" dt="2018-09-26T10:22:04.281" v="21" actId="20577"/>
        <pc:sldMkLst>
          <pc:docMk/>
          <pc:sldMk cId="92916045" sldId="454"/>
        </pc:sldMkLst>
        <pc:spChg chg="mod">
          <ac:chgData name="Marco Canini" userId="f9c31d46-c3b5-4114-aea8-426b22c5f56f" providerId="ADAL" clId="{B22C66AD-4CE3-D044-A6F7-3CCC3B1D815D}" dt="2018-09-26T10:22:04.281" v="21" actId="20577"/>
          <ac:spMkLst>
            <pc:docMk/>
            <pc:sldMk cId="92916045" sldId="454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Arial Regular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Arial Regular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Arial Regular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 b="0">
                <a:latin typeface="Arial Regular" charset="0"/>
              </a:rPr>
              <a:pPr>
                <a:defRPr/>
              </a:pPr>
              <a:t>‹#›</a:t>
            </a:fld>
            <a:endParaRPr lang="en-US" b="0" dirty="0">
              <a:latin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05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Ambitious system from VMware – want to give an entire Virtual Machine the benefits of primary-backup replication.</a:t>
            </a:r>
          </a:p>
          <a:p>
            <a:endParaRPr lang="en-US" sz="1600" dirty="0"/>
          </a:p>
          <a:p>
            <a:r>
              <a:rPr lang="en-US" sz="1600" dirty="0"/>
              <a:t>&gt;&gt;&gt; Actually run a virtual machine on top of primary-backup replication!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5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The backup executes identically to the primary</a:t>
            </a:r>
            <a:r>
              <a:rPr lang="en-US" sz="1600" b="1" baseline="0" dirty="0"/>
              <a:t>, except with a small time lag.</a:t>
            </a:r>
          </a:p>
          <a:p>
            <a:endParaRPr lang="en-US" sz="1600" b="1" baseline="0" dirty="0"/>
          </a:p>
          <a:p>
            <a:r>
              <a:rPr lang="en-US" sz="1600" b="0" baseline="0" dirty="0"/>
              <a:t>&gt;&gt;&gt; Wrinkle: Disk not replicated, instead shared</a:t>
            </a:r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08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To replicate</a:t>
            </a:r>
            <a:r>
              <a:rPr lang="en-US" b="1" baseline="0" dirty="0"/>
              <a:t> the VM they need to look at the VM as a black box.</a:t>
            </a:r>
          </a:p>
          <a:p>
            <a:endParaRPr lang="en-US" dirty="0"/>
          </a:p>
          <a:p>
            <a:r>
              <a:rPr lang="en-US" dirty="0"/>
              <a:t>VM inputs: everything that flows into the VM.</a:t>
            </a:r>
          </a:p>
          <a:p>
            <a:r>
              <a:rPr lang="en-US" dirty="0"/>
              <a:t>VM</a:t>
            </a:r>
            <a:r>
              <a:rPr lang="en-US" baseline="0" dirty="0"/>
              <a:t> outputs: everything that flows out of the VM.</a:t>
            </a:r>
          </a:p>
          <a:p>
            <a:endParaRPr lang="en-US" baseline="0" dirty="0"/>
          </a:p>
          <a:p>
            <a:r>
              <a:rPr lang="en-US" b="0" baseline="0" dirty="0"/>
              <a:t>&gt;&gt;&gt; Disk writes are considered an output because they go to the shared disk attached to both VMs.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75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The backup executes identically to the primary</a:t>
            </a:r>
            <a:r>
              <a:rPr lang="en-US" sz="1600" b="1" baseline="0" dirty="0"/>
              <a:t>, except with a small time lag.</a:t>
            </a:r>
          </a:p>
          <a:p>
            <a:endParaRPr lang="en-US" sz="1600" b="1" baseline="0" dirty="0"/>
          </a:p>
          <a:p>
            <a:r>
              <a:rPr lang="en-US" sz="1600" b="0" baseline="0" dirty="0"/>
              <a:t>&gt;&gt;&gt; Wrinkle: Disk not replicated, instead shared</a:t>
            </a:r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14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(Outline slide)  So we have a general ide</a:t>
            </a:r>
            <a:r>
              <a:rPr lang="en-US" b="1" baseline="0" dirty="0"/>
              <a:t>a of how this works from the basic primary-backup design, but </a:t>
            </a:r>
            <a:r>
              <a:rPr lang="en-US" b="1" dirty="0"/>
              <a:t>here are the subtle points that the VM-FT paper addresses.</a:t>
            </a:r>
          </a:p>
          <a:p>
            <a:endParaRPr lang="en-US" b="1" dirty="0"/>
          </a:p>
          <a:p>
            <a:pPr marL="228600" indent="-228600">
              <a:buAutoNum type="arabicPeriod"/>
            </a:pPr>
            <a:r>
              <a:rPr lang="en-US" b="1" dirty="0"/>
              <a:t>(Exact</a:t>
            </a:r>
            <a:r>
              <a:rPr lang="en-US" b="1" baseline="0" dirty="0"/>
              <a:t> replica:) </a:t>
            </a:r>
            <a:r>
              <a:rPr lang="en-US" b="1" dirty="0"/>
              <a:t>How to cope with non-determinism</a:t>
            </a:r>
          </a:p>
          <a:p>
            <a:pPr marL="228600" indent="-228600">
              <a:buAutoNum type="arabicPeriod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40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Want to model VM as a deterministic state machine,</a:t>
            </a:r>
            <a:r>
              <a:rPr lang="en-US" sz="1200" b="1" baseline="0" dirty="0"/>
              <a:t> </a:t>
            </a:r>
            <a:r>
              <a:rPr lang="en-US" b="1" dirty="0"/>
              <a:t>so to do that we have to convert non-deterministic</a:t>
            </a:r>
            <a:r>
              <a:rPr lang="en-US" b="1" baseline="0" dirty="0"/>
              <a:t> operations to deterministic operations so that state machine replication holds.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Inputs: packet</a:t>
            </a:r>
            <a:r>
              <a:rPr lang="en-US" baseline="0" dirty="0"/>
              <a:t> with arbitrary data may arrive; arbitrary keystroke may arrive.</a:t>
            </a:r>
          </a:p>
          <a:p>
            <a:endParaRPr lang="en-US" dirty="0"/>
          </a:p>
          <a:p>
            <a:r>
              <a:rPr lang="en-US" dirty="0"/>
              <a:t>SEGUE: So once</a:t>
            </a:r>
            <a:r>
              <a:rPr lang="en-US" baseline="0" dirty="0"/>
              <a:t> the primary has logged both causes of non-determinism, the backup can use this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99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dirty="0"/>
              <a:t>Needs to know when the next input event occurs, so backup lags behind primary by one input event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16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 now we are</a:t>
            </a:r>
            <a:r>
              <a:rPr lang="en-US" b="1" baseline="0" dirty="0"/>
              <a:t> reasoning about the output events that the system generates, in particular when the primary fails.  And their solution to this problem is called the fault tolerant (FT) protocol.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77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&gt;&gt;&gt;</a:t>
            </a:r>
            <a:r>
              <a:rPr lang="en-US" b="1" baseline="0" dirty="0"/>
              <a:t> </a:t>
            </a:r>
            <a:r>
              <a:rPr lang="en-US" b="1" dirty="0"/>
              <a:t>Want to avoid contradictions</a:t>
            </a:r>
            <a:r>
              <a:rPr lang="en-US" b="1" baseline="0" dirty="0"/>
              <a:t> between the primary and backup when it fails over.</a:t>
            </a:r>
          </a:p>
          <a:p>
            <a:endParaRPr lang="en-US" b="1" baseline="0" dirty="0"/>
          </a:p>
          <a:p>
            <a:r>
              <a:rPr lang="en-US" b="1" baseline="0" dirty="0"/>
              <a:t>SEGUE: Let’s see how inconsistencies can happen.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654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Suppose</a:t>
            </a:r>
            <a:r>
              <a:rPr lang="en-US" b="1" baseline="0" dirty="0"/>
              <a:t> primary fails just after an output event.  </a:t>
            </a:r>
            <a:r>
              <a:rPr lang="en-US" b="1" dirty="0"/>
              <a:t>Of </a:t>
            </a:r>
            <a:r>
              <a:rPr lang="en-US" b="1" baseline="0" dirty="0"/>
              <a:t>“in flight” events, backup doesn’t know whether they came before/after output event.</a:t>
            </a:r>
          </a:p>
          <a:p>
            <a:endParaRPr lang="en-US" b="1" baseline="0" dirty="0"/>
          </a:p>
          <a:p>
            <a:r>
              <a:rPr lang="en-US" baseline="0" dirty="0"/>
              <a:t>Red event may have influenced </a:t>
            </a:r>
            <a:r>
              <a:rPr lang="en-US" b="1" baseline="0" dirty="0"/>
              <a:t>value</a:t>
            </a:r>
            <a:r>
              <a:rPr lang="en-US" baseline="0" dirty="0"/>
              <a:t> of output, backup doesn’t know where in its execution stream to place it: before or after the output.</a:t>
            </a:r>
          </a:p>
          <a:p>
            <a:endParaRPr lang="en-US" baseline="0" dirty="0"/>
          </a:p>
          <a:p>
            <a:r>
              <a:rPr lang="en-US" baseline="0" dirty="0"/>
              <a:t>Primary also doesn’t know what the value of the output event was, so can’t fix it that way.</a:t>
            </a:r>
          </a:p>
          <a:p>
            <a:endParaRPr lang="en-US" baseline="0" dirty="0"/>
          </a:p>
          <a:p>
            <a:r>
              <a:rPr lang="en-US" baseline="0" dirty="0"/>
              <a:t>Subtle: Arbitrarily many events may have happened at primary unbeknownst to backup, can’t speculate!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60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SEGUE: Don't want clients to have to resubmit their jobs.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936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no other events in the backup’s log so it can reach the same state</a:t>
            </a:r>
            <a:r>
              <a:rPr lang="en-US" baseline="0" dirty="0"/>
              <a:t> as the primary was when it made the output.</a:t>
            </a:r>
          </a:p>
          <a:p>
            <a:r>
              <a:rPr lang="en-US" baseline="0" dirty="0"/>
              <a:t>Might output twice but that is okay – duplicate network packet or duplicate write to disk.</a:t>
            </a:r>
          </a:p>
          <a:p>
            <a:endParaRPr lang="en-US" baseline="0" dirty="0"/>
          </a:p>
          <a:p>
            <a:r>
              <a:rPr lang="en-US" baseline="0" dirty="0"/>
              <a:t>&gt;&gt;&gt; Primary doesn’t need to delay execution, just outputs.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295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no other events in the backup’s log so it can reach the same state</a:t>
            </a:r>
            <a:r>
              <a:rPr lang="en-US" baseline="0" dirty="0"/>
              <a:t> as the primary was when it made the output.</a:t>
            </a:r>
          </a:p>
          <a:p>
            <a:r>
              <a:rPr lang="en-US" baseline="0" dirty="0"/>
              <a:t>Might output twice but that is okay – duplicate network packet or duplicate write to disk.</a:t>
            </a:r>
          </a:p>
          <a:p>
            <a:endParaRPr lang="en-US" baseline="0" dirty="0"/>
          </a:p>
          <a:p>
            <a:r>
              <a:rPr lang="en-US" baseline="0" dirty="0"/>
              <a:t>&gt;&gt;&gt; Primary doesn’t need to delay execution, just outputs.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954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Finally, avoiding</a:t>
            </a:r>
            <a:r>
              <a:rPr lang="en-US" baseline="0" dirty="0"/>
              <a:t> split brain gets difficult when the logging channel breaks.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884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avoids split-brain.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82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41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15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97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51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54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43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26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67" y="2930654"/>
            <a:ext cx="3382266" cy="110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507BD-F870-3947-B44E-E0FA9E0F08CD}" type="datetime1">
              <a:rPr lang="en-US" smtClean="0"/>
              <a:t>9/26/18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DBD9-92BA-EF41-ACBB-6E3908AD288C}" type="datetime1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C9AF-7B9C-A049-91F7-F50B28F891E0}" type="datetime1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4F54E-245A-F84E-9199-FE2DBC902D65}" type="datetime1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62E8-F47B-A84E-9BD3-5005B09C3C37}" type="datetime1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48A91-97A8-1E4A-B7DA-F9D845201F58}" type="datetime1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53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4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9/26/18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169D-6F4E-B845-A46E-D9EF1006DEEC}" type="datetime1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2CFD7-97C5-5045-B173-4D5413FF126D}" type="datetime1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35113"/>
            <a:ext cx="4344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174875"/>
            <a:ext cx="4344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CB7C-5D96-A249-B040-C324F6CD9C3C}" type="datetime1">
              <a:rPr lang="en-US" smtClean="0"/>
              <a:t>9/26/18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EFEA4-4857-C447-BE3C-D6F415301E39}" type="datetime1">
              <a:rPr lang="en-US" smtClean="0"/>
              <a:t>9/26/18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Regular" charset="0"/>
              </a:defRPr>
            </a:lvl1pPr>
          </a:lstStyle>
          <a:p>
            <a:pPr>
              <a:defRPr/>
            </a:pPr>
            <a:fld id="{1FDAE6C9-274E-6947-97B4-79B28D53D9E0}" type="datetime1">
              <a:rPr lang="en-US" smtClean="0"/>
              <a:pPr>
                <a:defRPr/>
              </a:pPr>
              <a:t>9/26/18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Regular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87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dl.acm.org/ft_gateway.cfm?id=1899932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ornell.edu/fbs/publications/SMSurvey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Replication State Machines via Primary-Backup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495800"/>
            <a:ext cx="8382000" cy="1752600"/>
          </a:xfrm>
        </p:spPr>
        <p:txBody>
          <a:bodyPr>
            <a:normAutofit/>
          </a:bodyPr>
          <a:lstStyle/>
          <a:p>
            <a:r>
              <a:rPr lang="en-US" dirty="0"/>
              <a:t>CS 240: Computing Systems and Concurrency</a:t>
            </a:r>
          </a:p>
          <a:p>
            <a:r>
              <a:rPr lang="en-US" dirty="0"/>
              <a:t>Lecture 10</a:t>
            </a:r>
          </a:p>
          <a:p>
            <a:endParaRPr lang="en-US" dirty="0"/>
          </a:p>
          <a:p>
            <a:r>
              <a:rPr lang="en-US" dirty="0"/>
              <a:t>Marco Canini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3176" y="6249436"/>
            <a:ext cx="7117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Credits: Michael Freedman and Kyle Jamieson developed much of the original material.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Why does this work?</a:t>
            </a:r>
            <a:br>
              <a:rPr lang="en-US" dirty="0"/>
            </a:br>
            <a:r>
              <a:rPr lang="en-US" dirty="0"/>
              <a:t>Synchronous Replication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2989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" name="Group 196"/>
          <p:cNvGrpSpPr/>
          <p:nvPr/>
        </p:nvGrpSpPr>
        <p:grpSpPr>
          <a:xfrm>
            <a:off x="3294474" y="4190394"/>
            <a:ext cx="1524000" cy="228600"/>
            <a:chOff x="1828800" y="3733800"/>
            <a:chExt cx="1524000" cy="228600"/>
          </a:xfrm>
        </p:grpSpPr>
        <p:sp>
          <p:nvSpPr>
            <p:cNvPr id="216" name="Rectangle 21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Arial" charset="0"/>
                </a:rPr>
                <a:t>add</a:t>
              </a: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jmp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mov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shl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98" name="TextBox 197"/>
          <p:cNvSpPr txBox="1"/>
          <p:nvPr/>
        </p:nvSpPr>
        <p:spPr>
          <a:xfrm>
            <a:off x="3892968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99" name="Group 198"/>
          <p:cNvGrpSpPr/>
          <p:nvPr/>
        </p:nvGrpSpPr>
        <p:grpSpPr>
          <a:xfrm>
            <a:off x="4388441" y="3199794"/>
            <a:ext cx="658633" cy="609600"/>
            <a:chOff x="3075167" y="2286000"/>
            <a:chExt cx="658633" cy="609600"/>
          </a:xfrm>
        </p:grpSpPr>
        <p:sp>
          <p:nvSpPr>
            <p:cNvPr id="206" name="Oval 205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/>
            <p:cNvCxnSpPr>
              <a:stCxn id="208" idx="0"/>
              <a:endCxn id="206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3358002" y="3199794"/>
            <a:ext cx="531549" cy="533400"/>
            <a:chOff x="2057400" y="2438400"/>
            <a:chExt cx="379678" cy="381000"/>
          </a:xfrm>
        </p:grpSpPr>
        <p:sp>
          <p:nvSpPr>
            <p:cNvPr id="203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3271917" y="2742594"/>
            <a:ext cx="70371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Logging</a:t>
            </a:r>
            <a:br>
              <a:rPr lang="en-US" sz="1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4361274" y="27425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5428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2" name="Group 221"/>
          <p:cNvGrpSpPr/>
          <p:nvPr/>
        </p:nvGrpSpPr>
        <p:grpSpPr>
          <a:xfrm>
            <a:off x="5732874" y="4190394"/>
            <a:ext cx="1524000" cy="228600"/>
            <a:chOff x="1828800" y="3733800"/>
            <a:chExt cx="1524000" cy="228600"/>
          </a:xfrm>
        </p:grpSpPr>
        <p:sp>
          <p:nvSpPr>
            <p:cNvPr id="241" name="Rectangle 24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Arial" charset="0"/>
                </a:rPr>
                <a:t>add</a:t>
              </a: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jmp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mov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shl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223" name="TextBox 222"/>
          <p:cNvSpPr txBox="1"/>
          <p:nvPr/>
        </p:nvSpPr>
        <p:spPr>
          <a:xfrm>
            <a:off x="6331368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224" name="Group 223"/>
          <p:cNvGrpSpPr/>
          <p:nvPr/>
        </p:nvGrpSpPr>
        <p:grpSpPr>
          <a:xfrm>
            <a:off x="6826841" y="3199794"/>
            <a:ext cx="658633" cy="609600"/>
            <a:chOff x="3075167" y="2286000"/>
            <a:chExt cx="658633" cy="609600"/>
          </a:xfrm>
        </p:grpSpPr>
        <p:sp>
          <p:nvSpPr>
            <p:cNvPr id="231" name="Oval 23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 23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 23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Freeform 23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0" name="Straight Connector 239"/>
            <p:cNvCxnSpPr>
              <a:stCxn id="233" idx="0"/>
              <a:endCxn id="231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25" name="Group 224"/>
          <p:cNvGrpSpPr/>
          <p:nvPr/>
        </p:nvGrpSpPr>
        <p:grpSpPr>
          <a:xfrm>
            <a:off x="5796402" y="3199794"/>
            <a:ext cx="531549" cy="533400"/>
            <a:chOff x="2057400" y="2438400"/>
            <a:chExt cx="379678" cy="381000"/>
          </a:xfrm>
        </p:grpSpPr>
        <p:sp>
          <p:nvSpPr>
            <p:cNvPr id="22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5710319" y="2742594"/>
            <a:ext cx="703718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6799674" y="27425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6001847" y="461209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7841868" y="1810527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Clients</a:t>
            </a:r>
          </a:p>
        </p:txBody>
      </p:sp>
      <p:pic>
        <p:nvPicPr>
          <p:cNvPr id="26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2" name="Straight Connector 271"/>
          <p:cNvCxnSpPr/>
          <p:nvPr/>
        </p:nvCxnSpPr>
        <p:spPr>
          <a:xfrm>
            <a:off x="6037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3" name="Freeform 272"/>
          <p:cNvSpPr/>
          <p:nvPr/>
        </p:nvSpPr>
        <p:spPr>
          <a:xfrm>
            <a:off x="3845955" y="2858216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Freeform 274"/>
          <p:cNvSpPr/>
          <p:nvPr/>
        </p:nvSpPr>
        <p:spPr>
          <a:xfrm>
            <a:off x="3628979" y="37719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7" name="Straight Connector 276"/>
          <p:cNvCxnSpPr/>
          <p:nvPr/>
        </p:nvCxnSpPr>
        <p:spPr>
          <a:xfrm flipV="1">
            <a:off x="4712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8" name="Freeform 277"/>
          <p:cNvSpPr/>
          <p:nvPr/>
        </p:nvSpPr>
        <p:spPr>
          <a:xfrm>
            <a:off x="6060922" y="37719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3" name="Straight Connector 282"/>
          <p:cNvCxnSpPr/>
          <p:nvPr/>
        </p:nvCxnSpPr>
        <p:spPr>
          <a:xfrm flipV="1">
            <a:off x="7149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5" name="Freeform 284"/>
          <p:cNvSpPr/>
          <p:nvPr/>
        </p:nvSpPr>
        <p:spPr>
          <a:xfrm>
            <a:off x="6224945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00986" y="2333519"/>
            <a:ext cx="413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shl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7840294" y="3374138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Servers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538171" y="4612093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Backup</a:t>
            </a:r>
          </a:p>
        </p:txBody>
      </p:sp>
      <p:sp>
        <p:nvSpPr>
          <p:cNvPr id="101" name="Content Placeholder 1"/>
          <p:cNvSpPr txBox="1">
            <a:spLocks/>
          </p:cNvSpPr>
          <p:nvPr/>
        </p:nvSpPr>
        <p:spPr bwMode="auto">
          <a:xfrm>
            <a:off x="856074" y="5508396"/>
            <a:ext cx="7653343" cy="105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0"/>
              <a:t>Replicated log =&gt; replicated state machine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0"/>
              <a:t>All servers execute same commands in same order</a:t>
            </a:r>
            <a:endParaRPr lang="en-US" sz="2400" b="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275" grpId="0" animBg="1"/>
      <p:bldP spid="278" grpId="0" animBg="1"/>
      <p:bldP spid="2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074" y="5508396"/>
            <a:ext cx="7653343" cy="10504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Replicated log =&gt; replicated state machine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All servers execute same commands in same order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Why does this work?</a:t>
            </a:r>
            <a:br>
              <a:rPr lang="en-US" dirty="0"/>
            </a:br>
            <a:r>
              <a:rPr lang="en-US" dirty="0"/>
              <a:t>Synchronous Replication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5512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/>
          <p:cNvGrpSpPr/>
          <p:nvPr/>
        </p:nvGrpSpPr>
        <p:grpSpPr>
          <a:xfrm>
            <a:off x="856074" y="4190394"/>
            <a:ext cx="1524000" cy="228600"/>
            <a:chOff x="1828800" y="3733800"/>
            <a:chExt cx="1524000" cy="228600"/>
          </a:xfrm>
        </p:grpSpPr>
        <p:sp>
          <p:nvSpPr>
            <p:cNvPr id="66" name="Rectangle 6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Arial" charset="0"/>
                </a:rPr>
                <a:t>add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jmp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mov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shl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454568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1950041" y="3199794"/>
            <a:ext cx="658633" cy="609600"/>
            <a:chOff x="3075167" y="2286000"/>
            <a:chExt cx="658633" cy="609600"/>
          </a:xfrm>
        </p:grpSpPr>
        <p:sp>
          <p:nvSpPr>
            <p:cNvPr id="72" name="Oval 71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>
              <a:stCxn id="74" idx="0"/>
              <a:endCxn id="72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919602" y="3199794"/>
            <a:ext cx="531549" cy="533400"/>
            <a:chOff x="2057400" y="2438400"/>
            <a:chExt cx="379678" cy="381000"/>
          </a:xfrm>
        </p:grpSpPr>
        <p:sp>
          <p:nvSpPr>
            <p:cNvPr id="8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833519" y="2742594"/>
            <a:ext cx="703718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922874" y="27425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2989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" name="Group 196"/>
          <p:cNvGrpSpPr/>
          <p:nvPr/>
        </p:nvGrpSpPr>
        <p:grpSpPr>
          <a:xfrm>
            <a:off x="3294474" y="4190394"/>
            <a:ext cx="1524000" cy="228600"/>
            <a:chOff x="1828800" y="3733800"/>
            <a:chExt cx="1524000" cy="228600"/>
          </a:xfrm>
        </p:grpSpPr>
        <p:sp>
          <p:nvSpPr>
            <p:cNvPr id="216" name="Rectangle 21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Arial" charset="0"/>
                </a:rPr>
                <a:t>add</a:t>
              </a: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jmp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mov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shl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98" name="TextBox 197"/>
          <p:cNvSpPr txBox="1"/>
          <p:nvPr/>
        </p:nvSpPr>
        <p:spPr>
          <a:xfrm>
            <a:off x="3892968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99" name="Group 198"/>
          <p:cNvGrpSpPr/>
          <p:nvPr/>
        </p:nvGrpSpPr>
        <p:grpSpPr>
          <a:xfrm>
            <a:off x="4388441" y="3199794"/>
            <a:ext cx="658633" cy="609600"/>
            <a:chOff x="3075167" y="2286000"/>
            <a:chExt cx="658633" cy="609600"/>
          </a:xfrm>
        </p:grpSpPr>
        <p:sp>
          <p:nvSpPr>
            <p:cNvPr id="206" name="Oval 205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/>
            <p:cNvCxnSpPr>
              <a:stCxn id="208" idx="0"/>
              <a:endCxn id="206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3358002" y="3199794"/>
            <a:ext cx="531549" cy="533400"/>
            <a:chOff x="2057400" y="2438400"/>
            <a:chExt cx="379678" cy="381000"/>
          </a:xfrm>
        </p:grpSpPr>
        <p:sp>
          <p:nvSpPr>
            <p:cNvPr id="203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3271917" y="2742594"/>
            <a:ext cx="70371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Logging</a:t>
            </a:r>
            <a:br>
              <a:rPr lang="en-US" sz="1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4361274" y="27425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5428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2" name="Group 221"/>
          <p:cNvGrpSpPr/>
          <p:nvPr/>
        </p:nvGrpSpPr>
        <p:grpSpPr>
          <a:xfrm>
            <a:off x="5732874" y="4190394"/>
            <a:ext cx="1524000" cy="228600"/>
            <a:chOff x="1828800" y="3733800"/>
            <a:chExt cx="1524000" cy="228600"/>
          </a:xfrm>
        </p:grpSpPr>
        <p:sp>
          <p:nvSpPr>
            <p:cNvPr id="241" name="Rectangle 24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Arial" charset="0"/>
                </a:rPr>
                <a:t>add</a:t>
              </a: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jmp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mov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shl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223" name="TextBox 222"/>
          <p:cNvSpPr txBox="1"/>
          <p:nvPr/>
        </p:nvSpPr>
        <p:spPr>
          <a:xfrm>
            <a:off x="6331368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224" name="Group 223"/>
          <p:cNvGrpSpPr/>
          <p:nvPr/>
        </p:nvGrpSpPr>
        <p:grpSpPr>
          <a:xfrm>
            <a:off x="6826841" y="3199794"/>
            <a:ext cx="658633" cy="609600"/>
            <a:chOff x="3075167" y="2286000"/>
            <a:chExt cx="658633" cy="609600"/>
          </a:xfrm>
        </p:grpSpPr>
        <p:sp>
          <p:nvSpPr>
            <p:cNvPr id="231" name="Oval 23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 23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 23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Freeform 23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0" name="Straight Connector 239"/>
            <p:cNvCxnSpPr>
              <a:stCxn id="233" idx="0"/>
              <a:endCxn id="231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25" name="Group 224"/>
          <p:cNvGrpSpPr/>
          <p:nvPr/>
        </p:nvGrpSpPr>
        <p:grpSpPr>
          <a:xfrm>
            <a:off x="5796402" y="3199794"/>
            <a:ext cx="531549" cy="533400"/>
            <a:chOff x="2057400" y="2438400"/>
            <a:chExt cx="379678" cy="381000"/>
          </a:xfrm>
        </p:grpSpPr>
        <p:sp>
          <p:nvSpPr>
            <p:cNvPr id="22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5710319" y="2742594"/>
            <a:ext cx="703718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6799674" y="27425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6001847" y="461209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7841868" y="1810527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Clients</a:t>
            </a:r>
          </a:p>
        </p:txBody>
      </p:sp>
      <p:pic>
        <p:nvPicPr>
          <p:cNvPr id="26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2" name="Straight Connector 271"/>
          <p:cNvCxnSpPr/>
          <p:nvPr/>
        </p:nvCxnSpPr>
        <p:spPr>
          <a:xfrm>
            <a:off x="6037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3" name="Freeform 272"/>
          <p:cNvSpPr/>
          <p:nvPr/>
        </p:nvSpPr>
        <p:spPr>
          <a:xfrm>
            <a:off x="3845955" y="2858216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Freeform 273"/>
          <p:cNvSpPr/>
          <p:nvPr/>
        </p:nvSpPr>
        <p:spPr>
          <a:xfrm>
            <a:off x="1389475" y="2614567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Freeform 274"/>
          <p:cNvSpPr/>
          <p:nvPr/>
        </p:nvSpPr>
        <p:spPr>
          <a:xfrm>
            <a:off x="3628979" y="37719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7" name="Straight Connector 276"/>
          <p:cNvCxnSpPr/>
          <p:nvPr/>
        </p:nvCxnSpPr>
        <p:spPr>
          <a:xfrm flipV="1">
            <a:off x="4712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8" name="Freeform 277"/>
          <p:cNvSpPr/>
          <p:nvPr/>
        </p:nvSpPr>
        <p:spPr>
          <a:xfrm>
            <a:off x="6060922" y="37719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Freeform 278"/>
          <p:cNvSpPr/>
          <p:nvPr/>
        </p:nvSpPr>
        <p:spPr>
          <a:xfrm>
            <a:off x="1184122" y="37719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3" name="Straight Connector 282"/>
          <p:cNvCxnSpPr/>
          <p:nvPr/>
        </p:nvCxnSpPr>
        <p:spPr>
          <a:xfrm flipV="1">
            <a:off x="7149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 flipV="1">
            <a:off x="22728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5" name="Freeform 284"/>
          <p:cNvSpPr/>
          <p:nvPr/>
        </p:nvSpPr>
        <p:spPr>
          <a:xfrm>
            <a:off x="6224945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00986" y="2333519"/>
            <a:ext cx="413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shl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7840294" y="3374138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Servers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538171" y="4612093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Backup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267269" y="4612093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Backup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20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274" grpId="0" animBg="1"/>
      <p:bldP spid="275" grpId="0" animBg="1"/>
      <p:bldP spid="278" grpId="0" animBg="1"/>
      <p:bldP spid="279" grpId="0" animBg="1"/>
      <p:bldP spid="2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800" dirty="0"/>
              <a:t>Operations are deterministic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No events with ordering based on local clock</a:t>
            </a:r>
          </a:p>
          <a:p>
            <a:pPr lvl="2"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Convert timer, network, user into logged events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Nothing using random inputs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800" dirty="0"/>
              <a:t>Execution order of ops is identical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Most RSMs are single threaded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determinism?  Make it so!</a:t>
            </a:r>
          </a:p>
        </p:txBody>
      </p:sp>
    </p:spTree>
    <p:extLst>
      <p:ext uri="{BB962C8B-B14F-4D97-AF65-F5344CB8AC3E}">
        <p14:creationId xmlns:p14="http://schemas.microsoft.com/office/powerpoint/2010/main" val="423628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Make random() deterministic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1563967"/>
            <a:ext cx="8369300" cy="200660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lumMod val="50000"/>
                <a:alpha val="50000"/>
              </a:schemeClr>
            </a:glow>
          </a:effectLst>
        </p:spPr>
        <p:style>
          <a:lnRef idx="2">
            <a:schemeClr val="dk1"/>
          </a:lnRef>
          <a:fillRef idx="1002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9" name="Group 8"/>
          <p:cNvGrpSpPr/>
          <p:nvPr/>
        </p:nvGrpSpPr>
        <p:grpSpPr>
          <a:xfrm>
            <a:off x="349250" y="3866597"/>
            <a:ext cx="8369300" cy="2775340"/>
            <a:chOff x="292100" y="3983652"/>
            <a:chExt cx="8369300" cy="2775340"/>
          </a:xfrm>
          <a:effectLst>
            <a:glow rad="101600">
              <a:schemeClr val="bg1">
                <a:lumMod val="50000"/>
                <a:alpha val="50000"/>
              </a:schemeClr>
            </a:glow>
          </a:effectLst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100" y="3983652"/>
              <a:ext cx="8369300" cy="17399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2100" y="5666792"/>
              <a:ext cx="8369300" cy="1092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659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Make random() deterministic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49250" y="3866597"/>
            <a:ext cx="8369300" cy="2775340"/>
            <a:chOff x="292100" y="3983652"/>
            <a:chExt cx="8369300" cy="2775340"/>
          </a:xfrm>
          <a:effectLst>
            <a:glow rad="101600">
              <a:schemeClr val="bg1">
                <a:lumMod val="50000"/>
                <a:alpha val="50000"/>
              </a:schemeClr>
            </a:glow>
          </a:effectLst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100" y="3983652"/>
              <a:ext cx="8369300" cy="17399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100" y="5666792"/>
              <a:ext cx="8369300" cy="1092200"/>
            </a:xfrm>
            <a:prstGeom prst="rect">
              <a:avLst/>
            </a:prstGeom>
          </p:spPr>
        </p:pic>
      </p:grp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Primary: 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Initiates PRNG with OS-supplied randomness, gets initial seed 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Sends initial seed to to backup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Backup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Initiates PRNG with seed from primary</a:t>
            </a:r>
          </a:p>
        </p:txBody>
      </p:sp>
    </p:spTree>
    <p:extLst>
      <p:ext uri="{BB962C8B-B14F-4D97-AF65-F5344CB8AC3E}">
        <p14:creationId xmlns:p14="http://schemas.microsoft.com/office/powerpoint/2010/main" val="1949587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01012"/>
            <a:ext cx="8763000" cy="4665306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spc="-100" dirty="0"/>
              <a:t>Case study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3200" b="1" spc="-1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spc="-100" dirty="0"/>
              <a:t>The design of a practical system for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spc="-100" dirty="0"/>
              <a:t>fault-tolerant virtual machines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3200" spc="-1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spc="-100" dirty="0"/>
              <a:t>D. Scales, M. Nelson, G. </a:t>
            </a:r>
            <a:r>
              <a:rPr lang="en-US" sz="2400" spc="-100" dirty="0" err="1"/>
              <a:t>Venkitachalam</a:t>
            </a:r>
            <a:r>
              <a:rPr lang="en-US" sz="2400" spc="-100" dirty="0"/>
              <a:t>, VMWare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/>
              <a:t>SIGOPS </a:t>
            </a:r>
            <a:r>
              <a:rPr lang="en-US" sz="2400" u="sng" dirty="0"/>
              <a:t>Operating Systems Review</a:t>
            </a:r>
            <a:r>
              <a:rPr lang="en-US" sz="2400" dirty="0"/>
              <a:t> 44(4), Dec. 2010 (</a:t>
            </a:r>
            <a:r>
              <a:rPr lang="en-US" sz="2400" dirty="0">
                <a:hlinkClick r:id="rId2"/>
              </a:rPr>
              <a:t>pdf</a:t>
            </a:r>
            <a:r>
              <a:rPr lang="en-US" sz="2400" dirty="0"/>
              <a:t>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63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09126" y="1940767"/>
            <a:ext cx="8206273" cy="4536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Goals:</a:t>
            </a:r>
          </a:p>
          <a:p>
            <a:pPr marL="571500" indent="-514350">
              <a:buFont typeface="+mj-lt"/>
              <a:buAutoNum type="arabicPeriod"/>
            </a:pPr>
            <a:endParaRPr lang="en-US" sz="2800" dirty="0"/>
          </a:p>
          <a:p>
            <a:pPr marL="571500" indent="-514350">
              <a:buFont typeface="+mj-lt"/>
              <a:buAutoNum type="arabicPeriod"/>
            </a:pPr>
            <a:r>
              <a:rPr lang="en-US" sz="2800" dirty="0"/>
              <a:t>Replication of the </a:t>
            </a:r>
            <a:r>
              <a:rPr lang="en-US" sz="2800" b="1" dirty="0"/>
              <a:t>whole virtual machine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dirty="0"/>
          </a:p>
          <a:p>
            <a:pPr marL="571500" indent="-514350">
              <a:buFont typeface="+mj-lt"/>
              <a:buAutoNum type="arabicPeriod"/>
            </a:pPr>
            <a:r>
              <a:rPr lang="en-US" sz="2800" b="1" dirty="0"/>
              <a:t>Completely transparent </a:t>
            </a:r>
            <a:r>
              <a:rPr lang="en-US" sz="2800" dirty="0"/>
              <a:t>to apps and clients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dirty="0"/>
          </a:p>
          <a:p>
            <a:pPr marL="571500" indent="-514350">
              <a:buFont typeface="+mj-lt"/>
              <a:buAutoNum type="arabicPeriod"/>
            </a:pPr>
            <a:r>
              <a:rPr lang="en-US" sz="2800" b="1" dirty="0"/>
              <a:t>High availability </a:t>
            </a:r>
            <a:r>
              <a:rPr lang="en-US" sz="2800" dirty="0"/>
              <a:t>for any existing software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VMware vSphere Fault Tolerance (VM-FT)</a:t>
            </a:r>
          </a:p>
        </p:txBody>
      </p:sp>
    </p:spTree>
    <p:extLst>
      <p:ext uri="{BB962C8B-B14F-4D97-AF65-F5344CB8AC3E}">
        <p14:creationId xmlns:p14="http://schemas.microsoft.com/office/powerpoint/2010/main" val="1129676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05813" y="1467523"/>
            <a:ext cx="3538187" cy="488025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half" idx="1"/>
          </p:nvPr>
        </p:nvSpPr>
        <p:spPr>
          <a:xfrm>
            <a:off x="155424" y="2407298"/>
            <a:ext cx="5893038" cy="39404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2800" dirty="0"/>
              <a:t>Two virtual machines (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primary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backup</a:t>
            </a:r>
            <a:r>
              <a:rPr lang="en-US" sz="2800" dirty="0"/>
              <a:t>) on different bare metal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2800" b="1" i="1" spc="-150" dirty="0">
                <a:solidFill>
                  <a:schemeClr val="accent6">
                    <a:lumMod val="75000"/>
                  </a:schemeClr>
                </a:solidFill>
              </a:rPr>
              <a:t>Logging channel  </a:t>
            </a:r>
            <a:r>
              <a:rPr lang="en-US" sz="2800" spc="-150" dirty="0"/>
              <a:t>runs over network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2800" b="1" i="1" spc="-100" dirty="0">
                <a:solidFill>
                  <a:schemeClr val="accent6">
                    <a:lumMod val="75000"/>
                  </a:schemeClr>
                </a:solidFill>
              </a:rPr>
              <a:t>Shared disk  </a:t>
            </a:r>
            <a:r>
              <a:rPr lang="en-US" sz="2800" spc="-100" dirty="0"/>
              <a:t>via fiber channel</a:t>
            </a:r>
            <a:endParaRPr lang="en-US" sz="2800" spc="-150" dirty="0"/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7433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14670" y="1574378"/>
            <a:ext cx="5595257" cy="508518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/>
              <a:t>VM inputs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Incoming network packets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Disk reads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Keyboard and mouse events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Clock timer interrupt events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/>
              <a:t>VM outputs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Outgoing network packets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Disk writes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0562-6296-9E41-94C7-4DAE5BF4E44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/>
              <a:t>Virtual Machine I/O</a:t>
            </a:r>
          </a:p>
        </p:txBody>
      </p:sp>
    </p:spTree>
    <p:extLst>
      <p:ext uri="{BB962C8B-B14F-4D97-AF65-F5344CB8AC3E}">
        <p14:creationId xmlns:p14="http://schemas.microsoft.com/office/powerpoint/2010/main" val="52159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05813" y="1467523"/>
            <a:ext cx="3538187" cy="488025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half" idx="1"/>
          </p:nvPr>
        </p:nvSpPr>
        <p:spPr>
          <a:xfrm>
            <a:off x="155424" y="2407298"/>
            <a:ext cx="5893038" cy="3940482"/>
          </a:xfrm>
        </p:spPr>
        <p:txBody>
          <a:bodyPr>
            <a:normAutofit/>
          </a:bodyPr>
          <a:lstStyle/>
          <a:p>
            <a:r>
              <a:rPr lang="en-US" sz="2800" b="1" spc="-100" dirty="0">
                <a:latin typeface="Arial" charset="0"/>
                <a:ea typeface="Arial" charset="0"/>
                <a:cs typeface="Arial" charset="0"/>
              </a:rPr>
              <a:t>Primary</a:t>
            </a:r>
            <a:r>
              <a:rPr lang="en-US" sz="2800" spc="-100" dirty="0">
                <a:latin typeface="Arial" charset="0"/>
                <a:ea typeface="Arial" charset="0"/>
                <a:cs typeface="Arial" charset="0"/>
              </a:rPr>
              <a:t> sends </a:t>
            </a:r>
            <a:r>
              <a:rPr lang="en-US" sz="2800" b="1" spc="-100" dirty="0">
                <a:latin typeface="Arial" charset="0"/>
                <a:ea typeface="Arial" charset="0"/>
                <a:cs typeface="Arial" charset="0"/>
              </a:rPr>
              <a:t>inputs</a:t>
            </a:r>
            <a:r>
              <a:rPr lang="en-US" sz="2800" spc="-100" dirty="0">
                <a:latin typeface="Arial" charset="0"/>
                <a:ea typeface="Arial" charset="0"/>
                <a:cs typeface="Arial" charset="0"/>
              </a:rPr>
              <a:t> to backup</a:t>
            </a:r>
          </a:p>
          <a:p>
            <a:endParaRPr lang="en-US" sz="2800" spc="-1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b="1" spc="-100" dirty="0">
                <a:latin typeface="Arial" charset="0"/>
                <a:ea typeface="Arial" charset="0"/>
                <a:cs typeface="Arial" charset="0"/>
              </a:rPr>
              <a:t>Backup</a:t>
            </a:r>
            <a:r>
              <a:rPr lang="en-US" sz="2800" spc="-1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spc="-100" dirty="0">
                <a:latin typeface="Arial" charset="0"/>
                <a:ea typeface="Arial" charset="0"/>
                <a:cs typeface="Arial" charset="0"/>
              </a:rPr>
              <a:t>outputs</a:t>
            </a:r>
            <a:r>
              <a:rPr lang="en-US" sz="2800" spc="-100" dirty="0">
                <a:latin typeface="Arial" charset="0"/>
                <a:ea typeface="Arial" charset="0"/>
                <a:cs typeface="Arial" charset="0"/>
              </a:rPr>
              <a:t> dropped</a:t>
            </a:r>
          </a:p>
          <a:p>
            <a:endParaRPr lang="en-US" sz="2800" spc="-1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spc="-100" dirty="0"/>
              <a:t>Primary-backup </a:t>
            </a:r>
            <a:r>
              <a:rPr lang="en-US" sz="2800" b="1" spc="-100" dirty="0"/>
              <a:t>heartbeats </a:t>
            </a:r>
          </a:p>
          <a:p>
            <a:pPr lvl="1"/>
            <a:r>
              <a:rPr lang="en-US" sz="2800" spc="-100" dirty="0"/>
              <a:t>If primary fails, backup takes over</a:t>
            </a:r>
          </a:p>
          <a:p>
            <a:endParaRPr lang="en-US" sz="2800" spc="-100" dirty="0"/>
          </a:p>
          <a:p>
            <a:endParaRPr lang="en-US" sz="2800" spc="-100" dirty="0"/>
          </a:p>
        </p:txBody>
      </p:sp>
    </p:spTree>
    <p:extLst>
      <p:ext uri="{BB962C8B-B14F-4D97-AF65-F5344CB8AC3E}">
        <p14:creationId xmlns:p14="http://schemas.microsoft.com/office/powerpoint/2010/main" val="3564193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Eventual consistency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Multi-master:  Any node can accept operation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Asynchronously, nodes synchronize state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Eventual consistency inappropriate for many applications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Imagine NFS file system as eventually consistent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NFS clients can read/write to different masters, see different versions of files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Stronger consistency makes applications easier to write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(More on downsides later)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eventual to strong consistency</a:t>
            </a:r>
          </a:p>
        </p:txBody>
      </p:sp>
    </p:spTree>
    <p:extLst>
      <p:ext uri="{BB962C8B-B14F-4D97-AF65-F5344CB8AC3E}">
        <p14:creationId xmlns:p14="http://schemas.microsoft.com/office/powerpoint/2010/main" val="291481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8448869" cy="474150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Making the backup an exact replica of primary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Making the system behave like a single server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Avoiding two primaries (Split Brain)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VM-FT: Challenges</a:t>
            </a:r>
          </a:p>
        </p:txBody>
      </p:sp>
    </p:spTree>
    <p:extLst>
      <p:ext uri="{BB962C8B-B14F-4D97-AF65-F5344CB8AC3E}">
        <p14:creationId xmlns:p14="http://schemas.microsoft.com/office/powerpoint/2010/main" val="1077484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8458200" cy="5262466"/>
          </a:xfrm>
        </p:spPr>
        <p:txBody>
          <a:bodyPr lIns="36576"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800" b="1" spc="-100" dirty="0"/>
              <a:t>Step 1: </a:t>
            </a:r>
            <a:r>
              <a:rPr lang="en-US" sz="2800" spc="-100" dirty="0"/>
              <a:t>Hypervisor at primary logs the causes of     non-determinism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 sz="2800" dirty="0"/>
          </a:p>
          <a:p>
            <a:pPr marL="914400" lvl="1" indent="-514350">
              <a:lnSpc>
                <a:spcPct val="10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2800" dirty="0"/>
              <a:t>Log results of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input events</a:t>
            </a:r>
          </a:p>
          <a:p>
            <a:pPr marL="1257300" lvl="2" indent="-457200">
              <a:lnSpc>
                <a:spcPct val="100000"/>
              </a:lnSpc>
              <a:spcBef>
                <a:spcPts val="800"/>
              </a:spcBef>
            </a:pPr>
            <a:r>
              <a:rPr lang="en-US" dirty="0"/>
              <a:t>Including current program counter value for each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endParaRPr lang="en-US" sz="2800" dirty="0"/>
          </a:p>
          <a:p>
            <a:pPr marL="914400" lvl="1" indent="-514350">
              <a:lnSpc>
                <a:spcPct val="100000"/>
              </a:lnSpc>
              <a:spcBef>
                <a:spcPts val="800"/>
              </a:spcBef>
              <a:buFont typeface="+mj-lt"/>
              <a:buAutoNum type="arabicPeriod" startAt="2"/>
            </a:pPr>
            <a:r>
              <a:rPr lang="en-US" sz="2800" dirty="0"/>
              <a:t>Log results of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non-deterministic instructions </a:t>
            </a:r>
          </a:p>
          <a:p>
            <a:pPr lvl="2">
              <a:lnSpc>
                <a:spcPct val="100000"/>
              </a:lnSpc>
              <a:spcBef>
                <a:spcPts val="800"/>
              </a:spcBef>
            </a:pPr>
            <a:r>
              <a:rPr lang="en-US" i="1" dirty="0"/>
              <a:t>e.g.</a:t>
            </a:r>
            <a:r>
              <a:rPr lang="en-US" dirty="0"/>
              <a:t> log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result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/>
              <a:t>of timestamp counter read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Log-based VM replication</a:t>
            </a:r>
          </a:p>
        </p:txBody>
      </p:sp>
    </p:spTree>
    <p:extLst>
      <p:ext uri="{BB962C8B-B14F-4D97-AF65-F5344CB8AC3E}">
        <p14:creationId xmlns:p14="http://schemas.microsoft.com/office/powerpoint/2010/main" val="232074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7623544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b="1" spc="-100" dirty="0"/>
              <a:t>Step 2: </a:t>
            </a:r>
            <a:r>
              <a:rPr lang="en-US" sz="2800" spc="-100" dirty="0"/>
              <a:t>Primary hypervisor sends log entries </a:t>
            </a:r>
            <a:r>
              <a:rPr lang="en-US" sz="2800" spc="-100"/>
              <a:t>to  backup </a:t>
            </a:r>
            <a:r>
              <a:rPr lang="en-US" sz="2800" spc="-100" dirty="0"/>
              <a:t>hypervisor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Backup hypervisor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replays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/>
              <a:t>the log entries</a:t>
            </a:r>
            <a:endParaRPr lang="en-US" sz="2800" spc="-15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b="1" spc="-100" dirty="0"/>
              <a:t>Stops</a:t>
            </a:r>
            <a:r>
              <a:rPr lang="en-US" sz="2800" spc="-100" dirty="0"/>
              <a:t> </a:t>
            </a:r>
            <a:r>
              <a:rPr lang="en-US" sz="2800" b="1" spc="-100" dirty="0"/>
              <a:t>backup VM</a:t>
            </a:r>
            <a:r>
              <a:rPr lang="en-US" sz="2800" spc="-100" dirty="0"/>
              <a:t> at next input event or non-deterministic instruction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spc="-100" dirty="0"/>
              <a:t>Delivers </a:t>
            </a:r>
            <a:r>
              <a:rPr lang="en-US" b="1" spc="-100" dirty="0">
                <a:solidFill>
                  <a:schemeClr val="accent3">
                    <a:lumMod val="50000"/>
                  </a:schemeClr>
                </a:solidFill>
              </a:rPr>
              <a:t>same input </a:t>
            </a:r>
            <a:r>
              <a:rPr lang="en-US" spc="-100" dirty="0"/>
              <a:t>as primary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spc="-100" dirty="0"/>
              <a:t>Delivers </a:t>
            </a:r>
            <a:r>
              <a:rPr lang="en-US" b="1" spc="-100" dirty="0">
                <a:solidFill>
                  <a:schemeClr val="accent3">
                    <a:lumMod val="50000"/>
                  </a:schemeClr>
                </a:solidFill>
              </a:rPr>
              <a:t>same non-deterministic instruction result </a:t>
            </a:r>
            <a:r>
              <a:rPr lang="en-US" spc="-100" dirty="0"/>
              <a:t>as primary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Log-based VM replication</a:t>
            </a:r>
          </a:p>
        </p:txBody>
      </p:sp>
    </p:spTree>
    <p:extLst>
      <p:ext uri="{BB962C8B-B14F-4D97-AF65-F5344CB8AC3E}">
        <p14:creationId xmlns:p14="http://schemas.microsoft.com/office/powerpoint/2010/main" val="468229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8763000" cy="50292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Making the backup an exact replica of primary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US" sz="2800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800" b="1" dirty="0"/>
              <a:t>Making the system behave like a single server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FT Protocol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Avoiding two primaries (Split Brain)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 Challenges</a:t>
            </a:r>
          </a:p>
        </p:txBody>
      </p:sp>
    </p:spTree>
    <p:extLst>
      <p:ext uri="{BB962C8B-B14F-4D97-AF65-F5344CB8AC3E}">
        <p14:creationId xmlns:p14="http://schemas.microsoft.com/office/powerpoint/2010/main" val="4046044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8218967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When backup takes over, non-determinism makes it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execute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differently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/>
              <a:t>than primary would have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/>
              <a:t>This is okay!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/>
              <a:t>Output requirement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When backup takes over, execution is </a:t>
            </a:r>
            <a:r>
              <a:rPr lang="en-US" b="1" dirty="0"/>
              <a:t>consistent</a:t>
            </a:r>
            <a:r>
              <a:rPr lang="en-US" dirty="0"/>
              <a:t> with </a:t>
            </a:r>
            <a:r>
              <a:rPr lang="en-US" b="1" dirty="0"/>
              <a:t>outputs</a:t>
            </a:r>
            <a:r>
              <a:rPr lang="en-US" dirty="0"/>
              <a:t> the primary has already sent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to backup failover</a:t>
            </a:r>
          </a:p>
        </p:txBody>
      </p:sp>
    </p:spTree>
    <p:extLst>
      <p:ext uri="{BB962C8B-B14F-4D97-AF65-F5344CB8AC3E}">
        <p14:creationId xmlns:p14="http://schemas.microsoft.com/office/powerpoint/2010/main" val="3693480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of inconsistency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53311" y="3608955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70143" y="4920367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Backup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2599165" y="3839788"/>
            <a:ext cx="2964429" cy="0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582334" y="5151198"/>
            <a:ext cx="4834166" cy="2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211234" y="3654049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2755478" y="3383927"/>
            <a:ext cx="455756" cy="45586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018001" y="2929246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Input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4263446" y="3368853"/>
            <a:ext cx="455756" cy="459172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486505" y="3839787"/>
            <a:ext cx="1887" cy="1497149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3288878" y="3839787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185802" y="3654049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643649" y="2932112"/>
            <a:ext cx="110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Output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224624" y="5427605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>
                <a:latin typeface="Arial" charset="0"/>
                <a:ea typeface="Arial" charset="0"/>
                <a:cs typeface="Arial" charset="0"/>
              </a:rPr>
              <a:t>Primary fails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789366" y="3653259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 rot="18900000">
            <a:off x="3522678" y="2927055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Event?</a:t>
            </a:r>
          </a:p>
        </p:txBody>
      </p:sp>
      <p:sp>
        <p:nvSpPr>
          <p:cNvPr id="59" name="Cross 58"/>
          <p:cNvSpPr/>
          <p:nvPr/>
        </p:nvSpPr>
        <p:spPr>
          <a:xfrm rot="2700000">
            <a:off x="4389245" y="3725920"/>
            <a:ext cx="244127" cy="244127"/>
          </a:xfrm>
          <a:prstGeom prst="plus">
            <a:avLst>
              <a:gd name="adj" fmla="val 31504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70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9149" y="1521905"/>
            <a:ext cx="8763000" cy="16629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Primary logs each output operation</a:t>
            </a:r>
          </a:p>
          <a:p>
            <a:pPr>
              <a:lnSpc>
                <a:spcPct val="90000"/>
              </a:lnSpc>
            </a:pPr>
            <a:r>
              <a:rPr lang="en-US" dirty="0"/>
              <a:t>Delays sending output until Backup acknowledges it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But does not need 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delay execution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1800" y="6217300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 protocol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3311" y="3606766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0143" y="4918178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Backup</a:t>
            </a:r>
          </a:p>
        </p:txBody>
      </p:sp>
      <p:cxnSp>
        <p:nvCxnSpPr>
          <p:cNvPr id="8" name="Straight Connector 7"/>
          <p:cNvCxnSpPr>
            <a:stCxn id="5" idx="3"/>
          </p:cNvCxnSpPr>
          <p:nvPr/>
        </p:nvCxnSpPr>
        <p:spPr>
          <a:xfrm>
            <a:off x="2599165" y="3837599"/>
            <a:ext cx="3637867" cy="0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3"/>
          </p:cNvCxnSpPr>
          <p:nvPr/>
        </p:nvCxnSpPr>
        <p:spPr>
          <a:xfrm flipV="1">
            <a:off x="2582334" y="5149009"/>
            <a:ext cx="4834166" cy="2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211234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>
            <a:off x="2755478" y="3381738"/>
            <a:ext cx="455756" cy="45586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18001" y="2927057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Input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464092" y="3366966"/>
            <a:ext cx="455756" cy="459172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838205" y="3826138"/>
            <a:ext cx="1887" cy="1497149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</p:cNvCxnSpPr>
          <p:nvPr/>
        </p:nvCxnSpPr>
        <p:spPr>
          <a:xfrm>
            <a:off x="3288878" y="3837598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185802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20323531">
            <a:off x="4168337" y="3070934"/>
            <a:ext cx="110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Output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20316056">
            <a:off x="5857659" y="3016172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>
                <a:latin typeface="Arial" charset="0"/>
                <a:ea typeface="Arial" charset="0"/>
                <a:cs typeface="Arial" charset="0"/>
              </a:rPr>
              <a:t>Primary fails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719577" y="5140496"/>
            <a:ext cx="457200" cy="45720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641933" y="496652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668839" y="5475415"/>
            <a:ext cx="247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Duplicate output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259120" y="3826626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879722" y="3826138"/>
            <a:ext cx="598144" cy="1302019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7749395">
            <a:off x="4667435" y="4136627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latin typeface="Arial" charset="0"/>
                <a:ea typeface="Arial" charset="0"/>
                <a:cs typeface="Arial" charset="0"/>
              </a:rPr>
              <a:t>ack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Cross 24"/>
          <p:cNvSpPr/>
          <p:nvPr/>
        </p:nvSpPr>
        <p:spPr>
          <a:xfrm rot="2700000">
            <a:off x="5719400" y="3713939"/>
            <a:ext cx="244127" cy="244127"/>
          </a:xfrm>
          <a:prstGeom prst="plus">
            <a:avLst>
              <a:gd name="adj" fmla="val 31504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95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9149" y="1521905"/>
            <a:ext cx="8763000" cy="16629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Primary logs each output operation</a:t>
            </a:r>
          </a:p>
          <a:p>
            <a:pPr>
              <a:lnSpc>
                <a:spcPct val="90000"/>
              </a:lnSpc>
            </a:pPr>
            <a:r>
              <a:rPr lang="en-US" dirty="0"/>
              <a:t>Delays sending output until Backup acknowledges it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But does not need 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delay execution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1800" y="6217300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 protocol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3311" y="3606766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0143" y="4918178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Backup</a:t>
            </a:r>
          </a:p>
        </p:txBody>
      </p:sp>
      <p:cxnSp>
        <p:nvCxnSpPr>
          <p:cNvPr id="8" name="Straight Connector 7"/>
          <p:cNvCxnSpPr>
            <a:stCxn id="5" idx="3"/>
          </p:cNvCxnSpPr>
          <p:nvPr/>
        </p:nvCxnSpPr>
        <p:spPr>
          <a:xfrm>
            <a:off x="2599165" y="3837599"/>
            <a:ext cx="3637867" cy="0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3"/>
          </p:cNvCxnSpPr>
          <p:nvPr/>
        </p:nvCxnSpPr>
        <p:spPr>
          <a:xfrm flipV="1">
            <a:off x="2582334" y="5149009"/>
            <a:ext cx="4834166" cy="2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211234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>
            <a:off x="2755478" y="3381738"/>
            <a:ext cx="455756" cy="45586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18001" y="2927057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Input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464092" y="3366966"/>
            <a:ext cx="455756" cy="459172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838205" y="3826138"/>
            <a:ext cx="1887" cy="1497149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</p:cNvCxnSpPr>
          <p:nvPr/>
        </p:nvCxnSpPr>
        <p:spPr>
          <a:xfrm>
            <a:off x="3288878" y="3837598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185802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20323531">
            <a:off x="4168337" y="3070934"/>
            <a:ext cx="110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Output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20316056">
            <a:off x="5857659" y="3016172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>
                <a:latin typeface="Arial" charset="0"/>
                <a:ea typeface="Arial" charset="0"/>
                <a:cs typeface="Arial" charset="0"/>
              </a:rPr>
              <a:t>Primary fails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719577" y="5140496"/>
            <a:ext cx="457200" cy="45720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641933" y="496652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668839" y="5475415"/>
            <a:ext cx="247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Duplicate output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259120" y="3826626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879722" y="3826138"/>
            <a:ext cx="598144" cy="1302019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60698" y="5972303"/>
            <a:ext cx="7746404" cy="66706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solidFill>
                  <a:schemeClr val="tx1"/>
                </a:solidFill>
              </a:rPr>
              <a:t>Can restart execution at an output event</a:t>
            </a:r>
          </a:p>
        </p:txBody>
      </p:sp>
      <p:sp>
        <p:nvSpPr>
          <p:cNvPr id="34" name="TextBox 33"/>
          <p:cNvSpPr txBox="1"/>
          <p:nvPr/>
        </p:nvSpPr>
        <p:spPr>
          <a:xfrm rot="17749395">
            <a:off x="4667435" y="4136627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latin typeface="Arial" charset="0"/>
                <a:ea typeface="Arial" charset="0"/>
                <a:cs typeface="Arial" charset="0"/>
              </a:rPr>
              <a:t>ack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Cross 24"/>
          <p:cNvSpPr/>
          <p:nvPr/>
        </p:nvSpPr>
        <p:spPr>
          <a:xfrm rot="2700000">
            <a:off x="5719400" y="3713939"/>
            <a:ext cx="244127" cy="244127"/>
          </a:xfrm>
          <a:prstGeom prst="plus">
            <a:avLst>
              <a:gd name="adj" fmla="val 31504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2861152" y="106325"/>
            <a:ext cx="6159921" cy="1370629"/>
          </a:xfrm>
          <a:prstGeom prst="wedgeRectCallout">
            <a:avLst>
              <a:gd name="adj1" fmla="val 13196"/>
              <a:gd name="adj2" fmla="val 80142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0" dirty="0">
                <a:solidFill>
                  <a:schemeClr val="tx1"/>
                </a:solidFill>
              </a:rPr>
              <a:t>“If a tree falls in forest” metaphor:</a:t>
            </a:r>
          </a:p>
          <a:p>
            <a:r>
              <a:rPr lang="en-US" sz="2600" b="0" dirty="0">
                <a:solidFill>
                  <a:schemeClr val="tx1"/>
                </a:solidFill>
              </a:rPr>
              <a:t>If event happens and nobody sees it yet, did it really happen? </a:t>
            </a:r>
          </a:p>
        </p:txBody>
      </p:sp>
    </p:spTree>
    <p:extLst>
      <p:ext uri="{BB962C8B-B14F-4D97-AF65-F5344CB8AC3E}">
        <p14:creationId xmlns:p14="http://schemas.microsoft.com/office/powerpoint/2010/main" val="132550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8486192" cy="487213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Making the backup an exact replica of primary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US" sz="2800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Making the system behave like a single server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US" sz="2800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800" b="1" dirty="0"/>
              <a:t>Avoiding two primaries (Split Brain)</a:t>
            </a:r>
          </a:p>
          <a:p>
            <a:pPr marL="914400" lvl="1" indent="-514350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Logging channel may </a:t>
            </a:r>
            <a:r>
              <a:rPr lang="en-US" sz="2800" b="1" dirty="0">
                <a:solidFill>
                  <a:srgbClr val="FF0000"/>
                </a:solidFill>
              </a:rPr>
              <a:t>break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VM-FT: Challenges</a:t>
            </a:r>
          </a:p>
        </p:txBody>
      </p:sp>
    </p:spTree>
    <p:extLst>
      <p:ext uri="{BB962C8B-B14F-4D97-AF65-F5344CB8AC3E}">
        <p14:creationId xmlns:p14="http://schemas.microsoft.com/office/powerpoint/2010/main" val="3507865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8313576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Primary and backup each run UDP heartbeats, monitor logging traffic from their peer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Before “going live” (backup) or finding new backup (primary), execute an </a:t>
            </a:r>
            <a:r>
              <a:rPr lang="en-US" sz="2800" b="1" dirty="0"/>
              <a:t>atomic test-and-set </a:t>
            </a:r>
            <a:r>
              <a:rPr lang="en-US" sz="2800" dirty="0"/>
              <a:t>on a variable in shared storage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If the replica finds variable already set, it </a:t>
            </a:r>
            <a:r>
              <a:rPr lang="en-US" sz="2800" b="1" dirty="0"/>
              <a:t>aborts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and responding to failures</a:t>
            </a:r>
          </a:p>
        </p:txBody>
      </p:sp>
    </p:spTree>
    <p:extLst>
      <p:ext uri="{BB962C8B-B14F-4D97-AF65-F5344CB8AC3E}">
        <p14:creationId xmlns:p14="http://schemas.microsoft.com/office/powerpoint/2010/main" val="42636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46119" y="1645920"/>
            <a:ext cx="5431349" cy="44150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1" dirty="0"/>
              <a:t>Mechanism:</a:t>
            </a:r>
            <a:r>
              <a:rPr lang="en-US" sz="2800" dirty="0"/>
              <a:t>  Replicate and separate servers</a:t>
            </a:r>
            <a:endParaRPr lang="en-US" sz="2800" b="1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1" dirty="0"/>
              <a:t>Goal #1:  </a:t>
            </a:r>
            <a:r>
              <a:rPr lang="en-US" sz="2800" dirty="0"/>
              <a:t>Provide a highly reliable service (despite failures)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1" dirty="0"/>
              <a:t>Goal #2:  </a:t>
            </a:r>
            <a:r>
              <a:rPr lang="en-US" sz="2800" dirty="0"/>
              <a:t>Servers should behave just like a single, more reliable server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756866" y="2215574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Client C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399986" y="3568998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pc="-150" dirty="0">
                <a:latin typeface="Arial"/>
                <a:ea typeface="Gill Sans" pitchFamily="-84" charset="0"/>
                <a:cs typeface="Arial"/>
              </a:rPr>
              <a:t>Primary P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631731" y="5113200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Backup B</a:t>
            </a:r>
          </a:p>
        </p:txBody>
      </p:sp>
      <p:pic>
        <p:nvPicPr>
          <p:cNvPr id="9" name="Picture 8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2061954"/>
            <a:ext cx="609600" cy="609600"/>
          </a:xfrm>
          <a:prstGeom prst="rect">
            <a:avLst/>
          </a:prstGeom>
        </p:spPr>
      </p:pic>
      <p:pic>
        <p:nvPicPr>
          <p:cNvPr id="10" name="Picture 9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3512121"/>
            <a:ext cx="609600" cy="609600"/>
          </a:xfrm>
          <a:prstGeom prst="rect">
            <a:avLst/>
          </a:prstGeom>
        </p:spPr>
      </p:pic>
      <p:pic>
        <p:nvPicPr>
          <p:cNvPr id="11" name="Picture 10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24" y="4962289"/>
            <a:ext cx="609600" cy="609600"/>
          </a:xfrm>
          <a:prstGeom prst="rect">
            <a:avLst/>
          </a:prstGeom>
        </p:spPr>
      </p:pic>
      <p:cxnSp>
        <p:nvCxnSpPr>
          <p:cNvPr id="12" name="Curved Connector 8"/>
          <p:cNvCxnSpPr/>
          <p:nvPr/>
        </p:nvCxnSpPr>
        <p:spPr>
          <a:xfrm>
            <a:off x="2352015" y="2686145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urved Connector 8"/>
          <p:cNvCxnSpPr/>
          <p:nvPr/>
        </p:nvCxnSpPr>
        <p:spPr>
          <a:xfrm>
            <a:off x="2400324" y="4136312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057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8338457" cy="5029200"/>
          </a:xfrm>
        </p:spPr>
        <p:txBody>
          <a:bodyPr>
            <a:normAutofit/>
          </a:bodyPr>
          <a:lstStyle/>
          <a:p>
            <a:r>
              <a:rPr lang="en-US" sz="2800" spc="-100" dirty="0"/>
              <a:t>Challenging application of primary-backup replication</a:t>
            </a:r>
          </a:p>
          <a:p>
            <a:endParaRPr lang="en-US" sz="2800" spc="-100" dirty="0"/>
          </a:p>
          <a:p>
            <a:r>
              <a:rPr lang="en-US" sz="2800" spc="-100" dirty="0"/>
              <a:t>Design for correctness and consistency of replicated VM outputs despite failures</a:t>
            </a:r>
          </a:p>
          <a:p>
            <a:endParaRPr lang="en-US" sz="2800" spc="-100" dirty="0"/>
          </a:p>
          <a:p>
            <a:r>
              <a:rPr lang="en-US" sz="2800" spc="-100" dirty="0"/>
              <a:t>Performance results show generally </a:t>
            </a:r>
            <a:r>
              <a:rPr lang="en-US" sz="2800" b="1" spc="-100" dirty="0">
                <a:solidFill>
                  <a:schemeClr val="accent3">
                    <a:lumMod val="50000"/>
                  </a:schemeClr>
                </a:solidFill>
              </a:rPr>
              <a:t>high performance, low logging bandwidth overhead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VM-FT: Conclusion</a:t>
            </a:r>
          </a:p>
        </p:txBody>
      </p:sp>
    </p:spTree>
    <p:extLst>
      <p:ext uri="{BB962C8B-B14F-4D97-AF65-F5344CB8AC3E}">
        <p14:creationId xmlns:p14="http://schemas.microsoft.com/office/powerpoint/2010/main" val="2933737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First step in our goal of making </a:t>
            </a:r>
            <a:r>
              <a:rPr lang="en-US" sz="3200" b="1" dirty="0"/>
              <a:t>stateful</a:t>
            </a:r>
            <a:r>
              <a:rPr lang="en-US" sz="3200" dirty="0"/>
              <a:t> replicas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fault-tolerant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Allows replicas to provide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continuous service </a:t>
            </a:r>
            <a:r>
              <a:rPr lang="en-US" sz="3200" dirty="0"/>
              <a:t>despite </a:t>
            </a:r>
            <a:r>
              <a:rPr lang="en-US" sz="3200" b="1" dirty="0">
                <a:solidFill>
                  <a:srgbClr val="FF0000"/>
                </a:solidFill>
              </a:rPr>
              <a:t>persistent net and machine failures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Finds repeated application in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practical systems (saw VM-FT)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Primary-Backup: Summary</a:t>
            </a:r>
          </a:p>
        </p:txBody>
      </p:sp>
    </p:spTree>
    <p:extLst>
      <p:ext uri="{BB962C8B-B14F-4D97-AF65-F5344CB8AC3E}">
        <p14:creationId xmlns:p14="http://schemas.microsoft.com/office/powerpoint/2010/main" val="92916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How *do* we detect failures?</a:t>
            </a:r>
          </a:p>
          <a:p>
            <a:pPr marL="0" indent="0" algn="ctr">
              <a:buNone/>
            </a:pPr>
            <a:r>
              <a:rPr lang="en-US" sz="3200" dirty="0"/>
              <a:t>Take over from master on failures?</a:t>
            </a:r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/>
              <a:t>Next topic: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Reconfiguration and View Change Protocols</a:t>
            </a:r>
          </a:p>
          <a:p>
            <a:pPr marL="0" indent="0" algn="ctr">
              <a:buNone/>
            </a:pP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spc="-100" dirty="0"/>
              <a:t>View = Current System Configuration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37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756866" y="2215574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399986" y="3568998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pc="-150" dirty="0">
                <a:latin typeface="Arial"/>
                <a:ea typeface="Gill Sans" pitchFamily="-84" charset="0"/>
                <a:cs typeface="Arial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631731" y="5113200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2352015" y="2686145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3246120" y="1702353"/>
            <a:ext cx="5669280" cy="36195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spc="-100" dirty="0"/>
              <a:t>Nominate one replica </a:t>
            </a:r>
            <a:r>
              <a:rPr lang="en-US" sz="2800" b="1" i="1" spc="-100" dirty="0">
                <a:solidFill>
                  <a:srgbClr val="E46C0A"/>
                </a:solidFill>
              </a:rPr>
              <a:t>primary,</a:t>
            </a:r>
            <a:r>
              <a:rPr lang="en-US" sz="2800" spc="-100" dirty="0"/>
              <a:t> other is </a:t>
            </a:r>
            <a:r>
              <a:rPr lang="en-US" sz="2800" b="1" i="1" spc="-100" dirty="0">
                <a:solidFill>
                  <a:srgbClr val="E46C0A"/>
                </a:solidFill>
              </a:rPr>
              <a:t>backup</a:t>
            </a:r>
            <a:endParaRPr lang="en-US" sz="2800" spc="-1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Clients send all operations to current </a:t>
            </a:r>
            <a:r>
              <a:rPr lang="en-US" sz="2800" b="1" dirty="0"/>
              <a:t>primary</a:t>
            </a:r>
          </a:p>
          <a:p>
            <a:pPr marL="746125" lvl="1" indent="-282575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Primary </a:t>
            </a:r>
            <a:r>
              <a:rPr lang="en-US" sz="2800" b="1" dirty="0"/>
              <a:t>orders</a:t>
            </a:r>
            <a:r>
              <a:rPr lang="en-US" sz="2800" dirty="0"/>
              <a:t> clients’ operations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Only </a:t>
            </a:r>
            <a:r>
              <a:rPr lang="en-US" sz="2800" b="1" dirty="0"/>
              <a:t>one primary at a time</a:t>
            </a:r>
          </a:p>
          <a:p>
            <a:pPr marL="346075" indent="-282575"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2400324" y="4136312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99986" y="5742278"/>
            <a:ext cx="8403336" cy="9541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0" dirty="0">
                <a:latin typeface="+mn-lt"/>
              </a:rPr>
              <a:t>Need to keep clients, primary, and backup in sync: </a:t>
            </a:r>
            <a:r>
              <a:rPr lang="en-US" sz="2800" dirty="0">
                <a:latin typeface="+mn-lt"/>
              </a:rPr>
              <a:t>who is primary </a:t>
            </a:r>
            <a:r>
              <a:rPr lang="en-US" sz="2800" b="0" dirty="0">
                <a:latin typeface="+mn-lt"/>
              </a:rPr>
              <a:t>and </a:t>
            </a:r>
            <a:r>
              <a:rPr lang="en-US" sz="2800" dirty="0">
                <a:latin typeface="+mn-lt"/>
              </a:rPr>
              <a:t>who is backup</a:t>
            </a:r>
          </a:p>
        </p:txBody>
      </p:sp>
    </p:spTree>
    <p:extLst>
      <p:ext uri="{BB962C8B-B14F-4D97-AF65-F5344CB8AC3E}">
        <p14:creationId xmlns:p14="http://schemas.microsoft.com/office/powerpoint/2010/main" val="328238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5920"/>
            <a:ext cx="8763000" cy="54102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/>
              <a:t>Idea: A replica </a:t>
            </a:r>
            <a:r>
              <a:rPr lang="en-US" sz="2800" dirty="0"/>
              <a:t>is essentially a </a:t>
            </a:r>
            <a:r>
              <a:rPr lang="en-US" sz="2800" b="1" i="1" dirty="0">
                <a:solidFill>
                  <a:srgbClr val="E46C0A"/>
                </a:solidFill>
              </a:rPr>
              <a:t>state machine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Set of (key, value) pairs is </a:t>
            </a:r>
            <a:r>
              <a:rPr lang="en-US" b="1" dirty="0">
                <a:solidFill>
                  <a:srgbClr val="E46C0A"/>
                </a:solidFill>
              </a:rPr>
              <a:t>state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Operations </a:t>
            </a:r>
            <a:r>
              <a:rPr lang="en-US" b="1" dirty="0"/>
              <a:t>transition</a:t>
            </a:r>
            <a:r>
              <a:rPr lang="en-US" dirty="0"/>
              <a:t> between states</a:t>
            </a:r>
          </a:p>
          <a:p>
            <a:pPr>
              <a:spcBef>
                <a:spcPts val="1200"/>
              </a:spcBef>
            </a:pP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spc="-150" dirty="0"/>
              <a:t>Need an op to be executed on all replicas, or none at all</a:t>
            </a:r>
          </a:p>
          <a:p>
            <a:pPr lvl="1">
              <a:spcBef>
                <a:spcPts val="1200"/>
              </a:spcBef>
            </a:pPr>
            <a:r>
              <a:rPr lang="en-US" i="1" dirty="0"/>
              <a:t>i.e.,</a:t>
            </a:r>
            <a:r>
              <a:rPr lang="en-US" dirty="0"/>
              <a:t> we need </a:t>
            </a:r>
            <a:r>
              <a:rPr lang="en-US" b="1" dirty="0"/>
              <a:t>distributed</a:t>
            </a:r>
            <a:r>
              <a:rPr lang="en-US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all-or-nothing atomicity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If op is deterministic, replicas will end in same state</a:t>
            </a:r>
          </a:p>
          <a:p>
            <a:pPr>
              <a:spcBef>
                <a:spcPts val="1200"/>
              </a:spcBef>
            </a:pP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b="1" dirty="0"/>
              <a:t>Key assumption: </a:t>
            </a:r>
            <a:r>
              <a:rPr lang="en-US" sz="2800" dirty="0"/>
              <a:t>Operations are </a:t>
            </a:r>
            <a:r>
              <a:rPr lang="en-US" sz="2800" b="1" dirty="0"/>
              <a:t>deterministic</a:t>
            </a:r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machine replication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8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25072-9793-DD45-A50B-C84D5FD44B4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231" y="857249"/>
            <a:ext cx="7073169" cy="7827791"/>
          </a:xfrm>
          <a:prstGeom prst="rect">
            <a:avLst/>
          </a:prstGeom>
          <a:effectLst>
            <a:outerShdw blurRad="127000" dir="14280000" sx="101000" sy="101000" algn="ctr" rotWithShape="0">
              <a:prstClr val="black">
                <a:alpha val="50000"/>
              </a:prstClr>
            </a:outerShdw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7087" y="69397"/>
            <a:ext cx="8763000" cy="540203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US" sz="1700" b="0" dirty="0"/>
              <a:t>More reading:  ACM Computing Surveys, Vol. 22, No. 4, December 1990 (</a:t>
            </a:r>
            <a:r>
              <a:rPr lang="en-US" sz="1700" b="0" dirty="0">
                <a:hlinkClick r:id="rId3"/>
              </a:rPr>
              <a:t>pdf</a:t>
            </a:r>
            <a:r>
              <a:rPr lang="en-US" sz="1700" b="0" dirty="0"/>
              <a:t>)</a:t>
            </a:r>
          </a:p>
          <a:p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584148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756866" y="2215574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399986" y="3568998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pc="-150" dirty="0">
                <a:latin typeface="Arial"/>
                <a:ea typeface="Gill Sans" pitchFamily="-84" charset="0"/>
                <a:cs typeface="Arial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631731" y="5113200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2277371" y="2686145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3561836" y="2834856"/>
            <a:ext cx="5475839" cy="3619535"/>
          </a:xfrm>
        </p:spPr>
        <p:txBody>
          <a:bodyPr>
            <a:no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gets operations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orders ops into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Replicates log of ops to backup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Backup exec’s ops or writes 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2288358" y="4136312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52820" y="2834856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put(x,1)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60100" y="4312816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put(x,1)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078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756866" y="2215574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399986" y="3568998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pc="-150" dirty="0">
                <a:latin typeface="Arial"/>
                <a:ea typeface="Gill Sans" pitchFamily="-84" charset="0"/>
                <a:cs typeface="Arial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631731" y="5113200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2277371" y="2686145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3561836" y="2834856"/>
            <a:ext cx="5582164" cy="3619535"/>
          </a:xfrm>
        </p:spPr>
        <p:txBody>
          <a:bodyPr>
            <a:no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gets operations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00FF"/>
                </a:solidFill>
              </a:rPr>
              <a:t>Primary exec’s ops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orders ops into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Replicates log of ops to backup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Backup exec’s ops or writes 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2288358" y="4136312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52820" y="2834856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put(x,1)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60100" y="4312816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put(x,1)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3714" y="291293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ack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9" name="Curved Connector 8"/>
          <p:cNvCxnSpPr/>
          <p:nvPr/>
        </p:nvCxnSpPr>
        <p:spPr>
          <a:xfrm>
            <a:off x="2493889" y="2671554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1590" y="2000131"/>
            <a:ext cx="4344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Asynchronous Replication</a:t>
            </a:r>
          </a:p>
        </p:txBody>
      </p:sp>
    </p:spTree>
    <p:extLst>
      <p:ext uri="{BB962C8B-B14F-4D97-AF65-F5344CB8AC3E}">
        <p14:creationId xmlns:p14="http://schemas.microsoft.com/office/powerpoint/2010/main" val="79129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756866" y="2215574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399986" y="3568998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pc="-150" dirty="0">
                <a:latin typeface="Arial"/>
                <a:ea typeface="Gill Sans" pitchFamily="-84" charset="0"/>
                <a:cs typeface="Arial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631731" y="5113200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2277371" y="2686145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3561836" y="2834856"/>
            <a:ext cx="5582164" cy="3619535"/>
          </a:xfrm>
        </p:spPr>
        <p:txBody>
          <a:bodyPr>
            <a:no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gets operations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orders ops into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Replicates log of ops to backup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Backup exec’s op or writes 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00FF"/>
                </a:solidFill>
              </a:rPr>
              <a:t>Primary gets </a:t>
            </a:r>
            <a:r>
              <a:rPr lang="en-US" b="1" dirty="0" err="1">
                <a:solidFill>
                  <a:srgbClr val="0000FF"/>
                </a:solidFill>
              </a:rPr>
              <a:t>ack</a:t>
            </a:r>
            <a:r>
              <a:rPr lang="en-US" b="1" dirty="0">
                <a:solidFill>
                  <a:srgbClr val="0000FF"/>
                </a:solidFill>
              </a:rPr>
              <a:t>, execs ops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2288358" y="4136312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52820" y="2834856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put(x,1)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60100" y="4312816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put(x,1)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3714" y="291293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ack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26833" y="431281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ack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9" name="Curved Connector 8"/>
          <p:cNvCxnSpPr/>
          <p:nvPr/>
        </p:nvCxnSpPr>
        <p:spPr>
          <a:xfrm>
            <a:off x="2493889" y="2671554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urved Connector 8"/>
          <p:cNvCxnSpPr/>
          <p:nvPr/>
        </p:nvCxnSpPr>
        <p:spPr>
          <a:xfrm>
            <a:off x="2527400" y="4121721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41971" y="2000131"/>
            <a:ext cx="4363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 Synchronous Replication</a:t>
            </a:r>
          </a:p>
        </p:txBody>
      </p:sp>
    </p:spTree>
    <p:extLst>
      <p:ext uri="{BB962C8B-B14F-4D97-AF65-F5344CB8AC3E}">
        <p14:creationId xmlns:p14="http://schemas.microsoft.com/office/powerpoint/2010/main" val="118550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>
          <a:solidFill>
            <a:srgbClr val="00B050"/>
          </a:solidFill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none" w="med" len="med"/>
          <a:tailEnd type="arrow" w="med" len="med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33076</TotalTime>
  <Words>1765</Words>
  <Application>Microsoft Macintosh PowerPoint</Application>
  <PresentationFormat>On-screen Show (4:3)</PresentationFormat>
  <Paragraphs>392</Paragraphs>
  <Slides>32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 Regular</vt:lpstr>
      <vt:lpstr>ＭＳ Ｐゴシック</vt:lpstr>
      <vt:lpstr>Arial</vt:lpstr>
      <vt:lpstr>Calibri</vt:lpstr>
      <vt:lpstr>Courier New</vt:lpstr>
      <vt:lpstr>Gill Sans</vt:lpstr>
      <vt:lpstr>Times New Roman</vt:lpstr>
      <vt:lpstr>1_Office Theme</vt:lpstr>
      <vt:lpstr>Replication State Machines via Primary-Backup</vt:lpstr>
      <vt:lpstr>From eventual to strong consistency</vt:lpstr>
      <vt:lpstr>Primary-Backup Replication</vt:lpstr>
      <vt:lpstr>Primary-Backup Replication</vt:lpstr>
      <vt:lpstr>State machine replication</vt:lpstr>
      <vt:lpstr>PowerPoint Presentation</vt:lpstr>
      <vt:lpstr>Primary-Backup Replication</vt:lpstr>
      <vt:lpstr>Primary-Backup Replication</vt:lpstr>
      <vt:lpstr>Primary-Backup Replication</vt:lpstr>
      <vt:lpstr>Why does this work? Synchronous Replication</vt:lpstr>
      <vt:lpstr>Why does this work? Synchronous Replication</vt:lpstr>
      <vt:lpstr>Need determinism?  Make it so!</vt:lpstr>
      <vt:lpstr>Example:  Make random() deterministic</vt:lpstr>
      <vt:lpstr>Example:  Make random() deterministic</vt:lpstr>
      <vt:lpstr>PowerPoint Presentation</vt:lpstr>
      <vt:lpstr>VMware vSphere Fault Tolerance (VM-FT)</vt:lpstr>
      <vt:lpstr>Overview</vt:lpstr>
      <vt:lpstr>Virtual Machine I/O</vt:lpstr>
      <vt:lpstr>Overview</vt:lpstr>
      <vt:lpstr>VM-FT: Challenges</vt:lpstr>
      <vt:lpstr>Log-based VM replication</vt:lpstr>
      <vt:lpstr>Log-based VM replication</vt:lpstr>
      <vt:lpstr>VM-FT Challenges</vt:lpstr>
      <vt:lpstr>Primary to backup failover</vt:lpstr>
      <vt:lpstr>The problem of inconsistency</vt:lpstr>
      <vt:lpstr>VM-FT protocol</vt:lpstr>
      <vt:lpstr>VM-FT protocol</vt:lpstr>
      <vt:lpstr>VM-FT: Challenges</vt:lpstr>
      <vt:lpstr>Detecting and responding to failures</vt:lpstr>
      <vt:lpstr>VM-FT: Conclusion</vt:lpstr>
      <vt:lpstr>Primary-Backup: Summary</vt:lpstr>
      <vt:lpstr>PowerPoint Presentation</vt:lpstr>
    </vt:vector>
  </TitlesOfParts>
  <Company>Princeton University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Marco Canini</cp:lastModifiedBy>
  <cp:revision>1729</cp:revision>
  <cp:lastPrinted>2016-09-28T00:08:19Z</cp:lastPrinted>
  <dcterms:created xsi:type="dcterms:W3CDTF">2013-10-08T01:49:25Z</dcterms:created>
  <dcterms:modified xsi:type="dcterms:W3CDTF">2018-09-26T10:24:44Z</dcterms:modified>
</cp:coreProperties>
</file>