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7"/>
  </p:notesMasterIdLst>
  <p:handoutMasterIdLst>
    <p:handoutMasterId r:id="rId48"/>
  </p:handoutMasterIdLst>
  <p:sldIdLst>
    <p:sldId id="257" r:id="rId2"/>
    <p:sldId id="329" r:id="rId3"/>
    <p:sldId id="271" r:id="rId4"/>
    <p:sldId id="330" r:id="rId5"/>
    <p:sldId id="272" r:id="rId6"/>
    <p:sldId id="280" r:id="rId7"/>
    <p:sldId id="274" r:id="rId8"/>
    <p:sldId id="281" r:id="rId9"/>
    <p:sldId id="282" r:id="rId10"/>
    <p:sldId id="331" r:id="rId11"/>
    <p:sldId id="283" r:id="rId12"/>
    <p:sldId id="285" r:id="rId13"/>
    <p:sldId id="286" r:id="rId14"/>
    <p:sldId id="287" r:id="rId15"/>
    <p:sldId id="288" r:id="rId16"/>
    <p:sldId id="290" r:id="rId17"/>
    <p:sldId id="293" r:id="rId18"/>
    <p:sldId id="294" r:id="rId19"/>
    <p:sldId id="529" r:id="rId20"/>
    <p:sldId id="525" r:id="rId21"/>
    <p:sldId id="527" r:id="rId22"/>
    <p:sldId id="526" r:id="rId23"/>
    <p:sldId id="530" r:id="rId24"/>
    <p:sldId id="295" r:id="rId25"/>
    <p:sldId id="531" r:id="rId26"/>
    <p:sldId id="296" r:id="rId27"/>
    <p:sldId id="308" r:id="rId28"/>
    <p:sldId id="300" r:id="rId29"/>
    <p:sldId id="302" r:id="rId30"/>
    <p:sldId id="303" r:id="rId31"/>
    <p:sldId id="310" r:id="rId32"/>
    <p:sldId id="305" r:id="rId33"/>
    <p:sldId id="327" r:id="rId34"/>
    <p:sldId id="328" r:id="rId35"/>
    <p:sldId id="306" r:id="rId36"/>
    <p:sldId id="313" r:id="rId37"/>
    <p:sldId id="317" r:id="rId38"/>
    <p:sldId id="318" r:id="rId39"/>
    <p:sldId id="319" r:id="rId40"/>
    <p:sldId id="320" r:id="rId41"/>
    <p:sldId id="321" r:id="rId42"/>
    <p:sldId id="323" r:id="rId43"/>
    <p:sldId id="322" r:id="rId44"/>
    <p:sldId id="324" r:id="rId45"/>
    <p:sldId id="264" r:id="rId4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00FF"/>
    <a:srgbClr val="FF3300"/>
    <a:srgbClr val="FFFF99"/>
    <a:srgbClr val="92D050"/>
    <a:srgbClr val="FFCC99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43BCEA-78FB-9E47-A0FE-02C9C480DAAF}" v="1" dt="2018-10-03T07:30:57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51" autoAdjust="0"/>
    <p:restoredTop sz="83827" autoAdjust="0"/>
  </p:normalViewPr>
  <p:slideViewPr>
    <p:cSldViewPr snapToGrid="0">
      <p:cViewPr varScale="1">
        <p:scale>
          <a:sx n="128" d="100"/>
          <a:sy n="128" d="100"/>
        </p:scale>
        <p:origin x="101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the BIG IDEA is to allow different replicas to become PRIMARY,</a:t>
            </a:r>
            <a:r>
              <a:rPr lang="en-US" b="1" baseline="0" dirty="0"/>
              <a:t> in other words the system moves through a SEQUENCE of what we call VIEWS.</a:t>
            </a:r>
          </a:p>
          <a:p>
            <a:endParaRPr lang="en-US" baseline="0" dirty="0"/>
          </a:p>
          <a:p>
            <a:r>
              <a:rPr lang="en-US" baseline="0" dirty="0"/>
              <a:t>In each VIEW there is a DIFFERENT DESIGNATED PRIMARY, and each view is numbered with a VIEW NUMBER.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721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255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6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653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32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15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62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39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80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69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can be violated in finite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047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might not be violated in finite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00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12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0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E538BFF5-4989-D241-8025-7FAE8196E4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10/3/18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10/3/18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10/3/18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9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10/3/18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10/3/18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10/3/18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10/3/18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10/3/18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7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800" dirty="0"/>
              <a:t>Consensus and </a:t>
            </a:r>
            <a:r>
              <a:rPr lang="en-US" sz="4800" dirty="0" err="1"/>
              <a:t>Paxos</a:t>
            </a:r>
            <a:endParaRPr lang="en-US" sz="48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4B517CD-38E3-D94D-9437-C70C211F1BB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12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B0117F-E790-B04B-896F-94B21B4F12C6}"/>
              </a:ext>
            </a:extLst>
          </p:cNvPr>
          <p:cNvSpPr txBox="1"/>
          <p:nvPr/>
        </p:nvSpPr>
        <p:spPr>
          <a:xfrm>
            <a:off x="1013176" y="6261628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Consensus in distributed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FLP impossibility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Safety and liveness properties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Paxos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4044322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1831" y="1587564"/>
            <a:ext cx="4271742" cy="3073941"/>
          </a:xfrm>
        </p:spPr>
        <p:txBody>
          <a:bodyPr>
            <a:normAutofit/>
          </a:bodyPr>
          <a:lstStyle/>
          <a:p>
            <a:pPr marL="495300" indent="-495300"/>
            <a:r>
              <a:rPr lang="en-US" sz="3200" dirty="0"/>
              <a:t>No deterministic      1-crash-robust consensus algorithm exists for asynchronous model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“FLP” result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798" y="194553"/>
            <a:ext cx="4271742" cy="4100546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291831" y="4661505"/>
            <a:ext cx="8565204" cy="1891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/>
              <a:t>Holds even for “weak” consensus (i.e., only </a:t>
            </a:r>
            <a:r>
              <a:rPr lang="en-US" b="0" i="1" dirty="0"/>
              <a:t>some</a:t>
            </a:r>
            <a:r>
              <a:rPr lang="en-US" b="0" dirty="0"/>
              <a:t> process needs to decide, not </a:t>
            </a:r>
            <a:r>
              <a:rPr lang="en-US" b="0" i="1" dirty="0"/>
              <a:t>all</a:t>
            </a:r>
            <a:r>
              <a:rPr lang="en-US" b="0" dirty="0"/>
              <a:t>)</a:t>
            </a:r>
          </a:p>
          <a:p>
            <a:r>
              <a:rPr lang="en-US" b="0" dirty="0"/>
              <a:t>Holds even for only two states: 0 and 1</a:t>
            </a:r>
          </a:p>
        </p:txBody>
      </p:sp>
    </p:spTree>
    <p:extLst>
      <p:ext uri="{BB962C8B-B14F-4D97-AF65-F5344CB8AC3E}">
        <p14:creationId xmlns:p14="http://schemas.microsoft.com/office/powerpoint/2010/main" val="1926407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47098" y="3564375"/>
            <a:ext cx="28192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Must exist two configurations here which differ in decision</a:t>
            </a:r>
          </a:p>
        </p:txBody>
      </p:sp>
    </p:spTree>
    <p:extLst>
      <p:ext uri="{BB962C8B-B14F-4D97-AF65-F5344CB8AC3E}">
        <p14:creationId xmlns:p14="http://schemas.microsoft.com/office/powerpoint/2010/main" val="47629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[ 1,1,1,1,0 ]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1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0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28281" y="4181138"/>
            <a:ext cx="4645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Assume decision differs between these two processes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7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56453" y="2443648"/>
            <a:ext cx="63526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configs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 | 0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418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7909884" cy="5316505"/>
          </a:xfrm>
        </p:spPr>
        <p:txBody>
          <a:bodyPr>
            <a:normAutofit/>
          </a:bodyPr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</a:t>
            </a:r>
          </a:p>
          <a:p>
            <a:pPr>
              <a:spcBef>
                <a:spcPts val="24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Inherent non-determinism from asynchronous network</a:t>
            </a:r>
          </a:p>
          <a:p>
            <a:pPr>
              <a:spcBef>
                <a:spcPts val="8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Key result:  All bi-valent states can remain in bi-valent states after performing some work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 |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56453" y="2443648"/>
            <a:ext cx="63526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configs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</p:spTree>
    <p:extLst>
      <p:ext uri="{BB962C8B-B14F-4D97-AF65-F5344CB8AC3E}">
        <p14:creationId xmlns:p14="http://schemas.microsoft.com/office/powerpoint/2010/main" val="31555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won’t believe this one trick!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0196" y="2052538"/>
            <a:ext cx="8380379" cy="3706237"/>
          </a:xfrm>
          <a:prstGeom prst="roundRect">
            <a:avLst>
              <a:gd name="adj" fmla="val 4973"/>
            </a:avLst>
          </a:prstGeom>
          <a:solidFill>
            <a:schemeClr val="bg1"/>
          </a:solidFill>
          <a:ln w="28575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40000" dist="23000" dir="5400000" rotWithShape="0">
              <a:schemeClr val="tx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731520" lvl="1" indent="-514350" algn="l">
              <a:spcBef>
                <a:spcPts val="3000"/>
              </a:spcBef>
              <a:buFont typeface="+mj-lt"/>
              <a:buAutoNum type="arabicPeriod"/>
            </a:pPr>
            <a:r>
              <a:rPr lang="en-US" sz="2400" b="0" dirty="0">
                <a:solidFill>
                  <a:schemeClr val="tx1"/>
                </a:solidFill>
                <a:effectLst/>
              </a:rPr>
              <a:t>System thinks process </a:t>
            </a:r>
            <a:r>
              <a:rPr lang="en-US" sz="2400" b="0" i="1" dirty="0">
                <a:solidFill>
                  <a:schemeClr val="tx1"/>
                </a:solidFill>
                <a:effectLst/>
              </a:rPr>
              <a:t>p </a:t>
            </a:r>
            <a:r>
              <a:rPr lang="en-US" sz="2400" b="0" dirty="0">
                <a:solidFill>
                  <a:schemeClr val="tx1"/>
                </a:solidFill>
                <a:effectLst/>
              </a:rPr>
              <a:t>crashes, adapts to it…</a:t>
            </a:r>
          </a:p>
          <a:p>
            <a:pPr marL="731520" lvl="1" indent="-514350" algn="l">
              <a:spcBef>
                <a:spcPts val="3000"/>
              </a:spcBef>
              <a:buFont typeface="+mj-lt"/>
              <a:buAutoNum type="arabicPeriod"/>
            </a:pPr>
            <a:r>
              <a:rPr lang="en-US" sz="2400" b="0" dirty="0">
                <a:solidFill>
                  <a:schemeClr val="tx1"/>
                </a:solidFill>
                <a:effectLst/>
              </a:rPr>
              <a:t>But then </a:t>
            </a:r>
            <a:r>
              <a:rPr lang="en-US" sz="2400" b="0" i="1" dirty="0">
                <a:solidFill>
                  <a:schemeClr val="tx1"/>
                </a:solidFill>
                <a:effectLst/>
              </a:rPr>
              <a:t>p </a:t>
            </a:r>
            <a:r>
              <a:rPr lang="en-US" sz="2400" b="0" dirty="0">
                <a:solidFill>
                  <a:schemeClr val="tx1"/>
                </a:solidFill>
                <a:effectLst/>
              </a:rPr>
              <a:t>recovers and </a:t>
            </a:r>
            <a:r>
              <a:rPr lang="en-US" sz="2400" b="0" i="1" dirty="0">
                <a:solidFill>
                  <a:schemeClr val="tx1"/>
                </a:solidFill>
                <a:effectLst/>
              </a:rPr>
              <a:t>q</a:t>
            </a:r>
            <a:r>
              <a:rPr lang="en-US" sz="2400" b="0" dirty="0">
                <a:solidFill>
                  <a:schemeClr val="tx1"/>
                </a:solidFill>
                <a:effectLst/>
              </a:rPr>
              <a:t> crashes…</a:t>
            </a:r>
          </a:p>
          <a:p>
            <a:pPr marL="731520" lvl="1" indent="-514350" algn="l">
              <a:spcBef>
                <a:spcPts val="3000"/>
              </a:spcBef>
              <a:buFont typeface="+mj-lt"/>
              <a:buAutoNum type="arabicPeriod"/>
            </a:pPr>
            <a:r>
              <a:rPr lang="en-US" sz="2400" b="0" dirty="0">
                <a:solidFill>
                  <a:schemeClr val="tx1"/>
                </a:solidFill>
                <a:effectLst/>
              </a:rPr>
              <a:t>Needs to wait for </a:t>
            </a:r>
            <a:r>
              <a:rPr lang="en-US" sz="2400" b="0" i="1" dirty="0">
                <a:solidFill>
                  <a:schemeClr val="tx1"/>
                </a:solidFill>
                <a:effectLst/>
              </a:rPr>
              <a:t>p</a:t>
            </a:r>
            <a:r>
              <a:rPr lang="en-US" sz="2400" b="0" dirty="0">
                <a:solidFill>
                  <a:schemeClr val="tx1"/>
                </a:solidFill>
                <a:effectLst/>
              </a:rPr>
              <a:t> to rejoin, because can only handle 1 failure, which takes time for system to adapt …</a:t>
            </a:r>
          </a:p>
          <a:p>
            <a:pPr marL="731520" lvl="1" indent="-514350" algn="l">
              <a:spcBef>
                <a:spcPts val="3000"/>
              </a:spcBef>
              <a:buFont typeface="+mj-lt"/>
              <a:buAutoNum type="arabicPeriod"/>
            </a:pPr>
            <a:r>
              <a:rPr lang="en-US" sz="2400" b="0" i="1" dirty="0">
                <a:solidFill>
                  <a:schemeClr val="tx1"/>
                </a:solidFill>
                <a:effectLst/>
              </a:rPr>
              <a:t>… repeat ad infinitum …</a:t>
            </a:r>
            <a:endParaRPr lang="en-US" sz="24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63747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r>
              <a:rPr lang="en-US" sz="2800" dirty="0"/>
              <a:t>But remember</a:t>
            </a:r>
            <a:endParaRPr 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“Impossible” in the formal sense, i.e., “there does not exist”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Even though such situations are extremely unlikely …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/>
              <a:t>Circumventing FLP Impossibility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Probabilistically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Randomization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Partial Synchrony (e.g., “failure detectors”)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is not lost…</a:t>
            </a:r>
          </a:p>
        </p:txBody>
      </p:sp>
    </p:spTree>
    <p:extLst>
      <p:ext uri="{BB962C8B-B14F-4D97-AF65-F5344CB8AC3E}">
        <p14:creationId xmlns:p14="http://schemas.microsoft.com/office/powerpoint/2010/main" val="1732450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876" y="193657"/>
            <a:ext cx="7772400" cy="1166478"/>
          </a:xfrm>
        </p:spPr>
        <p:txBody>
          <a:bodyPr/>
          <a:lstStyle/>
          <a:p>
            <a:r>
              <a:rPr lang="en-US" dirty="0"/>
              <a:t>Why should you care?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4376" y="1375200"/>
            <a:ext cx="2250900" cy="2250900"/>
          </a:xfrm>
          <a:prstGeom prst="rect">
            <a:avLst/>
          </a:prstGeom>
        </p:spPr>
      </p:pic>
      <p:sp>
        <p:nvSpPr>
          <p:cNvPr id="7" name="Text Placeholder 2"/>
          <p:cNvSpPr txBox="1">
            <a:spLocks/>
          </p:cNvSpPr>
          <p:nvPr/>
        </p:nvSpPr>
        <p:spPr bwMode="auto">
          <a:xfrm>
            <a:off x="402095" y="1755057"/>
            <a:ext cx="7918344" cy="4848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normAutofit fontScale="85000" lnSpcReduction="10000"/>
          </a:bodyPr>
          <a:lstStyle>
            <a:lvl1pPr marL="0" indent="0" algn="ctr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None/>
              <a:defRPr sz="3200" kern="1200" spc="-50">
                <a:solidFill>
                  <a:schemeClr val="bg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45720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None/>
              <a:defRPr sz="1800" kern="1200" spc="-5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91440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None/>
              <a:defRPr sz="1600" kern="1200" spc="-5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37160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None/>
              <a:defRPr sz="1400" kern="1200" spc="-5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182880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None/>
              <a:defRPr sz="1400" kern="1200" spc="-5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60000"/>
              </a:lnSpc>
            </a:pPr>
            <a:r>
              <a:rPr lang="en-US" sz="2800" b="0" i="1" dirty="0">
                <a:solidFill>
                  <a:schemeClr val="bg1"/>
                </a:solidFill>
              </a:rPr>
              <a:t>Werner </a:t>
            </a:r>
            <a:r>
              <a:rPr lang="en-US" sz="2800" b="0" i="1" dirty="0" err="1">
                <a:solidFill>
                  <a:schemeClr val="bg1"/>
                </a:solidFill>
              </a:rPr>
              <a:t>Vogels</a:t>
            </a:r>
            <a:r>
              <a:rPr lang="en-US" sz="2800" b="0" i="1" dirty="0">
                <a:solidFill>
                  <a:schemeClr val="bg1"/>
                </a:solidFill>
              </a:rPr>
              <a:t>, Amazon CTO</a:t>
            </a:r>
            <a:endParaRPr lang="en-US" sz="2200" b="0" i="1" dirty="0">
              <a:solidFill>
                <a:schemeClr val="bg1"/>
              </a:solidFill>
            </a:endParaRPr>
          </a:p>
          <a:p>
            <a:pPr lvl="1">
              <a:lnSpc>
                <a:spcPct val="220000"/>
              </a:lnSpc>
            </a:pPr>
            <a:r>
              <a:rPr lang="en-US" sz="2200" b="0" u="sng" dirty="0">
                <a:solidFill>
                  <a:schemeClr val="bg1"/>
                </a:solidFill>
              </a:rPr>
              <a:t>Job openings in my group</a:t>
            </a:r>
          </a:p>
          <a:p>
            <a:pPr lvl="1">
              <a:lnSpc>
                <a:spcPct val="160000"/>
              </a:lnSpc>
            </a:pPr>
            <a:r>
              <a:rPr lang="en-US" sz="2200" b="0" dirty="0">
                <a:solidFill>
                  <a:schemeClr val="bg1"/>
                </a:solidFill>
              </a:rPr>
              <a:t>What kind of things am I looking for in you?</a:t>
            </a:r>
          </a:p>
          <a:p>
            <a:pPr lvl="1"/>
            <a:endParaRPr lang="en-US" sz="2200" b="0" i="1" dirty="0">
              <a:solidFill>
                <a:schemeClr val="bg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200" i="1" dirty="0">
                <a:solidFill>
                  <a:schemeClr val="bg1"/>
                </a:solidFill>
              </a:rPr>
              <a:t>“You know your distributed systems theory</a:t>
            </a:r>
            <a:r>
              <a:rPr lang="en-US" sz="2200" dirty="0">
                <a:solidFill>
                  <a:schemeClr val="bg1"/>
                </a:solidFill>
              </a:rPr>
              <a:t>: </a:t>
            </a:r>
            <a:r>
              <a:rPr lang="en-US" sz="2200" b="0" dirty="0">
                <a:solidFill>
                  <a:schemeClr val="bg1"/>
                </a:solidFill>
              </a:rPr>
              <a:t>You know about logical time, snapshots, stability, message ordering, but also acid and multi-level transactions. </a:t>
            </a:r>
            <a:r>
              <a:rPr lang="en-US" sz="2200" dirty="0">
                <a:solidFill>
                  <a:srgbClr val="FFFF00"/>
                </a:solidFill>
              </a:rPr>
              <a:t>You have heard about the FLP impossibility argument. </a:t>
            </a:r>
            <a:r>
              <a:rPr lang="en-US" sz="2200" b="0" dirty="0">
                <a:solidFill>
                  <a:schemeClr val="bg1"/>
                </a:solidFill>
              </a:rPr>
              <a:t>You know why failure detectors can solve it (but you do not have to remember which one diamond-w was). </a:t>
            </a:r>
            <a:r>
              <a:rPr lang="en-US" sz="2200" dirty="0">
                <a:solidFill>
                  <a:srgbClr val="FFFF00"/>
                </a:solidFill>
              </a:rPr>
              <a:t>You have at least once tried to understand </a:t>
            </a:r>
            <a:r>
              <a:rPr lang="en-US" sz="2200" dirty="0" err="1">
                <a:solidFill>
                  <a:srgbClr val="FFFF00"/>
                </a:solidFill>
              </a:rPr>
              <a:t>Paxos</a:t>
            </a:r>
            <a:r>
              <a:rPr lang="en-US" sz="2200" dirty="0">
                <a:solidFill>
                  <a:srgbClr val="FFFF00"/>
                </a:solidFill>
              </a:rPr>
              <a:t> by reading the original paper.”</a:t>
            </a:r>
            <a:endParaRPr lang="en-US" sz="2200" i="1" dirty="0">
              <a:solidFill>
                <a:srgbClr val="FFFF00"/>
              </a:solidFill>
            </a:endParaRPr>
          </a:p>
          <a:p>
            <a:pPr lvl="1"/>
            <a:endParaRPr lang="en-US" b="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927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Consensus in distributed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FLP impossibility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Safety and liveness properties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Paxos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508900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71261"/>
            <a:ext cx="8534400" cy="2094292"/>
          </a:xfrm>
        </p:spPr>
        <p:txBody>
          <a:bodyPr>
            <a:normAutofit fontScale="92500"/>
          </a:bodyPr>
          <a:lstStyle/>
          <a:p>
            <a:pPr>
              <a:spcBef>
                <a:spcPts val="1200"/>
              </a:spcBef>
            </a:pPr>
            <a:r>
              <a:rPr lang="en-US" spc="-100" dirty="0"/>
              <a:t>Let different replicas assume role of primary over time</a:t>
            </a:r>
          </a:p>
          <a:p>
            <a:pPr>
              <a:spcBef>
                <a:spcPts val="1200"/>
              </a:spcBef>
            </a:pPr>
            <a:r>
              <a:rPr lang="en-US" spc="-100" dirty="0"/>
              <a:t>System moves through a sequence of views</a:t>
            </a:r>
          </a:p>
          <a:p>
            <a:pPr>
              <a:spcBef>
                <a:spcPts val="1200"/>
              </a:spcBef>
            </a:pPr>
            <a:r>
              <a:rPr lang="en-US" b="1" spc="-100" dirty="0"/>
              <a:t>How do the nodes agree on view / primary?</a:t>
            </a:r>
          </a:p>
          <a:p>
            <a:pPr>
              <a:spcBef>
                <a:spcPts val="1200"/>
              </a:spcBef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the use of Views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227692" y="3619557"/>
            <a:ext cx="7047274" cy="3040005"/>
            <a:chOff x="939172" y="3759026"/>
            <a:chExt cx="7047274" cy="3040005"/>
          </a:xfrm>
        </p:grpSpPr>
        <p:grpSp>
          <p:nvGrpSpPr>
            <p:cNvPr id="6" name="Group 5"/>
            <p:cNvGrpSpPr/>
            <p:nvPr/>
          </p:nvGrpSpPr>
          <p:grpSpPr>
            <a:xfrm>
              <a:off x="1545322" y="3759026"/>
              <a:ext cx="2379322" cy="963372"/>
              <a:chOff x="337914" y="3576828"/>
              <a:chExt cx="7162800" cy="2900172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3379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83" name="Rectangle 82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73" name="Oval 72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Oval 73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Oval 75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Freeform 76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Freeform 77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Freeform 78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Freeform 79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Freeform 80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" name="Straight Connector 81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0" name="Group 9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70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" name="Rounded Rectangle 10"/>
              <p:cNvSpPr/>
              <p:nvPr/>
            </p:nvSpPr>
            <p:spPr>
              <a:xfrm>
                <a:off x="27763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66" name="Rectangle 65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56" name="Oval 55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Oval 56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Freeform 59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Freeform 60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Freeform 61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Freeform 62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Freeform 63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4" name="Group 13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53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" name="Rounded Rectangle 14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/>
                  <a:t>P</a:t>
                </a:r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49" name="Rectangle 48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39" name="Oval 38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reeform 42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Freeform 43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Freeform 44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Freeform 46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8" name="Group 17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36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9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4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5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26" name="Straight Connector 25"/>
              <p:cNvCxnSpPr/>
              <p:nvPr/>
            </p:nvCxnSpPr>
            <p:spPr>
              <a:xfrm>
                <a:off x="5824314" y="4267200"/>
                <a:ext cx="0" cy="762000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Freeform 26"/>
              <p:cNvSpPr/>
              <p:nvPr/>
            </p:nvSpPr>
            <p:spPr>
              <a:xfrm>
                <a:off x="3632595" y="4763822"/>
                <a:ext cx="2007031" cy="355783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1176115" y="4520173"/>
                <a:ext cx="4463512" cy="599432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6011585" y="3995980"/>
                <a:ext cx="922149" cy="1022888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1858717" y="5346646"/>
              <a:ext cx="2379321" cy="963372"/>
              <a:chOff x="337914" y="3576828"/>
              <a:chExt cx="7162800" cy="2900172"/>
            </a:xfrm>
          </p:grpSpPr>
          <p:sp>
            <p:nvSpPr>
              <p:cNvPr id="88" name="Rounded Rectangle 87"/>
              <p:cNvSpPr/>
              <p:nvPr/>
            </p:nvSpPr>
            <p:spPr>
              <a:xfrm>
                <a:off x="337914" y="4572000"/>
                <a:ext cx="2285999" cy="1905000"/>
              </a:xfrm>
              <a:prstGeom prst="roundRect">
                <a:avLst>
                  <a:gd name="adj" fmla="val 11074"/>
                </a:avLst>
              </a:prstGeom>
              <a:solidFill>
                <a:srgbClr val="E3EAF9"/>
              </a:solidFill>
              <a:ln>
                <a:solidFill>
                  <a:srgbClr val="4974CB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58" name="Rectangle 157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59" name="Rectangle 158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60" name="Rectangle 159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61" name="Rectangle 160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0" name="Group 89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48" name="Oval 147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" name="Oval 148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Oval 149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Freeform 151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Freeform 155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1" name="Group 90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45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6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" name="Rounded Rectangle 91"/>
              <p:cNvSpPr/>
              <p:nvPr/>
            </p:nvSpPr>
            <p:spPr>
              <a:xfrm>
                <a:off x="27763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 dirty="0"/>
                  <a:t>P</a:t>
                </a:r>
              </a:p>
            </p:txBody>
          </p:sp>
          <p:grpSp>
            <p:nvGrpSpPr>
              <p:cNvPr id="93" name="Group 92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41" name="Rectangle 140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2" name="Rectangle 141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3" name="Rectangle 142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4" name="Rectangle 143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4" name="Group 93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31" name="Oval 130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Oval 131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Oval 132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Freeform 134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Freeform 135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Freeform 136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 137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Freeform 138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0" name="Straight Connector 139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5" name="Group 94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28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6" name="Rounded Rectangle 95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6600" dirty="0"/>
              </a:p>
            </p:txBody>
          </p:sp>
          <p:grpSp>
            <p:nvGrpSpPr>
              <p:cNvPr id="97" name="Group 96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124" name="Rectangle 123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6" name="Rectangle 125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27" name="Rectangle 126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98" name="Group 97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14" name="Oval 113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Oval 114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Oval 115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Oval 116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Freeform 117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Freeform 118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Freeform 119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Freeform 120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Freeform 121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3" name="Straight Connector 122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99" name="Group 98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11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0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4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5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6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07" name="Straight Connector 106"/>
              <p:cNvCxnSpPr/>
              <p:nvPr/>
            </p:nvCxnSpPr>
            <p:spPr>
              <a:xfrm flipH="1">
                <a:off x="3538315" y="4267200"/>
                <a:ext cx="2285999" cy="674514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8" name="Freeform 107"/>
              <p:cNvSpPr/>
              <p:nvPr/>
            </p:nvSpPr>
            <p:spPr>
              <a:xfrm flipH="1" flipV="1">
                <a:off x="4376518" y="5823500"/>
                <a:ext cx="1926149" cy="291234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1176115" y="4724397"/>
                <a:ext cx="1833986" cy="395206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Freeform 109"/>
              <p:cNvSpPr/>
              <p:nvPr/>
            </p:nvSpPr>
            <p:spPr>
              <a:xfrm rot="4899202">
                <a:off x="4692563" y="3881655"/>
                <a:ext cx="601896" cy="2072592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>
              <a:off x="5062753" y="4469278"/>
              <a:ext cx="2379321" cy="963372"/>
              <a:chOff x="337914" y="3576828"/>
              <a:chExt cx="7162800" cy="2900172"/>
            </a:xfrm>
          </p:grpSpPr>
          <p:sp>
            <p:nvSpPr>
              <p:cNvPr id="165" name="Rounded Rectangle 164"/>
              <p:cNvSpPr/>
              <p:nvPr/>
            </p:nvSpPr>
            <p:spPr>
              <a:xfrm>
                <a:off x="337914" y="4572000"/>
                <a:ext cx="2285999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571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/>
                  <a:t>P</a:t>
                </a:r>
              </a:p>
            </p:txBody>
          </p:sp>
          <p:grpSp>
            <p:nvGrpSpPr>
              <p:cNvPr id="166" name="Group 165"/>
              <p:cNvGrpSpPr/>
              <p:nvPr/>
            </p:nvGrpSpPr>
            <p:grpSpPr>
              <a:xfrm>
                <a:off x="6427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35" name="Rectangle 234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6" name="Rectangle 235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7" name="Rectangle 236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38" name="Rectangle 237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67" name="Group 166"/>
              <p:cNvGrpSpPr/>
              <p:nvPr/>
            </p:nvGrpSpPr>
            <p:grpSpPr>
              <a:xfrm>
                <a:off x="17366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225" name="Oval 224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Oval 225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Oval 226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Oval 227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Freeform 228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 232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4" name="Straight Connector 233"/>
                <p:cNvCxnSpPr/>
                <p:nvPr/>
              </p:nvCxnSpPr>
              <p:spPr>
                <a:xfrm flipV="1">
                  <a:off x="3412555" y="2566283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68" name="Group 167"/>
              <p:cNvGrpSpPr/>
              <p:nvPr/>
            </p:nvGrpSpPr>
            <p:grpSpPr>
              <a:xfrm>
                <a:off x="7062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222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3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9" name="Rounded Rectangle 168"/>
              <p:cNvSpPr/>
              <p:nvPr/>
            </p:nvSpPr>
            <p:spPr>
              <a:xfrm>
                <a:off x="2776315" y="4572001"/>
                <a:ext cx="2286001" cy="1904999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4400" dirty="0"/>
              </a:p>
            </p:txBody>
          </p:sp>
          <p:grpSp>
            <p:nvGrpSpPr>
              <p:cNvPr id="170" name="Group 169"/>
              <p:cNvGrpSpPr/>
              <p:nvPr/>
            </p:nvGrpSpPr>
            <p:grpSpPr>
              <a:xfrm>
                <a:off x="30811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18" name="Rectangle 217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19" name="Rectangle 218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20" name="Rectangle 219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21" name="Rectangle 220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1" name="Group 170"/>
              <p:cNvGrpSpPr/>
              <p:nvPr/>
            </p:nvGrpSpPr>
            <p:grpSpPr>
              <a:xfrm>
                <a:off x="41750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208" name="Oval 207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Oval 208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Oval 209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Oval 210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Freeform 211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Freeform 212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Freeform 213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Freeform 214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Freeform 215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17" name="Straight Connector 216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31446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205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3" name="Rounded Rectangle 172"/>
              <p:cNvSpPr/>
              <p:nvPr/>
            </p:nvSpPr>
            <p:spPr>
              <a:xfrm>
                <a:off x="5214714" y="4572000"/>
                <a:ext cx="2286000" cy="1905000"/>
              </a:xfrm>
              <a:prstGeom prst="roundRect">
                <a:avLst>
                  <a:gd name="adj" fmla="val 1107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0070C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6600" dirty="0"/>
              </a:p>
            </p:txBody>
          </p:sp>
          <p:grpSp>
            <p:nvGrpSpPr>
              <p:cNvPr id="174" name="Group 173"/>
              <p:cNvGrpSpPr/>
              <p:nvPr/>
            </p:nvGrpSpPr>
            <p:grpSpPr>
              <a:xfrm>
                <a:off x="5519514" y="6096000"/>
                <a:ext cx="1524000" cy="228600"/>
                <a:chOff x="1828800" y="3733800"/>
                <a:chExt cx="1524000" cy="228600"/>
              </a:xfrm>
            </p:grpSpPr>
            <p:sp>
              <p:nvSpPr>
                <p:cNvPr id="201" name="Rectangle 200"/>
                <p:cNvSpPr/>
                <p:nvPr/>
              </p:nvSpPr>
              <p:spPr>
                <a:xfrm>
                  <a:off x="1828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2" name="Rectangle 201"/>
                <p:cNvSpPr/>
                <p:nvPr/>
              </p:nvSpPr>
              <p:spPr>
                <a:xfrm>
                  <a:off x="2209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3" name="Rectangle 202"/>
                <p:cNvSpPr/>
                <p:nvPr/>
              </p:nvSpPr>
              <p:spPr>
                <a:xfrm>
                  <a:off x="2590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204" name="Rectangle 203"/>
                <p:cNvSpPr/>
                <p:nvPr/>
              </p:nvSpPr>
              <p:spPr>
                <a:xfrm>
                  <a:off x="2971800" y="3733800"/>
                  <a:ext cx="381000" cy="228600"/>
                </a:xfrm>
                <a:prstGeom prst="rect">
                  <a:avLst/>
                </a:prstGeom>
                <a:solidFill>
                  <a:srgbClr val="EDFFED"/>
                </a:solidFill>
                <a:ln w="12700" algn="ctr">
                  <a:solidFill>
                    <a:srgbClr val="43A34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400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75" name="Group 174"/>
              <p:cNvGrpSpPr/>
              <p:nvPr/>
            </p:nvGrpSpPr>
            <p:grpSpPr>
              <a:xfrm>
                <a:off x="6613481" y="5105400"/>
                <a:ext cx="658633" cy="609600"/>
                <a:chOff x="3075167" y="2286000"/>
                <a:chExt cx="658633" cy="609600"/>
              </a:xfrm>
            </p:grpSpPr>
            <p:sp>
              <p:nvSpPr>
                <p:cNvPr id="191" name="Oval 190"/>
                <p:cNvSpPr/>
                <p:nvPr/>
              </p:nvSpPr>
              <p:spPr>
                <a:xfrm>
                  <a:off x="3322154" y="2401625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Oval 191"/>
                <p:cNvSpPr/>
                <p:nvPr/>
              </p:nvSpPr>
              <p:spPr>
                <a:xfrm>
                  <a:off x="3569142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Oval 192"/>
                <p:cNvSpPr/>
                <p:nvPr/>
              </p:nvSpPr>
              <p:spPr>
                <a:xfrm>
                  <a:off x="3322154" y="2730942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/>
                <p:cNvSpPr/>
                <p:nvPr/>
              </p:nvSpPr>
              <p:spPr>
                <a:xfrm>
                  <a:off x="3075167" y="2566284"/>
                  <a:ext cx="164658" cy="164658"/>
                </a:xfrm>
                <a:prstGeom prst="ellipse">
                  <a:avLst/>
                </a:prstGeom>
                <a:solidFill>
                  <a:srgbClr val="F3DCC4"/>
                </a:solidFill>
                <a:ln w="19050">
                  <a:solidFill>
                    <a:srgbClr val="B26B24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Freeform 194"/>
                <p:cNvSpPr/>
                <p:nvPr/>
              </p:nvSpPr>
              <p:spPr>
                <a:xfrm>
                  <a:off x="3492394" y="2479551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Freeform 195"/>
                <p:cNvSpPr/>
                <p:nvPr/>
              </p:nvSpPr>
              <p:spPr>
                <a:xfrm rot="10800000">
                  <a:off x="3157496" y="2725143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Freeform 196"/>
                <p:cNvSpPr/>
                <p:nvPr/>
              </p:nvSpPr>
              <p:spPr>
                <a:xfrm flipH="1">
                  <a:off x="3158892" y="248395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Freeform 197"/>
                <p:cNvSpPr/>
                <p:nvPr/>
              </p:nvSpPr>
              <p:spPr>
                <a:xfrm rot="10800000" flipH="1">
                  <a:off x="3488208" y="2725144"/>
                  <a:ext cx="163263" cy="88127"/>
                </a:xfrm>
                <a:custGeom>
                  <a:avLst/>
                  <a:gdLst>
                    <a:gd name="connsiteX0" fmla="*/ 0 w 302217"/>
                    <a:gd name="connsiteY0" fmla="*/ 0 h 162791"/>
                    <a:gd name="connsiteX1" fmla="*/ 302217 w 302217"/>
                    <a:gd name="connsiteY1" fmla="*/ 162732 h 162791"/>
                    <a:gd name="connsiteX0" fmla="*/ 0 w 302217"/>
                    <a:gd name="connsiteY0" fmla="*/ 23898 h 186630"/>
                    <a:gd name="connsiteX1" fmla="*/ 302217 w 302217"/>
                    <a:gd name="connsiteY1" fmla="*/ 186630 h 186630"/>
                    <a:gd name="connsiteX0" fmla="*/ 0 w 321571"/>
                    <a:gd name="connsiteY0" fmla="*/ 44231 h 206963"/>
                    <a:gd name="connsiteX1" fmla="*/ 302217 w 321571"/>
                    <a:gd name="connsiteY1" fmla="*/ 206963 h 206963"/>
                    <a:gd name="connsiteX0" fmla="*/ 0 w 321571"/>
                    <a:gd name="connsiteY0" fmla="*/ 0 h 162732"/>
                    <a:gd name="connsiteX1" fmla="*/ 302217 w 321571"/>
                    <a:gd name="connsiteY1" fmla="*/ 162732 h 162732"/>
                    <a:gd name="connsiteX0" fmla="*/ 0 w 302217"/>
                    <a:gd name="connsiteY0" fmla="*/ 2667 h 165399"/>
                    <a:gd name="connsiteX1" fmla="*/ 302217 w 302217"/>
                    <a:gd name="connsiteY1" fmla="*/ 165399 h 165399"/>
                    <a:gd name="connsiteX0" fmla="*/ 0 w 302217"/>
                    <a:gd name="connsiteY0" fmla="*/ 0 h 162732"/>
                    <a:gd name="connsiteX1" fmla="*/ 302217 w 302217"/>
                    <a:gd name="connsiteY1" fmla="*/ 162732 h 162732"/>
                    <a:gd name="connsiteX0" fmla="*/ 0 w 302217"/>
                    <a:gd name="connsiteY0" fmla="*/ 401 h 163133"/>
                    <a:gd name="connsiteX1" fmla="*/ 302217 w 302217"/>
                    <a:gd name="connsiteY1" fmla="*/ 163133 h 1631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2217" h="163133">
                      <a:moveTo>
                        <a:pt x="0" y="401"/>
                      </a:moveTo>
                      <a:cubicBezTo>
                        <a:pt x="190500" y="-2182"/>
                        <a:pt x="295760" y="2984"/>
                        <a:pt x="302217" y="163133"/>
                      </a:cubicBezTo>
                    </a:path>
                  </a:pathLst>
                </a:custGeom>
                <a:noFill/>
                <a:ln w="19050">
                  <a:headEnd type="triangle" w="sm" len="med"/>
                  <a:tailEnd type="non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Freeform 198"/>
                <p:cNvSpPr/>
                <p:nvPr/>
              </p:nvSpPr>
              <p:spPr>
                <a:xfrm>
                  <a:off x="3334455" y="2286000"/>
                  <a:ext cx="136991" cy="126788"/>
                </a:xfrm>
                <a:custGeom>
                  <a:avLst/>
                  <a:gdLst>
                    <a:gd name="connsiteX0" fmla="*/ 0 w 185980"/>
                    <a:gd name="connsiteY0" fmla="*/ 0 h 6711"/>
                    <a:gd name="connsiteX1" fmla="*/ 185980 w 185980"/>
                    <a:gd name="connsiteY1" fmla="*/ 0 h 6711"/>
                    <a:gd name="connsiteX0" fmla="*/ 2160 w 12160"/>
                    <a:gd name="connsiteY0" fmla="*/ 223289 h 223707"/>
                    <a:gd name="connsiteX1" fmla="*/ 12160 w 12160"/>
                    <a:gd name="connsiteY1" fmla="*/ 223289 h 223707"/>
                    <a:gd name="connsiteX0" fmla="*/ 1366 w 13800"/>
                    <a:gd name="connsiteY0" fmla="*/ 342290 h 342290"/>
                    <a:gd name="connsiteX1" fmla="*/ 11366 w 13800"/>
                    <a:gd name="connsiteY1" fmla="*/ 342290 h 342290"/>
                    <a:gd name="connsiteX0" fmla="*/ 1989 w 14293"/>
                    <a:gd name="connsiteY0" fmla="*/ 324153 h 324153"/>
                    <a:gd name="connsiteX1" fmla="*/ 11989 w 14293"/>
                    <a:gd name="connsiteY1" fmla="*/ 324153 h 324153"/>
                    <a:gd name="connsiteX0" fmla="*/ 2255 w 14511"/>
                    <a:gd name="connsiteY0" fmla="*/ 370090 h 370090"/>
                    <a:gd name="connsiteX1" fmla="*/ 12255 w 14511"/>
                    <a:gd name="connsiteY1" fmla="*/ 370090 h 370090"/>
                    <a:gd name="connsiteX0" fmla="*/ 2329 w 14189"/>
                    <a:gd name="connsiteY0" fmla="*/ 440603 h 440603"/>
                    <a:gd name="connsiteX1" fmla="*/ 12329 w 14189"/>
                    <a:gd name="connsiteY1" fmla="*/ 440603 h 440603"/>
                    <a:gd name="connsiteX0" fmla="*/ 2751 w 14550"/>
                    <a:gd name="connsiteY0" fmla="*/ 444918 h 444918"/>
                    <a:gd name="connsiteX1" fmla="*/ 12751 w 14550"/>
                    <a:gd name="connsiteY1" fmla="*/ 444918 h 444918"/>
                    <a:gd name="connsiteX0" fmla="*/ 2670 w 14857"/>
                    <a:gd name="connsiteY0" fmla="*/ 449265 h 449265"/>
                    <a:gd name="connsiteX1" fmla="*/ 12670 w 14857"/>
                    <a:gd name="connsiteY1" fmla="*/ 449265 h 449265"/>
                    <a:gd name="connsiteX0" fmla="*/ 2810 w 14974"/>
                    <a:gd name="connsiteY0" fmla="*/ 403354 h 403354"/>
                    <a:gd name="connsiteX1" fmla="*/ 12810 w 14974"/>
                    <a:gd name="connsiteY1" fmla="*/ 403354 h 403354"/>
                    <a:gd name="connsiteX0" fmla="*/ 2954 w 14489"/>
                    <a:gd name="connsiteY0" fmla="*/ 354005 h 354005"/>
                    <a:gd name="connsiteX1" fmla="*/ 12954 w 14489"/>
                    <a:gd name="connsiteY1" fmla="*/ 354005 h 354005"/>
                    <a:gd name="connsiteX0" fmla="*/ 1970 w 13635"/>
                    <a:gd name="connsiteY0" fmla="*/ 349722 h 349722"/>
                    <a:gd name="connsiteX1" fmla="*/ 11970 w 13635"/>
                    <a:gd name="connsiteY1" fmla="*/ 349722 h 3497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3635" h="349722">
                      <a:moveTo>
                        <a:pt x="1970" y="349722"/>
                      </a:moveTo>
                      <a:cubicBezTo>
                        <a:pt x="-7474" y="-103494"/>
                        <a:pt x="20582" y="-129473"/>
                        <a:pt x="11970" y="349722"/>
                      </a:cubicBezTo>
                    </a:path>
                  </a:pathLst>
                </a:cu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0" name="Straight Connector 199"/>
                <p:cNvCxnSpPr/>
                <p:nvPr/>
              </p:nvCxnSpPr>
              <p:spPr>
                <a:xfrm flipV="1">
                  <a:off x="3404484" y="2566284"/>
                  <a:ext cx="0" cy="164658"/>
                </a:xfrm>
                <a:prstGeom prst="line">
                  <a:avLst/>
                </a:prstGeom>
                <a:noFill/>
                <a:ln w="19050">
                  <a:tailEnd type="triangle" w="sm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76" name="Group 175"/>
              <p:cNvGrpSpPr/>
              <p:nvPr/>
            </p:nvGrpSpPr>
            <p:grpSpPr>
              <a:xfrm>
                <a:off x="5583042" y="5105400"/>
                <a:ext cx="531549" cy="533400"/>
                <a:chOff x="2057400" y="2438400"/>
                <a:chExt cx="379678" cy="381000"/>
              </a:xfrm>
            </p:grpSpPr>
            <p:sp>
              <p:nvSpPr>
                <p:cNvPr id="188" name="AutoShape 568"/>
                <p:cNvSpPr>
                  <a:spLocks noChangeArrowheads="1"/>
                </p:cNvSpPr>
                <p:nvPr/>
              </p:nvSpPr>
              <p:spPr bwMode="auto">
                <a:xfrm>
                  <a:off x="2057400" y="2438400"/>
                  <a:ext cx="379678" cy="379204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9" name="AutoShape 569"/>
                <p:cNvSpPr>
                  <a:spLocks noChangeArrowheads="1"/>
                </p:cNvSpPr>
                <p:nvPr/>
              </p:nvSpPr>
              <p:spPr bwMode="auto">
                <a:xfrm rot="7281778">
                  <a:off x="2057637" y="2439959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0" name="AutoShape 570"/>
                <p:cNvSpPr>
                  <a:spLocks noChangeArrowheads="1"/>
                </p:cNvSpPr>
                <p:nvPr/>
              </p:nvSpPr>
              <p:spPr bwMode="auto">
                <a:xfrm rot="14395787">
                  <a:off x="2057637" y="2438163"/>
                  <a:ext cx="379204" cy="379678"/>
                </a:xfrm>
                <a:custGeom>
                  <a:avLst/>
                  <a:gdLst>
                    <a:gd name="T0" fmla="*/ 101 w 21600"/>
                    <a:gd name="T1" fmla="*/ 217 h 21600"/>
                    <a:gd name="T2" fmla="*/ 134 w 21600"/>
                    <a:gd name="T3" fmla="*/ 528 h 21600"/>
                    <a:gd name="T4" fmla="*/ 317 w 21600"/>
                    <a:gd name="T5" fmla="*/ 375 h 21600"/>
                    <a:gd name="T6" fmla="*/ 325 w 21600"/>
                    <a:gd name="T7" fmla="*/ -100 h 21600"/>
                    <a:gd name="T8" fmla="*/ 660 w 21600"/>
                    <a:gd name="T9" fmla="*/ 71 h 21600"/>
                    <a:gd name="T10" fmla="*/ 488 w 21600"/>
                    <a:gd name="T11" fmla="*/ 406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3170 w 21600"/>
                    <a:gd name="T19" fmla="*/ 3170 h 21600"/>
                    <a:gd name="T20" fmla="*/ 18430 w 21600"/>
                    <a:gd name="T21" fmla="*/ 18430 h 216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1600" h="21600">
                      <a:moveTo>
                        <a:pt x="9164" y="5727"/>
                      </a:moveTo>
                      <a:cubicBezTo>
                        <a:pt x="6962" y="6437"/>
                        <a:pt x="5470" y="8486"/>
                        <a:pt x="5470" y="10799"/>
                      </a:cubicBezTo>
                      <a:lnTo>
                        <a:pt x="0" y="10800"/>
                      </a:lnTo>
                      <a:cubicBezTo>
                        <a:pt x="0" y="6112"/>
                        <a:pt x="3023" y="1960"/>
                        <a:pt x="7485" y="521"/>
                      </a:cubicBezTo>
                      <a:lnTo>
                        <a:pt x="6656" y="-2049"/>
                      </a:lnTo>
                      <a:lnTo>
                        <a:pt x="13496" y="1456"/>
                      </a:lnTo>
                      <a:lnTo>
                        <a:pt x="9992" y="8296"/>
                      </a:lnTo>
                      <a:lnTo>
                        <a:pt x="9164" y="5727"/>
                      </a:lnTo>
                      <a:close/>
                    </a:path>
                  </a:pathLst>
                </a:custGeom>
                <a:solidFill>
                  <a:srgbClr val="7171E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177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8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3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9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0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0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1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2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43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3" name="Picture 559" descr="j043156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8314" y="3576828"/>
                <a:ext cx="685800" cy="690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4" name="Straight Connector 183"/>
              <p:cNvCxnSpPr/>
              <p:nvPr/>
            </p:nvCxnSpPr>
            <p:spPr>
              <a:xfrm flipH="1">
                <a:off x="1581237" y="4267200"/>
                <a:ext cx="4243078" cy="691594"/>
              </a:xfrm>
              <a:prstGeom prst="line">
                <a:avLst/>
              </a:pr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5" name="Freeform 184"/>
              <p:cNvSpPr/>
              <p:nvPr/>
            </p:nvSpPr>
            <p:spPr>
              <a:xfrm flipH="1" flipV="1">
                <a:off x="1982270" y="5823497"/>
                <a:ext cx="4320392" cy="291233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355783">
                    <a:moveTo>
                      <a:pt x="2007031" y="324786"/>
                    </a:moveTo>
                    <a:cubicBezTo>
                      <a:pt x="1444571" y="-30384"/>
                      <a:pt x="796872" y="-191824"/>
                      <a:pt x="0" y="355783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Freeform 185"/>
              <p:cNvSpPr/>
              <p:nvPr/>
            </p:nvSpPr>
            <p:spPr>
              <a:xfrm rot="358164" flipH="1" flipV="1">
                <a:off x="1903399" y="6254258"/>
                <a:ext cx="1990330" cy="206570"/>
              </a:xfrm>
              <a:custGeom>
                <a:avLst/>
                <a:gdLst>
                  <a:gd name="connsiteX0" fmla="*/ 1983783 w 1983783"/>
                  <a:gd name="connsiteY0" fmla="*/ 25352 h 25352"/>
                  <a:gd name="connsiteX1" fmla="*/ 0 w 1983783"/>
                  <a:gd name="connsiteY1" fmla="*/ 25352 h 25352"/>
                  <a:gd name="connsiteX0" fmla="*/ 1983783 w 1983783"/>
                  <a:gd name="connsiteY0" fmla="*/ 203577 h 203577"/>
                  <a:gd name="connsiteX1" fmla="*/ 0 w 1983783"/>
                  <a:gd name="connsiteY1" fmla="*/ 203577 h 203577"/>
                  <a:gd name="connsiteX0" fmla="*/ 1983783 w 1983783"/>
                  <a:gd name="connsiteY0" fmla="*/ 283044 h 283044"/>
                  <a:gd name="connsiteX1" fmla="*/ 0 w 1983783"/>
                  <a:gd name="connsiteY1" fmla="*/ 283044 h 283044"/>
                  <a:gd name="connsiteX0" fmla="*/ 2007031 w 2007031"/>
                  <a:gd name="connsiteY0" fmla="*/ 265800 h 296797"/>
                  <a:gd name="connsiteX1" fmla="*/ 0 w 2007031"/>
                  <a:gd name="connsiteY1" fmla="*/ 296797 h 296797"/>
                  <a:gd name="connsiteX0" fmla="*/ 2007031 w 2007031"/>
                  <a:gd name="connsiteY0" fmla="*/ 306367 h 337364"/>
                  <a:gd name="connsiteX1" fmla="*/ 0 w 2007031"/>
                  <a:gd name="connsiteY1" fmla="*/ 337364 h 337364"/>
                  <a:gd name="connsiteX0" fmla="*/ 2007031 w 2007031"/>
                  <a:gd name="connsiteY0" fmla="*/ 324786 h 355783"/>
                  <a:gd name="connsiteX1" fmla="*/ 0 w 2007031"/>
                  <a:gd name="connsiteY1" fmla="*/ 355783 h 355783"/>
                  <a:gd name="connsiteX0" fmla="*/ 2007031 w 2007031"/>
                  <a:gd name="connsiteY0" fmla="*/ 375253 h 406250"/>
                  <a:gd name="connsiteX1" fmla="*/ 0 w 2007031"/>
                  <a:gd name="connsiteY1" fmla="*/ 406250 h 406250"/>
                  <a:gd name="connsiteX0" fmla="*/ 2007031 w 2007031"/>
                  <a:gd name="connsiteY0" fmla="*/ 568435 h 599432"/>
                  <a:gd name="connsiteX1" fmla="*/ 0 w 2007031"/>
                  <a:gd name="connsiteY1" fmla="*/ 59943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7031" h="599432">
                    <a:moveTo>
                      <a:pt x="2007031" y="568435"/>
                    </a:moveTo>
                    <a:cubicBezTo>
                      <a:pt x="1570010" y="-305928"/>
                      <a:pt x="605228" y="-72162"/>
                      <a:pt x="0" y="599432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Freeform 186"/>
              <p:cNvSpPr/>
              <p:nvPr/>
            </p:nvSpPr>
            <p:spPr>
              <a:xfrm rot="5105497">
                <a:off x="3743060" y="3053933"/>
                <a:ext cx="601895" cy="3717214"/>
              </a:xfrm>
              <a:custGeom>
                <a:avLst/>
                <a:gdLst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68644 w 968644"/>
                  <a:gd name="connsiteY0" fmla="*/ 759417 h 759417"/>
                  <a:gd name="connsiteX1" fmla="*/ 0 w 968644"/>
                  <a:gd name="connsiteY1" fmla="*/ 0 h 759417"/>
                  <a:gd name="connsiteX0" fmla="*/ 922149 w 922149"/>
                  <a:gd name="connsiteY0" fmla="*/ 1022888 h 1022888"/>
                  <a:gd name="connsiteX1" fmla="*/ 0 w 922149"/>
                  <a:gd name="connsiteY1" fmla="*/ 0 h 102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22149" h="1022888">
                    <a:moveTo>
                      <a:pt x="922149" y="1022888"/>
                    </a:moveTo>
                    <a:cubicBezTo>
                      <a:pt x="876945" y="548898"/>
                      <a:pt x="669011" y="198894"/>
                      <a:pt x="0" y="0"/>
                    </a:cubicBezTo>
                  </a:path>
                </a:pathLst>
              </a:custGeom>
              <a:ln w="57150" cap="rnd">
                <a:solidFill>
                  <a:srgbClr val="C00000"/>
                </a:solidFill>
                <a:tailEnd type="triangle" w="med" len="lg"/>
              </a:ln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0" name="Curved Down Arrow 239"/>
            <p:cNvSpPr/>
            <p:nvPr/>
          </p:nvSpPr>
          <p:spPr>
            <a:xfrm rot="15179218">
              <a:off x="674451" y="4903421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41" name="Curved Down Arrow 240"/>
            <p:cNvSpPr/>
            <p:nvPr/>
          </p:nvSpPr>
          <p:spPr>
            <a:xfrm rot="1613446">
              <a:off x="4316946" y="3911330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42" name="Curved Down Arrow 241"/>
            <p:cNvSpPr/>
            <p:nvPr/>
          </p:nvSpPr>
          <p:spPr>
            <a:xfrm rot="9371077">
              <a:off x="4523270" y="5829415"/>
              <a:ext cx="1026964" cy="497522"/>
            </a:xfrm>
            <a:prstGeom prst="curvedDownArrow">
              <a:avLst>
                <a:gd name="adj1" fmla="val 25000"/>
                <a:gd name="adj2" fmla="val 91620"/>
                <a:gd name="adj3" fmla="val 60124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826047" y="5414808"/>
              <a:ext cx="21603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#1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, #4,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2650282" y="6337366"/>
              <a:ext cx="21315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#2</a:t>
              </a:r>
              <a:r>
                <a:rPr lang="en-US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, #5,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2447546" y="4741511"/>
              <a:ext cx="22020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View #3</a:t>
              </a:r>
              <a:r>
                <a:rPr lang="en-US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, #6, …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8788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is hard!</a:t>
            </a:r>
          </a:p>
          <a:p>
            <a:pPr lvl="1"/>
            <a:r>
              <a:rPr lang="en-US" dirty="0"/>
              <a:t>How do we design fault-tolerant systems?</a:t>
            </a:r>
          </a:p>
          <a:p>
            <a:pPr lvl="1"/>
            <a:r>
              <a:rPr lang="en-US" dirty="0"/>
              <a:t>How do we know if we’re successful?</a:t>
            </a:r>
          </a:p>
          <a:p>
            <a:r>
              <a:rPr lang="en-US" dirty="0"/>
              <a:t>Often use “properties” that hold true for every possible execution</a:t>
            </a:r>
          </a:p>
          <a:p>
            <a:r>
              <a:rPr lang="en-US" dirty="0"/>
              <a:t>We focus on </a:t>
            </a:r>
            <a:r>
              <a:rPr lang="en-US" b="1" dirty="0">
                <a:solidFill>
                  <a:schemeClr val="accent6"/>
                </a:solidFill>
              </a:rPr>
              <a:t>safety </a:t>
            </a:r>
            <a:r>
              <a:rPr lang="en-US" dirty="0"/>
              <a:t>and </a:t>
            </a:r>
            <a:r>
              <a:rPr lang="en-US" b="1" dirty="0">
                <a:solidFill>
                  <a:schemeClr val="accent6"/>
                </a:solidFill>
              </a:rPr>
              <a:t>liveness </a:t>
            </a:r>
            <a:r>
              <a:rPr lang="en-US" dirty="0"/>
              <a:t>properties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fault tolerance</a:t>
            </a:r>
          </a:p>
        </p:txBody>
      </p:sp>
    </p:spTree>
    <p:extLst>
      <p:ext uri="{BB962C8B-B14F-4D97-AF65-F5344CB8AC3E}">
        <p14:creationId xmlns:p14="http://schemas.microsoft.com/office/powerpoint/2010/main" val="31850864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“Bad things” don’t happen, ever</a:t>
            </a:r>
          </a:p>
          <a:p>
            <a:pPr lvl="1"/>
            <a:r>
              <a:rPr lang="en-US" dirty="0"/>
              <a:t>No stopped or deadlocked states</a:t>
            </a:r>
          </a:p>
          <a:p>
            <a:pPr lvl="1"/>
            <a:r>
              <a:rPr lang="en-US" dirty="0"/>
              <a:t>No error states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Mutual exclusion: two processes can’t be in a critical section at the same time</a:t>
            </a:r>
          </a:p>
          <a:p>
            <a:pPr lvl="1"/>
            <a:r>
              <a:rPr lang="en-US" dirty="0"/>
              <a:t>Bounded overtaking: if process 1 wants to enter a critical section, process 2 can enter at most once before process 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</a:t>
            </a:r>
          </a:p>
        </p:txBody>
      </p:sp>
    </p:spTree>
    <p:extLst>
      <p:ext uri="{BB962C8B-B14F-4D97-AF65-F5344CB8AC3E}">
        <p14:creationId xmlns:p14="http://schemas.microsoft.com/office/powerpoint/2010/main" val="27660001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“Good things” happen</a:t>
            </a:r>
          </a:p>
          <a:p>
            <a:pPr lvl="1"/>
            <a:r>
              <a:rPr lang="is-IS" b="1" dirty="0"/>
              <a:t>…eventually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Starvation freedom: process 1 can eventually enter a critical section as long as process 2 terminates</a:t>
            </a:r>
          </a:p>
          <a:p>
            <a:pPr lvl="1"/>
            <a:r>
              <a:rPr lang="en-US" dirty="0"/>
              <a:t>Eventual consistency: if a value in an application doesn’t change, two servers will eventually agree on its value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Liveness</a:t>
            </a:r>
          </a:p>
        </p:txBody>
      </p:sp>
    </p:spTree>
    <p:extLst>
      <p:ext uri="{BB962C8B-B14F-4D97-AF65-F5344CB8AC3E}">
        <p14:creationId xmlns:p14="http://schemas.microsoft.com/office/powerpoint/2010/main" val="20994468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Consensus in distributed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FLP impossibility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Safety and liveness properties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 err="1"/>
              <a:t>Paxos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3059833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0" y="562550"/>
            <a:ext cx="7772400" cy="1166478"/>
          </a:xfrm>
        </p:spPr>
        <p:txBody>
          <a:bodyPr/>
          <a:lstStyle/>
          <a:p>
            <a:r>
              <a:rPr lang="en-US" sz="3600" dirty="0" err="1"/>
              <a:t>Paxos</a:t>
            </a:r>
            <a:r>
              <a:rPr lang="en-US" sz="3600" dirty="0"/>
              <a:t> Properties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730" y="1850948"/>
            <a:ext cx="7672040" cy="4366972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/>
              <a:t>Only a single value is chosen 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/>
              <a:t>Only a proposed value can be chosen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/>
              <a:t>Only chosen values are learned by processes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/>
              <a:t>Some proposed value eventually chosen if fewer than half of processes fail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/>
              <a:t>If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19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0" y="562550"/>
            <a:ext cx="7772400" cy="1166478"/>
          </a:xfrm>
        </p:spPr>
        <p:txBody>
          <a:bodyPr/>
          <a:lstStyle/>
          <a:p>
            <a:r>
              <a:rPr lang="en-US" sz="3600" dirty="0" err="1"/>
              <a:t>Paxos</a:t>
            </a:r>
            <a:r>
              <a:rPr lang="en-US" sz="3600" dirty="0"/>
              <a:t> Properties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730" y="1850948"/>
            <a:ext cx="7672040" cy="4366972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/>
              <a:t>Only a single value is chosen 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/>
              <a:t>Only a proposed value can be chosen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/>
              <a:t>Only chosen values are learned by processes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/>
              <a:t>Some proposed value </a:t>
            </a:r>
            <a:r>
              <a:rPr lang="en-US" sz="2600" dirty="0">
                <a:solidFill>
                  <a:srgbClr val="FFFF00"/>
                </a:solidFill>
              </a:rPr>
              <a:t>eventually</a:t>
            </a:r>
            <a:r>
              <a:rPr lang="en-US" sz="2600" dirty="0"/>
              <a:t> chosen if fewer than half of processes fail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600" dirty="0"/>
              <a:t>If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C97E33-EE9D-5540-A2B8-13317F2730BD}"/>
              </a:ext>
            </a:extLst>
          </p:cNvPr>
          <p:cNvSpPr txBox="1"/>
          <p:nvPr/>
        </p:nvSpPr>
        <p:spPr>
          <a:xfrm rot="16200000">
            <a:off x="-234977" y="2862470"/>
            <a:ext cx="12650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Safety</a:t>
            </a:r>
            <a:endParaRPr lang="en-US" dirty="0">
              <a:solidFill>
                <a:schemeClr val="bg1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E6EBE4-773A-AB4E-AD88-98C163FC5E9A}"/>
              </a:ext>
            </a:extLst>
          </p:cNvPr>
          <p:cNvSpPr txBox="1"/>
          <p:nvPr/>
        </p:nvSpPr>
        <p:spPr>
          <a:xfrm rot="16200000">
            <a:off x="-674196" y="4897758"/>
            <a:ext cx="2143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Liveness***</a:t>
            </a:r>
            <a:endParaRPr lang="en-US" dirty="0">
              <a:solidFill>
                <a:schemeClr val="bg1"/>
              </a:solidFill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A42FF8FD-9245-D64D-A59E-582F35301C87}"/>
              </a:ext>
            </a:extLst>
          </p:cNvPr>
          <p:cNvSpPr/>
          <p:nvPr/>
        </p:nvSpPr>
        <p:spPr>
          <a:xfrm>
            <a:off x="631777" y="2497703"/>
            <a:ext cx="268356" cy="1589896"/>
          </a:xfrm>
          <a:prstGeom prst="leftBrace">
            <a:avLst/>
          </a:prstGeom>
          <a:ln>
            <a:solidFill>
              <a:schemeClr val="bg1"/>
            </a:solidFill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841A0443-7E1A-3145-B992-52EBC04E70A4}"/>
              </a:ext>
            </a:extLst>
          </p:cNvPr>
          <p:cNvSpPr/>
          <p:nvPr/>
        </p:nvSpPr>
        <p:spPr>
          <a:xfrm>
            <a:off x="631777" y="4217013"/>
            <a:ext cx="268356" cy="1309144"/>
          </a:xfrm>
          <a:prstGeom prst="leftBrace">
            <a:avLst/>
          </a:prstGeom>
          <a:ln>
            <a:solidFill>
              <a:schemeClr val="bg1"/>
            </a:solidFill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429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a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4613997"/>
          </a:xfrm>
        </p:spPr>
        <p:txBody>
          <a:bodyPr>
            <a:normAutofit/>
          </a:bodyPr>
          <a:lstStyle/>
          <a:p>
            <a:r>
              <a:rPr lang="en-US" sz="2800" dirty="0"/>
              <a:t>Three conceptual roles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Proposers</a:t>
            </a:r>
            <a:r>
              <a:rPr lang="en-US" sz="2400" dirty="0"/>
              <a:t> propose values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Acceptors</a:t>
            </a:r>
            <a:r>
              <a:rPr lang="en-US" sz="2400" dirty="0"/>
              <a:t> accept values, where chosen if majority accept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sz="2400" dirty="0">
                <a:sym typeface="Wingdings"/>
              </a:rPr>
              <a:t> learn the outcome (chosen value)</a:t>
            </a:r>
          </a:p>
          <a:p>
            <a:endParaRPr lang="en-US" sz="2800" dirty="0">
              <a:sym typeface="Wingdings"/>
            </a:endParaRPr>
          </a:p>
          <a:p>
            <a:r>
              <a:rPr lang="en-US" sz="2800" dirty="0">
                <a:sym typeface="Wingdings"/>
              </a:rPr>
              <a:t>In reality, a process can play any/all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0955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843547"/>
            <a:ext cx="8565204" cy="5014453"/>
          </a:xfrm>
        </p:spPr>
        <p:txBody>
          <a:bodyPr>
            <a:normAutofit/>
          </a:bodyPr>
          <a:lstStyle/>
          <a:p>
            <a:r>
              <a:rPr lang="en-US" sz="2800" dirty="0"/>
              <a:t>3 proposers, 1 acceptor</a:t>
            </a:r>
          </a:p>
          <a:p>
            <a:pPr lvl="1"/>
            <a:r>
              <a:rPr lang="en-US" sz="2400" dirty="0">
                <a:sym typeface="Wingdings"/>
              </a:rPr>
              <a:t>Acceptor accepts first value received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  <a:sym typeface="Wingdings"/>
              </a:rPr>
              <a:t>No liveness on failure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ym typeface="Wingdings"/>
              </a:rPr>
              <a:t>3 proposals, 3 acceptors</a:t>
            </a:r>
          </a:p>
          <a:p>
            <a:pPr lvl="1"/>
            <a:r>
              <a:rPr lang="en-US" sz="2400" dirty="0">
                <a:sym typeface="Wingdings"/>
              </a:rPr>
              <a:t>Accept first value received, acceptors choose common value known by majority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  <a:sym typeface="Wingdings"/>
              </a:rPr>
              <a:t>But no such majority is guaranteed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98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/>
          </a:bodyPr>
          <a:lstStyle/>
          <a:p>
            <a:r>
              <a:rPr lang="en-US" sz="2800" dirty="0"/>
              <a:t>Each acceptor accepts </a:t>
            </a:r>
            <a:r>
              <a:rPr lang="en-US" sz="2800" i="1" dirty="0">
                <a:solidFill>
                  <a:srgbClr val="FF0000"/>
                </a:solidFill>
              </a:rPr>
              <a:t>multiple proposals</a:t>
            </a:r>
            <a:endParaRPr lang="en-US" sz="2800" dirty="0"/>
          </a:p>
          <a:p>
            <a:pPr lvl="1"/>
            <a:r>
              <a:rPr lang="en-US" sz="2400" dirty="0"/>
              <a:t>Hopefully one of multiple accepted proposals will have a majority vote (and we determine that)</a:t>
            </a:r>
          </a:p>
          <a:p>
            <a:pPr lvl="1"/>
            <a:r>
              <a:rPr lang="en-US" sz="2400" dirty="0"/>
              <a:t>If not, rinse and repeat (more on this)</a:t>
            </a:r>
          </a:p>
          <a:p>
            <a:r>
              <a:rPr lang="en-US" sz="2800" dirty="0"/>
              <a:t>How do we select among multiple proposals?</a:t>
            </a:r>
          </a:p>
          <a:p>
            <a:r>
              <a:rPr lang="en-US" sz="2800" dirty="0">
                <a:solidFill>
                  <a:srgbClr val="FF0000"/>
                </a:solidFill>
              </a:rPr>
              <a:t>Ordering: </a:t>
            </a:r>
            <a:r>
              <a:rPr lang="en-US" sz="2800" dirty="0"/>
              <a:t>proposal is tuple </a:t>
            </a:r>
            <a:r>
              <a:rPr lang="en-US" sz="2800" dirty="0">
                <a:solidFill>
                  <a:srgbClr val="0000FF"/>
                </a:solidFill>
              </a:rPr>
              <a:t>(proposal #, value) = (n, v)</a:t>
            </a:r>
          </a:p>
          <a:p>
            <a:pPr lvl="1"/>
            <a:r>
              <a:rPr lang="en-US" sz="2400" dirty="0"/>
              <a:t>Proposal # strictly increasing, globally unique</a:t>
            </a:r>
          </a:p>
          <a:p>
            <a:pPr lvl="1"/>
            <a:r>
              <a:rPr lang="en-US" sz="2400" dirty="0"/>
              <a:t>Globally unique?  Trick: set low-order bits to proposer’s ID</a:t>
            </a:r>
          </a:p>
          <a:p>
            <a:pPr lvl="1"/>
            <a:endParaRPr lang="en-US" sz="24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83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Protocol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00FF"/>
                </a:solidFill>
              </a:rPr>
              <a:t>Proposers: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Choose a proposal number 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Ask acceptors if any accepted proposals with </a:t>
            </a:r>
            <a:r>
              <a:rPr lang="en-US" sz="2600" dirty="0" err="1"/>
              <a:t>n</a:t>
            </a:r>
            <a:r>
              <a:rPr lang="en-US" sz="2600" baseline="-25000" dirty="0" err="1"/>
              <a:t>a</a:t>
            </a:r>
            <a:r>
              <a:rPr lang="en-US" sz="2600" dirty="0"/>
              <a:t> &lt; 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If existing proposal </a:t>
            </a:r>
            <a:r>
              <a:rPr lang="en-US" sz="2600" dirty="0" err="1"/>
              <a:t>v</a:t>
            </a:r>
            <a:r>
              <a:rPr lang="en-US" sz="2600" baseline="-25000" dirty="0" err="1"/>
              <a:t>a</a:t>
            </a:r>
            <a:r>
              <a:rPr lang="en-US" sz="2600" dirty="0"/>
              <a:t> returned, propose same value (n, </a:t>
            </a:r>
            <a:r>
              <a:rPr lang="en-US" sz="2600" dirty="0" err="1"/>
              <a:t>v</a:t>
            </a:r>
            <a:r>
              <a:rPr lang="en-US" sz="2600" baseline="-25000" dirty="0" err="1"/>
              <a:t>a</a:t>
            </a:r>
            <a:r>
              <a:rPr lang="en-US" sz="2600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600" dirty="0"/>
              <a:t>Otherwise, propose own value (n, v)</a:t>
            </a:r>
          </a:p>
          <a:p>
            <a:pPr marL="457200" lvl="1" indent="0">
              <a:buNone/>
            </a:pPr>
            <a:r>
              <a:rPr lang="en-US" dirty="0"/>
              <a:t>Note </a:t>
            </a:r>
            <a:r>
              <a:rPr lang="en-US" dirty="0">
                <a:solidFill>
                  <a:srgbClr val="FF0000"/>
                </a:solidFill>
              </a:rPr>
              <a:t>altruism</a:t>
            </a:r>
            <a:r>
              <a:rPr lang="en-US" dirty="0"/>
              <a:t>: goal is to reach consensus, not “win”</a:t>
            </a:r>
          </a:p>
          <a:p>
            <a:r>
              <a:rPr lang="en-US" dirty="0">
                <a:solidFill>
                  <a:srgbClr val="0000FF"/>
                </a:solidFill>
              </a:rPr>
              <a:t>Acceptors </a:t>
            </a:r>
            <a:r>
              <a:rPr lang="en-US" dirty="0"/>
              <a:t>try to accept value with highest proposal n</a:t>
            </a:r>
          </a:p>
          <a:p>
            <a:r>
              <a:rPr lang="en-US" dirty="0">
                <a:solidFill>
                  <a:srgbClr val="0000FF"/>
                </a:solidFill>
              </a:rPr>
              <a:t>Learners </a:t>
            </a:r>
            <a:r>
              <a:rPr lang="en-US" dirty="0"/>
              <a:t>are passive and wait for the outcome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83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2" y="572081"/>
            <a:ext cx="7772400" cy="1166478"/>
          </a:xfrm>
        </p:spPr>
        <p:txBody>
          <a:bodyPr/>
          <a:lstStyle/>
          <a:p>
            <a:r>
              <a:rPr lang="en-US" dirty="0"/>
              <a:t>Consensus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2" y="1920240"/>
            <a:ext cx="8143027" cy="3653808"/>
          </a:xfrm>
        </p:spPr>
        <p:txBody>
          <a:bodyPr>
            <a:normAutofit/>
          </a:bodyPr>
          <a:lstStyle/>
          <a:p>
            <a:pPr algn="l">
              <a:lnSpc>
                <a:spcPct val="170000"/>
              </a:lnSpc>
            </a:pPr>
            <a:r>
              <a:rPr lang="en-US" sz="2800" dirty="0"/>
              <a:t>Definition:</a:t>
            </a:r>
          </a:p>
          <a:p>
            <a:pPr marL="971550" lvl="1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A general agreement about something 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An idea or opinion that is shared by all the people in a group</a:t>
            </a:r>
          </a:p>
          <a:p>
            <a:pPr marL="457200" indent="-457200" algn="l">
              <a:lnSpc>
                <a:spcPct val="100000"/>
              </a:lnSpc>
              <a:buFont typeface="Arial" charset="0"/>
              <a:buChar char="•"/>
            </a:pPr>
            <a:endParaRPr lang="en-US" sz="2800" dirty="0"/>
          </a:p>
          <a:p>
            <a:pPr algn="l">
              <a:lnSpc>
                <a:spcPct val="100000"/>
              </a:lnSpc>
            </a:pPr>
            <a:r>
              <a:rPr lang="en-US" sz="2800" dirty="0"/>
              <a:t>Origin: Latin, from </a:t>
            </a:r>
            <a:r>
              <a:rPr lang="en-US" sz="2800" i="1" dirty="0" err="1"/>
              <a:t>consentire</a:t>
            </a:r>
            <a:r>
              <a:rPr lang="en-US" sz="2800" dirty="0"/>
              <a:t>  </a:t>
            </a:r>
          </a:p>
          <a:p>
            <a:pPr marL="457200" indent="-457200" algn="l">
              <a:lnSpc>
                <a:spcPct val="100000"/>
              </a:lnSpc>
              <a:buFont typeface="Arial" charset="0"/>
              <a:buChar char="•"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72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err="1"/>
              <a:t>Paxos</a:t>
            </a:r>
            <a:r>
              <a:rPr lang="en-US" dirty="0"/>
              <a:t> Phase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dirty="0">
                <a:solidFill>
                  <a:srgbClr val="0000FF"/>
                </a:solidFill>
              </a:rPr>
              <a:t>Proposer: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400" dirty="0"/>
              <a:t>Choose proposal number n, send &lt;prepare, n&gt; to acceptors</a:t>
            </a:r>
          </a:p>
          <a:p>
            <a:pPr>
              <a:spcBef>
                <a:spcPts val="1600"/>
              </a:spcBef>
              <a:spcAft>
                <a:spcPts val="400"/>
              </a:spcAft>
            </a:pPr>
            <a:r>
              <a:rPr lang="en-US" sz="2800" dirty="0">
                <a:solidFill>
                  <a:srgbClr val="0000FF"/>
                </a:solidFill>
              </a:rPr>
              <a:t>Acceptors: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/>
              <a:t>If n &gt;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endParaRPr lang="en-US" sz="2400" baseline="-25000" dirty="0"/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 err="1"/>
              <a:t>n</a:t>
            </a:r>
            <a:r>
              <a:rPr lang="en-US" baseline="-25000" dirty="0" err="1"/>
              <a:t>h</a:t>
            </a:r>
            <a:r>
              <a:rPr lang="en-US" dirty="0"/>
              <a:t> = n     </a:t>
            </a:r>
            <a:r>
              <a:rPr lang="en-US" sz="2000" dirty="0">
                <a:solidFill>
                  <a:srgbClr val="FF0000"/>
                </a:solidFill>
              </a:rPr>
              <a:t>← promise not to accept any new proposals n’ &lt; n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If no prior proposal accepted</a:t>
            </a:r>
            <a:endParaRPr lang="en-US" sz="2400" baseline="-25000" dirty="0"/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promise, n, </a:t>
            </a:r>
            <a:r>
              <a:rPr lang="en-US" dirty="0" err="1"/>
              <a:t>Ø</a:t>
            </a:r>
            <a:r>
              <a:rPr lang="en-US" dirty="0"/>
              <a:t> &gt;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Else </a:t>
            </a:r>
          </a:p>
          <a:p>
            <a:pPr lvl="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promise, n, (</a:t>
            </a:r>
            <a:r>
              <a:rPr lang="en-US" dirty="0" err="1"/>
              <a:t>n</a:t>
            </a:r>
            <a:r>
              <a:rPr lang="en-US" baseline="-25000" dirty="0" err="1"/>
              <a:t>a</a:t>
            </a:r>
            <a:r>
              <a:rPr lang="en-US" baseline="-25000" dirty="0"/>
              <a:t> ,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)  &gt;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/>
              <a:t>Else</a:t>
            </a:r>
          </a:p>
          <a:p>
            <a:pPr lvl="2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Reply &lt; prepare-failed &gt;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85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Proposer:</a:t>
            </a:r>
          </a:p>
          <a:p>
            <a:pPr lvl="1"/>
            <a:r>
              <a:rPr lang="en-US" sz="2400" dirty="0"/>
              <a:t>If receive promise from majority of acceptors, </a:t>
            </a:r>
          </a:p>
          <a:p>
            <a:pPr lvl="2">
              <a:spcAft>
                <a:spcPts val="400"/>
              </a:spcAft>
            </a:pPr>
            <a:r>
              <a:rPr lang="en-US" dirty="0"/>
              <a:t>Determine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 returned with highest </a:t>
            </a:r>
            <a:r>
              <a:rPr lang="en-US" dirty="0" err="1"/>
              <a:t>n</a:t>
            </a:r>
            <a:r>
              <a:rPr lang="en-US" baseline="-25000" dirty="0" err="1"/>
              <a:t>a</a:t>
            </a:r>
            <a:r>
              <a:rPr lang="en-US" dirty="0"/>
              <a:t>, if exists</a:t>
            </a:r>
          </a:p>
          <a:p>
            <a:pPr lvl="2">
              <a:spcAft>
                <a:spcPts val="400"/>
              </a:spcAft>
            </a:pPr>
            <a:r>
              <a:rPr lang="en-US" dirty="0"/>
              <a:t>Send  &lt;accept, (n, </a:t>
            </a:r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dirty="0"/>
              <a:t> || v)&gt;  to acceptors</a:t>
            </a:r>
          </a:p>
          <a:p>
            <a:r>
              <a:rPr lang="en-US" sz="2800" dirty="0">
                <a:solidFill>
                  <a:srgbClr val="0000FF"/>
                </a:solidFill>
              </a:rPr>
              <a:t>Acceptors:</a:t>
            </a:r>
          </a:p>
          <a:p>
            <a:pPr lvl="1"/>
            <a:r>
              <a:rPr lang="en-US" sz="2400" dirty="0"/>
              <a:t>Upon receiving (n, v),  if n ≥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r>
              <a:rPr lang="en-US" sz="2400" dirty="0"/>
              <a:t>,</a:t>
            </a:r>
          </a:p>
          <a:p>
            <a:pPr lvl="2"/>
            <a:r>
              <a:rPr lang="en-US" dirty="0"/>
              <a:t>Accept proposal and notify learner(s)</a:t>
            </a:r>
          </a:p>
          <a:p>
            <a:pPr marL="1371600" lvl="3" indent="0">
              <a:buNone/>
            </a:pPr>
            <a:r>
              <a:rPr lang="en-US" sz="2400" dirty="0" err="1"/>
              <a:t>n</a:t>
            </a:r>
            <a:r>
              <a:rPr lang="en-US" sz="2400" baseline="-25000" dirty="0" err="1"/>
              <a:t>a</a:t>
            </a:r>
            <a:r>
              <a:rPr lang="en-US" sz="2400" dirty="0"/>
              <a:t> = </a:t>
            </a:r>
            <a:r>
              <a:rPr lang="en-US" sz="2400" dirty="0" err="1"/>
              <a:t>n</a:t>
            </a:r>
            <a:r>
              <a:rPr lang="en-US" sz="2400" baseline="-25000" dirty="0" err="1"/>
              <a:t>h</a:t>
            </a:r>
            <a:r>
              <a:rPr lang="en-US" sz="2400" dirty="0"/>
              <a:t> = n</a:t>
            </a:r>
          </a:p>
          <a:p>
            <a:pPr marL="1371600" lvl="3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a</a:t>
            </a:r>
            <a:r>
              <a:rPr lang="en-US" sz="2400" dirty="0"/>
              <a:t> = 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01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Phase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00FF"/>
                </a:solidFill>
              </a:rPr>
              <a:t>Learners</a:t>
            </a:r>
            <a:r>
              <a:rPr lang="en-US" dirty="0"/>
              <a:t> need to know which value chosen</a:t>
            </a:r>
          </a:p>
          <a:p>
            <a:r>
              <a:rPr lang="en-US" dirty="0"/>
              <a:t>Approach #1</a:t>
            </a:r>
          </a:p>
          <a:p>
            <a:pPr lvl="1"/>
            <a:r>
              <a:rPr lang="en-US" dirty="0"/>
              <a:t>Each acceptor notifies all learners</a:t>
            </a:r>
          </a:p>
          <a:p>
            <a:pPr lvl="1"/>
            <a:r>
              <a:rPr lang="en-US" dirty="0"/>
              <a:t>More expensive</a:t>
            </a:r>
          </a:p>
          <a:p>
            <a:r>
              <a:rPr lang="en-US" dirty="0"/>
              <a:t>Approach #2</a:t>
            </a:r>
          </a:p>
          <a:p>
            <a:pPr lvl="1"/>
            <a:r>
              <a:rPr lang="en-US" dirty="0"/>
              <a:t>Elect a “distinguished learner”</a:t>
            </a:r>
          </a:p>
          <a:p>
            <a:pPr lvl="1"/>
            <a:r>
              <a:rPr lang="en-US" dirty="0"/>
              <a:t>Acceptors notify elected learner, which informs others</a:t>
            </a:r>
          </a:p>
          <a:p>
            <a:pPr lvl="1"/>
            <a:r>
              <a:rPr lang="en-US" dirty="0"/>
              <a:t>Failure-prone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6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:  Well-behaved Run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5331067" y="2055952"/>
            <a:ext cx="2427268" cy="3235820"/>
            <a:chOff x="5331067" y="2055952"/>
            <a:chExt cx="2427268" cy="3235820"/>
          </a:xfrm>
        </p:grpSpPr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331067" y="4891662"/>
              <a:ext cx="2427268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&lt;accepted, (1 ,v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6023211" y="24369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6099410" y="2360751"/>
              <a:ext cx="934867" cy="6096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6175611" y="2284552"/>
              <a:ext cx="822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099411" y="46467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23211" y="2384506"/>
              <a:ext cx="1011067" cy="20336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Oval 17"/>
            <p:cNvSpPr>
              <a:spLocks noChangeArrowheads="1"/>
            </p:cNvSpPr>
            <p:nvPr/>
          </p:nvSpPr>
          <p:spPr bwMode="auto">
            <a:xfrm>
              <a:off x="7222359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0" name="Oval 18"/>
            <p:cNvSpPr>
              <a:spLocks noChangeArrowheads="1"/>
            </p:cNvSpPr>
            <p:nvPr/>
          </p:nvSpPr>
          <p:spPr bwMode="auto">
            <a:xfrm>
              <a:off x="7222359" y="2817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7222359" y="4341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7298559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6023211" y="3154842"/>
              <a:ext cx="1139825" cy="14157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745357" y="53768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 altLang="en-US">
              <a:latin typeface="Times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72991" y="2055952"/>
            <a:ext cx="2296584" cy="2743200"/>
            <a:chOff x="372991" y="2055952"/>
            <a:chExt cx="2296584" cy="2743200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840775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1374175" y="2284552"/>
              <a:ext cx="685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1297975" y="2436952"/>
              <a:ext cx="7620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2212375" y="2055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2212375" y="2817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2212375" y="4341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1221775" y="2513152"/>
              <a:ext cx="990600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2288575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372991" y="4054989"/>
              <a:ext cx="170751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&lt;prepare, 1&gt;</a:t>
              </a:r>
              <a:endParaRPr lang="en-US" altLang="en-US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745775" y="2055952"/>
            <a:ext cx="1895320" cy="2404974"/>
            <a:chOff x="2745775" y="2055952"/>
            <a:chExt cx="1895320" cy="2404974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auto">
            <a:xfrm>
              <a:off x="3864712" y="2055952"/>
              <a:ext cx="457200" cy="45720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V="1">
              <a:off x="2745775" y="2669561"/>
              <a:ext cx="1188866" cy="16764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 flipV="1">
              <a:off x="2773849" y="2513152"/>
              <a:ext cx="99060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 flipV="1">
              <a:off x="2745775" y="2284552"/>
              <a:ext cx="1066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2877471" y="4060816"/>
              <a:ext cx="1763624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&lt;promise, 1&gt;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795853" y="2055952"/>
            <a:ext cx="2151158" cy="2743200"/>
            <a:chOff x="3795853" y="2055952"/>
            <a:chExt cx="2151158" cy="2743200"/>
          </a:xfrm>
        </p:grpSpPr>
        <p:sp>
          <p:nvSpPr>
            <p:cNvPr id="6" name="Line 4"/>
            <p:cNvSpPr>
              <a:spLocks noChangeShapeType="1"/>
            </p:cNvSpPr>
            <p:nvPr/>
          </p:nvSpPr>
          <p:spPr bwMode="auto">
            <a:xfrm flipV="1">
              <a:off x="4454260" y="2284552"/>
              <a:ext cx="8350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4374049" y="2360752"/>
              <a:ext cx="987425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5489811" y="2055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5489811" y="2817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5489811" y="4341952"/>
              <a:ext cx="457200" cy="457200"/>
            </a:xfrm>
            <a:prstGeom prst="ellipse">
              <a:avLst/>
            </a:prstGeom>
            <a:ln>
              <a:solidFill>
                <a:srgbClr val="00206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altLang="en-US">
                  <a:solidFill>
                    <a:srgbClr val="00206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4374049" y="2513152"/>
              <a:ext cx="1139825" cy="175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5566011" y="3198952"/>
              <a:ext cx="3048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charset="0"/>
                </a:rPr>
                <a:t>.</a:t>
              </a: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3795853" y="3132146"/>
              <a:ext cx="1287532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&lt;accept</a:t>
              </a:r>
              <a:r>
                <a:rPr lang="en-US" altLang="en-US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, </a:t>
              </a:r>
            </a:p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(1,v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)&gt;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782997" y="2232415"/>
            <a:ext cx="1464645" cy="2362200"/>
            <a:chOff x="7782997" y="2232415"/>
            <a:chExt cx="1464645" cy="2362200"/>
          </a:xfrm>
        </p:grpSpPr>
        <p:sp>
          <p:nvSpPr>
            <p:cNvPr id="26" name="AutoShape 24"/>
            <p:cNvSpPr>
              <a:spLocks/>
            </p:cNvSpPr>
            <p:nvPr/>
          </p:nvSpPr>
          <p:spPr bwMode="auto">
            <a:xfrm>
              <a:off x="7782997" y="2232415"/>
              <a:ext cx="304800" cy="2362200"/>
            </a:xfrm>
            <a:prstGeom prst="rightBrace">
              <a:avLst>
                <a:gd name="adj1" fmla="val 6458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Text Box 11"/>
            <p:cNvSpPr txBox="1">
              <a:spLocks noChangeArrowheads="1"/>
            </p:cNvSpPr>
            <p:nvPr/>
          </p:nvSpPr>
          <p:spPr bwMode="auto">
            <a:xfrm>
              <a:off x="7815082" y="3106977"/>
              <a:ext cx="143256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decide </a:t>
              </a:r>
            </a:p>
            <a:p>
              <a:pPr algn="ctr"/>
              <a:r>
                <a:rPr lang="en-US" altLang="en-US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v</a:t>
              </a:r>
              <a:r>
                <a:rPr lang="en-US" altLang="en-US" baseline="-25000" dirty="0">
                  <a:solidFill>
                    <a:srgbClr val="002060"/>
                  </a:solidFill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656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Intuition:  if proposal with value v decided, then every higher-numbered proposal issued by any proposer has value v.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is safe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818788" y="3495622"/>
            <a:ext cx="3814010" cy="256242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329810" y="3926904"/>
            <a:ext cx="2590800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Majority of acceptors accept </a:t>
            </a:r>
            <a:r>
              <a:rPr lang="en-US" altLang="en-US" sz="2600" b="0" i="1" dirty="0">
                <a:latin typeface="Arial" charset="0"/>
                <a:ea typeface="Arial" charset="0"/>
                <a:cs typeface="Arial" charset="0"/>
              </a:rPr>
              <a:t>(n, v):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0" i="1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 is decided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3974431" y="3533572"/>
            <a:ext cx="4279232" cy="228615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531894" y="4306496"/>
            <a:ext cx="35052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600" b="0" dirty="0">
                <a:latin typeface="Arial" charset="0"/>
                <a:ea typeface="Arial" charset="0"/>
                <a:cs typeface="Arial" charset="0"/>
              </a:rPr>
              <a:t>Next prepare request with proposal n+1</a:t>
            </a:r>
            <a:endParaRPr lang="en-US" altLang="en-US" sz="2600" b="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178968" y="4572299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7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600" dirty="0"/>
              <a:t>Race condition leads to liveness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335" y="2131209"/>
            <a:ext cx="2593912" cy="120712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200" dirty="0"/>
              <a:t>Completes phase 1 with proposal n0</a:t>
            </a:r>
            <a:endParaRPr lang="en-US" sz="2200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333678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890266" y="2031624"/>
            <a:ext cx="44245" cy="4218039"/>
          </a:xfrm>
          <a:prstGeom prst="straightConnector1">
            <a:avLst/>
          </a:prstGeom>
          <a:ln w="50800">
            <a:prstDash val="solid"/>
            <a:headEnd type="none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137808" y="2660204"/>
            <a:ext cx="3622815" cy="118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/>
              <a:t>Starts and completes phase 1 with proposal n1 &gt; n0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406157" y="3469343"/>
            <a:ext cx="2718090" cy="85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Performs phase 2, acceptors reject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15661" y="4413237"/>
            <a:ext cx="3908586" cy="93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0" dirty="0"/>
              <a:t>Restarts and completes phase 1 with proposal n2 &gt; n1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325850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>
                <a:solidFill>
                  <a:srgbClr val="0000FF"/>
                </a:solidFill>
              </a:rPr>
              <a:t>Process 0</a:t>
            </a:r>
            <a:endParaRPr lang="en-US" b="0" baseline="-25000" dirty="0">
              <a:solidFill>
                <a:srgbClr val="0000FF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375106" y="1428728"/>
            <a:ext cx="2593912" cy="58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-1" charset="0"/>
              <a:buNone/>
            </a:pPr>
            <a:r>
              <a:rPr lang="en-US" b="0" dirty="0">
                <a:solidFill>
                  <a:srgbClr val="0000FF"/>
                </a:solidFill>
              </a:rPr>
              <a:t>Process 1</a:t>
            </a:r>
            <a:endParaRPr lang="en-US" b="0" baseline="-25000" dirty="0">
              <a:solidFill>
                <a:srgbClr val="0000FF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5147392" y="5164333"/>
            <a:ext cx="3092245" cy="86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0" dirty="0"/>
              <a:t>Performs phase 2, acceptors reject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2610350" y="6292948"/>
            <a:ext cx="3923301" cy="40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b="0" dirty="0"/>
              <a:t>… can go on indefinitely …</a:t>
            </a:r>
          </a:p>
        </p:txBody>
      </p:sp>
    </p:spTree>
    <p:extLst>
      <p:ext uri="{BB962C8B-B14F-4D97-AF65-F5344CB8AC3E}">
        <p14:creationId xmlns:p14="http://schemas.microsoft.com/office/powerpoint/2010/main" val="198655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0" grpId="0"/>
      <p:bldP spid="11" grpId="0"/>
      <p:bldP spid="14" grpId="0"/>
      <p:bldP spid="1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1171818"/>
            <a:ext cx="7772400" cy="1166478"/>
          </a:xfrm>
        </p:spPr>
        <p:txBody>
          <a:bodyPr/>
          <a:lstStyle/>
          <a:p>
            <a:r>
              <a:rPr lang="en-US" dirty="0" err="1"/>
              <a:t>Paxos</a:t>
            </a:r>
            <a:r>
              <a:rPr lang="en-US" dirty="0"/>
              <a:t> with leader 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2035277"/>
            <a:ext cx="7772400" cy="4237703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ts val="3200"/>
              </a:lnSpc>
              <a:spcBef>
                <a:spcPts val="1800"/>
              </a:spcBef>
              <a:spcAft>
                <a:spcPts val="1800"/>
              </a:spcAft>
              <a:buFont typeface="Arial" charset="0"/>
              <a:buChar char="•"/>
            </a:pPr>
            <a:r>
              <a:rPr lang="en-US" sz="2400" dirty="0"/>
              <a:t>Simplify model with each process playing all three roles</a:t>
            </a:r>
          </a:p>
          <a:p>
            <a:pPr marL="457200" indent="-457200" algn="l">
              <a:lnSpc>
                <a:spcPts val="3200"/>
              </a:lnSpc>
              <a:spcBef>
                <a:spcPts val="1800"/>
              </a:spcBef>
              <a:spcAft>
                <a:spcPts val="1800"/>
              </a:spcAft>
              <a:buFont typeface="Arial" charset="0"/>
              <a:buChar char="•"/>
            </a:pPr>
            <a:r>
              <a:rPr lang="en-US" sz="2400" dirty="0"/>
              <a:t>If elected proposer can communicate with a majority, protocol guarantees liveness</a:t>
            </a:r>
          </a:p>
          <a:p>
            <a:pPr marL="457200" indent="-457200" algn="l">
              <a:lnSpc>
                <a:spcPts val="3200"/>
              </a:lnSpc>
              <a:spcBef>
                <a:spcPts val="1800"/>
              </a:spcBef>
              <a:spcAft>
                <a:spcPts val="1800"/>
              </a:spcAft>
              <a:buFont typeface="Arial" charset="0"/>
              <a:buChar char="•"/>
            </a:pPr>
            <a:r>
              <a:rPr lang="en-US" sz="2400" dirty="0" err="1"/>
              <a:t>Paxos</a:t>
            </a:r>
            <a:r>
              <a:rPr lang="en-US" sz="2400" dirty="0"/>
              <a:t> can tolerate failures f &lt; N / 2  (aka, 2f+1 nodes)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838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Paxos</a:t>
            </a:r>
            <a:r>
              <a:rPr lang="en-US" dirty="0"/>
              <a:t> in system</a:t>
            </a: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  <p:pic>
        <p:nvPicPr>
          <p:cNvPr id="32" name="Picture 31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47" y="344750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412684" y="2038446"/>
            <a:ext cx="4622363" cy="861774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>
                <a:latin typeface="Arial"/>
                <a:ea typeface="Gill Sans" pitchFamily="-84" charset="0"/>
                <a:cs typeface="Arial"/>
              </a:rPr>
              <a:t>Leader election to decide transaction coordinator</a:t>
            </a: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2816736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1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2</a:t>
            </a: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6388547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3</a:t>
            </a:r>
          </a:p>
        </p:txBody>
      </p:sp>
      <p:sp>
        <p:nvSpPr>
          <p:cNvPr id="19" name="Rectangle 18"/>
          <p:cNvSpPr>
            <a:spLocks/>
          </p:cNvSpPr>
          <p:nvPr/>
        </p:nvSpPr>
        <p:spPr bwMode="auto">
          <a:xfrm>
            <a:off x="3126661" y="3283055"/>
            <a:ext cx="284928" cy="36933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45763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1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/>
          </p:cNvSpPr>
          <p:nvPr/>
        </p:nvSpPr>
        <p:spPr bwMode="auto">
          <a:xfrm>
            <a:off x="3126661" y="3283055"/>
            <a:ext cx="284928" cy="36933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Paxos</a:t>
            </a:r>
            <a:r>
              <a:rPr lang="en-US" dirty="0"/>
              <a:t> in system</a:t>
            </a: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31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47" y="344750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857494" y="2239254"/>
            <a:ext cx="4622363" cy="43088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>
                <a:latin typeface="Arial"/>
                <a:ea typeface="Gill Sans" pitchFamily="-84" charset="0"/>
                <a:cs typeface="Arial"/>
              </a:rPr>
              <a:t>New leader election protocol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2</a:t>
            </a: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6388547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3</a:t>
            </a:r>
          </a:p>
        </p:txBody>
      </p:sp>
      <p:sp>
        <p:nvSpPr>
          <p:cNvPr id="20" name="Lightning Bolt 19"/>
          <p:cNvSpPr/>
          <p:nvPr/>
        </p:nvSpPr>
        <p:spPr>
          <a:xfrm rot="1172955">
            <a:off x="3531484" y="3043965"/>
            <a:ext cx="507236" cy="1270544"/>
          </a:xfrm>
          <a:prstGeom prst="lightningBolt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3857494" y="4619027"/>
            <a:ext cx="4622363" cy="43088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>
                <a:solidFill>
                  <a:srgbClr val="FF0000"/>
                </a:solidFill>
                <a:latin typeface="Arial"/>
                <a:ea typeface="Gill Sans" pitchFamily="-84" charset="0"/>
                <a:cs typeface="Arial"/>
              </a:rPr>
              <a:t>Still have split-brain scenario!</a:t>
            </a:r>
          </a:p>
        </p:txBody>
      </p:sp>
      <p:sp>
        <p:nvSpPr>
          <p:cNvPr id="33" name="Rectangle 32"/>
          <p:cNvSpPr>
            <a:spLocks/>
          </p:cNvSpPr>
          <p:nvPr/>
        </p:nvSpPr>
        <p:spPr bwMode="auto">
          <a:xfrm>
            <a:off x="4795949" y="3268307"/>
            <a:ext cx="915495" cy="36933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>
                <a:latin typeface="Arial"/>
                <a:ea typeface="Gill Sans" pitchFamily="-84" charset="0"/>
                <a:cs typeface="Arial"/>
              </a:rPr>
              <a:t>L </a:t>
            </a:r>
            <a:r>
              <a:rPr lang="en-US" sz="2400" spc="-150" baseline="-25000">
                <a:latin typeface="Arial"/>
                <a:ea typeface="Gill Sans" pitchFamily="-84" charset="0"/>
                <a:cs typeface="Arial"/>
              </a:rPr>
              <a:t>new</a:t>
            </a:r>
            <a:endParaRPr lang="en-US" sz="2400" spc="-150" baseline="-2500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38" name="Picture 3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48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20" grpId="0" animBg="1"/>
      <p:bldP spid="22" grpId="0"/>
      <p:bldP spid="3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9803" y="3989230"/>
            <a:ext cx="8793805" cy="253447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Tells mythical story of Greek island of </a:t>
            </a:r>
            <a:r>
              <a:rPr lang="en-US" sz="2400" dirty="0" err="1"/>
              <a:t>Paxos</a:t>
            </a:r>
            <a:r>
              <a:rPr lang="en-US" sz="2400" dirty="0"/>
              <a:t> with “legislators” and “current law” passed through parliamentary voting protocol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Misunderstood paper:  submitted 1990, published 1998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 err="1"/>
              <a:t>Lamport</a:t>
            </a:r>
            <a:r>
              <a:rPr lang="en-US" sz="2400" dirty="0"/>
              <a:t> won the Turing Award in 2013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pic>
        <p:nvPicPr>
          <p:cNvPr id="5" name="Content Placeholder 6"/>
          <p:cNvPicPr>
            <a:picLocks noChangeAspect="1"/>
          </p:cNvPicPr>
          <p:nvPr/>
        </p:nvPicPr>
        <p:blipFill rotWithShape="1">
          <a:blip r:embed="rId2"/>
          <a:srcRect b="18944"/>
          <a:stretch/>
        </p:blipFill>
        <p:spPr bwMode="auto">
          <a:xfrm>
            <a:off x="3489220" y="187095"/>
            <a:ext cx="5143500" cy="3500002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74001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Consensus in distributed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FLP impossibility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Safety and liveness properties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Paxos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05372402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Paxos</a:t>
            </a:r>
            <a:r>
              <a:rPr lang="en-US" dirty="0"/>
              <a:t> story…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02920" y="1775354"/>
            <a:ext cx="8138160" cy="3076866"/>
          </a:xfrm>
          <a:prstGeom prst="roundRect">
            <a:avLst>
              <a:gd name="adj" fmla="val 4973"/>
            </a:avLst>
          </a:prstGeom>
          <a:solidFill>
            <a:schemeClr val="bg2"/>
          </a:solidFill>
          <a:ln w="25400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76200" dist="38100" dir="5400000" rotWithShape="0">
              <a:schemeClr val="tx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2880" indent="0">
              <a:spcBef>
                <a:spcPts val="800"/>
              </a:spcBef>
              <a:buNone/>
            </a:pPr>
            <a:r>
              <a:rPr lang="en-US" sz="2400" dirty="0"/>
              <a:t>As </a:t>
            </a:r>
            <a:r>
              <a:rPr lang="en-US" sz="2400" dirty="0" err="1"/>
              <a:t>Paxos</a:t>
            </a:r>
            <a:r>
              <a:rPr lang="en-US" sz="2400" dirty="0"/>
              <a:t> prospered, legislators became very busy. </a:t>
            </a:r>
          </a:p>
          <a:p>
            <a:pPr marL="182880" indent="0">
              <a:spcBef>
                <a:spcPts val="800"/>
              </a:spcBef>
              <a:buNone/>
            </a:pPr>
            <a:r>
              <a:rPr lang="en-US" sz="2400" dirty="0"/>
              <a:t>Parliament could no longer handle all details of government, so a bureaucracy was established. </a:t>
            </a:r>
          </a:p>
          <a:p>
            <a:pPr marL="182880" indent="0">
              <a:spcBef>
                <a:spcPts val="800"/>
              </a:spcBef>
              <a:buNone/>
            </a:pPr>
            <a:r>
              <a:rPr lang="en-US" sz="2400" dirty="0"/>
              <a:t>Instead of passing a decree to declare whether each lot of cheese was fit for sale, Parliament passed a decree appointing a cheese inspector to make those decisions. 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1598318" y="5235674"/>
            <a:ext cx="5947365" cy="1312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/>
              <a:t>Cheese inspector ≈ leader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/>
              <a:t>using quorum-based voting protocol  </a:t>
            </a:r>
          </a:p>
        </p:txBody>
      </p:sp>
    </p:spTree>
    <p:extLst>
      <p:ext uri="{BB962C8B-B14F-4D97-AF65-F5344CB8AC3E}">
        <p14:creationId xmlns:p14="http://schemas.microsoft.com/office/powerpoint/2010/main" val="105131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Paxos</a:t>
            </a:r>
            <a:r>
              <a:rPr lang="en-US" dirty="0"/>
              <a:t> story…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02920" y="1445346"/>
            <a:ext cx="8138160" cy="4527750"/>
          </a:xfrm>
          <a:prstGeom prst="roundRect">
            <a:avLst>
              <a:gd name="adj" fmla="val 4973"/>
            </a:avLst>
          </a:prstGeom>
          <a:solidFill>
            <a:schemeClr val="bg2"/>
          </a:solidFill>
          <a:ln w="25400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76200" dist="38100" dir="5400000" rotWithShape="0">
              <a:schemeClr val="tx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2880" indent="0">
              <a:spcBef>
                <a:spcPts val="800"/>
              </a:spcBef>
              <a:buNone/>
            </a:pPr>
            <a:r>
              <a:rPr lang="en-US" sz="2200" dirty="0"/>
              <a:t>Parliament passed a decree making ∆̆</a:t>
            </a:r>
            <a:r>
              <a:rPr lang="en-US" sz="2200" dirty="0" err="1"/>
              <a:t>ικστρ</a:t>
            </a:r>
            <a:r>
              <a:rPr lang="en-US" sz="2200" dirty="0"/>
              <a:t>α the first cheese inspector. After some months, merchants complained that ∆̆</a:t>
            </a:r>
            <a:r>
              <a:rPr lang="en-US" sz="2200" dirty="0" err="1"/>
              <a:t>ικστρ</a:t>
            </a:r>
            <a:r>
              <a:rPr lang="en-US" sz="2200" dirty="0"/>
              <a:t>α was too strict and was rejecting perfectly good cheese. </a:t>
            </a:r>
          </a:p>
          <a:p>
            <a:pPr marL="182880" indent="0">
              <a:spcBef>
                <a:spcPts val="800"/>
              </a:spcBef>
              <a:buNone/>
            </a:pPr>
            <a:r>
              <a:rPr lang="en-US" sz="2200" dirty="0"/>
              <a:t>Parliament then replaced him by passing the decree</a:t>
            </a:r>
          </a:p>
          <a:p>
            <a:pPr marL="182880" indent="0">
              <a:spcBef>
                <a:spcPts val="800"/>
              </a:spcBef>
              <a:buNone/>
            </a:pPr>
            <a:r>
              <a:rPr lang="en-US" sz="2200" dirty="0"/>
              <a:t>		1375: </a:t>
            </a:r>
            <a:r>
              <a:rPr lang="en-US" sz="2200" dirty="0" err="1"/>
              <a:t>Γωυδ</a:t>
            </a:r>
            <a:r>
              <a:rPr lang="en-US" sz="2200" dirty="0"/>
              <a:t>α is the new cheese inspector</a:t>
            </a:r>
          </a:p>
          <a:p>
            <a:pPr marL="182880" indent="0">
              <a:spcBef>
                <a:spcPts val="800"/>
              </a:spcBef>
              <a:buNone/>
            </a:pPr>
            <a:r>
              <a:rPr lang="en-US" sz="2200" dirty="0"/>
              <a:t>But ∆̆</a:t>
            </a:r>
            <a:r>
              <a:rPr lang="en-US" sz="2200" dirty="0" err="1"/>
              <a:t>ικστρ</a:t>
            </a:r>
            <a:r>
              <a:rPr lang="en-US" sz="2200" dirty="0"/>
              <a:t>α did not pay close attention to what Parliament did, so he did not learn of this decree right away. </a:t>
            </a:r>
          </a:p>
          <a:p>
            <a:pPr marL="182880" indent="0">
              <a:spcBef>
                <a:spcPts val="800"/>
              </a:spcBef>
              <a:buNone/>
            </a:pPr>
            <a:r>
              <a:rPr lang="en-US" sz="2200" dirty="0"/>
              <a:t>There was a period of confusion in the cheese market when both ∆</a:t>
            </a:r>
            <a:r>
              <a:rPr lang="en-US" sz="2200" dirty="0" err="1"/>
              <a:t>ῐκστρ</a:t>
            </a:r>
            <a:r>
              <a:rPr lang="en-US" sz="2200" dirty="0"/>
              <a:t>α and </a:t>
            </a:r>
            <a:r>
              <a:rPr lang="en-US" sz="2200" dirty="0" err="1"/>
              <a:t>Γωυδ</a:t>
            </a:r>
            <a:r>
              <a:rPr lang="en-US" sz="2200" dirty="0"/>
              <a:t>α were inspecting cheese and making conflicting decisions. 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1598318" y="6120580"/>
            <a:ext cx="5947365" cy="589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/>
              <a:t>Split-brain!</a:t>
            </a:r>
          </a:p>
        </p:txBody>
      </p:sp>
    </p:spTree>
    <p:extLst>
      <p:ext uri="{BB962C8B-B14F-4D97-AF65-F5344CB8AC3E}">
        <p14:creationId xmlns:p14="http://schemas.microsoft.com/office/powerpoint/2010/main" val="50331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Paxos</a:t>
            </a:r>
            <a:r>
              <a:rPr lang="en-US" dirty="0"/>
              <a:t> story…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02920" y="1563329"/>
            <a:ext cx="8138160" cy="3908323"/>
          </a:xfrm>
          <a:prstGeom prst="roundRect">
            <a:avLst>
              <a:gd name="adj" fmla="val 4973"/>
            </a:avLst>
          </a:prstGeom>
          <a:solidFill>
            <a:schemeClr val="bg2"/>
          </a:solidFill>
          <a:ln w="25400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76200" dist="38100" dir="5400000" rotWithShape="0">
              <a:schemeClr val="tx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2880" indent="0">
              <a:spcBef>
                <a:spcPts val="800"/>
              </a:spcBef>
              <a:buNone/>
            </a:pPr>
            <a:r>
              <a:rPr lang="en-US" sz="2400" dirty="0"/>
              <a:t>To prevent such confusion, the </a:t>
            </a:r>
            <a:r>
              <a:rPr lang="en-US" sz="2400" dirty="0" err="1"/>
              <a:t>Paxons</a:t>
            </a:r>
            <a:r>
              <a:rPr lang="en-US" sz="2400" dirty="0"/>
              <a:t> had to guarantee that a position could be held by at most one bureaucrat at any time. </a:t>
            </a:r>
          </a:p>
          <a:p>
            <a:pPr marL="182880" indent="0">
              <a:spcBef>
                <a:spcPts val="800"/>
              </a:spcBef>
              <a:buNone/>
            </a:pPr>
            <a:r>
              <a:rPr lang="en-US" sz="2400" dirty="0"/>
              <a:t>To do this, a president included as part of each decree the time and date when it was proposed. </a:t>
            </a:r>
          </a:p>
          <a:p>
            <a:pPr marL="182880" indent="0">
              <a:spcBef>
                <a:spcPts val="800"/>
              </a:spcBef>
              <a:buNone/>
            </a:pPr>
            <a:r>
              <a:rPr lang="en-US" sz="2400" dirty="0"/>
              <a:t>A decree making ∆</a:t>
            </a:r>
            <a:r>
              <a:rPr lang="en-US" sz="2400" dirty="0" err="1"/>
              <a:t>ῐκστρ</a:t>
            </a:r>
            <a:r>
              <a:rPr lang="en-US" sz="2400" dirty="0"/>
              <a:t>α the cheese inspector might read </a:t>
            </a:r>
          </a:p>
          <a:p>
            <a:pPr marL="582930" lvl="1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2716: 8:30 15 Jan 72 – ∆</a:t>
            </a:r>
            <a:r>
              <a:rPr lang="en-US" sz="2400" dirty="0" err="1">
                <a:solidFill>
                  <a:schemeClr val="tx1"/>
                </a:solidFill>
              </a:rPr>
              <a:t>ῐκστρ</a:t>
            </a:r>
            <a:r>
              <a:rPr lang="en-US" sz="2400" dirty="0">
                <a:solidFill>
                  <a:schemeClr val="tx1"/>
                </a:solidFill>
              </a:rPr>
              <a:t>α is cheese inspector for 3 months. 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1598318" y="5892974"/>
            <a:ext cx="5947365" cy="906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/>
              <a:t>Leader gets a lease!</a:t>
            </a:r>
          </a:p>
        </p:txBody>
      </p:sp>
    </p:spTree>
    <p:extLst>
      <p:ext uri="{BB962C8B-B14F-4D97-AF65-F5344CB8AC3E}">
        <p14:creationId xmlns:p14="http://schemas.microsoft.com/office/powerpoint/2010/main" val="72020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Paxos</a:t>
            </a:r>
            <a:r>
              <a:rPr lang="en-US" dirty="0"/>
              <a:t> story…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02920" y="1563624"/>
            <a:ext cx="8138160" cy="3451119"/>
          </a:xfrm>
          <a:prstGeom prst="roundRect">
            <a:avLst>
              <a:gd name="adj" fmla="val 4973"/>
            </a:avLst>
          </a:prstGeom>
          <a:solidFill>
            <a:schemeClr val="bg2"/>
          </a:solidFill>
          <a:ln w="25400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76200" dist="38100" dir="5400000" rotWithShape="0">
              <a:schemeClr val="tx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2880" indent="0">
              <a:spcBef>
                <a:spcPts val="800"/>
              </a:spcBef>
              <a:buNone/>
            </a:pPr>
            <a:r>
              <a:rPr lang="en-US" sz="2400" dirty="0"/>
              <a:t>A bureaucrat needed to tell time to determine if he currently held a post. Mechanical clocks were unknown on </a:t>
            </a:r>
            <a:r>
              <a:rPr lang="en-US" sz="2400" dirty="0" err="1"/>
              <a:t>Paxos</a:t>
            </a:r>
            <a:r>
              <a:rPr lang="en-US" sz="2400" dirty="0"/>
              <a:t>, but </a:t>
            </a:r>
            <a:r>
              <a:rPr lang="en-US" sz="2400" dirty="0" err="1"/>
              <a:t>Paxons</a:t>
            </a:r>
            <a:r>
              <a:rPr lang="en-US" sz="2400" dirty="0"/>
              <a:t> could tell time accurately to within 15 minutes by the position of the sun or the stars. </a:t>
            </a:r>
          </a:p>
          <a:p>
            <a:pPr marL="182880" indent="0">
              <a:spcBef>
                <a:spcPts val="800"/>
              </a:spcBef>
              <a:buNone/>
            </a:pPr>
            <a:r>
              <a:rPr lang="en-US" sz="2400" dirty="0"/>
              <a:t>If ∆̆</a:t>
            </a:r>
            <a:r>
              <a:rPr lang="en-US" sz="2400" dirty="0" err="1"/>
              <a:t>ικστρ</a:t>
            </a:r>
            <a:r>
              <a:rPr lang="en-US" sz="2400" dirty="0"/>
              <a:t>α’s term began at 8:30, he would not start inspecting cheese until his celestial observations indicated that it was 8:45. 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1050619" y="5368905"/>
            <a:ext cx="7042762" cy="1169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dirty="0"/>
              <a:t>Handle clock skew: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0" dirty="0"/>
              <a:t>Lease doesn’t end until expiry + max skew</a:t>
            </a:r>
          </a:p>
        </p:txBody>
      </p:sp>
    </p:spTree>
    <p:extLst>
      <p:ext uri="{BB962C8B-B14F-4D97-AF65-F5344CB8AC3E}">
        <p14:creationId xmlns:p14="http://schemas.microsoft.com/office/powerpoint/2010/main" val="154247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/>
          </p:cNvSpPr>
          <p:nvPr/>
        </p:nvSpPr>
        <p:spPr bwMode="auto">
          <a:xfrm>
            <a:off x="3126661" y="3283055"/>
            <a:ext cx="284928" cy="36933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Split Brain</a:t>
            </a:r>
          </a:p>
        </p:txBody>
      </p:sp>
      <p:pic>
        <p:nvPicPr>
          <p:cNvPr id="23" name="Picture 22" descr="Mac-Book-Black-On-48x48.pn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1949986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809" y="3429336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734" y="4812926"/>
            <a:ext cx="609600" cy="609600"/>
          </a:xfrm>
          <a:prstGeom prst="rect">
            <a:avLst/>
          </a:prstGeom>
        </p:spPr>
      </p:pic>
      <p:pic>
        <p:nvPicPr>
          <p:cNvPr id="26" name="Picture 25" descr="server-48x48.png"/>
          <p:cNvPicPr>
            <a:picLocks noChangeAspect="1"/>
          </p:cNvPicPr>
          <p:nvPr/>
        </p:nvPicPr>
        <p:blipFill>
          <a:blip r:embed="rId4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84" y="4812926"/>
            <a:ext cx="609600" cy="609600"/>
          </a:xfrm>
          <a:prstGeom prst="rect">
            <a:avLst/>
          </a:prstGeom>
        </p:spPr>
      </p:pic>
      <p:cxnSp>
        <p:nvCxnSpPr>
          <p:cNvPr id="27" name="Curved Connector 8"/>
          <p:cNvCxnSpPr/>
          <p:nvPr/>
        </p:nvCxnSpPr>
        <p:spPr>
          <a:xfrm>
            <a:off x="3141409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rot="10800000" flipV="1">
            <a:off x="2260535" y="3792501"/>
            <a:ext cx="271275" cy="1000970"/>
          </a:xfrm>
          <a:prstGeom prst="curvedConnector2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8"/>
          <p:cNvCxnSpPr/>
          <p:nvPr/>
        </p:nvCxnSpPr>
        <p:spPr>
          <a:xfrm>
            <a:off x="2816736" y="2617951"/>
            <a:ext cx="0" cy="811385"/>
          </a:xfrm>
          <a:prstGeom prst="straightConnector1">
            <a:avLst/>
          </a:prstGeom>
          <a:ln>
            <a:solidFill>
              <a:schemeClr val="dk1">
                <a:alpha val="15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2" name="Picture 31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47" y="3447506"/>
            <a:ext cx="609600" cy="609600"/>
          </a:xfrm>
          <a:prstGeom prst="rect">
            <a:avLst/>
          </a:prstGeom>
        </p:spPr>
      </p:pic>
      <p:sp>
        <p:nvSpPr>
          <p:cNvPr id="34" name="Rectangle 33"/>
          <p:cNvSpPr>
            <a:spLocks/>
          </p:cNvSpPr>
          <p:nvPr/>
        </p:nvSpPr>
        <p:spPr bwMode="auto">
          <a:xfrm>
            <a:off x="3857494" y="2239254"/>
            <a:ext cx="4622363" cy="43088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800" b="0" spc="-150" dirty="0">
                <a:latin typeface="Arial"/>
                <a:ea typeface="Gill Sans" pitchFamily="-84" charset="0"/>
                <a:cs typeface="Arial"/>
              </a:rPr>
              <a:t>New leader election protocol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40451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2</a:t>
            </a: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6388547" y="3261542"/>
            <a:ext cx="847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 dirty="0">
                <a:latin typeface="Arial"/>
                <a:ea typeface="Gill Sans" pitchFamily="-84" charset="0"/>
                <a:cs typeface="Arial"/>
              </a:rPr>
              <a:t>3</a:t>
            </a:r>
          </a:p>
        </p:txBody>
      </p:sp>
      <p:sp>
        <p:nvSpPr>
          <p:cNvPr id="20" name="Lightning Bolt 19"/>
          <p:cNvSpPr/>
          <p:nvPr/>
        </p:nvSpPr>
        <p:spPr>
          <a:xfrm rot="1172955">
            <a:off x="3531484" y="3043965"/>
            <a:ext cx="507236" cy="1270544"/>
          </a:xfrm>
          <a:prstGeom prst="lightningBolt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4795949" y="3268307"/>
            <a:ext cx="915495" cy="36933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2400" spc="-150">
                <a:latin typeface="Arial"/>
                <a:ea typeface="Gill Sans" pitchFamily="-84" charset="0"/>
                <a:cs typeface="Arial"/>
              </a:rPr>
              <a:t>L </a:t>
            </a:r>
            <a:r>
              <a:rPr lang="en-US" sz="2400" spc="-150" baseline="-25000">
                <a:latin typeface="Arial"/>
                <a:ea typeface="Gill Sans" pitchFamily="-84" charset="0"/>
                <a:cs typeface="Arial"/>
              </a:rPr>
              <a:t>new</a:t>
            </a:r>
            <a:endParaRPr lang="en-US" sz="2400" spc="-150" baseline="-25000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3519756" y="4504326"/>
            <a:ext cx="5297838" cy="1836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b="0" u="sng" spc="-150" dirty="0">
                <a:solidFill>
                  <a:srgbClr val="FF0000"/>
                </a:solidFill>
                <a:latin typeface="Arial"/>
                <a:ea typeface="Gill Sans" pitchFamily="-84" charset="0"/>
                <a:cs typeface="Arial"/>
              </a:rPr>
              <a:t>Solution</a:t>
            </a:r>
          </a:p>
          <a:p>
            <a:pPr lvl="1" algn="l">
              <a:spcBef>
                <a:spcPts val="400"/>
              </a:spcBef>
              <a:spcAft>
                <a:spcPts val="400"/>
              </a:spcAft>
            </a:pPr>
            <a:r>
              <a:rPr lang="en-US" sz="2600" b="0" spc="-150" dirty="0">
                <a:latin typeface="Arial"/>
                <a:ea typeface="Gill Sans" pitchFamily="-84" charset="0"/>
                <a:cs typeface="Arial"/>
              </a:rPr>
              <a:t>If L isn’t part of majority electing L </a:t>
            </a:r>
            <a:r>
              <a:rPr lang="en-US" sz="2600" b="0" spc="-150" baseline="-25000" dirty="0">
                <a:latin typeface="Arial"/>
                <a:ea typeface="Gill Sans" pitchFamily="-84" charset="0"/>
                <a:cs typeface="Arial"/>
              </a:rPr>
              <a:t>new</a:t>
            </a:r>
            <a:r>
              <a:rPr lang="en-US" sz="2600" b="0" spc="-150" dirty="0">
                <a:latin typeface="Arial"/>
                <a:ea typeface="Gill Sans" pitchFamily="-84" charset="0"/>
                <a:cs typeface="Arial"/>
              </a:rPr>
              <a:t>  </a:t>
            </a:r>
          </a:p>
          <a:p>
            <a:pPr lvl="2" algn="l">
              <a:spcBef>
                <a:spcPts val="400"/>
              </a:spcBef>
              <a:spcAft>
                <a:spcPts val="400"/>
              </a:spcAft>
            </a:pPr>
            <a:r>
              <a:rPr lang="en-US" sz="2600" b="0" spc="-150" dirty="0">
                <a:latin typeface="Arial"/>
                <a:ea typeface="Gill Sans" pitchFamily="-84" charset="0"/>
                <a:cs typeface="Arial"/>
              </a:rPr>
              <a:t>L </a:t>
            </a:r>
            <a:r>
              <a:rPr lang="en-US" sz="2600" b="0" spc="-150" baseline="-25000" dirty="0">
                <a:latin typeface="Arial"/>
                <a:ea typeface="Gill Sans" pitchFamily="-84" charset="0"/>
                <a:cs typeface="Arial"/>
              </a:rPr>
              <a:t>new</a:t>
            </a:r>
            <a:r>
              <a:rPr lang="en-US" sz="2600" b="0" spc="-150" dirty="0">
                <a:latin typeface="Arial"/>
                <a:ea typeface="Gill Sans" pitchFamily="-84" charset="0"/>
                <a:cs typeface="Arial"/>
              </a:rPr>
              <a:t> waits until L’s lease expires before accepting new ops</a:t>
            </a:r>
          </a:p>
        </p:txBody>
      </p:sp>
      <p:pic>
        <p:nvPicPr>
          <p:cNvPr id="18" name="Picture 1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778" y="34293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27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Next topic: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Consensus protocol with group membership + leader election at core 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RAFT (assignment 3)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19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2" y="1920240"/>
            <a:ext cx="7535049" cy="463296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600" dirty="0"/>
              <a:t>Given a set of processes, each with an initial value:</a:t>
            </a:r>
          </a:p>
          <a:p>
            <a:pPr marL="457200" indent="-45720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US" sz="2600" b="1" dirty="0"/>
              <a:t>Termination: </a:t>
            </a:r>
            <a:r>
              <a:rPr lang="en-US" sz="2600" dirty="0"/>
              <a:t>All non-faulty processes eventually decide on a value</a:t>
            </a:r>
          </a:p>
          <a:p>
            <a:pPr marL="457200" indent="-45720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US" sz="2600" b="1" dirty="0"/>
              <a:t>Agreement: </a:t>
            </a:r>
            <a:r>
              <a:rPr lang="en-US" sz="2600" dirty="0"/>
              <a:t>All processes that decide do so on the same value </a:t>
            </a:r>
          </a:p>
          <a:p>
            <a:pPr marL="457200" indent="-45720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US" sz="2600" b="1" dirty="0"/>
              <a:t>Validity: </a:t>
            </a:r>
            <a:r>
              <a:rPr lang="en-US" sz="2600" dirty="0"/>
              <a:t>The value that has been decided must have been proposed by some process</a:t>
            </a:r>
          </a:p>
          <a:p>
            <a:pPr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72372" y="57208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 cap="none" baseline="0">
                <a:solidFill>
                  <a:schemeClr val="bg1"/>
                </a:solidFill>
                <a:latin typeface="+mj-lt"/>
                <a:ea typeface="ＭＳ Ｐゴシック" pitchFamily="-1" charset="-128"/>
                <a:cs typeface="ＭＳ Ｐゴシック" pitchFamily="-1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9pPr>
          </a:lstStyle>
          <a:p>
            <a:r>
              <a:rPr lang="en-US"/>
              <a:t>Consensus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772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001324" cy="5008124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Group of servers attempting: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Make sure all servers in group receive the same updates in the same order as each other 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Maintain own lists (views) on who is a current member of the group, and update lists when somebody leaves/fails 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Elect a leader in group, and inform everybody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Ensure mutually exclusive (one process at a time only) access to a critical resource like a file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 used in systems</a:t>
            </a:r>
          </a:p>
        </p:txBody>
      </p:sp>
    </p:spTree>
    <p:extLst>
      <p:ext uri="{BB962C8B-B14F-4D97-AF65-F5344CB8AC3E}">
        <p14:creationId xmlns:p14="http://schemas.microsoft.com/office/powerpoint/2010/main" val="153194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Network model:</a:t>
            </a:r>
          </a:p>
          <a:p>
            <a:pPr lvl="1"/>
            <a:r>
              <a:rPr lang="en-US" dirty="0"/>
              <a:t>Synchronous (time-bounded delay) or  asynchronous (arbitrary delay)</a:t>
            </a:r>
          </a:p>
          <a:p>
            <a:pPr lvl="1"/>
            <a:r>
              <a:rPr lang="en-US" dirty="0"/>
              <a:t> Reliable or unreliable communication</a:t>
            </a:r>
          </a:p>
          <a:p>
            <a:pPr lvl="1"/>
            <a:r>
              <a:rPr lang="en-US" dirty="0"/>
              <a:t> Unicast or multicast communication</a:t>
            </a:r>
          </a:p>
          <a:p>
            <a:r>
              <a:rPr lang="en-US" dirty="0">
                <a:solidFill>
                  <a:srgbClr val="0000FF"/>
                </a:solidFill>
              </a:rPr>
              <a:t>Node failures:</a:t>
            </a:r>
          </a:p>
          <a:p>
            <a:pPr lvl="1"/>
            <a:r>
              <a:rPr lang="en-US" dirty="0"/>
              <a:t>Fail-stop (correct/dead) or Byzantine (arbitrary)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one: Define your system model</a:t>
            </a:r>
          </a:p>
        </p:txBody>
      </p:sp>
    </p:spTree>
    <p:extLst>
      <p:ext uri="{BB962C8B-B14F-4D97-AF65-F5344CB8AC3E}">
        <p14:creationId xmlns:p14="http://schemas.microsoft.com/office/powerpoint/2010/main" val="181421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Network model:</a:t>
            </a:r>
          </a:p>
          <a:p>
            <a:pPr lvl="1"/>
            <a:r>
              <a:rPr lang="en-US" dirty="0"/>
              <a:t>Synchronous (time-bounded delay) or  asynchronous (arbitrary delay)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Reliable</a:t>
            </a:r>
            <a:r>
              <a:rPr lang="en-US" dirty="0"/>
              <a:t> or unreliable communication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Unicast</a:t>
            </a:r>
            <a:r>
              <a:rPr lang="en-US" dirty="0"/>
              <a:t> or multicast communication</a:t>
            </a:r>
          </a:p>
          <a:p>
            <a:r>
              <a:rPr lang="en-US" dirty="0">
                <a:solidFill>
                  <a:srgbClr val="0000FF"/>
                </a:solidFill>
              </a:rPr>
              <a:t>Node failures: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Fail-stop</a:t>
            </a:r>
            <a:r>
              <a:rPr lang="en-US" dirty="0"/>
              <a:t> (correct/dead) or Byzantine (arbitrary)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one: Define your system model</a:t>
            </a:r>
          </a:p>
        </p:txBody>
      </p:sp>
    </p:spTree>
    <p:extLst>
      <p:ext uri="{BB962C8B-B14F-4D97-AF65-F5344CB8AC3E}">
        <p14:creationId xmlns:p14="http://schemas.microsoft.com/office/powerpoint/2010/main" val="999154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2" t="1291" r="5432" b="2922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476" y="3715966"/>
            <a:ext cx="7535049" cy="13618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000" dirty="0"/>
              <a:t>… abandon hope, all ye who enter here …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2457413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 cap="none" baseline="0">
                <a:solidFill>
                  <a:schemeClr val="bg1"/>
                </a:solidFill>
                <a:latin typeface="+mj-lt"/>
                <a:ea typeface="ＭＳ Ｐゴシック" pitchFamily="-1" charset="-128"/>
                <a:cs typeface="ＭＳ Ｐゴシック" pitchFamily="-1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9pPr>
          </a:lstStyle>
          <a:p>
            <a:r>
              <a:rPr lang="en-US" sz="4400" dirty="0"/>
              <a:t>Consensus is impossible</a:t>
            </a:r>
          </a:p>
        </p:txBody>
      </p:sp>
    </p:spTree>
    <p:extLst>
      <p:ext uri="{BB962C8B-B14F-4D97-AF65-F5344CB8AC3E}">
        <p14:creationId xmlns:p14="http://schemas.microsoft.com/office/powerpoint/2010/main" val="17379943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37258</TotalTime>
  <Words>2210</Words>
  <Application>Microsoft Macintosh PowerPoint</Application>
  <PresentationFormat>On-screen Show (4:3)</PresentationFormat>
  <Paragraphs>387</Paragraphs>
  <Slides>45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4" baseType="lpstr">
      <vt:lpstr>ＭＳ Ｐゴシック</vt:lpstr>
      <vt:lpstr>Arial</vt:lpstr>
      <vt:lpstr>Calibri</vt:lpstr>
      <vt:lpstr>Courier New</vt:lpstr>
      <vt:lpstr>Gill Sans</vt:lpstr>
      <vt:lpstr>Times</vt:lpstr>
      <vt:lpstr>Times New Roman</vt:lpstr>
      <vt:lpstr>Wingdings</vt:lpstr>
      <vt:lpstr>1_Office Theme</vt:lpstr>
      <vt:lpstr>Consensus and Paxos</vt:lpstr>
      <vt:lpstr>Recall the use of Views</vt:lpstr>
      <vt:lpstr>Consensus</vt:lpstr>
      <vt:lpstr>Today</vt:lpstr>
      <vt:lpstr>PowerPoint Presentation</vt:lpstr>
      <vt:lpstr>Consensus used in systems</vt:lpstr>
      <vt:lpstr>Step one: Define your system model</vt:lpstr>
      <vt:lpstr>Step one: Define your system model</vt:lpstr>
      <vt:lpstr>PowerPoint Presentation</vt:lpstr>
      <vt:lpstr>Today</vt:lpstr>
      <vt:lpstr>“FLP” result</vt:lpstr>
      <vt:lpstr>Main technical approach</vt:lpstr>
      <vt:lpstr>Main technical approach</vt:lpstr>
      <vt:lpstr>Main technical approach</vt:lpstr>
      <vt:lpstr>Main technical approach</vt:lpstr>
      <vt:lpstr>You won’t believe this one trick!</vt:lpstr>
      <vt:lpstr>All is not lost…</vt:lpstr>
      <vt:lpstr>Why should you care?</vt:lpstr>
      <vt:lpstr>Today</vt:lpstr>
      <vt:lpstr>Reasoning about fault tolerance</vt:lpstr>
      <vt:lpstr>Safety</vt:lpstr>
      <vt:lpstr>Liveness</vt:lpstr>
      <vt:lpstr>Today</vt:lpstr>
      <vt:lpstr>Paxos Properties</vt:lpstr>
      <vt:lpstr>Paxos Properties</vt:lpstr>
      <vt:lpstr>Roles of a Process</vt:lpstr>
      <vt:lpstr>Strawman</vt:lpstr>
      <vt:lpstr>Paxos</vt:lpstr>
      <vt:lpstr>Paxos Protocol Overview</vt:lpstr>
      <vt:lpstr>Paxos Phase 1</vt:lpstr>
      <vt:lpstr>Paxos Phase 2</vt:lpstr>
      <vt:lpstr>Paxos Phase 3</vt:lpstr>
      <vt:lpstr>Paxos:  Well-behaved Run</vt:lpstr>
      <vt:lpstr>Paxos is safe</vt:lpstr>
      <vt:lpstr>Race condition leads to liveness problem</vt:lpstr>
      <vt:lpstr>Paxos with leader election</vt:lpstr>
      <vt:lpstr>Using Paxos in system</vt:lpstr>
      <vt:lpstr>Using Paxos in system</vt:lpstr>
      <vt:lpstr>PowerPoint Presentation</vt:lpstr>
      <vt:lpstr>The Paxos story…</vt:lpstr>
      <vt:lpstr>The Paxos story…</vt:lpstr>
      <vt:lpstr>The Paxos story…</vt:lpstr>
      <vt:lpstr>The Paxos story…</vt:lpstr>
      <vt:lpstr>Solving Split Brain</vt:lpstr>
      <vt:lpstr>PowerPoint Presentation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1536</cp:revision>
  <cp:lastPrinted>2016-10-05T13:43:34Z</cp:lastPrinted>
  <dcterms:created xsi:type="dcterms:W3CDTF">2013-10-08T01:49:25Z</dcterms:created>
  <dcterms:modified xsi:type="dcterms:W3CDTF">2018-10-03T07:30:59Z</dcterms:modified>
</cp:coreProperties>
</file>