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40"/>
  </p:notesMasterIdLst>
  <p:handoutMasterIdLst>
    <p:handoutMasterId r:id="rId41"/>
  </p:handoutMasterIdLst>
  <p:sldIdLst>
    <p:sldId id="257" r:id="rId2"/>
    <p:sldId id="304" r:id="rId3"/>
    <p:sldId id="261" r:id="rId4"/>
    <p:sldId id="269" r:id="rId5"/>
    <p:sldId id="267" r:id="rId6"/>
    <p:sldId id="268" r:id="rId7"/>
    <p:sldId id="302" r:id="rId8"/>
    <p:sldId id="336" r:id="rId9"/>
    <p:sldId id="371" r:id="rId10"/>
    <p:sldId id="306" r:id="rId11"/>
    <p:sldId id="342" r:id="rId12"/>
    <p:sldId id="343" r:id="rId13"/>
    <p:sldId id="370" r:id="rId14"/>
    <p:sldId id="344" r:id="rId15"/>
    <p:sldId id="347" r:id="rId16"/>
    <p:sldId id="348" r:id="rId17"/>
    <p:sldId id="349" r:id="rId18"/>
    <p:sldId id="350" r:id="rId19"/>
    <p:sldId id="372" r:id="rId20"/>
    <p:sldId id="351" r:id="rId21"/>
    <p:sldId id="352" r:id="rId22"/>
    <p:sldId id="353" r:id="rId23"/>
    <p:sldId id="354" r:id="rId24"/>
    <p:sldId id="355" r:id="rId25"/>
    <p:sldId id="356" r:id="rId26"/>
    <p:sldId id="357" r:id="rId27"/>
    <p:sldId id="358" r:id="rId28"/>
    <p:sldId id="359" r:id="rId29"/>
    <p:sldId id="373" r:id="rId30"/>
    <p:sldId id="374" r:id="rId31"/>
    <p:sldId id="362" r:id="rId32"/>
    <p:sldId id="363" r:id="rId33"/>
    <p:sldId id="375" r:id="rId34"/>
    <p:sldId id="365" r:id="rId35"/>
    <p:sldId id="367" r:id="rId36"/>
    <p:sldId id="379" r:id="rId37"/>
    <p:sldId id="378" r:id="rId38"/>
    <p:sldId id="380" r:id="rId39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478" autoAdjust="0"/>
    <p:restoredTop sz="83941" autoAdjust="0"/>
  </p:normalViewPr>
  <p:slideViewPr>
    <p:cSldViewPr snapToGrid="0">
      <p:cViewPr varScale="1">
        <p:scale>
          <a:sx n="129" d="100"/>
          <a:sy n="129" d="100"/>
        </p:scale>
        <p:origin x="111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3C5A0-49AD-4456-B170-B4454905C7F9}" type="slidenum">
              <a:rPr lang="en-US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3200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How</a:t>
            </a:r>
            <a:r>
              <a:rPr lang="en-US" baseline="0" dirty="0"/>
              <a:t> can s5 be elected?  S1 can fail, and then the rest of the system doesn’t know that epoch 4 ever existed.  S5 then has the highest epoch (3), so will get elected.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883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SEGUE: Don't want clients to have to resubmit their jobs.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222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642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016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728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06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792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3C5A0-49AD-4456-B170-B4454905C7F9}" type="slidenum">
              <a:rPr lang="en-US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9035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94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472" y="1453896"/>
            <a:ext cx="8229600" cy="4906963"/>
          </a:xfrm>
        </p:spPr>
        <p:txBody>
          <a:bodyPr/>
          <a:lstStyle>
            <a:lvl1pPr marL="342900" indent="-342900"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/>
            </a:lvl1pPr>
            <a:lvl2pPr marL="800100" indent="-342900">
              <a:spcBef>
                <a:spcPts val="600"/>
              </a:spcBef>
              <a:buClr>
                <a:schemeClr val="tx1"/>
              </a:buClr>
              <a:buFont typeface=".HelveticaNeueDeskInterface-Regular" charset="-120"/>
              <a:buChar char="–"/>
              <a:defRPr/>
            </a:lvl2pPr>
            <a:lvl3pPr marL="1200150" indent="-285750">
              <a:spcBef>
                <a:spcPts val="400"/>
              </a:spcBef>
              <a:buClr>
                <a:schemeClr val="tx1"/>
              </a:buClr>
              <a:buFont typeface="Arial" charset="0"/>
              <a:buChar char="•"/>
              <a:defRPr/>
            </a:lvl3pPr>
            <a:lvl4pPr marL="1657350" indent="-285750">
              <a:spcBef>
                <a:spcPts val="300"/>
              </a:spcBef>
              <a:buClr>
                <a:schemeClr val="tx1"/>
              </a:buClr>
              <a:buFont typeface=".HelveticaNeueDeskInterface-Regular" charset="-120"/>
              <a:buChar char="–"/>
              <a:defRPr/>
            </a:lvl4pPr>
            <a:lvl5pPr marL="2114550" indent="-285750">
              <a:spcBef>
                <a:spcPts val="300"/>
              </a:spcBef>
              <a:buClr>
                <a:schemeClr val="tx1"/>
              </a:buClr>
              <a:buFont typeface="Arial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80000"/>
              </a:lnSpc>
              <a:defRPr sz="4000" spc="-1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553200"/>
            <a:ext cx="2133600" cy="212725"/>
          </a:xfrm>
        </p:spPr>
        <p:txBody>
          <a:bodyPr/>
          <a:lstStyle>
            <a:lvl1pPr>
              <a:defRPr sz="1400">
                <a:solidFill>
                  <a:srgbClr val="FF650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855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7F7F7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7F7F7F"/>
                </a:solidFill>
              </a:rPr>
              <a:t>Slide </a:t>
            </a:r>
            <a:fld id="{E2162002-2512-45FD-82AF-2FE8F2E91859}" type="slidenum">
              <a:rPr lang="en-US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8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9" r:id="rId13"/>
    <p:sldLayoutId id="2147483690" r:id="rId14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800" b="0" dirty="0"/>
              <a:t>Putting it all together for SMR:</a:t>
            </a:r>
            <a:br>
              <a:rPr lang="en-US" sz="3800" b="0" dirty="0"/>
            </a:br>
            <a:r>
              <a:rPr lang="en-US" sz="2800" b="0" dirty="0"/>
              <a:t>Two-Phase Commit, Leader Election</a:t>
            </a:r>
            <a:br>
              <a:rPr lang="en-US" sz="2800" b="0" dirty="0"/>
            </a:br>
            <a:r>
              <a:rPr lang="en-US" sz="3200" b="0" dirty="0"/>
              <a:t>RAFT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013175" y="6261628"/>
            <a:ext cx="71176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RAFT slides heavily based on those from Diego </a:t>
            </a:r>
            <a:r>
              <a:rPr lang="en-US" sz="1400" b="0" dirty="0" err="1">
                <a:latin typeface="Arial" charset="0"/>
                <a:ea typeface="Arial" charset="0"/>
                <a:cs typeface="Arial" charset="0"/>
              </a:rPr>
              <a:t>Ongaro</a:t>
            </a:r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 and John </a:t>
            </a:r>
            <a:r>
              <a:rPr lang="en-US" sz="1400" b="0" dirty="0" err="1">
                <a:latin typeface="Arial" charset="0"/>
                <a:ea typeface="Arial" charset="0"/>
                <a:cs typeface="Arial" charset="0"/>
              </a:rPr>
              <a:t>Ousterhout</a:t>
            </a:r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13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1141" y="5105400"/>
            <a:ext cx="7653343" cy="16002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Replicated log =&gt; replicated state machine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All servers execute same commands in same order</a:t>
            </a:r>
            <a:endParaRPr lang="en-US" sz="2400" dirty="0">
              <a:solidFill>
                <a:schemeClr val="accent4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Consensus module ensures proper log replication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Goal: Replicated Log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5512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90"/>
          <p:cNvGrpSpPr/>
          <p:nvPr/>
        </p:nvGrpSpPr>
        <p:grpSpPr>
          <a:xfrm>
            <a:off x="856074" y="4190394"/>
            <a:ext cx="1524000" cy="228600"/>
            <a:chOff x="1828800" y="3733800"/>
            <a:chExt cx="1524000" cy="228600"/>
          </a:xfrm>
        </p:grpSpPr>
        <p:sp>
          <p:nvSpPr>
            <p:cNvPr id="66" name="Rectangle 65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14545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1950041" y="3199794"/>
            <a:ext cx="658633" cy="609600"/>
            <a:chOff x="3075167" y="2286000"/>
            <a:chExt cx="658633" cy="609600"/>
          </a:xfrm>
        </p:grpSpPr>
        <p:sp>
          <p:nvSpPr>
            <p:cNvPr id="72" name="Oval 71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 77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 78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Connector 80"/>
            <p:cNvCxnSpPr>
              <a:stCxn id="74" idx="0"/>
              <a:endCxn id="72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89" name="Group 88"/>
          <p:cNvGrpSpPr/>
          <p:nvPr/>
        </p:nvGrpSpPr>
        <p:grpSpPr>
          <a:xfrm>
            <a:off x="919602" y="3199794"/>
            <a:ext cx="531549" cy="533400"/>
            <a:chOff x="2057400" y="2438400"/>
            <a:chExt cx="379678" cy="381000"/>
          </a:xfrm>
        </p:grpSpPr>
        <p:sp>
          <p:nvSpPr>
            <p:cNvPr id="8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703674" y="27425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228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196" name="Rounded Rectangle 195"/>
          <p:cNvSpPr/>
          <p:nvPr/>
        </p:nvSpPr>
        <p:spPr>
          <a:xfrm>
            <a:off x="29896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7" name="Group 196"/>
          <p:cNvGrpSpPr/>
          <p:nvPr/>
        </p:nvGrpSpPr>
        <p:grpSpPr>
          <a:xfrm>
            <a:off x="3294474" y="4190394"/>
            <a:ext cx="1524000" cy="228600"/>
            <a:chOff x="1828800" y="3733800"/>
            <a:chExt cx="1524000" cy="228600"/>
          </a:xfrm>
        </p:grpSpPr>
        <p:sp>
          <p:nvSpPr>
            <p:cNvPr id="216" name="Rectangle 215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19" name="Rectangle 218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98" name="TextBox 197"/>
          <p:cNvSpPr txBox="1"/>
          <p:nvPr/>
        </p:nvSpPr>
        <p:spPr>
          <a:xfrm>
            <a:off x="38929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99" name="Group 198"/>
          <p:cNvGrpSpPr/>
          <p:nvPr/>
        </p:nvGrpSpPr>
        <p:grpSpPr>
          <a:xfrm>
            <a:off x="4388441" y="3199794"/>
            <a:ext cx="658633" cy="609600"/>
            <a:chOff x="3075167" y="2286000"/>
            <a:chExt cx="658633" cy="609600"/>
          </a:xfrm>
        </p:grpSpPr>
        <p:sp>
          <p:nvSpPr>
            <p:cNvPr id="206" name="Oval 205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 209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 210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Freeform 211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Freeform 212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 213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5" name="Straight Connector 214"/>
            <p:cNvCxnSpPr>
              <a:stCxn id="208" idx="0"/>
              <a:endCxn id="206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00" name="Group 199"/>
          <p:cNvGrpSpPr/>
          <p:nvPr/>
        </p:nvGrpSpPr>
        <p:grpSpPr>
          <a:xfrm>
            <a:off x="3358002" y="3199794"/>
            <a:ext cx="531549" cy="533400"/>
            <a:chOff x="2057400" y="2438400"/>
            <a:chExt cx="379678" cy="381000"/>
          </a:xfrm>
        </p:grpSpPr>
        <p:sp>
          <p:nvSpPr>
            <p:cNvPr id="203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1" name="TextBox 200"/>
          <p:cNvSpPr txBox="1"/>
          <p:nvPr/>
        </p:nvSpPr>
        <p:spPr>
          <a:xfrm>
            <a:off x="3142074" y="27425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43612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21" name="Rounded Rectangle 220"/>
          <p:cNvSpPr/>
          <p:nvPr/>
        </p:nvSpPr>
        <p:spPr>
          <a:xfrm>
            <a:off x="54280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2" name="Group 221"/>
          <p:cNvGrpSpPr/>
          <p:nvPr/>
        </p:nvGrpSpPr>
        <p:grpSpPr>
          <a:xfrm>
            <a:off x="5732874" y="4190394"/>
            <a:ext cx="1524000" cy="228600"/>
            <a:chOff x="1828800" y="3733800"/>
            <a:chExt cx="1524000" cy="228600"/>
          </a:xfrm>
        </p:grpSpPr>
        <p:sp>
          <p:nvSpPr>
            <p:cNvPr id="241" name="Rectangle 24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242" name="Rectangle 24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43" name="Rectangle 24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44" name="Rectangle 24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223" name="TextBox 222"/>
          <p:cNvSpPr txBox="1"/>
          <p:nvPr/>
        </p:nvSpPr>
        <p:spPr>
          <a:xfrm>
            <a:off x="63313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224" name="Group 223"/>
          <p:cNvGrpSpPr/>
          <p:nvPr/>
        </p:nvGrpSpPr>
        <p:grpSpPr>
          <a:xfrm>
            <a:off x="6826841" y="3199794"/>
            <a:ext cx="658633" cy="609600"/>
            <a:chOff x="3075167" y="2286000"/>
            <a:chExt cx="658633" cy="609600"/>
          </a:xfrm>
        </p:grpSpPr>
        <p:sp>
          <p:nvSpPr>
            <p:cNvPr id="231" name="Oval 23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Freeform 23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Freeform 23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Freeform 23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Freeform 23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Freeform 23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0" name="Straight Connector 239"/>
            <p:cNvCxnSpPr>
              <a:stCxn id="233" idx="0"/>
              <a:endCxn id="231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25" name="Group 224"/>
          <p:cNvGrpSpPr/>
          <p:nvPr/>
        </p:nvGrpSpPr>
        <p:grpSpPr>
          <a:xfrm>
            <a:off x="5796402" y="3199794"/>
            <a:ext cx="531549" cy="533400"/>
            <a:chOff x="2057400" y="2438400"/>
            <a:chExt cx="379678" cy="381000"/>
          </a:xfrm>
        </p:grpSpPr>
        <p:sp>
          <p:nvSpPr>
            <p:cNvPr id="22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6" name="TextBox 225"/>
          <p:cNvSpPr txBox="1"/>
          <p:nvPr/>
        </p:nvSpPr>
        <p:spPr>
          <a:xfrm>
            <a:off x="5580474" y="27425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67996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7837060" y="3434228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Servers</a:t>
            </a:r>
          </a:p>
        </p:txBody>
      </p:sp>
      <p:sp>
        <p:nvSpPr>
          <p:cNvPr id="262" name="TextBox 261"/>
          <p:cNvSpPr txBox="1"/>
          <p:nvPr/>
        </p:nvSpPr>
        <p:spPr>
          <a:xfrm>
            <a:off x="7841868" y="1810527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Clients</a:t>
            </a:r>
          </a:p>
        </p:txBody>
      </p:sp>
      <p:pic>
        <p:nvPicPr>
          <p:cNvPr id="263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4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5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7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8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9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2" name="Straight Connector 271"/>
          <p:cNvCxnSpPr/>
          <p:nvPr/>
        </p:nvCxnSpPr>
        <p:spPr>
          <a:xfrm>
            <a:off x="6037674" y="23615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3" name="Freeform 272"/>
          <p:cNvSpPr/>
          <p:nvPr/>
        </p:nvSpPr>
        <p:spPr>
          <a:xfrm>
            <a:off x="3845955" y="28582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Freeform 273"/>
          <p:cNvSpPr/>
          <p:nvPr/>
        </p:nvSpPr>
        <p:spPr>
          <a:xfrm>
            <a:off x="1389475" y="26145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Freeform 274"/>
          <p:cNvSpPr/>
          <p:nvPr/>
        </p:nvSpPr>
        <p:spPr>
          <a:xfrm>
            <a:off x="3628979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7" name="Straight Connector 276"/>
          <p:cNvCxnSpPr/>
          <p:nvPr/>
        </p:nvCxnSpPr>
        <p:spPr>
          <a:xfrm flipV="1">
            <a:off x="471256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8" name="Freeform 277"/>
          <p:cNvSpPr/>
          <p:nvPr/>
        </p:nvSpPr>
        <p:spPr>
          <a:xfrm>
            <a:off x="6060922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Freeform 278"/>
          <p:cNvSpPr/>
          <p:nvPr/>
        </p:nvSpPr>
        <p:spPr>
          <a:xfrm>
            <a:off x="1184122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3" name="Straight Connector 282"/>
          <p:cNvCxnSpPr/>
          <p:nvPr/>
        </p:nvCxnSpPr>
        <p:spPr>
          <a:xfrm flipV="1">
            <a:off x="714967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4" name="Straight Connector 283"/>
          <p:cNvCxnSpPr/>
          <p:nvPr/>
        </p:nvCxnSpPr>
        <p:spPr>
          <a:xfrm flipV="1">
            <a:off x="227287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5" name="Freeform 284"/>
          <p:cNvSpPr/>
          <p:nvPr/>
        </p:nvSpPr>
        <p:spPr>
          <a:xfrm>
            <a:off x="6224945" y="20903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00986" y="23335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21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" grpId="0" animBg="1"/>
      <p:bldP spid="274" grpId="0" animBg="1"/>
      <p:bldP spid="275" grpId="0" animBg="1"/>
      <p:bldP spid="278" grpId="0" animBg="1"/>
      <p:bldP spid="279" grpId="0" animBg="1"/>
      <p:bldP spid="28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Leader election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Normal operation (basic log replication)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Safety and consistency after leader changes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Neutralizing old leaders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Client interactions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Reconfiguration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Raft Overview</a:t>
            </a:r>
          </a:p>
        </p:txBody>
      </p:sp>
    </p:spTree>
    <p:extLst>
      <p:ext uri="{BB962C8B-B14F-4D97-AF65-F5344CB8AC3E}">
        <p14:creationId xmlns:p14="http://schemas.microsoft.com/office/powerpoint/2010/main" val="1968586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2608" y="1453896"/>
            <a:ext cx="8107237" cy="2311698"/>
          </a:xfrm>
        </p:spPr>
        <p:txBody>
          <a:bodyPr>
            <a:normAutofit fontScale="70000" lnSpcReduction="20000"/>
          </a:bodyPr>
          <a:lstStyle/>
          <a:p>
            <a:r>
              <a:rPr lang="en-US" b="0" dirty="0"/>
              <a:t>At any given time, each server is either:</a:t>
            </a:r>
          </a:p>
          <a:p>
            <a:pPr lvl="1">
              <a:lnSpc>
                <a:spcPct val="120000"/>
              </a:lnSpc>
              <a:spcAft>
                <a:spcPts val="0"/>
              </a:spcAft>
            </a:pPr>
            <a:r>
              <a:rPr lang="en-US" dirty="0">
                <a:solidFill>
                  <a:schemeClr val="tx2"/>
                </a:solidFill>
              </a:rPr>
              <a:t>Leader</a:t>
            </a:r>
            <a:r>
              <a:rPr lang="en-US" dirty="0"/>
              <a:t>: handles all client interactions, log replication</a:t>
            </a:r>
          </a:p>
          <a:p>
            <a:pPr lvl="1">
              <a:lnSpc>
                <a:spcPct val="120000"/>
              </a:lnSpc>
              <a:spcAft>
                <a:spcPts val="0"/>
              </a:spcAft>
            </a:pPr>
            <a:r>
              <a:rPr lang="en-US" dirty="0">
                <a:solidFill>
                  <a:schemeClr val="tx2"/>
                </a:solidFill>
              </a:rPr>
              <a:t>Follower</a:t>
            </a:r>
            <a:r>
              <a:rPr lang="en-US" dirty="0"/>
              <a:t>: completely passive</a:t>
            </a:r>
          </a:p>
          <a:p>
            <a:pPr lvl="1">
              <a:lnSpc>
                <a:spcPct val="120000"/>
              </a:lnSpc>
              <a:spcAft>
                <a:spcPts val="0"/>
              </a:spcAft>
            </a:pPr>
            <a:r>
              <a:rPr lang="en-US" dirty="0">
                <a:solidFill>
                  <a:schemeClr val="tx2"/>
                </a:solidFill>
              </a:rPr>
              <a:t>Candidate</a:t>
            </a:r>
            <a:r>
              <a:rPr lang="en-US" dirty="0"/>
              <a:t>: used to elect a new leader</a:t>
            </a:r>
          </a:p>
          <a:p>
            <a:r>
              <a:rPr lang="en-US" b="0" dirty="0"/>
              <a:t>Normal operation: 1 leader, N-1 followers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Server States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3156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Follower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8302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Candidate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448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Leader</a:t>
            </a:r>
          </a:p>
        </p:txBody>
      </p:sp>
    </p:spTree>
    <p:extLst>
      <p:ext uri="{BB962C8B-B14F-4D97-AF65-F5344CB8AC3E}">
        <p14:creationId xmlns:p14="http://schemas.microsoft.com/office/powerpoint/2010/main" val="15800201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Liveness Validation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3156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Follower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8302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Candidate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448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Leader</a:t>
            </a:r>
          </a:p>
        </p:txBody>
      </p:sp>
      <p:sp>
        <p:nvSpPr>
          <p:cNvPr id="10" name="Freeform 9"/>
          <p:cNvSpPr/>
          <p:nvPr/>
        </p:nvSpPr>
        <p:spPr>
          <a:xfrm>
            <a:off x="969980" y="4558937"/>
            <a:ext cx="365760" cy="606392"/>
          </a:xfrm>
          <a:custGeom>
            <a:avLst/>
            <a:gdLst>
              <a:gd name="connsiteX0" fmla="*/ 0 w 365760"/>
              <a:gd name="connsiteY0" fmla="*/ 0 h 606392"/>
              <a:gd name="connsiteX1" fmla="*/ 365760 w 365760"/>
              <a:gd name="connsiteY1" fmla="*/ 606392 h 606392"/>
              <a:gd name="connsiteX0" fmla="*/ 0 w 365760"/>
              <a:gd name="connsiteY0" fmla="*/ 0 h 606392"/>
              <a:gd name="connsiteX1" fmla="*/ 365760 w 365760"/>
              <a:gd name="connsiteY1" fmla="*/ 606392 h 606392"/>
              <a:gd name="connsiteX0" fmla="*/ 0 w 365760"/>
              <a:gd name="connsiteY0" fmla="*/ 0 h 606392"/>
              <a:gd name="connsiteX1" fmla="*/ 365760 w 365760"/>
              <a:gd name="connsiteY1" fmla="*/ 606392 h 606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760" h="606392">
                <a:moveTo>
                  <a:pt x="0" y="0"/>
                </a:moveTo>
                <a:cubicBezTo>
                  <a:pt x="4812" y="521369"/>
                  <a:pt x="115504" y="599975"/>
                  <a:pt x="365760" y="606392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3932" y="4214834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start</a:t>
            </a:r>
          </a:p>
        </p:txBody>
      </p:sp>
      <p:sp>
        <p:nvSpPr>
          <p:cNvPr id="13" name="Freeform 12"/>
          <p:cNvSpPr/>
          <p:nvPr/>
        </p:nvSpPr>
        <p:spPr>
          <a:xfrm>
            <a:off x="2644775" y="4598630"/>
            <a:ext cx="1655546" cy="306816"/>
          </a:xfrm>
          <a:custGeom>
            <a:avLst/>
            <a:gdLst>
              <a:gd name="connsiteX0" fmla="*/ 0 w 1655546"/>
              <a:gd name="connsiteY0" fmla="*/ 0 h 22228"/>
              <a:gd name="connsiteX1" fmla="*/ 1655546 w 1655546"/>
              <a:gd name="connsiteY1" fmla="*/ 0 h 22228"/>
              <a:gd name="connsiteX0" fmla="*/ 0 w 1655546"/>
              <a:gd name="connsiteY0" fmla="*/ 179958 h 182265"/>
              <a:gd name="connsiteX1" fmla="*/ 1655546 w 1655546"/>
              <a:gd name="connsiteY1" fmla="*/ 179958 h 182265"/>
              <a:gd name="connsiteX0" fmla="*/ 0 w 1655546"/>
              <a:gd name="connsiteY0" fmla="*/ 272714 h 272714"/>
              <a:gd name="connsiteX1" fmla="*/ 1655546 w 1655546"/>
              <a:gd name="connsiteY1" fmla="*/ 272714 h 272714"/>
              <a:gd name="connsiteX0" fmla="*/ 0 w 1655546"/>
              <a:gd name="connsiteY0" fmla="*/ 279333 h 279333"/>
              <a:gd name="connsiteX1" fmla="*/ 1655546 w 1655546"/>
              <a:gd name="connsiteY1" fmla="*/ 279333 h 279333"/>
              <a:gd name="connsiteX0" fmla="*/ 0 w 1655546"/>
              <a:gd name="connsiteY0" fmla="*/ 275498 h 275498"/>
              <a:gd name="connsiteX1" fmla="*/ 1655546 w 1655546"/>
              <a:gd name="connsiteY1" fmla="*/ 275498 h 275498"/>
              <a:gd name="connsiteX0" fmla="*/ 0 w 1655546"/>
              <a:gd name="connsiteY0" fmla="*/ 306816 h 306816"/>
              <a:gd name="connsiteX1" fmla="*/ 1655546 w 1655546"/>
              <a:gd name="connsiteY1" fmla="*/ 306816 h 306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55546" h="306816">
                <a:moveTo>
                  <a:pt x="0" y="306816"/>
                </a:moveTo>
                <a:cubicBezTo>
                  <a:pt x="321644" y="-107070"/>
                  <a:pt x="1432561" y="-97446"/>
                  <a:pt x="1655546" y="306816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06287" y="4034359"/>
            <a:ext cx="1492716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timeout,</a:t>
            </a:r>
            <a:br>
              <a:rPr lang="en-US" sz="1800" b="0" dirty="0">
                <a:solidFill>
                  <a:srgbClr val="A5001E"/>
                </a:solidFill>
                <a:latin typeface="Arial" charset="0"/>
              </a:rPr>
            </a:b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start election</a:t>
            </a:r>
          </a:p>
        </p:txBody>
      </p:sp>
      <p:sp>
        <p:nvSpPr>
          <p:cNvPr id="15" name="Freeform 14"/>
          <p:cNvSpPr/>
          <p:nvPr/>
        </p:nvSpPr>
        <p:spPr>
          <a:xfrm>
            <a:off x="5146541" y="4595834"/>
            <a:ext cx="1655546" cy="306816"/>
          </a:xfrm>
          <a:custGeom>
            <a:avLst/>
            <a:gdLst>
              <a:gd name="connsiteX0" fmla="*/ 0 w 1655546"/>
              <a:gd name="connsiteY0" fmla="*/ 0 h 22228"/>
              <a:gd name="connsiteX1" fmla="*/ 1655546 w 1655546"/>
              <a:gd name="connsiteY1" fmla="*/ 0 h 22228"/>
              <a:gd name="connsiteX0" fmla="*/ 0 w 1655546"/>
              <a:gd name="connsiteY0" fmla="*/ 179958 h 182265"/>
              <a:gd name="connsiteX1" fmla="*/ 1655546 w 1655546"/>
              <a:gd name="connsiteY1" fmla="*/ 179958 h 182265"/>
              <a:gd name="connsiteX0" fmla="*/ 0 w 1655546"/>
              <a:gd name="connsiteY0" fmla="*/ 272714 h 272714"/>
              <a:gd name="connsiteX1" fmla="*/ 1655546 w 1655546"/>
              <a:gd name="connsiteY1" fmla="*/ 272714 h 272714"/>
              <a:gd name="connsiteX0" fmla="*/ 0 w 1655546"/>
              <a:gd name="connsiteY0" fmla="*/ 279333 h 279333"/>
              <a:gd name="connsiteX1" fmla="*/ 1655546 w 1655546"/>
              <a:gd name="connsiteY1" fmla="*/ 279333 h 279333"/>
              <a:gd name="connsiteX0" fmla="*/ 0 w 1655546"/>
              <a:gd name="connsiteY0" fmla="*/ 275498 h 275498"/>
              <a:gd name="connsiteX1" fmla="*/ 1655546 w 1655546"/>
              <a:gd name="connsiteY1" fmla="*/ 275498 h 275498"/>
              <a:gd name="connsiteX0" fmla="*/ 0 w 1655546"/>
              <a:gd name="connsiteY0" fmla="*/ 306816 h 306816"/>
              <a:gd name="connsiteX1" fmla="*/ 1655546 w 1655546"/>
              <a:gd name="connsiteY1" fmla="*/ 306816 h 306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55546" h="306816">
                <a:moveTo>
                  <a:pt x="0" y="306816"/>
                </a:moveTo>
                <a:cubicBezTo>
                  <a:pt x="321644" y="-107070"/>
                  <a:pt x="1432561" y="-97446"/>
                  <a:pt x="1655546" y="306816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46690" y="4034359"/>
            <a:ext cx="2069797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receive votes from</a:t>
            </a:r>
            <a:br>
              <a:rPr lang="en-US" sz="1800" b="0" dirty="0">
                <a:solidFill>
                  <a:srgbClr val="A5001E"/>
                </a:solidFill>
                <a:latin typeface="Arial" charset="0"/>
              </a:rPr>
            </a:b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majority of servers</a:t>
            </a:r>
          </a:p>
        </p:txBody>
      </p:sp>
      <p:sp>
        <p:nvSpPr>
          <p:cNvPr id="17" name="Freeform 16"/>
          <p:cNvSpPr/>
          <p:nvPr/>
        </p:nvSpPr>
        <p:spPr>
          <a:xfrm>
            <a:off x="4458097" y="4434685"/>
            <a:ext cx="500310" cy="480386"/>
          </a:xfrm>
          <a:custGeom>
            <a:avLst/>
            <a:gdLst>
              <a:gd name="connsiteX0" fmla="*/ 0 w 413887"/>
              <a:gd name="connsiteY0" fmla="*/ 19661 h 29286"/>
              <a:gd name="connsiteX1" fmla="*/ 413887 w 413887"/>
              <a:gd name="connsiteY1" fmla="*/ 29286 h 29286"/>
              <a:gd name="connsiteX0" fmla="*/ 46492 w 460379"/>
              <a:gd name="connsiteY0" fmla="*/ 242950 h 252575"/>
              <a:gd name="connsiteX1" fmla="*/ 460379 w 460379"/>
              <a:gd name="connsiteY1" fmla="*/ 252575 h 252575"/>
              <a:gd name="connsiteX0" fmla="*/ 34625 w 483137"/>
              <a:gd name="connsiteY0" fmla="*/ 439122 h 448747"/>
              <a:gd name="connsiteX1" fmla="*/ 448512 w 483137"/>
              <a:gd name="connsiteY1" fmla="*/ 448747 h 448747"/>
              <a:gd name="connsiteX0" fmla="*/ 53980 w 500310"/>
              <a:gd name="connsiteY0" fmla="*/ 470761 h 480386"/>
              <a:gd name="connsiteX1" fmla="*/ 467867 w 500310"/>
              <a:gd name="connsiteY1" fmla="*/ 480386 h 480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00310" h="480386">
                <a:moveTo>
                  <a:pt x="53980" y="470761"/>
                </a:moveTo>
                <a:cubicBezTo>
                  <a:pt x="-225153" y="-144455"/>
                  <a:pt x="679624" y="-172527"/>
                  <a:pt x="467867" y="480386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77061" y="3833834"/>
            <a:ext cx="1467068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timeout,</a:t>
            </a:r>
            <a:br>
              <a:rPr lang="en-US" sz="1800" b="0" dirty="0">
                <a:solidFill>
                  <a:srgbClr val="A5001E"/>
                </a:solidFill>
                <a:latin typeface="Arial" charset="0"/>
              </a:rPr>
            </a:b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new election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857000" y="5434034"/>
            <a:ext cx="7710832" cy="1219200"/>
            <a:chOff x="857000" y="5434034"/>
            <a:chExt cx="7710832" cy="1219200"/>
          </a:xfrm>
        </p:grpSpPr>
        <p:sp>
          <p:nvSpPr>
            <p:cNvPr id="19" name="Freeform 18"/>
            <p:cNvSpPr/>
            <p:nvPr/>
          </p:nvSpPr>
          <p:spPr>
            <a:xfrm>
              <a:off x="1720702" y="5444462"/>
              <a:ext cx="2974253" cy="590137"/>
            </a:xfrm>
            <a:custGeom>
              <a:avLst/>
              <a:gdLst>
                <a:gd name="connsiteX0" fmla="*/ 2974206 w 2974206"/>
                <a:gd name="connsiteY0" fmla="*/ 64833 h 64833"/>
                <a:gd name="connsiteX1" fmla="*/ 0 w 2974206"/>
                <a:gd name="connsiteY1" fmla="*/ 64833 h 64833"/>
                <a:gd name="connsiteX0" fmla="*/ 2974206 w 2974206"/>
                <a:gd name="connsiteY0" fmla="*/ 2990 h 304592"/>
                <a:gd name="connsiteX1" fmla="*/ 0 w 2974206"/>
                <a:gd name="connsiteY1" fmla="*/ 2990 h 304592"/>
                <a:gd name="connsiteX0" fmla="*/ 2974206 w 2974206"/>
                <a:gd name="connsiteY0" fmla="*/ 0 h 358866"/>
                <a:gd name="connsiteX1" fmla="*/ 0 w 2974206"/>
                <a:gd name="connsiteY1" fmla="*/ 0 h 358866"/>
                <a:gd name="connsiteX0" fmla="*/ 2974206 w 2974206"/>
                <a:gd name="connsiteY0" fmla="*/ 0 h 342000"/>
                <a:gd name="connsiteX1" fmla="*/ 0 w 2974206"/>
                <a:gd name="connsiteY1" fmla="*/ 0 h 342000"/>
                <a:gd name="connsiteX0" fmla="*/ 2974206 w 2974206"/>
                <a:gd name="connsiteY0" fmla="*/ 0 h 386787"/>
                <a:gd name="connsiteX1" fmla="*/ 0 w 2974206"/>
                <a:gd name="connsiteY1" fmla="*/ 0 h 386787"/>
                <a:gd name="connsiteX0" fmla="*/ 2974253 w 2974253"/>
                <a:gd name="connsiteY0" fmla="*/ 0 h 590137"/>
                <a:gd name="connsiteX1" fmla="*/ 47 w 2974253"/>
                <a:gd name="connsiteY1" fmla="*/ 0 h 590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974253" h="590137">
                  <a:moveTo>
                    <a:pt x="2974253" y="0"/>
                  </a:moveTo>
                  <a:cubicBezTo>
                    <a:pt x="2563576" y="338488"/>
                    <a:pt x="-12787" y="1138990"/>
                    <a:pt x="47" y="0"/>
                  </a:cubicBezTo>
                </a:path>
              </a:pathLst>
            </a:custGeom>
            <a:noFill/>
            <a:ln>
              <a:solidFill>
                <a:schemeClr val="accent4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2519647" y="5444462"/>
              <a:ext cx="4677878" cy="391941"/>
            </a:xfrm>
            <a:custGeom>
              <a:avLst/>
              <a:gdLst>
                <a:gd name="connsiteX0" fmla="*/ 4677878 w 4677878"/>
                <a:gd name="connsiteY0" fmla="*/ 75947 h 75947"/>
                <a:gd name="connsiteX1" fmla="*/ 0 w 4677878"/>
                <a:gd name="connsiteY1" fmla="*/ 75947 h 75947"/>
                <a:gd name="connsiteX0" fmla="*/ 4677878 w 4677878"/>
                <a:gd name="connsiteY0" fmla="*/ 3074 h 413768"/>
                <a:gd name="connsiteX1" fmla="*/ 0 w 4677878"/>
                <a:gd name="connsiteY1" fmla="*/ 3074 h 413768"/>
                <a:gd name="connsiteX0" fmla="*/ 4677878 w 4677878"/>
                <a:gd name="connsiteY0" fmla="*/ 0 h 468982"/>
                <a:gd name="connsiteX1" fmla="*/ 0 w 4677878"/>
                <a:gd name="connsiteY1" fmla="*/ 0 h 468982"/>
                <a:gd name="connsiteX0" fmla="*/ 4677878 w 4677878"/>
                <a:gd name="connsiteY0" fmla="*/ 0 h 409604"/>
                <a:gd name="connsiteX1" fmla="*/ 0 w 4677878"/>
                <a:gd name="connsiteY1" fmla="*/ 0 h 409604"/>
                <a:gd name="connsiteX0" fmla="*/ 4677878 w 4677878"/>
                <a:gd name="connsiteY0" fmla="*/ 0 h 384212"/>
                <a:gd name="connsiteX1" fmla="*/ 0 w 4677878"/>
                <a:gd name="connsiteY1" fmla="*/ 0 h 384212"/>
                <a:gd name="connsiteX0" fmla="*/ 4677878 w 4677878"/>
                <a:gd name="connsiteY0" fmla="*/ 0 h 391941"/>
                <a:gd name="connsiteX1" fmla="*/ 0 w 4677878"/>
                <a:gd name="connsiteY1" fmla="*/ 0 h 391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77878" h="391941">
                  <a:moveTo>
                    <a:pt x="4677878" y="0"/>
                  </a:moveTo>
                  <a:cubicBezTo>
                    <a:pt x="4561573" y="213360"/>
                    <a:pt x="575911" y="763604"/>
                    <a:pt x="0" y="0"/>
                  </a:cubicBezTo>
                </a:path>
              </a:pathLst>
            </a:custGeom>
            <a:noFill/>
            <a:ln>
              <a:solidFill>
                <a:schemeClr val="accent4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344146" y="5738834"/>
              <a:ext cx="2223686" cy="6052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discover server with</a:t>
              </a:r>
              <a:br>
                <a:rPr lang="en-US" sz="1800" b="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 higher term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57000" y="6047940"/>
              <a:ext cx="2531463" cy="60529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discover current leader</a:t>
              </a:r>
              <a:br>
                <a:rPr lang="en-US" sz="1800" b="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or higher term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925287" y="5434034"/>
              <a:ext cx="671979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>
                <a:lnSpc>
                  <a:spcPts val="1500"/>
                </a:lnSpc>
              </a:pPr>
              <a:r>
                <a:rPr lang="en-US" sz="1400" b="0" dirty="0">
                  <a:solidFill>
                    <a:srgbClr val="A5001E"/>
                  </a:solidFill>
                  <a:latin typeface="Arial" charset="0"/>
                </a:rPr>
                <a:t>“step</a:t>
              </a:r>
              <a:br>
                <a:rPr lang="en-US" sz="1400" b="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400" b="0" dirty="0">
                  <a:solidFill>
                    <a:srgbClr val="A5001E"/>
                  </a:solidFill>
                  <a:latin typeface="Arial" charset="0"/>
                </a:rPr>
                <a:t>down”</a:t>
              </a:r>
            </a:p>
          </p:txBody>
        </p:sp>
      </p:grp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7C444F40-1216-8C40-A4F2-2094C90414D3}"/>
              </a:ext>
            </a:extLst>
          </p:cNvPr>
          <p:cNvSpPr txBox="1">
            <a:spLocks/>
          </p:cNvSpPr>
          <p:nvPr/>
        </p:nvSpPr>
        <p:spPr bwMode="auto">
          <a:xfrm>
            <a:off x="292608" y="1453896"/>
            <a:ext cx="8851392" cy="2311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Servers start as followers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Leaders send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heartbeats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(empty AppendEntries RPCs) to maintain authority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electionTimeout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elapses with no RPCs (100-500ms), follower assumes leader has crashed and starts new election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924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943600" y="2225683"/>
            <a:ext cx="9144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43600" y="2225683"/>
            <a:ext cx="762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31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(aka epochs)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0" y="2835283"/>
            <a:ext cx="5943600" cy="0"/>
          </a:xfrm>
          <a:prstGeom prst="line">
            <a:avLst/>
          </a:prstGeom>
          <a:ln w="38100" cap="rnd"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905000" y="2225683"/>
            <a:ext cx="6858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05000" y="2225683"/>
            <a:ext cx="304799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962400" y="2225683"/>
            <a:ext cx="3810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419600" y="2225683"/>
            <a:ext cx="14478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19600" y="2225683"/>
            <a:ext cx="1524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67000" y="2225683"/>
            <a:ext cx="1219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667000" y="2225683"/>
            <a:ext cx="2286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33872" y="1979462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Term 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962572" y="1979462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Term 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10000" y="1979462"/>
            <a:ext cx="68580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Term 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29472" y="1979462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Term 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86772" y="1979462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Term 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58000" y="2835283"/>
            <a:ext cx="38792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time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81200" y="3216283"/>
            <a:ext cx="93615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Elections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76418" y="3216283"/>
            <a:ext cx="182101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Normal Operation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H="1" flipV="1">
            <a:off x="2133600" y="2682883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2590800" y="2682883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5334000" y="2682883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6248400" y="2682883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673510" y="3216283"/>
            <a:ext cx="97469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Split Vote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4152900" y="2682883"/>
            <a:ext cx="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Content Placeholder 1">
            <a:extLst>
              <a:ext uri="{FF2B5EF4-FFF2-40B4-BE49-F238E27FC236}">
                <a16:creationId xmlns:a16="http://schemas.microsoft.com/office/drawing/2014/main" id="{3FD64270-55C6-E84D-BB08-500B10000856}"/>
              </a:ext>
            </a:extLst>
          </p:cNvPr>
          <p:cNvSpPr txBox="1">
            <a:spLocks/>
          </p:cNvSpPr>
          <p:nvPr/>
        </p:nvSpPr>
        <p:spPr bwMode="auto">
          <a:xfrm>
            <a:off x="457200" y="3900615"/>
            <a:ext cx="8229600" cy="2527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Time divided into terms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Election (either failed or resulted in 1 leader)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Normal operation under a single leader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Each server maintains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current term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value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1F48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Key role of terms: identify obsolete information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1F489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3197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Elections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1284DFCC-F957-9E4C-A278-A5637C79F8D2}"/>
              </a:ext>
            </a:extLst>
          </p:cNvPr>
          <p:cNvSpPr txBox="1">
            <a:spLocks/>
          </p:cNvSpPr>
          <p:nvPr/>
        </p:nvSpPr>
        <p:spPr bwMode="auto">
          <a:xfrm>
            <a:off x="347472" y="1453896"/>
            <a:ext cx="8796528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Start election: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Increment current term, change to candidate state, vote for self</a:t>
            </a:r>
          </a:p>
          <a:p>
            <a:pPr marL="342900" marR="0" lvl="0" indent="-342900" algn="l" defTabSz="914400" rtl="0" eaLnBrk="0" fontAlgn="base" latinLnBrk="0" hangingPunct="0">
              <a:lnSpc>
                <a:spcPct val="25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Send RequestVote to all other servers, retry until either: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Receive votes from majority of servers:</a:t>
            </a:r>
          </a:p>
          <a:p>
            <a:pPr marL="1314450" marR="0" lvl="2" indent="-4572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Become leader</a:t>
            </a:r>
          </a:p>
          <a:p>
            <a:pPr marL="1314450" marR="0" lvl="2" indent="-4572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Send AppendEntries heartbeats to all other servers</a:t>
            </a: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Receive RPC from valid leader:</a:t>
            </a:r>
          </a:p>
          <a:p>
            <a:pPr marL="1314450" marR="0" lvl="2" indent="-4572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Return to follower state</a:t>
            </a: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No-one wins election (election timeout elapses):</a:t>
            </a:r>
          </a:p>
          <a:p>
            <a:pPr marL="1314450" marR="0" lvl="2" indent="-4572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Increment term, start new election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01677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Elections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505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267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029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791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62400" y="3829775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Servers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24600" y="3208507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Voted for candidate 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90600" y="3208507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704316"/>
                </a:solidFill>
                <a:latin typeface="Arial" charset="0"/>
              </a:rPr>
              <a:t>B can’t also get majority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191000" y="3208507"/>
            <a:ext cx="2133600" cy="6096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667000" y="3208507"/>
            <a:ext cx="1371600" cy="609600"/>
          </a:xfrm>
          <a:prstGeom prst="roundRect">
            <a:avLst/>
          </a:prstGeom>
          <a:noFill/>
          <a:ln>
            <a:solidFill>
              <a:srgbClr val="704316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20" name="Content Placeholder 1">
            <a:extLst>
              <a:ext uri="{FF2B5EF4-FFF2-40B4-BE49-F238E27FC236}">
                <a16:creationId xmlns:a16="http://schemas.microsoft.com/office/drawing/2014/main" id="{E8B357F2-4CDA-BC4E-B51B-B7B8953F5719}"/>
              </a:ext>
            </a:extLst>
          </p:cNvPr>
          <p:cNvSpPr txBox="1">
            <a:spLocks/>
          </p:cNvSpPr>
          <p:nvPr/>
        </p:nvSpPr>
        <p:spPr bwMode="auto">
          <a:xfrm>
            <a:off x="347472" y="1453896"/>
            <a:ext cx="8796528" cy="5029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Safety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 allow at most one winner per term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Each server votes only once per term (persists on disk)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Two different candidates can’t get majorities in same term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rgbClr val="A5001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rgbClr val="A5001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rgbClr val="A5001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Liveness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some candidate must eventually win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Each choose election timeouts randomly in [T, 2T]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One usually initiates and wins election before others start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Works well if T &gt;&gt; network RTT 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17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Structure</a:t>
            </a:r>
          </a:p>
        </p:txBody>
      </p:sp>
      <p:sp>
        <p:nvSpPr>
          <p:cNvPr id="7" name="Rectangle 6"/>
          <p:cNvSpPr/>
          <p:nvPr/>
        </p:nvSpPr>
        <p:spPr>
          <a:xfrm>
            <a:off x="2154967" y="17376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54967" y="1356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12167" y="1356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69367" y="1356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26567" y="1356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83767" y="135668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17167" y="135668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50567" y="135668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83967" y="135668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8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983767" y="17376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612167" y="17376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069367" y="17376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526567" y="1737688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517167" y="17376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div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050567" y="17376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shl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583967" y="17376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sub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154967" y="23472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983767" y="23472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12167" y="23472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069367" y="23472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66" name="Rectangle 65"/>
          <p:cNvSpPr/>
          <p:nvPr/>
        </p:nvSpPr>
        <p:spPr>
          <a:xfrm>
            <a:off x="3526567" y="2347288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154967" y="29568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983767" y="29568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2612167" y="29568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069367" y="29568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3526567" y="2956888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4517167" y="29568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div</a:t>
            </a:r>
          </a:p>
        </p:txBody>
      </p:sp>
      <p:sp>
        <p:nvSpPr>
          <p:cNvPr id="76" name="Rectangle 75"/>
          <p:cNvSpPr/>
          <p:nvPr/>
        </p:nvSpPr>
        <p:spPr>
          <a:xfrm>
            <a:off x="5050567" y="29568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shl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583967" y="29568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sub</a:t>
            </a:r>
          </a:p>
        </p:txBody>
      </p:sp>
      <p:sp>
        <p:nvSpPr>
          <p:cNvPr id="78" name="Rectangle 77"/>
          <p:cNvSpPr/>
          <p:nvPr/>
        </p:nvSpPr>
        <p:spPr>
          <a:xfrm>
            <a:off x="2154967" y="35664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80" name="Rectangle 79"/>
          <p:cNvSpPr/>
          <p:nvPr/>
        </p:nvSpPr>
        <p:spPr>
          <a:xfrm>
            <a:off x="2612167" y="35664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154967" y="41760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87" name="Rectangle 86"/>
          <p:cNvSpPr/>
          <p:nvPr/>
        </p:nvSpPr>
        <p:spPr>
          <a:xfrm>
            <a:off x="3983767" y="41760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2612167" y="41760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3069367" y="41760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90" name="Rectangle 89"/>
          <p:cNvSpPr/>
          <p:nvPr/>
        </p:nvSpPr>
        <p:spPr>
          <a:xfrm>
            <a:off x="3526567" y="4176088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4517167" y="41760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div</a:t>
            </a:r>
          </a:p>
        </p:txBody>
      </p:sp>
      <p:sp>
        <p:nvSpPr>
          <p:cNvPr id="92" name="Rectangle 91"/>
          <p:cNvSpPr/>
          <p:nvPr/>
        </p:nvSpPr>
        <p:spPr>
          <a:xfrm>
            <a:off x="5050567" y="41760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shl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6879367" y="1812400"/>
            <a:ext cx="71333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leader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879367" y="1375938"/>
            <a:ext cx="1027525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log index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879367" y="3374500"/>
            <a:ext cx="1013099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followers</a:t>
            </a:r>
          </a:p>
        </p:txBody>
      </p:sp>
      <p:sp>
        <p:nvSpPr>
          <p:cNvPr id="97" name="Right Brace 96"/>
          <p:cNvSpPr/>
          <p:nvPr/>
        </p:nvSpPr>
        <p:spPr>
          <a:xfrm>
            <a:off x="6422167" y="2347288"/>
            <a:ext cx="228600" cy="2283023"/>
          </a:xfrm>
          <a:prstGeom prst="rightBrace">
            <a:avLst>
              <a:gd name="adj1" fmla="val 37205"/>
              <a:gd name="adj2" fmla="val 50000"/>
            </a:avLst>
          </a:prstGeom>
          <a:ln w="19050" cap="rnd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154967" y="4709488"/>
            <a:ext cx="3429000" cy="228600"/>
            <a:chOff x="2154967" y="4709488"/>
            <a:chExt cx="3429000" cy="228600"/>
          </a:xfrm>
        </p:grpSpPr>
        <p:cxnSp>
          <p:nvCxnSpPr>
            <p:cNvPr id="99" name="Straight Connector 98"/>
            <p:cNvCxnSpPr/>
            <p:nvPr/>
          </p:nvCxnSpPr>
          <p:spPr>
            <a:xfrm>
              <a:off x="2154967" y="4709488"/>
              <a:ext cx="0" cy="228600"/>
            </a:xfrm>
            <a:prstGeom prst="line">
              <a:avLst/>
            </a:prstGeom>
            <a:ln w="28575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5583967" y="4709488"/>
              <a:ext cx="0" cy="228600"/>
            </a:xfrm>
            <a:prstGeom prst="line">
              <a:avLst/>
            </a:prstGeom>
            <a:ln w="28575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2154967" y="4823788"/>
              <a:ext cx="3429000" cy="0"/>
            </a:xfrm>
            <a:prstGeom prst="line">
              <a:avLst/>
            </a:prstGeom>
            <a:ln w="28575" cap="rnd">
              <a:solidFill>
                <a:schemeClr val="accent4"/>
              </a:solidFill>
              <a:headEnd type="triangle" w="med" len="lg"/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3" name="TextBox 102"/>
          <p:cNvSpPr txBox="1"/>
          <p:nvPr/>
        </p:nvSpPr>
        <p:spPr>
          <a:xfrm>
            <a:off x="6879367" y="4630311"/>
            <a:ext cx="202138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A5001E"/>
                </a:solidFill>
                <a:latin typeface="Arial" charset="0"/>
              </a:rPr>
              <a:t>committed entries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1110209" y="1473832"/>
            <a:ext cx="51135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1F4899"/>
                </a:solidFill>
                <a:latin typeface="Arial" charset="0"/>
              </a:rPr>
              <a:t>term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496259" y="2127715"/>
            <a:ext cx="112530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1F4899"/>
                </a:solidFill>
                <a:latin typeface="Arial" charset="0"/>
              </a:rPr>
              <a:t>command</a:t>
            </a:r>
          </a:p>
        </p:txBody>
      </p:sp>
      <p:sp>
        <p:nvSpPr>
          <p:cNvPr id="109" name="Freeform 108"/>
          <p:cNvSpPr/>
          <p:nvPr/>
        </p:nvSpPr>
        <p:spPr>
          <a:xfrm>
            <a:off x="1702580" y="1649485"/>
            <a:ext cx="375385" cy="240640"/>
          </a:xfrm>
          <a:custGeom>
            <a:avLst/>
            <a:gdLst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8 h 240640"/>
              <a:gd name="connsiteX1" fmla="*/ 375385 w 375385"/>
              <a:gd name="connsiteY1" fmla="*/ 240640 h 240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5385" h="240640">
                <a:moveTo>
                  <a:pt x="0" y="8"/>
                </a:moveTo>
                <a:cubicBezTo>
                  <a:pt x="363353" y="-1597"/>
                  <a:pt x="-33689" y="237432"/>
                  <a:pt x="375385" y="240640"/>
                </a:cubicBezTo>
              </a:path>
            </a:pathLst>
          </a:cu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10" name="Freeform 109"/>
          <p:cNvSpPr/>
          <p:nvPr/>
        </p:nvSpPr>
        <p:spPr>
          <a:xfrm flipV="1">
            <a:off x="1697767" y="2040852"/>
            <a:ext cx="375385" cy="240640"/>
          </a:xfrm>
          <a:custGeom>
            <a:avLst/>
            <a:gdLst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8 h 240640"/>
              <a:gd name="connsiteX1" fmla="*/ 375385 w 375385"/>
              <a:gd name="connsiteY1" fmla="*/ 240640 h 240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5385" h="240640">
                <a:moveTo>
                  <a:pt x="0" y="8"/>
                </a:moveTo>
                <a:cubicBezTo>
                  <a:pt x="363353" y="-1597"/>
                  <a:pt x="-33689" y="237432"/>
                  <a:pt x="375385" y="240640"/>
                </a:cubicBezTo>
              </a:path>
            </a:pathLst>
          </a:cu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67" name="Content Placeholder 1">
            <a:extLst>
              <a:ext uri="{FF2B5EF4-FFF2-40B4-BE49-F238E27FC236}">
                <a16:creationId xmlns:a16="http://schemas.microsoft.com/office/drawing/2014/main" id="{21DCE4A4-E5FD-804D-8625-0E2C4BDEA700}"/>
              </a:ext>
            </a:extLst>
          </p:cNvPr>
          <p:cNvSpPr txBox="1">
            <a:spLocks/>
          </p:cNvSpPr>
          <p:nvPr/>
        </p:nvSpPr>
        <p:spPr bwMode="auto">
          <a:xfrm>
            <a:off x="669067" y="5128446"/>
            <a:ext cx="8229600" cy="1586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Log entry = &lt; index, term, command &gt;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Log stored on stable storage (disk); survives crashes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Entry </a:t>
            </a: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committed</a:t>
            </a: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if known to be stored on majority of servers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Durable / stable, will eventually be executed by state machines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7655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/>
      <p:bldP spid="96" grpId="0"/>
      <p:bldP spid="97" grpId="0" animBg="1"/>
      <p:bldP spid="10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operation</a:t>
            </a:r>
          </a:p>
        </p:txBody>
      </p:sp>
      <p:sp>
        <p:nvSpPr>
          <p:cNvPr id="105" name="Rounded Rectangle 104"/>
          <p:cNvSpPr/>
          <p:nvPr/>
        </p:nvSpPr>
        <p:spPr>
          <a:xfrm>
            <a:off x="10016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6" name="Group 105"/>
          <p:cNvGrpSpPr/>
          <p:nvPr/>
        </p:nvGrpSpPr>
        <p:grpSpPr>
          <a:xfrm>
            <a:off x="1306456" y="3207738"/>
            <a:ext cx="1524000" cy="228600"/>
            <a:chOff x="1828800" y="3733800"/>
            <a:chExt cx="1524000" cy="228600"/>
          </a:xfrm>
        </p:grpSpPr>
        <p:sp>
          <p:nvSpPr>
            <p:cNvPr id="107" name="Rectangle 10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19049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2400423" y="2217138"/>
            <a:ext cx="658633" cy="609600"/>
            <a:chOff x="3075167" y="2286000"/>
            <a:chExt cx="658633" cy="609600"/>
          </a:xfrm>
        </p:grpSpPr>
        <p:sp>
          <p:nvSpPr>
            <p:cNvPr id="113" name="Oval 1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Connector 121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23" name="Group 122"/>
          <p:cNvGrpSpPr/>
          <p:nvPr/>
        </p:nvGrpSpPr>
        <p:grpSpPr>
          <a:xfrm>
            <a:off x="1369984" y="2217138"/>
            <a:ext cx="531549" cy="533400"/>
            <a:chOff x="2057400" y="2438400"/>
            <a:chExt cx="379678" cy="381000"/>
          </a:xfrm>
        </p:grpSpPr>
        <p:sp>
          <p:nvSpPr>
            <p:cNvPr id="1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7" name="TextBox 126"/>
          <p:cNvSpPr txBox="1"/>
          <p:nvPr/>
        </p:nvSpPr>
        <p:spPr>
          <a:xfrm>
            <a:off x="11540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23732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34400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0" name="Group 129"/>
          <p:cNvGrpSpPr/>
          <p:nvPr/>
        </p:nvGrpSpPr>
        <p:grpSpPr>
          <a:xfrm>
            <a:off x="3744856" y="3207738"/>
            <a:ext cx="1524000" cy="228600"/>
            <a:chOff x="1828800" y="3733800"/>
            <a:chExt cx="1524000" cy="228600"/>
          </a:xfrm>
        </p:grpSpPr>
        <p:sp>
          <p:nvSpPr>
            <p:cNvPr id="131" name="Rectangle 1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35" name="TextBox 134"/>
          <p:cNvSpPr txBox="1"/>
          <p:nvPr/>
        </p:nvSpPr>
        <p:spPr>
          <a:xfrm>
            <a:off x="43433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36" name="Group 135"/>
          <p:cNvGrpSpPr/>
          <p:nvPr/>
        </p:nvGrpSpPr>
        <p:grpSpPr>
          <a:xfrm>
            <a:off x="4838823" y="2217138"/>
            <a:ext cx="658633" cy="609600"/>
            <a:chOff x="3075167" y="2286000"/>
            <a:chExt cx="658633" cy="609600"/>
          </a:xfrm>
        </p:grpSpPr>
        <p:sp>
          <p:nvSpPr>
            <p:cNvPr id="137" name="Oval 1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Freeform 1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Freeform 1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Freeform 1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6" name="Straight Connector 1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47" name="Group 146"/>
          <p:cNvGrpSpPr/>
          <p:nvPr/>
        </p:nvGrpSpPr>
        <p:grpSpPr>
          <a:xfrm>
            <a:off x="3808384" y="2217138"/>
            <a:ext cx="531549" cy="533400"/>
            <a:chOff x="2057400" y="2438400"/>
            <a:chExt cx="379678" cy="381000"/>
          </a:xfrm>
        </p:grpSpPr>
        <p:sp>
          <p:nvSpPr>
            <p:cNvPr id="1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1" name="TextBox 150"/>
          <p:cNvSpPr txBox="1"/>
          <p:nvPr/>
        </p:nvSpPr>
        <p:spPr>
          <a:xfrm>
            <a:off x="35924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48116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153" name="Rounded Rectangle 152"/>
          <p:cNvSpPr/>
          <p:nvPr/>
        </p:nvSpPr>
        <p:spPr>
          <a:xfrm>
            <a:off x="58784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4" name="Group 153"/>
          <p:cNvGrpSpPr/>
          <p:nvPr/>
        </p:nvGrpSpPr>
        <p:grpSpPr>
          <a:xfrm>
            <a:off x="6183256" y="3207738"/>
            <a:ext cx="1524000" cy="228600"/>
            <a:chOff x="1828800" y="3733800"/>
            <a:chExt cx="1524000" cy="228600"/>
          </a:xfrm>
        </p:grpSpPr>
        <p:sp>
          <p:nvSpPr>
            <p:cNvPr id="155" name="Rectangle 1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59" name="TextBox 158"/>
          <p:cNvSpPr txBox="1"/>
          <p:nvPr/>
        </p:nvSpPr>
        <p:spPr>
          <a:xfrm>
            <a:off x="67817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60" name="Group 159"/>
          <p:cNvGrpSpPr/>
          <p:nvPr/>
        </p:nvGrpSpPr>
        <p:grpSpPr>
          <a:xfrm>
            <a:off x="7277223" y="2217138"/>
            <a:ext cx="658633" cy="609600"/>
            <a:chOff x="3075167" y="2286000"/>
            <a:chExt cx="658633" cy="609600"/>
          </a:xfrm>
        </p:grpSpPr>
        <p:sp>
          <p:nvSpPr>
            <p:cNvPr id="161" name="Oval 1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Freeform 1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Freeform 1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Freeform 1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0" name="Straight Connector 1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71" name="Group 170"/>
          <p:cNvGrpSpPr/>
          <p:nvPr/>
        </p:nvGrpSpPr>
        <p:grpSpPr>
          <a:xfrm>
            <a:off x="6246784" y="2217138"/>
            <a:ext cx="531549" cy="533400"/>
            <a:chOff x="2057400" y="2438400"/>
            <a:chExt cx="379678" cy="381000"/>
          </a:xfrm>
        </p:grpSpPr>
        <p:sp>
          <p:nvSpPr>
            <p:cNvPr id="1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5" name="TextBox 174"/>
          <p:cNvSpPr txBox="1"/>
          <p:nvPr/>
        </p:nvSpPr>
        <p:spPr>
          <a:xfrm>
            <a:off x="60308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72500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cxnSp>
        <p:nvCxnSpPr>
          <p:cNvPr id="186" name="Straight Connector 185"/>
          <p:cNvCxnSpPr/>
          <p:nvPr/>
        </p:nvCxnSpPr>
        <p:spPr>
          <a:xfrm>
            <a:off x="6501704" y="140623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7" name="Freeform 186"/>
          <p:cNvSpPr/>
          <p:nvPr/>
        </p:nvSpPr>
        <p:spPr>
          <a:xfrm>
            <a:off x="4296337" y="1875560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Freeform 187"/>
          <p:cNvSpPr/>
          <p:nvPr/>
        </p:nvSpPr>
        <p:spPr>
          <a:xfrm>
            <a:off x="1839857" y="1631911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Freeform 188"/>
          <p:cNvSpPr/>
          <p:nvPr/>
        </p:nvSpPr>
        <p:spPr>
          <a:xfrm>
            <a:off x="4079361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0" name="Straight Connector 189"/>
          <p:cNvCxnSpPr/>
          <p:nvPr/>
        </p:nvCxnSpPr>
        <p:spPr>
          <a:xfrm flipV="1">
            <a:off x="516295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1" name="Freeform 190"/>
          <p:cNvSpPr/>
          <p:nvPr/>
        </p:nvSpPr>
        <p:spPr>
          <a:xfrm>
            <a:off x="6511304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Freeform 191"/>
          <p:cNvSpPr/>
          <p:nvPr/>
        </p:nvSpPr>
        <p:spPr>
          <a:xfrm>
            <a:off x="1634504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3" name="Straight Connector 192"/>
          <p:cNvCxnSpPr/>
          <p:nvPr/>
        </p:nvCxnSpPr>
        <p:spPr>
          <a:xfrm flipV="1">
            <a:off x="760006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flipV="1">
            <a:off x="272326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5" name="Freeform 194"/>
          <p:cNvSpPr/>
          <p:nvPr/>
        </p:nvSpPr>
        <p:spPr>
          <a:xfrm>
            <a:off x="6690858" y="1325090"/>
            <a:ext cx="922149" cy="83399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TextBox 195"/>
          <p:cNvSpPr txBox="1"/>
          <p:nvPr/>
        </p:nvSpPr>
        <p:spPr>
          <a:xfrm>
            <a:off x="6051368" y="1350863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pic>
        <p:nvPicPr>
          <p:cNvPr id="207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363" y="758284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" name="Content Placeholder 1">
            <a:extLst>
              <a:ext uri="{FF2B5EF4-FFF2-40B4-BE49-F238E27FC236}">
                <a16:creationId xmlns:a16="http://schemas.microsoft.com/office/drawing/2014/main" id="{2A3284A1-8C5C-B449-B6B3-B2F89BEA3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016" y="3793145"/>
            <a:ext cx="8686800" cy="3064855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200" b="0" dirty="0"/>
              <a:t>Client sends command to leader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200" b="0" dirty="0"/>
              <a:t>Leader appends command to its log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200" b="0" dirty="0"/>
              <a:t>Leader sends </a:t>
            </a:r>
            <a:r>
              <a:rPr lang="en-US" sz="2200" b="0" dirty="0" err="1"/>
              <a:t>AppendEntries</a:t>
            </a:r>
            <a:r>
              <a:rPr lang="en-US" sz="2200" b="0" dirty="0"/>
              <a:t> RPCs to followers</a:t>
            </a:r>
          </a:p>
          <a:p>
            <a:pPr>
              <a:spcBef>
                <a:spcPts val="1000"/>
              </a:spcBef>
              <a:spcAft>
                <a:spcPts val="300"/>
              </a:spcAft>
            </a:pPr>
            <a:r>
              <a:rPr lang="en-US" sz="2200" b="0" dirty="0">
                <a:solidFill>
                  <a:srgbClr val="C00000"/>
                </a:solidFill>
              </a:rPr>
              <a:t>Once new entry committed:</a:t>
            </a:r>
          </a:p>
          <a:p>
            <a:pPr marL="381600"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/>
              <a:t>Leader passes command to its state machine, sends result to client</a:t>
            </a:r>
          </a:p>
          <a:p>
            <a:pPr marL="381600"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/>
              <a:t>Leader piggybacks commitment to followers in later </a:t>
            </a:r>
            <a:r>
              <a:rPr lang="en-US" sz="2200" dirty="0" err="1"/>
              <a:t>AppendEntries</a:t>
            </a:r>
            <a:endParaRPr lang="en-US" sz="2200" dirty="0"/>
          </a:p>
          <a:p>
            <a:pPr marL="381600"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/>
              <a:t>Followers pass committed commands to their state machines</a:t>
            </a:r>
          </a:p>
        </p:txBody>
      </p:sp>
    </p:spTree>
    <p:extLst>
      <p:ext uri="{BB962C8B-B14F-4D97-AF65-F5344CB8AC3E}">
        <p14:creationId xmlns:p14="http://schemas.microsoft.com/office/powerpoint/2010/main" val="20929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 animBg="1"/>
      <p:bldP spid="188" grpId="0" animBg="1"/>
      <p:bldP spid="189" grpId="0" animBg="1"/>
      <p:bldP spid="191" grpId="0" animBg="1"/>
      <p:bldP spid="192" grpId="0" animBg="1"/>
      <p:bldP spid="19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016" y="4161636"/>
            <a:ext cx="7314511" cy="2143631"/>
          </a:xfrm>
        </p:spPr>
        <p:txBody>
          <a:bodyPr>
            <a:normAutofit lnSpcReduction="1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b="0" dirty="0"/>
              <a:t>Crashed / slow followers?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/>
              <a:t>Leader retries RPCs until they succeed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endParaRPr lang="en-US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b="0" dirty="0"/>
              <a:t>Performance is optimal in common case: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/>
              <a:t>One successful RPC to any majority of servers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operation</a:t>
            </a:r>
          </a:p>
        </p:txBody>
      </p:sp>
      <p:sp>
        <p:nvSpPr>
          <p:cNvPr id="105" name="Rounded Rectangle 104"/>
          <p:cNvSpPr/>
          <p:nvPr/>
        </p:nvSpPr>
        <p:spPr>
          <a:xfrm>
            <a:off x="10016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6" name="Group 105"/>
          <p:cNvGrpSpPr/>
          <p:nvPr/>
        </p:nvGrpSpPr>
        <p:grpSpPr>
          <a:xfrm>
            <a:off x="1306456" y="3207738"/>
            <a:ext cx="1524000" cy="228600"/>
            <a:chOff x="1828800" y="3733800"/>
            <a:chExt cx="1524000" cy="228600"/>
          </a:xfrm>
        </p:grpSpPr>
        <p:sp>
          <p:nvSpPr>
            <p:cNvPr id="107" name="Rectangle 10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19049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2400423" y="2217138"/>
            <a:ext cx="658633" cy="609600"/>
            <a:chOff x="3075167" y="2286000"/>
            <a:chExt cx="658633" cy="609600"/>
          </a:xfrm>
        </p:grpSpPr>
        <p:sp>
          <p:nvSpPr>
            <p:cNvPr id="113" name="Oval 1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Connector 121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23" name="Group 122"/>
          <p:cNvGrpSpPr/>
          <p:nvPr/>
        </p:nvGrpSpPr>
        <p:grpSpPr>
          <a:xfrm>
            <a:off x="1369984" y="2217138"/>
            <a:ext cx="531549" cy="533400"/>
            <a:chOff x="2057400" y="2438400"/>
            <a:chExt cx="379678" cy="381000"/>
          </a:xfrm>
        </p:grpSpPr>
        <p:sp>
          <p:nvSpPr>
            <p:cNvPr id="1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7" name="TextBox 126"/>
          <p:cNvSpPr txBox="1"/>
          <p:nvPr/>
        </p:nvSpPr>
        <p:spPr>
          <a:xfrm>
            <a:off x="11540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23732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34400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0" name="Group 129"/>
          <p:cNvGrpSpPr/>
          <p:nvPr/>
        </p:nvGrpSpPr>
        <p:grpSpPr>
          <a:xfrm>
            <a:off x="3744856" y="3207738"/>
            <a:ext cx="1524000" cy="228600"/>
            <a:chOff x="1828800" y="3733800"/>
            <a:chExt cx="1524000" cy="228600"/>
          </a:xfrm>
        </p:grpSpPr>
        <p:sp>
          <p:nvSpPr>
            <p:cNvPr id="131" name="Rectangle 1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35" name="TextBox 134"/>
          <p:cNvSpPr txBox="1"/>
          <p:nvPr/>
        </p:nvSpPr>
        <p:spPr>
          <a:xfrm>
            <a:off x="43433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36" name="Group 135"/>
          <p:cNvGrpSpPr/>
          <p:nvPr/>
        </p:nvGrpSpPr>
        <p:grpSpPr>
          <a:xfrm>
            <a:off x="4838823" y="2217138"/>
            <a:ext cx="658633" cy="609600"/>
            <a:chOff x="3075167" y="2286000"/>
            <a:chExt cx="658633" cy="609600"/>
          </a:xfrm>
        </p:grpSpPr>
        <p:sp>
          <p:nvSpPr>
            <p:cNvPr id="137" name="Oval 1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Freeform 1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Freeform 1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Freeform 1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6" name="Straight Connector 1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47" name="Group 146"/>
          <p:cNvGrpSpPr/>
          <p:nvPr/>
        </p:nvGrpSpPr>
        <p:grpSpPr>
          <a:xfrm>
            <a:off x="3808384" y="2217138"/>
            <a:ext cx="531549" cy="533400"/>
            <a:chOff x="2057400" y="2438400"/>
            <a:chExt cx="379678" cy="381000"/>
          </a:xfrm>
        </p:grpSpPr>
        <p:sp>
          <p:nvSpPr>
            <p:cNvPr id="1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1" name="TextBox 150"/>
          <p:cNvSpPr txBox="1"/>
          <p:nvPr/>
        </p:nvSpPr>
        <p:spPr>
          <a:xfrm>
            <a:off x="35924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48116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153" name="Rounded Rectangle 152"/>
          <p:cNvSpPr/>
          <p:nvPr/>
        </p:nvSpPr>
        <p:spPr>
          <a:xfrm>
            <a:off x="58784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4" name="Group 153"/>
          <p:cNvGrpSpPr/>
          <p:nvPr/>
        </p:nvGrpSpPr>
        <p:grpSpPr>
          <a:xfrm>
            <a:off x="6183256" y="3207738"/>
            <a:ext cx="1524000" cy="228600"/>
            <a:chOff x="1828800" y="3733800"/>
            <a:chExt cx="1524000" cy="228600"/>
          </a:xfrm>
        </p:grpSpPr>
        <p:sp>
          <p:nvSpPr>
            <p:cNvPr id="155" name="Rectangle 1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59" name="TextBox 158"/>
          <p:cNvSpPr txBox="1"/>
          <p:nvPr/>
        </p:nvSpPr>
        <p:spPr>
          <a:xfrm>
            <a:off x="67817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60" name="Group 159"/>
          <p:cNvGrpSpPr/>
          <p:nvPr/>
        </p:nvGrpSpPr>
        <p:grpSpPr>
          <a:xfrm>
            <a:off x="7277223" y="2217138"/>
            <a:ext cx="658633" cy="609600"/>
            <a:chOff x="3075167" y="2286000"/>
            <a:chExt cx="658633" cy="609600"/>
          </a:xfrm>
        </p:grpSpPr>
        <p:sp>
          <p:nvSpPr>
            <p:cNvPr id="161" name="Oval 1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Freeform 1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Freeform 1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Freeform 1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0" name="Straight Connector 1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71" name="Group 170"/>
          <p:cNvGrpSpPr/>
          <p:nvPr/>
        </p:nvGrpSpPr>
        <p:grpSpPr>
          <a:xfrm>
            <a:off x="6246784" y="2217138"/>
            <a:ext cx="531549" cy="533400"/>
            <a:chOff x="2057400" y="2438400"/>
            <a:chExt cx="379678" cy="381000"/>
          </a:xfrm>
        </p:grpSpPr>
        <p:sp>
          <p:nvSpPr>
            <p:cNvPr id="1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5" name="TextBox 174"/>
          <p:cNvSpPr txBox="1"/>
          <p:nvPr/>
        </p:nvSpPr>
        <p:spPr>
          <a:xfrm>
            <a:off x="60308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72500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cxnSp>
        <p:nvCxnSpPr>
          <p:cNvPr id="186" name="Straight Connector 185"/>
          <p:cNvCxnSpPr/>
          <p:nvPr/>
        </p:nvCxnSpPr>
        <p:spPr>
          <a:xfrm>
            <a:off x="6501704" y="140623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7" name="Freeform 186"/>
          <p:cNvSpPr/>
          <p:nvPr/>
        </p:nvSpPr>
        <p:spPr>
          <a:xfrm>
            <a:off x="4296337" y="1875560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Freeform 187"/>
          <p:cNvSpPr/>
          <p:nvPr/>
        </p:nvSpPr>
        <p:spPr>
          <a:xfrm>
            <a:off x="1839857" y="1631911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Freeform 188"/>
          <p:cNvSpPr/>
          <p:nvPr/>
        </p:nvSpPr>
        <p:spPr>
          <a:xfrm>
            <a:off x="4079361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0" name="Straight Connector 189"/>
          <p:cNvCxnSpPr/>
          <p:nvPr/>
        </p:nvCxnSpPr>
        <p:spPr>
          <a:xfrm flipV="1">
            <a:off x="516295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1" name="Freeform 190"/>
          <p:cNvSpPr/>
          <p:nvPr/>
        </p:nvSpPr>
        <p:spPr>
          <a:xfrm>
            <a:off x="6511304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Freeform 191"/>
          <p:cNvSpPr/>
          <p:nvPr/>
        </p:nvSpPr>
        <p:spPr>
          <a:xfrm>
            <a:off x="1634504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3" name="Straight Connector 192"/>
          <p:cNvCxnSpPr/>
          <p:nvPr/>
        </p:nvCxnSpPr>
        <p:spPr>
          <a:xfrm flipV="1">
            <a:off x="760006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flipV="1">
            <a:off x="272326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5" name="Freeform 194"/>
          <p:cNvSpPr/>
          <p:nvPr/>
        </p:nvSpPr>
        <p:spPr>
          <a:xfrm>
            <a:off x="6690858" y="1325090"/>
            <a:ext cx="922149" cy="83399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TextBox 195"/>
          <p:cNvSpPr txBox="1"/>
          <p:nvPr/>
        </p:nvSpPr>
        <p:spPr>
          <a:xfrm>
            <a:off x="6051368" y="1350863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pic>
        <p:nvPicPr>
          <p:cNvPr id="207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363" y="758284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8005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Mechanism:</a:t>
            </a:r>
            <a:r>
              <a:rPr lang="en-US" sz="3200" dirty="0"/>
              <a:t>  Replicate and separate servers</a:t>
            </a:r>
            <a:endParaRPr lang="en-US" sz="3200" b="1" dirty="0"/>
          </a:p>
          <a:p>
            <a:r>
              <a:rPr lang="en-US" sz="3200" b="1" dirty="0"/>
              <a:t>Goal #1:  </a:t>
            </a:r>
            <a:r>
              <a:rPr lang="en-US" sz="3200" dirty="0"/>
              <a:t>Provide a highly reliable service</a:t>
            </a:r>
          </a:p>
          <a:p>
            <a:r>
              <a:rPr lang="en-US" sz="3200" b="1" dirty="0"/>
              <a:t>Goal #2:  </a:t>
            </a:r>
            <a:r>
              <a:rPr lang="en-US" sz="3200" dirty="0"/>
              <a:t>Servers should behave just like a single, more reliable server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 Primary-Backup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8275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28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Operation:  Highly Coherent</a:t>
            </a:r>
          </a:p>
        </p:txBody>
      </p:sp>
      <p:grpSp>
        <p:nvGrpSpPr>
          <p:cNvPr id="119" name="Group 118"/>
          <p:cNvGrpSpPr/>
          <p:nvPr/>
        </p:nvGrpSpPr>
        <p:grpSpPr>
          <a:xfrm>
            <a:off x="1860028" y="1510352"/>
            <a:ext cx="2895600" cy="1447800"/>
            <a:chOff x="1860028" y="1510352"/>
            <a:chExt cx="2895600" cy="1447800"/>
          </a:xfrm>
        </p:grpSpPr>
        <p:sp>
          <p:nvSpPr>
            <p:cNvPr id="120" name="Rectangle 119"/>
            <p:cNvSpPr/>
            <p:nvPr/>
          </p:nvSpPr>
          <p:spPr>
            <a:xfrm>
              <a:off x="1860028" y="18913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add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1860028" y="151035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2317228" y="151035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2774428" y="151035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3231628" y="151035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688828" y="1510352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222228" y="1510352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3688828" y="1891352"/>
              <a:ext cx="533400" cy="4572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jmp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2317228" y="18913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cmp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2774428" y="18913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ret</a:t>
              </a: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3231628" y="1891352"/>
              <a:ext cx="457200" cy="4572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mov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4222228" y="1891352"/>
              <a:ext cx="533400" cy="4572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div</a:t>
              </a: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4222228" y="2500952"/>
              <a:ext cx="533400" cy="4572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sub</a:t>
              </a: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1860028" y="2500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add</a:t>
              </a: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3688828" y="2500952"/>
              <a:ext cx="533400" cy="4572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jmp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2317228" y="2500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cmp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2774428" y="2500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ret</a:t>
              </a: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3231628" y="2500952"/>
              <a:ext cx="457200" cy="4572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mov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</p:grpSp>
      <p:sp>
        <p:nvSpPr>
          <p:cNvPr id="138" name="TextBox 137"/>
          <p:cNvSpPr txBox="1"/>
          <p:nvPr/>
        </p:nvSpPr>
        <p:spPr>
          <a:xfrm>
            <a:off x="835598" y="1966064"/>
            <a:ext cx="85440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server1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835598" y="2575664"/>
            <a:ext cx="85440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server2</a:t>
            </a:r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5FABBCC7-D7C9-AF41-BD52-A743EE8992DE}"/>
              </a:ext>
            </a:extLst>
          </p:cNvPr>
          <p:cNvSpPr txBox="1">
            <a:spLocks/>
          </p:cNvSpPr>
          <p:nvPr/>
        </p:nvSpPr>
        <p:spPr bwMode="auto">
          <a:xfrm>
            <a:off x="374128" y="3556947"/>
            <a:ext cx="8769872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log entries on different server have same index and term: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Store the same command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Logs are identical in all preceding entries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given entry is committed, all preceding also committed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03000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8004" y="4920060"/>
            <a:ext cx="8467396" cy="145913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</a:pPr>
            <a:r>
              <a:rPr lang="en-US" sz="2200" b="0" dirty="0" err="1"/>
              <a:t>AppendEntries</a:t>
            </a:r>
            <a:r>
              <a:rPr lang="en-US" sz="2200" b="0" dirty="0"/>
              <a:t> has &lt;</a:t>
            </a:r>
            <a:r>
              <a:rPr lang="en-US" sz="2200" b="0" dirty="0" err="1"/>
              <a:t>index,term</a:t>
            </a:r>
            <a:r>
              <a:rPr lang="en-US" sz="2200" b="0" dirty="0"/>
              <a:t>&gt; of entry preceding new ones</a:t>
            </a:r>
          </a:p>
          <a:p>
            <a:pPr>
              <a:lnSpc>
                <a:spcPct val="110000"/>
              </a:lnSpc>
              <a:spcBef>
                <a:spcPts val="1600"/>
              </a:spcBef>
              <a:spcAft>
                <a:spcPts val="0"/>
              </a:spcAft>
            </a:pPr>
            <a:r>
              <a:rPr lang="en-US" sz="2200" b="0" dirty="0"/>
              <a:t>Follower must contain matching entry; otherwise it rejects</a:t>
            </a:r>
          </a:p>
          <a:p>
            <a:pPr>
              <a:lnSpc>
                <a:spcPct val="110000"/>
              </a:lnSpc>
              <a:spcBef>
                <a:spcPts val="1600"/>
              </a:spcBef>
              <a:spcAft>
                <a:spcPts val="0"/>
              </a:spcAft>
            </a:pPr>
            <a:r>
              <a:rPr lang="en-US" sz="2200" b="0" dirty="0"/>
              <a:t>Implements an </a:t>
            </a:r>
            <a:r>
              <a:rPr lang="en-US" sz="2200" b="0" dirty="0">
                <a:solidFill>
                  <a:schemeClr val="tx2"/>
                </a:solidFill>
              </a:rPr>
              <a:t>induction step</a:t>
            </a:r>
            <a:r>
              <a:rPr lang="en-US" sz="2200" b="0" dirty="0"/>
              <a:t>, ensures coherency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4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Operation:  Consistency Check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852084" y="18913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680884" y="1891352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309284" y="18913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766484" y="18913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223684" y="1891352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852084" y="25009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309284" y="25009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766484" y="25009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223684" y="2500952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947072" y="1966064"/>
            <a:ext cx="71333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leader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75551" y="2575664"/>
            <a:ext cx="88485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follower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852084" y="1524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309284" y="1524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766484" y="1524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223684" y="1524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680884" y="15240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482154" y="3106000"/>
            <a:ext cx="8229600" cy="1223752"/>
            <a:chOff x="482154" y="3106000"/>
            <a:chExt cx="8229600" cy="1223752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482154" y="3106000"/>
              <a:ext cx="8229600" cy="0"/>
            </a:xfrm>
            <a:prstGeom prst="line">
              <a:avLst/>
            </a:prstGeom>
            <a:ln w="19050" cap="rnd">
              <a:prstDash val="sysDot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1852084" y="3262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add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680884" y="3262952"/>
              <a:ext cx="533400" cy="4572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jmp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2309284" y="3262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cmp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766484" y="3262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ret</a:t>
              </a: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3223684" y="3262952"/>
              <a:ext cx="457200" cy="4572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mov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852084" y="38725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add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309284" y="38725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cmp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766484" y="38725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ret</a:t>
              </a: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3223684" y="38725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shl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947072" y="3337664"/>
              <a:ext cx="713337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0" dirty="0">
                  <a:solidFill>
                    <a:srgbClr val="000000"/>
                  </a:solidFill>
                  <a:latin typeface="Arial" charset="0"/>
                </a:rPr>
                <a:t>leader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75551" y="3947264"/>
              <a:ext cx="884858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0" dirty="0">
                  <a:solidFill>
                    <a:srgbClr val="000000"/>
                  </a:solidFill>
                  <a:latin typeface="Arial" charset="0"/>
                </a:rPr>
                <a:t>follower</a:t>
              </a:r>
            </a:p>
          </p:txBody>
        </p:sp>
      </p:grpSp>
      <p:sp>
        <p:nvSpPr>
          <p:cNvPr id="81" name="Freeform 80"/>
          <p:cNvSpPr/>
          <p:nvPr/>
        </p:nvSpPr>
        <p:spPr>
          <a:xfrm>
            <a:off x="3985684" y="2095087"/>
            <a:ext cx="828688" cy="635267"/>
          </a:xfrm>
          <a:custGeom>
            <a:avLst/>
            <a:gdLst>
              <a:gd name="connsiteX0" fmla="*/ 434283 w 434283"/>
              <a:gd name="connsiteY0" fmla="*/ 0 h 635267"/>
              <a:gd name="connsiteX1" fmla="*/ 1147 w 434283"/>
              <a:gd name="connsiteY1" fmla="*/ 635267 h 635267"/>
              <a:gd name="connsiteX0" fmla="*/ 433309 w 849194"/>
              <a:gd name="connsiteY0" fmla="*/ 0 h 635267"/>
              <a:gd name="connsiteX1" fmla="*/ 173 w 849194"/>
              <a:gd name="connsiteY1" fmla="*/ 635267 h 635267"/>
              <a:gd name="connsiteX0" fmla="*/ 433136 w 1030014"/>
              <a:gd name="connsiteY0" fmla="*/ 0 h 635267"/>
              <a:gd name="connsiteX1" fmla="*/ 0 w 1030014"/>
              <a:gd name="connsiteY1" fmla="*/ 635267 h 635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30014" h="635267">
                <a:moveTo>
                  <a:pt x="433136" y="0"/>
                </a:moveTo>
                <a:cubicBezTo>
                  <a:pt x="1583355" y="206141"/>
                  <a:pt x="866274" y="614412"/>
                  <a:pt x="0" y="635267"/>
                </a:cubicBezTo>
              </a:path>
            </a:pathLst>
          </a:custGeom>
          <a:noFill/>
          <a:ln w="28575">
            <a:solidFill>
              <a:srgbClr val="006400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042972" y="2043752"/>
            <a:ext cx="28007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6400"/>
                </a:solidFill>
                <a:latin typeface="Arial" charset="0"/>
              </a:rPr>
              <a:t>AppendEntries</a:t>
            </a:r>
            <a:r>
              <a:rPr lang="en-US" sz="1800" b="0" dirty="0">
                <a:solidFill>
                  <a:srgbClr val="006400"/>
                </a:solidFill>
                <a:latin typeface="Arial" charset="0"/>
              </a:rPr>
              <a:t> succeeds:</a:t>
            </a:r>
          </a:p>
          <a:p>
            <a:pPr algn="l"/>
            <a:r>
              <a:rPr lang="en-US" sz="1800" b="0" dirty="0">
                <a:solidFill>
                  <a:srgbClr val="006400"/>
                </a:solidFill>
                <a:latin typeface="Arial" charset="0"/>
              </a:rPr>
              <a:t>matching entry</a:t>
            </a:r>
          </a:p>
        </p:txBody>
      </p:sp>
      <p:sp>
        <p:nvSpPr>
          <p:cNvPr id="83" name="Freeform 82"/>
          <p:cNvSpPr/>
          <p:nvPr/>
        </p:nvSpPr>
        <p:spPr>
          <a:xfrm>
            <a:off x="3985684" y="3465885"/>
            <a:ext cx="828688" cy="635267"/>
          </a:xfrm>
          <a:custGeom>
            <a:avLst/>
            <a:gdLst>
              <a:gd name="connsiteX0" fmla="*/ 434283 w 434283"/>
              <a:gd name="connsiteY0" fmla="*/ 0 h 635267"/>
              <a:gd name="connsiteX1" fmla="*/ 1147 w 434283"/>
              <a:gd name="connsiteY1" fmla="*/ 635267 h 635267"/>
              <a:gd name="connsiteX0" fmla="*/ 433309 w 849194"/>
              <a:gd name="connsiteY0" fmla="*/ 0 h 635267"/>
              <a:gd name="connsiteX1" fmla="*/ 173 w 849194"/>
              <a:gd name="connsiteY1" fmla="*/ 635267 h 635267"/>
              <a:gd name="connsiteX0" fmla="*/ 433136 w 1030014"/>
              <a:gd name="connsiteY0" fmla="*/ 0 h 635267"/>
              <a:gd name="connsiteX1" fmla="*/ 0 w 1030014"/>
              <a:gd name="connsiteY1" fmla="*/ 635267 h 635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30014" h="635267">
                <a:moveTo>
                  <a:pt x="433136" y="0"/>
                </a:moveTo>
                <a:cubicBezTo>
                  <a:pt x="1583355" y="206141"/>
                  <a:pt x="866274" y="614412"/>
                  <a:pt x="0" y="635267"/>
                </a:cubicBezTo>
              </a:path>
            </a:pathLst>
          </a:custGeom>
          <a:noFill/>
          <a:ln w="28575"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042972" y="3454821"/>
            <a:ext cx="2236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A5001E"/>
                </a:solidFill>
                <a:latin typeface="Arial" charset="0"/>
              </a:rPr>
              <a:t>AppendEntries</a:t>
            </a: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 fails:</a:t>
            </a:r>
          </a:p>
          <a:p>
            <a:pPr algn="l"/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mismatch</a:t>
            </a:r>
          </a:p>
        </p:txBody>
      </p:sp>
      <p:grpSp>
        <p:nvGrpSpPr>
          <p:cNvPr id="85" name="Group 84"/>
          <p:cNvGrpSpPr/>
          <p:nvPr/>
        </p:nvGrpSpPr>
        <p:grpSpPr>
          <a:xfrm>
            <a:off x="3795184" y="3948752"/>
            <a:ext cx="304800" cy="304800"/>
            <a:chOff x="4038600" y="5715000"/>
            <a:chExt cx="304800" cy="304800"/>
          </a:xfrm>
        </p:grpSpPr>
        <p:cxnSp>
          <p:nvCxnSpPr>
            <p:cNvPr id="86" name="Straight Connector 85"/>
            <p:cNvCxnSpPr/>
            <p:nvPr/>
          </p:nvCxnSpPr>
          <p:spPr>
            <a:xfrm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flipV="1"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8" name="Rectangle 87"/>
          <p:cNvSpPr/>
          <p:nvPr/>
        </p:nvSpPr>
        <p:spPr>
          <a:xfrm>
            <a:off x="3299884" y="1542640"/>
            <a:ext cx="304800" cy="57731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00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1" grpId="0" animBg="1"/>
      <p:bldP spid="82" grpId="0"/>
      <p:bldP spid="83" grpId="0" animBg="1"/>
      <p:bldP spid="84" grpId="0"/>
      <p:bldP spid="8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7472" y="1444752"/>
            <a:ext cx="8767454" cy="4906963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b="0" dirty="0"/>
              <a:t>New leader’s log is truth, no special steps, start normal operation</a:t>
            </a:r>
          </a:p>
          <a:p>
            <a:pPr lvl="1">
              <a:spcAft>
                <a:spcPts val="600"/>
              </a:spcAft>
            </a:pPr>
            <a:r>
              <a:rPr lang="en-US" sz="2200" b="0" dirty="0"/>
              <a:t>Will eventually make follower’s logs identical to leader’s</a:t>
            </a:r>
          </a:p>
          <a:p>
            <a:pPr lvl="1">
              <a:spcAft>
                <a:spcPts val="600"/>
              </a:spcAft>
            </a:pPr>
            <a:r>
              <a:rPr lang="en-US" sz="2200" b="0" dirty="0"/>
              <a:t>Old leader may have left entries partially replicated</a:t>
            </a:r>
          </a:p>
          <a:p>
            <a:pPr>
              <a:spcBef>
                <a:spcPts val="3000"/>
              </a:spcBef>
              <a:spcAft>
                <a:spcPts val="600"/>
              </a:spcAft>
            </a:pPr>
            <a:r>
              <a:rPr lang="en-US" sz="2200" b="0" dirty="0"/>
              <a:t>Multiple crashes can leave many extraneous log entries</a:t>
            </a:r>
          </a:p>
        </p:txBody>
      </p:sp>
      <p:sp>
        <p:nvSpPr>
          <p:cNvPr id="51" name="Slide Number Placeholder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55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Leader Changes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2199400" y="3909290"/>
            <a:ext cx="3965040" cy="2590800"/>
            <a:chOff x="2199400" y="3928054"/>
            <a:chExt cx="3965040" cy="2590800"/>
          </a:xfrm>
        </p:grpSpPr>
        <p:sp>
          <p:nvSpPr>
            <p:cNvPr id="7" name="TextBox 6"/>
            <p:cNvSpPr txBox="1"/>
            <p:nvPr/>
          </p:nvSpPr>
          <p:spPr>
            <a:xfrm>
              <a:off x="3497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878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259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40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021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402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783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428000" y="3975921"/>
              <a:ext cx="11430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log index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497440" y="43090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878440" y="43090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497440" y="47662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878440" y="47662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259440" y="4309054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259440" y="4766254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640440" y="4309054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021440" y="4309054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402440" y="4309054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640440" y="4766254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497440" y="52234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878440" y="52234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259440" y="5223454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640440" y="5223454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497440" y="56806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640440" y="5680654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878440" y="56806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497440" y="61378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878440" y="61378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021440" y="4766254"/>
              <a:ext cx="381000" cy="381000"/>
            </a:xfrm>
            <a:prstGeom prst="rect">
              <a:avLst/>
            </a:prstGeom>
            <a:solidFill>
              <a:srgbClr val="EECBA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402440" y="4766254"/>
              <a:ext cx="381000" cy="381000"/>
            </a:xfrm>
            <a:prstGeom prst="rect">
              <a:avLst/>
            </a:prstGeom>
            <a:solidFill>
              <a:srgbClr val="EECBA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259440" y="6137854"/>
              <a:ext cx="381000" cy="381000"/>
            </a:xfrm>
            <a:prstGeom prst="rect">
              <a:avLst/>
            </a:prstGeom>
            <a:solidFill>
              <a:srgbClr val="D1B2E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640440" y="6137854"/>
              <a:ext cx="381000" cy="381000"/>
            </a:xfrm>
            <a:prstGeom prst="rect">
              <a:avLst/>
            </a:prstGeom>
            <a:solidFill>
              <a:srgbClr val="D1B2E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021440" y="6137854"/>
              <a:ext cx="381000" cy="381000"/>
            </a:xfrm>
            <a:prstGeom prst="rect">
              <a:avLst/>
            </a:prstGeom>
            <a:solidFill>
              <a:srgbClr val="FFE181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402440" y="6137854"/>
              <a:ext cx="381000" cy="381000"/>
            </a:xfrm>
            <a:prstGeom prst="rect">
              <a:avLst/>
            </a:prstGeom>
            <a:solidFill>
              <a:srgbClr val="FFE181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783440" y="6137854"/>
              <a:ext cx="381000" cy="381000"/>
            </a:xfrm>
            <a:prstGeom prst="rect">
              <a:avLst/>
            </a:prstGeom>
            <a:solidFill>
              <a:srgbClr val="FFE181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259440" y="5680654"/>
              <a:ext cx="381000" cy="381000"/>
            </a:xfrm>
            <a:prstGeom prst="rect">
              <a:avLst/>
            </a:prstGeom>
            <a:solidFill>
              <a:srgbClr val="D1B2E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783440" y="4766254"/>
              <a:ext cx="381000" cy="381000"/>
            </a:xfrm>
            <a:prstGeom prst="rect">
              <a:avLst/>
            </a:prstGeom>
            <a:solidFill>
              <a:srgbClr val="EECBA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199400" y="4375829"/>
              <a:ext cx="7620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term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116440" y="43610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116440" y="48182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116440" y="52754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116440" y="57326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116440" y="61898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53" name="Freeform 52"/>
            <p:cNvSpPr/>
            <p:nvPr/>
          </p:nvSpPr>
          <p:spPr>
            <a:xfrm>
              <a:off x="2677186" y="4318609"/>
              <a:ext cx="923961" cy="136388"/>
            </a:xfrm>
            <a:custGeom>
              <a:avLst/>
              <a:gdLst>
                <a:gd name="connsiteX0" fmla="*/ 0 w 960895"/>
                <a:gd name="connsiteY0" fmla="*/ 30997 h 35621"/>
                <a:gd name="connsiteX1" fmla="*/ 960895 w 960895"/>
                <a:gd name="connsiteY1" fmla="*/ 0 h 35621"/>
                <a:gd name="connsiteX0" fmla="*/ 0 w 960895"/>
                <a:gd name="connsiteY0" fmla="*/ 140060 h 140060"/>
                <a:gd name="connsiteX1" fmla="*/ 960895 w 960895"/>
                <a:gd name="connsiteY1" fmla="*/ 109063 h 140060"/>
                <a:gd name="connsiteX0" fmla="*/ 0 w 960895"/>
                <a:gd name="connsiteY0" fmla="*/ 234909 h 234909"/>
                <a:gd name="connsiteX1" fmla="*/ 960895 w 960895"/>
                <a:gd name="connsiteY1" fmla="*/ 203912 h 234909"/>
                <a:gd name="connsiteX0" fmla="*/ 0 w 960895"/>
                <a:gd name="connsiteY0" fmla="*/ 229092 h 229092"/>
                <a:gd name="connsiteX1" fmla="*/ 960895 w 960895"/>
                <a:gd name="connsiteY1" fmla="*/ 198095 h 229092"/>
                <a:gd name="connsiteX0" fmla="*/ 0 w 960895"/>
                <a:gd name="connsiteY0" fmla="*/ 232023 h 232023"/>
                <a:gd name="connsiteX1" fmla="*/ 960895 w 960895"/>
                <a:gd name="connsiteY1" fmla="*/ 201026 h 232023"/>
                <a:gd name="connsiteX0" fmla="*/ 0 w 960895"/>
                <a:gd name="connsiteY0" fmla="*/ 190489 h 190489"/>
                <a:gd name="connsiteX1" fmla="*/ 960895 w 960895"/>
                <a:gd name="connsiteY1" fmla="*/ 159492 h 190489"/>
                <a:gd name="connsiteX0" fmla="*/ 0 w 960895"/>
                <a:gd name="connsiteY0" fmla="*/ 165531 h 165531"/>
                <a:gd name="connsiteX1" fmla="*/ 960895 w 960895"/>
                <a:gd name="connsiteY1" fmla="*/ 134534 h 165531"/>
                <a:gd name="connsiteX0" fmla="*/ 0 w 960895"/>
                <a:gd name="connsiteY0" fmla="*/ 146110 h 153859"/>
                <a:gd name="connsiteX1" fmla="*/ 960895 w 960895"/>
                <a:gd name="connsiteY1" fmla="*/ 153859 h 153859"/>
                <a:gd name="connsiteX0" fmla="*/ 0 w 999641"/>
                <a:gd name="connsiteY0" fmla="*/ 132573 h 171318"/>
                <a:gd name="connsiteX1" fmla="*/ 999641 w 999641"/>
                <a:gd name="connsiteY1" fmla="*/ 171318 h 171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9641" h="171318">
                  <a:moveTo>
                    <a:pt x="0" y="132573"/>
                  </a:moveTo>
                  <a:cubicBezTo>
                    <a:pt x="315779" y="-77946"/>
                    <a:pt x="670302" y="-17245"/>
                    <a:pt x="999641" y="171318"/>
                  </a:cubicBezTo>
                </a:path>
              </a:pathLst>
            </a:custGeom>
            <a:noFill/>
            <a:ln w="19050">
              <a:solidFill>
                <a:schemeClr val="tx2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092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2900" y="2749882"/>
            <a:ext cx="8592500" cy="294298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Raft safety property:  </a:t>
            </a:r>
            <a:r>
              <a:rPr lang="en-US" sz="2300" b="0" dirty="0"/>
              <a:t>If leader has decided log entry is committed, entry will be present in logs of all future leaders</a:t>
            </a:r>
          </a:p>
          <a:p>
            <a:pPr>
              <a:spcBef>
                <a:spcPts val="2400"/>
              </a:spcBef>
            </a:pPr>
            <a:r>
              <a:rPr lang="en-US" b="0" dirty="0"/>
              <a:t>Why does this guarantee higher-level goal?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100" dirty="0"/>
              <a:t>Leaders never overwrite entries in their logs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100" dirty="0"/>
              <a:t>Only entries in leader’s log can be committed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100" dirty="0"/>
              <a:t>Entries must be committed before applying to state machine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15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 Requirement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90784" y="5585147"/>
            <a:ext cx="55790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F4899"/>
                </a:solidFill>
                <a:latin typeface="Arial" charset="0"/>
              </a:rPr>
              <a:t>Committed → Present in future leaders’ logs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81363" y="6031598"/>
            <a:ext cx="1710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  <a:t>Restrictions on</a:t>
            </a:r>
            <a:b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</a:br>
            <a: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  <a:t>commitment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33444" y="6020739"/>
            <a:ext cx="1710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  <a:t>Restrictions on</a:t>
            </a:r>
            <a:b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</a:br>
            <a: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  <a:t>leader election</a:t>
            </a:r>
          </a:p>
        </p:txBody>
      </p:sp>
      <p:sp>
        <p:nvSpPr>
          <p:cNvPr id="10" name="Freeform 9"/>
          <p:cNvSpPr/>
          <p:nvPr/>
        </p:nvSpPr>
        <p:spPr>
          <a:xfrm>
            <a:off x="2551144" y="5941782"/>
            <a:ext cx="658678" cy="402956"/>
          </a:xfrm>
          <a:custGeom>
            <a:avLst/>
            <a:gdLst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8678" h="402956">
                <a:moveTo>
                  <a:pt x="658678" y="0"/>
                </a:moveTo>
                <a:cubicBezTo>
                  <a:pt x="648346" y="242808"/>
                  <a:pt x="537274" y="392624"/>
                  <a:pt x="0" y="402956"/>
                </a:cubicBezTo>
              </a:path>
            </a:pathLst>
          </a:custGeom>
          <a:noFill/>
          <a:ln>
            <a:solidFill>
              <a:schemeClr val="accent2">
                <a:lumMod val="25000"/>
              </a:schemeClr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 flipH="1">
            <a:off x="5568147" y="5941782"/>
            <a:ext cx="658678" cy="402956"/>
          </a:xfrm>
          <a:custGeom>
            <a:avLst/>
            <a:gdLst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8678" h="402956">
                <a:moveTo>
                  <a:pt x="658678" y="0"/>
                </a:moveTo>
                <a:cubicBezTo>
                  <a:pt x="648346" y="242808"/>
                  <a:pt x="537274" y="392624"/>
                  <a:pt x="0" y="402956"/>
                </a:cubicBezTo>
              </a:path>
            </a:pathLst>
          </a:custGeom>
          <a:noFill/>
          <a:ln>
            <a:solidFill>
              <a:schemeClr val="accent2">
                <a:lumMod val="25000"/>
              </a:schemeClr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DE9FF784-F83F-C34E-BD0A-0ACCB244A2C5}"/>
              </a:ext>
            </a:extLst>
          </p:cNvPr>
          <p:cNvSpPr/>
          <p:nvPr/>
        </p:nvSpPr>
        <p:spPr>
          <a:xfrm>
            <a:off x="548644" y="1486318"/>
            <a:ext cx="8172830" cy="1074470"/>
          </a:xfrm>
          <a:prstGeom prst="roundRect">
            <a:avLst/>
          </a:prstGeom>
          <a:gradFill rotWithShape="1">
            <a:gsLst>
              <a:gs pos="0">
                <a:srgbClr val="A5001E">
                  <a:shade val="51000"/>
                  <a:satMod val="130000"/>
                </a:srgbClr>
              </a:gs>
              <a:gs pos="80000">
                <a:srgbClr val="A5001E">
                  <a:shade val="93000"/>
                  <a:satMod val="130000"/>
                </a:srgbClr>
              </a:gs>
              <a:gs pos="100000">
                <a:srgbClr val="A5001E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5001E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Once log entry applied to a state machine, no other state machine must apply a different value for that log entry</a:t>
            </a:r>
          </a:p>
        </p:txBody>
      </p:sp>
    </p:spTree>
    <p:extLst>
      <p:ext uri="{BB962C8B-B14F-4D97-AF65-F5344CB8AC3E}">
        <p14:creationId xmlns:p14="http://schemas.microsoft.com/office/powerpoint/2010/main" val="1960870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7" grpId="0"/>
      <p:bldP spid="8" grpId="0"/>
      <p:bldP spid="9" grpId="0"/>
      <p:bldP spid="10" grpId="0" animBg="1"/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3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the Best Leader</a:t>
            </a:r>
          </a:p>
        </p:txBody>
      </p:sp>
      <p:sp>
        <p:nvSpPr>
          <p:cNvPr id="92" name="Rectangle 91"/>
          <p:cNvSpPr/>
          <p:nvPr/>
        </p:nvSpPr>
        <p:spPr>
          <a:xfrm>
            <a:off x="2739083" y="18535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93" name="Rectangle 92"/>
          <p:cNvSpPr/>
          <p:nvPr/>
        </p:nvSpPr>
        <p:spPr>
          <a:xfrm>
            <a:off x="3882083" y="18535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94" name="Rectangle 93"/>
          <p:cNvSpPr/>
          <p:nvPr/>
        </p:nvSpPr>
        <p:spPr>
          <a:xfrm>
            <a:off x="3120083" y="18535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95" name="Rectangle 94"/>
          <p:cNvSpPr/>
          <p:nvPr/>
        </p:nvSpPr>
        <p:spPr>
          <a:xfrm>
            <a:off x="3501083" y="18535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96" name="Rectangle 95"/>
          <p:cNvSpPr/>
          <p:nvPr/>
        </p:nvSpPr>
        <p:spPr>
          <a:xfrm>
            <a:off x="4263083" y="18535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2739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1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3120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2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3501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3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3882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4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4263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5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2739083" y="23869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3882083" y="23869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3120083" y="23869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3501083" y="23869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2739083" y="29203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3882083" y="29203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3120083" y="29203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3501083" y="29203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4263083" y="29203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662883" y="2844113"/>
            <a:ext cx="5410200" cy="533400"/>
            <a:chOff x="2662883" y="2844113"/>
            <a:chExt cx="5410200" cy="533400"/>
          </a:xfrm>
        </p:grpSpPr>
        <p:sp>
          <p:nvSpPr>
            <p:cNvPr id="111" name="Rounded Rectangle 110"/>
            <p:cNvSpPr/>
            <p:nvPr/>
          </p:nvSpPr>
          <p:spPr>
            <a:xfrm>
              <a:off x="2662883" y="2844113"/>
              <a:ext cx="2057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541621" y="2861325"/>
              <a:ext cx="2531462" cy="48731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l">
                <a:lnSpc>
                  <a:spcPts val="1900"/>
                </a:lnSpc>
                <a:defRPr>
                  <a:solidFill>
                    <a:schemeClr val="accent4"/>
                  </a:solidFill>
                </a:defRPr>
              </a:lvl1pPr>
            </a:lstStyle>
            <a:p>
              <a:r>
                <a:rPr lang="en-US" sz="1800" dirty="0">
                  <a:solidFill>
                    <a:srgbClr val="A5001E"/>
                  </a:solidFill>
                  <a:latin typeface="Arial" charset="0"/>
                </a:rPr>
                <a:t>Unavailable during leader transition</a:t>
              </a:r>
            </a:p>
          </p:txBody>
        </p:sp>
        <p:cxnSp>
          <p:nvCxnSpPr>
            <p:cNvPr id="115" name="Straight Connector 114"/>
            <p:cNvCxnSpPr/>
            <p:nvPr/>
          </p:nvCxnSpPr>
          <p:spPr>
            <a:xfrm flipH="1">
              <a:off x="4796483" y="3110813"/>
              <a:ext cx="609600" cy="0"/>
            </a:xfrm>
            <a:prstGeom prst="line">
              <a:avLst/>
            </a:prstGeom>
            <a:ln w="19050" cap="rnd">
              <a:solidFill>
                <a:schemeClr val="accent4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4186883" y="1777313"/>
            <a:ext cx="3183538" cy="533400"/>
            <a:chOff x="4186883" y="1777313"/>
            <a:chExt cx="3183538" cy="533400"/>
          </a:xfrm>
        </p:grpSpPr>
        <p:sp>
          <p:nvSpPr>
            <p:cNvPr id="113" name="TextBox 112"/>
            <p:cNvSpPr txBox="1"/>
            <p:nvPr/>
          </p:nvSpPr>
          <p:spPr>
            <a:xfrm>
              <a:off x="5541621" y="1922185"/>
              <a:ext cx="1828800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ts val="1900"/>
                </a:lnSpc>
              </a:pPr>
              <a:r>
                <a:rPr lang="en-US" sz="1800" dirty="0">
                  <a:solidFill>
                    <a:srgbClr val="A5001E"/>
                  </a:solidFill>
                  <a:latin typeface="Arial" charset="0"/>
                </a:rPr>
                <a:t>Committed?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>
            <a:xfrm flipH="1">
              <a:off x="4796483" y="2044013"/>
              <a:ext cx="609600" cy="0"/>
            </a:xfrm>
            <a:prstGeom prst="line">
              <a:avLst/>
            </a:prstGeom>
            <a:ln w="19050" cap="rnd">
              <a:solidFill>
                <a:schemeClr val="accent4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6" name="Rounded Rectangle 115"/>
            <p:cNvSpPr/>
            <p:nvPr/>
          </p:nvSpPr>
          <p:spPr>
            <a:xfrm>
              <a:off x="4186883" y="1777313"/>
              <a:ext cx="533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  <p:sp>
        <p:nvSpPr>
          <p:cNvPr id="117" name="Rectangle 116"/>
          <p:cNvSpPr/>
          <p:nvPr/>
        </p:nvSpPr>
        <p:spPr>
          <a:xfrm>
            <a:off x="293332" y="2016922"/>
            <a:ext cx="196070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Can’t tell which entries committed!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58082" y="1899338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2358082" y="2432738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8" name="Content Placeholder 1">
            <a:extLst>
              <a:ext uri="{FF2B5EF4-FFF2-40B4-BE49-F238E27FC236}">
                <a16:creationId xmlns:a16="http://schemas.microsoft.com/office/drawing/2014/main" id="{875D2F75-7EDD-5346-AC6D-F6FF9F6829EB}"/>
              </a:ext>
            </a:extLst>
          </p:cNvPr>
          <p:cNvSpPr txBox="1">
            <a:spLocks/>
          </p:cNvSpPr>
          <p:nvPr/>
        </p:nvSpPr>
        <p:spPr bwMode="auto">
          <a:xfrm>
            <a:off x="319305" y="3737918"/>
            <a:ext cx="8596095" cy="2881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Elect candidate most likely to contain all committed entries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In RequestVote, candidates incl. index + term of last log entry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Voter V denies vote if its log is “more complete”:              (newer term) or (entry in higher index of same term)</a:t>
            </a:r>
            <a:endParaRPr kumimoji="0" lang="en-US" sz="2200" b="0" i="0" u="none" strike="noStrike" kern="0" cap="none" spc="0" normalizeH="0" baseline="0" noProof="0">
              <a:ln>
                <a:noFill/>
              </a:ln>
              <a:solidFill>
                <a:srgbClr val="1F4899"/>
              </a:solidFill>
              <a:effectLst/>
              <a:uLnTx/>
              <a:uFillTx/>
              <a:latin typeface="Arial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Leader will have “most complete” log among electing majority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2900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/>
      <p:bldP spid="38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51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/>
              <a:t>Committing Entry from Current Term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2741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1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3122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2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3503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3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3884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4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4265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5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2745258" y="18502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3126258" y="18502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2745258" y="23836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3126258" y="23836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2745258" y="29170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3126258" y="29170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2745258" y="34504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3507258" y="18502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126258" y="34504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2745258" y="39838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3126258" y="39838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2364258" y="19022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2364258" y="24356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2364258" y="29690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2364258" y="35024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2364258" y="40358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3507258" y="23836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3507258" y="29170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3888258" y="18502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3888258" y="23836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4269258" y="18502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3888258" y="29170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3507258" y="34504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4955058" y="3374214"/>
            <a:ext cx="2819400" cy="1066800"/>
            <a:chOff x="4955058" y="3374214"/>
            <a:chExt cx="2819400" cy="1066800"/>
          </a:xfrm>
        </p:grpSpPr>
        <p:sp>
          <p:nvSpPr>
            <p:cNvPr id="191" name="TextBox 190"/>
            <p:cNvSpPr txBox="1"/>
            <p:nvPr/>
          </p:nvSpPr>
          <p:spPr>
            <a:xfrm>
              <a:off x="5242996" y="3648901"/>
              <a:ext cx="2531462" cy="48731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l">
                <a:lnSpc>
                  <a:spcPts val="1900"/>
                </a:lnSpc>
                <a:defRPr>
                  <a:solidFill>
                    <a:schemeClr val="accent4"/>
                  </a:solidFill>
                </a:defRPr>
              </a:lvl1pPr>
            </a:lstStyle>
            <a:p>
              <a:r>
                <a:rPr lang="en-US" sz="1800" dirty="0">
                  <a:solidFill>
                    <a:srgbClr val="A5001E"/>
                  </a:solidFill>
                  <a:latin typeface="Arial" charset="0"/>
                </a:rPr>
                <a:t>Can’t be elected as</a:t>
              </a:r>
              <a:br>
                <a:rPr lang="en-US" sz="180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dirty="0">
                  <a:solidFill>
                    <a:srgbClr val="A5001E"/>
                  </a:solidFill>
                  <a:latin typeface="Arial" charset="0"/>
                </a:rPr>
                <a:t>leader for term 3</a:t>
              </a:r>
            </a:p>
          </p:txBody>
        </p:sp>
        <p:sp>
          <p:nvSpPr>
            <p:cNvPr id="193" name="Right Brace 192"/>
            <p:cNvSpPr/>
            <p:nvPr/>
          </p:nvSpPr>
          <p:spPr>
            <a:xfrm>
              <a:off x="4955058" y="3374214"/>
              <a:ext cx="152400" cy="1066800"/>
            </a:xfrm>
            <a:prstGeom prst="rightBrace">
              <a:avLst>
                <a:gd name="adj1" fmla="val 33757"/>
                <a:gd name="adj2" fmla="val 50000"/>
              </a:avLst>
            </a:prstGeom>
            <a:ln w="190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E1FFE1">
                    <a:lumMod val="25000"/>
                  </a:srgbClr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812058" y="1902215"/>
            <a:ext cx="5257800" cy="1471999"/>
            <a:chOff x="3812058" y="1902215"/>
            <a:chExt cx="5257800" cy="1471999"/>
          </a:xfrm>
        </p:grpSpPr>
        <p:sp>
          <p:nvSpPr>
            <p:cNvPr id="188" name="Rounded Rectangle 187"/>
            <p:cNvSpPr/>
            <p:nvPr/>
          </p:nvSpPr>
          <p:spPr>
            <a:xfrm>
              <a:off x="3812058" y="2840814"/>
              <a:ext cx="533400" cy="533400"/>
            </a:xfrm>
            <a:prstGeom prst="roundRect">
              <a:avLst/>
            </a:prstGeom>
            <a:noFill/>
            <a:ln>
              <a:solidFill>
                <a:schemeClr val="tx2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5242996" y="2985686"/>
              <a:ext cx="3826862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l">
                <a:lnSpc>
                  <a:spcPts val="1900"/>
                </a:lnSpc>
                <a:defRPr>
                  <a:solidFill>
                    <a:schemeClr val="accent4"/>
                  </a:solidFill>
                </a:defRPr>
              </a:lvl1pPr>
            </a:lstStyle>
            <a:p>
              <a:r>
                <a:rPr lang="en-US" sz="1800" dirty="0" err="1">
                  <a:solidFill>
                    <a:srgbClr val="1F4899"/>
                  </a:solidFill>
                  <a:latin typeface="Arial" charset="0"/>
                </a:rPr>
                <a:t>AppendEntries</a:t>
              </a:r>
              <a:r>
                <a:rPr lang="en-US" sz="1800" dirty="0">
                  <a:solidFill>
                    <a:srgbClr val="1F4899"/>
                  </a:solidFill>
                  <a:latin typeface="Arial" charset="0"/>
                </a:rPr>
                <a:t> just succeeded</a:t>
              </a:r>
            </a:p>
          </p:txBody>
        </p:sp>
        <p:cxnSp>
          <p:nvCxnSpPr>
            <p:cNvPr id="190" name="Straight Connector 189"/>
            <p:cNvCxnSpPr/>
            <p:nvPr/>
          </p:nvCxnSpPr>
          <p:spPr>
            <a:xfrm flipH="1">
              <a:off x="4497858" y="3107514"/>
              <a:ext cx="6096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92" name="Freeform 191"/>
            <p:cNvSpPr/>
            <p:nvPr/>
          </p:nvSpPr>
          <p:spPr>
            <a:xfrm>
              <a:off x="4168191" y="2166243"/>
              <a:ext cx="355881" cy="808523"/>
            </a:xfrm>
            <a:custGeom>
              <a:avLst/>
              <a:gdLst>
                <a:gd name="connsiteX0" fmla="*/ 9261 w 9261"/>
                <a:gd name="connsiteY0" fmla="*/ 0 h 808523"/>
                <a:gd name="connsiteX1" fmla="*/ 9261 w 9261"/>
                <a:gd name="connsiteY1" fmla="*/ 808523 h 808523"/>
                <a:gd name="connsiteX0" fmla="*/ 445 w 209903"/>
                <a:gd name="connsiteY0" fmla="*/ 0 h 10000"/>
                <a:gd name="connsiteX1" fmla="*/ 445 w 209903"/>
                <a:gd name="connsiteY1" fmla="*/ 10000 h 10000"/>
                <a:gd name="connsiteX0" fmla="*/ 0 w 384280"/>
                <a:gd name="connsiteY0" fmla="*/ 0 h 10000"/>
                <a:gd name="connsiteX1" fmla="*/ 0 w 384280"/>
                <a:gd name="connsiteY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84280" h="10000">
                  <a:moveTo>
                    <a:pt x="0" y="0"/>
                  </a:moveTo>
                  <a:cubicBezTo>
                    <a:pt x="479825" y="3611"/>
                    <a:pt x="543919" y="6389"/>
                    <a:pt x="0" y="10000"/>
                  </a:cubicBezTo>
                </a:path>
              </a:pathLst>
            </a:custGeom>
            <a:noFill/>
            <a:ln>
              <a:solidFill>
                <a:schemeClr val="tx2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5242996" y="1902215"/>
              <a:ext cx="2531462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ts val="1900"/>
                </a:lnSpc>
              </a:pPr>
              <a:r>
                <a:rPr lang="en-US" sz="1800">
                  <a:solidFill>
                    <a:srgbClr val="1F4899"/>
                  </a:solidFill>
                  <a:latin typeface="Arial" charset="0"/>
                </a:rPr>
                <a:t>Leader for term </a:t>
              </a:r>
              <a:r>
                <a:rPr lang="en-US" sz="1800" dirty="0">
                  <a:solidFill>
                    <a:srgbClr val="1F4899"/>
                  </a:solidFill>
                  <a:latin typeface="Arial" charset="0"/>
                </a:rPr>
                <a:t>2</a:t>
              </a:r>
            </a:p>
          </p:txBody>
        </p:sp>
        <p:cxnSp>
          <p:nvCxnSpPr>
            <p:cNvPr id="195" name="Straight Connector 194"/>
            <p:cNvCxnSpPr/>
            <p:nvPr/>
          </p:nvCxnSpPr>
          <p:spPr>
            <a:xfrm flipH="1">
              <a:off x="4726458" y="2040714"/>
              <a:ext cx="3810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6" name="Content Placeholder 58">
            <a:extLst>
              <a:ext uri="{FF2B5EF4-FFF2-40B4-BE49-F238E27FC236}">
                <a16:creationId xmlns:a16="http://schemas.microsoft.com/office/drawing/2014/main" id="{4766EC78-7A80-1141-ACAF-056FDA2DB69F}"/>
              </a:ext>
            </a:extLst>
          </p:cNvPr>
          <p:cNvSpPr txBox="1">
            <a:spLocks/>
          </p:cNvSpPr>
          <p:nvPr/>
        </p:nvSpPr>
        <p:spPr bwMode="auto">
          <a:xfrm>
            <a:off x="347472" y="4663440"/>
            <a:ext cx="8796528" cy="1913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Case #1: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 decides entry in current term is committed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Safe: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 for term 3 must contain entry 4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6440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5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Committing Entry from Earlier Term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741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122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2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503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3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884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4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265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5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741719" y="18576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69" name="Rectangle 68"/>
          <p:cNvSpPr/>
          <p:nvPr/>
        </p:nvSpPr>
        <p:spPr>
          <a:xfrm>
            <a:off x="3122719" y="18576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741719" y="23910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122719" y="23910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2" name="Rectangle 71"/>
          <p:cNvSpPr/>
          <p:nvPr/>
        </p:nvSpPr>
        <p:spPr>
          <a:xfrm>
            <a:off x="2741719" y="29244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122719" y="29244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741719" y="34578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503719" y="185763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122719" y="34578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7" name="Rectangle 76"/>
          <p:cNvSpPr/>
          <p:nvPr/>
        </p:nvSpPr>
        <p:spPr>
          <a:xfrm>
            <a:off x="2741719" y="39912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8" name="Rectangle 77"/>
          <p:cNvSpPr/>
          <p:nvPr/>
        </p:nvSpPr>
        <p:spPr>
          <a:xfrm>
            <a:off x="3122719" y="39912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2360719" y="19096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2360719" y="24430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2360719" y="29764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2360719" y="35098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2360719" y="40432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84" name="Rectangle 83"/>
          <p:cNvSpPr/>
          <p:nvPr/>
        </p:nvSpPr>
        <p:spPr>
          <a:xfrm>
            <a:off x="3503719" y="239103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85" name="Rectangle 84"/>
          <p:cNvSpPr/>
          <p:nvPr/>
        </p:nvSpPr>
        <p:spPr>
          <a:xfrm>
            <a:off x="3503719" y="292443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89" name="Rectangle 88"/>
          <p:cNvSpPr/>
          <p:nvPr/>
        </p:nvSpPr>
        <p:spPr>
          <a:xfrm>
            <a:off x="3503719" y="399123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90" name="Rectangle 89"/>
          <p:cNvSpPr/>
          <p:nvPr/>
        </p:nvSpPr>
        <p:spPr>
          <a:xfrm>
            <a:off x="3884719" y="185763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91" name="Rectangle 90"/>
          <p:cNvSpPr/>
          <p:nvPr/>
        </p:nvSpPr>
        <p:spPr>
          <a:xfrm>
            <a:off x="3884719" y="399123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427519" y="1901588"/>
            <a:ext cx="5681472" cy="1480042"/>
            <a:chOff x="3427519" y="1901588"/>
            <a:chExt cx="5681472" cy="1480042"/>
          </a:xfrm>
        </p:grpSpPr>
        <p:sp>
          <p:nvSpPr>
            <p:cNvPr id="86" name="Rounded Rectangle 85"/>
            <p:cNvSpPr/>
            <p:nvPr/>
          </p:nvSpPr>
          <p:spPr>
            <a:xfrm>
              <a:off x="3427519" y="2848230"/>
              <a:ext cx="533400" cy="533400"/>
            </a:xfrm>
            <a:prstGeom prst="roundRect">
              <a:avLst/>
            </a:prstGeom>
            <a:noFill/>
            <a:ln>
              <a:solidFill>
                <a:schemeClr val="tx2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5239457" y="2998014"/>
              <a:ext cx="3869534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l">
                <a:lnSpc>
                  <a:spcPts val="1900"/>
                </a:lnSpc>
                <a:defRPr>
                  <a:solidFill>
                    <a:schemeClr val="accent4"/>
                  </a:solidFill>
                </a:defRPr>
              </a:lvl1pPr>
            </a:lstStyle>
            <a:p>
              <a:r>
                <a:rPr lang="en-US" sz="1800" dirty="0" err="1">
                  <a:solidFill>
                    <a:srgbClr val="1F4899"/>
                  </a:solidFill>
                  <a:latin typeface="Arial" charset="0"/>
                </a:rPr>
                <a:t>AppendEntries</a:t>
              </a:r>
              <a:r>
                <a:rPr lang="en-US" sz="1800" dirty="0">
                  <a:solidFill>
                    <a:srgbClr val="1F4899"/>
                  </a:solidFill>
                  <a:latin typeface="Arial" charset="0"/>
                </a:rPr>
                <a:t> just succeeded</a:t>
              </a:r>
            </a:p>
          </p:txBody>
        </p:sp>
        <p:cxnSp>
          <p:nvCxnSpPr>
            <p:cNvPr id="88" name="Straight Connector 87"/>
            <p:cNvCxnSpPr/>
            <p:nvPr/>
          </p:nvCxnSpPr>
          <p:spPr>
            <a:xfrm flipH="1">
              <a:off x="4113319" y="3114930"/>
              <a:ext cx="9906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2" name="Freeform 91"/>
            <p:cNvSpPr/>
            <p:nvPr/>
          </p:nvSpPr>
          <p:spPr>
            <a:xfrm>
              <a:off x="3808519" y="2173659"/>
              <a:ext cx="355881" cy="808523"/>
            </a:xfrm>
            <a:custGeom>
              <a:avLst/>
              <a:gdLst>
                <a:gd name="connsiteX0" fmla="*/ 9261 w 9261"/>
                <a:gd name="connsiteY0" fmla="*/ 0 h 808523"/>
                <a:gd name="connsiteX1" fmla="*/ 9261 w 9261"/>
                <a:gd name="connsiteY1" fmla="*/ 808523 h 808523"/>
                <a:gd name="connsiteX0" fmla="*/ 445 w 209903"/>
                <a:gd name="connsiteY0" fmla="*/ 0 h 10000"/>
                <a:gd name="connsiteX1" fmla="*/ 445 w 209903"/>
                <a:gd name="connsiteY1" fmla="*/ 10000 h 10000"/>
                <a:gd name="connsiteX0" fmla="*/ 0 w 384280"/>
                <a:gd name="connsiteY0" fmla="*/ 0 h 10000"/>
                <a:gd name="connsiteX1" fmla="*/ 0 w 384280"/>
                <a:gd name="connsiteY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84280" h="10000">
                  <a:moveTo>
                    <a:pt x="0" y="0"/>
                  </a:moveTo>
                  <a:cubicBezTo>
                    <a:pt x="479825" y="3611"/>
                    <a:pt x="543919" y="6389"/>
                    <a:pt x="0" y="10000"/>
                  </a:cubicBezTo>
                </a:path>
              </a:pathLst>
            </a:custGeom>
            <a:noFill/>
            <a:ln>
              <a:solidFill>
                <a:schemeClr val="tx2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239457" y="1901588"/>
              <a:ext cx="1980118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ts val="1900"/>
                </a:lnSpc>
              </a:pPr>
              <a:r>
                <a:rPr lang="en-US" sz="1800">
                  <a:solidFill>
                    <a:srgbClr val="1F4899"/>
                  </a:solidFill>
                  <a:latin typeface="Arial" charset="0"/>
                </a:rPr>
                <a:t>Leader for term </a:t>
              </a:r>
              <a:r>
                <a:rPr lang="en-US" sz="1800" dirty="0">
                  <a:solidFill>
                    <a:srgbClr val="1F4899"/>
                  </a:solidFill>
                  <a:latin typeface="Arial" charset="0"/>
                </a:rPr>
                <a:t>4</a:t>
              </a:r>
            </a:p>
          </p:txBody>
        </p:sp>
        <p:cxnSp>
          <p:nvCxnSpPr>
            <p:cNvPr id="94" name="Straight Connector 93"/>
            <p:cNvCxnSpPr/>
            <p:nvPr/>
          </p:nvCxnSpPr>
          <p:spPr>
            <a:xfrm flipH="1">
              <a:off x="4494319" y="2048130"/>
              <a:ext cx="6096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5" name="Rectangle 94"/>
          <p:cNvSpPr/>
          <p:nvPr/>
        </p:nvSpPr>
        <p:spPr>
          <a:xfrm>
            <a:off x="4265719" y="399123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42" name="Content Placeholder 58">
            <a:extLst>
              <a:ext uri="{FF2B5EF4-FFF2-40B4-BE49-F238E27FC236}">
                <a16:creationId xmlns:a16="http://schemas.microsoft.com/office/drawing/2014/main" id="{9BDEB302-69FC-5E43-BEC5-DEBF47C7CBB8}"/>
              </a:ext>
            </a:extLst>
          </p:cNvPr>
          <p:cNvSpPr txBox="1">
            <a:spLocks/>
          </p:cNvSpPr>
          <p:nvPr/>
        </p:nvSpPr>
        <p:spPr bwMode="auto">
          <a:xfrm>
            <a:off x="347471" y="4663440"/>
            <a:ext cx="8761519" cy="1975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Case #2: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 trying to finish committing entry from earlier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Entry 3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not safely committed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5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can be elected as leader for term 5 (how?)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If elected, it will overwrite entry 3 on s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1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, s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2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, and s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3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829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5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Commitment Rules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75218" y="9011418"/>
            <a:ext cx="78742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1F4899"/>
                </a:solidFill>
                <a:latin typeface="Arial" charset="0"/>
              </a:rPr>
              <a:t>Combination of election rules and commitment rules</a:t>
            </a:r>
            <a:br>
              <a:rPr lang="en-US" sz="2400" dirty="0">
                <a:solidFill>
                  <a:srgbClr val="1F4899"/>
                </a:solidFill>
                <a:latin typeface="Arial" charset="0"/>
              </a:rPr>
            </a:br>
            <a:r>
              <a:rPr lang="en-US" sz="2400" dirty="0">
                <a:solidFill>
                  <a:srgbClr val="1F4899"/>
                </a:solidFill>
                <a:latin typeface="Arial" charset="0"/>
              </a:rPr>
              <a:t>makes Raft safe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2360718" y="1476630"/>
            <a:ext cx="2743200" cy="2895600"/>
            <a:chOff x="4953000" y="1828800"/>
            <a:chExt cx="2743200" cy="2895600"/>
          </a:xfrm>
        </p:grpSpPr>
        <p:sp>
          <p:nvSpPr>
            <p:cNvPr id="56" name="TextBox 55"/>
            <p:cNvSpPr txBox="1"/>
            <p:nvPr/>
          </p:nvSpPr>
          <p:spPr>
            <a:xfrm>
              <a:off x="5334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715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096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477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858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334000" y="22098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715000" y="22098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334000" y="27432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715000" y="27432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334000" y="32766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715000" y="32766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334000" y="38100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96000" y="2209800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715000" y="38100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334000" y="43434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715000" y="43434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953000" y="22618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953000" y="27952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953000" y="33286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953000" y="38620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953000" y="43954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096000" y="2743200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6096000" y="3276600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6096000" y="4343400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477000" y="2209800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477000" y="4343400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cxnSp>
          <p:nvCxnSpPr>
            <p:cNvPr id="85" name="Straight Connector 84"/>
            <p:cNvCxnSpPr/>
            <p:nvPr/>
          </p:nvCxnSpPr>
          <p:spPr>
            <a:xfrm flipH="1">
              <a:off x="7086600" y="2400300"/>
              <a:ext cx="6096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6" name="Rectangle 85"/>
            <p:cNvSpPr/>
            <p:nvPr/>
          </p:nvSpPr>
          <p:spPr>
            <a:xfrm>
              <a:off x="6477000" y="2743200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477000" y="3276600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858000" y="4343400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</p:grpSp>
      <p:sp>
        <p:nvSpPr>
          <p:cNvPr id="89" name="TextBox 88"/>
          <p:cNvSpPr txBox="1"/>
          <p:nvPr/>
        </p:nvSpPr>
        <p:spPr>
          <a:xfrm>
            <a:off x="5239457" y="1901588"/>
            <a:ext cx="1980118" cy="2436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>
                <a:solidFill>
                  <a:srgbClr val="1F4899"/>
                </a:solidFill>
                <a:latin typeface="Arial" charset="0"/>
              </a:rPr>
              <a:t>Leader for term </a:t>
            </a:r>
            <a:r>
              <a:rPr lang="en-US" sz="1800" dirty="0">
                <a:solidFill>
                  <a:srgbClr val="1F4899"/>
                </a:solidFill>
                <a:latin typeface="Arial" charset="0"/>
              </a:rPr>
              <a:t>4</a:t>
            </a:r>
          </a:p>
        </p:txBody>
      </p:sp>
      <p:sp>
        <p:nvSpPr>
          <p:cNvPr id="41" name="Content Placeholder 58">
            <a:extLst>
              <a:ext uri="{FF2B5EF4-FFF2-40B4-BE49-F238E27FC236}">
                <a16:creationId xmlns:a16="http://schemas.microsoft.com/office/drawing/2014/main" id="{23CB7E3E-5DE9-D049-993B-2C75D0931E3D}"/>
              </a:ext>
            </a:extLst>
          </p:cNvPr>
          <p:cNvSpPr txBox="1">
            <a:spLocks/>
          </p:cNvSpPr>
          <p:nvPr/>
        </p:nvSpPr>
        <p:spPr bwMode="auto">
          <a:xfrm>
            <a:off x="347472" y="4663129"/>
            <a:ext cx="8079836" cy="2214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 leader to decide entry is committed: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Entry stored on a majority 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≥ 1 new entry from leader’s term also on majority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Example;   Once e4 committed, s</a:t>
            </a:r>
            <a:r>
              <a:rPr kumimoji="0" lang="en-US" sz="22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</a:t>
            </a: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cannot be elected leader for term 5, and e3 and e4 both safe</a:t>
            </a:r>
            <a:endParaRPr kumimoji="0" lang="en-US" sz="2200" b="0" i="0" u="none" strike="noStrike" kern="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602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7998" y="5883117"/>
            <a:ext cx="8229600" cy="6096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0" dirty="0"/>
              <a:t>Leader changes can result in log inconsistencies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12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Challenge:  Log Inconsistencies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2753495" y="1863807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3896495" y="1863807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3134495" y="1863807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3515495" y="1863807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4277495" y="1863807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4658495" y="1863807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5039495" y="1863807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5420495" y="1863807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5801495" y="1863807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6182495" y="1863807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-75107" y="1911506"/>
            <a:ext cx="2327099" cy="2436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1900"/>
              </a:lnSpc>
            </a:pPr>
            <a:r>
              <a:rPr lang="en-US" sz="1800" dirty="0">
                <a:solidFill>
                  <a:srgbClr val="1E4899"/>
                </a:solidFill>
                <a:latin typeface="Arial" charset="0"/>
              </a:rPr>
              <a:t>Leader for term 8</a:t>
            </a:r>
          </a:p>
        </p:txBody>
      </p:sp>
      <p:sp>
        <p:nvSpPr>
          <p:cNvPr id="238" name="Rectangle 237"/>
          <p:cNvSpPr/>
          <p:nvPr/>
        </p:nvSpPr>
        <p:spPr>
          <a:xfrm>
            <a:off x="2753495" y="2401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3896495" y="24013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3134495" y="2401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3515495" y="2401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4277495" y="24013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4658495" y="24013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44" name="Rectangle 243"/>
          <p:cNvSpPr/>
          <p:nvPr/>
        </p:nvSpPr>
        <p:spPr>
          <a:xfrm>
            <a:off x="5039495" y="24013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5420495" y="24013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46" name="Rectangle 245"/>
          <p:cNvSpPr/>
          <p:nvPr/>
        </p:nvSpPr>
        <p:spPr>
          <a:xfrm>
            <a:off x="5801495" y="24013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2753495" y="29347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3896495" y="29347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3134495" y="29347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3515495" y="29347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2753495" y="34681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2" name="Rectangle 251"/>
          <p:cNvSpPr/>
          <p:nvPr/>
        </p:nvSpPr>
        <p:spPr>
          <a:xfrm>
            <a:off x="3896495" y="34681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3134495" y="34681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4" name="Rectangle 253"/>
          <p:cNvSpPr/>
          <p:nvPr/>
        </p:nvSpPr>
        <p:spPr>
          <a:xfrm>
            <a:off x="3515495" y="34681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4277495" y="34681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56" name="Rectangle 255"/>
          <p:cNvSpPr/>
          <p:nvPr/>
        </p:nvSpPr>
        <p:spPr>
          <a:xfrm>
            <a:off x="4658495" y="34681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5039495" y="34681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5420495" y="34681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5801495" y="34681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6182495" y="34681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6563495" y="34681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2753495" y="40015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3896495" y="40015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3134495" y="40015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3515495" y="40015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66" name="Rectangle 265"/>
          <p:cNvSpPr/>
          <p:nvPr/>
        </p:nvSpPr>
        <p:spPr>
          <a:xfrm>
            <a:off x="4277495" y="40015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4658495" y="40015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68" name="Rectangle 267"/>
          <p:cNvSpPr/>
          <p:nvPr/>
        </p:nvSpPr>
        <p:spPr>
          <a:xfrm>
            <a:off x="5039495" y="40015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5420495" y="40015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70" name="Rectangle 269"/>
          <p:cNvSpPr/>
          <p:nvPr/>
        </p:nvSpPr>
        <p:spPr>
          <a:xfrm>
            <a:off x="5801495" y="40015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6182495" y="40015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2753495" y="45349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3896495" y="45349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3134495" y="45349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3515495" y="45349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4277495" y="45349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2753495" y="5068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3134495" y="5068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3515495" y="5068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80" name="Right Brace 279"/>
          <p:cNvSpPr/>
          <p:nvPr/>
        </p:nvSpPr>
        <p:spPr>
          <a:xfrm flipH="1">
            <a:off x="2042885" y="2325123"/>
            <a:ext cx="152400" cy="3200400"/>
          </a:xfrm>
          <a:prstGeom prst="rightBrace">
            <a:avLst>
              <a:gd name="adj1" fmla="val 33757"/>
              <a:gd name="adj2" fmla="val 50000"/>
            </a:avLst>
          </a:prstGeom>
          <a:ln w="19050" cap="rnd">
            <a:solidFill>
              <a:srgbClr val="1E4899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281" name="TextBox 280"/>
          <p:cNvSpPr txBox="1"/>
          <p:nvPr/>
        </p:nvSpPr>
        <p:spPr>
          <a:xfrm>
            <a:off x="104217" y="3681667"/>
            <a:ext cx="1828800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1900"/>
              </a:lnSpc>
            </a:pPr>
            <a:r>
              <a:rPr lang="en-US" sz="1800" dirty="0">
                <a:solidFill>
                  <a:srgbClr val="1E4899"/>
                </a:solidFill>
                <a:latin typeface="Arial" charset="0"/>
              </a:rPr>
              <a:t>Possible</a:t>
            </a:r>
            <a:br>
              <a:rPr lang="en-US" sz="1800" dirty="0">
                <a:solidFill>
                  <a:srgbClr val="1E4899"/>
                </a:solidFill>
                <a:latin typeface="Arial" charset="0"/>
              </a:rPr>
            </a:br>
            <a:r>
              <a:rPr lang="en-US" sz="1800" dirty="0">
                <a:solidFill>
                  <a:srgbClr val="1E4899"/>
                </a:solidFill>
                <a:latin typeface="Arial" charset="0"/>
              </a:rPr>
              <a:t>followers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4658495" y="45349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5039495" y="45349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6563495" y="4001523"/>
            <a:ext cx="381000" cy="381000"/>
          </a:xfrm>
          <a:prstGeom prst="rect">
            <a:avLst/>
          </a:prstGeom>
          <a:solidFill>
            <a:srgbClr val="EECBA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6944495" y="4001523"/>
            <a:ext cx="381000" cy="381000"/>
          </a:xfrm>
          <a:prstGeom prst="rect">
            <a:avLst/>
          </a:prstGeom>
          <a:solidFill>
            <a:srgbClr val="EECBA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3896495" y="5068323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4277495" y="5068323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6563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5039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5420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5801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6182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4658495" y="5068323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94" name="TextBox 293"/>
          <p:cNvSpPr txBox="1"/>
          <p:nvPr/>
        </p:nvSpPr>
        <p:spPr>
          <a:xfrm>
            <a:off x="2296295" y="24533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(a)</a:t>
            </a:r>
          </a:p>
        </p:txBody>
      </p:sp>
      <p:sp>
        <p:nvSpPr>
          <p:cNvPr id="295" name="TextBox 294"/>
          <p:cNvSpPr txBox="1"/>
          <p:nvPr/>
        </p:nvSpPr>
        <p:spPr>
          <a:xfrm>
            <a:off x="2296295" y="29867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(b)</a:t>
            </a:r>
          </a:p>
        </p:txBody>
      </p:sp>
      <p:sp>
        <p:nvSpPr>
          <p:cNvPr id="296" name="TextBox 295"/>
          <p:cNvSpPr txBox="1"/>
          <p:nvPr/>
        </p:nvSpPr>
        <p:spPr>
          <a:xfrm>
            <a:off x="2296295" y="35201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(c)</a:t>
            </a:r>
          </a:p>
        </p:txBody>
      </p:sp>
      <p:sp>
        <p:nvSpPr>
          <p:cNvPr id="297" name="TextBox 296"/>
          <p:cNvSpPr txBox="1"/>
          <p:nvPr/>
        </p:nvSpPr>
        <p:spPr>
          <a:xfrm>
            <a:off x="2296295" y="40535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(d)</a:t>
            </a:r>
          </a:p>
        </p:txBody>
      </p:sp>
      <p:sp>
        <p:nvSpPr>
          <p:cNvPr id="298" name="TextBox 297"/>
          <p:cNvSpPr txBox="1"/>
          <p:nvPr/>
        </p:nvSpPr>
        <p:spPr>
          <a:xfrm>
            <a:off x="2296295" y="45869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(e)</a:t>
            </a:r>
          </a:p>
        </p:txBody>
      </p:sp>
      <p:sp>
        <p:nvSpPr>
          <p:cNvPr id="299" name="TextBox 298"/>
          <p:cNvSpPr txBox="1"/>
          <p:nvPr/>
        </p:nvSpPr>
        <p:spPr>
          <a:xfrm>
            <a:off x="2296295" y="51203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(f)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4201295" y="2325123"/>
            <a:ext cx="4570949" cy="1066800"/>
            <a:chOff x="4201295" y="2325123"/>
            <a:chExt cx="4570949" cy="1066800"/>
          </a:xfrm>
        </p:grpSpPr>
        <p:sp>
          <p:nvSpPr>
            <p:cNvPr id="303" name="Rounded Rectangle 302"/>
            <p:cNvSpPr/>
            <p:nvPr/>
          </p:nvSpPr>
          <p:spPr>
            <a:xfrm>
              <a:off x="6106295" y="2325123"/>
              <a:ext cx="533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4" name="Rounded Rectangle 303"/>
            <p:cNvSpPr/>
            <p:nvPr/>
          </p:nvSpPr>
          <p:spPr>
            <a:xfrm>
              <a:off x="4201295" y="2858523"/>
              <a:ext cx="2438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6" name="TextBox 305"/>
            <p:cNvSpPr txBox="1"/>
            <p:nvPr/>
          </p:nvSpPr>
          <p:spPr>
            <a:xfrm>
              <a:off x="7805313" y="2553723"/>
              <a:ext cx="9669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Missing</a:t>
              </a:r>
              <a:br>
                <a:rPr lang="en-US" sz="1800" b="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Entries</a:t>
              </a:r>
            </a:p>
          </p:txBody>
        </p:sp>
        <p:sp>
          <p:nvSpPr>
            <p:cNvPr id="307" name="Freeform 306"/>
            <p:cNvSpPr/>
            <p:nvPr/>
          </p:nvSpPr>
          <p:spPr>
            <a:xfrm>
              <a:off x="6717187" y="2574388"/>
              <a:ext cx="1045596" cy="261265"/>
            </a:xfrm>
            <a:custGeom>
              <a:avLst/>
              <a:gdLst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94108" h="302217">
                  <a:moveTo>
                    <a:pt x="1294108" y="302217"/>
                  </a:moveTo>
                  <a:cubicBezTo>
                    <a:pt x="505681" y="295114"/>
                    <a:pt x="810535" y="16790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9" name="Freeform 308"/>
            <p:cNvSpPr/>
            <p:nvPr/>
          </p:nvSpPr>
          <p:spPr>
            <a:xfrm flipV="1">
              <a:off x="6715895" y="2934722"/>
              <a:ext cx="1045596" cy="227900"/>
            </a:xfrm>
            <a:custGeom>
              <a:avLst/>
              <a:gdLst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94108" h="302217">
                  <a:moveTo>
                    <a:pt x="1294108" y="302217"/>
                  </a:moveTo>
                  <a:cubicBezTo>
                    <a:pt x="505681" y="295114"/>
                    <a:pt x="810535" y="16790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820295" y="3391923"/>
            <a:ext cx="5336670" cy="2133600"/>
            <a:chOff x="3820295" y="3391923"/>
            <a:chExt cx="5336670" cy="2133600"/>
          </a:xfrm>
        </p:grpSpPr>
        <p:sp>
          <p:nvSpPr>
            <p:cNvPr id="300" name="TextBox 299"/>
            <p:cNvSpPr txBox="1"/>
            <p:nvPr/>
          </p:nvSpPr>
          <p:spPr>
            <a:xfrm>
              <a:off x="7805313" y="4130676"/>
              <a:ext cx="135165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Extraneous</a:t>
              </a:r>
              <a:br>
                <a:rPr lang="en-US" sz="1800" b="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Entries</a:t>
              </a:r>
            </a:p>
          </p:txBody>
        </p:sp>
        <p:sp>
          <p:nvSpPr>
            <p:cNvPr id="301" name="Rounded Rectangle 300"/>
            <p:cNvSpPr/>
            <p:nvPr/>
          </p:nvSpPr>
          <p:spPr>
            <a:xfrm>
              <a:off x="3820295" y="4992123"/>
              <a:ext cx="3200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2" name="Rounded Rectangle 301"/>
            <p:cNvSpPr/>
            <p:nvPr/>
          </p:nvSpPr>
          <p:spPr>
            <a:xfrm>
              <a:off x="6487295" y="3391923"/>
              <a:ext cx="533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5" name="Freeform 304"/>
            <p:cNvSpPr/>
            <p:nvPr/>
          </p:nvSpPr>
          <p:spPr>
            <a:xfrm>
              <a:off x="7089146" y="3659269"/>
              <a:ext cx="693549" cy="723254"/>
            </a:xfrm>
            <a:custGeom>
              <a:avLst/>
              <a:gdLst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89"/>
                <a:gd name="connsiteX1" fmla="*/ 0 w 906651"/>
                <a:gd name="connsiteY1" fmla="*/ 0 h 1131389"/>
                <a:gd name="connsiteX0" fmla="*/ 906651 w 906651"/>
                <a:gd name="connsiteY0" fmla="*/ 1131376 h 1131389"/>
                <a:gd name="connsiteX1" fmla="*/ 0 w 906651"/>
                <a:gd name="connsiteY1" fmla="*/ 0 h 1131389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06651" h="1131376">
                  <a:moveTo>
                    <a:pt x="906651" y="1131376"/>
                  </a:moveTo>
                  <a:cubicBezTo>
                    <a:pt x="425557" y="1128147"/>
                    <a:pt x="680634" y="1291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8" name="Freeform 307"/>
            <p:cNvSpPr/>
            <p:nvPr/>
          </p:nvSpPr>
          <p:spPr>
            <a:xfrm flipV="1">
              <a:off x="7096895" y="4534923"/>
              <a:ext cx="693549" cy="723254"/>
            </a:xfrm>
            <a:custGeom>
              <a:avLst/>
              <a:gdLst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89"/>
                <a:gd name="connsiteX1" fmla="*/ 0 w 906651"/>
                <a:gd name="connsiteY1" fmla="*/ 0 h 1131389"/>
                <a:gd name="connsiteX0" fmla="*/ 906651 w 906651"/>
                <a:gd name="connsiteY0" fmla="*/ 1131376 h 1131389"/>
                <a:gd name="connsiteX1" fmla="*/ 0 w 906651"/>
                <a:gd name="connsiteY1" fmla="*/ 0 h 1131389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06651" h="1131376">
                  <a:moveTo>
                    <a:pt x="906651" y="1131376"/>
                  </a:moveTo>
                  <a:cubicBezTo>
                    <a:pt x="425557" y="1128147"/>
                    <a:pt x="680634" y="1291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10" name="Rounded Rectangle 309"/>
            <p:cNvSpPr/>
            <p:nvPr/>
          </p:nvSpPr>
          <p:spPr>
            <a:xfrm>
              <a:off x="5344295" y="4458723"/>
              <a:ext cx="1295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11" name="Rounded Rectangle 310"/>
            <p:cNvSpPr/>
            <p:nvPr/>
          </p:nvSpPr>
          <p:spPr>
            <a:xfrm>
              <a:off x="6487295" y="3925323"/>
              <a:ext cx="914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12" name="Freeform 311"/>
            <p:cNvSpPr/>
            <p:nvPr/>
          </p:nvSpPr>
          <p:spPr>
            <a:xfrm>
              <a:off x="7422862" y="4340191"/>
              <a:ext cx="369168" cy="118589"/>
            </a:xfrm>
            <a:custGeom>
              <a:avLst/>
              <a:gdLst>
                <a:gd name="connsiteX0" fmla="*/ 482600 w 482600"/>
                <a:gd name="connsiteY0" fmla="*/ 132012 h 132012"/>
                <a:gd name="connsiteX1" fmla="*/ 0 w 482600"/>
                <a:gd name="connsiteY1" fmla="*/ 13479 h 132012"/>
                <a:gd name="connsiteX0" fmla="*/ 482600 w 482600"/>
                <a:gd name="connsiteY0" fmla="*/ 126727 h 126746"/>
                <a:gd name="connsiteX1" fmla="*/ 0 w 482600"/>
                <a:gd name="connsiteY1" fmla="*/ 8194 h 126746"/>
                <a:gd name="connsiteX0" fmla="*/ 482600 w 482600"/>
                <a:gd name="connsiteY0" fmla="*/ 118533 h 118589"/>
                <a:gd name="connsiteX1" fmla="*/ 0 w 482600"/>
                <a:gd name="connsiteY1" fmla="*/ 0 h 118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2600" h="118589">
                  <a:moveTo>
                    <a:pt x="482600" y="118533"/>
                  </a:moveTo>
                  <a:cubicBezTo>
                    <a:pt x="268111" y="120649"/>
                    <a:pt x="129823" y="63500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  <p:sp>
        <p:nvSpPr>
          <p:cNvPr id="313" name="TextBox 312"/>
          <p:cNvSpPr txBox="1"/>
          <p:nvPr/>
        </p:nvSpPr>
        <p:spPr>
          <a:xfrm>
            <a:off x="2753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1</a:t>
            </a:r>
          </a:p>
        </p:txBody>
      </p:sp>
      <p:sp>
        <p:nvSpPr>
          <p:cNvPr id="314" name="TextBox 313"/>
          <p:cNvSpPr txBox="1"/>
          <p:nvPr/>
        </p:nvSpPr>
        <p:spPr>
          <a:xfrm>
            <a:off x="3134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2</a:t>
            </a:r>
          </a:p>
        </p:txBody>
      </p:sp>
      <p:sp>
        <p:nvSpPr>
          <p:cNvPr id="315" name="TextBox 314"/>
          <p:cNvSpPr txBox="1"/>
          <p:nvPr/>
        </p:nvSpPr>
        <p:spPr>
          <a:xfrm>
            <a:off x="3515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3</a:t>
            </a:r>
          </a:p>
        </p:txBody>
      </p:sp>
      <p:sp>
        <p:nvSpPr>
          <p:cNvPr id="316" name="TextBox 315"/>
          <p:cNvSpPr txBox="1"/>
          <p:nvPr/>
        </p:nvSpPr>
        <p:spPr>
          <a:xfrm>
            <a:off x="3896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4</a:t>
            </a:r>
          </a:p>
        </p:txBody>
      </p:sp>
      <p:sp>
        <p:nvSpPr>
          <p:cNvPr id="317" name="TextBox 316"/>
          <p:cNvSpPr txBox="1"/>
          <p:nvPr/>
        </p:nvSpPr>
        <p:spPr>
          <a:xfrm>
            <a:off x="4277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5</a:t>
            </a:r>
          </a:p>
        </p:txBody>
      </p:sp>
      <p:sp>
        <p:nvSpPr>
          <p:cNvPr id="318" name="TextBox 317"/>
          <p:cNvSpPr txBox="1"/>
          <p:nvPr/>
        </p:nvSpPr>
        <p:spPr>
          <a:xfrm>
            <a:off x="4658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6</a:t>
            </a:r>
          </a:p>
        </p:txBody>
      </p:sp>
      <p:sp>
        <p:nvSpPr>
          <p:cNvPr id="319" name="TextBox 318"/>
          <p:cNvSpPr txBox="1"/>
          <p:nvPr/>
        </p:nvSpPr>
        <p:spPr>
          <a:xfrm>
            <a:off x="5039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7</a:t>
            </a:r>
          </a:p>
        </p:txBody>
      </p:sp>
      <p:sp>
        <p:nvSpPr>
          <p:cNvPr id="320" name="TextBox 319"/>
          <p:cNvSpPr txBox="1"/>
          <p:nvPr/>
        </p:nvSpPr>
        <p:spPr>
          <a:xfrm>
            <a:off x="5420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8</a:t>
            </a:r>
          </a:p>
        </p:txBody>
      </p:sp>
      <p:sp>
        <p:nvSpPr>
          <p:cNvPr id="321" name="TextBox 320"/>
          <p:cNvSpPr txBox="1"/>
          <p:nvPr/>
        </p:nvSpPr>
        <p:spPr>
          <a:xfrm>
            <a:off x="5801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9</a:t>
            </a:r>
          </a:p>
        </p:txBody>
      </p:sp>
      <p:sp>
        <p:nvSpPr>
          <p:cNvPr id="322" name="TextBox 321"/>
          <p:cNvSpPr txBox="1"/>
          <p:nvPr/>
        </p:nvSpPr>
        <p:spPr>
          <a:xfrm>
            <a:off x="6106295" y="1470402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10</a:t>
            </a:r>
          </a:p>
        </p:txBody>
      </p:sp>
      <p:sp>
        <p:nvSpPr>
          <p:cNvPr id="323" name="TextBox 322"/>
          <p:cNvSpPr txBox="1"/>
          <p:nvPr/>
        </p:nvSpPr>
        <p:spPr>
          <a:xfrm>
            <a:off x="6487295" y="1470402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11</a:t>
            </a:r>
          </a:p>
        </p:txBody>
      </p:sp>
      <p:sp>
        <p:nvSpPr>
          <p:cNvPr id="324" name="TextBox 323"/>
          <p:cNvSpPr txBox="1"/>
          <p:nvPr/>
        </p:nvSpPr>
        <p:spPr>
          <a:xfrm>
            <a:off x="6868295" y="1470402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697882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Repairing Follower Logs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-75107" y="1470402"/>
            <a:ext cx="7476802" cy="774405"/>
            <a:chOff x="-75107" y="1470402"/>
            <a:chExt cx="7476802" cy="774405"/>
          </a:xfrm>
        </p:grpSpPr>
        <p:sp>
          <p:nvSpPr>
            <p:cNvPr id="134" name="Rectangle 133"/>
            <p:cNvSpPr/>
            <p:nvPr/>
          </p:nvSpPr>
          <p:spPr>
            <a:xfrm>
              <a:off x="2753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3896495" y="1863807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3134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3515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4277495" y="1863807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4658495" y="1863807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5039495" y="1863807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5420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5801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6182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-75107" y="1911506"/>
              <a:ext cx="2327099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lnSpc>
                  <a:spcPts val="1900"/>
                </a:lnSpc>
              </a:pPr>
              <a:r>
                <a:rPr lang="en-US" sz="1800" dirty="0">
                  <a:solidFill>
                    <a:srgbClr val="1E4899"/>
                  </a:solidFill>
                  <a:latin typeface="Arial" charset="0"/>
                </a:rPr>
                <a:t>Leader for term 7</a:t>
              </a:r>
            </a:p>
          </p:txBody>
        </p:sp>
        <p:sp>
          <p:nvSpPr>
            <p:cNvPr id="313" name="TextBox 312"/>
            <p:cNvSpPr txBox="1"/>
            <p:nvPr/>
          </p:nvSpPr>
          <p:spPr>
            <a:xfrm>
              <a:off x="2753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14" name="TextBox 313"/>
            <p:cNvSpPr txBox="1"/>
            <p:nvPr/>
          </p:nvSpPr>
          <p:spPr>
            <a:xfrm>
              <a:off x="3134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315" name="TextBox 314"/>
            <p:cNvSpPr txBox="1"/>
            <p:nvPr/>
          </p:nvSpPr>
          <p:spPr>
            <a:xfrm>
              <a:off x="3515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316" name="TextBox 315"/>
            <p:cNvSpPr txBox="1"/>
            <p:nvPr/>
          </p:nvSpPr>
          <p:spPr>
            <a:xfrm>
              <a:off x="3896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317" name="TextBox 316"/>
            <p:cNvSpPr txBox="1"/>
            <p:nvPr/>
          </p:nvSpPr>
          <p:spPr>
            <a:xfrm>
              <a:off x="4277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318" name="TextBox 317"/>
            <p:cNvSpPr txBox="1"/>
            <p:nvPr/>
          </p:nvSpPr>
          <p:spPr>
            <a:xfrm>
              <a:off x="4658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319" name="TextBox 318"/>
            <p:cNvSpPr txBox="1"/>
            <p:nvPr/>
          </p:nvSpPr>
          <p:spPr>
            <a:xfrm>
              <a:off x="5039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320" name="TextBox 319"/>
            <p:cNvSpPr txBox="1"/>
            <p:nvPr/>
          </p:nvSpPr>
          <p:spPr>
            <a:xfrm>
              <a:off x="5420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321" name="TextBox 320"/>
            <p:cNvSpPr txBox="1"/>
            <p:nvPr/>
          </p:nvSpPr>
          <p:spPr>
            <a:xfrm>
              <a:off x="5801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9</a:t>
              </a:r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6106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10</a:t>
              </a:r>
            </a:p>
          </p:txBody>
        </p:sp>
        <p:sp>
          <p:nvSpPr>
            <p:cNvPr id="323" name="TextBox 322"/>
            <p:cNvSpPr txBox="1"/>
            <p:nvPr/>
          </p:nvSpPr>
          <p:spPr>
            <a:xfrm>
              <a:off x="6487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11</a:t>
              </a:r>
            </a:p>
          </p:txBody>
        </p:sp>
        <p:sp>
          <p:nvSpPr>
            <p:cNvPr id="324" name="TextBox 323"/>
            <p:cNvSpPr txBox="1"/>
            <p:nvPr/>
          </p:nvSpPr>
          <p:spPr>
            <a:xfrm>
              <a:off x="6868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12</a:t>
              </a:r>
            </a:p>
          </p:txBody>
        </p:sp>
      </p:grpSp>
      <p:sp>
        <p:nvSpPr>
          <p:cNvPr id="168" name="Rectangle 167"/>
          <p:cNvSpPr/>
          <p:nvPr/>
        </p:nvSpPr>
        <p:spPr>
          <a:xfrm>
            <a:off x="2744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3887228" y="2547336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3125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506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2744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125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3506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5" name="Right Brace 174"/>
          <p:cNvSpPr/>
          <p:nvPr/>
        </p:nvSpPr>
        <p:spPr>
          <a:xfrm flipH="1">
            <a:off x="1906028" y="2471136"/>
            <a:ext cx="152400" cy="1219200"/>
          </a:xfrm>
          <a:prstGeom prst="rightBrace">
            <a:avLst>
              <a:gd name="adj1" fmla="val 33757"/>
              <a:gd name="adj2" fmla="val 50000"/>
            </a:avLst>
          </a:prstGeom>
          <a:ln w="19050" cap="rnd">
            <a:solidFill>
              <a:srgbClr val="1E4899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759716" y="2951843"/>
            <a:ext cx="107721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dirty="0">
                <a:solidFill>
                  <a:srgbClr val="1E4899"/>
                </a:solidFill>
                <a:latin typeface="Arial" charset="0"/>
              </a:rPr>
              <a:t>F</a:t>
            </a:r>
            <a:r>
              <a:rPr lang="en-US" sz="1800">
                <a:solidFill>
                  <a:srgbClr val="1E4899"/>
                </a:solidFill>
                <a:latin typeface="Arial" charset="0"/>
              </a:rPr>
              <a:t>ollowers</a:t>
            </a:r>
            <a:endParaRPr lang="en-US" sz="180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3887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4268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6554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5030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411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5792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6173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4649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2287028" y="2599337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(a)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2287028" y="3285137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(b)</a:t>
            </a:r>
          </a:p>
        </p:txBody>
      </p:sp>
      <p:sp>
        <p:nvSpPr>
          <p:cNvPr id="187" name="Freeform 186"/>
          <p:cNvSpPr/>
          <p:nvPr/>
        </p:nvSpPr>
        <p:spPr>
          <a:xfrm>
            <a:off x="6407905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88" name="Freeform 187"/>
          <p:cNvSpPr/>
          <p:nvPr/>
        </p:nvSpPr>
        <p:spPr>
          <a:xfrm>
            <a:off x="6020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89" name="Freeform 188"/>
          <p:cNvSpPr/>
          <p:nvPr/>
        </p:nvSpPr>
        <p:spPr>
          <a:xfrm>
            <a:off x="5639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0" name="Freeform 189"/>
          <p:cNvSpPr/>
          <p:nvPr/>
        </p:nvSpPr>
        <p:spPr>
          <a:xfrm>
            <a:off x="5258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1" name="Freeform 190"/>
          <p:cNvSpPr/>
          <p:nvPr/>
        </p:nvSpPr>
        <p:spPr>
          <a:xfrm>
            <a:off x="4877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2" name="Freeform 191"/>
          <p:cNvSpPr/>
          <p:nvPr/>
        </p:nvSpPr>
        <p:spPr>
          <a:xfrm>
            <a:off x="4496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3" name="Freeform 192"/>
          <p:cNvSpPr/>
          <p:nvPr/>
        </p:nvSpPr>
        <p:spPr>
          <a:xfrm>
            <a:off x="4115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4" name="Freeform 193"/>
          <p:cNvSpPr/>
          <p:nvPr/>
        </p:nvSpPr>
        <p:spPr>
          <a:xfrm>
            <a:off x="6407905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5" name="Freeform 194"/>
          <p:cNvSpPr/>
          <p:nvPr/>
        </p:nvSpPr>
        <p:spPr>
          <a:xfrm>
            <a:off x="6020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6" name="Freeform 195"/>
          <p:cNvSpPr/>
          <p:nvPr/>
        </p:nvSpPr>
        <p:spPr>
          <a:xfrm>
            <a:off x="5639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7" name="Freeform 196"/>
          <p:cNvSpPr/>
          <p:nvPr/>
        </p:nvSpPr>
        <p:spPr>
          <a:xfrm>
            <a:off x="5258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8" name="Freeform 197"/>
          <p:cNvSpPr/>
          <p:nvPr/>
        </p:nvSpPr>
        <p:spPr>
          <a:xfrm>
            <a:off x="4877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9" name="Freeform 198"/>
          <p:cNvSpPr/>
          <p:nvPr/>
        </p:nvSpPr>
        <p:spPr>
          <a:xfrm>
            <a:off x="4496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cxnSp>
        <p:nvCxnSpPr>
          <p:cNvPr id="200" name="Straight Arrow Connector 199"/>
          <p:cNvCxnSpPr/>
          <p:nvPr/>
        </p:nvCxnSpPr>
        <p:spPr>
          <a:xfrm>
            <a:off x="6744328" y="1092910"/>
            <a:ext cx="0" cy="1454426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01" name="Straight Arrow Connector 200"/>
          <p:cNvCxnSpPr/>
          <p:nvPr/>
        </p:nvCxnSpPr>
        <p:spPr>
          <a:xfrm>
            <a:off x="6744328" y="2623536"/>
            <a:ext cx="0" cy="609600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02" name="TextBox 201"/>
          <p:cNvSpPr txBox="1"/>
          <p:nvPr/>
        </p:nvSpPr>
        <p:spPr>
          <a:xfrm>
            <a:off x="6474714" y="849254"/>
            <a:ext cx="107721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dirty="0" err="1">
                <a:solidFill>
                  <a:srgbClr val="A5001E"/>
                </a:solidFill>
                <a:latin typeface="Arial" charset="0"/>
              </a:rPr>
              <a:t>nextIndex</a:t>
            </a:r>
            <a:endParaRPr lang="en-US" sz="180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203" name="Rectangle 202"/>
          <p:cNvSpPr/>
          <p:nvPr/>
        </p:nvSpPr>
        <p:spPr>
          <a:xfrm>
            <a:off x="6563559" y="1870867"/>
            <a:ext cx="381000" cy="38100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04" name="Rectangle 203"/>
          <p:cNvSpPr/>
          <p:nvPr/>
        </p:nvSpPr>
        <p:spPr>
          <a:xfrm>
            <a:off x="6225927" y="1417588"/>
            <a:ext cx="275291" cy="762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205" name="Content Placeholder 1"/>
          <p:cNvSpPr txBox="1">
            <a:spLocks/>
          </p:cNvSpPr>
          <p:nvPr/>
        </p:nvSpPr>
        <p:spPr bwMode="auto">
          <a:xfrm>
            <a:off x="347472" y="3935321"/>
            <a:ext cx="8796528" cy="2901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200" kern="0" dirty="0"/>
              <a:t>New leader must make follower logs consistent with its own</a:t>
            </a:r>
          </a:p>
          <a:p>
            <a:pPr lvl="1">
              <a:spcBef>
                <a:spcPts val="300"/>
              </a:spcBef>
            </a:pPr>
            <a:r>
              <a:rPr lang="en-US" b="0" kern="0" dirty="0"/>
              <a:t>Delete extraneous entries</a:t>
            </a:r>
          </a:p>
          <a:p>
            <a:pPr lvl="1">
              <a:spcBef>
                <a:spcPts val="300"/>
              </a:spcBef>
            </a:pPr>
            <a:r>
              <a:rPr lang="en-US" b="0" kern="0" dirty="0"/>
              <a:t>Fill in missing entries</a:t>
            </a:r>
          </a:p>
          <a:p>
            <a:r>
              <a:rPr lang="en-US" sz="2200" kern="0" dirty="0"/>
              <a:t>Leader keeps </a:t>
            </a:r>
            <a:r>
              <a:rPr lang="en-US" sz="2200" kern="0" dirty="0" err="1"/>
              <a:t>nextIndex</a:t>
            </a:r>
            <a:r>
              <a:rPr lang="en-US" sz="2200" kern="0" dirty="0"/>
              <a:t> for each follower:</a:t>
            </a:r>
          </a:p>
          <a:p>
            <a:pPr lvl="1">
              <a:spcBef>
                <a:spcPts val="300"/>
              </a:spcBef>
            </a:pPr>
            <a:r>
              <a:rPr lang="en-US" b="0" kern="0" dirty="0"/>
              <a:t>Index of next log entry to send to that follower</a:t>
            </a:r>
          </a:p>
          <a:p>
            <a:pPr lvl="1">
              <a:spcBef>
                <a:spcPts val="300"/>
              </a:spcBef>
            </a:pPr>
            <a:r>
              <a:rPr lang="en-US" b="0" kern="0" dirty="0"/>
              <a:t>Initialized to (1 + leader’s last index)</a:t>
            </a:r>
          </a:p>
          <a:p>
            <a:r>
              <a:rPr lang="en-US" sz="2000" b="0" kern="0" dirty="0"/>
              <a:t>If </a:t>
            </a:r>
            <a:r>
              <a:rPr lang="en-US" sz="2000" b="0" kern="0" dirty="0" err="1"/>
              <a:t>AppendEntries</a:t>
            </a:r>
            <a:r>
              <a:rPr lang="en-US" sz="2000" b="0" kern="0" dirty="0"/>
              <a:t> consistency check fails, decrement </a:t>
            </a:r>
            <a:r>
              <a:rPr lang="en-US" sz="2000" b="0" kern="0" dirty="0" err="1"/>
              <a:t>nextIndex</a:t>
            </a:r>
            <a:r>
              <a:rPr lang="en-US" sz="2000" b="0" kern="0" dirty="0"/>
              <a:t>, try again</a:t>
            </a:r>
          </a:p>
        </p:txBody>
      </p:sp>
    </p:spTree>
    <p:extLst>
      <p:ext uri="{BB962C8B-B14F-4D97-AF65-F5344CB8AC3E}">
        <p14:creationId xmlns:p14="http://schemas.microsoft.com/office/powerpoint/2010/main" val="13522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 PB for high availability</a:t>
            </a:r>
          </a:p>
        </p:txBody>
      </p:sp>
      <p:sp>
        <p:nvSpPr>
          <p:cNvPr id="20" name="Rectangle 19"/>
          <p:cNvSpPr>
            <a:spLocks/>
          </p:cNvSpPr>
          <p:nvPr/>
        </p:nvSpPr>
        <p:spPr bwMode="auto">
          <a:xfrm>
            <a:off x="1295964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758294" y="3472419"/>
            <a:ext cx="1682701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Primary P</a:t>
            </a:r>
          </a:p>
        </p:txBody>
      </p:sp>
      <p:sp>
        <p:nvSpPr>
          <p:cNvPr id="22" name="Rectangle 21"/>
          <p:cNvSpPr>
            <a:spLocks/>
          </p:cNvSpPr>
          <p:nvPr/>
        </p:nvSpPr>
        <p:spPr bwMode="auto">
          <a:xfrm>
            <a:off x="676159" y="5542620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Backup</a:t>
            </a:r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32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32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254" y="4812926"/>
            <a:ext cx="609600" cy="609600"/>
          </a:xfrm>
          <a:prstGeom prst="rect">
            <a:avLst/>
          </a:prstGeom>
        </p:spPr>
      </p:pic>
      <p:cxnSp>
        <p:nvCxnSpPr>
          <p:cNvPr id="28" name="Curved Connector 8"/>
          <p:cNvCxnSpPr/>
          <p:nvPr/>
        </p:nvCxnSpPr>
        <p:spPr>
          <a:xfrm rot="10800000" flipV="1">
            <a:off x="2113055" y="379250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ctangle 6"/>
          <p:cNvSpPr>
            <a:spLocks/>
          </p:cNvSpPr>
          <p:nvPr/>
        </p:nvSpPr>
        <p:spPr bwMode="auto">
          <a:xfrm>
            <a:off x="1880184" y="5542621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cxnSp>
        <p:nvCxnSpPr>
          <p:cNvPr id="31" name="Curved Connector 8"/>
          <p:cNvCxnSpPr/>
          <p:nvPr/>
        </p:nvCxnSpPr>
        <p:spPr>
          <a:xfrm>
            <a:off x="2669256" y="2617951"/>
            <a:ext cx="0" cy="811385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Rectangle 3"/>
          <p:cNvSpPr>
            <a:spLocks noGrp="1" noChangeArrowheads="1"/>
          </p:cNvSpPr>
          <p:nvPr>
            <p:ph idx="1"/>
          </p:nvPr>
        </p:nvSpPr>
        <p:spPr>
          <a:xfrm>
            <a:off x="3539762" y="1493665"/>
            <a:ext cx="5390386" cy="5316504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dirty="0"/>
              <a:t>Primary gets ops, orders into log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Replicates log of ops to backup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Backup executes ops in same order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Backup takes over if primary fails</a:t>
            </a:r>
          </a:p>
          <a:p>
            <a:pPr>
              <a:spcBef>
                <a:spcPts val="800"/>
              </a:spcBef>
            </a:pPr>
            <a:endParaRPr lang="en-US" sz="2400" dirty="0"/>
          </a:p>
          <a:p>
            <a:pPr>
              <a:spcBef>
                <a:spcPts val="800"/>
              </a:spcBef>
            </a:pPr>
            <a:r>
              <a:rPr lang="en-US" sz="2400" dirty="0"/>
              <a:t>But what if network partition rather than primary failure?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“View” server to determine primary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But what if view server fails?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“View” determined via consensus!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23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Repairing Follower Logs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-75107" y="1470402"/>
            <a:ext cx="7476802" cy="774405"/>
            <a:chOff x="-75107" y="1470402"/>
            <a:chExt cx="7476802" cy="774405"/>
          </a:xfrm>
        </p:grpSpPr>
        <p:sp>
          <p:nvSpPr>
            <p:cNvPr id="134" name="Rectangle 133"/>
            <p:cNvSpPr/>
            <p:nvPr/>
          </p:nvSpPr>
          <p:spPr>
            <a:xfrm>
              <a:off x="2753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3896495" y="1863807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3134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3515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4277495" y="1863807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4658495" y="1863807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5039495" y="1863807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5420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5801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6182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-75107" y="1911506"/>
              <a:ext cx="2327099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lnSpc>
                  <a:spcPts val="1900"/>
                </a:lnSpc>
              </a:pPr>
              <a:r>
                <a:rPr lang="en-US" sz="1800" dirty="0">
                  <a:solidFill>
                    <a:srgbClr val="1E4899"/>
                  </a:solidFill>
                  <a:latin typeface="Arial" charset="0"/>
                </a:rPr>
                <a:t>Leader for term 7</a:t>
              </a:r>
            </a:p>
          </p:txBody>
        </p:sp>
        <p:sp>
          <p:nvSpPr>
            <p:cNvPr id="313" name="TextBox 312"/>
            <p:cNvSpPr txBox="1"/>
            <p:nvPr/>
          </p:nvSpPr>
          <p:spPr>
            <a:xfrm>
              <a:off x="2753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14" name="TextBox 313"/>
            <p:cNvSpPr txBox="1"/>
            <p:nvPr/>
          </p:nvSpPr>
          <p:spPr>
            <a:xfrm>
              <a:off x="3134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315" name="TextBox 314"/>
            <p:cNvSpPr txBox="1"/>
            <p:nvPr/>
          </p:nvSpPr>
          <p:spPr>
            <a:xfrm>
              <a:off x="3515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316" name="TextBox 315"/>
            <p:cNvSpPr txBox="1"/>
            <p:nvPr/>
          </p:nvSpPr>
          <p:spPr>
            <a:xfrm>
              <a:off x="3896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317" name="TextBox 316"/>
            <p:cNvSpPr txBox="1"/>
            <p:nvPr/>
          </p:nvSpPr>
          <p:spPr>
            <a:xfrm>
              <a:off x="4277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318" name="TextBox 317"/>
            <p:cNvSpPr txBox="1"/>
            <p:nvPr/>
          </p:nvSpPr>
          <p:spPr>
            <a:xfrm>
              <a:off x="4658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319" name="TextBox 318"/>
            <p:cNvSpPr txBox="1"/>
            <p:nvPr/>
          </p:nvSpPr>
          <p:spPr>
            <a:xfrm>
              <a:off x="5039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320" name="TextBox 319"/>
            <p:cNvSpPr txBox="1"/>
            <p:nvPr/>
          </p:nvSpPr>
          <p:spPr>
            <a:xfrm>
              <a:off x="5420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321" name="TextBox 320"/>
            <p:cNvSpPr txBox="1"/>
            <p:nvPr/>
          </p:nvSpPr>
          <p:spPr>
            <a:xfrm>
              <a:off x="5801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9</a:t>
              </a:r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6106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10</a:t>
              </a:r>
            </a:p>
          </p:txBody>
        </p:sp>
        <p:sp>
          <p:nvSpPr>
            <p:cNvPr id="323" name="TextBox 322"/>
            <p:cNvSpPr txBox="1"/>
            <p:nvPr/>
          </p:nvSpPr>
          <p:spPr>
            <a:xfrm>
              <a:off x="6487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11</a:t>
              </a:r>
            </a:p>
          </p:txBody>
        </p:sp>
        <p:sp>
          <p:nvSpPr>
            <p:cNvPr id="324" name="TextBox 323"/>
            <p:cNvSpPr txBox="1"/>
            <p:nvPr/>
          </p:nvSpPr>
          <p:spPr>
            <a:xfrm>
              <a:off x="6868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12</a:t>
              </a:r>
            </a:p>
          </p:txBody>
        </p:sp>
      </p:grpSp>
      <p:sp>
        <p:nvSpPr>
          <p:cNvPr id="168" name="Rectangle 167"/>
          <p:cNvSpPr/>
          <p:nvPr/>
        </p:nvSpPr>
        <p:spPr>
          <a:xfrm>
            <a:off x="2744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3887228" y="2547336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3125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506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2744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125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3506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823823" y="3301808"/>
            <a:ext cx="133369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Before repair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3887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4268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6554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5030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411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5792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6173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4649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2287028" y="2599337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(a)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2287028" y="3285137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(f)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6563559" y="1870867"/>
            <a:ext cx="381000" cy="38100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744228" y="4224775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b="0" dirty="0"/>
              <a:t>1</a:t>
            </a:r>
          </a:p>
        </p:txBody>
      </p:sp>
      <p:sp>
        <p:nvSpPr>
          <p:cNvPr id="66" name="Rectangle 65"/>
          <p:cNvSpPr/>
          <p:nvPr/>
        </p:nvSpPr>
        <p:spPr>
          <a:xfrm>
            <a:off x="3125228" y="4224775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b="0" dirty="0"/>
              <a:t>1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506228" y="4224775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b="0" dirty="0"/>
              <a:t>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887228" y="4224775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/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280404" y="4232670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(f)</a:t>
            </a:r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4460816" y="1536786"/>
            <a:ext cx="0" cy="1076934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4080228" y="1536786"/>
            <a:ext cx="3116" cy="1758233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72" name="TextBox 71"/>
          <p:cNvSpPr txBox="1"/>
          <p:nvPr/>
        </p:nvSpPr>
        <p:spPr>
          <a:xfrm>
            <a:off x="3797928" y="1293533"/>
            <a:ext cx="107721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dirty="0" err="1">
                <a:solidFill>
                  <a:srgbClr val="A5001E"/>
                </a:solidFill>
                <a:latin typeface="Arial" charset="0"/>
              </a:rPr>
              <a:t>nextIndex</a:t>
            </a:r>
            <a:endParaRPr lang="en-US" sz="180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306145" y="3715188"/>
            <a:ext cx="411090" cy="420136"/>
          </a:xfrm>
          <a:prstGeom prst="down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1016183" y="4276805"/>
            <a:ext cx="114133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After repair</a:t>
            </a:r>
          </a:p>
        </p:txBody>
      </p:sp>
    </p:spTree>
    <p:extLst>
      <p:ext uri="{BB962C8B-B14F-4D97-AF65-F5344CB8AC3E}">
        <p14:creationId xmlns:p14="http://schemas.microsoft.com/office/powerpoint/2010/main" val="895929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Neutralizing Old Leaders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F4DA8140-96D4-964D-AB71-73E310422243}"/>
              </a:ext>
            </a:extLst>
          </p:cNvPr>
          <p:cNvSpPr txBox="1">
            <a:spLocks/>
          </p:cNvSpPr>
          <p:nvPr/>
        </p:nvSpPr>
        <p:spPr bwMode="auto">
          <a:xfrm>
            <a:off x="347472" y="1453896"/>
            <a:ext cx="8567928" cy="5312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 temporarily disconnected 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→ other servers elect new leader</a:t>
            </a:r>
          </a:p>
          <a:p>
            <a:pPr marL="857250" marR="0" lvl="2" indent="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→ old leader reconnected</a:t>
            </a:r>
          </a:p>
          <a:p>
            <a:pPr marL="1314450" marR="0" lvl="3" indent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→ old leader attempts to commit log entries</a:t>
            </a: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Terms used to detect stale leaders (and candidates)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Every RPC contains term of sender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Sender’s term &lt; receiver:</a:t>
            </a:r>
          </a:p>
          <a:p>
            <a:pPr marL="1200150" marR="0" lvl="2" indent="-28575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Receiver: Rejects RPC (via ACK which sender processes…)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Receiver’s term &lt; sender:</a:t>
            </a:r>
          </a:p>
          <a:p>
            <a:pPr marL="1200150" marR="0" lvl="2" indent="-28575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Receiver reverts to follower, updates term, processes RPC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Election updates terms of majority of servers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Deposed server cannot commit new log entries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35066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 Protocol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C7A6404C-BDC1-CC43-8FDC-8CE8F8980F4C}"/>
              </a:ext>
            </a:extLst>
          </p:cNvPr>
          <p:cNvSpPr txBox="1">
            <a:spLocks/>
          </p:cNvSpPr>
          <p:nvPr/>
        </p:nvSpPr>
        <p:spPr bwMode="auto">
          <a:xfrm>
            <a:off x="347472" y="1453896"/>
            <a:ext cx="8796528" cy="5312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Send commands to leader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If leader unknown, contact any server, which redirects client to leader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 only responds after command logged, committed, and executed by leader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request times out (e.g., leader crashes):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Client reissues command to new leader (after possible redirect)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36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Ensure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exactly-once semantics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even with leader failures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E.g., Leader can execute command then crash before responding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Client should embed unique ID in each command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This client ID included in log entry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Before accepting request, leader checks log for entry with same id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1309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Reconfiguration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92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Configuration Changes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1487488" y="4230585"/>
            <a:ext cx="5581836" cy="2466275"/>
            <a:chOff x="993712" y="4230585"/>
            <a:chExt cx="5581836" cy="2466275"/>
          </a:xfrm>
        </p:grpSpPr>
        <p:sp>
          <p:nvSpPr>
            <p:cNvPr id="10" name="Rectangle 9"/>
            <p:cNvSpPr/>
            <p:nvPr/>
          </p:nvSpPr>
          <p:spPr>
            <a:xfrm>
              <a:off x="2060512" y="4611585"/>
              <a:ext cx="4495800" cy="2286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08512" y="4611585"/>
              <a:ext cx="14478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60512" y="4230585"/>
              <a:ext cx="442429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dirty="0">
                  <a:solidFill>
                    <a:srgbClr val="000000"/>
                  </a:solidFill>
                  <a:latin typeface="Arial" charset="0"/>
                </a:rPr>
                <a:t>C</a:t>
              </a:r>
              <a:r>
                <a:rPr lang="en-US" baseline="-25000" dirty="0">
                  <a:solidFill>
                    <a:srgbClr val="000000"/>
                  </a:solidFill>
                  <a:latin typeface="Arial" charset="0"/>
                </a:rPr>
                <a:t>old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57778" y="4230585"/>
              <a:ext cx="517770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dirty="0" err="1">
                  <a:solidFill>
                    <a:srgbClr val="000000"/>
                  </a:solidFill>
                  <a:latin typeface="Arial" charset="0"/>
                </a:rPr>
                <a:t>C</a:t>
              </a:r>
              <a:r>
                <a:rPr lang="en-US" baseline="-25000" dirty="0" err="1">
                  <a:solidFill>
                    <a:srgbClr val="000000"/>
                  </a:solidFill>
                  <a:latin typeface="Arial" charset="0"/>
                </a:rPr>
                <a:t>new</a:t>
              </a:r>
              <a:endParaRPr lang="en-US" baseline="-250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93712" y="4587386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Server 1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060512" y="4969139"/>
              <a:ext cx="4495800" cy="2286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51312" y="4969139"/>
              <a:ext cx="19050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060512" y="5326693"/>
              <a:ext cx="4495800" cy="2286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41712" y="5326693"/>
              <a:ext cx="25146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584512" y="5684247"/>
              <a:ext cx="29718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127312" y="6041801"/>
              <a:ext cx="34290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93712" y="4944940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Server 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93712" y="5302494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Server 3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93712" y="5660048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Server 4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93712" y="6017602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Server 5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2060512" y="6434524"/>
              <a:ext cx="4495800" cy="0"/>
            </a:xfrm>
            <a:prstGeom prst="line">
              <a:avLst/>
            </a:prstGeom>
            <a:ln w="19050" cap="rnd"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060512" y="6481416"/>
              <a:ext cx="368691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time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687888" y="4230584"/>
            <a:ext cx="4362941" cy="2403828"/>
            <a:chOff x="4194112" y="4230584"/>
            <a:chExt cx="4362941" cy="2403828"/>
          </a:xfrm>
        </p:grpSpPr>
        <p:sp>
          <p:nvSpPr>
            <p:cNvPr id="43" name="Rounded Rectangle 42"/>
            <p:cNvSpPr/>
            <p:nvPr/>
          </p:nvSpPr>
          <p:spPr>
            <a:xfrm>
              <a:off x="4194112" y="5288193"/>
              <a:ext cx="304800" cy="1042415"/>
            </a:xfrm>
            <a:prstGeom prst="roundRect">
              <a:avLst/>
            </a:prstGeom>
            <a:noFill/>
            <a:ln>
              <a:solidFill>
                <a:srgbClr val="3167D3"/>
              </a:solidFill>
              <a:prstDash val="sys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4194112" y="4561362"/>
              <a:ext cx="304800" cy="685800"/>
            </a:xfrm>
            <a:prstGeom prst="roundRect">
              <a:avLst/>
            </a:prstGeom>
            <a:noFill/>
            <a:ln>
              <a:solidFill>
                <a:srgbClr val="00B800"/>
              </a:solidFill>
              <a:prstDash val="sys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926799" y="4814462"/>
              <a:ext cx="163025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dirty="0">
                  <a:solidFill>
                    <a:srgbClr val="008E00"/>
                  </a:solidFill>
                  <a:latin typeface="Arial" charset="0"/>
                </a:rPr>
                <a:t>Majority of C</a:t>
              </a:r>
              <a:r>
                <a:rPr lang="en-US" sz="1800" baseline="-25000" dirty="0">
                  <a:solidFill>
                    <a:srgbClr val="008E00"/>
                  </a:solidFill>
                  <a:latin typeface="Arial" charset="0"/>
                </a:rPr>
                <a:t>old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859472" y="5637355"/>
              <a:ext cx="1697581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dirty="0">
                  <a:solidFill>
                    <a:srgbClr val="3167D3"/>
                  </a:solidFill>
                  <a:latin typeface="Arial" charset="0"/>
                </a:rPr>
                <a:t>Majority of </a:t>
              </a:r>
              <a:r>
                <a:rPr lang="en-US" sz="1800" dirty="0" err="1">
                  <a:solidFill>
                    <a:srgbClr val="3167D3"/>
                  </a:solidFill>
                  <a:latin typeface="Arial" charset="0"/>
                </a:rPr>
                <a:t>C</a:t>
              </a:r>
              <a:r>
                <a:rPr lang="en-US" sz="1800" baseline="-25000" dirty="0" err="1">
                  <a:solidFill>
                    <a:srgbClr val="3167D3"/>
                  </a:solidFill>
                  <a:latin typeface="Arial" charset="0"/>
                </a:rPr>
                <a:t>new</a:t>
              </a:r>
              <a:endParaRPr lang="en-US" sz="1800" baseline="-25000" dirty="0">
                <a:solidFill>
                  <a:srgbClr val="3167D3"/>
                </a:solidFill>
                <a:latin typeface="Arial" charset="0"/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 flipV="1">
              <a:off x="4422712" y="4230584"/>
              <a:ext cx="3581412" cy="569173"/>
            </a:xfrm>
            <a:custGeom>
              <a:avLst/>
              <a:gdLst>
                <a:gd name="connsiteX0" fmla="*/ 3667225 w 3667225"/>
                <a:gd name="connsiteY0" fmla="*/ 0 h 386974"/>
                <a:gd name="connsiteX1" fmla="*/ 1838425 w 3667225"/>
                <a:gd name="connsiteY1" fmla="*/ 385011 h 386974"/>
                <a:gd name="connsiteX2" fmla="*/ 0 w 3667225"/>
                <a:gd name="connsiteY2" fmla="*/ 192506 h 386974"/>
                <a:gd name="connsiteX0" fmla="*/ 3667239 w 3667239"/>
                <a:gd name="connsiteY0" fmla="*/ 0 h 396392"/>
                <a:gd name="connsiteX1" fmla="*/ 1838439 w 3667239"/>
                <a:gd name="connsiteY1" fmla="*/ 385011 h 396392"/>
                <a:gd name="connsiteX2" fmla="*/ 14 w 3667239"/>
                <a:gd name="connsiteY2" fmla="*/ 192506 h 396392"/>
                <a:gd name="connsiteX0" fmla="*/ 3667239 w 3667239"/>
                <a:gd name="connsiteY0" fmla="*/ 0 h 385151"/>
                <a:gd name="connsiteX1" fmla="*/ 1838439 w 3667239"/>
                <a:gd name="connsiteY1" fmla="*/ 385011 h 385151"/>
                <a:gd name="connsiteX2" fmla="*/ 14 w 3667239"/>
                <a:gd name="connsiteY2" fmla="*/ 192506 h 385151"/>
                <a:gd name="connsiteX0" fmla="*/ 3667239 w 3667270"/>
                <a:gd name="connsiteY0" fmla="*/ 0 h 387089"/>
                <a:gd name="connsiteX1" fmla="*/ 1838439 w 3667270"/>
                <a:gd name="connsiteY1" fmla="*/ 385011 h 387089"/>
                <a:gd name="connsiteX2" fmla="*/ 14 w 3667270"/>
                <a:gd name="connsiteY2" fmla="*/ 192506 h 387089"/>
                <a:gd name="connsiteX0" fmla="*/ 3676864 w 3676895"/>
                <a:gd name="connsiteY0" fmla="*/ 0 h 392010"/>
                <a:gd name="connsiteX1" fmla="*/ 1848064 w 3676895"/>
                <a:gd name="connsiteY1" fmla="*/ 385011 h 392010"/>
                <a:gd name="connsiteX2" fmla="*/ 13 w 3676895"/>
                <a:gd name="connsiteY2" fmla="*/ 165341 h 392010"/>
                <a:gd name="connsiteX0" fmla="*/ 3676864 w 3676895"/>
                <a:gd name="connsiteY0" fmla="*/ 0 h 385691"/>
                <a:gd name="connsiteX1" fmla="*/ 1848064 w 3676895"/>
                <a:gd name="connsiteY1" fmla="*/ 385011 h 385691"/>
                <a:gd name="connsiteX2" fmla="*/ 13 w 3676895"/>
                <a:gd name="connsiteY2" fmla="*/ 165341 h 385691"/>
                <a:gd name="connsiteX0" fmla="*/ 3667239 w 3667271"/>
                <a:gd name="connsiteY0" fmla="*/ 0 h 346132"/>
                <a:gd name="connsiteX1" fmla="*/ 1848064 w 3667271"/>
                <a:gd name="connsiteY1" fmla="*/ 341548 h 346132"/>
                <a:gd name="connsiteX2" fmla="*/ 13 w 3667271"/>
                <a:gd name="connsiteY2" fmla="*/ 121878 h 346132"/>
                <a:gd name="connsiteX0" fmla="*/ 3667239 w 3667239"/>
                <a:gd name="connsiteY0" fmla="*/ 0 h 346132"/>
                <a:gd name="connsiteX1" fmla="*/ 1848064 w 3667239"/>
                <a:gd name="connsiteY1" fmla="*/ 341548 h 346132"/>
                <a:gd name="connsiteX2" fmla="*/ 13 w 3667239"/>
                <a:gd name="connsiteY2" fmla="*/ 121878 h 346132"/>
                <a:gd name="connsiteX0" fmla="*/ 3667240 w 3667240"/>
                <a:gd name="connsiteY0" fmla="*/ 0 h 341912"/>
                <a:gd name="connsiteX1" fmla="*/ 1848065 w 3667240"/>
                <a:gd name="connsiteY1" fmla="*/ 341548 h 341912"/>
                <a:gd name="connsiteX2" fmla="*/ 14 w 3667240"/>
                <a:gd name="connsiteY2" fmla="*/ 121878 h 34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67240" h="341912">
                  <a:moveTo>
                    <a:pt x="3667240" y="0"/>
                  </a:moveTo>
                  <a:cubicBezTo>
                    <a:pt x="3655208" y="315111"/>
                    <a:pt x="2478520" y="337533"/>
                    <a:pt x="1848065" y="341548"/>
                  </a:cubicBezTo>
                  <a:cubicBezTo>
                    <a:pt x="1217610" y="345563"/>
                    <a:pt x="-4799" y="319197"/>
                    <a:pt x="14" y="121878"/>
                  </a:cubicBezTo>
                </a:path>
              </a:pathLst>
            </a:custGeom>
            <a:noFill/>
            <a:ln>
              <a:solidFill>
                <a:srgbClr val="008E00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4422711" y="6001747"/>
              <a:ext cx="3591027" cy="632665"/>
            </a:xfrm>
            <a:custGeom>
              <a:avLst/>
              <a:gdLst>
                <a:gd name="connsiteX0" fmla="*/ 3667225 w 3667225"/>
                <a:gd name="connsiteY0" fmla="*/ 0 h 386974"/>
                <a:gd name="connsiteX1" fmla="*/ 1838425 w 3667225"/>
                <a:gd name="connsiteY1" fmla="*/ 385011 h 386974"/>
                <a:gd name="connsiteX2" fmla="*/ 0 w 3667225"/>
                <a:gd name="connsiteY2" fmla="*/ 192506 h 386974"/>
                <a:gd name="connsiteX0" fmla="*/ 3667239 w 3667239"/>
                <a:gd name="connsiteY0" fmla="*/ 0 h 396392"/>
                <a:gd name="connsiteX1" fmla="*/ 1838439 w 3667239"/>
                <a:gd name="connsiteY1" fmla="*/ 385011 h 396392"/>
                <a:gd name="connsiteX2" fmla="*/ 14 w 3667239"/>
                <a:gd name="connsiteY2" fmla="*/ 192506 h 396392"/>
                <a:gd name="connsiteX0" fmla="*/ 3667239 w 3667239"/>
                <a:gd name="connsiteY0" fmla="*/ 0 h 385151"/>
                <a:gd name="connsiteX1" fmla="*/ 1838439 w 3667239"/>
                <a:gd name="connsiteY1" fmla="*/ 385011 h 385151"/>
                <a:gd name="connsiteX2" fmla="*/ 14 w 3667239"/>
                <a:gd name="connsiteY2" fmla="*/ 192506 h 385151"/>
                <a:gd name="connsiteX0" fmla="*/ 3667239 w 3667270"/>
                <a:gd name="connsiteY0" fmla="*/ 0 h 387089"/>
                <a:gd name="connsiteX1" fmla="*/ 1838439 w 3667270"/>
                <a:gd name="connsiteY1" fmla="*/ 385011 h 387089"/>
                <a:gd name="connsiteX2" fmla="*/ 14 w 3667270"/>
                <a:gd name="connsiteY2" fmla="*/ 192506 h 387089"/>
                <a:gd name="connsiteX0" fmla="*/ 3676864 w 3676895"/>
                <a:gd name="connsiteY0" fmla="*/ 0 h 392010"/>
                <a:gd name="connsiteX1" fmla="*/ 1848064 w 3676895"/>
                <a:gd name="connsiteY1" fmla="*/ 385011 h 392010"/>
                <a:gd name="connsiteX2" fmla="*/ 13 w 3676895"/>
                <a:gd name="connsiteY2" fmla="*/ 165341 h 392010"/>
                <a:gd name="connsiteX0" fmla="*/ 3676864 w 3676895"/>
                <a:gd name="connsiteY0" fmla="*/ 0 h 385691"/>
                <a:gd name="connsiteX1" fmla="*/ 1848064 w 3676895"/>
                <a:gd name="connsiteY1" fmla="*/ 385011 h 385691"/>
                <a:gd name="connsiteX2" fmla="*/ 13 w 3676895"/>
                <a:gd name="connsiteY2" fmla="*/ 165341 h 385691"/>
                <a:gd name="connsiteX0" fmla="*/ 3686489 w 3686520"/>
                <a:gd name="connsiteY0" fmla="*/ 0 h 461109"/>
                <a:gd name="connsiteX1" fmla="*/ 1848064 w 3686520"/>
                <a:gd name="connsiteY1" fmla="*/ 450205 h 461109"/>
                <a:gd name="connsiteX2" fmla="*/ 13 w 3686520"/>
                <a:gd name="connsiteY2" fmla="*/ 230535 h 461109"/>
                <a:gd name="connsiteX0" fmla="*/ 3686489 w 3686520"/>
                <a:gd name="connsiteY0" fmla="*/ 0 h 461109"/>
                <a:gd name="connsiteX1" fmla="*/ 1848064 w 3686520"/>
                <a:gd name="connsiteY1" fmla="*/ 450205 h 461109"/>
                <a:gd name="connsiteX2" fmla="*/ 13 w 3686520"/>
                <a:gd name="connsiteY2" fmla="*/ 230535 h 461109"/>
                <a:gd name="connsiteX0" fmla="*/ 3686490 w 3686522"/>
                <a:gd name="connsiteY0" fmla="*/ 0 h 450884"/>
                <a:gd name="connsiteX1" fmla="*/ 1848065 w 3686522"/>
                <a:gd name="connsiteY1" fmla="*/ 450205 h 450884"/>
                <a:gd name="connsiteX2" fmla="*/ 14 w 3686522"/>
                <a:gd name="connsiteY2" fmla="*/ 230535 h 450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86522" h="450884">
                  <a:moveTo>
                    <a:pt x="3686490" y="0"/>
                  </a:moveTo>
                  <a:cubicBezTo>
                    <a:pt x="3693709" y="380305"/>
                    <a:pt x="2491354" y="444380"/>
                    <a:pt x="1848065" y="450205"/>
                  </a:cubicBezTo>
                  <a:cubicBezTo>
                    <a:pt x="1204776" y="456030"/>
                    <a:pt x="-4799" y="427854"/>
                    <a:pt x="14" y="230535"/>
                  </a:cubicBezTo>
                </a:path>
              </a:pathLst>
            </a:custGeom>
            <a:noFill/>
            <a:ln>
              <a:solidFill>
                <a:srgbClr val="3167D3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  <p:sp>
        <p:nvSpPr>
          <p:cNvPr id="35" name="Content Placeholder 1">
            <a:extLst>
              <a:ext uri="{FF2B5EF4-FFF2-40B4-BE49-F238E27FC236}">
                <a16:creationId xmlns:a16="http://schemas.microsoft.com/office/drawing/2014/main" id="{C6A52EF6-6A8F-A348-B71C-43E403B6DB32}"/>
              </a:ext>
            </a:extLst>
          </p:cNvPr>
          <p:cNvSpPr txBox="1">
            <a:spLocks/>
          </p:cNvSpPr>
          <p:nvPr/>
        </p:nvSpPr>
        <p:spPr bwMode="auto">
          <a:xfrm>
            <a:off x="347472" y="1453896"/>
            <a:ext cx="8567928" cy="30032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View configuration:  { leader, { members }, settings }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Consensus must support changes to configuration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Replace failed machine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Change degree of replication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Cannot switch directly from one config to another: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conflicting majorities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could arise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0491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304800" y="6173537"/>
            <a:ext cx="8534400" cy="609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33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700" dirty="0"/>
              <a:t>2-Phase Approach via Joint Consensus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172568" y="6207804"/>
            <a:ext cx="6934200" cy="0"/>
          </a:xfrm>
          <a:prstGeom prst="line">
            <a:avLst/>
          </a:prstGeom>
          <a:ln w="31750" cap="rnd">
            <a:tailEnd type="stealth" w="lg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573368" y="6235605"/>
            <a:ext cx="43601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time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29968" y="6219970"/>
            <a:ext cx="1317668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00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0000"/>
                </a:solidFill>
                <a:latin typeface="Arial" charset="0"/>
              </a:rPr>
              <a:t>old+new</a:t>
            </a: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 entry</a:t>
            </a:r>
            <a:br>
              <a:rPr lang="en-US" sz="1800" b="0" dirty="0">
                <a:solidFill>
                  <a:srgbClr val="000000"/>
                </a:solidFill>
                <a:latin typeface="Arial" charset="0"/>
              </a:rPr>
            </a:b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committed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89774" y="6219970"/>
            <a:ext cx="1064394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00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0000"/>
                </a:solidFill>
                <a:latin typeface="Arial" charset="0"/>
              </a:rPr>
              <a:t>new</a:t>
            </a: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 entry</a:t>
            </a:r>
            <a:br>
              <a:rPr lang="en-US" sz="1800" b="0" dirty="0">
                <a:solidFill>
                  <a:srgbClr val="000000"/>
                </a:solidFill>
                <a:latin typeface="Arial" charset="0"/>
              </a:rPr>
            </a:b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committed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839568" y="5507948"/>
            <a:ext cx="0" cy="699856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820768" y="5146556"/>
            <a:ext cx="0" cy="1061248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172568" y="5712553"/>
            <a:ext cx="37029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="0" baseline="-25000" dirty="0">
                <a:solidFill>
                  <a:srgbClr val="A5001E"/>
                </a:solidFill>
                <a:latin typeface="Arial" charset="0"/>
              </a:rPr>
              <a:t>old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86968" y="5369449"/>
            <a:ext cx="74058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3167D3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3167D3"/>
                </a:solidFill>
                <a:latin typeface="Arial" charset="0"/>
              </a:rPr>
              <a:t>old+new</a:t>
            </a:r>
            <a:endParaRPr lang="en-US" sz="1800" b="0" dirty="0">
              <a:solidFill>
                <a:srgbClr val="3167D3"/>
              </a:solidFill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82930" y="5008057"/>
            <a:ext cx="44723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8E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8E00"/>
                </a:solidFill>
                <a:latin typeface="Arial" charset="0"/>
              </a:rPr>
              <a:t>new</a:t>
            </a:r>
            <a:endParaRPr lang="en-US" sz="1800" b="0" dirty="0">
              <a:solidFill>
                <a:srgbClr val="008E00"/>
              </a:solidFill>
              <a:latin typeface="Arial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629768" y="5851052"/>
            <a:ext cx="1295400" cy="0"/>
          </a:xfrm>
          <a:prstGeom prst="line">
            <a:avLst/>
          </a:prstGeom>
          <a:ln w="6350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839568" y="5507948"/>
            <a:ext cx="1066800" cy="0"/>
          </a:xfrm>
          <a:prstGeom prst="line">
            <a:avLst/>
          </a:prstGeom>
          <a:ln w="63500" cap="rnd">
            <a:solidFill>
              <a:srgbClr val="3167D3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925168" y="5507948"/>
            <a:ext cx="914400" cy="0"/>
          </a:xfrm>
          <a:prstGeom prst="line">
            <a:avLst/>
          </a:prstGeom>
          <a:ln w="63500" cap="rnd">
            <a:solidFill>
              <a:srgbClr val="3167D3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906368" y="5146556"/>
            <a:ext cx="914400" cy="0"/>
          </a:xfrm>
          <a:prstGeom prst="line">
            <a:avLst/>
          </a:prstGeom>
          <a:ln w="63500" cap="rnd">
            <a:solidFill>
              <a:srgbClr val="008E00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820768" y="5146556"/>
            <a:ext cx="1981200" cy="0"/>
          </a:xfrm>
          <a:prstGeom prst="line">
            <a:avLst/>
          </a:prstGeom>
          <a:ln w="63500" cap="rnd">
            <a:solidFill>
              <a:srgbClr val="008E0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629768" y="4792196"/>
            <a:ext cx="2209800" cy="0"/>
          </a:xfrm>
          <a:prstGeom prst="line">
            <a:avLst/>
          </a:prstGeom>
          <a:ln w="317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705968" y="4186061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="0" baseline="-25000" dirty="0">
                <a:solidFill>
                  <a:srgbClr val="A5001E"/>
                </a:solidFill>
                <a:latin typeface="Arial" charset="0"/>
              </a:rPr>
              <a:t>old</a:t>
            </a: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 can make</a:t>
            </a:r>
          </a:p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unilateral decisions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3839568" y="4715996"/>
            <a:ext cx="0" cy="152400"/>
          </a:xfrm>
          <a:prstGeom prst="line">
            <a:avLst/>
          </a:prstGeom>
          <a:ln w="3175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906368" y="4792196"/>
            <a:ext cx="2971800" cy="0"/>
          </a:xfrm>
          <a:prstGeom prst="line">
            <a:avLst/>
          </a:prstGeom>
          <a:ln w="31750" cap="rnd">
            <a:solidFill>
              <a:srgbClr val="008E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458892" y="4186061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 err="1">
                <a:solidFill>
                  <a:srgbClr val="008E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8E00"/>
                </a:solidFill>
                <a:latin typeface="Arial" charset="0"/>
              </a:rPr>
              <a:t>new</a:t>
            </a:r>
            <a:r>
              <a:rPr lang="en-US" sz="1800" b="0" dirty="0">
                <a:solidFill>
                  <a:srgbClr val="008E00"/>
                </a:solidFill>
                <a:latin typeface="Arial" charset="0"/>
              </a:rPr>
              <a:t> can make</a:t>
            </a:r>
          </a:p>
          <a:p>
            <a:r>
              <a:rPr lang="en-US" sz="1800" b="0" dirty="0">
                <a:solidFill>
                  <a:srgbClr val="008E00"/>
                </a:solidFill>
                <a:latin typeface="Arial" charset="0"/>
              </a:rPr>
              <a:t>unilateral decisions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4906368" y="4715996"/>
            <a:ext cx="0" cy="152400"/>
          </a:xfrm>
          <a:prstGeom prst="line">
            <a:avLst/>
          </a:prstGeom>
          <a:ln w="31750" cap="rnd">
            <a:solidFill>
              <a:srgbClr val="008E0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925168" y="5851052"/>
            <a:ext cx="914400" cy="0"/>
          </a:xfrm>
          <a:prstGeom prst="line">
            <a:avLst/>
          </a:prstGeom>
          <a:ln w="63500" cap="rnd">
            <a:solidFill>
              <a:schemeClr val="accent4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906368" y="5507948"/>
            <a:ext cx="914400" cy="0"/>
          </a:xfrm>
          <a:prstGeom prst="line">
            <a:avLst/>
          </a:prstGeom>
          <a:ln w="63500" cap="rnd">
            <a:solidFill>
              <a:srgbClr val="3167D3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Content Placeholder 1">
            <a:extLst>
              <a:ext uri="{FF2B5EF4-FFF2-40B4-BE49-F238E27FC236}">
                <a16:creationId xmlns:a16="http://schemas.microsoft.com/office/drawing/2014/main" id="{44993636-7DDB-DA4F-85EE-48AE71365D4A}"/>
              </a:ext>
            </a:extLst>
          </p:cNvPr>
          <p:cNvSpPr txBox="1">
            <a:spLocks/>
          </p:cNvSpPr>
          <p:nvPr/>
        </p:nvSpPr>
        <p:spPr bwMode="auto">
          <a:xfrm>
            <a:off x="432836" y="1365269"/>
            <a:ext cx="8482564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Joint consensus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 intermediate phase: need majority of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both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old and new configurations for elections, commitment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Configuration change just a log entry; applied immediately on receipt (committed or not)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Once joint consensus is committed, begin replicating log entry for final configuration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8123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304800" y="6173537"/>
            <a:ext cx="8534400" cy="609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33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700" dirty="0"/>
              <a:t>2-Phase Approach via Joint Consensus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172568" y="6207804"/>
            <a:ext cx="6934200" cy="0"/>
          </a:xfrm>
          <a:prstGeom prst="line">
            <a:avLst/>
          </a:prstGeom>
          <a:ln w="31750" cap="rnd">
            <a:tailEnd type="stealth" w="lg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573368" y="6235605"/>
            <a:ext cx="43601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time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29968" y="6219970"/>
            <a:ext cx="1317668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00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0000"/>
                </a:solidFill>
                <a:latin typeface="Arial" charset="0"/>
              </a:rPr>
              <a:t>old+new</a:t>
            </a: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 entry</a:t>
            </a:r>
            <a:br>
              <a:rPr lang="en-US" sz="1800" b="0" dirty="0">
                <a:solidFill>
                  <a:srgbClr val="000000"/>
                </a:solidFill>
                <a:latin typeface="Arial" charset="0"/>
              </a:rPr>
            </a:b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committed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89774" y="6219970"/>
            <a:ext cx="1064394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00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0000"/>
                </a:solidFill>
                <a:latin typeface="Arial" charset="0"/>
              </a:rPr>
              <a:t>new</a:t>
            </a: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 entry</a:t>
            </a:r>
            <a:br>
              <a:rPr lang="en-US" sz="1800" b="0" dirty="0">
                <a:solidFill>
                  <a:srgbClr val="000000"/>
                </a:solidFill>
                <a:latin typeface="Arial" charset="0"/>
              </a:rPr>
            </a:b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committed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839568" y="5507948"/>
            <a:ext cx="0" cy="699856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820768" y="5146556"/>
            <a:ext cx="0" cy="1061248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172568" y="5712553"/>
            <a:ext cx="37029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="0" baseline="-25000" dirty="0">
                <a:solidFill>
                  <a:srgbClr val="A5001E"/>
                </a:solidFill>
                <a:latin typeface="Arial" charset="0"/>
              </a:rPr>
              <a:t>old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86968" y="5369449"/>
            <a:ext cx="74058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latin typeface="Arial" charset="0"/>
              </a:rPr>
              <a:t>C</a:t>
            </a:r>
            <a:r>
              <a:rPr lang="en-US" sz="1800" b="0" baseline="-25000" dirty="0" err="1">
                <a:latin typeface="Arial" charset="0"/>
              </a:rPr>
              <a:t>old+new</a:t>
            </a:r>
            <a:endParaRPr lang="en-US" sz="1800" b="0" dirty="0"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82930" y="5008057"/>
            <a:ext cx="44723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latin typeface="Arial" charset="0"/>
              </a:rPr>
              <a:t>C</a:t>
            </a:r>
            <a:r>
              <a:rPr lang="en-US" sz="1800" b="0" baseline="-25000" dirty="0" err="1">
                <a:latin typeface="Arial" charset="0"/>
              </a:rPr>
              <a:t>new</a:t>
            </a:r>
            <a:endParaRPr lang="en-US" sz="1800" b="0" dirty="0">
              <a:latin typeface="Arial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629768" y="5851052"/>
            <a:ext cx="1295400" cy="0"/>
          </a:xfrm>
          <a:prstGeom prst="line">
            <a:avLst/>
          </a:prstGeom>
          <a:ln w="6350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839568" y="5507948"/>
            <a:ext cx="1066800" cy="0"/>
          </a:xfrm>
          <a:prstGeom prst="line">
            <a:avLst/>
          </a:prstGeom>
          <a:ln w="63500" cap="rnd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925168" y="5507948"/>
            <a:ext cx="914400" cy="0"/>
          </a:xfrm>
          <a:prstGeom prst="line">
            <a:avLst/>
          </a:prstGeom>
          <a:ln w="63500" cap="rnd">
            <a:solidFill>
              <a:schemeClr val="tx1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906368" y="5146556"/>
            <a:ext cx="914400" cy="0"/>
          </a:xfrm>
          <a:prstGeom prst="line">
            <a:avLst/>
          </a:prstGeom>
          <a:ln w="63500" cap="rnd">
            <a:solidFill>
              <a:schemeClr val="tx1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820768" y="5146556"/>
            <a:ext cx="1981200" cy="0"/>
          </a:xfrm>
          <a:prstGeom prst="line">
            <a:avLst/>
          </a:prstGeom>
          <a:ln w="63500" cap="rnd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629768" y="4792196"/>
            <a:ext cx="2209800" cy="0"/>
          </a:xfrm>
          <a:prstGeom prst="line">
            <a:avLst/>
          </a:prstGeom>
          <a:ln w="317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705968" y="4186061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="0" baseline="-25000" dirty="0">
                <a:solidFill>
                  <a:srgbClr val="A5001E"/>
                </a:solidFill>
                <a:latin typeface="Arial" charset="0"/>
              </a:rPr>
              <a:t>old</a:t>
            </a: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 can make</a:t>
            </a:r>
          </a:p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unilateral decisions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3839568" y="4715996"/>
            <a:ext cx="0" cy="152400"/>
          </a:xfrm>
          <a:prstGeom prst="line">
            <a:avLst/>
          </a:prstGeom>
          <a:ln w="3175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906368" y="4792196"/>
            <a:ext cx="2971800" cy="0"/>
          </a:xfrm>
          <a:prstGeom prst="line">
            <a:avLst/>
          </a:prstGeom>
          <a:ln w="317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458892" y="4186061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 err="1">
                <a:latin typeface="Arial" charset="0"/>
              </a:rPr>
              <a:t>C</a:t>
            </a:r>
            <a:r>
              <a:rPr lang="en-US" sz="1800" b="0" baseline="-25000" dirty="0" err="1">
                <a:latin typeface="Arial" charset="0"/>
              </a:rPr>
              <a:t>new</a:t>
            </a:r>
            <a:r>
              <a:rPr lang="en-US" sz="1800" b="0" dirty="0">
                <a:latin typeface="Arial" charset="0"/>
              </a:rPr>
              <a:t> can make</a:t>
            </a:r>
          </a:p>
          <a:p>
            <a:r>
              <a:rPr lang="en-US" sz="1800" b="0" dirty="0">
                <a:latin typeface="Arial" charset="0"/>
              </a:rPr>
              <a:t>unilateral decisions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4906368" y="4715996"/>
            <a:ext cx="0" cy="152400"/>
          </a:xfrm>
          <a:prstGeom prst="line">
            <a:avLst/>
          </a:prstGeom>
          <a:ln w="31750" cap="rnd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925168" y="5851052"/>
            <a:ext cx="914400" cy="0"/>
          </a:xfrm>
          <a:prstGeom prst="line">
            <a:avLst/>
          </a:prstGeom>
          <a:ln w="63500" cap="rnd">
            <a:solidFill>
              <a:schemeClr val="accent4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906368" y="5507948"/>
            <a:ext cx="914400" cy="0"/>
          </a:xfrm>
          <a:prstGeom prst="line">
            <a:avLst/>
          </a:prstGeom>
          <a:ln w="63500" cap="rnd">
            <a:solidFill>
              <a:schemeClr val="tx1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911216" y="5390046"/>
            <a:ext cx="1902765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dirty="0">
                <a:solidFill>
                  <a:srgbClr val="A5001E"/>
                </a:solidFill>
                <a:latin typeface="Arial" charset="0"/>
              </a:rPr>
              <a:t>leader not in </a:t>
            </a:r>
            <a:r>
              <a:rPr lang="en-US" sz="1800" dirty="0" err="1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aseline="-25000" dirty="0" err="1">
                <a:solidFill>
                  <a:srgbClr val="A5001E"/>
                </a:solidFill>
                <a:latin typeface="Arial" charset="0"/>
              </a:rPr>
              <a:t>new</a:t>
            </a:r>
            <a:br>
              <a:rPr lang="en-US" sz="1800" dirty="0">
                <a:solidFill>
                  <a:srgbClr val="A5001E"/>
                </a:solidFill>
                <a:latin typeface="Arial" charset="0"/>
              </a:rPr>
            </a:br>
            <a:r>
              <a:rPr lang="en-US" sz="1800" dirty="0">
                <a:solidFill>
                  <a:srgbClr val="A5001E"/>
                </a:solidFill>
                <a:latin typeface="Arial" charset="0"/>
              </a:rPr>
              <a:t>steps down here</a:t>
            </a:r>
          </a:p>
        </p:txBody>
      </p:sp>
      <p:sp>
        <p:nvSpPr>
          <p:cNvPr id="34" name="Freeform 33"/>
          <p:cNvSpPr/>
          <p:nvPr/>
        </p:nvSpPr>
        <p:spPr>
          <a:xfrm>
            <a:off x="5896276" y="5226141"/>
            <a:ext cx="885524" cy="442192"/>
          </a:xfrm>
          <a:custGeom>
            <a:avLst/>
            <a:gdLst>
              <a:gd name="connsiteX0" fmla="*/ 885524 w 885524"/>
              <a:gd name="connsiteY0" fmla="*/ 789272 h 789272"/>
              <a:gd name="connsiteX1" fmla="*/ 0 w 885524"/>
              <a:gd name="connsiteY1" fmla="*/ 0 h 789272"/>
              <a:gd name="connsiteX0" fmla="*/ 885524 w 885524"/>
              <a:gd name="connsiteY0" fmla="*/ 789272 h 789272"/>
              <a:gd name="connsiteX1" fmla="*/ 0 w 885524"/>
              <a:gd name="connsiteY1" fmla="*/ 0 h 789272"/>
              <a:gd name="connsiteX0" fmla="*/ 885524 w 885524"/>
              <a:gd name="connsiteY0" fmla="*/ 789272 h 789340"/>
              <a:gd name="connsiteX1" fmla="*/ 0 w 885524"/>
              <a:gd name="connsiteY1" fmla="*/ 0 h 789340"/>
              <a:gd name="connsiteX0" fmla="*/ 885524 w 885524"/>
              <a:gd name="connsiteY0" fmla="*/ 789272 h 789348"/>
              <a:gd name="connsiteX1" fmla="*/ 0 w 885524"/>
              <a:gd name="connsiteY1" fmla="*/ 0 h 789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5524" h="789348">
                <a:moveTo>
                  <a:pt x="885524" y="789272"/>
                </a:moveTo>
                <a:cubicBezTo>
                  <a:pt x="368968" y="794886"/>
                  <a:pt x="256673" y="492493"/>
                  <a:pt x="0" y="0"/>
                </a:cubicBezTo>
              </a:path>
            </a:pathLst>
          </a:custGeom>
          <a:ln w="317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38" name="Content Placeholder 1">
            <a:extLst>
              <a:ext uri="{FF2B5EF4-FFF2-40B4-BE49-F238E27FC236}">
                <a16:creationId xmlns:a16="http://schemas.microsoft.com/office/drawing/2014/main" id="{64E0FA15-8ABA-1840-AAAC-F6E9E558CA2E}"/>
              </a:ext>
            </a:extLst>
          </p:cNvPr>
          <p:cNvSpPr txBox="1">
            <a:spLocks/>
          </p:cNvSpPr>
          <p:nvPr/>
        </p:nvSpPr>
        <p:spPr bwMode="auto">
          <a:xfrm>
            <a:off x="432836" y="1660267"/>
            <a:ext cx="8711164" cy="2295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Any server from either configuration can serve as leader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leader not in C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must step down once C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committed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1748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3171" y="1404092"/>
            <a:ext cx="8542229" cy="454622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3400" dirty="0" err="1"/>
              <a:t>Viewstamped</a:t>
            </a:r>
            <a:r>
              <a:rPr lang="en-US" sz="3400" dirty="0"/>
              <a:t> Replication: </a:t>
            </a:r>
          </a:p>
          <a:p>
            <a:pPr>
              <a:lnSpc>
                <a:spcPct val="110000"/>
              </a:lnSpc>
              <a:spcBef>
                <a:spcPts val="2000"/>
              </a:spcBef>
            </a:pPr>
            <a:r>
              <a:rPr lang="en-US" sz="3400" dirty="0"/>
              <a:t> A new primary copy method to support highly-available distributed systems</a:t>
            </a:r>
          </a:p>
          <a:p>
            <a:pPr>
              <a:lnSpc>
                <a:spcPct val="300000"/>
              </a:lnSpc>
            </a:pPr>
            <a:r>
              <a:rPr lang="en-US" dirty="0"/>
              <a:t>Oki and </a:t>
            </a:r>
            <a:r>
              <a:rPr lang="en-US" dirty="0" err="1"/>
              <a:t>Liskov</a:t>
            </a:r>
            <a:r>
              <a:rPr lang="en-US" dirty="0"/>
              <a:t>, PODC 1988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65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2836" y="1660267"/>
            <a:ext cx="8711164" cy="5105658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Strong leader</a:t>
            </a:r>
          </a:p>
          <a:p>
            <a:pPr lvl="1"/>
            <a:r>
              <a:rPr lang="en-US" dirty="0"/>
              <a:t>Log entries flow only from leader to other servers </a:t>
            </a:r>
          </a:p>
          <a:p>
            <a:pPr lvl="1"/>
            <a:r>
              <a:rPr lang="en-US" dirty="0"/>
              <a:t>Select leader from limited set so doesn’t need to “catch up”</a:t>
            </a:r>
          </a:p>
          <a:p>
            <a:r>
              <a:rPr lang="en-US" dirty="0">
                <a:solidFill>
                  <a:srgbClr val="C00000"/>
                </a:solidFill>
              </a:rPr>
              <a:t>Leader election</a:t>
            </a:r>
          </a:p>
          <a:p>
            <a:pPr lvl="1"/>
            <a:r>
              <a:rPr lang="en-US" dirty="0"/>
              <a:t>Randomized timers to initiate elections</a:t>
            </a:r>
          </a:p>
          <a:p>
            <a:r>
              <a:rPr lang="en-US" dirty="0">
                <a:solidFill>
                  <a:srgbClr val="C00000"/>
                </a:solidFill>
              </a:rPr>
              <a:t>Membership changes</a:t>
            </a:r>
          </a:p>
          <a:p>
            <a:pPr lvl="1"/>
            <a:r>
              <a:rPr lang="en-US" dirty="0"/>
              <a:t>New joint consensus approach with overlapping majorities</a:t>
            </a:r>
          </a:p>
          <a:p>
            <a:pPr lvl="1"/>
            <a:r>
              <a:rPr lang="en-US" dirty="0"/>
              <a:t>Cluster can operate normally during configuration changes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33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/>
              <a:t>Raft vs. VR</a:t>
            </a:r>
          </a:p>
        </p:txBody>
      </p:sp>
    </p:spTree>
    <p:extLst>
      <p:ext uri="{BB962C8B-B14F-4D97-AF65-F5344CB8AC3E}">
        <p14:creationId xmlns:p14="http://schemas.microsoft.com/office/powerpoint/2010/main" val="5192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 PB for high availability</a:t>
            </a:r>
          </a:p>
        </p:txBody>
      </p:sp>
      <p:sp>
        <p:nvSpPr>
          <p:cNvPr id="20" name="Rectangle 19"/>
          <p:cNvSpPr>
            <a:spLocks/>
          </p:cNvSpPr>
          <p:nvPr/>
        </p:nvSpPr>
        <p:spPr bwMode="auto">
          <a:xfrm>
            <a:off x="1295964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758294" y="3472419"/>
            <a:ext cx="1682701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Primary P</a:t>
            </a:r>
          </a:p>
        </p:txBody>
      </p:sp>
      <p:sp>
        <p:nvSpPr>
          <p:cNvPr id="22" name="Rectangle 21"/>
          <p:cNvSpPr>
            <a:spLocks/>
          </p:cNvSpPr>
          <p:nvPr/>
        </p:nvSpPr>
        <p:spPr bwMode="auto">
          <a:xfrm>
            <a:off x="676159" y="5542620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Backup</a:t>
            </a:r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32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32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25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40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2993929" y="379250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113055" y="379250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ctangle 6"/>
          <p:cNvSpPr>
            <a:spLocks/>
          </p:cNvSpPr>
          <p:nvPr/>
        </p:nvSpPr>
        <p:spPr bwMode="auto">
          <a:xfrm>
            <a:off x="1880184" y="5542621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30" name="Rectangle 6"/>
          <p:cNvSpPr>
            <a:spLocks/>
          </p:cNvSpPr>
          <p:nvPr/>
        </p:nvSpPr>
        <p:spPr bwMode="auto">
          <a:xfrm>
            <a:off x="3070739" y="5542621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cxnSp>
        <p:nvCxnSpPr>
          <p:cNvPr id="31" name="Curved Connector 8"/>
          <p:cNvCxnSpPr/>
          <p:nvPr/>
        </p:nvCxnSpPr>
        <p:spPr>
          <a:xfrm>
            <a:off x="2669256" y="2617951"/>
            <a:ext cx="0" cy="811385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Content Placeholder 3"/>
          <p:cNvSpPr txBox="1">
            <a:spLocks/>
          </p:cNvSpPr>
          <p:nvPr/>
        </p:nvSpPr>
        <p:spPr>
          <a:xfrm>
            <a:off x="4159639" y="1828166"/>
            <a:ext cx="4819673" cy="320103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1" dirty="0"/>
              <a:t>C </a:t>
            </a:r>
            <a:r>
              <a:rPr lang="en-US" b="1" dirty="0">
                <a:sym typeface="Wingdings"/>
              </a:rPr>
              <a:t> P: </a:t>
            </a:r>
            <a:r>
              <a:rPr lang="en-US" b="0" i="1" dirty="0"/>
              <a:t>“request &lt;op&gt;”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b="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dirty="0"/>
              <a:t>P</a:t>
            </a:r>
            <a:r>
              <a:rPr lang="en-US" b="1" dirty="0"/>
              <a:t> </a:t>
            </a:r>
            <a:r>
              <a:rPr lang="en-US" b="1" dirty="0">
                <a:sym typeface="Wingdings"/>
              </a:rPr>
              <a:t> A, B: </a:t>
            </a:r>
            <a:r>
              <a:rPr lang="en-US" b="0" i="1" dirty="0"/>
              <a:t>“prepare &lt;op&gt;”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b="1" spc="-100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1" spc="-100" dirty="0"/>
              <a:t>A, B </a:t>
            </a:r>
            <a:r>
              <a:rPr lang="en-US" b="1" spc="-100" dirty="0">
                <a:sym typeface="Wingdings"/>
              </a:rPr>
              <a:t> P: </a:t>
            </a:r>
            <a:r>
              <a:rPr lang="en-US" b="0" i="1" spc="-100" dirty="0">
                <a:sym typeface="Wingdings"/>
              </a:rPr>
              <a:t>“prepared” </a:t>
            </a:r>
            <a:r>
              <a:rPr lang="en-US" b="0" spc="-100" dirty="0">
                <a:sym typeface="Wingdings"/>
              </a:rPr>
              <a:t>or </a:t>
            </a:r>
            <a:r>
              <a:rPr lang="en-US" b="0" i="1" spc="-100" dirty="0">
                <a:sym typeface="Wingdings"/>
              </a:rPr>
              <a:t>“error”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pc="-100" dirty="0">
              <a:sym typeface="Wingdings"/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pc="-100" dirty="0"/>
              <a:t>P</a:t>
            </a:r>
            <a:r>
              <a:rPr lang="en-US" b="1" spc="-100" dirty="0"/>
              <a:t> </a:t>
            </a:r>
            <a:r>
              <a:rPr lang="en-US" b="1" spc="-100" dirty="0">
                <a:sym typeface="Wingdings"/>
              </a:rPr>
              <a:t> C:</a:t>
            </a:r>
            <a:r>
              <a:rPr lang="en-US" b="0" spc="-100" dirty="0">
                <a:sym typeface="Wingdings"/>
              </a:rPr>
              <a:t> </a:t>
            </a:r>
            <a:r>
              <a:rPr lang="en-US" b="0" i="1" spc="-100" dirty="0">
                <a:sym typeface="Wingdings"/>
              </a:rPr>
              <a:t>“result exec&lt;op&gt;” or “failed”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endParaRPr lang="en-US" b="0" i="1" spc="-100" dirty="0">
              <a:sym typeface="Wingdings"/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dirty="0"/>
              <a:t>P </a:t>
            </a:r>
            <a:r>
              <a:rPr lang="en-US" dirty="0">
                <a:sym typeface="Wingdings"/>
              </a:rPr>
              <a:t> A, B: </a:t>
            </a:r>
            <a:r>
              <a:rPr lang="en-US" b="0" i="1" dirty="0"/>
              <a:t>“commit &lt;op&gt;”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159639" y="5272602"/>
            <a:ext cx="4396013" cy="970882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-51435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2400" b="0" dirty="0">
                <a:sym typeface="Wingdings"/>
              </a:rPr>
              <a:t>“Okay” (i.e., op is stable) if written to &gt; ½ backups</a:t>
            </a:r>
            <a:endParaRPr lang="en-US" sz="2400" b="0" i="1" spc="-100" dirty="0">
              <a:sym typeface="Wingding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93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1"/>
      <p:bldP spid="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changes on failure</a:t>
            </a:r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758294" y="3472419"/>
            <a:ext cx="1682701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Primary P</a:t>
            </a:r>
          </a:p>
        </p:txBody>
      </p:sp>
      <p:sp>
        <p:nvSpPr>
          <p:cNvPr id="22" name="Rectangle 21"/>
          <p:cNvSpPr>
            <a:spLocks/>
          </p:cNvSpPr>
          <p:nvPr/>
        </p:nvSpPr>
        <p:spPr bwMode="auto">
          <a:xfrm>
            <a:off x="676159" y="5542620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Backup</a:t>
            </a:r>
          </a:p>
        </p:txBody>
      </p:sp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32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25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40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2993929" y="379250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113055" y="379250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ctangle 6"/>
          <p:cNvSpPr>
            <a:spLocks/>
          </p:cNvSpPr>
          <p:nvPr/>
        </p:nvSpPr>
        <p:spPr bwMode="auto">
          <a:xfrm>
            <a:off x="1880184" y="5542621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30" name="Rectangle 6"/>
          <p:cNvSpPr>
            <a:spLocks/>
          </p:cNvSpPr>
          <p:nvPr/>
        </p:nvSpPr>
        <p:spPr bwMode="auto">
          <a:xfrm>
            <a:off x="3070739" y="5542621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sp>
        <p:nvSpPr>
          <p:cNvPr id="37" name="Content Placeholder 3"/>
          <p:cNvSpPr txBox="1">
            <a:spLocks/>
          </p:cNvSpPr>
          <p:nvPr/>
        </p:nvSpPr>
        <p:spPr>
          <a:xfrm>
            <a:off x="3840480" y="1645920"/>
            <a:ext cx="5303520" cy="296997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0" dirty="0">
                <a:sym typeface="Wingdings"/>
              </a:rPr>
              <a:t>Backups monitor primary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b="0" spc="-100" dirty="0">
              <a:sym typeface="Wingdings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0" spc="-100" dirty="0">
                <a:sym typeface="Wingdings"/>
              </a:rPr>
              <a:t>If a backup thinks primary failed, initiate </a:t>
            </a:r>
            <a:r>
              <a:rPr lang="en-US" b="0" spc="-100" dirty="0">
                <a:solidFill>
                  <a:srgbClr val="0000FF"/>
                </a:solidFill>
                <a:sym typeface="Wingdings"/>
              </a:rPr>
              <a:t>View Change </a:t>
            </a:r>
            <a:r>
              <a:rPr lang="en-US" b="0" spc="-100" dirty="0">
                <a:sym typeface="Wingdings"/>
              </a:rPr>
              <a:t>(leader election)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077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changes on failure</a:t>
            </a:r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2467907" y="5588735"/>
            <a:ext cx="1682701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Primary  P</a:t>
            </a:r>
          </a:p>
        </p:txBody>
      </p:sp>
      <p:sp>
        <p:nvSpPr>
          <p:cNvPr id="22" name="Rectangle 21"/>
          <p:cNvSpPr>
            <a:spLocks/>
          </p:cNvSpPr>
          <p:nvPr/>
        </p:nvSpPr>
        <p:spPr bwMode="auto">
          <a:xfrm>
            <a:off x="676159" y="5542620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Backup</a:t>
            </a:r>
          </a:p>
        </p:txBody>
      </p:sp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32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25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404" y="4812926"/>
            <a:ext cx="609600" cy="609600"/>
          </a:xfrm>
          <a:prstGeom prst="rect">
            <a:avLst/>
          </a:prstGeom>
        </p:spPr>
      </p:pic>
      <p:sp>
        <p:nvSpPr>
          <p:cNvPr id="29" name="Rectangle 6"/>
          <p:cNvSpPr>
            <a:spLocks/>
          </p:cNvSpPr>
          <p:nvPr/>
        </p:nvSpPr>
        <p:spPr bwMode="auto">
          <a:xfrm>
            <a:off x="1880184" y="5542621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37" name="Content Placeholder 3"/>
          <p:cNvSpPr txBox="1">
            <a:spLocks/>
          </p:cNvSpPr>
          <p:nvPr/>
        </p:nvSpPr>
        <p:spPr>
          <a:xfrm>
            <a:off x="3840480" y="1645920"/>
            <a:ext cx="5303520" cy="502983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0" dirty="0">
                <a:sym typeface="Wingdings"/>
              </a:rPr>
              <a:t>Backups monitor primary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b="0" spc="-100" dirty="0">
              <a:sym typeface="Wingdings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0" spc="-100" dirty="0">
                <a:sym typeface="Wingdings"/>
              </a:rPr>
              <a:t>If a backup thinks primary failed, initiate </a:t>
            </a:r>
            <a:r>
              <a:rPr lang="en-US" b="0" spc="-100" dirty="0">
                <a:solidFill>
                  <a:srgbClr val="0000FF"/>
                </a:solidFill>
                <a:sym typeface="Wingdings"/>
              </a:rPr>
              <a:t>View Change </a:t>
            </a:r>
            <a:r>
              <a:rPr lang="en-US" b="0" spc="-100" dirty="0">
                <a:sym typeface="Wingdings"/>
              </a:rPr>
              <a:t>(leader election)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b="0" spc="-100" dirty="0">
              <a:sym typeface="Wingdings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0" spc="-100" dirty="0">
                <a:sym typeface="Wingdings"/>
              </a:rPr>
              <a:t>Intuitive safety argument:</a:t>
            </a:r>
          </a:p>
          <a:p>
            <a:pPr marL="640080" lvl="1" indent="-274320">
              <a:lnSpc>
                <a:spcPct val="90000"/>
              </a:lnSpc>
            </a:pPr>
            <a:r>
              <a:rPr lang="en-US" sz="2200" b="0" spc="-100" dirty="0">
                <a:sym typeface="Wingdings"/>
              </a:rPr>
              <a:t>View change requires </a:t>
            </a:r>
            <a:r>
              <a:rPr lang="en-US" sz="2200" b="0" i="1" spc="-100" dirty="0">
                <a:sym typeface="Wingdings"/>
              </a:rPr>
              <a:t>f+1 </a:t>
            </a:r>
            <a:r>
              <a:rPr lang="en-US" sz="2200" b="0" spc="-100" dirty="0">
                <a:sym typeface="Wingdings"/>
              </a:rPr>
              <a:t>agreement</a:t>
            </a:r>
          </a:p>
          <a:p>
            <a:pPr marL="640080" lvl="1" indent="-274320">
              <a:lnSpc>
                <a:spcPct val="90000"/>
              </a:lnSpc>
            </a:pPr>
            <a:r>
              <a:rPr lang="en-US" sz="2200" b="0" spc="-100" dirty="0">
                <a:sym typeface="Wingdings"/>
              </a:rPr>
              <a:t>Op committed once written to </a:t>
            </a:r>
            <a:r>
              <a:rPr lang="en-US" sz="2200" b="0" i="1" spc="-100" dirty="0">
                <a:sym typeface="Wingdings"/>
              </a:rPr>
              <a:t>f+1</a:t>
            </a:r>
            <a:r>
              <a:rPr lang="en-US" sz="2200" b="0" spc="-100" dirty="0">
                <a:sym typeface="Wingdings"/>
              </a:rPr>
              <a:t> nodes</a:t>
            </a:r>
          </a:p>
          <a:p>
            <a:pPr marL="640080" lvl="1" indent="-274320">
              <a:lnSpc>
                <a:spcPct val="90000"/>
              </a:lnSpc>
            </a:pPr>
            <a:r>
              <a:rPr lang="en-US" sz="2200" b="0" spc="-100" dirty="0">
                <a:sym typeface="Wingdings"/>
              </a:rPr>
              <a:t>At least one node both saw write and in new view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b="0" spc="-100" dirty="0">
              <a:sym typeface="Wingdings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0" spc="-100" dirty="0">
                <a:sym typeface="Wingdings"/>
              </a:rPr>
              <a:t>More advanced:  Adding or removing nodes (“reconfiguration”)</a:t>
            </a:r>
            <a:endParaRPr lang="en-US" b="0" dirty="0">
              <a:sym typeface="Wingdings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292332" y="3288834"/>
            <a:ext cx="3412910" cy="1063651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-51435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2400" b="0" dirty="0">
                <a:sym typeface="Wingdings"/>
              </a:rPr>
              <a:t>Requires </a:t>
            </a:r>
            <a:r>
              <a:rPr lang="en-US" sz="2400" i="1" dirty="0">
                <a:sym typeface="Wingdings"/>
              </a:rPr>
              <a:t>2f + 1 </a:t>
            </a:r>
            <a:r>
              <a:rPr lang="en-US" sz="2400" b="0" dirty="0">
                <a:sym typeface="Wingdings"/>
              </a:rPr>
              <a:t>nodes</a:t>
            </a:r>
          </a:p>
          <a:p>
            <a:pPr marL="0" marR="0" lvl="0" indent="-51435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2400" b="0" spc="-100" dirty="0">
                <a:sym typeface="Wingdings"/>
              </a:rPr>
              <a:t>to handle </a:t>
            </a:r>
            <a:r>
              <a:rPr lang="en-US" sz="2400" i="1" spc="-100" dirty="0">
                <a:sym typeface="Wingdings"/>
              </a:rPr>
              <a:t>f</a:t>
            </a:r>
            <a:r>
              <a:rPr lang="en-US" sz="2400" b="0" spc="-100" dirty="0">
                <a:sym typeface="Wingdings"/>
              </a:rPr>
              <a:t>  failures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309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69036"/>
            <a:ext cx="9143999" cy="2516305"/>
          </a:xfrm>
        </p:spPr>
        <p:txBody>
          <a:bodyPr/>
          <a:lstStyle/>
          <a:p>
            <a:r>
              <a:rPr lang="en-US" dirty="0"/>
              <a:t>Basic fault-tolerant </a:t>
            </a:r>
            <a:br>
              <a:rPr lang="en-US" dirty="0"/>
            </a:br>
            <a:r>
              <a:rPr lang="en-US" dirty="0"/>
              <a:t>Replicated State Machine (RSM) approach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9203" y="3194196"/>
            <a:ext cx="7936197" cy="2700868"/>
          </a:xfrm>
        </p:spPr>
        <p:txBody>
          <a:bodyPr>
            <a:noAutofit/>
          </a:bodyPr>
          <a:lstStyle/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Consensus protocol to elect leader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2PC to replicate operations from leader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All replicas execute ops once committed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101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72394"/>
            <a:ext cx="9143999" cy="2516305"/>
          </a:xfrm>
        </p:spPr>
        <p:txBody>
          <a:bodyPr/>
          <a:lstStyle/>
          <a:p>
            <a:r>
              <a:rPr lang="en-US" dirty="0"/>
              <a:t>Why bother with a leader?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185" y="2698142"/>
            <a:ext cx="8504465" cy="3778858"/>
          </a:xfrm>
        </p:spPr>
        <p:txBody>
          <a:bodyPr>
            <a:noAutofit/>
          </a:bodyPr>
          <a:lstStyle/>
          <a:p>
            <a:pPr lvl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bg1"/>
                </a:solidFill>
              </a:rPr>
              <a:t>Not necessary, but …</a:t>
            </a:r>
          </a:p>
          <a:p>
            <a:pPr marL="742950" lvl="1" indent="-28575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Font typeface="Arial" charset="0"/>
              <a:buChar char="•"/>
            </a:pPr>
            <a:r>
              <a:rPr lang="en-US" sz="2600" dirty="0">
                <a:solidFill>
                  <a:schemeClr val="bg1"/>
                </a:solidFill>
              </a:rPr>
              <a:t>Decomposition:  normal operation vs. leader changes</a:t>
            </a:r>
          </a:p>
          <a:p>
            <a:pPr marL="742950" lvl="1" indent="-28575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Font typeface="Arial" charset="0"/>
              <a:buChar char="•"/>
            </a:pPr>
            <a:r>
              <a:rPr lang="en-US" sz="2600" dirty="0">
                <a:solidFill>
                  <a:schemeClr val="bg1"/>
                </a:solidFill>
              </a:rPr>
              <a:t>Simplifies normal operation (no conflicts)</a:t>
            </a:r>
          </a:p>
          <a:p>
            <a:pPr marL="742950" lvl="1" indent="-28575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Font typeface="Arial" charset="0"/>
              <a:buChar char="•"/>
            </a:pPr>
            <a:r>
              <a:rPr lang="en-US" sz="2600" dirty="0">
                <a:solidFill>
                  <a:schemeClr val="bg1"/>
                </a:solidFill>
              </a:rPr>
              <a:t>More efficient than leader-less approaches</a:t>
            </a:r>
          </a:p>
          <a:p>
            <a:pPr marL="742950" lvl="1" indent="-28575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Font typeface="Arial" charset="0"/>
              <a:buChar char="•"/>
            </a:pPr>
            <a:r>
              <a:rPr lang="en-US" sz="2600" dirty="0">
                <a:solidFill>
                  <a:schemeClr val="bg1"/>
                </a:solidFill>
              </a:rPr>
              <a:t>Obvious place to handle non-determinism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4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1668681"/>
            <a:ext cx="9143999" cy="2516305"/>
          </a:xfrm>
        </p:spPr>
        <p:txBody>
          <a:bodyPr/>
          <a:lstStyle/>
          <a:p>
            <a:pPr eaLnBrk="1" hangingPunct="1"/>
            <a:r>
              <a:rPr lang="en-US" dirty="0"/>
              <a:t>Raft: A Consensus Algorithm</a:t>
            </a:r>
            <a:br>
              <a:rPr lang="en-US" dirty="0"/>
            </a:br>
            <a:r>
              <a:rPr lang="en-US" dirty="0"/>
              <a:t>for Replicated Logs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085" y="4339988"/>
            <a:ext cx="8969828" cy="1135222"/>
          </a:xfrm>
        </p:spPr>
        <p:txBody>
          <a:bodyPr>
            <a:noAutofit/>
          </a:bodyPr>
          <a:lstStyle/>
          <a:p>
            <a:pPr eaLnBrk="1" hangingPunct="1"/>
            <a:r>
              <a:rPr lang="en-US" sz="2200" dirty="0"/>
              <a:t>Diego </a:t>
            </a:r>
            <a:r>
              <a:rPr lang="en-US" sz="2200" dirty="0" err="1"/>
              <a:t>Ongaro</a:t>
            </a:r>
            <a:r>
              <a:rPr lang="en-US" sz="2200" dirty="0"/>
              <a:t> and John </a:t>
            </a:r>
            <a:r>
              <a:rPr lang="en-US" sz="2200" dirty="0" err="1"/>
              <a:t>Ousterhout</a:t>
            </a:r>
            <a:endParaRPr lang="en-US" sz="2200" dirty="0">
              <a:cs typeface="Arial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2200" dirty="0"/>
              <a:t>Stanford University</a:t>
            </a:r>
          </a:p>
          <a:p>
            <a:pPr eaLnBrk="1" hangingPunct="1"/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71503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39105</TotalTime>
  <Words>2432</Words>
  <Application>Microsoft Macintosh PowerPoint</Application>
  <PresentationFormat>On-screen Show (4:3)</PresentationFormat>
  <Paragraphs>850</Paragraphs>
  <Slides>38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7" baseType="lpstr">
      <vt:lpstr>.HelveticaNeueDeskInterface-Regular</vt:lpstr>
      <vt:lpstr>ＭＳ Ｐゴシック</vt:lpstr>
      <vt:lpstr>Arial</vt:lpstr>
      <vt:lpstr>Calibri</vt:lpstr>
      <vt:lpstr>Courier New</vt:lpstr>
      <vt:lpstr>Gill Sans</vt:lpstr>
      <vt:lpstr>Times New Roman</vt:lpstr>
      <vt:lpstr>Wingdings</vt:lpstr>
      <vt:lpstr>1_Office Theme</vt:lpstr>
      <vt:lpstr>Putting it all together for SMR: Two-Phase Commit, Leader Election RAFT</vt:lpstr>
      <vt:lpstr>Recall:  Primary-Backup</vt:lpstr>
      <vt:lpstr>Extend PB for high availability</vt:lpstr>
      <vt:lpstr>Extend PB for high availability</vt:lpstr>
      <vt:lpstr>View changes on failure</vt:lpstr>
      <vt:lpstr>View changes on failure</vt:lpstr>
      <vt:lpstr>Basic fault-tolerant  Replicated State Machine (RSM) approach</vt:lpstr>
      <vt:lpstr>Why bother with a leader?</vt:lpstr>
      <vt:lpstr>Raft: A Consensus Algorithm for Replicated Logs</vt:lpstr>
      <vt:lpstr>Goal: Replicated Log</vt:lpstr>
      <vt:lpstr>Raft Overview</vt:lpstr>
      <vt:lpstr>Server States</vt:lpstr>
      <vt:lpstr>Liveness Validation</vt:lpstr>
      <vt:lpstr>Terms (aka epochs)</vt:lpstr>
      <vt:lpstr>Elections</vt:lpstr>
      <vt:lpstr>Elections</vt:lpstr>
      <vt:lpstr>Log Structure</vt:lpstr>
      <vt:lpstr>Normal operation</vt:lpstr>
      <vt:lpstr>Normal operation</vt:lpstr>
      <vt:lpstr>Log Operation:  Highly Coherent</vt:lpstr>
      <vt:lpstr>Log Operation:  Consistency Check</vt:lpstr>
      <vt:lpstr>Leader Changes</vt:lpstr>
      <vt:lpstr>Safety Requirement</vt:lpstr>
      <vt:lpstr>Picking the Best Leader</vt:lpstr>
      <vt:lpstr>Committing Entry from Current Term</vt:lpstr>
      <vt:lpstr>Committing Entry from Earlier Term</vt:lpstr>
      <vt:lpstr>New Commitment Rules</vt:lpstr>
      <vt:lpstr>Challenge:  Log Inconsistencies</vt:lpstr>
      <vt:lpstr>Repairing Follower Logs</vt:lpstr>
      <vt:lpstr>Repairing Follower Logs</vt:lpstr>
      <vt:lpstr>Neutralizing Old Leaders</vt:lpstr>
      <vt:lpstr>Client Protocol</vt:lpstr>
      <vt:lpstr>Reconfiguration</vt:lpstr>
      <vt:lpstr>Configuration Changes</vt:lpstr>
      <vt:lpstr>2-Phase Approach via Joint Consensus</vt:lpstr>
      <vt:lpstr>2-Phase Approach via Joint Consensus</vt:lpstr>
      <vt:lpstr>PowerPoint Presentation</vt:lpstr>
      <vt:lpstr>Raft vs. VR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1592</cp:revision>
  <cp:lastPrinted>2018-10-14T11:12:44Z</cp:lastPrinted>
  <dcterms:created xsi:type="dcterms:W3CDTF">2013-10-08T01:49:25Z</dcterms:created>
  <dcterms:modified xsi:type="dcterms:W3CDTF">2018-10-14T11:12:46Z</dcterms:modified>
</cp:coreProperties>
</file>