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257" r:id="rId2"/>
    <p:sldId id="285" r:id="rId3"/>
    <p:sldId id="287" r:id="rId4"/>
    <p:sldId id="313" r:id="rId5"/>
    <p:sldId id="308" r:id="rId6"/>
    <p:sldId id="261" r:id="rId7"/>
    <p:sldId id="258" r:id="rId8"/>
    <p:sldId id="289" r:id="rId9"/>
    <p:sldId id="290" r:id="rId10"/>
    <p:sldId id="300" r:id="rId11"/>
    <p:sldId id="301" r:id="rId12"/>
    <p:sldId id="302" r:id="rId13"/>
    <p:sldId id="314" r:id="rId14"/>
    <p:sldId id="288" r:id="rId15"/>
    <p:sldId id="311" r:id="rId16"/>
    <p:sldId id="262" r:id="rId17"/>
    <p:sldId id="315" r:id="rId18"/>
    <p:sldId id="316" r:id="rId19"/>
    <p:sldId id="264" r:id="rId20"/>
    <p:sldId id="265" r:id="rId21"/>
    <p:sldId id="266" r:id="rId22"/>
    <p:sldId id="269" r:id="rId23"/>
    <p:sldId id="267" r:id="rId24"/>
    <p:sldId id="270" r:id="rId25"/>
    <p:sldId id="284" r:id="rId26"/>
    <p:sldId id="317" r:id="rId27"/>
    <p:sldId id="272" r:id="rId28"/>
    <p:sldId id="273" r:id="rId29"/>
    <p:sldId id="274" r:id="rId30"/>
    <p:sldId id="318" r:id="rId31"/>
    <p:sldId id="319" r:id="rId32"/>
    <p:sldId id="320" r:id="rId33"/>
    <p:sldId id="295" r:id="rId34"/>
    <p:sldId id="275" r:id="rId35"/>
    <p:sldId id="276" r:id="rId36"/>
    <p:sldId id="279" r:id="rId37"/>
    <p:sldId id="280" r:id="rId38"/>
    <p:sldId id="312" r:id="rId39"/>
    <p:sldId id="305" r:id="rId40"/>
    <p:sldId id="296" r:id="rId41"/>
    <p:sldId id="306" r:id="rId42"/>
    <p:sldId id="309" r:id="rId4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 autoAdjust="0"/>
    <p:restoredTop sz="77436" autoAdjust="0"/>
  </p:normalViewPr>
  <p:slideViewPr>
    <p:cSldViewPr snapToGrid="0">
      <p:cViewPr varScale="1">
        <p:scale>
          <a:sx n="139" d="100"/>
          <a:sy n="139" d="100"/>
        </p:scale>
        <p:origin x="168" y="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far in this class we’ve discussed</a:t>
            </a:r>
            <a:r>
              <a:rPr lang="en-US" b="1" baseline="0" dirty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SEGUE: But in reality it’s often not the case that a node or system component just stops working...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But</a:t>
            </a:r>
            <a:r>
              <a:rPr lang="en-US" altLang="en-US" b="1" baseline="0" dirty="0"/>
              <a:t> then, the bad guy N2 turns around and as leader, Prepares another higher sequence number, which N1 will say OK to b/c it's higher than N0's message.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now N2 t</a:t>
            </a:r>
            <a:r>
              <a:rPr lang="en-US" altLang="en-US" b="1" baseline="0" dirty="0"/>
              <a:t>ells N1 (ONLY) accept with a different value. </a:t>
            </a:r>
          </a:p>
          <a:p>
            <a:pPr eaLnBrk="1" hangingPunct="1"/>
            <a:r>
              <a:rPr lang="en-US" altLang="en-US" baseline="0" dirty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to do?  Due to </a:t>
            </a:r>
            <a:r>
              <a:rPr lang="en-US" b="1" dirty="0" err="1"/>
              <a:t>Lamport</a:t>
            </a:r>
            <a:r>
              <a:rPr lang="en-US" b="1" baseline="0" dirty="0"/>
              <a:t> (1982).  </a:t>
            </a:r>
            <a:r>
              <a:rPr lang="en-US" b="1" dirty="0"/>
              <a:t>Problem of agreement in a setting</a:t>
            </a:r>
            <a:r>
              <a:rPr lang="en-US" b="1" baseline="0" dirty="0"/>
              <a:t> where Byzantine faults happen </a:t>
            </a:r>
            <a:r>
              <a:rPr lang="en-US" b="1" dirty="0"/>
              <a:t>can be expressed abstractly in terms of a group of generals of the Byzantine army camped with their troops around an enemy city.  Communicating only by messengers.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Must agree on common battle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They only way to succeed is to attack together or wait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However, one or more of them may be traitors who will try to confuse the others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Today we’ll see an algorithm that achieves this.</a:t>
            </a:r>
            <a:endParaRPr lang="en-US" alt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 stores (signed)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 and later stores (signed) f1=“</a:t>
            </a:r>
            <a:r>
              <a:rPr lang="en-US" altLang="en-US" sz="1400" baseline="0" dirty="0" err="1"/>
              <a:t>bbb</a:t>
            </a:r>
            <a:r>
              <a:rPr lang="en-US" altLang="en-US" sz="1400" baseline="0" dirty="0"/>
              <a:t>”, Byzantine node can always return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here comes</a:t>
            </a:r>
            <a:r>
              <a:rPr lang="en-US" baseline="0" dirty="0"/>
              <a:t> the algorithm for BFT replication, due to Barbara </a:t>
            </a:r>
            <a:r>
              <a:rPr lang="en-US" baseline="0" dirty="0" err="1"/>
              <a:t>Liskov</a:t>
            </a:r>
            <a:r>
              <a:rPr lang="en-US" baseline="0" dirty="0"/>
              <a:t> and Miguel Castro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example, to survive one failure, you need </a:t>
            </a:r>
            <a:r>
              <a:rPr lang="en-US" b="1" dirty="0"/>
              <a:t>four</a:t>
            </a:r>
            <a:r>
              <a:rPr lang="en-US" baseline="0" dirty="0"/>
              <a:t> replicas, not three.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We’ll rely on the state</a:t>
            </a:r>
            <a:r>
              <a:rPr lang="en-US" b="1" baseline="0" dirty="0"/>
              <a:t> machine replication correctness argument that you know well by now.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Protocol</a:t>
            </a:r>
            <a:r>
              <a:rPr lang="en-US" dirty="0"/>
              <a:t> has to guarantee that</a:t>
            </a:r>
            <a:r>
              <a:rPr lang="en-US" baseline="0" dirty="0"/>
              <a:t> all the non-faulty replicas execute the same operations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first I’ll tell you</a:t>
            </a:r>
            <a:r>
              <a:rPr lang="en-US" b="1" baseline="0" dirty="0"/>
              <a:t> what the clients do, then I’ll tell you what the replicas do (here you see an example with </a:t>
            </a:r>
            <a:r>
              <a:rPr lang="en-US" b="1" i="1" baseline="0" dirty="0"/>
              <a:t>f</a:t>
            </a:r>
            <a:r>
              <a:rPr lang="en-US" b="1" i="0" baseline="0" dirty="0"/>
              <a:t> = 1)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&gt;&gt;&gt; From client’s perspective,</a:t>
            </a:r>
            <a:r>
              <a:rPr lang="en-US" baseline="0" dirty="0"/>
              <a:t> </a:t>
            </a:r>
            <a:r>
              <a:rPr lang="en-US" i="1" dirty="0"/>
              <a:t>f</a:t>
            </a:r>
            <a:r>
              <a:rPr lang="en-US" baseline="0" dirty="0"/>
              <a:t> of these replies might be lies (reply saying the right thing, </a:t>
            </a:r>
            <a:r>
              <a:rPr lang="en-US" b="0" u="none" baseline="0" dirty="0"/>
              <a:t>but messes up the state!)</a:t>
            </a:r>
          </a:p>
          <a:p>
            <a:endParaRPr lang="en-US" baseline="0" dirty="0"/>
          </a:p>
          <a:p>
            <a:r>
              <a:rPr lang="en-US" baseline="0" dirty="0"/>
              <a:t>&gt;&gt;&gt; But by the numbers at least 1 of them is coming from a non-faulty replica, and we can </a:t>
            </a:r>
            <a:r>
              <a:rPr lang="en-US" b="1" baseline="0" dirty="0"/>
              <a:t>rely on that in our protocol.</a:t>
            </a:r>
          </a:p>
          <a:p>
            <a:endParaRPr lang="en-US" baseline="0" dirty="0"/>
          </a:p>
          <a:p>
            <a:r>
              <a:rPr lang="en-US" baseline="0" dirty="0"/>
              <a:t>SEGUE: Haven’t showed you the protocol yet.  Protocol needs to ensure that the answer from the non-faulty replica is a </a:t>
            </a:r>
            <a:r>
              <a:rPr lang="en-US" b="1" baseline="0" dirty="0"/>
              <a:t>correct</a:t>
            </a:r>
            <a:r>
              <a:rPr lang="en-US" baseline="0" dirty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Challenge</a:t>
            </a:r>
            <a:r>
              <a:rPr lang="en-US" baseline="0" dirty="0"/>
              <a:t> is that</a:t>
            </a:r>
            <a:r>
              <a:rPr lang="en-US" dirty="0"/>
              <a:t> we don’t know which replicas are faulty and which aren’t!</a:t>
            </a:r>
          </a:p>
          <a:p>
            <a:endParaRPr lang="en-US" dirty="0"/>
          </a:p>
          <a:p>
            <a:r>
              <a:rPr lang="en-US" dirty="0"/>
              <a:t>SEGUE: So now</a:t>
            </a:r>
            <a:r>
              <a:rPr lang="en-US" baseline="0" dirty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the type of faults we will focus on today are called Byzantine</a:t>
            </a:r>
            <a:r>
              <a:rPr lang="en-US" altLang="en-US" b="1" baseline="0" dirty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problem is how we choose an</a:t>
            </a:r>
            <a:r>
              <a:rPr lang="en-US" b="1" baseline="0" dirty="0"/>
              <a:t> order of requests.  So that’s the role of the primary in any particular view.</a:t>
            </a:r>
          </a:p>
          <a:p>
            <a:endParaRPr lang="en-US" dirty="0"/>
          </a:p>
          <a:p>
            <a:r>
              <a:rPr lang="en-US" dirty="0"/>
              <a:t>&gt;&gt;&gt; So</a:t>
            </a:r>
            <a:r>
              <a:rPr lang="en-US" baseline="0" dirty="0"/>
              <a:t> the </a:t>
            </a:r>
            <a:r>
              <a:rPr lang="en-US" dirty="0"/>
              <a:t>backups are checking up on what the primary</a:t>
            </a:r>
            <a:r>
              <a:rPr lang="en-US" baseline="0" dirty="0"/>
              <a:t> is doing.  The way we survive failures is by a VIEW CHANGE to change who the primary is (later).</a:t>
            </a:r>
          </a:p>
          <a:p>
            <a:endParaRPr lang="en-US" baseline="0" dirty="0"/>
          </a:p>
          <a:p>
            <a:r>
              <a:rPr lang="en-US" baseline="0" dirty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So just like in</a:t>
            </a:r>
            <a:r>
              <a:rPr lang="en-US" sz="1400" b="1" baseline="0" dirty="0"/>
              <a:t> Paxos quorums propagate correct operation from view to view, but unlike </a:t>
            </a:r>
            <a:r>
              <a:rPr lang="en-US" sz="1400" b="1" baseline="0" dirty="0" err="1"/>
              <a:t>Paxos</a:t>
            </a:r>
            <a:r>
              <a:rPr lang="en-US" sz="1400" b="1" baseline="0" dirty="0"/>
              <a:t>, Byzantine quorum has &gt;= 2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 replicas.  </a:t>
            </a:r>
            <a:r>
              <a:rPr lang="en-US" sz="1400" b="1" dirty="0"/>
              <a:t>Here </a:t>
            </a:r>
            <a:r>
              <a:rPr lang="en-US" sz="1400" b="1" i="1" dirty="0"/>
              <a:t>f</a:t>
            </a:r>
            <a:r>
              <a:rPr lang="en-US" sz="1400" b="1" dirty="0"/>
              <a:t>=1</a:t>
            </a:r>
            <a:r>
              <a:rPr lang="en-US" sz="1400" b="1" baseline="0" dirty="0"/>
              <a:t> so 3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+1=4 replicas.</a:t>
            </a:r>
          </a:p>
          <a:p>
            <a:endParaRPr lang="en-US" sz="1400" b="1" baseline="0" dirty="0"/>
          </a:p>
          <a:p>
            <a:r>
              <a:rPr lang="en-US" sz="1400" baseline="0" dirty="0"/>
              <a:t>Green op executed at these three, orange later/different quorum.</a:t>
            </a:r>
          </a:p>
          <a:p>
            <a:endParaRPr lang="en-US" sz="1400" baseline="0" dirty="0"/>
          </a:p>
          <a:p>
            <a:r>
              <a:rPr lang="en-US" sz="1400" baseline="0" dirty="0"/>
              <a:t>&gt;&gt;&gt; Pick the failure to be in the INTERSECTION of the quorums (worst case!).  </a:t>
            </a:r>
            <a:r>
              <a:rPr lang="en-US" sz="1400" b="0" baseline="0" dirty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Okay,</a:t>
            </a:r>
            <a:r>
              <a:rPr lang="en-US" b="1" baseline="0" dirty="0"/>
              <a:t> so now we have a clue about </a:t>
            </a:r>
            <a:r>
              <a:rPr lang="en-US" b="1" dirty="0"/>
              <a:t>what a CORRECT PRIMARY </a:t>
            </a:r>
            <a:r>
              <a:rPr lang="en-US" b="1" baseline="0" dirty="0"/>
              <a:t>is going to do in the protocol.  It is going to collect a quorum certificate.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b="1" baseline="0" dirty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/>
          </a:p>
          <a:p>
            <a:r>
              <a:rPr lang="en-US" b="0" baseline="0" dirty="0"/>
              <a:t>Secret keys for every pair of communicating nodes.</a:t>
            </a:r>
          </a:p>
          <a:p>
            <a:endParaRPr lang="en-US" b="0" baseline="0" dirty="0"/>
          </a:p>
          <a:p>
            <a:r>
              <a:rPr lang="en-US" b="0" baseline="0" dirty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the client submits a request to </a:t>
            </a:r>
            <a:r>
              <a:rPr lang="en-US" b="1" baseline="0" dirty="0"/>
              <a:t>the primary, </a:t>
            </a:r>
            <a:r>
              <a:rPr lang="en-US" b="1" dirty="0"/>
              <a:t>and the primary </a:t>
            </a:r>
            <a:r>
              <a:rPr lang="en-US" b="1" baseline="0" dirty="0"/>
              <a:t>validates and chooses an ordering of requests.</a:t>
            </a:r>
          </a:p>
          <a:p>
            <a:endParaRPr lang="en-US" b="1" dirty="0"/>
          </a:p>
          <a:p>
            <a:r>
              <a:rPr lang="en-US" dirty="0"/>
              <a:t>&gt;&gt;&gt; For that we use sequence numbers, and the primary is responsible</a:t>
            </a:r>
            <a:r>
              <a:rPr lang="en-US" baseline="0" dirty="0"/>
              <a:t> for choosing the sequence number for the request, which it does when it receives the request.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Let’s suppose Backup 3 fails.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SEGUE: As in </a:t>
            </a:r>
            <a:r>
              <a:rPr lang="en-US" baseline="0" dirty="0" err="1">
                <a:sym typeface="Wingdings"/>
              </a:rPr>
              <a:t>Paxos</a:t>
            </a:r>
            <a:r>
              <a:rPr lang="en-US" baseline="0" dirty="0">
                <a:sym typeface="Wingdings"/>
              </a:rPr>
              <a:t> e.g. earlier primary may LIE, so other replicas must check up on it!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&gt;&gt;&gt; At this point in time, each replica checks the primary’s message.</a:t>
            </a:r>
            <a:endParaRPr lang="en-US" baseline="0" dirty="0"/>
          </a:p>
          <a:p>
            <a:r>
              <a:rPr lang="en-US" baseline="0" dirty="0"/>
              <a:t>Check: no two messages propose identical sequence numbers for </a:t>
            </a:r>
            <a:r>
              <a:rPr lang="en-US" u="sng" baseline="0" dirty="0"/>
              <a:t>different</a:t>
            </a:r>
            <a:r>
              <a:rPr lang="en-US" baseline="0" dirty="0"/>
              <a:t> client requests.  And verify crypto signatures.</a:t>
            </a:r>
          </a:p>
          <a:p>
            <a:endParaRPr lang="en-US" baseline="0" dirty="0"/>
          </a:p>
          <a:p>
            <a:r>
              <a:rPr lang="en-US" baseline="0" dirty="0"/>
              <a:t>&gt;&gt;&gt; If a replica is happy it sends </a:t>
            </a:r>
            <a:r>
              <a:rPr lang="en-US" b="1" i="1" baseline="0" dirty="0"/>
              <a:t>acceptance</a:t>
            </a:r>
            <a:r>
              <a:rPr lang="en-US" baseline="0" dirty="0"/>
              <a:t> messages &gt;&gt;&gt; saying that it is happy with that number for this client request.</a:t>
            </a:r>
          </a:p>
          <a:p>
            <a:endParaRPr lang="en-US" baseline="0" dirty="0"/>
          </a:p>
          <a:p>
            <a:r>
              <a:rPr lang="en-US" baseline="0" dirty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At this stage, replicas wait for these acceptance messages, try to collect a prepared </a:t>
            </a:r>
            <a:r>
              <a:rPr lang="en-US" b="1" i="1" baseline="0" dirty="0"/>
              <a:t>quorum certificate</a:t>
            </a:r>
            <a:r>
              <a:rPr lang="en-US" b="1" i="0" baseline="0" dirty="0"/>
              <a:t> (2f+1 messages saying the replica accepts the ordering).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/>
          </a:p>
          <a:p>
            <a:r>
              <a:rPr lang="en-US" b="1" i="0" baseline="0" dirty="0"/>
              <a:t>&gt;&gt;&gt; What does it mean to be prepared?</a:t>
            </a:r>
          </a:p>
          <a:p>
            <a:r>
              <a:rPr lang="en-US" b="0" i="0" baseline="0" dirty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we press onward to the next stage of the protocol</a:t>
            </a:r>
            <a:r>
              <a:rPr lang="is-IS" b="0" i="0" baseline="0" dirty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So that’s exactly what the next</a:t>
            </a:r>
            <a:r>
              <a:rPr lang="en-US" b="1" i="0" baseline="0" dirty="0"/>
              <a:t> phase of the protocol accomplishes.  They announce that THEY KNOW that a quorum accepts.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the question we're going to ask today is can we provide</a:t>
            </a:r>
            <a:r>
              <a:rPr lang="en-US" b="1" baseline="0" dirty="0"/>
              <a:t> a reliable state machine replicated service in the presence of Byzantine faults.</a:t>
            </a:r>
          </a:p>
          <a:p>
            <a:endParaRPr lang="en-US" b="1" baseline="0" dirty="0"/>
          </a:p>
          <a:p>
            <a:r>
              <a:rPr lang="en-US" b="0" baseline="0" dirty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1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1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33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Okay, so now we know that backups won’t commit if the primary starts lying, so let’s talk about how </a:t>
            </a:r>
            <a:r>
              <a:rPr lang="en-US" altLang="en-US" b="1" baseline="0" dirty="0"/>
              <a:t>the replicas can take over and allow the system to proceed so that a Byzantine primary doesn’t bring the system down.</a:t>
            </a:r>
          </a:p>
          <a:p>
            <a:endParaRPr lang="en-US" altLang="en-US" dirty="0"/>
          </a:p>
          <a:p>
            <a:r>
              <a:rPr lang="en-US" altLang="en-US" dirty="0"/>
              <a:t>Replicas watch the primary</a:t>
            </a:r>
            <a:r>
              <a:rPr lang="en-US" altLang="en-US" baseline="0" dirty="0"/>
              <a:t> and if they hear conflicting messages they request a view change.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Structure is similar</a:t>
            </a:r>
            <a:r>
              <a:rPr lang="en-US" altLang="en-US" baseline="0" dirty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need to have mechanisms</a:t>
            </a:r>
            <a:r>
              <a:rPr lang="en-US" baseline="0" dirty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replica is storing all the messages and certificates into a </a:t>
            </a:r>
            <a:r>
              <a:rPr lang="en-US" b="1" dirty="0"/>
              <a:t>log</a:t>
            </a:r>
            <a:r>
              <a:rPr lang="en-US" dirty="0"/>
              <a:t> on disk.</a:t>
            </a:r>
          </a:p>
          <a:p>
            <a:endParaRPr lang="en-US" dirty="0"/>
          </a:p>
          <a:p>
            <a:r>
              <a:rPr lang="en-US" dirty="0"/>
              <a:t>Replicas have to agree to shrink</a:t>
            </a:r>
            <a:r>
              <a:rPr lang="en-US" baseline="0" dirty="0"/>
              <a:t> the log, otherwise </a:t>
            </a:r>
            <a:r>
              <a:rPr lang="en-US" b="1" baseline="0" dirty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a system that works with no more than f simultaneous failures.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is-IS" dirty="0"/>
              <a:t>…replicas!</a:t>
            </a:r>
            <a:r>
              <a:rPr lang="en-US" dirty="0"/>
              <a:t>:</a:t>
            </a:r>
            <a:r>
              <a:rPr lang="en-US" baseline="0" dirty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here's a</a:t>
            </a:r>
            <a:r>
              <a:rPr lang="en-US" b="1" baseline="0" dirty="0"/>
              <a:t> sketch of the proactive recovery.  First, here's the HW involved.</a:t>
            </a:r>
          </a:p>
          <a:p>
            <a:endParaRPr lang="en-US" dirty="0"/>
          </a:p>
          <a:p>
            <a:r>
              <a:rPr lang="en-US" dirty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Assumption – can’t get to the secure</a:t>
            </a:r>
            <a:r>
              <a:rPr lang="en-US" baseline="0" dirty="0"/>
              <a:t> co-processor by remote exploit over the Internet.</a:t>
            </a:r>
            <a:endParaRPr lang="en-US" dirty="0"/>
          </a:p>
          <a:p>
            <a:r>
              <a:rPr lang="en-US" dirty="0"/>
              <a:t>Read-only memory stores the BFT code,</a:t>
            </a:r>
            <a:r>
              <a:rPr lang="en-US" baseline="0" dirty="0"/>
              <a:t> so the attacker can’t change that!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we relied on the secret keys to prevent impersonation, and if impersonation happened it could break the assumption of no more than f failures.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Andrew benchmark emulates a software development workload (compile, link).</a:t>
            </a:r>
          </a:p>
          <a:p>
            <a:endParaRPr lang="en-US" dirty="0"/>
          </a:p>
          <a:p>
            <a:r>
              <a:rPr lang="en-US" dirty="0"/>
              <a:t>Linux NFSv2 servers didn’t sync their</a:t>
            </a:r>
            <a:r>
              <a:rPr lang="en-US" baseline="0" dirty="0"/>
              <a:t> data to disk before returning writes to the client.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These figures are without view</a:t>
            </a:r>
            <a:r>
              <a:rPr lang="en-US" i="1" u="sng" baseline="0" dirty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40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Doesn’t prevent</a:t>
            </a:r>
            <a:r>
              <a:rPr lang="en-US" altLang="en-US" baseline="0" dirty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Here's a thought for next time you're peering</a:t>
            </a:r>
            <a:r>
              <a:rPr lang="en-US" b="1" baseline="0" dirty="0"/>
              <a:t> out the window of a modern airplane at 35,000 ft.  </a:t>
            </a:r>
            <a:r>
              <a:rPr lang="en-US" b="1" dirty="0"/>
              <a:t>When you make an airplane fly-by-wire: you connect </a:t>
            </a:r>
            <a:r>
              <a:rPr lang="en-US" b="1" baseline="0" dirty="0"/>
              <a:t>a microprocessor to an airplane's control  surface.</a:t>
            </a:r>
          </a:p>
          <a:p>
            <a:endParaRPr lang="en-US" dirty="0"/>
          </a:p>
          <a:p>
            <a:r>
              <a:rPr lang="en-US" dirty="0"/>
              <a:t>&gt;&gt;&gt; I gave you a simplified</a:t>
            </a:r>
            <a:r>
              <a:rPr lang="en-US" baseline="0" dirty="0"/>
              <a:t> design here.</a:t>
            </a:r>
          </a:p>
          <a:p>
            <a:endParaRPr lang="en-US" baseline="0" dirty="0"/>
          </a:p>
          <a:p>
            <a:r>
              <a:rPr lang="en-US" baseline="0" dirty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 on the up-side..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in the rest</a:t>
            </a:r>
            <a:r>
              <a:rPr lang="en-US" b="1" baseline="0" dirty="0"/>
              <a:t> of today’s lecture, </a:t>
            </a:r>
            <a:r>
              <a:rPr lang="en-US" b="1" dirty="0"/>
              <a:t>first we'll talk about why traditional state machine replication won't</a:t>
            </a:r>
            <a:r>
              <a:rPr lang="en-US" b="1" baseline="0" dirty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Then I'll describe a Practical BFT replication algorithm, wrap up with performance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let's review traditional state machine replication</a:t>
            </a:r>
            <a:r>
              <a:rPr lang="en-US" b="1" baseline="0" dirty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b="0" baseline="0" dirty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/>
              <a:t>SEGUE: Okay,</a:t>
            </a:r>
            <a:r>
              <a:rPr lang="en-US" b="0" baseline="0" dirty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/>
              <a:t>So why can’t we use traditional state machine replication for Byzantine</a:t>
            </a:r>
            <a:r>
              <a:rPr lang="en-US" altLang="en-US" b="1" i="1" baseline="0" dirty="0"/>
              <a:t> Fault Tolerance? </a:t>
            </a:r>
            <a:r>
              <a:rPr lang="en-US" altLang="en-US" b="1" i="0" baseline="0" dirty="0"/>
              <a:t>two reasons.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0" dirty="0"/>
              <a:t>1. First, remember </a:t>
            </a:r>
            <a:r>
              <a:rPr lang="en-US" altLang="en-US" b="0" baseline="0" dirty="0"/>
              <a:t>primary told others what seqno &amp; value was, and they trusted this!  Same </a:t>
            </a:r>
            <a:r>
              <a:rPr lang="en-US" altLang="en-US" b="0" baseline="0" dirty="0" err="1"/>
              <a:t>seqno</a:t>
            </a:r>
            <a:r>
              <a:rPr lang="en-US" altLang="en-US" b="0" baseline="0" dirty="0"/>
              <a:t>, diff requests breaks state machine replication.</a:t>
            </a:r>
            <a:endParaRPr lang="en-US" altLang="en-US" b="0" dirty="0"/>
          </a:p>
          <a:p>
            <a:pPr eaLnBrk="1" hangingPunct="1"/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&gt;&gt;&gt; 2.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+1 nodes is a majority and so even if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So let's see this last point in more detail...</a:t>
            </a:r>
            <a:endParaRPr lang="en-US" altLang="en-US" b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So consider this Paxos</a:t>
            </a:r>
            <a:r>
              <a:rPr lang="en-US" altLang="en-US" sz="1400" b="1" baseline="0" dirty="0"/>
              <a:t> example.  </a:t>
            </a:r>
            <a:r>
              <a:rPr lang="en-US" altLang="en-US" sz="1400" b="1" dirty="0"/>
              <a:t>N0 is the leader</a:t>
            </a:r>
            <a:r>
              <a:rPr lang="en-US" altLang="en-US" sz="1400" b="1" baseline="0" dirty="0"/>
              <a:t> and</a:t>
            </a:r>
            <a:r>
              <a:rPr lang="en-US" altLang="en-US" sz="1400" b="1" dirty="0"/>
              <a:t> </a:t>
            </a:r>
            <a:r>
              <a:rPr lang="en-US" altLang="en-US" sz="1400" b="1" baseline="0" dirty="0"/>
              <a:t>broadcasts a prepare message.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N1 &amp; N2 respond OK.  </a:t>
            </a:r>
            <a:r>
              <a:rPr lang="en-US" altLang="en-US" sz="1400" dirty="0" err="1"/>
              <a:t>n</a:t>
            </a:r>
            <a:r>
              <a:rPr lang="en-US" altLang="en-US" sz="1400" baseline="-25000" dirty="0" err="1"/>
              <a:t>h</a:t>
            </a:r>
            <a:r>
              <a:rPr lang="en-US" altLang="en-US" sz="1400" baseline="0" dirty="0"/>
              <a:t> is highest proposal number seen (N0:1).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Then, N0</a:t>
            </a:r>
            <a:r>
              <a:rPr lang="en-US" altLang="en-US" b="1" baseline="0" dirty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&gt;&gt;&gt; N2, our bad node, then replies OK, so N0 has a </a:t>
            </a:r>
            <a:r>
              <a:rPr lang="en-US" altLang="en-US" u="sng" baseline="0" dirty="0"/>
              <a:t>majority accept quorum of f+1 nodes</a:t>
            </a:r>
            <a:r>
              <a:rPr lang="en-US" altLang="en-US" baseline="0" dirty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5" y="6261628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Accept(N0:1, </a:t>
            </a:r>
            <a:r>
              <a:rPr lang="en-US" altLang="en-US" dirty="0" err="1"/>
              <a:t>val</a:t>
            </a:r>
            <a:r>
              <a:rPr lang="en-US" altLang="en-US" dirty="0"/>
              <a:t>=xyz)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Accept(N0:1, </a:t>
            </a:r>
            <a:r>
              <a:rPr lang="en-US" altLang="en-US" dirty="0" err="1"/>
              <a:t>val</a:t>
            </a:r>
            <a:r>
              <a:rPr lang="en-US" altLang="en-US" dirty="0"/>
              <a:t>=xyz)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051298" cy="2224180"/>
            <a:chOff x="1204292" y="2335510"/>
            <a:chExt cx="3051298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3051903" y="254889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/>
                <a:t>OK</a:t>
              </a:r>
              <a:endParaRPr lang="en-US" altLang="en-US" sz="28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=N2:1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Prepare(N2:1)</a:t>
            </a: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OK</a:t>
            </a:r>
            <a:endParaRPr lang="en-US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=N2:1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OK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Accept(N1:1, </a:t>
            </a:r>
            <a:r>
              <a:rPr lang="en-US" altLang="en-US" dirty="0" err="1"/>
              <a:t>val</a:t>
            </a:r>
            <a:r>
              <a:rPr lang="en-US" altLang="en-US" dirty="0"/>
              <a:t>=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>
                <a:latin typeface="+mn-lt"/>
              </a:rPr>
              <a:t>Result: </a:t>
            </a:r>
            <a:r>
              <a:rPr lang="en-US" sz="3200" b="0" spc="-150" dirty="0">
                <a:latin typeface="+mn-lt"/>
              </a:rPr>
              <a:t>Using 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latin typeface="+mn-lt"/>
              </a:rPr>
              <a:t>iff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/>
              <a:t>[</a:t>
            </a:r>
            <a:r>
              <a:rPr lang="en-US" sz="2800" b="1" dirty="0" err="1"/>
              <a:t>Liskov</a:t>
            </a:r>
            <a:r>
              <a:rPr lang="en-US" sz="2800" b="1" dirty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operations, </a:t>
            </a:r>
            <a:r>
              <a:rPr lang="en-US" i="1" dirty="0"/>
              <a:t>e.g.,</a:t>
            </a:r>
          </a:p>
          <a:p>
            <a:pPr lvl="2"/>
            <a:r>
              <a:rPr lang="en-US" dirty="0"/>
              <a:t>File system ops read and write files and directories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operations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/>
              <a:t>Assume 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If replicas execute </a:t>
            </a:r>
            <a:r>
              <a:rPr lang="en-US" b="1" dirty="0"/>
              <a:t>same requests </a:t>
            </a:r>
            <a:r>
              <a:rPr lang="en-US" dirty="0"/>
              <a:t>in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009900"/>
                </a:solidFill>
              </a:rPr>
              <a:t>can’t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cause replica inconsistencies</a:t>
            </a:r>
          </a:p>
          <a:p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write bogus data to the system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Sol’n: </a:t>
            </a:r>
            <a:r>
              <a:rPr lang="en-US" dirty="0"/>
              <a:t>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7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/>
              <a:t>reply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b="1" dirty="0"/>
              <a:t>id (modulo view #)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faulty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/>
              <a:t>One op’s quorum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/>
              <a:t>with next op’s quorum</a:t>
            </a:r>
            <a:endParaRPr lang="en-US" sz="3200" spc="-100" dirty="0"/>
          </a:p>
          <a:p>
            <a:pPr lvl="1">
              <a:lnSpc>
                <a:spcPct val="75000"/>
              </a:lnSpc>
            </a:pPr>
            <a:r>
              <a:rPr lang="en-US" spc="-100" dirty="0"/>
              <a:t>There are </a:t>
            </a:r>
            <a:r>
              <a:rPr lang="en-US" b="1" spc="-100" dirty="0"/>
              <a:t>3</a:t>
            </a:r>
            <a:r>
              <a:rPr lang="en-US" b="1" i="1" spc="-100" dirty="0"/>
              <a:t>f</a:t>
            </a:r>
            <a:r>
              <a:rPr lang="en-US" b="1" spc="-100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>
                <a:sym typeface="Wingdings"/>
              </a:rPr>
              <a:t>f</a:t>
            </a:r>
            <a:r>
              <a:rPr lang="en-US" sz="3200" spc="-100" dirty="0">
                <a:sym typeface="Wingdings"/>
              </a:rPr>
              <a:t>+1 replicas must contain </a:t>
            </a:r>
            <a:r>
              <a:rPr lang="en-US" sz="3200" spc="-100" dirty="0"/>
              <a:t>≥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			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/>
              <a:t>a</a:t>
            </a:r>
            <a:r>
              <a:rPr lang="en-US" sz="3200" spc="-150" dirty="0"/>
              <a:t> collection of 2</a:t>
            </a:r>
            <a:r>
              <a:rPr lang="en-US" sz="3200" i="1" spc="-150" dirty="0"/>
              <a:t>f</a:t>
            </a:r>
            <a:r>
              <a:rPr lang="en-US" sz="3200" spc="-150" dirty="0"/>
              <a:t> + 1 signed, </a:t>
            </a:r>
            <a:r>
              <a:rPr lang="en-US" sz="3200" b="1" spc="-150" dirty="0"/>
              <a:t>identical</a:t>
            </a:r>
            <a:r>
              <a:rPr lang="en-US" sz="3200" spc="-150" dirty="0"/>
              <a:t> messages from a Byzantine quorum</a:t>
            </a:r>
            <a:endParaRPr lang="en-US" sz="3200" b="1" spc="-15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All messages agree on the </a:t>
            </a:r>
            <a:r>
              <a:rPr lang="en-US" sz="3200" b="1" dirty="0"/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replica for sending messages</a:t>
            </a:r>
          </a:p>
          <a:p>
            <a:pPr lvl="1"/>
            <a:r>
              <a:rPr lang="en-US" dirty="0"/>
              <a:t>One key per replica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/>
              <a:t>Client requests operation </a:t>
            </a:r>
            <a:r>
              <a:rPr lang="en-US" b="1" spc="-150" dirty="0"/>
              <a:t>op</a:t>
            </a:r>
            <a:r>
              <a:rPr lang="en-US" spc="-150" dirty="0"/>
              <a:t> with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/>
              <a:t>t</a:t>
            </a:r>
          </a:p>
          <a:p>
            <a:r>
              <a:rPr lang="en-US" spc="-150" dirty="0"/>
              <a:t>Primary chooses the request’s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/>
              <a:t>(</a:t>
            </a:r>
            <a:r>
              <a:rPr lang="en-US" i="1" spc="-150" dirty="0"/>
              <a:t>n</a:t>
            </a:r>
            <a:r>
              <a:rPr lang="en-US" spc="-150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169" y="1309704"/>
            <a:ext cx="3988592" cy="761255"/>
            <a:chOff x="52169" y="1309704"/>
            <a:chExt cx="3988592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52169" y="13097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m=⟨</a:t>
              </a:r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046465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9" name="TextBox 48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>
                <a:solidFill>
                  <a:schemeClr val="tx1"/>
                </a:solidFill>
              </a:rPr>
              <a:t>locally,</a:t>
            </a:r>
            <a:r>
              <a:rPr lang="en-US" sz="2800" b="0" dirty="0">
                <a:solidFill>
                  <a:schemeClr val="tx1"/>
                </a:solidFill>
              </a:rPr>
              <a:t> but does not </a:t>
            </a:r>
            <a:r>
              <a:rPr lang="en-US" sz="2800" u="sng" dirty="0">
                <a:solidFill>
                  <a:schemeClr val="tx1"/>
                </a:solidFill>
              </a:rPr>
              <a:t>know</a:t>
            </a:r>
            <a:r>
              <a:rPr lang="en-US" sz="2800" b="0" dirty="0">
                <a:solidFill>
                  <a:schemeClr val="tx1"/>
                </a:solidFill>
              </a:rPr>
              <a:t> whether the </a:t>
            </a:r>
            <a:r>
              <a:rPr lang="en-US" sz="2800" dirty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nodes </a:t>
            </a:r>
            <a:r>
              <a:rPr lang="en-US" sz="2800" b="0" dirty="0">
                <a:solidFill>
                  <a:schemeClr val="tx1"/>
                </a:solidFill>
              </a:rPr>
              <a:t>do too!  So, we </a:t>
            </a:r>
            <a:r>
              <a:rPr lang="en-US" sz="2800" dirty="0">
                <a:solidFill>
                  <a:srgbClr val="FF0000"/>
                </a:solidFill>
              </a:rPr>
              <a:t>can’t commit </a:t>
            </a:r>
            <a:r>
              <a:rPr lang="en-US" sz="2800" b="0" dirty="0">
                <a:solidFill>
                  <a:schemeClr val="tx1"/>
                </a:solidFill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committed</a:t>
            </a:r>
            <a:r>
              <a:rPr lang="en-US" dirty="0"/>
              <a:t> certificate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92499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Once the request is </a:t>
            </a:r>
            <a:r>
              <a:rPr lang="en-US" sz="3200" dirty="0">
                <a:solidFill>
                  <a:schemeClr val="tx2"/>
                </a:solidFill>
              </a:rPr>
              <a:t>committed</a:t>
            </a:r>
            <a:r>
              <a:rPr lang="en-US" sz="3200" b="0" dirty="0">
                <a:solidFill>
                  <a:schemeClr val="tx1"/>
                </a:solidFill>
              </a:rPr>
              <a:t>, replicas </a:t>
            </a:r>
            <a:r>
              <a:rPr lang="en-US" sz="3200" dirty="0">
                <a:solidFill>
                  <a:schemeClr val="tx1"/>
                </a:solidFill>
              </a:rPr>
              <a:t>execute</a:t>
            </a:r>
            <a:r>
              <a:rPr lang="en-US" sz="3200" b="0" dirty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directly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/>
              <a:t>Node/component </a:t>
            </a:r>
            <a:r>
              <a:rPr lang="en-US" altLang="en-US" sz="3200" b="1" spc="-150" dirty="0"/>
              <a:t>fails</a:t>
            </a:r>
            <a:r>
              <a:rPr lang="en-US" altLang="en-US" sz="3200" spc="-150" dirty="0"/>
              <a:t> </a:t>
            </a:r>
            <a:r>
              <a:rPr lang="en-US" altLang="en-US" sz="3200" b="1" spc="-150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FF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Byzantine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execution.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Byzantine primary: replaying </a:t>
            </a:r>
            <a:r>
              <a:rPr lang="en-US" sz="340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>
                <a:solidFill>
                  <a:schemeClr val="tx1"/>
                </a:solidFill>
              </a:rPr>
              <a:t>(c) </a:t>
            </a:r>
            <a:r>
              <a:rPr lang="de-DE" sz="2800" b="0" dirty="0" err="1">
                <a:solidFill>
                  <a:schemeClr val="tx1"/>
                </a:solidFill>
              </a:rPr>
              <a:t>case</a:t>
            </a:r>
            <a:r>
              <a:rPr lang="de-DE" sz="2800" b="0" dirty="0">
                <a:solidFill>
                  <a:schemeClr val="tx1"/>
                </a:solidFill>
              </a:rPr>
              <a:t> but </a:t>
            </a:r>
            <a:r>
              <a:rPr lang="de-DE" sz="2800" dirty="0" err="1">
                <a:solidFill>
                  <a:schemeClr val="tx1"/>
                </a:solidFill>
              </a:rPr>
              <a:t>cannot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compromise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</a:t>
            </a:r>
            <a:r>
              <a:rPr lang="en-US" sz="2600" b="1" spc="-150" dirty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Byzantine primary</a:t>
            </a:r>
            <a:r>
              <a:rPr lang="en-US" sz="3200"/>
              <a:t>: Splitting replicas	     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Replayed</a:t>
            </a:r>
            <a:r>
              <a:rPr lang="en-US" b="0" dirty="0">
                <a:solidFill>
                  <a:srgbClr val="CC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request, </a:t>
            </a:r>
            <a:r>
              <a:rPr lang="en-US" dirty="0">
                <a:solidFill>
                  <a:schemeClr val="tx1"/>
                </a:solidFill>
              </a:rPr>
              <a:t>signed</a:t>
            </a:r>
            <a:r>
              <a:rPr lang="en-US" b="0" dirty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 which </a:t>
            </a:r>
            <a:r>
              <a:rPr lang="en-US" b="1" dirty="0"/>
              <a:t>can’t happen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replicas</a:t>
            </a:r>
          </a:p>
        </p:txBody>
      </p:sp>
    </p:spTree>
    <p:extLst>
      <p:ext uri="{BB962C8B-B14F-4D97-AF65-F5344CB8AC3E}">
        <p14:creationId xmlns:p14="http://schemas.microsoft.com/office/powerpoint/2010/main" val="2822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662416" cy="24484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viewchange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Need committed operations 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FF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What we’ve done so far: good service provided there are no more than </a:t>
            </a:r>
            <a:r>
              <a:rPr lang="en-US" i="1" spc="-150" dirty="0"/>
              <a:t>f</a:t>
            </a:r>
            <a:r>
              <a:rPr lang="en-US" spc="-150" dirty="0"/>
              <a:t> failures </a:t>
            </a:r>
            <a:r>
              <a:rPr lang="en-US" b="1" spc="-150" dirty="0"/>
              <a:t>over system lifetime</a:t>
            </a:r>
          </a:p>
          <a:p>
            <a:pPr lvl="1"/>
            <a:r>
              <a:rPr lang="en-US" dirty="0"/>
              <a:t>But cannot </a:t>
            </a:r>
            <a:r>
              <a:rPr lang="en-US" b="1" dirty="0">
                <a:solidFill>
                  <a:srgbClr val="FF0000"/>
                </a:solidFill>
              </a:rPr>
              <a:t>recognize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faulty replicas!</a:t>
            </a:r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b="1" dirty="0"/>
              <a:t>proactive</a:t>
            </a:r>
            <a:r>
              <a:rPr lang="en-US" dirty="0"/>
              <a:t> </a:t>
            </a:r>
            <a:r>
              <a:rPr lang="en-US" b="1" dirty="0"/>
              <a:t>recovery: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replica to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/>
              <a:t>whether faulty or not</a:t>
            </a:r>
          </a:p>
          <a:p>
            <a:endParaRPr lang="en-US" dirty="0"/>
          </a:p>
          <a:p>
            <a:r>
              <a:rPr lang="en-US" dirty="0"/>
              <a:t>Correct service provided no more than </a:t>
            </a:r>
            <a:r>
              <a:rPr lang="en-US" i="1" dirty="0"/>
              <a:t>f</a:t>
            </a:r>
            <a:r>
              <a:rPr lang="en-US" dirty="0"/>
              <a:t> failures in a small time window – </a:t>
            </a:r>
            <a:r>
              <a:rPr lang="en-US" i="1" dirty="0"/>
              <a:t>e.g.,</a:t>
            </a:r>
            <a:r>
              <a:rPr lang="en-US" dirty="0"/>
              <a:t> 10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recovery</a:t>
            </a:r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Watchdog timer</a:t>
            </a:r>
          </a:p>
          <a:p>
            <a:r>
              <a:rPr lang="en-US" dirty="0"/>
              <a:t>Secure co-processor</a:t>
            </a:r>
          </a:p>
          <a:p>
            <a:pPr lvl="1"/>
            <a:r>
              <a:rPr lang="en-US" dirty="0"/>
              <a:t>Stores node’s </a:t>
            </a:r>
            <a:r>
              <a:rPr lang="en-US" b="1" dirty="0"/>
              <a:t>private</a:t>
            </a:r>
            <a:r>
              <a:rPr lang="en-US" dirty="0"/>
              <a:t> key (of private-public keypair)</a:t>
            </a:r>
          </a:p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Restart node periodically:</a:t>
            </a:r>
          </a:p>
          <a:p>
            <a:pPr lvl="1"/>
            <a:r>
              <a:rPr lang="en-US" dirty="0"/>
              <a:t>Saves its state (timed operation)</a:t>
            </a:r>
          </a:p>
          <a:p>
            <a:pPr lvl="1"/>
            <a:r>
              <a:rPr lang="en-US" dirty="0"/>
              <a:t>Reboot, reload code from read-only memory</a:t>
            </a:r>
          </a:p>
          <a:p>
            <a:pPr lvl="1"/>
            <a:r>
              <a:rPr lang="en-US" dirty="0"/>
              <a:t>Discard all secret keys (prevent impersonation)</a:t>
            </a:r>
          </a:p>
          <a:p>
            <a:pPr lvl="1"/>
            <a:r>
              <a:rPr lang="en-US" dirty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protocol sketch</a:t>
            </a:r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filesystem runs atop BFT</a:t>
            </a:r>
          </a:p>
          <a:p>
            <a:pPr lvl="1"/>
            <a:r>
              <a:rPr lang="en-US" dirty="0"/>
              <a:t>Four replicas tolerating one Byzantine failure</a:t>
            </a:r>
          </a:p>
          <a:p>
            <a:pPr lvl="1"/>
            <a:r>
              <a:rPr lang="en-US" dirty="0"/>
              <a:t>Modified Andrew filesystem benchmark</a:t>
            </a:r>
          </a:p>
          <a:p>
            <a:endParaRPr lang="en-US" dirty="0"/>
          </a:p>
          <a:p>
            <a:r>
              <a:rPr lang="en-US" dirty="0"/>
              <a:t>What’s performance relative to NFS?</a:t>
            </a:r>
          </a:p>
          <a:p>
            <a:pPr lvl="1"/>
            <a:r>
              <a:rPr lang="en-US" dirty="0"/>
              <a:t>Compare BFS versus Linux NFSv2 (unsafe!)</a:t>
            </a:r>
          </a:p>
          <a:p>
            <a:pPr lvl="2"/>
            <a:r>
              <a:rPr lang="en-US" sz="2800" dirty="0"/>
              <a:t>BFS </a:t>
            </a:r>
            <a:r>
              <a:rPr lang="en-US" sz="2800" b="1" dirty="0"/>
              <a:t>15% slower: </a:t>
            </a:r>
            <a:r>
              <a:rPr lang="en-US" sz="2800" dirty="0"/>
              <a:t>claim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benchmarks</a:t>
            </a:r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/>
              <a:t>) 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/>
              <a:t>Protection is achieved only when at most </a:t>
            </a:r>
            <a:r>
              <a:rPr lang="en-US" altLang="en-US" i="1" spc="-150" dirty="0"/>
              <a:t>f</a:t>
            </a:r>
            <a:r>
              <a:rPr lang="en-US" altLang="en-US" spc="-150" dirty="0"/>
              <a:t> nodes fail</a:t>
            </a:r>
          </a:p>
          <a:p>
            <a:pPr lvl="1"/>
            <a:r>
              <a:rPr lang="en-US" altLang="en-US" dirty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service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Needs </a:t>
            </a:r>
            <a:r>
              <a:rPr lang="en-US" altLang="en-US" b="1" dirty="0">
                <a:solidFill>
                  <a:srgbClr val="FF0000"/>
                </a:solidFill>
              </a:rPr>
              <a:t>more messages, rounds </a:t>
            </a:r>
            <a:r>
              <a:rPr lang="en-US" altLang="en-US" dirty="0"/>
              <a:t>than conventional state machine replication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Does not prevent </a:t>
            </a:r>
            <a:r>
              <a:rPr lang="en-US" altLang="en-US" dirty="0"/>
              <a:t>many classes of attacks:</a:t>
            </a:r>
          </a:p>
          <a:p>
            <a:pPr lvl="1"/>
            <a:r>
              <a:rPr lang="en-US" altLang="en-US" dirty="0"/>
              <a:t>Turn a machine into a botnet node</a:t>
            </a:r>
          </a:p>
          <a:p>
            <a:pPr lvl="1"/>
            <a:r>
              <a:rPr lang="en-US" altLang="en-US" dirty="0"/>
              <a:t>Steal data from servers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 of BFT</a:t>
            </a:r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Inspired </a:t>
            </a:r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/>
              <a:t>to address its limitations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Boeing 777 and 787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impact</a:t>
            </a:r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Next topic: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Strong consistency and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Hardware and software </a:t>
            </a:r>
            <a:r>
              <a:rPr lang="en-US" sz="3200" dirty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Voting</a:t>
            </a:r>
            <a:r>
              <a:rPr lang="en-US" sz="3200" b="0" dirty="0">
                <a:solidFill>
                  <a:schemeClr val="tx1"/>
                </a:solidFill>
              </a:rPr>
              <a:t>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at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/>
              <a:t>to assign seqno</a:t>
            </a:r>
          </a:p>
          <a:p>
            <a:pPr lvl="1"/>
            <a:r>
              <a:rPr lang="en-US" altLang="en-US" dirty="0"/>
              <a:t>Could assign same seqno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FF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		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66008" y="3654176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Prepare(N0:1)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Prepare(N0:1)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66999" y="4797634"/>
              <a:ext cx="2004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/>
                <a:t>OK(</a:t>
              </a:r>
              <a:r>
                <a:rPr lang="en-US" altLang="en-US" dirty="0" err="1"/>
                <a:t>val</a:t>
              </a:r>
              <a:r>
                <a:rPr lang="en-US" altLang="en-US" dirty="0"/>
                <a:t>=null)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766381" y="2767851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/>
                <a:t>OK(</a:t>
              </a:r>
              <a:r>
                <a:rPr lang="en-US" altLang="en-US" sz="2000" dirty="0" err="1"/>
                <a:t>val</a:t>
              </a:r>
              <a:r>
                <a:rPr lang="en-US" altLang="en-US" sz="2000" dirty="0"/>
                <a:t>=null)</a:t>
              </a:r>
              <a:endParaRPr lang="en-US" alt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2" y="4140666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OK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43849</TotalTime>
  <Words>4015</Words>
  <Application>Microsoft Macintosh PowerPoint</Application>
  <PresentationFormat>On-screen Show (4:3)</PresentationFormat>
  <Paragraphs>611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Courier New</vt:lpstr>
      <vt:lpstr>Times New Roman</vt:lpstr>
      <vt:lpstr>Wingdings</vt:lpstr>
      <vt:lpstr>1_Office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2016</cp:revision>
  <cp:lastPrinted>2016-10-12T09:37:44Z</cp:lastPrinted>
  <dcterms:created xsi:type="dcterms:W3CDTF">2013-10-08T01:49:25Z</dcterms:created>
  <dcterms:modified xsi:type="dcterms:W3CDTF">2018-10-30T07:39:04Z</dcterms:modified>
</cp:coreProperties>
</file>