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0"/>
  </p:notesMasterIdLst>
  <p:handoutMasterIdLst>
    <p:handoutMasterId r:id="rId31"/>
  </p:handoutMasterIdLst>
  <p:sldIdLst>
    <p:sldId id="257" r:id="rId2"/>
    <p:sldId id="394" r:id="rId3"/>
    <p:sldId id="383" r:id="rId4"/>
    <p:sldId id="396" r:id="rId5"/>
    <p:sldId id="408" r:id="rId6"/>
    <p:sldId id="400" r:id="rId7"/>
    <p:sldId id="409" r:id="rId8"/>
    <p:sldId id="403" r:id="rId9"/>
    <p:sldId id="404" r:id="rId10"/>
    <p:sldId id="386" r:id="rId11"/>
    <p:sldId id="402" r:id="rId12"/>
    <p:sldId id="405" r:id="rId13"/>
    <p:sldId id="406" r:id="rId14"/>
    <p:sldId id="384" r:id="rId15"/>
    <p:sldId id="388" r:id="rId16"/>
    <p:sldId id="390" r:id="rId17"/>
    <p:sldId id="415" r:id="rId18"/>
    <p:sldId id="416" r:id="rId19"/>
    <p:sldId id="418" r:id="rId20"/>
    <p:sldId id="419" r:id="rId21"/>
    <p:sldId id="391" r:id="rId22"/>
    <p:sldId id="392" r:id="rId23"/>
    <p:sldId id="420" r:id="rId24"/>
    <p:sldId id="421" r:id="rId25"/>
    <p:sldId id="422" r:id="rId26"/>
    <p:sldId id="423" r:id="rId27"/>
    <p:sldId id="424" r:id="rId28"/>
    <p:sldId id="425" r:id="rId2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0" autoAdjust="0"/>
    <p:restoredTop sz="84075" autoAdjust="0"/>
  </p:normalViewPr>
  <p:slideViewPr>
    <p:cSldViewPr snapToGrid="0">
      <p:cViewPr varScale="1">
        <p:scale>
          <a:sx n="146" d="100"/>
          <a:sy n="146" d="100"/>
        </p:scale>
        <p:origin x="184" y="1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872113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992547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2085050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27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538887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3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954412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DF887-FF72-0146-83F4-F55DF78FF6D2}" type="slidenum">
              <a:rPr lang="en-US"/>
              <a:pPr/>
              <a:t>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Processes may be running on different machines</a:t>
            </a:r>
          </a:p>
        </p:txBody>
      </p:sp>
    </p:spTree>
    <p:extLst>
      <p:ext uri="{BB962C8B-B14F-4D97-AF65-F5344CB8AC3E}">
        <p14:creationId xmlns:p14="http://schemas.microsoft.com/office/powerpoint/2010/main" val="1635068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9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46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10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000" dirty="0"/>
              <a:t>If </a:t>
            </a:r>
            <a:r>
              <a:rPr lang="en-US" sz="2000" dirty="0" err="1"/>
              <a:t>ts(a</a:t>
            </a:r>
            <a:r>
              <a:rPr lang="en-US" sz="2000" dirty="0"/>
              <a:t>)</a:t>
            </a:r>
            <a:r>
              <a:rPr lang="en-US" sz="2000" baseline="0" dirty="0"/>
              <a:t> &lt; </a:t>
            </a:r>
            <a:r>
              <a:rPr lang="en-US" sz="2000" baseline="0" dirty="0" err="1"/>
              <a:t>ts</a:t>
            </a:r>
            <a:r>
              <a:rPr lang="en-US" sz="2000" baseline="0" dirty="0"/>
              <a:t> (</a:t>
            </a:r>
            <a:r>
              <a:rPr lang="en-US" sz="2000" baseline="0" dirty="0" err="1"/>
              <a:t>b</a:t>
            </a:r>
            <a:r>
              <a:rPr lang="en-US" sz="2000" baseline="0" dirty="0"/>
              <a:t>), are either </a:t>
            </a:r>
            <a:r>
              <a:rPr lang="en-US" sz="2000" baseline="0" dirty="0" err="1"/>
              <a:t>linearizable</a:t>
            </a:r>
            <a:r>
              <a:rPr lang="en-US" sz="2000" baseline="0" dirty="0"/>
              <a:t>?  Does </a:t>
            </a:r>
            <a:r>
              <a:rPr lang="en-US" sz="2000" baseline="0" dirty="0" err="1"/>
              <a:t>ts(a</a:t>
            </a:r>
            <a:r>
              <a:rPr lang="en-US" sz="2000" baseline="0" dirty="0"/>
              <a:t>) have to be before </a:t>
            </a:r>
            <a:r>
              <a:rPr lang="en-US" sz="2000" baseline="0" dirty="0" err="1"/>
              <a:t>ts(b</a:t>
            </a:r>
            <a:r>
              <a:rPr lang="en-US" sz="2000" baseline="0" dirty="0"/>
              <a:t>)?  If concurrent, both just need to agree  (tie break via some other thing (processor ID)?)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001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96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12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ts(a</a:t>
            </a:r>
            <a:r>
              <a:rPr lang="en-US" dirty="0"/>
              <a:t>)</a:t>
            </a:r>
            <a:r>
              <a:rPr lang="en-US" baseline="0" dirty="0"/>
              <a:t> &lt; </a:t>
            </a:r>
            <a:r>
              <a:rPr lang="en-US" baseline="0" dirty="0" err="1"/>
              <a:t>ts</a:t>
            </a:r>
            <a:r>
              <a:rPr lang="en-US" baseline="0" dirty="0"/>
              <a:t> (</a:t>
            </a:r>
            <a:r>
              <a:rPr lang="en-US" baseline="0" dirty="0" err="1"/>
              <a:t>b</a:t>
            </a:r>
            <a:r>
              <a:rPr lang="en-US" baseline="0" dirty="0"/>
              <a:t>), are either </a:t>
            </a:r>
            <a:r>
              <a:rPr lang="en-US" baseline="0" dirty="0" err="1"/>
              <a:t>linearizable</a:t>
            </a:r>
            <a:r>
              <a:rPr lang="en-US" baseline="0" dirty="0"/>
              <a:t>?  Does </a:t>
            </a:r>
            <a:r>
              <a:rPr lang="en-US" baseline="0" dirty="0" err="1"/>
              <a:t>ts(a</a:t>
            </a:r>
            <a:r>
              <a:rPr lang="en-US" baseline="0" dirty="0"/>
              <a:t>) have to be before </a:t>
            </a:r>
            <a:r>
              <a:rPr lang="en-US" baseline="0" dirty="0" err="1"/>
              <a:t>ts(b</a:t>
            </a:r>
            <a:r>
              <a:rPr lang="en-US" baseline="0" dirty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00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78F28-420F-4BA3-94BA-70586D1ECC9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Strong Consistency &amp; CAP Theorem</a:t>
            </a:r>
            <a:endParaRPr lang="en-US" sz="3200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15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331176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err="1"/>
              <a:t>Linearizability</a:t>
            </a:r>
            <a:r>
              <a:rPr lang="en-US" sz="2800" dirty="0"/>
              <a:t> </a:t>
            </a:r>
            <a:r>
              <a:rPr lang="en-US" sz="2200" dirty="0"/>
              <a:t>(</a:t>
            </a:r>
            <a:r>
              <a:rPr lang="en-US" sz="2200" dirty="0" err="1"/>
              <a:t>Herlihy</a:t>
            </a:r>
            <a:r>
              <a:rPr lang="en-US" sz="2200" dirty="0"/>
              <a:t> and Wang 1991)</a:t>
            </a:r>
            <a:endParaRPr lang="en-US" sz="2800" dirty="0"/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All servers execute all ops in </a:t>
            </a:r>
            <a:r>
              <a:rPr lang="en-US" sz="2300" i="1" dirty="0"/>
              <a:t>some</a:t>
            </a:r>
            <a:r>
              <a:rPr lang="en-US" sz="2300" dirty="0"/>
              <a:t> identical sequential order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Global ordering preserves each client’s own local ordering 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Global ordering preserves real-time guarantee</a:t>
            </a:r>
          </a:p>
          <a:p>
            <a:pPr marL="1314450" lvl="2" indent="-457200">
              <a:spcBef>
                <a:spcPts val="600"/>
              </a:spcBef>
              <a:spcAft>
                <a:spcPts val="600"/>
              </a:spcAft>
            </a:pPr>
            <a:r>
              <a:rPr lang="en-US" sz="2300" dirty="0"/>
              <a:t>All ops receive global time-stamp using a sync’d clock</a:t>
            </a:r>
          </a:p>
          <a:p>
            <a:pPr marL="1314450" lvl="2" indent="-457200">
              <a:spcBef>
                <a:spcPts val="600"/>
              </a:spcBef>
              <a:spcAft>
                <a:spcPts val="600"/>
              </a:spcAft>
            </a:pPr>
            <a:r>
              <a:rPr lang="en-US" sz="2300" dirty="0"/>
              <a:t>If ts</a:t>
            </a:r>
            <a:r>
              <a:rPr lang="en-US" sz="2300" baseline="-25000" dirty="0"/>
              <a:t>op1</a:t>
            </a:r>
            <a:r>
              <a:rPr lang="en-US" sz="2300" dirty="0"/>
              <a:t>(x) &lt; ts</a:t>
            </a:r>
            <a:r>
              <a:rPr lang="en-US" sz="2300" baseline="-25000" dirty="0"/>
              <a:t>op2</a:t>
            </a:r>
            <a:r>
              <a:rPr lang="en-US" sz="2300" dirty="0"/>
              <a:t>(y), OP1(x) precedes OP2(y) in sequence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consistency =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6" y="4978142"/>
            <a:ext cx="8793804" cy="174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Once write completes, all later reads (by wall-clock start time) should return value of that write or value of later write.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Once read returns particular value, all later reads should return that value or value of later write.</a:t>
            </a:r>
          </a:p>
        </p:txBody>
      </p:sp>
    </p:spTree>
    <p:extLst>
      <p:ext uri="{BB962C8B-B14F-4D97-AF65-F5344CB8AC3E}">
        <p14:creationId xmlns:p14="http://schemas.microsoft.com/office/powerpoint/2010/main" val="3912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3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Intuition:  Real-time ordering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504142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" name="Straight Arrow Connector 40"/>
          <p:cNvCxnSpPr/>
          <p:nvPr/>
        </p:nvCxnSpPr>
        <p:spPr>
          <a:xfrm>
            <a:off x="5100865" y="4785810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872692" cy="2833170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2849671" y="4269488"/>
            <a:ext cx="1592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494585" y="2865302"/>
            <a:ext cx="432438" cy="1844172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573227" y="2829332"/>
            <a:ext cx="452435" cy="183660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flipH="1">
            <a:off x="6778847" y="3671822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 flipH="1">
            <a:off x="5599230" y="4281992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read(A)</a:t>
            </a: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350196" y="4978142"/>
            <a:ext cx="8793804" cy="174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Once write completes, all later reads (by wall-clock start time) should return value of that write or value of later write.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Once read returns particular value, all later reads should return that value or value of later write.</a:t>
            </a:r>
          </a:p>
        </p:txBody>
      </p:sp>
    </p:spTree>
    <p:extLst>
      <p:ext uri="{BB962C8B-B14F-4D97-AF65-F5344CB8AC3E}">
        <p14:creationId xmlns:p14="http://schemas.microsoft.com/office/powerpoint/2010/main" val="859290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Sequential = </a:t>
            </a:r>
            <a:r>
              <a:rPr lang="en-US" sz="2800" dirty="0" err="1"/>
              <a:t>Linearizability</a:t>
            </a:r>
            <a:r>
              <a:rPr lang="en-US" sz="2800" dirty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All servers execute all ops in </a:t>
            </a:r>
            <a:r>
              <a:rPr lang="en-US" sz="2300" i="1" dirty="0"/>
              <a:t>some</a:t>
            </a:r>
            <a:r>
              <a:rPr lang="en-US" sz="2300" dirty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/>
              <a:t>Weaker: Sequential consistency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With concurrent ops, “reordering” of ops (</a:t>
            </a:r>
            <a:r>
              <a:rPr lang="en-US" sz="2400" b="0" dirty="0" err="1"/>
              <a:t>w.r.t</a:t>
            </a:r>
            <a:r>
              <a:rPr lang="en-US" sz="2400" b="0" dirty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200" b="0" dirty="0"/>
              <a:t>e.g.,	</a:t>
            </a:r>
            <a:r>
              <a:rPr lang="en-US" sz="2200" b="0" dirty="0" err="1"/>
              <a:t>linearizability</a:t>
            </a:r>
            <a:r>
              <a:rPr lang="en-US" sz="2200" b="0"/>
              <a:t> </a:t>
            </a:r>
            <a:r>
              <a:rPr lang="en-US" sz="2200" b="0" dirty="0"/>
              <a:t>cares about </a:t>
            </a:r>
            <a:r>
              <a:rPr lang="en-US" sz="2200" b="0" dirty="0">
                <a:solidFill>
                  <a:srgbClr val="FF0000"/>
                </a:solidFill>
              </a:rPr>
              <a:t>time</a:t>
            </a:r>
            <a:r>
              <a:rPr lang="en-US" sz="2200" b="0" dirty="0"/>
              <a:t>											sequential consistency cares about </a:t>
            </a:r>
            <a:r>
              <a:rPr lang="en-US" sz="2200" b="0" dirty="0">
                <a:solidFill>
                  <a:srgbClr val="FF00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3819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Sequential Consistency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read(A)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375678" y="5641592"/>
            <a:ext cx="8392644" cy="8054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dirty="0"/>
              <a:t>In example, system orders read(A) before write(A,1)</a:t>
            </a:r>
          </a:p>
        </p:txBody>
      </p:sp>
      <p:sp>
        <p:nvSpPr>
          <p:cNvPr id="29" name="TextBox 28"/>
          <p:cNvSpPr txBox="1"/>
          <p:nvPr/>
        </p:nvSpPr>
        <p:spPr>
          <a:xfrm flipH="1">
            <a:off x="6935153" y="4116233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9072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Valid Sequential Consistency?</a:t>
            </a:r>
          </a:p>
        </p:txBody>
      </p:sp>
      <p:pic>
        <p:nvPicPr>
          <p:cNvPr id="38919" name="Picture 4"/>
          <p:cNvPicPr>
            <a:picLocks noChangeAspect="1" noChangeArrowheads="1"/>
          </p:cNvPicPr>
          <p:nvPr/>
        </p:nvPicPr>
        <p:blipFill>
          <a:blip r:embed="rId3"/>
          <a:srcRect l="20738" t="47885" r="19241" b="42447"/>
          <a:stretch>
            <a:fillRect/>
          </a:stretch>
        </p:blipFill>
        <p:spPr bwMode="auto">
          <a:xfrm>
            <a:off x="0" y="1303739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146"/>
          <p:cNvSpPr>
            <a:spLocks noChangeArrowheads="1"/>
          </p:cNvSpPr>
          <p:nvPr/>
        </p:nvSpPr>
        <p:spPr bwMode="auto">
          <a:xfrm>
            <a:off x="1295400" y="3166698"/>
            <a:ext cx="1981200" cy="804041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9000" dirty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9000" b="1" dirty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0" name="Rounded Rectangle 146"/>
          <p:cNvSpPr>
            <a:spLocks noChangeArrowheads="1"/>
          </p:cNvSpPr>
          <p:nvPr/>
        </p:nvSpPr>
        <p:spPr bwMode="auto">
          <a:xfrm>
            <a:off x="6107723" y="2861898"/>
            <a:ext cx="2296886" cy="1108841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9000" dirty="0" err="1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9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87644" y="4055390"/>
            <a:ext cx="8327756" cy="2802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charset="0"/>
              <a:buChar char="•"/>
              <a:tabLst/>
              <a:defRPr/>
            </a:pPr>
            <a:r>
              <a:rPr lang="en-US" sz="2600" b="0" dirty="0">
                <a:latin typeface="Calibri"/>
                <a:cs typeface="Calibri"/>
              </a:rPr>
              <a:t>Why?  Because P3 and P4 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don’t agree on order of ops. Doesn’t matter when events took place on diff machine, as long as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proc’s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t> AGREE on order.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if P1 did both W(x)a and W(x)b? </a:t>
            </a:r>
          </a:p>
          <a:p>
            <a:pPr marL="914400" lvl="1" indent="-457200" algn="l" fontAlgn="auto"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90000"/>
              <a:buFont typeface=".HelveticaNeueDeskInterface-Regular" charset="-120"/>
              <a:buChar char="-"/>
              <a:defRPr/>
            </a:pP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Neither valid, as (a) doesn’t preserve local ordering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272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 uiExpan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4084" y="2936631"/>
            <a:ext cx="291137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2PC / Consensus</a:t>
            </a: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Paxos</a:t>
            </a:r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/ 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7900" y="2936631"/>
            <a:ext cx="359906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 consistency</a:t>
            </a: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Dynamo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53080" y="1684619"/>
            <a:ext cx="6237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Tradeoffs are fundamental?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101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sz="3600" dirty="0"/>
              <a:t>“CAP” </a:t>
            </a:r>
            <a:r>
              <a:rPr lang="en-US" sz="3600" dirty="0" err="1"/>
              <a:t>Conjection</a:t>
            </a:r>
            <a:r>
              <a:rPr lang="en-US" sz="3600" dirty="0"/>
              <a:t> for Distributed Systems</a:t>
            </a:r>
          </a:p>
        </p:txBody>
      </p:sp>
    </p:spTree>
    <p:extLst>
      <p:ext uri="{BB962C8B-B14F-4D97-AF65-F5344CB8AC3E}">
        <p14:creationId xmlns:p14="http://schemas.microsoft.com/office/powerpoint/2010/main" val="214476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71" y="6240603"/>
            <a:ext cx="7164364" cy="8513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Theorem: Proof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318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stCxn id="9" idx="0"/>
            <a:endCxn id="7" idx="2"/>
          </p:cNvCxnSpPr>
          <p:nvPr/>
        </p:nvCxnSpPr>
        <p:spPr>
          <a:xfrm flipV="1">
            <a:off x="5878315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2"/>
            <a:endCxn id="10" idx="0"/>
          </p:cNvCxnSpPr>
          <p:nvPr/>
        </p:nvCxnSpPr>
        <p:spPr>
          <a:xfrm>
            <a:off x="2951719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35703" y="3103169"/>
            <a:ext cx="20297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consistent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401519" y="1553337"/>
            <a:ext cx="0" cy="2057768"/>
          </a:xfrm>
          <a:prstGeom prst="line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173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Theorem: Proof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>
            <a:stCxn id="9" idx="0"/>
            <a:endCxn id="7" idx="2"/>
          </p:cNvCxnSpPr>
          <p:nvPr/>
        </p:nvCxnSpPr>
        <p:spPr>
          <a:xfrm flipV="1">
            <a:off x="5878315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49518" y="3103169"/>
            <a:ext cx="18020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available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401519" y="1553337"/>
            <a:ext cx="0" cy="2057768"/>
          </a:xfrm>
          <a:prstGeom prst="line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448013" y="2371240"/>
            <a:ext cx="1005840" cy="241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129571" y="6240603"/>
            <a:ext cx="7164364" cy="85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itchFamily="-1" charset="0"/>
              <a:buNone/>
            </a:pPr>
            <a:r>
              <a:rPr lang="en-US" sz="1400" b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682865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Theorem: Proof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5909311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29668" y="3103169"/>
            <a:ext cx="16417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partition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tolerant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317479" y="23116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326536" y="24795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736246" y="2863402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Content Placeholder 1"/>
          <p:cNvSpPr>
            <a:spLocks noGrp="1"/>
          </p:cNvSpPr>
          <p:nvPr>
            <p:ph idx="1"/>
          </p:nvPr>
        </p:nvSpPr>
        <p:spPr>
          <a:xfrm>
            <a:off x="129571" y="6240603"/>
            <a:ext cx="7164364" cy="8513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/>
              <a:t>Gilbert, Seth, and Nancy Lynch. "Brewer's conjecture and  the feasibility of consistent, available, partition-tolerant web services." ACM SIGACT News 33.2 (2002): 51-59.</a:t>
            </a: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965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4084" y="2936631"/>
            <a:ext cx="291137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2PC / Consensus</a:t>
            </a: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Paxos</a:t>
            </a:r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/ 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7900" y="2936631"/>
            <a:ext cx="359906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 consistency</a:t>
            </a: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Dynamo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471" y="1684619"/>
            <a:ext cx="4673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Consistency models</a:t>
            </a:r>
          </a:p>
        </p:txBody>
      </p:sp>
    </p:spTree>
    <p:extLst>
      <p:ext uri="{BB962C8B-B14F-4D97-AF65-F5344CB8AC3E}">
        <p14:creationId xmlns:p14="http://schemas.microsoft.com/office/powerpoint/2010/main" val="17881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Theorem:  AP or CP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85959" y="2069890"/>
            <a:ext cx="3658116" cy="731520"/>
            <a:chOff x="2560458" y="2100887"/>
            <a:chExt cx="3658116" cy="731520"/>
          </a:xfrm>
        </p:grpSpPr>
        <p:sp>
          <p:nvSpPr>
            <p:cNvPr id="5" name="Rounded Rectangle 4"/>
            <p:cNvSpPr/>
            <p:nvPr/>
          </p:nvSpPr>
          <p:spPr>
            <a:xfrm>
              <a:off x="2560458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87054" y="2100887"/>
              <a:ext cx="731520" cy="73152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914" y="448214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5909311" y="2801410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29668" y="3103169"/>
            <a:ext cx="16417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partition</a:t>
            </a:r>
          </a:p>
          <a:p>
            <a:r>
              <a:rPr lang="en-US" sz="3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tolerant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317479" y="23116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326536" y="2479564"/>
            <a:ext cx="2136374" cy="0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736246" y="2863402"/>
            <a:ext cx="0" cy="168073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45062" y="3540315"/>
            <a:ext cx="4802716" cy="2039076"/>
          </a:xfrm>
        </p:spPr>
        <p:txBody>
          <a:bodyPr>
            <a:norm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dirty="0"/>
              <a:t>Criticism: It’s not 2-out-of-3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Can’t “choose” no partitions 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So:  AP or CP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408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5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8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45761"/>
            <a:ext cx="7772400" cy="116647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More </a:t>
            </a:r>
            <a:r>
              <a:rPr lang="en-US" dirty="0" err="1"/>
              <a:t>linearizable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replication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03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3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978" y="1591128"/>
            <a:ext cx="8613207" cy="2834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132" name="Content Placeholder 1"/>
          <p:cNvSpPr txBox="1">
            <a:spLocks/>
          </p:cNvSpPr>
          <p:nvPr/>
        </p:nvSpPr>
        <p:spPr bwMode="auto">
          <a:xfrm>
            <a:off x="777642" y="4983480"/>
            <a:ext cx="8179748" cy="1382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/>
              <a:t>Writes to head, which orders all writes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/>
              <a:t>When write reaches tail, implicitly committed rest of chain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/>
              <a:t>Reads to tail, which orders reads </a:t>
            </a:r>
            <a:r>
              <a:rPr lang="en-US" sz="2400" b="0" dirty="0" err="1"/>
              <a:t>w.r.t</a:t>
            </a:r>
            <a:r>
              <a:rPr lang="en-US" sz="2400" b="0" dirty="0"/>
              <a:t>. committed writes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5477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332" y="1584578"/>
            <a:ext cx="8306154" cy="283464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5176" y="16215"/>
            <a:ext cx="8878824" cy="1066800"/>
          </a:xfrm>
        </p:spPr>
        <p:txBody>
          <a:bodyPr/>
          <a:lstStyle/>
          <a:p>
            <a:r>
              <a:rPr lang="en-US" sz="3800" dirty="0"/>
              <a:t>Chain replication for read-heavy </a:t>
            </a:r>
            <a:r>
              <a:rPr lang="en-US" sz="3600" dirty="0"/>
              <a:t>(CRAQ)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77240" y="4983480"/>
            <a:ext cx="8179748" cy="113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sz="2400" b="0" dirty="0"/>
              <a:t>Goal:  If all replicas have same version, read from any one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b="0" dirty="0"/>
              <a:t>Challenge:  They need to </a:t>
            </a:r>
            <a:r>
              <a:rPr lang="en-US" sz="2400" b="0" i="1" dirty="0"/>
              <a:t>know</a:t>
            </a:r>
            <a:r>
              <a:rPr lang="en-US" sz="2400" b="0" dirty="0"/>
              <a:t> they have correct version</a:t>
            </a:r>
          </a:p>
        </p:txBody>
      </p:sp>
    </p:spTree>
    <p:extLst>
      <p:ext uri="{BB962C8B-B14F-4D97-AF65-F5344CB8AC3E}">
        <p14:creationId xmlns:p14="http://schemas.microsoft.com/office/powerpoint/2010/main" val="3381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16215"/>
            <a:ext cx="8882743" cy="1066800"/>
          </a:xfrm>
        </p:spPr>
        <p:txBody>
          <a:bodyPr/>
          <a:lstStyle/>
          <a:p>
            <a:r>
              <a:rPr lang="en-US" sz="3800" dirty="0"/>
              <a:t>Chain replication for read-heavy </a:t>
            </a:r>
            <a:r>
              <a:rPr lang="en-US" sz="3600" dirty="0"/>
              <a:t>(CRAQ)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317" y="1603828"/>
            <a:ext cx="8949503" cy="28346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522" y="1577417"/>
            <a:ext cx="3881535" cy="1148706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 rot="2247236">
            <a:off x="6366032" y="2419059"/>
            <a:ext cx="838854" cy="590196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95526" y="2593365"/>
            <a:ext cx="359327" cy="427783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 rot="19311572">
            <a:off x="3867711" y="2472192"/>
            <a:ext cx="879997" cy="472462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 rot="1246163">
            <a:off x="3605352" y="2653013"/>
            <a:ext cx="424746" cy="174091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rot="10955020" flipV="1">
            <a:off x="3367892" y="2547515"/>
            <a:ext cx="213317" cy="194464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Content Placeholder 1"/>
          <p:cNvSpPr txBox="1">
            <a:spLocks/>
          </p:cNvSpPr>
          <p:nvPr/>
        </p:nvSpPr>
        <p:spPr bwMode="auto">
          <a:xfrm>
            <a:off x="777240" y="4983480"/>
            <a:ext cx="8049519" cy="161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400" b="0" dirty="0"/>
              <a:t>Replicas maintain multiple versions of objects while “dirty”, i.e., contain uncommitted writes</a:t>
            </a:r>
          </a:p>
          <a:p>
            <a:pPr>
              <a:spcBef>
                <a:spcPts val="800"/>
              </a:spcBef>
            </a:pPr>
            <a:r>
              <a:rPr lang="en-US" sz="2400" b="0" dirty="0"/>
              <a:t>Commitment sent “up” chain after reaches tail</a:t>
            </a:r>
          </a:p>
          <a:p>
            <a:pPr>
              <a:spcBef>
                <a:spcPts val="800"/>
              </a:spcBef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2104495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176" y="16215"/>
            <a:ext cx="8878824" cy="1066800"/>
          </a:xfrm>
        </p:spPr>
        <p:txBody>
          <a:bodyPr/>
          <a:lstStyle/>
          <a:p>
            <a:r>
              <a:rPr lang="en-US" sz="3800" dirty="0"/>
              <a:t>Chain replication for read-heavy </a:t>
            </a:r>
            <a:r>
              <a:rPr lang="en-US" sz="3600" dirty="0"/>
              <a:t>(CRAQ)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317" y="1603828"/>
            <a:ext cx="8949503" cy="2834640"/>
          </a:xfrm>
          <a:prstGeom prst="rect">
            <a:avLst/>
          </a:prstGeom>
        </p:spPr>
      </p:pic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77240" y="4983480"/>
            <a:ext cx="8049519" cy="161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400" b="0" dirty="0"/>
              <a:t>Read to dirty object must check with tail for proper version</a:t>
            </a:r>
          </a:p>
          <a:p>
            <a:pPr>
              <a:spcBef>
                <a:spcPts val="800"/>
              </a:spcBef>
            </a:pPr>
            <a:r>
              <a:rPr lang="en-US" sz="2400" b="0" dirty="0"/>
              <a:t>This orders read with respect to global order, regardless of replica that handles</a:t>
            </a:r>
          </a:p>
          <a:p>
            <a:pPr>
              <a:spcBef>
                <a:spcPts val="800"/>
              </a:spcBef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370458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Performance: CR vs. CRAQ</a:t>
            </a:r>
          </a:p>
        </p:txBody>
      </p:sp>
      <p:pic>
        <p:nvPicPr>
          <p:cNvPr id="5" name="Picture 3" descr="5k_cr3_craq3_craq7_reads_as_writes_increase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26" t="12843" r="4286" b="3067"/>
          <a:stretch>
            <a:fillRect/>
          </a:stretch>
        </p:blipFill>
        <p:spPr bwMode="auto">
          <a:xfrm>
            <a:off x="479683" y="1420075"/>
            <a:ext cx="7768578" cy="4546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1541015" y="1655951"/>
            <a:ext cx="720726" cy="3115366"/>
            <a:chOff x="1398631" y="1201468"/>
            <a:chExt cx="720625" cy="4048264"/>
          </a:xfrm>
        </p:grpSpPr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1861073" y="1312433"/>
              <a:ext cx="258183" cy="3937299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25098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8631" y="4748731"/>
              <a:ext cx="538087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1x-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98631" y="3569622"/>
              <a:ext cx="538087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3x-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17012" y="1201468"/>
              <a:ext cx="53808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algn="ctr"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000">
                  <a:latin typeface="Tahoma" charset="0"/>
                </a:rPr>
                <a:t>7x-</a:t>
              </a:r>
            </a:p>
          </p:txBody>
        </p:sp>
      </p:grpSp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7267602" y="2538924"/>
            <a:ext cx="250910" cy="2192039"/>
          </a:xfrm>
          <a:prstGeom prst="roundRect">
            <a:avLst>
              <a:gd name="adj" fmla="val 16667"/>
            </a:avLst>
          </a:prstGeom>
          <a:solidFill>
            <a:srgbClr val="FFFF00">
              <a:alpha val="25098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/>
          <a:lstStyle>
            <a:lvl1pPr algn="ctr"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algn="ctr"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10800000" flipV="1">
            <a:off x="2668588" y="3365723"/>
            <a:ext cx="4248150" cy="1588"/>
          </a:xfrm>
          <a:prstGeom prst="straightConnector1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lg"/>
          </a:ln>
          <a:effectLst>
            <a:outerShdw blurRad="50800" dist="25401" dir="2700000" algn="tl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70445" y="6249494"/>
            <a:ext cx="8793804" cy="606549"/>
          </a:xfrm>
        </p:spPr>
        <p:txBody>
          <a:bodyPr>
            <a:normAutofit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R. van </a:t>
            </a:r>
            <a:r>
              <a:rPr lang="en-US" sz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Renesse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F. B. Schneider. Chain replication for supporting high throughput and availability. OSDI 2004.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J. Terrace and M. Freedman. Object Storage on CRAQ: High-throughput chain replication for read-mostly workloads. USENIX ATC 2009.</a:t>
            </a:r>
          </a:p>
        </p:txBody>
      </p:sp>
    </p:spTree>
    <p:extLst>
      <p:ext uri="{BB962C8B-B14F-4D97-AF65-F5344CB8AC3E}">
        <p14:creationId xmlns:p14="http://schemas.microsoft.com/office/powerpoint/2010/main" val="111136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804" y="4609047"/>
            <a:ext cx="8329987" cy="1916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/>
              <a:t>Fault-tolerance / durability:  Don’t lose operations</a:t>
            </a:r>
          </a:p>
          <a:p>
            <a:pPr eaLnBrk="1" hangingPunct="1"/>
            <a:r>
              <a:rPr lang="en-US" sz="2800" dirty="0"/>
              <a:t>Consistency:  Ordering between (visible) operations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in </a:t>
            </a:r>
            <a:r>
              <a:rPr lang="en-US" dirty="0" err="1"/>
              <a:t>Paxos</a:t>
            </a:r>
            <a:r>
              <a:rPr lang="en-US" dirty="0"/>
              <a:t>/Raft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37571" y="1748065"/>
            <a:ext cx="6190452" cy="2195931"/>
            <a:chOff x="1001656" y="758284"/>
            <a:chExt cx="7162800" cy="2830454"/>
          </a:xfrm>
        </p:grpSpPr>
        <p:sp>
          <p:nvSpPr>
            <p:cNvPr id="6" name="Rounded Rectangle 5"/>
            <p:cNvSpPr/>
            <p:nvPr/>
          </p:nvSpPr>
          <p:spPr>
            <a:xfrm>
              <a:off x="10016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306456" y="3207738"/>
              <a:ext cx="1524000" cy="228600"/>
              <a:chOff x="1828800" y="3733800"/>
              <a:chExt cx="1524000" cy="2286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>
                    <a:solidFill>
                      <a:schemeClr val="tx1"/>
                    </a:solidFill>
                    <a:latin typeface="Arial" charset="0"/>
                  </a:rPr>
                  <a:t>add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9321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400423" y="2217138"/>
              <a:ext cx="658633" cy="609600"/>
              <a:chOff x="3075167" y="2286000"/>
              <a:chExt cx="658633" cy="6096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9" name="Freeform 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0" name="Freeform 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1" name="Freeform 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1369984" y="2217138"/>
              <a:ext cx="531549" cy="533400"/>
              <a:chOff x="2057400" y="2438400"/>
              <a:chExt cx="379678" cy="381000"/>
            </a:xfrm>
          </p:grpSpPr>
          <p:sp>
            <p:nvSpPr>
              <p:cNvPr id="2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2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2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12369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Module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348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Machine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4400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744856" y="3207738"/>
              <a:ext cx="1524000" cy="228600"/>
              <a:chOff x="1828800" y="3733800"/>
              <a:chExt cx="1524000" cy="2286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>
                    <a:solidFill>
                      <a:schemeClr val="tx1"/>
                    </a:solidFill>
                    <a:latin typeface="Arial" charset="0"/>
                  </a:rPr>
                  <a:t>add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43705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4838823" y="2217138"/>
              <a:ext cx="658633" cy="609600"/>
              <a:chOff x="3075167" y="2286000"/>
              <a:chExt cx="658633" cy="60960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3" name="Freeform 4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4" name="Freeform 4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5" name="Freeform 4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3808384" y="2217138"/>
              <a:ext cx="531549" cy="533400"/>
              <a:chOff x="2057400" y="2438400"/>
              <a:chExt cx="379678" cy="381000"/>
            </a:xfrm>
          </p:grpSpPr>
          <p:sp>
            <p:nvSpPr>
              <p:cNvPr id="49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0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1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6753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Module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8732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Machine</a:t>
              </a: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5878456" y="1683738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6183256" y="3207738"/>
              <a:ext cx="1524000" cy="228600"/>
              <a:chOff x="1828800" y="3733800"/>
              <a:chExt cx="1524000" cy="2286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>
                    <a:solidFill>
                      <a:schemeClr val="tx1"/>
                    </a:solidFill>
                    <a:latin typeface="Arial" charset="0"/>
                  </a:rPr>
                  <a:t>add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000" dirty="0" err="1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0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6808930" y="2979138"/>
              <a:ext cx="272654" cy="1983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7277223" y="2217138"/>
              <a:ext cx="658633" cy="609600"/>
              <a:chOff x="3075167" y="2286000"/>
              <a:chExt cx="658633" cy="609600"/>
            </a:xfrm>
          </p:grpSpPr>
          <p:sp>
            <p:nvSpPr>
              <p:cNvPr id="62" name="Oval 61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7" name="Freeform 66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8" name="Freeform 67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9" name="Freeform 68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6246784" y="2217138"/>
              <a:ext cx="531549" cy="533400"/>
              <a:chOff x="2057400" y="2438400"/>
              <a:chExt cx="379678" cy="381000"/>
            </a:xfrm>
          </p:grpSpPr>
          <p:sp>
            <p:nvSpPr>
              <p:cNvPr id="7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7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7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000"/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6113779" y="1759938"/>
              <a:ext cx="797559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Consensus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Module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11687" y="1759938"/>
              <a:ext cx="591677" cy="3967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State</a:t>
              </a:r>
              <a:br>
                <a:rPr lang="en-US" sz="1000" b="1" dirty="0">
                  <a:latin typeface="Arial" charset="0"/>
                  <a:ea typeface="Arial" charset="0"/>
                  <a:cs typeface="Arial" charset="0"/>
                </a:rPr>
              </a:br>
              <a:r>
                <a:rPr lang="en-US" sz="1000" b="1" dirty="0">
                  <a:latin typeface="Arial" charset="0"/>
                  <a:ea typeface="Arial" charset="0"/>
                  <a:cs typeface="Arial" charset="0"/>
                </a:rPr>
                <a:t>Machine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6501704" y="1406234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Freeform 78"/>
            <p:cNvSpPr/>
            <p:nvPr/>
          </p:nvSpPr>
          <p:spPr>
            <a:xfrm>
              <a:off x="4296337" y="1875560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1839857" y="1631911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4079361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82" name="Straight Connector 81"/>
            <p:cNvCxnSpPr/>
            <p:nvPr/>
          </p:nvCxnSpPr>
          <p:spPr>
            <a:xfrm flipV="1">
              <a:off x="516295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Freeform 82"/>
            <p:cNvSpPr/>
            <p:nvPr/>
          </p:nvSpPr>
          <p:spPr>
            <a:xfrm>
              <a:off x="6511304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1634504" y="2789284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760006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2723260" y="2860387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Freeform 86"/>
            <p:cNvSpPr/>
            <p:nvPr/>
          </p:nvSpPr>
          <p:spPr>
            <a:xfrm>
              <a:off x="6690858" y="1325090"/>
              <a:ext cx="922149" cy="83399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017934" y="1350863"/>
              <a:ext cx="480762" cy="317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shl</a:t>
              </a:r>
              <a:endParaRPr lang="en-US" sz="1000" dirty="0"/>
            </a:p>
          </p:txBody>
        </p:sp>
        <p:pic>
          <p:nvPicPr>
            <p:cNvPr id="8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2363" y="758284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65024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589" y="4365380"/>
            <a:ext cx="5970434" cy="2264020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Let’s say A and B send an op.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All readers see A </a:t>
            </a:r>
            <a:r>
              <a:rPr lang="en-US" sz="2600" dirty="0">
                <a:sym typeface="Wingdings"/>
              </a:rPr>
              <a:t>→ B ?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All readers see </a:t>
            </a:r>
            <a:r>
              <a:rPr lang="en-US" sz="2600" dirty="0">
                <a:sym typeface="Wingdings"/>
              </a:rPr>
              <a:t>B</a:t>
            </a:r>
            <a:r>
              <a:rPr lang="en-US" sz="2600" dirty="0"/>
              <a:t> </a:t>
            </a:r>
            <a:r>
              <a:rPr lang="en-US" sz="2600" dirty="0">
                <a:sym typeface="Wingdings"/>
              </a:rPr>
              <a:t>→ A ?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Some see A </a:t>
            </a:r>
            <a:r>
              <a:rPr lang="en-US" sz="2600" dirty="0">
                <a:sym typeface="Wingdings"/>
              </a:rPr>
              <a:t>→ B  and others  B</a:t>
            </a:r>
            <a:r>
              <a:rPr lang="en-US" sz="2600" dirty="0"/>
              <a:t> </a:t>
            </a:r>
            <a:r>
              <a:rPr lang="en-US" sz="2600" dirty="0">
                <a:sym typeface="Wingdings"/>
              </a:rPr>
              <a:t>→ A ? </a:t>
            </a:r>
            <a:endParaRPr lang="en-US" sz="26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 consistency model?</a:t>
            </a:r>
          </a:p>
        </p:txBody>
      </p:sp>
      <p:pic>
        <p:nvPicPr>
          <p:cNvPr id="9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085" y="1748065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Rounded Rectangle 95"/>
          <p:cNvSpPr/>
          <p:nvPr/>
        </p:nvSpPr>
        <p:spPr>
          <a:xfrm>
            <a:off x="1537571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03" name="Rounded Rectangle 102"/>
          <p:cNvSpPr/>
          <p:nvPr/>
        </p:nvSpPr>
        <p:spPr>
          <a:xfrm>
            <a:off x="3644959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0" name="Rounded Rectangle 109"/>
          <p:cNvSpPr/>
          <p:nvPr/>
        </p:nvSpPr>
        <p:spPr>
          <a:xfrm>
            <a:off x="5752347" y="2466053"/>
            <a:ext cx="1975676" cy="147794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pic>
        <p:nvPicPr>
          <p:cNvPr id="12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144" y="1748065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0" name="Straight Connector 179"/>
          <p:cNvCxnSpPr/>
          <p:nvPr/>
        </p:nvCxnSpPr>
        <p:spPr>
          <a:xfrm>
            <a:off x="6290989" y="2250759"/>
            <a:ext cx="0" cy="59117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1999576" y="2250759"/>
            <a:ext cx="0" cy="59117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335582" y="2533661"/>
            <a:ext cx="404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3" name="TextBox 92"/>
          <p:cNvSpPr txBox="1"/>
          <p:nvPr/>
        </p:nvSpPr>
        <p:spPr>
          <a:xfrm flipH="1">
            <a:off x="2025118" y="2590755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3284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946" y="1674867"/>
            <a:ext cx="8660454" cy="4878333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Provide behavior of a single copy of object:</a:t>
            </a:r>
          </a:p>
          <a:p>
            <a:pPr lvl="1"/>
            <a:r>
              <a:rPr lang="en-US" sz="2400" dirty="0"/>
              <a:t>Read should return the most recent write</a:t>
            </a:r>
          </a:p>
          <a:p>
            <a:pPr lvl="1"/>
            <a:r>
              <a:rPr lang="en-US" sz="2400" dirty="0"/>
              <a:t>Subsequent reads should return same value, until next write</a:t>
            </a:r>
          </a:p>
          <a:p>
            <a:pPr lvl="1"/>
            <a:endParaRPr lang="en-US" sz="2400" dirty="0"/>
          </a:p>
          <a:p>
            <a:pPr>
              <a:spcBef>
                <a:spcPts val="800"/>
              </a:spcBef>
            </a:pPr>
            <a:r>
              <a:rPr lang="en-US" sz="2800" dirty="0"/>
              <a:t>Telephone intuition: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Alice updates Facebook post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Alice calls Bob on phone: “Check my Facebook post!”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Bob read’s Alice’s wall, sees her post</a:t>
            </a:r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/RAFT has </a:t>
            </a:r>
            <a:r>
              <a:rPr lang="en-US" i="1" dirty="0"/>
              <a:t>strong consistency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62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Strong Consistency?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flipH="1">
            <a:off x="6935153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read(A)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801726" y="5409198"/>
            <a:ext cx="8392644" cy="103782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b="1" dirty="0">
                <a:solidFill>
                  <a:srgbClr val="00B050"/>
                </a:solidFill>
              </a:rPr>
              <a:t>Phone call:</a:t>
            </a:r>
            <a:r>
              <a:rPr lang="en-US" sz="2600" dirty="0"/>
              <a:t>	Ensures </a:t>
            </a:r>
            <a:r>
              <a:rPr lang="en-US" sz="2600" i="1" dirty="0"/>
              <a:t>happens-before</a:t>
            </a:r>
            <a:r>
              <a:rPr lang="en-US" sz="2600" dirty="0"/>
              <a:t> relationship, 							even through “out-of-band” communication</a:t>
            </a:r>
          </a:p>
        </p:txBody>
      </p:sp>
    </p:spTree>
    <p:extLst>
      <p:ext uri="{BB962C8B-B14F-4D97-AF65-F5344CB8AC3E}">
        <p14:creationId xmlns:p14="http://schemas.microsoft.com/office/powerpoint/2010/main" val="80786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2" grpId="0"/>
      <p:bldP spid="44" grpId="0"/>
      <p:bldP spid="45" grpId="0"/>
      <p:bldP spid="3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/>
          </p:cNvPicPr>
          <p:nvPr/>
        </p:nvPicPr>
        <p:blipFill rotWithShape="1">
          <a:blip r:embed="rId2"/>
          <a:srcRect l="1921" t="-3492" r="1992" b="274"/>
          <a:stretch/>
        </p:blipFill>
        <p:spPr>
          <a:xfrm>
            <a:off x="4661880" y="1851561"/>
            <a:ext cx="441865" cy="47939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Strong Consistency?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62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/>
          <p:cNvCxnSpPr/>
          <p:nvPr/>
        </p:nvCxnSpPr>
        <p:spPr>
          <a:xfrm>
            <a:off x="6786977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671476" y="4145344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00865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flipH="1">
            <a:off x="6935153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sp>
        <p:nvSpPr>
          <p:cNvPr id="45" name="TextBox 44"/>
          <p:cNvSpPr txBox="1"/>
          <p:nvPr/>
        </p:nvSpPr>
        <p:spPr>
          <a:xfrm flipH="1">
            <a:off x="5697480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read(A)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442258" y="1848932"/>
            <a:ext cx="981489" cy="3280876"/>
          </a:xfrm>
          <a:prstGeom prst="line">
            <a:avLst/>
          </a:prstGeom>
          <a:ln w="57150" cap="rnd">
            <a:solidFill>
              <a:srgbClr val="00B05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801726" y="5409198"/>
            <a:ext cx="7582857" cy="103782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2600" b="1" dirty="0">
                <a:solidFill>
                  <a:srgbClr val="00B050"/>
                </a:solidFill>
              </a:rPr>
              <a:t>One cool trick:	  </a:t>
            </a:r>
            <a:r>
              <a:rPr lang="en-US" sz="2600" dirty="0"/>
              <a:t>Delay responding to writes/ops 						  until properly committed</a:t>
            </a:r>
          </a:p>
        </p:txBody>
      </p:sp>
    </p:spTree>
    <p:extLst>
      <p:ext uri="{BB962C8B-B14F-4D97-AF65-F5344CB8AC3E}">
        <p14:creationId xmlns:p14="http://schemas.microsoft.com/office/powerpoint/2010/main" val="52901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Strong Consistency?  This is buggy!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2849671" y="4269488"/>
            <a:ext cx="1592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1"/>
          <p:cNvSpPr>
            <a:spLocks noGrp="1"/>
          </p:cNvSpPr>
          <p:nvPr>
            <p:ph idx="1"/>
          </p:nvPr>
        </p:nvSpPr>
        <p:spPr>
          <a:xfrm>
            <a:off x="1209220" y="5433542"/>
            <a:ext cx="7209025" cy="1424459"/>
          </a:xfrm>
        </p:spPr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Isn’t sufficient to return value of third node:                         It doesn’t know precisely when op is “globally” committed</a:t>
            </a:r>
            <a:endParaRPr lang="en-US" sz="2200" dirty="0"/>
          </a:p>
          <a:p>
            <a:pPr>
              <a:spcBef>
                <a:spcPts val="800"/>
              </a:spcBef>
            </a:pPr>
            <a:r>
              <a:rPr lang="en-US" sz="2400" dirty="0"/>
              <a:t>Instead: Need to actually </a:t>
            </a:r>
            <a:r>
              <a:rPr lang="en-US" sz="2400" i="1" dirty="0"/>
              <a:t>order</a:t>
            </a:r>
            <a:r>
              <a:rPr lang="en-US" sz="2400" dirty="0"/>
              <a:t> read operation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8162" y="4046958"/>
            <a:ext cx="3051154" cy="1367926"/>
            <a:chOff x="4508162" y="4119528"/>
            <a:chExt cx="3051154" cy="1367926"/>
          </a:xfrm>
        </p:grpSpPr>
        <p:pic>
          <p:nvPicPr>
            <p:cNvPr id="5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8162" y="4951848"/>
              <a:ext cx="592703" cy="535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1" name="Straight Connector 50"/>
            <p:cNvCxnSpPr/>
            <p:nvPr/>
          </p:nvCxnSpPr>
          <p:spPr>
            <a:xfrm>
              <a:off x="6786977" y="4217914"/>
              <a:ext cx="296352" cy="89572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5671476" y="4217914"/>
              <a:ext cx="296352" cy="895724"/>
            </a:xfrm>
            <a:prstGeom prst="line">
              <a:avLst/>
            </a:prstGeom>
            <a:ln w="57150" cap="rnd">
              <a:solidFill>
                <a:srgbClr val="C00000"/>
              </a:solidFill>
              <a:headEnd type="triangle" w="med" len="lg"/>
              <a:tailEnd type="none" w="med" len="lg"/>
            </a:ln>
            <a:effectLst/>
            <a:scene3d>
              <a:camera prst="orthographicFront">
                <a:rot lat="0" lon="300000" rev="0"/>
              </a:camera>
              <a:lightRig rig="threePt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100865" y="5233516"/>
              <a:ext cx="2458451" cy="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 flipH="1">
              <a:off x="6935153" y="4119528"/>
              <a:ext cx="3959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 flipH="1">
              <a:off x="5697480" y="4729698"/>
              <a:ext cx="118273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read(A)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186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16 L -0.24948 -4.81481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83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Strong Consistency!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3450" y="2572157"/>
            <a:ext cx="7048500" cy="457200"/>
            <a:chOff x="895350" y="2303632"/>
            <a:chExt cx="7048500" cy="457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33450" y="3210331"/>
            <a:ext cx="7048500" cy="457200"/>
            <a:chOff x="895350" y="2303632"/>
            <a:chExt cx="7048500" cy="45720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3450" y="3848506"/>
            <a:ext cx="7048500" cy="457200"/>
            <a:chOff x="895350" y="2303632"/>
            <a:chExt cx="70485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504950" y="2503657"/>
              <a:ext cx="6438900" cy="57150"/>
            </a:xfrm>
            <a:prstGeom prst="straightConnector1">
              <a:avLst/>
            </a:prstGeom>
            <a:ln>
              <a:prstDash val="solid"/>
              <a:headEnd type="none" w="lg" len="lg"/>
              <a:tailEnd type="triangl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895350" y="2303632"/>
              <a:ext cx="457200" cy="4572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pic>
        <p:nvPicPr>
          <p:cNvPr id="2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39" y="1440176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97095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2297095" y="1791047"/>
            <a:ext cx="160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write(A,1)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45139" y="1848932"/>
            <a:ext cx="296352" cy="895724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060047" y="1695450"/>
            <a:ext cx="3254903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3753558" y="2322835"/>
            <a:ext cx="1377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success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634214" y="2572157"/>
            <a:ext cx="0" cy="173354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709413" y="2917669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94302" y="2906171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3156893" y="2876800"/>
            <a:ext cx="396046" cy="521262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170810" y="2865302"/>
            <a:ext cx="390834" cy="1128513"/>
          </a:xfrm>
          <a:prstGeom prst="lin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headEnd type="triangle" w="med" len="lg"/>
            <a:tailEnd type="non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419" y="4879278"/>
            <a:ext cx="592703" cy="53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>
            <a:off x="4281715" y="2949713"/>
            <a:ext cx="464815" cy="2134897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3392734" y="2865302"/>
            <a:ext cx="513224" cy="2175766"/>
          </a:xfrm>
          <a:prstGeom prst="line">
            <a:avLst/>
          </a:prstGeom>
          <a:ln w="57150" cap="rnd">
            <a:solidFill>
              <a:srgbClr val="C00000"/>
            </a:solidFill>
            <a:headEnd type="triangle" w="med" len="lg"/>
            <a:tailEnd type="none" w="med" len="lg"/>
          </a:ln>
          <a:effectLst/>
          <a:scene3d>
            <a:camera prst="orthographicFront">
              <a:rot lat="0" lon="300000" rev="0"/>
            </a:camera>
            <a:lightRig rig="threePt" dir="t"/>
          </a:scene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822122" y="5160946"/>
            <a:ext cx="2458451" cy="0"/>
          </a:xfrm>
          <a:prstGeom prst="straightConnector1">
            <a:avLst/>
          </a:prstGeom>
          <a:ln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flipH="1">
            <a:off x="4598354" y="4046958"/>
            <a:ext cx="39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 flipH="1">
            <a:off x="3418737" y="4657128"/>
            <a:ext cx="1182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read(A)</a:t>
            </a:r>
          </a:p>
        </p:txBody>
      </p:sp>
      <p:sp>
        <p:nvSpPr>
          <p:cNvPr id="49" name="Content Placeholder 1"/>
          <p:cNvSpPr>
            <a:spLocks noGrp="1"/>
          </p:cNvSpPr>
          <p:nvPr>
            <p:ph idx="1"/>
          </p:nvPr>
        </p:nvSpPr>
        <p:spPr>
          <a:xfrm>
            <a:off x="1076397" y="5785375"/>
            <a:ext cx="6991207" cy="6952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sz="2600" dirty="0"/>
              <a:t>Order all operations via (1) leader, (2) consensus</a:t>
            </a:r>
          </a:p>
        </p:txBody>
      </p:sp>
    </p:spTree>
    <p:extLst>
      <p:ext uri="{BB962C8B-B14F-4D97-AF65-F5344CB8AC3E}">
        <p14:creationId xmlns:p14="http://schemas.microsoft.com/office/powerpoint/2010/main" val="109523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40649</TotalTime>
  <Words>1213</Words>
  <Application>Microsoft Macintosh PowerPoint</Application>
  <PresentationFormat>On-screen Show (4:3)</PresentationFormat>
  <Paragraphs>232</Paragraphs>
  <Slides>28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.HelveticaNeueDeskInterface-Regular</vt:lpstr>
      <vt:lpstr>ＭＳ Ｐゴシック</vt:lpstr>
      <vt:lpstr>Arial</vt:lpstr>
      <vt:lpstr>Calibri</vt:lpstr>
      <vt:lpstr>Comic Sans MS</vt:lpstr>
      <vt:lpstr>Courier New</vt:lpstr>
      <vt:lpstr>Tahoma</vt:lpstr>
      <vt:lpstr>Times New Roman</vt:lpstr>
      <vt:lpstr>Wingdings</vt:lpstr>
      <vt:lpstr>1_Office Theme</vt:lpstr>
      <vt:lpstr>Strong Consistency &amp; CAP Theorem</vt:lpstr>
      <vt:lpstr>PowerPoint Presentation</vt:lpstr>
      <vt:lpstr>Consistency in Paxos/Raft</vt:lpstr>
      <vt:lpstr>Correct consistency model?</vt:lpstr>
      <vt:lpstr>Paxos/RAFT has strong consistency</vt:lpstr>
      <vt:lpstr>Strong Consistency?</vt:lpstr>
      <vt:lpstr>Strong Consistency?</vt:lpstr>
      <vt:lpstr>Strong Consistency?  This is buggy! </vt:lpstr>
      <vt:lpstr>Strong Consistency!</vt:lpstr>
      <vt:lpstr>Strong consistency = linearizability</vt:lpstr>
      <vt:lpstr>Intuition:  Real-time ordering</vt:lpstr>
      <vt:lpstr>Weaker: Sequential consistency</vt:lpstr>
      <vt:lpstr>Sequential Consistency</vt:lpstr>
      <vt:lpstr>Valid Sequential Consistency?</vt:lpstr>
      <vt:lpstr>PowerPoint Presentation</vt:lpstr>
      <vt:lpstr>“CAP” Conjection for Distributed Systems</vt:lpstr>
      <vt:lpstr>CAP Theorem: Proof</vt:lpstr>
      <vt:lpstr>CAP Theorem: Proof</vt:lpstr>
      <vt:lpstr>CAP Theorem: Proof</vt:lpstr>
      <vt:lpstr>CAP Theorem:  AP or CP</vt:lpstr>
      <vt:lpstr>More tradeoffs L vs. C</vt:lpstr>
      <vt:lpstr>PACELC</vt:lpstr>
      <vt:lpstr>More linearizable  replication algorithms</vt:lpstr>
      <vt:lpstr>Chain replication</vt:lpstr>
      <vt:lpstr>Chain replication for read-heavy (CRAQ)</vt:lpstr>
      <vt:lpstr>Chain replication for read-heavy (CRAQ)</vt:lpstr>
      <vt:lpstr>Chain replication for read-heavy (CRAQ)</vt:lpstr>
      <vt:lpstr>Performance: CR vs. CRAQ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1624</cp:revision>
  <cp:lastPrinted>2016-11-07T05:42:15Z</cp:lastPrinted>
  <dcterms:created xsi:type="dcterms:W3CDTF">2013-10-08T01:49:25Z</dcterms:created>
  <dcterms:modified xsi:type="dcterms:W3CDTF">2018-10-31T09:59:27Z</dcterms:modified>
</cp:coreProperties>
</file>