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ti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tags/tag1.xml" ContentType="application/vnd.openxmlformats-officedocument.presentationml.tags+xml"/>
  <Override PartName="/ppt/notesSlides/notesSlide13.xml" ContentType="application/vnd.openxmlformats-officedocument.presentationml.notesSlide+xml"/>
  <Override PartName="/ppt/tags/tag2.xml" ContentType="application/vnd.openxmlformats-officedocument.presentationml.tags+xml"/>
  <Override PartName="/ppt/notesSlides/notesSlide14.xml" ContentType="application/vnd.openxmlformats-officedocument.presentationml.notesSlide+xml"/>
  <Override PartName="/ppt/tags/tag3.xml" ContentType="application/vnd.openxmlformats-officedocument.presentationml.tags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tags/tag4.xml" ContentType="application/vnd.openxmlformats-officedocument.presentationml.tags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tags/tag5.xml" ContentType="application/vnd.openxmlformats-officedocument.presentationml.tags+xml"/>
  <Override PartName="/ppt/notesSlides/notesSlide20.xml" ContentType="application/vnd.openxmlformats-officedocument.presentationml.notesSlide+xml"/>
  <Override PartName="/ppt/tags/tag6.xml" ContentType="application/vnd.openxmlformats-officedocument.presentationml.tags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3" r:id="rId1"/>
  </p:sldMasterIdLst>
  <p:notesMasterIdLst>
    <p:notesMasterId r:id="rId47"/>
  </p:notesMasterIdLst>
  <p:handoutMasterIdLst>
    <p:handoutMasterId r:id="rId48"/>
  </p:handoutMasterIdLst>
  <p:sldIdLst>
    <p:sldId id="257" r:id="rId2"/>
    <p:sldId id="478" r:id="rId3"/>
    <p:sldId id="469" r:id="rId4"/>
    <p:sldId id="467" r:id="rId5"/>
    <p:sldId id="468" r:id="rId6"/>
    <p:sldId id="482" r:id="rId7"/>
    <p:sldId id="483" r:id="rId8"/>
    <p:sldId id="480" r:id="rId9"/>
    <p:sldId id="507" r:id="rId10"/>
    <p:sldId id="508" r:id="rId11"/>
    <p:sldId id="484" r:id="rId12"/>
    <p:sldId id="489" r:id="rId13"/>
    <p:sldId id="509" r:id="rId14"/>
    <p:sldId id="510" r:id="rId15"/>
    <p:sldId id="490" r:id="rId16"/>
    <p:sldId id="492" r:id="rId17"/>
    <p:sldId id="497" r:id="rId18"/>
    <p:sldId id="498" r:id="rId19"/>
    <p:sldId id="500" r:id="rId20"/>
    <p:sldId id="501" r:id="rId21"/>
    <p:sldId id="503" r:id="rId22"/>
    <p:sldId id="505" r:id="rId23"/>
    <p:sldId id="506" r:id="rId24"/>
    <p:sldId id="511" r:id="rId25"/>
    <p:sldId id="512" r:id="rId26"/>
    <p:sldId id="513" r:id="rId27"/>
    <p:sldId id="516" r:id="rId28"/>
    <p:sldId id="517" r:id="rId29"/>
    <p:sldId id="519" r:id="rId30"/>
    <p:sldId id="520" r:id="rId31"/>
    <p:sldId id="521" r:id="rId32"/>
    <p:sldId id="523" r:id="rId33"/>
    <p:sldId id="525" r:id="rId34"/>
    <p:sldId id="526" r:id="rId35"/>
    <p:sldId id="527" r:id="rId36"/>
    <p:sldId id="531" r:id="rId37"/>
    <p:sldId id="532" r:id="rId38"/>
    <p:sldId id="530" r:id="rId39"/>
    <p:sldId id="529" r:id="rId40"/>
    <p:sldId id="538" r:id="rId41"/>
    <p:sldId id="533" r:id="rId42"/>
    <p:sldId id="534" r:id="rId43"/>
    <p:sldId id="535" r:id="rId44"/>
    <p:sldId id="536" r:id="rId45"/>
    <p:sldId id="539" r:id="rId46"/>
  </p:sldIdLst>
  <p:sldSz cx="9144000" cy="6858000" type="screen4x3"/>
  <p:notesSz cx="9601200" cy="7315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5pPr>
    <a:lvl6pPr marL="22860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6pPr>
    <a:lvl7pPr marL="27432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7pPr>
    <a:lvl8pPr marL="32004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8pPr>
    <a:lvl9pPr marL="36576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4899"/>
    <a:srgbClr val="008F00"/>
    <a:srgbClr val="92D050"/>
    <a:srgbClr val="FF6501"/>
    <a:srgbClr val="FF9300"/>
    <a:srgbClr val="C0504D"/>
    <a:srgbClr val="D5FED5"/>
    <a:srgbClr val="0000FF"/>
    <a:srgbClr val="CCFFFF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64" autoAdjust="0"/>
    <p:restoredTop sz="79784" autoAdjust="0"/>
  </p:normalViewPr>
  <p:slideViewPr>
    <p:cSldViewPr snapToGrid="0">
      <p:cViewPr varScale="1">
        <p:scale>
          <a:sx n="122" d="100"/>
          <a:sy n="122" d="100"/>
        </p:scale>
        <p:origin x="2200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3848"/>
    </p:cViewPr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40265" y="0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49924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40265" y="6949924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fld id="{227F3E45-4A14-2D47-8F04-4BB42089EFB5}" type="slidenum">
              <a:rPr lang="en-US">
                <a:latin typeface="Arial" charset="0"/>
              </a:rPr>
              <a:pPr>
                <a:defRPr/>
              </a:pPr>
              <a:t>‹#›</a:t>
            </a:fld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5706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3818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1800" y="549275"/>
            <a:ext cx="3657600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6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538" y="3474963"/>
            <a:ext cx="7680127" cy="3291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6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18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fld id="{B069701C-02A1-CE43-ADB4-E98A80C283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1505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pitchFamily="-107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6638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US" sz="2400" b="0" dirty="0"/>
              <a:t>When do you release locks before commit?  Carefully – like when you are traversing</a:t>
            </a:r>
            <a:r>
              <a:rPr lang="en-US" sz="2400" b="0" baseline="0" dirty="0"/>
              <a:t> a data structure but not actually using the data</a:t>
            </a:r>
            <a:endParaRPr lang="en-US" sz="2200" b="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69591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US" sz="2400" b="0" dirty="0"/>
              <a:t>When do you release locks before commit?  Carefully – like when you are traversing</a:t>
            </a:r>
            <a:r>
              <a:rPr lang="en-US" sz="2400" b="0" baseline="0" dirty="0"/>
              <a:t> a data </a:t>
            </a:r>
            <a:r>
              <a:rPr lang="en-US" sz="2400" b="0" baseline="0"/>
              <a:t>structure but not actually using the data</a:t>
            </a:r>
            <a:endParaRPr lang="en-US" sz="2200" b="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6448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US" sz="2400" b="0" dirty="0"/>
              <a:t>When do you release locks before commit?  Carefully – like when you are traversing</a:t>
            </a:r>
            <a:r>
              <a:rPr lang="en-US" sz="2400" b="0" baseline="0" dirty="0"/>
              <a:t> a data </a:t>
            </a:r>
            <a:r>
              <a:rPr lang="en-US" sz="2400" b="0" baseline="0"/>
              <a:t>structure but not actually using the data</a:t>
            </a:r>
            <a:endParaRPr lang="en-US" sz="2200" b="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43861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FDE5E5-550A-DE42-AD60-FCC36B3F2E0D}" type="slidenum">
              <a:rPr lang="en-US" smtClean="0"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796742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FDE5E5-550A-DE42-AD60-FCC36B3F2E0D}" type="slidenum">
              <a:rPr lang="en-US" smtClean="0"/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079063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FDE5E5-550A-DE42-AD60-FCC36B3F2E0D}" type="slidenum">
              <a:rPr lang="en-US" smtClean="0"/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779698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26483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21976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10000"/>
              </a:lnSpc>
            </a:pPr>
            <a:r>
              <a:rPr lang="en-US" sz="2600" dirty="0"/>
              <a:t>Leaders acquire local write locks</a:t>
            </a:r>
          </a:p>
          <a:p>
            <a:pPr lvl="1">
              <a:lnSpc>
                <a:spcPct val="110000"/>
              </a:lnSpc>
              <a:spcAft>
                <a:spcPts val="400"/>
              </a:spcAft>
            </a:pPr>
            <a:r>
              <a:rPr lang="en-US" dirty="0"/>
              <a:t>If non-coordinator:</a:t>
            </a:r>
          </a:p>
          <a:p>
            <a:pPr lvl="2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600" dirty="0"/>
              <a:t>Choose prepare </a:t>
            </a:r>
            <a:r>
              <a:rPr lang="en-US" sz="2600" dirty="0" err="1"/>
              <a:t>ts</a:t>
            </a:r>
            <a:r>
              <a:rPr lang="en-US" sz="2600" dirty="0"/>
              <a:t> &gt; previous local timestamps</a:t>
            </a:r>
          </a:p>
          <a:p>
            <a:pPr lvl="2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600" dirty="0"/>
              <a:t>Log prepare record through </a:t>
            </a:r>
            <a:r>
              <a:rPr lang="en-US" sz="2600" dirty="0" err="1"/>
              <a:t>Paxos</a:t>
            </a:r>
            <a:endParaRPr lang="en-US" sz="2600" dirty="0"/>
          </a:p>
          <a:p>
            <a:pPr lvl="2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600" dirty="0"/>
              <a:t>Notify coordinator of prepare timestamp</a:t>
            </a:r>
          </a:p>
          <a:p>
            <a:pPr lvl="1">
              <a:lnSpc>
                <a:spcPct val="110000"/>
              </a:lnSpc>
              <a:spcBef>
                <a:spcPts val="1600"/>
              </a:spcBef>
              <a:spcAft>
                <a:spcPts val="400"/>
              </a:spcAft>
            </a:pPr>
            <a:r>
              <a:rPr lang="en-US" dirty="0"/>
              <a:t>If coordinator:</a:t>
            </a:r>
          </a:p>
          <a:p>
            <a:pPr lvl="2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600" dirty="0"/>
              <a:t>Wait until hear from other participants</a:t>
            </a:r>
          </a:p>
          <a:p>
            <a:pPr lvl="2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600" dirty="0"/>
              <a:t>Choose commit timestamp  &gt;= prepare </a:t>
            </a:r>
            <a:r>
              <a:rPr lang="en-US" sz="2600" dirty="0" err="1"/>
              <a:t>ts</a:t>
            </a:r>
            <a:r>
              <a:rPr lang="en-US" sz="2600" dirty="0"/>
              <a:t>, &gt; local </a:t>
            </a:r>
            <a:r>
              <a:rPr lang="en-US" sz="2600" dirty="0" err="1"/>
              <a:t>ts</a:t>
            </a:r>
            <a:endParaRPr lang="en-US" sz="2600" dirty="0"/>
          </a:p>
          <a:p>
            <a:pPr lvl="2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600" dirty="0"/>
              <a:t>Logs commit record through </a:t>
            </a:r>
            <a:r>
              <a:rPr lang="en-US" sz="2600" dirty="0" err="1"/>
              <a:t>Paxos</a:t>
            </a:r>
            <a:endParaRPr lang="en-US" sz="2600" dirty="0"/>
          </a:p>
          <a:p>
            <a:pPr lvl="2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600" dirty="0"/>
              <a:t>Wait commit-wait period</a:t>
            </a:r>
          </a:p>
          <a:p>
            <a:pPr lvl="2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600" dirty="0"/>
              <a:t>Sends commit timestamp to replicas, other leaders, client</a:t>
            </a:r>
          </a:p>
          <a:p>
            <a:pPr>
              <a:lnSpc>
                <a:spcPct val="110000"/>
              </a:lnSpc>
              <a:spcBef>
                <a:spcPts val="1200"/>
              </a:spcBef>
            </a:pPr>
            <a:r>
              <a:rPr lang="en-US" sz="2600" dirty="0"/>
              <a:t>All apply at commit timestamp and release locks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FDE5E5-550A-DE42-AD60-FCC36B3F2E0D}" type="slidenum">
              <a:rPr lang="en-US" smtClean="0"/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51147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FDE5E5-550A-DE42-AD60-FCC36B3F2E0D}" type="slidenum">
              <a:rPr lang="en-US" smtClean="0"/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56494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</a:t>
            </a:r>
            <a:r>
              <a:rPr lang="en-US" baseline="0" dirty="0"/>
              <a:t> that motivates the 2PL algorithm.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67595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FDE5E5-550A-DE42-AD60-FCC36B3F2E0D}" type="slidenum">
              <a:rPr lang="en-US" smtClean="0"/>
              <a:t>42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749495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FDE5E5-550A-DE42-AD60-FCC36B3F2E0D}" type="slidenum">
              <a:rPr lang="en-US" smtClean="0"/>
              <a:t>43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009822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5986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TOCTTOU = Time to check to time of use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5044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792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US" sz="2200" kern="1200" dirty="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pitchFamily="-107" charset="-128"/>
              </a:rPr>
              <a:t>Write O by </a:t>
            </a:r>
            <a:r>
              <a:rPr lang="en-US" sz="2200" kern="1200" dirty="0" err="1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pitchFamily="-107" charset="-128"/>
              </a:rPr>
              <a:t>txn</a:t>
            </a:r>
            <a:r>
              <a:rPr lang="en-US" sz="2200" kern="1200" dirty="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pitchFamily="-107" charset="-128"/>
              </a:rPr>
              <a:t> T, find serializable write or abort:  </a:t>
            </a:r>
          </a:p>
          <a:p>
            <a:pPr lvl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200" dirty="0">
                <a:latin typeface="Times New Roman" charset="0"/>
                <a:ea typeface="ＭＳ Ｐゴシック" charset="-128"/>
              </a:rPr>
              <a:t>Find  OV  </a:t>
            </a:r>
            <a:r>
              <a:rPr lang="en-US" sz="2200" dirty="0" err="1">
                <a:latin typeface="Times New Roman" charset="0"/>
                <a:ea typeface="ＭＳ Ｐゴシック" charset="-128"/>
              </a:rPr>
              <a:t>s.t.</a:t>
            </a:r>
            <a:r>
              <a:rPr lang="en-US" sz="2200" dirty="0">
                <a:latin typeface="Times New Roman" charset="0"/>
                <a:ea typeface="ＭＳ Ｐゴシック" charset="-128"/>
              </a:rPr>
              <a:t> max { </a:t>
            </a:r>
            <a:r>
              <a:rPr lang="en-US" sz="2200" dirty="0" err="1">
                <a:latin typeface="Times New Roman" charset="0"/>
                <a:ea typeface="ＭＳ Ｐゴシック" charset="-128"/>
              </a:rPr>
              <a:t>WriteTS</a:t>
            </a:r>
            <a:r>
              <a:rPr lang="en-US" sz="2200" dirty="0">
                <a:latin typeface="Times New Roman" charset="0"/>
                <a:ea typeface="ＭＳ Ｐゴシック" charset="-128"/>
              </a:rPr>
              <a:t>(OV) | </a:t>
            </a:r>
            <a:r>
              <a:rPr lang="en-US" sz="2200" dirty="0" err="1">
                <a:latin typeface="Times New Roman" charset="0"/>
                <a:ea typeface="ＭＳ Ｐゴシック" charset="-128"/>
              </a:rPr>
              <a:t>WriteTS</a:t>
            </a:r>
            <a:r>
              <a:rPr lang="en-US" sz="2200" dirty="0">
                <a:latin typeface="Times New Roman" charset="0"/>
                <a:ea typeface="ＭＳ Ｐゴシック" charset="-128"/>
              </a:rPr>
              <a:t>(OV) &lt;= TS(T) }</a:t>
            </a:r>
          </a:p>
          <a:p>
            <a:pPr lvl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200" dirty="0">
                <a:latin typeface="Times New Roman" charset="0"/>
                <a:ea typeface="ＭＳ Ｐゴシック" charset="-128"/>
              </a:rPr>
              <a:t>If  </a:t>
            </a:r>
            <a:r>
              <a:rPr lang="en-US" sz="2200" dirty="0" err="1">
                <a:latin typeface="Times New Roman" charset="0"/>
                <a:ea typeface="ＭＳ Ｐゴシック" charset="-128"/>
              </a:rPr>
              <a:t>ReadTS</a:t>
            </a:r>
            <a:r>
              <a:rPr lang="en-US" sz="2200" dirty="0">
                <a:latin typeface="Times New Roman" charset="0"/>
                <a:ea typeface="ＭＳ Ｐゴシック" charset="-128"/>
              </a:rPr>
              <a:t>(OV) &gt; TS(T)</a:t>
            </a:r>
          </a:p>
          <a:p>
            <a:pPr lvl="2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200" dirty="0">
                <a:latin typeface="Times New Roman" charset="0"/>
                <a:ea typeface="ＭＳ Ｐゴシック" charset="-128"/>
              </a:rPr>
              <a:t>Abort and roll-back T</a:t>
            </a:r>
          </a:p>
          <a:p>
            <a:pPr lvl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200" dirty="0">
                <a:latin typeface="Times New Roman" charset="0"/>
                <a:ea typeface="ＭＳ Ｐゴシック" charset="-128"/>
              </a:rPr>
              <a:t>Else</a:t>
            </a:r>
          </a:p>
          <a:p>
            <a:pPr lvl="2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200" dirty="0">
                <a:latin typeface="Times New Roman" charset="0"/>
                <a:ea typeface="ＭＳ Ｐゴシック" charset="-128"/>
              </a:rPr>
              <a:t>Create new version OW</a:t>
            </a:r>
          </a:p>
          <a:p>
            <a:pPr lvl="2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200" dirty="0" err="1">
                <a:latin typeface="Times New Roman" charset="0"/>
                <a:ea typeface="ＭＳ Ｐゴシック" charset="-128"/>
              </a:rPr>
              <a:t>ReadTS</a:t>
            </a:r>
            <a:r>
              <a:rPr lang="en-US" sz="2200" dirty="0">
                <a:latin typeface="Times New Roman" charset="0"/>
                <a:ea typeface="ＭＳ Ｐゴシック" charset="-128"/>
              </a:rPr>
              <a:t>(Ow) = </a:t>
            </a:r>
            <a:r>
              <a:rPr lang="en-US" sz="2200" dirty="0" err="1">
                <a:latin typeface="Times New Roman" charset="0"/>
                <a:ea typeface="ＭＳ Ｐゴシック" charset="-128"/>
              </a:rPr>
              <a:t>WriteTS</a:t>
            </a:r>
            <a:r>
              <a:rPr lang="en-US" sz="2200" dirty="0">
                <a:latin typeface="Times New Roman" charset="0"/>
                <a:ea typeface="ＭＳ Ｐゴシック" charset="-128"/>
              </a:rPr>
              <a:t>(Ow) = TS(T)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2609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US" sz="2400" b="0" dirty="0"/>
              <a:t>Read O by </a:t>
            </a:r>
            <a:r>
              <a:rPr lang="en-US" sz="2400" b="0" dirty="0" err="1"/>
              <a:t>txn</a:t>
            </a:r>
            <a:r>
              <a:rPr lang="en-US" sz="2400" b="0" dirty="0"/>
              <a:t> T, find version to read (never rejected):</a:t>
            </a:r>
          </a:p>
          <a:p>
            <a:pPr lvl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200" b="0" dirty="0"/>
              <a:t>Find O</a:t>
            </a:r>
            <a:r>
              <a:rPr lang="en-US" sz="2200" b="0" baseline="-25000" dirty="0"/>
              <a:t>V  </a:t>
            </a:r>
            <a:r>
              <a:rPr lang="en-US" sz="2200" b="0" dirty="0" err="1"/>
              <a:t>s.t.</a:t>
            </a:r>
            <a:r>
              <a:rPr lang="en-US" sz="2200" b="0" dirty="0"/>
              <a:t> max { </a:t>
            </a:r>
            <a:r>
              <a:rPr lang="en-US" sz="2200" b="0" dirty="0" err="1"/>
              <a:t>WriteTS</a:t>
            </a:r>
            <a:r>
              <a:rPr lang="en-US" sz="2200" b="0" dirty="0"/>
              <a:t>(O</a:t>
            </a:r>
            <a:r>
              <a:rPr lang="en-US" sz="2200" b="0" baseline="-25000" dirty="0"/>
              <a:t>V</a:t>
            </a:r>
            <a:r>
              <a:rPr lang="en-US" sz="2200" b="0" dirty="0"/>
              <a:t>) | </a:t>
            </a:r>
            <a:r>
              <a:rPr lang="en-US" sz="2200" b="0" dirty="0" err="1"/>
              <a:t>WriteTS</a:t>
            </a:r>
            <a:r>
              <a:rPr lang="en-US" sz="2200" b="0" dirty="0"/>
              <a:t>(O</a:t>
            </a:r>
            <a:r>
              <a:rPr lang="en-US" sz="2200" b="0" baseline="-25000" dirty="0"/>
              <a:t>V</a:t>
            </a:r>
            <a:r>
              <a:rPr lang="en-US" sz="2200" b="0" dirty="0"/>
              <a:t>) &lt;= TS(T) }</a:t>
            </a:r>
          </a:p>
          <a:p>
            <a:pPr lvl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200" b="0" dirty="0" err="1"/>
              <a:t>ReadTS</a:t>
            </a:r>
            <a:r>
              <a:rPr lang="en-US" sz="2200" b="0" dirty="0"/>
              <a:t>(O</a:t>
            </a:r>
            <a:r>
              <a:rPr lang="en-US" sz="2200" b="0" baseline="-25000" dirty="0"/>
              <a:t>V</a:t>
            </a:r>
            <a:r>
              <a:rPr lang="en-US" sz="2200" b="0" dirty="0"/>
              <a:t>) = max(TS(T), </a:t>
            </a:r>
            <a:r>
              <a:rPr lang="en-US" sz="2200" b="0" dirty="0" err="1"/>
              <a:t>ReadTS</a:t>
            </a:r>
            <a:r>
              <a:rPr lang="en-US" sz="2200" b="0" dirty="0"/>
              <a:t>(O</a:t>
            </a:r>
            <a:r>
              <a:rPr lang="en-US" sz="2200" b="0" baseline="-25000" dirty="0"/>
              <a:t>V</a:t>
            </a:r>
            <a:r>
              <a:rPr lang="en-US" sz="2200" b="0" dirty="0"/>
              <a:t>))</a:t>
            </a:r>
          </a:p>
          <a:p>
            <a:pPr lvl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200" b="0" dirty="0"/>
              <a:t>Return O</a:t>
            </a:r>
            <a:r>
              <a:rPr lang="en-US" sz="2200" b="0" baseline="-25000" dirty="0"/>
              <a:t>V</a:t>
            </a:r>
            <a:r>
              <a:rPr lang="en-US" sz="2200" b="0" dirty="0"/>
              <a:t> to 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9184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US" sz="2400" b="0" dirty="0"/>
              <a:t>Read O by </a:t>
            </a:r>
            <a:r>
              <a:rPr lang="en-US" sz="2400" b="0" dirty="0" err="1"/>
              <a:t>txn</a:t>
            </a:r>
            <a:r>
              <a:rPr lang="en-US" sz="2400" b="0" dirty="0"/>
              <a:t> T, find version to read (never rejected):</a:t>
            </a:r>
          </a:p>
          <a:p>
            <a:pPr lvl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200" b="0" dirty="0"/>
              <a:t>Find O</a:t>
            </a:r>
            <a:r>
              <a:rPr lang="en-US" sz="2200" b="0" baseline="-25000" dirty="0"/>
              <a:t>V  </a:t>
            </a:r>
            <a:r>
              <a:rPr lang="en-US" sz="2200" b="0" dirty="0" err="1"/>
              <a:t>s.t.</a:t>
            </a:r>
            <a:r>
              <a:rPr lang="en-US" sz="2200" b="0" dirty="0"/>
              <a:t> max { </a:t>
            </a:r>
            <a:r>
              <a:rPr lang="en-US" sz="2200" b="0" dirty="0" err="1"/>
              <a:t>WriteTS</a:t>
            </a:r>
            <a:r>
              <a:rPr lang="en-US" sz="2200" b="0" dirty="0"/>
              <a:t>(O</a:t>
            </a:r>
            <a:r>
              <a:rPr lang="en-US" sz="2200" b="0" baseline="-25000" dirty="0"/>
              <a:t>V</a:t>
            </a:r>
            <a:r>
              <a:rPr lang="en-US" sz="2200" b="0" dirty="0"/>
              <a:t>) | </a:t>
            </a:r>
            <a:r>
              <a:rPr lang="en-US" sz="2200" b="0" dirty="0" err="1"/>
              <a:t>WriteTS</a:t>
            </a:r>
            <a:r>
              <a:rPr lang="en-US" sz="2200" b="0" dirty="0"/>
              <a:t>(O</a:t>
            </a:r>
            <a:r>
              <a:rPr lang="en-US" sz="2200" b="0" baseline="-25000" dirty="0"/>
              <a:t>V</a:t>
            </a:r>
            <a:r>
              <a:rPr lang="en-US" sz="2200" b="0" dirty="0"/>
              <a:t>) &lt;= TS(T) }</a:t>
            </a:r>
          </a:p>
          <a:p>
            <a:pPr lvl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200" b="0" dirty="0" err="1"/>
              <a:t>ReadTS</a:t>
            </a:r>
            <a:r>
              <a:rPr lang="en-US" sz="2200" b="0" dirty="0"/>
              <a:t>(O</a:t>
            </a:r>
            <a:r>
              <a:rPr lang="en-US" sz="2200" b="0" baseline="-25000" dirty="0"/>
              <a:t>V</a:t>
            </a:r>
            <a:r>
              <a:rPr lang="en-US" sz="2200" b="0" dirty="0"/>
              <a:t>) = max(TS(T), </a:t>
            </a:r>
            <a:r>
              <a:rPr lang="en-US" sz="2200" b="0" dirty="0" err="1"/>
              <a:t>ReadTS</a:t>
            </a:r>
            <a:r>
              <a:rPr lang="en-US" sz="2200" b="0" dirty="0"/>
              <a:t>(O</a:t>
            </a:r>
            <a:r>
              <a:rPr lang="en-US" sz="2200" b="0" baseline="-25000" dirty="0"/>
              <a:t>V</a:t>
            </a:r>
            <a:r>
              <a:rPr lang="en-US" sz="2200" b="0" dirty="0"/>
              <a:t>))</a:t>
            </a:r>
          </a:p>
          <a:p>
            <a:pPr lvl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200" b="0" dirty="0"/>
              <a:t>Return O</a:t>
            </a:r>
            <a:r>
              <a:rPr lang="en-US" sz="2200" b="0" baseline="-25000" dirty="0"/>
              <a:t>V</a:t>
            </a:r>
            <a:r>
              <a:rPr lang="en-US" sz="2200" b="0" dirty="0"/>
              <a:t> to 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5414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US" sz="2400" b="0" dirty="0"/>
              <a:t>Read O by </a:t>
            </a:r>
            <a:r>
              <a:rPr lang="en-US" sz="2400" b="0" dirty="0" err="1"/>
              <a:t>txn</a:t>
            </a:r>
            <a:r>
              <a:rPr lang="en-US" sz="2400" b="0" dirty="0"/>
              <a:t> T, find version to read (never rejected):</a:t>
            </a:r>
          </a:p>
          <a:p>
            <a:pPr lvl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200" b="0" dirty="0"/>
              <a:t>Find O</a:t>
            </a:r>
            <a:r>
              <a:rPr lang="en-US" sz="2200" b="0" baseline="-25000" dirty="0"/>
              <a:t>V  </a:t>
            </a:r>
            <a:r>
              <a:rPr lang="en-US" sz="2200" b="0" dirty="0" err="1"/>
              <a:t>s.t.</a:t>
            </a:r>
            <a:r>
              <a:rPr lang="en-US" sz="2200" b="0" dirty="0"/>
              <a:t> max { </a:t>
            </a:r>
            <a:r>
              <a:rPr lang="en-US" sz="2200" b="0" dirty="0" err="1"/>
              <a:t>WriteTS</a:t>
            </a:r>
            <a:r>
              <a:rPr lang="en-US" sz="2200" b="0" dirty="0"/>
              <a:t>(O</a:t>
            </a:r>
            <a:r>
              <a:rPr lang="en-US" sz="2200" b="0" baseline="-25000" dirty="0"/>
              <a:t>V</a:t>
            </a:r>
            <a:r>
              <a:rPr lang="en-US" sz="2200" b="0" dirty="0"/>
              <a:t>) | </a:t>
            </a:r>
            <a:r>
              <a:rPr lang="en-US" sz="2200" b="0" dirty="0" err="1"/>
              <a:t>WriteTS</a:t>
            </a:r>
            <a:r>
              <a:rPr lang="en-US" sz="2200" b="0" dirty="0"/>
              <a:t>(O</a:t>
            </a:r>
            <a:r>
              <a:rPr lang="en-US" sz="2200" b="0" baseline="-25000" dirty="0"/>
              <a:t>V</a:t>
            </a:r>
            <a:r>
              <a:rPr lang="en-US" sz="2200" b="0" dirty="0"/>
              <a:t>) &lt;= TS(T) }</a:t>
            </a:r>
          </a:p>
          <a:p>
            <a:pPr lvl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200" b="0" dirty="0" err="1"/>
              <a:t>ReadTS</a:t>
            </a:r>
            <a:r>
              <a:rPr lang="en-US" sz="2200" b="0" dirty="0"/>
              <a:t>(O</a:t>
            </a:r>
            <a:r>
              <a:rPr lang="en-US" sz="2200" b="0" baseline="-25000" dirty="0"/>
              <a:t>V</a:t>
            </a:r>
            <a:r>
              <a:rPr lang="en-US" sz="2200" b="0" dirty="0"/>
              <a:t>) = max(TS(T), </a:t>
            </a:r>
            <a:r>
              <a:rPr lang="en-US" sz="2200" b="0" dirty="0" err="1"/>
              <a:t>ReadTS</a:t>
            </a:r>
            <a:r>
              <a:rPr lang="en-US" sz="2200" b="0" dirty="0"/>
              <a:t>(O</a:t>
            </a:r>
            <a:r>
              <a:rPr lang="en-US" sz="2200" b="0" baseline="-25000" dirty="0"/>
              <a:t>V</a:t>
            </a:r>
            <a:r>
              <a:rPr lang="en-US" sz="2200" b="0" dirty="0"/>
              <a:t>))</a:t>
            </a:r>
          </a:p>
          <a:p>
            <a:pPr lvl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200" b="0" dirty="0"/>
              <a:t>Return O</a:t>
            </a:r>
            <a:r>
              <a:rPr lang="en-US" sz="2200" b="0" baseline="-25000" dirty="0"/>
              <a:t>V</a:t>
            </a:r>
            <a:r>
              <a:rPr lang="en-US" sz="2200" b="0" dirty="0"/>
              <a:t> to 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8284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US" sz="2400" b="0" dirty="0"/>
              <a:t>Read O by </a:t>
            </a:r>
            <a:r>
              <a:rPr lang="en-US" sz="2400" b="0" dirty="0" err="1"/>
              <a:t>txn</a:t>
            </a:r>
            <a:r>
              <a:rPr lang="en-US" sz="2400" b="0" dirty="0"/>
              <a:t> T, find version to read (never rejected):</a:t>
            </a:r>
          </a:p>
          <a:p>
            <a:pPr lvl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200" b="0" dirty="0"/>
              <a:t>Find O</a:t>
            </a:r>
            <a:r>
              <a:rPr lang="en-US" sz="2200" b="0" baseline="-25000" dirty="0"/>
              <a:t>V  </a:t>
            </a:r>
            <a:r>
              <a:rPr lang="en-US" sz="2200" b="0" dirty="0" err="1"/>
              <a:t>s.t.</a:t>
            </a:r>
            <a:r>
              <a:rPr lang="en-US" sz="2200" b="0" dirty="0"/>
              <a:t> max { </a:t>
            </a:r>
            <a:r>
              <a:rPr lang="en-US" sz="2200" b="0" dirty="0" err="1"/>
              <a:t>WriteTS</a:t>
            </a:r>
            <a:r>
              <a:rPr lang="en-US" sz="2200" b="0" dirty="0"/>
              <a:t>(O</a:t>
            </a:r>
            <a:r>
              <a:rPr lang="en-US" sz="2200" b="0" baseline="-25000" dirty="0"/>
              <a:t>V</a:t>
            </a:r>
            <a:r>
              <a:rPr lang="en-US" sz="2200" b="0" dirty="0"/>
              <a:t>) | </a:t>
            </a:r>
            <a:r>
              <a:rPr lang="en-US" sz="2200" b="0" dirty="0" err="1"/>
              <a:t>WriteTS</a:t>
            </a:r>
            <a:r>
              <a:rPr lang="en-US" sz="2200" b="0" dirty="0"/>
              <a:t>(O</a:t>
            </a:r>
            <a:r>
              <a:rPr lang="en-US" sz="2200" b="0" baseline="-25000" dirty="0"/>
              <a:t>V</a:t>
            </a:r>
            <a:r>
              <a:rPr lang="en-US" sz="2200" b="0" dirty="0"/>
              <a:t>) &lt;= TS(T) }</a:t>
            </a:r>
          </a:p>
          <a:p>
            <a:pPr lvl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200" b="0" dirty="0" err="1"/>
              <a:t>ReadTS</a:t>
            </a:r>
            <a:r>
              <a:rPr lang="en-US" sz="2200" b="0" dirty="0"/>
              <a:t>(O</a:t>
            </a:r>
            <a:r>
              <a:rPr lang="en-US" sz="2200" b="0" baseline="-25000" dirty="0"/>
              <a:t>V</a:t>
            </a:r>
            <a:r>
              <a:rPr lang="en-US" sz="2200" b="0" dirty="0"/>
              <a:t>) = max(TS(T), </a:t>
            </a:r>
            <a:r>
              <a:rPr lang="en-US" sz="2200" b="0" dirty="0" err="1"/>
              <a:t>ReadTS</a:t>
            </a:r>
            <a:r>
              <a:rPr lang="en-US" sz="2200" b="0" dirty="0"/>
              <a:t>(O</a:t>
            </a:r>
            <a:r>
              <a:rPr lang="en-US" sz="2200" b="0" baseline="-25000" dirty="0"/>
              <a:t>V</a:t>
            </a:r>
            <a:r>
              <a:rPr lang="en-US" sz="2200" b="0" dirty="0"/>
              <a:t>))</a:t>
            </a:r>
          </a:p>
          <a:p>
            <a:pPr lvl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200" b="0" dirty="0"/>
              <a:t>Return O</a:t>
            </a:r>
            <a:r>
              <a:rPr lang="en-US" sz="2200" b="0" baseline="-25000" dirty="0"/>
              <a:t>V</a:t>
            </a:r>
            <a:r>
              <a:rPr lang="en-US" sz="2200" b="0" dirty="0"/>
              <a:t> to 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4561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85800"/>
            <a:ext cx="8382000" cy="1905000"/>
          </a:xfrm>
          <a:prstGeom prst="rect">
            <a:avLst/>
          </a:prstGeom>
        </p:spPr>
        <p:txBody>
          <a:bodyPr anchor="b"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95800"/>
            <a:ext cx="6400800" cy="1752600"/>
          </a:xfrm>
        </p:spPr>
        <p:txBody>
          <a:bodyPr/>
          <a:lstStyle>
            <a:lvl1pPr marL="0" indent="0" algn="ctr">
              <a:buNone/>
              <a:defRPr sz="2800">
                <a:solidFill>
                  <a:srgbClr val="0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4343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867" y="2930654"/>
            <a:ext cx="3382266" cy="1100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9394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0B851-7313-6B4B-90F0-D21AC23BC8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78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B8A700-9ACA-CA49-8640-C2576E344D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pic>
        <p:nvPicPr>
          <p:cNvPr id="8" name="Picture 7" descr="Princeton_shield.tif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9600" y="457200"/>
            <a:ext cx="685800" cy="763628"/>
          </a:xfrm>
          <a:prstGeom prst="rect">
            <a:avLst/>
          </a:prstGeom>
        </p:spPr>
      </p:pic>
      <p:cxnSp>
        <p:nvCxnSpPr>
          <p:cNvPr id="9" name="Straight Connector 8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67694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1C1C3E-524C-584F-BE26-32C52DE4BA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8589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Only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78755"/>
            <a:ext cx="8763000" cy="6298245"/>
          </a:xfrm>
        </p:spPr>
        <p:txBody>
          <a:bodyPr anchor="ctr">
            <a:normAutofit/>
          </a:bodyPr>
          <a:lstStyle>
            <a:lvl1pPr marL="0" indent="0" algn="ctr">
              <a:buNone/>
              <a:defRPr sz="3600">
                <a:solidFill>
                  <a:schemeClr val="bg1"/>
                </a:solidFill>
              </a:defRPr>
            </a:lvl1pPr>
            <a:lvl2pPr marL="457200" indent="0" algn="ctr">
              <a:buNone/>
              <a:defRPr sz="2600">
                <a:solidFill>
                  <a:schemeClr val="bg1"/>
                </a:solidFill>
              </a:defRPr>
            </a:lvl2pPr>
            <a:lvl3pPr marL="914400" indent="0" algn="ctr">
              <a:buNone/>
              <a:defRPr sz="2600">
                <a:solidFill>
                  <a:schemeClr val="bg1"/>
                </a:solidFill>
              </a:defRPr>
            </a:lvl3pPr>
            <a:lvl4pPr marL="1371600" indent="0" algn="ctr">
              <a:buNone/>
              <a:defRPr sz="2600">
                <a:solidFill>
                  <a:schemeClr val="bg1"/>
                </a:solidFill>
              </a:defRPr>
            </a:lvl4pPr>
            <a:lvl5pPr marL="1828800" indent="0" algn="ctr">
              <a:buNone/>
              <a:defRPr sz="2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13113C-C0BF-5449-93A5-7F3F64ADB5E5}" type="datetime1">
              <a:rPr lang="en-US" smtClean="0"/>
              <a:t>11/11/18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8047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0196" y="1449421"/>
            <a:ext cx="8565204" cy="5008124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defRPr sz="3000" baseline="0">
                <a:solidFill>
                  <a:schemeClr val="tx1"/>
                </a:solidFill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baseline="0"/>
            </a:lvl2pPr>
            <a:lvl3pPr>
              <a:lnSpc>
                <a:spcPct val="90000"/>
              </a:lnSpc>
              <a:spcBef>
                <a:spcPts val="800"/>
              </a:spcBef>
              <a:defRPr sz="2400"/>
            </a:lvl3pPr>
            <a:lvl4pPr>
              <a:lnSpc>
                <a:spcPct val="90000"/>
              </a:lnSpc>
              <a:spcBef>
                <a:spcPts val="800"/>
              </a:spcBef>
              <a:defRPr sz="2200"/>
            </a:lvl4pPr>
            <a:lvl5pPr>
              <a:lnSpc>
                <a:spcPct val="90000"/>
              </a:lnSpc>
              <a:spcBef>
                <a:spcPts val="800"/>
              </a:spcBef>
              <a:defRPr sz="2200"/>
            </a:lvl5pPr>
          </a:lstStyle>
          <a:p>
            <a:pPr lvl="0"/>
            <a:r>
              <a:rPr lang="en-US" dirty="0"/>
              <a:t>Click to edit Master text styles and more text and more text</a:t>
            </a:r>
          </a:p>
          <a:p>
            <a:pPr lvl="1"/>
            <a:r>
              <a:rPr lang="en-US" dirty="0"/>
              <a:t>Second level test test test test test test test test test test test test test test test test test test 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0"/>
            <a:r>
              <a:rPr lang="en-US" dirty="0"/>
              <a:t>Second main line</a:t>
            </a:r>
          </a:p>
          <a:p>
            <a:pPr lvl="1"/>
            <a:r>
              <a:rPr lang="en-US" dirty="0"/>
              <a:t>Second level</a:t>
            </a:r>
          </a:p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350196" y="16215"/>
            <a:ext cx="8565204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4000"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5649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6650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2845761"/>
            <a:ext cx="7772400" cy="1166478"/>
          </a:xfrm>
          <a:prstGeom prst="rect">
            <a:avLst/>
          </a:prstGeom>
        </p:spPr>
        <p:txBody>
          <a:bodyPr anchor="ctr"/>
          <a:lstStyle>
            <a:lvl1pPr algn="ctr">
              <a:defRPr sz="4000" b="1" cap="none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3" y="4069954"/>
            <a:ext cx="7772400" cy="988430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876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2_Section Header"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2845761"/>
            <a:ext cx="7772400" cy="1166478"/>
          </a:xfrm>
          <a:prstGeom prst="rect">
            <a:avLst/>
          </a:prstGeom>
        </p:spPr>
        <p:txBody>
          <a:bodyPr anchor="ctr"/>
          <a:lstStyle>
            <a:lvl1pPr algn="ctr">
              <a:defRPr sz="4000" b="1" cap="none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3" y="4069954"/>
            <a:ext cx="7772400" cy="988430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081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425" y="1470346"/>
            <a:ext cx="434037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1470346"/>
            <a:ext cx="426356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00562-6296-9E41-94C7-4DAE5BF4E4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7573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929D7-7AD0-024D-8F69-58F7A677FF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3578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34AC4-E5A6-0446-ADDB-6CB25A5DDD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12192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3722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087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BDEDE-40D3-1C4C-B3CB-CF078D2D5C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066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47800"/>
            <a:ext cx="87630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2400" y="6553200"/>
            <a:ext cx="2133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3200"/>
            <a:ext cx="2895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r">
              <a:defRPr sz="1400" b="1">
                <a:solidFill>
                  <a:srgbClr val="FF6600"/>
                </a:solidFill>
                <a:latin typeface="+mn-lt"/>
              </a:defRPr>
            </a:lvl1pPr>
          </a:lstStyle>
          <a:p>
            <a:pPr>
              <a:defRPr/>
            </a:pPr>
            <a:fld id="{62406363-7E77-DB4B-97E5-317AD9418D5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213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85" r:id="rId3"/>
    <p:sldLayoutId id="214748368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7" r:id="rId13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+mj-lt"/>
          <a:ea typeface="ＭＳ Ｐゴシック" pitchFamily="-1" charset="-128"/>
          <a:cs typeface="ＭＳ Ｐゴシック" pitchFamily="-1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9pPr>
    </p:titleStyle>
    <p:bodyStyle>
      <a:lvl1pPr marL="342900" indent="-3429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ＭＳ Ｐゴシック" pitchFamily="-1" charset="-128"/>
        </a:defRPr>
      </a:lvl1pPr>
      <a:lvl2pPr marL="742950" indent="-28575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2pPr>
      <a:lvl3pPr marL="11430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3pPr>
      <a:lvl4pPr marL="16002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4pPr>
      <a:lvl5pPr marL="20574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»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sz="3800" b="0" dirty="0"/>
              <a:t>Concurrency Control II </a:t>
            </a:r>
            <a:br>
              <a:rPr lang="en-US" sz="3800" b="0" dirty="0"/>
            </a:br>
            <a:r>
              <a:rPr lang="en-US" sz="3800" b="0" dirty="0"/>
              <a:t>and Distributed Transactions</a:t>
            </a:r>
            <a:endParaRPr lang="en-US" sz="3200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81000" y="4495800"/>
            <a:ext cx="8382000" cy="1752600"/>
          </a:xfrm>
        </p:spPr>
        <p:txBody>
          <a:bodyPr>
            <a:normAutofit/>
          </a:bodyPr>
          <a:lstStyle/>
          <a:p>
            <a:r>
              <a:rPr lang="en-US" dirty="0"/>
              <a:t>CS 240: Computing Systems and Concurrency</a:t>
            </a:r>
          </a:p>
          <a:p>
            <a:r>
              <a:rPr lang="en-US" dirty="0"/>
              <a:t>Lecture 18</a:t>
            </a:r>
          </a:p>
          <a:p>
            <a:endParaRPr lang="en-US" dirty="0"/>
          </a:p>
          <a:p>
            <a:r>
              <a:rPr lang="en-US" dirty="0"/>
              <a:t>Marco Canini</a:t>
            </a: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013175" y="6261628"/>
            <a:ext cx="71176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dirty="0">
                <a:latin typeface="Arial" charset="0"/>
                <a:ea typeface="Arial" charset="0"/>
                <a:cs typeface="Arial" charset="0"/>
              </a:rPr>
              <a:t>Credits: Michael Freedman and Kyle Jamieson developed much of the original material.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2257931"/>
            <a:ext cx="7772400" cy="1166478"/>
          </a:xfrm>
        </p:spPr>
        <p:txBody>
          <a:bodyPr/>
          <a:lstStyle/>
          <a:p>
            <a:r>
              <a:rPr lang="en-US" dirty="0"/>
              <a:t>Multi-version            concurrency control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13" y="3706459"/>
            <a:ext cx="9123574" cy="988430"/>
          </a:xfrm>
        </p:spPr>
        <p:txBody>
          <a:bodyPr/>
          <a:lstStyle/>
          <a:p>
            <a:r>
              <a:rPr lang="en-US" dirty="0"/>
              <a:t>Generalize use of multiple versions of objects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9848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449421"/>
            <a:ext cx="8311666" cy="5008124"/>
          </a:xfrm>
        </p:spPr>
        <p:txBody>
          <a:bodyPr>
            <a:normAutofit/>
          </a:bodyPr>
          <a:lstStyle/>
          <a:p>
            <a:r>
              <a:rPr lang="en-US" sz="2800" dirty="0"/>
              <a:t>Maintain multiple versions of objects, each with own timestamp.  Allocate correct version to reads.</a:t>
            </a:r>
          </a:p>
          <a:p>
            <a:r>
              <a:rPr lang="en-US" sz="2800" dirty="0"/>
              <a:t>Prior example of MVCC: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Multi-version concurrency control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24796" y="3573030"/>
            <a:ext cx="8949503" cy="2834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4325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449421"/>
            <a:ext cx="8394793" cy="5008124"/>
          </a:xfrm>
        </p:spPr>
        <p:txBody>
          <a:bodyPr>
            <a:normAutofit/>
          </a:bodyPr>
          <a:lstStyle/>
          <a:p>
            <a:r>
              <a:rPr lang="en-US" sz="2800" dirty="0"/>
              <a:t>Maintain multiple versions of objects, each with own timestamp.  Allocate correct version to reads.</a:t>
            </a:r>
          </a:p>
          <a:p>
            <a:r>
              <a:rPr lang="en-US" sz="2800" dirty="0"/>
              <a:t>Unlike 2PL/OCC, reads never rejected</a:t>
            </a:r>
          </a:p>
          <a:p>
            <a:r>
              <a:rPr lang="en-US" sz="2800" dirty="0"/>
              <a:t>Occasionally run garbage collection to clean up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Multi-version concurrency control</a:t>
            </a:r>
          </a:p>
        </p:txBody>
      </p:sp>
    </p:spTree>
    <p:extLst>
      <p:ext uri="{BB962C8B-B14F-4D97-AF65-F5344CB8AC3E}">
        <p14:creationId xmlns:p14="http://schemas.microsoft.com/office/powerpoint/2010/main" val="6713530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Split transaction into read set and write set</a:t>
            </a:r>
          </a:p>
          <a:p>
            <a:pPr lvl="1"/>
            <a:r>
              <a:rPr lang="en-US" dirty="0"/>
              <a:t>All reads execute as if one “snapshot”</a:t>
            </a:r>
          </a:p>
          <a:p>
            <a:pPr lvl="1"/>
            <a:r>
              <a:rPr lang="en-US" dirty="0"/>
              <a:t>All writes execute as if one later “snapshot”</a:t>
            </a:r>
          </a:p>
          <a:p>
            <a:pPr lvl="1"/>
            <a:endParaRPr lang="en-US" dirty="0"/>
          </a:p>
          <a:p>
            <a:r>
              <a:rPr lang="en-US" dirty="0"/>
              <a:t>Yields snapshot isolation  &lt;  </a:t>
            </a:r>
            <a:r>
              <a:rPr lang="en-US" dirty="0" err="1"/>
              <a:t>serializability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MVCC Intuition</a:t>
            </a:r>
          </a:p>
        </p:txBody>
      </p:sp>
    </p:spTree>
    <p:extLst>
      <p:ext uri="{BB962C8B-B14F-4D97-AF65-F5344CB8AC3E}">
        <p14:creationId xmlns:p14="http://schemas.microsoft.com/office/powerpoint/2010/main" val="8614173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449421"/>
            <a:ext cx="8565204" cy="5316504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Intuition:  Bag of marbles:  ½ white, ½ black</a:t>
            </a:r>
          </a:p>
          <a:p>
            <a:r>
              <a:rPr lang="en-US" dirty="0"/>
              <a:t>Transactions:</a:t>
            </a:r>
          </a:p>
          <a:p>
            <a:pPr lvl="1"/>
            <a:r>
              <a:rPr lang="en-US" dirty="0"/>
              <a:t>T1:  Change all white marbles to black marbles</a:t>
            </a:r>
          </a:p>
          <a:p>
            <a:pPr lvl="1"/>
            <a:r>
              <a:rPr lang="en-US" dirty="0"/>
              <a:t>T2:  Change all black marbles to white marbles</a:t>
            </a:r>
          </a:p>
          <a:p>
            <a:r>
              <a:rPr lang="en-US" dirty="0" err="1"/>
              <a:t>Serializability</a:t>
            </a:r>
            <a:r>
              <a:rPr lang="en-US" dirty="0"/>
              <a:t> (2PL, OCC) </a:t>
            </a:r>
          </a:p>
          <a:p>
            <a:pPr lvl="1"/>
            <a:r>
              <a:rPr lang="en-US" dirty="0"/>
              <a:t>T1 → T2   or   T2 → T1</a:t>
            </a:r>
          </a:p>
          <a:p>
            <a:pPr lvl="1"/>
            <a:r>
              <a:rPr lang="en-US" dirty="0"/>
              <a:t>In either case, bag is either ALL white or ALL black</a:t>
            </a:r>
          </a:p>
          <a:p>
            <a:r>
              <a:rPr lang="en-US" dirty="0"/>
              <a:t>Snapshot isolation (MVCC)</a:t>
            </a:r>
          </a:p>
          <a:p>
            <a:pPr lvl="1"/>
            <a:r>
              <a:rPr lang="en-US" dirty="0"/>
              <a:t>T1 → T2   or   T2 → T1    or    T1 || T2</a:t>
            </a:r>
          </a:p>
          <a:p>
            <a:pPr lvl="1"/>
            <a:r>
              <a:rPr lang="en-US" dirty="0"/>
              <a:t>Bag is ALL white, ALL black, or ½ white ½ black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Serializability</a:t>
            </a:r>
            <a:r>
              <a:rPr lang="en-US" dirty="0"/>
              <a:t> vs. Snapshot isolation</a:t>
            </a:r>
          </a:p>
        </p:txBody>
      </p:sp>
    </p:spTree>
    <p:extLst>
      <p:ext uri="{BB962C8B-B14F-4D97-AF65-F5344CB8AC3E}">
        <p14:creationId xmlns:p14="http://schemas.microsoft.com/office/powerpoint/2010/main" val="371131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449421"/>
            <a:ext cx="8394793" cy="5008124"/>
          </a:xfrm>
        </p:spPr>
        <p:txBody>
          <a:bodyPr>
            <a:normAutofit/>
          </a:bodyPr>
          <a:lstStyle/>
          <a:p>
            <a:r>
              <a:rPr lang="en-US" sz="2800" dirty="0"/>
              <a:t>Transactions</a:t>
            </a:r>
            <a:r>
              <a:rPr lang="en-US" sz="2800" baseline="-25000" dirty="0"/>
              <a:t> </a:t>
            </a:r>
            <a:r>
              <a:rPr lang="en-US" sz="2800" dirty="0"/>
              <a:t>are assigned timestamps, which may get assigned to objects those </a:t>
            </a:r>
            <a:r>
              <a:rPr lang="en-US" sz="2800" dirty="0" err="1"/>
              <a:t>txns</a:t>
            </a:r>
            <a:r>
              <a:rPr lang="en-US" sz="2800" dirty="0"/>
              <a:t> read/write</a:t>
            </a:r>
          </a:p>
          <a:p>
            <a:r>
              <a:rPr lang="en-US" sz="2800" dirty="0"/>
              <a:t>Every object version O</a:t>
            </a:r>
            <a:r>
              <a:rPr lang="en-US" sz="2800" baseline="-25000" dirty="0"/>
              <a:t>V</a:t>
            </a:r>
            <a:r>
              <a:rPr lang="en-US" sz="2800" dirty="0"/>
              <a:t> has both read and write TS</a:t>
            </a:r>
          </a:p>
          <a:p>
            <a:pPr lvl="1"/>
            <a:r>
              <a:rPr lang="en-US" sz="2600" dirty="0" err="1"/>
              <a:t>ReadTS</a:t>
            </a:r>
            <a:r>
              <a:rPr lang="en-US" sz="2600" dirty="0"/>
              <a:t>:  Largest timestamp of </a:t>
            </a:r>
            <a:r>
              <a:rPr lang="en-US" sz="2600" dirty="0" err="1"/>
              <a:t>txn</a:t>
            </a:r>
            <a:r>
              <a:rPr lang="en-US" sz="2600" dirty="0"/>
              <a:t> that reads </a:t>
            </a:r>
            <a:r>
              <a:rPr lang="en-US" sz="2400" dirty="0"/>
              <a:t>O</a:t>
            </a:r>
            <a:r>
              <a:rPr lang="en-US" sz="2400" baseline="-25000" dirty="0"/>
              <a:t>V</a:t>
            </a:r>
            <a:endParaRPr lang="en-US" sz="2600" dirty="0"/>
          </a:p>
          <a:p>
            <a:pPr lvl="1"/>
            <a:r>
              <a:rPr lang="en-US" sz="2600" dirty="0" err="1"/>
              <a:t>WriteTS</a:t>
            </a:r>
            <a:r>
              <a:rPr lang="en-US" sz="2600" dirty="0"/>
              <a:t>:  Timestamp of </a:t>
            </a:r>
            <a:r>
              <a:rPr lang="en-US" sz="2600" dirty="0" err="1"/>
              <a:t>txn</a:t>
            </a:r>
            <a:r>
              <a:rPr lang="en-US" sz="2600" dirty="0"/>
              <a:t> that wrote </a:t>
            </a:r>
            <a:r>
              <a:rPr lang="en-US" sz="2400" dirty="0"/>
              <a:t>O</a:t>
            </a:r>
            <a:r>
              <a:rPr lang="en-US" sz="2400" baseline="-25000" dirty="0"/>
              <a:t>V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Timestamps in MVCC</a:t>
            </a:r>
          </a:p>
        </p:txBody>
      </p:sp>
    </p:spTree>
    <p:extLst>
      <p:ext uri="{BB962C8B-B14F-4D97-AF65-F5344CB8AC3E}">
        <p14:creationId xmlns:p14="http://schemas.microsoft.com/office/powerpoint/2010/main" val="347038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35401" y="3552541"/>
            <a:ext cx="8394793" cy="3305459"/>
          </a:xfrm>
        </p:spPr>
        <p:txBody>
          <a:bodyPr>
            <a:normAutofit lnSpcReduction="10000"/>
          </a:bodyPr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Perform write of object O or abort if conflicting:</a:t>
            </a:r>
          </a:p>
          <a:p>
            <a:pPr lvl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2200" dirty="0">
                <a:latin typeface="Arial" charset="0"/>
                <a:ea typeface="Arial" charset="0"/>
                <a:cs typeface="Arial" charset="0"/>
              </a:rPr>
              <a:t>Find  O</a:t>
            </a:r>
            <a:r>
              <a:rPr lang="en-US" sz="2200" baseline="-25000" dirty="0">
                <a:latin typeface="Arial" charset="0"/>
                <a:ea typeface="Arial" charset="0"/>
                <a:cs typeface="Arial" charset="0"/>
              </a:rPr>
              <a:t>V</a:t>
            </a:r>
            <a:r>
              <a:rPr lang="en-US" sz="2200" dirty="0">
                <a:latin typeface="Arial" charset="0"/>
                <a:ea typeface="Arial" charset="0"/>
                <a:cs typeface="Arial" charset="0"/>
              </a:rPr>
              <a:t>  </a:t>
            </a:r>
            <a:r>
              <a:rPr lang="en-US" sz="2200" dirty="0" err="1">
                <a:latin typeface="Arial" charset="0"/>
                <a:ea typeface="Arial" charset="0"/>
                <a:cs typeface="Arial" charset="0"/>
              </a:rPr>
              <a:t>s.t.</a:t>
            </a:r>
            <a:r>
              <a:rPr lang="en-US" sz="2200" dirty="0">
                <a:latin typeface="Arial" charset="0"/>
                <a:ea typeface="Arial" charset="0"/>
                <a:cs typeface="Arial" charset="0"/>
              </a:rPr>
              <a:t> max { </a:t>
            </a:r>
            <a:r>
              <a:rPr lang="en-US" sz="2200" dirty="0" err="1">
                <a:latin typeface="Arial" charset="0"/>
                <a:ea typeface="Arial" charset="0"/>
                <a:cs typeface="Arial" charset="0"/>
              </a:rPr>
              <a:t>WriteTS</a:t>
            </a:r>
            <a:r>
              <a:rPr lang="en-US" sz="2200" dirty="0">
                <a:latin typeface="Arial" charset="0"/>
                <a:ea typeface="Arial" charset="0"/>
                <a:cs typeface="Arial" charset="0"/>
              </a:rPr>
              <a:t>(O</a:t>
            </a:r>
            <a:r>
              <a:rPr lang="en-US" sz="2200" baseline="-25000" dirty="0">
                <a:latin typeface="Arial" charset="0"/>
                <a:ea typeface="Arial" charset="0"/>
                <a:cs typeface="Arial" charset="0"/>
              </a:rPr>
              <a:t>V</a:t>
            </a:r>
            <a:r>
              <a:rPr lang="en-US" sz="2200" dirty="0">
                <a:latin typeface="Arial" charset="0"/>
                <a:ea typeface="Arial" charset="0"/>
                <a:cs typeface="Arial" charset="0"/>
              </a:rPr>
              <a:t>) | </a:t>
            </a:r>
            <a:r>
              <a:rPr lang="en-US" sz="2200" dirty="0" err="1">
                <a:latin typeface="Arial" charset="0"/>
                <a:ea typeface="Arial" charset="0"/>
                <a:cs typeface="Arial" charset="0"/>
              </a:rPr>
              <a:t>WriteTS</a:t>
            </a:r>
            <a:r>
              <a:rPr lang="en-US" sz="2200" dirty="0">
                <a:latin typeface="Arial" charset="0"/>
                <a:ea typeface="Arial" charset="0"/>
                <a:cs typeface="Arial" charset="0"/>
              </a:rPr>
              <a:t>(O</a:t>
            </a:r>
            <a:r>
              <a:rPr lang="en-US" sz="2200" baseline="-25000" dirty="0">
                <a:latin typeface="Arial" charset="0"/>
                <a:ea typeface="Arial" charset="0"/>
                <a:cs typeface="Arial" charset="0"/>
              </a:rPr>
              <a:t>V</a:t>
            </a:r>
            <a:r>
              <a:rPr lang="en-US" sz="2200" dirty="0">
                <a:latin typeface="Arial" charset="0"/>
                <a:ea typeface="Arial" charset="0"/>
                <a:cs typeface="Arial" charset="0"/>
              </a:rPr>
              <a:t>) &lt;= TS(T) }</a:t>
            </a:r>
          </a:p>
          <a:p>
            <a:pPr lvl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2400" dirty="0"/>
              <a:t># Abort if another T’ exists and has read O after T</a:t>
            </a:r>
            <a:endParaRPr lang="en-US" sz="2200" dirty="0">
              <a:latin typeface="Arial" charset="0"/>
              <a:ea typeface="Arial" charset="0"/>
              <a:cs typeface="Arial" charset="0"/>
            </a:endParaRPr>
          </a:p>
          <a:p>
            <a:pPr lvl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2200" dirty="0">
                <a:latin typeface="Arial" charset="0"/>
                <a:ea typeface="Arial" charset="0"/>
                <a:cs typeface="Arial" charset="0"/>
              </a:rPr>
              <a:t>If  </a:t>
            </a:r>
            <a:r>
              <a:rPr lang="en-US" sz="2200" dirty="0" err="1">
                <a:latin typeface="Arial" charset="0"/>
                <a:ea typeface="Arial" charset="0"/>
                <a:cs typeface="Arial" charset="0"/>
              </a:rPr>
              <a:t>ReadTS</a:t>
            </a:r>
            <a:r>
              <a:rPr lang="en-US" sz="2200" dirty="0">
                <a:latin typeface="Arial" charset="0"/>
                <a:ea typeface="Arial" charset="0"/>
                <a:cs typeface="Arial" charset="0"/>
              </a:rPr>
              <a:t>(O</a:t>
            </a:r>
            <a:r>
              <a:rPr lang="en-US" sz="2200" baseline="-25000" dirty="0">
                <a:latin typeface="Arial" charset="0"/>
                <a:ea typeface="Arial" charset="0"/>
                <a:cs typeface="Arial" charset="0"/>
              </a:rPr>
              <a:t>V</a:t>
            </a:r>
            <a:r>
              <a:rPr lang="en-US" sz="2200" dirty="0">
                <a:latin typeface="Arial" charset="0"/>
                <a:ea typeface="Arial" charset="0"/>
                <a:cs typeface="Arial" charset="0"/>
              </a:rPr>
              <a:t>) &gt; TS(T)</a:t>
            </a:r>
          </a:p>
          <a:p>
            <a:pPr lvl="2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2200" dirty="0">
                <a:latin typeface="Arial" charset="0"/>
                <a:ea typeface="Arial" charset="0"/>
                <a:cs typeface="Arial" charset="0"/>
              </a:rPr>
              <a:t>Abort and roll-back T</a:t>
            </a:r>
          </a:p>
          <a:p>
            <a:pPr lvl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2200" dirty="0">
                <a:latin typeface="Arial" charset="0"/>
                <a:ea typeface="Arial" charset="0"/>
                <a:cs typeface="Arial" charset="0"/>
              </a:rPr>
              <a:t>Else</a:t>
            </a:r>
          </a:p>
          <a:p>
            <a:pPr lvl="2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2200" dirty="0">
                <a:latin typeface="Arial" charset="0"/>
                <a:ea typeface="Arial" charset="0"/>
                <a:cs typeface="Arial" charset="0"/>
              </a:rPr>
              <a:t>Create new version O</a:t>
            </a:r>
            <a:r>
              <a:rPr lang="en-US" sz="2200" baseline="-25000" dirty="0">
                <a:latin typeface="Arial" charset="0"/>
                <a:ea typeface="Arial" charset="0"/>
                <a:cs typeface="Arial" charset="0"/>
              </a:rPr>
              <a:t>W</a:t>
            </a:r>
          </a:p>
          <a:p>
            <a:pPr lvl="2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2200" dirty="0">
                <a:latin typeface="Arial" charset="0"/>
                <a:ea typeface="Arial" charset="0"/>
                <a:cs typeface="Arial" charset="0"/>
              </a:rPr>
              <a:t>Set </a:t>
            </a:r>
            <a:r>
              <a:rPr lang="en-US" sz="2200" dirty="0" err="1">
                <a:latin typeface="Arial" charset="0"/>
                <a:ea typeface="Arial" charset="0"/>
                <a:cs typeface="Arial" charset="0"/>
              </a:rPr>
              <a:t>ReadTS</a:t>
            </a:r>
            <a:r>
              <a:rPr lang="en-US" sz="2200" dirty="0">
                <a:latin typeface="Arial" charset="0"/>
                <a:ea typeface="Arial" charset="0"/>
                <a:cs typeface="Arial" charset="0"/>
              </a:rPr>
              <a:t>(O</a:t>
            </a:r>
            <a:r>
              <a:rPr lang="en-US" sz="2200" baseline="-25000" dirty="0">
                <a:latin typeface="Arial" charset="0"/>
                <a:ea typeface="Arial" charset="0"/>
                <a:cs typeface="Arial" charset="0"/>
              </a:rPr>
              <a:t>W</a:t>
            </a:r>
            <a:r>
              <a:rPr lang="en-US" sz="2200" dirty="0">
                <a:latin typeface="Arial" charset="0"/>
                <a:ea typeface="Arial" charset="0"/>
                <a:cs typeface="Arial" charset="0"/>
              </a:rPr>
              <a:t>) = </a:t>
            </a:r>
            <a:r>
              <a:rPr lang="en-US" sz="2200" dirty="0" err="1">
                <a:latin typeface="Arial" charset="0"/>
                <a:ea typeface="Arial" charset="0"/>
                <a:cs typeface="Arial" charset="0"/>
              </a:rPr>
              <a:t>WriteTS</a:t>
            </a:r>
            <a:r>
              <a:rPr lang="en-US" sz="2200" dirty="0">
                <a:latin typeface="Arial" charset="0"/>
                <a:ea typeface="Arial" charset="0"/>
                <a:cs typeface="Arial" charset="0"/>
              </a:rPr>
              <a:t>(O</a:t>
            </a:r>
            <a:r>
              <a:rPr lang="en-US" sz="2200" baseline="-25000" dirty="0">
                <a:latin typeface="Arial" charset="0"/>
                <a:ea typeface="Arial" charset="0"/>
                <a:cs typeface="Arial" charset="0"/>
              </a:rPr>
              <a:t>W</a:t>
            </a:r>
            <a:r>
              <a:rPr lang="en-US" sz="2200" dirty="0">
                <a:latin typeface="Arial" charset="0"/>
                <a:ea typeface="Arial" charset="0"/>
                <a:cs typeface="Arial" charset="0"/>
              </a:rPr>
              <a:t>) = TS(T)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z="1200" smtClean="0"/>
              <a:pPr>
                <a:defRPr/>
              </a:pPr>
              <a:t>16</a:t>
            </a:fld>
            <a:endParaRPr lang="en-US" sz="12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Executing transaction T in MVCC</a:t>
            </a:r>
          </a:p>
        </p:txBody>
      </p:sp>
      <p:sp>
        <p:nvSpPr>
          <p:cNvPr id="5" name="Content Placeholder 1"/>
          <p:cNvSpPr txBox="1">
            <a:spLocks/>
          </p:cNvSpPr>
          <p:nvPr/>
        </p:nvSpPr>
        <p:spPr bwMode="auto">
          <a:xfrm>
            <a:off x="435401" y="1404383"/>
            <a:ext cx="8394793" cy="20348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 lnSpcReduction="10000"/>
          </a:bodyPr>
          <a:lstStyle>
            <a:lvl1pPr marL="342900" indent="-342900" algn="l" defTabSz="457200" rtl="0" eaLnBrk="0" fontAlgn="base" hangingPunct="0"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buFont typeface="Arial" pitchFamily="-1" charset="0"/>
              <a:buChar char="•"/>
              <a:defRPr sz="30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–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»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2400" b="0" dirty="0"/>
              <a:t>Find version of object O to read: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sz="2200" b="0" dirty="0"/>
              <a:t># Determine the last version written before read snapshot time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sz="2200" b="0" dirty="0"/>
              <a:t>Find O</a:t>
            </a:r>
            <a:r>
              <a:rPr lang="en-US" sz="2200" b="0" baseline="-25000" dirty="0"/>
              <a:t>V  </a:t>
            </a:r>
            <a:r>
              <a:rPr lang="en-US" sz="2200" b="0" dirty="0" err="1"/>
              <a:t>s.t.</a:t>
            </a:r>
            <a:r>
              <a:rPr lang="en-US" sz="2200" b="0" dirty="0"/>
              <a:t> max { </a:t>
            </a:r>
            <a:r>
              <a:rPr lang="en-US" sz="2200" b="0" dirty="0" err="1"/>
              <a:t>WriteTS</a:t>
            </a:r>
            <a:r>
              <a:rPr lang="en-US" sz="2200" b="0" dirty="0"/>
              <a:t>(O</a:t>
            </a:r>
            <a:r>
              <a:rPr lang="en-US" sz="2200" b="0" baseline="-25000" dirty="0"/>
              <a:t>V</a:t>
            </a:r>
            <a:r>
              <a:rPr lang="en-US" sz="2200" b="0" dirty="0"/>
              <a:t>) | </a:t>
            </a:r>
            <a:r>
              <a:rPr lang="en-US" sz="2200" b="0" dirty="0" err="1"/>
              <a:t>WriteTS</a:t>
            </a:r>
            <a:r>
              <a:rPr lang="en-US" sz="2200" b="0" dirty="0"/>
              <a:t>(O</a:t>
            </a:r>
            <a:r>
              <a:rPr lang="en-US" sz="2200" b="0" baseline="-25000" dirty="0"/>
              <a:t>V</a:t>
            </a:r>
            <a:r>
              <a:rPr lang="en-US" sz="2200" b="0" dirty="0"/>
              <a:t>) &lt;= TS(T) }</a:t>
            </a:r>
          </a:p>
          <a:p>
            <a:pPr lvl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2200" b="0" dirty="0" err="1"/>
              <a:t>ReadTS</a:t>
            </a:r>
            <a:r>
              <a:rPr lang="en-US" sz="2200" b="0" dirty="0"/>
              <a:t>(O</a:t>
            </a:r>
            <a:r>
              <a:rPr lang="en-US" sz="2200" b="0" baseline="-25000" dirty="0"/>
              <a:t>V</a:t>
            </a:r>
            <a:r>
              <a:rPr lang="en-US" sz="2200" b="0" dirty="0"/>
              <a:t>) = max(TS(T), </a:t>
            </a:r>
            <a:r>
              <a:rPr lang="en-US" sz="2200" b="0" dirty="0" err="1"/>
              <a:t>ReadTS</a:t>
            </a:r>
            <a:r>
              <a:rPr lang="en-US" sz="2200" b="0" dirty="0"/>
              <a:t>(O</a:t>
            </a:r>
            <a:r>
              <a:rPr lang="en-US" sz="2200" b="0" baseline="-25000" dirty="0"/>
              <a:t>V</a:t>
            </a:r>
            <a:r>
              <a:rPr lang="en-US" sz="2200" b="0" dirty="0"/>
              <a:t>))</a:t>
            </a:r>
          </a:p>
          <a:p>
            <a:pPr lvl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2200" b="0" dirty="0"/>
              <a:t>Return O</a:t>
            </a:r>
            <a:r>
              <a:rPr lang="en-US" sz="2200" b="0" baseline="-25000" dirty="0"/>
              <a:t>V</a:t>
            </a:r>
            <a:r>
              <a:rPr lang="en-US" sz="2200" b="0" dirty="0"/>
              <a:t> to T</a:t>
            </a:r>
          </a:p>
        </p:txBody>
      </p:sp>
    </p:spTree>
    <p:extLst>
      <p:ext uri="{BB962C8B-B14F-4D97-AF65-F5344CB8AC3E}">
        <p14:creationId xmlns:p14="http://schemas.microsoft.com/office/powerpoint/2010/main" val="561709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extBox 37"/>
          <p:cNvSpPr txBox="1"/>
          <p:nvPr/>
        </p:nvSpPr>
        <p:spPr>
          <a:xfrm>
            <a:off x="1226521" y="3999326"/>
            <a:ext cx="11753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1E4899"/>
                </a:solidFill>
                <a:latin typeface="Arial" charset="0"/>
                <a:ea typeface="Arial" charset="0"/>
                <a:cs typeface="Arial" charset="0"/>
              </a:rPr>
              <a:t>write(O)</a:t>
            </a:r>
          </a:p>
          <a:p>
            <a:r>
              <a:rPr lang="en-US" dirty="0">
                <a:solidFill>
                  <a:srgbClr val="1E4899"/>
                </a:solidFill>
                <a:latin typeface="Arial" charset="0"/>
                <a:ea typeface="Arial" charset="0"/>
                <a:cs typeface="Arial" charset="0"/>
              </a:rPr>
              <a:t>by TS=3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z="1200" smtClean="0"/>
              <a:pPr>
                <a:defRPr/>
              </a:pPr>
              <a:t>17</a:t>
            </a:fld>
            <a:endParaRPr lang="en-US" sz="12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Digging deeper</a:t>
            </a:r>
            <a:endParaRPr lang="en-US" sz="3600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1120289" y="4896308"/>
            <a:ext cx="7032567" cy="16625"/>
          </a:xfrm>
          <a:prstGeom prst="straightConnector1">
            <a:avLst/>
          </a:prstGeom>
          <a:ln>
            <a:prstDash val="solid"/>
            <a:headEnd type="none"/>
            <a:tailEnd type="stealth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736850" y="4723837"/>
            <a:ext cx="3834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charset="0"/>
                <a:ea typeface="Arial" charset="0"/>
                <a:cs typeface="Arial" charset="0"/>
              </a:rPr>
              <a:t>O</a:t>
            </a:r>
          </a:p>
        </p:txBody>
      </p:sp>
      <p:grpSp>
        <p:nvGrpSpPr>
          <p:cNvPr id="33" name="Group 32"/>
          <p:cNvGrpSpPr/>
          <p:nvPr/>
        </p:nvGrpSpPr>
        <p:grpSpPr>
          <a:xfrm>
            <a:off x="736850" y="1972054"/>
            <a:ext cx="946093" cy="1267191"/>
            <a:chOff x="1052843" y="4680786"/>
            <a:chExt cx="946093" cy="1267191"/>
          </a:xfrm>
        </p:grpSpPr>
        <p:sp>
          <p:nvSpPr>
            <p:cNvPr id="18" name="TextBox 17"/>
            <p:cNvSpPr txBox="1"/>
            <p:nvPr/>
          </p:nvSpPr>
          <p:spPr>
            <a:xfrm>
              <a:off x="1052843" y="5547867"/>
              <a:ext cx="94609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TS = 3</a:t>
              </a:r>
            </a:p>
          </p:txBody>
        </p:sp>
        <p:grpSp>
          <p:nvGrpSpPr>
            <p:cNvPr id="22" name="Group 6"/>
            <p:cNvGrpSpPr>
              <a:grpSpLocks/>
            </p:cNvGrpSpPr>
            <p:nvPr/>
          </p:nvGrpSpPr>
          <p:grpSpPr bwMode="auto">
            <a:xfrm>
              <a:off x="1091603" y="4680786"/>
              <a:ext cx="868572" cy="653464"/>
              <a:chOff x="1164" y="1706"/>
              <a:chExt cx="814" cy="590"/>
            </a:xfrm>
          </p:grpSpPr>
          <p:sp>
            <p:nvSpPr>
              <p:cNvPr id="23" name="Oval 4"/>
              <p:cNvSpPr>
                <a:spLocks noChangeArrowheads="1"/>
              </p:cNvSpPr>
              <p:nvPr/>
            </p:nvSpPr>
            <p:spPr bwMode="auto">
              <a:xfrm>
                <a:off x="1338" y="1706"/>
                <a:ext cx="448" cy="590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none" anchor="ctr"/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hangingPunct="1"/>
                <a:endParaRPr lang="en-GB" altLang="en-US"/>
              </a:p>
            </p:txBody>
          </p:sp>
          <p:sp>
            <p:nvSpPr>
              <p:cNvPr id="24" name="Text Box 5"/>
              <p:cNvSpPr txBox="1">
                <a:spLocks noChangeArrowheads="1"/>
              </p:cNvSpPr>
              <p:nvPr/>
            </p:nvSpPr>
            <p:spPr bwMode="auto">
              <a:xfrm>
                <a:off x="1164" y="1824"/>
                <a:ext cx="814" cy="2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algn="ctr" eaLnBrk="1" hangingPunct="1"/>
                <a:r>
                  <a:rPr lang="en-GB" altLang="en-US" dirty="0" err="1">
                    <a:latin typeface="Arial" charset="0"/>
                    <a:ea typeface="Arial" charset="0"/>
                    <a:cs typeface="Arial" charset="0"/>
                  </a:rPr>
                  <a:t>txn</a:t>
                </a:r>
                <a:endParaRPr lang="en-US" altLang="en-US" dirty="0">
                  <a:latin typeface="Arial" charset="0"/>
                  <a:ea typeface="Arial" charset="0"/>
                  <a:cs typeface="Arial" charset="0"/>
                </a:endParaRPr>
              </a:p>
            </p:txBody>
          </p:sp>
        </p:grpSp>
      </p:grpSp>
      <p:grpSp>
        <p:nvGrpSpPr>
          <p:cNvPr id="34" name="Group 33"/>
          <p:cNvGrpSpPr/>
          <p:nvPr/>
        </p:nvGrpSpPr>
        <p:grpSpPr>
          <a:xfrm>
            <a:off x="1911470" y="1972054"/>
            <a:ext cx="946093" cy="1267191"/>
            <a:chOff x="2240066" y="4680786"/>
            <a:chExt cx="946093" cy="1267191"/>
          </a:xfrm>
        </p:grpSpPr>
        <p:grpSp>
          <p:nvGrpSpPr>
            <p:cNvPr id="28" name="Group 6"/>
            <p:cNvGrpSpPr>
              <a:grpSpLocks/>
            </p:cNvGrpSpPr>
            <p:nvPr/>
          </p:nvGrpSpPr>
          <p:grpSpPr bwMode="auto">
            <a:xfrm>
              <a:off x="2278826" y="4680786"/>
              <a:ext cx="868572" cy="653464"/>
              <a:chOff x="1164" y="1706"/>
              <a:chExt cx="814" cy="590"/>
            </a:xfrm>
          </p:grpSpPr>
          <p:sp>
            <p:nvSpPr>
              <p:cNvPr id="29" name="Oval 4"/>
              <p:cNvSpPr>
                <a:spLocks noChangeArrowheads="1"/>
              </p:cNvSpPr>
              <p:nvPr/>
            </p:nvSpPr>
            <p:spPr bwMode="auto">
              <a:xfrm>
                <a:off x="1338" y="1706"/>
                <a:ext cx="448" cy="590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hangingPunct="1"/>
                <a:endParaRPr lang="en-GB" altLang="en-US"/>
              </a:p>
            </p:txBody>
          </p:sp>
          <p:sp>
            <p:nvSpPr>
              <p:cNvPr id="30" name="Text Box 5"/>
              <p:cNvSpPr txBox="1">
                <a:spLocks noChangeArrowheads="1"/>
              </p:cNvSpPr>
              <p:nvPr/>
            </p:nvSpPr>
            <p:spPr bwMode="auto">
              <a:xfrm>
                <a:off x="1164" y="1824"/>
                <a:ext cx="814" cy="2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algn="ctr" eaLnBrk="1" hangingPunct="1"/>
                <a:r>
                  <a:rPr lang="en-GB" altLang="en-US" dirty="0" err="1">
                    <a:latin typeface="Arial" charset="0"/>
                    <a:ea typeface="Arial" charset="0"/>
                    <a:cs typeface="Arial" charset="0"/>
                  </a:rPr>
                  <a:t>txn</a:t>
                </a:r>
                <a:endParaRPr lang="en-US" altLang="en-US" dirty="0">
                  <a:latin typeface="Arial" charset="0"/>
                  <a:ea typeface="Arial" charset="0"/>
                  <a:cs typeface="Arial" charset="0"/>
                </a:endParaRPr>
              </a:p>
            </p:txBody>
          </p:sp>
        </p:grpSp>
        <p:sp>
          <p:nvSpPr>
            <p:cNvPr id="31" name="TextBox 30"/>
            <p:cNvSpPr txBox="1"/>
            <p:nvPr/>
          </p:nvSpPr>
          <p:spPr>
            <a:xfrm>
              <a:off x="2240066" y="5547867"/>
              <a:ext cx="94609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TS = 4</a:t>
              </a: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3086091" y="1972054"/>
            <a:ext cx="946093" cy="1267191"/>
            <a:chOff x="3784467" y="4680786"/>
            <a:chExt cx="946093" cy="1267191"/>
          </a:xfrm>
        </p:grpSpPr>
        <p:grpSp>
          <p:nvGrpSpPr>
            <p:cNvPr id="25" name="Group 6"/>
            <p:cNvGrpSpPr>
              <a:grpSpLocks/>
            </p:cNvGrpSpPr>
            <p:nvPr/>
          </p:nvGrpSpPr>
          <p:grpSpPr bwMode="auto">
            <a:xfrm>
              <a:off x="3861988" y="4680786"/>
              <a:ext cx="868572" cy="653464"/>
              <a:chOff x="1164" y="1706"/>
              <a:chExt cx="814" cy="590"/>
            </a:xfrm>
          </p:grpSpPr>
          <p:sp>
            <p:nvSpPr>
              <p:cNvPr id="26" name="Oval 4"/>
              <p:cNvSpPr>
                <a:spLocks noChangeArrowheads="1"/>
              </p:cNvSpPr>
              <p:nvPr/>
            </p:nvSpPr>
            <p:spPr bwMode="auto">
              <a:xfrm>
                <a:off x="1338" y="1706"/>
                <a:ext cx="448" cy="590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wrap="none" anchor="ctr"/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hangingPunct="1"/>
                <a:endParaRPr lang="en-GB" altLang="en-US"/>
              </a:p>
            </p:txBody>
          </p:sp>
          <p:sp>
            <p:nvSpPr>
              <p:cNvPr id="27" name="Text Box 5"/>
              <p:cNvSpPr txBox="1">
                <a:spLocks noChangeArrowheads="1"/>
              </p:cNvSpPr>
              <p:nvPr/>
            </p:nvSpPr>
            <p:spPr bwMode="auto">
              <a:xfrm>
                <a:off x="1164" y="1824"/>
                <a:ext cx="814" cy="2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algn="ctr" eaLnBrk="1" hangingPunct="1"/>
                <a:r>
                  <a:rPr lang="en-GB" altLang="en-US" dirty="0" err="1">
                    <a:latin typeface="Arial" charset="0"/>
                    <a:ea typeface="Arial" charset="0"/>
                    <a:cs typeface="Arial" charset="0"/>
                  </a:rPr>
                  <a:t>txn</a:t>
                </a:r>
                <a:endParaRPr lang="en-US" altLang="en-US" dirty="0">
                  <a:latin typeface="Arial" charset="0"/>
                  <a:ea typeface="Arial" charset="0"/>
                  <a:cs typeface="Arial" charset="0"/>
                </a:endParaRPr>
              </a:p>
            </p:txBody>
          </p:sp>
        </p:grpSp>
        <p:sp>
          <p:nvSpPr>
            <p:cNvPr id="32" name="TextBox 31"/>
            <p:cNvSpPr txBox="1"/>
            <p:nvPr/>
          </p:nvSpPr>
          <p:spPr>
            <a:xfrm>
              <a:off x="3784467" y="5547867"/>
              <a:ext cx="94609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TS = 5</a:t>
              </a:r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4012977" y="1481429"/>
            <a:ext cx="4716548" cy="20415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>
                <a:latin typeface="Arial" charset="0"/>
                <a:ea typeface="Arial" charset="0"/>
                <a:cs typeface="Arial" charset="0"/>
              </a:rPr>
              <a:t>Notation</a:t>
            </a:r>
          </a:p>
          <a:p>
            <a:pPr algn="l"/>
            <a:r>
              <a:rPr lang="en-US" b="0" dirty="0">
                <a:latin typeface="Arial" charset="0"/>
                <a:ea typeface="Arial" charset="0"/>
                <a:cs typeface="Arial" charset="0"/>
              </a:rPr>
              <a:t> </a:t>
            </a:r>
          </a:p>
          <a:p>
            <a:pPr algn="l"/>
            <a:r>
              <a:rPr lang="en-US" b="0" dirty="0">
                <a:latin typeface="Arial" charset="0"/>
                <a:ea typeface="Arial" charset="0"/>
                <a:cs typeface="Arial" charset="0"/>
              </a:rPr>
              <a:t>        W(1) = 3:	Write creates version 1 </a:t>
            </a:r>
          </a:p>
          <a:p>
            <a:pPr algn="l"/>
            <a:r>
              <a:rPr lang="en-US" b="0" dirty="0">
                <a:latin typeface="Arial" charset="0"/>
                <a:ea typeface="Arial" charset="0"/>
                <a:cs typeface="Arial" charset="0"/>
              </a:rPr>
              <a:t>		with </a:t>
            </a:r>
            <a:r>
              <a:rPr lang="en-US" b="0" dirty="0" err="1">
                <a:latin typeface="Arial" charset="0"/>
                <a:ea typeface="Arial" charset="0"/>
                <a:cs typeface="Arial" charset="0"/>
              </a:rPr>
              <a:t>WriteTS</a:t>
            </a:r>
            <a:r>
              <a:rPr lang="en-US" b="0" dirty="0">
                <a:latin typeface="Arial" charset="0"/>
                <a:ea typeface="Arial" charset="0"/>
                <a:cs typeface="Arial" charset="0"/>
              </a:rPr>
              <a:t> = 3</a:t>
            </a:r>
          </a:p>
          <a:p>
            <a:pPr algn="l">
              <a:spcBef>
                <a:spcPts val="800"/>
              </a:spcBef>
            </a:pPr>
            <a:r>
              <a:rPr lang="en-US" b="0" dirty="0">
                <a:latin typeface="Arial" charset="0"/>
                <a:ea typeface="Arial" charset="0"/>
                <a:cs typeface="Arial" charset="0"/>
              </a:rPr>
              <a:t>         R(1) = 3:  	Read of version 1 </a:t>
            </a:r>
          </a:p>
          <a:p>
            <a:pPr algn="l"/>
            <a:r>
              <a:rPr lang="en-US" b="0" dirty="0">
                <a:latin typeface="Arial" charset="0"/>
                <a:ea typeface="Arial" charset="0"/>
                <a:cs typeface="Arial" charset="0"/>
              </a:rPr>
              <a:t>		returns timestamp 3</a:t>
            </a:r>
          </a:p>
        </p:txBody>
      </p:sp>
    </p:spTree>
    <p:extLst>
      <p:ext uri="{BB962C8B-B14F-4D97-AF65-F5344CB8AC3E}">
        <p14:creationId xmlns:p14="http://schemas.microsoft.com/office/powerpoint/2010/main" val="1882138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Box 38"/>
          <p:cNvSpPr txBox="1"/>
          <p:nvPr/>
        </p:nvSpPr>
        <p:spPr>
          <a:xfrm>
            <a:off x="3833686" y="3983734"/>
            <a:ext cx="11753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write(O)</a:t>
            </a:r>
          </a:p>
          <a:p>
            <a:r>
              <a:rPr lang="en-US" dirty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by TS=5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z="1200" smtClean="0"/>
              <a:pPr>
                <a:defRPr/>
              </a:pPr>
              <a:t>18</a:t>
            </a:fld>
            <a:endParaRPr lang="en-US" sz="12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Digging deeper</a:t>
            </a:r>
            <a:endParaRPr lang="en-US" sz="3600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1120289" y="4896308"/>
            <a:ext cx="7032567" cy="16625"/>
          </a:xfrm>
          <a:prstGeom prst="straightConnector1">
            <a:avLst/>
          </a:prstGeom>
          <a:ln>
            <a:prstDash val="solid"/>
            <a:headEnd type="none"/>
            <a:tailEnd type="stealth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736850" y="4723837"/>
            <a:ext cx="3834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charset="0"/>
                <a:ea typeface="Arial" charset="0"/>
                <a:cs typeface="Arial" charset="0"/>
              </a:rPr>
              <a:t>O</a:t>
            </a:r>
          </a:p>
        </p:txBody>
      </p:sp>
      <p:grpSp>
        <p:nvGrpSpPr>
          <p:cNvPr id="33" name="Group 32"/>
          <p:cNvGrpSpPr/>
          <p:nvPr/>
        </p:nvGrpSpPr>
        <p:grpSpPr>
          <a:xfrm>
            <a:off x="736850" y="1972054"/>
            <a:ext cx="946093" cy="1267191"/>
            <a:chOff x="1052843" y="4680786"/>
            <a:chExt cx="946093" cy="1267191"/>
          </a:xfrm>
        </p:grpSpPr>
        <p:sp>
          <p:nvSpPr>
            <p:cNvPr id="18" name="TextBox 17"/>
            <p:cNvSpPr txBox="1"/>
            <p:nvPr/>
          </p:nvSpPr>
          <p:spPr>
            <a:xfrm>
              <a:off x="1052843" y="5547867"/>
              <a:ext cx="94609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TS = 3</a:t>
              </a:r>
            </a:p>
          </p:txBody>
        </p:sp>
        <p:grpSp>
          <p:nvGrpSpPr>
            <p:cNvPr id="22" name="Group 6"/>
            <p:cNvGrpSpPr>
              <a:grpSpLocks/>
            </p:cNvGrpSpPr>
            <p:nvPr/>
          </p:nvGrpSpPr>
          <p:grpSpPr bwMode="auto">
            <a:xfrm>
              <a:off x="1091603" y="4680786"/>
              <a:ext cx="868572" cy="653464"/>
              <a:chOff x="1164" y="1706"/>
              <a:chExt cx="814" cy="590"/>
            </a:xfrm>
          </p:grpSpPr>
          <p:sp>
            <p:nvSpPr>
              <p:cNvPr id="23" name="Oval 4"/>
              <p:cNvSpPr>
                <a:spLocks noChangeArrowheads="1"/>
              </p:cNvSpPr>
              <p:nvPr/>
            </p:nvSpPr>
            <p:spPr bwMode="auto">
              <a:xfrm>
                <a:off x="1338" y="1706"/>
                <a:ext cx="448" cy="590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none" anchor="ctr"/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hangingPunct="1"/>
                <a:endParaRPr lang="en-GB" altLang="en-US"/>
              </a:p>
            </p:txBody>
          </p:sp>
          <p:sp>
            <p:nvSpPr>
              <p:cNvPr id="24" name="Text Box 5"/>
              <p:cNvSpPr txBox="1">
                <a:spLocks noChangeArrowheads="1"/>
              </p:cNvSpPr>
              <p:nvPr/>
            </p:nvSpPr>
            <p:spPr bwMode="auto">
              <a:xfrm>
                <a:off x="1164" y="1824"/>
                <a:ext cx="814" cy="2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algn="ctr" eaLnBrk="1" hangingPunct="1"/>
                <a:r>
                  <a:rPr lang="en-GB" altLang="en-US" dirty="0" err="1">
                    <a:latin typeface="Arial" charset="0"/>
                    <a:ea typeface="Arial" charset="0"/>
                    <a:cs typeface="Arial" charset="0"/>
                  </a:rPr>
                  <a:t>txn</a:t>
                </a:r>
                <a:endParaRPr lang="en-US" altLang="en-US" dirty="0">
                  <a:latin typeface="Arial" charset="0"/>
                  <a:ea typeface="Arial" charset="0"/>
                  <a:cs typeface="Arial" charset="0"/>
                </a:endParaRPr>
              </a:p>
            </p:txBody>
          </p:sp>
        </p:grpSp>
      </p:grpSp>
      <p:grpSp>
        <p:nvGrpSpPr>
          <p:cNvPr id="34" name="Group 33"/>
          <p:cNvGrpSpPr/>
          <p:nvPr/>
        </p:nvGrpSpPr>
        <p:grpSpPr>
          <a:xfrm>
            <a:off x="1911470" y="1972054"/>
            <a:ext cx="946093" cy="1267191"/>
            <a:chOff x="2240066" y="4680786"/>
            <a:chExt cx="946093" cy="1267191"/>
          </a:xfrm>
        </p:grpSpPr>
        <p:grpSp>
          <p:nvGrpSpPr>
            <p:cNvPr id="28" name="Group 6"/>
            <p:cNvGrpSpPr>
              <a:grpSpLocks/>
            </p:cNvGrpSpPr>
            <p:nvPr/>
          </p:nvGrpSpPr>
          <p:grpSpPr bwMode="auto">
            <a:xfrm>
              <a:off x="2278826" y="4680786"/>
              <a:ext cx="868572" cy="653464"/>
              <a:chOff x="1164" y="1706"/>
              <a:chExt cx="814" cy="590"/>
            </a:xfrm>
          </p:grpSpPr>
          <p:sp>
            <p:nvSpPr>
              <p:cNvPr id="29" name="Oval 4"/>
              <p:cNvSpPr>
                <a:spLocks noChangeArrowheads="1"/>
              </p:cNvSpPr>
              <p:nvPr/>
            </p:nvSpPr>
            <p:spPr bwMode="auto">
              <a:xfrm>
                <a:off x="1338" y="1706"/>
                <a:ext cx="448" cy="590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hangingPunct="1"/>
                <a:endParaRPr lang="en-GB" altLang="en-US"/>
              </a:p>
            </p:txBody>
          </p:sp>
          <p:sp>
            <p:nvSpPr>
              <p:cNvPr id="30" name="Text Box 5"/>
              <p:cNvSpPr txBox="1">
                <a:spLocks noChangeArrowheads="1"/>
              </p:cNvSpPr>
              <p:nvPr/>
            </p:nvSpPr>
            <p:spPr bwMode="auto">
              <a:xfrm>
                <a:off x="1164" y="1824"/>
                <a:ext cx="814" cy="2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algn="ctr" eaLnBrk="1" hangingPunct="1"/>
                <a:r>
                  <a:rPr lang="en-GB" altLang="en-US" dirty="0" err="1">
                    <a:latin typeface="Arial" charset="0"/>
                    <a:ea typeface="Arial" charset="0"/>
                    <a:cs typeface="Arial" charset="0"/>
                  </a:rPr>
                  <a:t>txn</a:t>
                </a:r>
                <a:endParaRPr lang="en-US" altLang="en-US" dirty="0">
                  <a:latin typeface="Arial" charset="0"/>
                  <a:ea typeface="Arial" charset="0"/>
                  <a:cs typeface="Arial" charset="0"/>
                </a:endParaRPr>
              </a:p>
            </p:txBody>
          </p:sp>
        </p:grpSp>
        <p:sp>
          <p:nvSpPr>
            <p:cNvPr id="31" name="TextBox 30"/>
            <p:cNvSpPr txBox="1"/>
            <p:nvPr/>
          </p:nvSpPr>
          <p:spPr>
            <a:xfrm>
              <a:off x="2240066" y="5547867"/>
              <a:ext cx="94609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TS = 4</a:t>
              </a: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3086091" y="1972054"/>
            <a:ext cx="946093" cy="1267191"/>
            <a:chOff x="3784467" y="4680786"/>
            <a:chExt cx="946093" cy="1267191"/>
          </a:xfrm>
        </p:grpSpPr>
        <p:grpSp>
          <p:nvGrpSpPr>
            <p:cNvPr id="25" name="Group 6"/>
            <p:cNvGrpSpPr>
              <a:grpSpLocks/>
            </p:cNvGrpSpPr>
            <p:nvPr/>
          </p:nvGrpSpPr>
          <p:grpSpPr bwMode="auto">
            <a:xfrm>
              <a:off x="3861988" y="4680786"/>
              <a:ext cx="868572" cy="653464"/>
              <a:chOff x="1164" y="1706"/>
              <a:chExt cx="814" cy="590"/>
            </a:xfrm>
          </p:grpSpPr>
          <p:sp>
            <p:nvSpPr>
              <p:cNvPr id="26" name="Oval 4"/>
              <p:cNvSpPr>
                <a:spLocks noChangeArrowheads="1"/>
              </p:cNvSpPr>
              <p:nvPr/>
            </p:nvSpPr>
            <p:spPr bwMode="auto">
              <a:xfrm>
                <a:off x="1338" y="1706"/>
                <a:ext cx="448" cy="590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wrap="none" anchor="ctr"/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hangingPunct="1"/>
                <a:endParaRPr lang="en-GB" altLang="en-US"/>
              </a:p>
            </p:txBody>
          </p:sp>
          <p:sp>
            <p:nvSpPr>
              <p:cNvPr id="27" name="Text Box 5"/>
              <p:cNvSpPr txBox="1">
                <a:spLocks noChangeArrowheads="1"/>
              </p:cNvSpPr>
              <p:nvPr/>
            </p:nvSpPr>
            <p:spPr bwMode="auto">
              <a:xfrm>
                <a:off x="1164" y="1824"/>
                <a:ext cx="814" cy="2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algn="ctr" eaLnBrk="1" hangingPunct="1"/>
                <a:r>
                  <a:rPr lang="en-GB" altLang="en-US" dirty="0" err="1">
                    <a:latin typeface="Arial" charset="0"/>
                    <a:ea typeface="Arial" charset="0"/>
                    <a:cs typeface="Arial" charset="0"/>
                  </a:rPr>
                  <a:t>txn</a:t>
                </a:r>
                <a:endParaRPr lang="en-US" altLang="en-US" dirty="0">
                  <a:latin typeface="Arial" charset="0"/>
                  <a:ea typeface="Arial" charset="0"/>
                  <a:cs typeface="Arial" charset="0"/>
                </a:endParaRPr>
              </a:p>
            </p:txBody>
          </p:sp>
        </p:grpSp>
        <p:sp>
          <p:nvSpPr>
            <p:cNvPr id="32" name="TextBox 31"/>
            <p:cNvSpPr txBox="1"/>
            <p:nvPr/>
          </p:nvSpPr>
          <p:spPr>
            <a:xfrm>
              <a:off x="3784467" y="5547867"/>
              <a:ext cx="94609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TS = 5</a:t>
              </a:r>
            </a:p>
          </p:txBody>
        </p:sp>
      </p:grpSp>
      <p:sp>
        <p:nvSpPr>
          <p:cNvPr id="40" name="TextBox 39"/>
          <p:cNvSpPr txBox="1"/>
          <p:nvPr/>
        </p:nvSpPr>
        <p:spPr>
          <a:xfrm>
            <a:off x="4012977" y="1481429"/>
            <a:ext cx="4716548" cy="20415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>
                <a:latin typeface="Arial" charset="0"/>
                <a:ea typeface="Arial" charset="0"/>
                <a:cs typeface="Arial" charset="0"/>
              </a:rPr>
              <a:t>Notation</a:t>
            </a:r>
          </a:p>
          <a:p>
            <a:pPr algn="l"/>
            <a:r>
              <a:rPr lang="en-US" b="0" dirty="0">
                <a:latin typeface="Arial" charset="0"/>
                <a:ea typeface="Arial" charset="0"/>
                <a:cs typeface="Arial" charset="0"/>
              </a:rPr>
              <a:t> </a:t>
            </a:r>
          </a:p>
          <a:p>
            <a:pPr algn="l"/>
            <a:r>
              <a:rPr lang="en-US" b="0" dirty="0">
                <a:latin typeface="Arial" charset="0"/>
                <a:ea typeface="Arial" charset="0"/>
                <a:cs typeface="Arial" charset="0"/>
              </a:rPr>
              <a:t>        W(1) = 3:	Write creates version 1 </a:t>
            </a:r>
          </a:p>
          <a:p>
            <a:pPr algn="l"/>
            <a:r>
              <a:rPr lang="en-US" b="0" dirty="0">
                <a:latin typeface="Arial" charset="0"/>
                <a:ea typeface="Arial" charset="0"/>
                <a:cs typeface="Arial" charset="0"/>
              </a:rPr>
              <a:t>		with </a:t>
            </a:r>
            <a:r>
              <a:rPr lang="en-US" b="0" dirty="0" err="1">
                <a:latin typeface="Arial" charset="0"/>
                <a:ea typeface="Arial" charset="0"/>
                <a:cs typeface="Arial" charset="0"/>
              </a:rPr>
              <a:t>WriteTS</a:t>
            </a:r>
            <a:r>
              <a:rPr lang="en-US" b="0" dirty="0">
                <a:latin typeface="Arial" charset="0"/>
                <a:ea typeface="Arial" charset="0"/>
                <a:cs typeface="Arial" charset="0"/>
              </a:rPr>
              <a:t> = 3</a:t>
            </a:r>
          </a:p>
          <a:p>
            <a:pPr algn="l">
              <a:spcBef>
                <a:spcPts val="800"/>
              </a:spcBef>
            </a:pPr>
            <a:r>
              <a:rPr lang="en-US" b="0" dirty="0">
                <a:latin typeface="Arial" charset="0"/>
                <a:ea typeface="Arial" charset="0"/>
                <a:cs typeface="Arial" charset="0"/>
              </a:rPr>
              <a:t>         R(1) = 3:  	Read of version 1 </a:t>
            </a:r>
          </a:p>
          <a:p>
            <a:pPr algn="l"/>
            <a:r>
              <a:rPr lang="en-US" b="0" dirty="0">
                <a:latin typeface="Arial" charset="0"/>
                <a:ea typeface="Arial" charset="0"/>
                <a:cs typeface="Arial" charset="0"/>
              </a:rPr>
              <a:t>		returns timestamp 3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1262513" y="3989204"/>
            <a:ext cx="117211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1E4899"/>
                </a:solidFill>
                <a:latin typeface="Arial" charset="0"/>
                <a:ea typeface="Arial" charset="0"/>
                <a:cs typeface="Arial" charset="0"/>
              </a:rPr>
              <a:t>W(1) = 3</a:t>
            </a:r>
          </a:p>
          <a:p>
            <a:r>
              <a:rPr lang="en-US" dirty="0">
                <a:solidFill>
                  <a:srgbClr val="1E4899"/>
                </a:solidFill>
                <a:latin typeface="Arial" charset="0"/>
                <a:ea typeface="Arial" charset="0"/>
                <a:cs typeface="Arial" charset="0"/>
              </a:rPr>
              <a:t>R(1) = 3</a:t>
            </a:r>
          </a:p>
        </p:txBody>
      </p:sp>
    </p:spTree>
    <p:extLst>
      <p:ext uri="{BB962C8B-B14F-4D97-AF65-F5344CB8AC3E}">
        <p14:creationId xmlns:p14="http://schemas.microsoft.com/office/powerpoint/2010/main" val="1299661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z="1200" smtClean="0"/>
              <a:pPr>
                <a:defRPr/>
              </a:pPr>
              <a:t>19</a:t>
            </a:fld>
            <a:endParaRPr lang="en-US" sz="12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Digging deeper</a:t>
            </a:r>
            <a:endParaRPr lang="en-US" sz="3600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1120289" y="4896308"/>
            <a:ext cx="7032567" cy="16625"/>
          </a:xfrm>
          <a:prstGeom prst="straightConnector1">
            <a:avLst/>
          </a:prstGeom>
          <a:ln>
            <a:prstDash val="solid"/>
            <a:headEnd type="none"/>
            <a:tailEnd type="stealth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736850" y="4723837"/>
            <a:ext cx="3834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charset="0"/>
                <a:ea typeface="Arial" charset="0"/>
                <a:cs typeface="Arial" charset="0"/>
              </a:rPr>
              <a:t>O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836892" y="3989204"/>
            <a:ext cx="117211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W(2) = 5</a:t>
            </a:r>
          </a:p>
          <a:p>
            <a:r>
              <a:rPr lang="en-US" dirty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R(2) = 5</a:t>
            </a:r>
          </a:p>
        </p:txBody>
      </p:sp>
      <p:grpSp>
        <p:nvGrpSpPr>
          <p:cNvPr id="33" name="Group 32"/>
          <p:cNvGrpSpPr/>
          <p:nvPr/>
        </p:nvGrpSpPr>
        <p:grpSpPr>
          <a:xfrm>
            <a:off x="736850" y="1972054"/>
            <a:ext cx="946093" cy="1267191"/>
            <a:chOff x="1052843" y="4680786"/>
            <a:chExt cx="946093" cy="1267191"/>
          </a:xfrm>
        </p:grpSpPr>
        <p:sp>
          <p:nvSpPr>
            <p:cNvPr id="18" name="TextBox 17"/>
            <p:cNvSpPr txBox="1"/>
            <p:nvPr/>
          </p:nvSpPr>
          <p:spPr>
            <a:xfrm>
              <a:off x="1052843" y="5547867"/>
              <a:ext cx="94609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TS = 3</a:t>
              </a:r>
            </a:p>
          </p:txBody>
        </p:sp>
        <p:grpSp>
          <p:nvGrpSpPr>
            <p:cNvPr id="22" name="Group 6"/>
            <p:cNvGrpSpPr>
              <a:grpSpLocks/>
            </p:cNvGrpSpPr>
            <p:nvPr/>
          </p:nvGrpSpPr>
          <p:grpSpPr bwMode="auto">
            <a:xfrm>
              <a:off x="1091603" y="4680786"/>
              <a:ext cx="868572" cy="653464"/>
              <a:chOff x="1164" y="1706"/>
              <a:chExt cx="814" cy="590"/>
            </a:xfrm>
          </p:grpSpPr>
          <p:sp>
            <p:nvSpPr>
              <p:cNvPr id="23" name="Oval 4"/>
              <p:cNvSpPr>
                <a:spLocks noChangeArrowheads="1"/>
              </p:cNvSpPr>
              <p:nvPr/>
            </p:nvSpPr>
            <p:spPr bwMode="auto">
              <a:xfrm>
                <a:off x="1338" y="1706"/>
                <a:ext cx="448" cy="590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none" anchor="ctr"/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hangingPunct="1"/>
                <a:endParaRPr lang="en-GB" altLang="en-US"/>
              </a:p>
            </p:txBody>
          </p:sp>
          <p:sp>
            <p:nvSpPr>
              <p:cNvPr id="24" name="Text Box 5"/>
              <p:cNvSpPr txBox="1">
                <a:spLocks noChangeArrowheads="1"/>
              </p:cNvSpPr>
              <p:nvPr/>
            </p:nvSpPr>
            <p:spPr bwMode="auto">
              <a:xfrm>
                <a:off x="1164" y="1824"/>
                <a:ext cx="814" cy="2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algn="ctr" eaLnBrk="1" hangingPunct="1"/>
                <a:r>
                  <a:rPr lang="en-GB" altLang="en-US" dirty="0" err="1">
                    <a:latin typeface="Arial" charset="0"/>
                    <a:ea typeface="Arial" charset="0"/>
                    <a:cs typeface="Arial" charset="0"/>
                  </a:rPr>
                  <a:t>txn</a:t>
                </a:r>
                <a:endParaRPr lang="en-US" altLang="en-US" dirty="0">
                  <a:latin typeface="Arial" charset="0"/>
                  <a:ea typeface="Arial" charset="0"/>
                  <a:cs typeface="Arial" charset="0"/>
                </a:endParaRPr>
              </a:p>
            </p:txBody>
          </p:sp>
        </p:grpSp>
      </p:grpSp>
      <p:grpSp>
        <p:nvGrpSpPr>
          <p:cNvPr id="34" name="Group 33"/>
          <p:cNvGrpSpPr/>
          <p:nvPr/>
        </p:nvGrpSpPr>
        <p:grpSpPr>
          <a:xfrm>
            <a:off x="1911470" y="1972054"/>
            <a:ext cx="946093" cy="1267191"/>
            <a:chOff x="2240066" y="4680786"/>
            <a:chExt cx="946093" cy="1267191"/>
          </a:xfrm>
        </p:grpSpPr>
        <p:grpSp>
          <p:nvGrpSpPr>
            <p:cNvPr id="28" name="Group 6"/>
            <p:cNvGrpSpPr>
              <a:grpSpLocks/>
            </p:cNvGrpSpPr>
            <p:nvPr/>
          </p:nvGrpSpPr>
          <p:grpSpPr bwMode="auto">
            <a:xfrm>
              <a:off x="2278826" y="4680786"/>
              <a:ext cx="868572" cy="653464"/>
              <a:chOff x="1164" y="1706"/>
              <a:chExt cx="814" cy="590"/>
            </a:xfrm>
          </p:grpSpPr>
          <p:sp>
            <p:nvSpPr>
              <p:cNvPr id="29" name="Oval 4"/>
              <p:cNvSpPr>
                <a:spLocks noChangeArrowheads="1"/>
              </p:cNvSpPr>
              <p:nvPr/>
            </p:nvSpPr>
            <p:spPr bwMode="auto">
              <a:xfrm>
                <a:off x="1338" y="1706"/>
                <a:ext cx="448" cy="590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hangingPunct="1"/>
                <a:endParaRPr lang="en-GB" altLang="en-US"/>
              </a:p>
            </p:txBody>
          </p:sp>
          <p:sp>
            <p:nvSpPr>
              <p:cNvPr id="30" name="Text Box 5"/>
              <p:cNvSpPr txBox="1">
                <a:spLocks noChangeArrowheads="1"/>
              </p:cNvSpPr>
              <p:nvPr/>
            </p:nvSpPr>
            <p:spPr bwMode="auto">
              <a:xfrm>
                <a:off x="1164" y="1824"/>
                <a:ext cx="814" cy="2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algn="ctr" eaLnBrk="1" hangingPunct="1"/>
                <a:r>
                  <a:rPr lang="en-GB" altLang="en-US" dirty="0" err="1">
                    <a:latin typeface="Arial" charset="0"/>
                    <a:ea typeface="Arial" charset="0"/>
                    <a:cs typeface="Arial" charset="0"/>
                  </a:rPr>
                  <a:t>txn</a:t>
                </a:r>
                <a:endParaRPr lang="en-US" altLang="en-US" dirty="0">
                  <a:latin typeface="Arial" charset="0"/>
                  <a:ea typeface="Arial" charset="0"/>
                  <a:cs typeface="Arial" charset="0"/>
                </a:endParaRPr>
              </a:p>
            </p:txBody>
          </p:sp>
        </p:grpSp>
        <p:sp>
          <p:nvSpPr>
            <p:cNvPr id="31" name="TextBox 30"/>
            <p:cNvSpPr txBox="1"/>
            <p:nvPr/>
          </p:nvSpPr>
          <p:spPr>
            <a:xfrm>
              <a:off x="2240066" y="5547867"/>
              <a:ext cx="94609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TS = 4</a:t>
              </a: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3086091" y="1972054"/>
            <a:ext cx="946093" cy="1267191"/>
            <a:chOff x="3784467" y="4680786"/>
            <a:chExt cx="946093" cy="1267191"/>
          </a:xfrm>
        </p:grpSpPr>
        <p:grpSp>
          <p:nvGrpSpPr>
            <p:cNvPr id="25" name="Group 6"/>
            <p:cNvGrpSpPr>
              <a:grpSpLocks/>
            </p:cNvGrpSpPr>
            <p:nvPr/>
          </p:nvGrpSpPr>
          <p:grpSpPr bwMode="auto">
            <a:xfrm>
              <a:off x="3861988" y="4680786"/>
              <a:ext cx="868572" cy="653464"/>
              <a:chOff x="1164" y="1706"/>
              <a:chExt cx="814" cy="590"/>
            </a:xfrm>
          </p:grpSpPr>
          <p:sp>
            <p:nvSpPr>
              <p:cNvPr id="26" name="Oval 4"/>
              <p:cNvSpPr>
                <a:spLocks noChangeArrowheads="1"/>
              </p:cNvSpPr>
              <p:nvPr/>
            </p:nvSpPr>
            <p:spPr bwMode="auto">
              <a:xfrm>
                <a:off x="1338" y="1706"/>
                <a:ext cx="448" cy="590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wrap="none" anchor="ctr"/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hangingPunct="1"/>
                <a:endParaRPr lang="en-GB" altLang="en-US"/>
              </a:p>
            </p:txBody>
          </p:sp>
          <p:sp>
            <p:nvSpPr>
              <p:cNvPr id="27" name="Text Box 5"/>
              <p:cNvSpPr txBox="1">
                <a:spLocks noChangeArrowheads="1"/>
              </p:cNvSpPr>
              <p:nvPr/>
            </p:nvSpPr>
            <p:spPr bwMode="auto">
              <a:xfrm>
                <a:off x="1164" y="1824"/>
                <a:ext cx="814" cy="2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algn="ctr" eaLnBrk="1" hangingPunct="1"/>
                <a:r>
                  <a:rPr lang="en-GB" altLang="en-US" dirty="0" err="1">
                    <a:latin typeface="Arial" charset="0"/>
                    <a:ea typeface="Arial" charset="0"/>
                    <a:cs typeface="Arial" charset="0"/>
                  </a:rPr>
                  <a:t>txn</a:t>
                </a:r>
                <a:endParaRPr lang="en-US" altLang="en-US" dirty="0">
                  <a:latin typeface="Arial" charset="0"/>
                  <a:ea typeface="Arial" charset="0"/>
                  <a:cs typeface="Arial" charset="0"/>
                </a:endParaRPr>
              </a:p>
            </p:txBody>
          </p:sp>
        </p:grpSp>
        <p:sp>
          <p:nvSpPr>
            <p:cNvPr id="32" name="TextBox 31"/>
            <p:cNvSpPr txBox="1"/>
            <p:nvPr/>
          </p:nvSpPr>
          <p:spPr>
            <a:xfrm>
              <a:off x="3784467" y="5547867"/>
              <a:ext cx="94609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TS = 5</a:t>
              </a:r>
            </a:p>
          </p:txBody>
        </p:sp>
      </p:grpSp>
      <p:sp>
        <p:nvSpPr>
          <p:cNvPr id="38" name="TextBox 37"/>
          <p:cNvSpPr txBox="1"/>
          <p:nvPr/>
        </p:nvSpPr>
        <p:spPr>
          <a:xfrm>
            <a:off x="3640975" y="5119402"/>
            <a:ext cx="5208670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b="0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Find v such that max </a:t>
            </a:r>
            <a:r>
              <a:rPr lang="en-US" b="0" dirty="0" err="1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WriteTS</a:t>
            </a:r>
            <a:r>
              <a:rPr lang="en-US" b="0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(v) &lt;= (TS = 4)</a:t>
            </a:r>
          </a:p>
          <a:p>
            <a:pPr marL="800100" lvl="1" indent="-342900" algn="l">
              <a:buFont typeface="Symbol" charset="2"/>
              <a:buChar char="Þ"/>
            </a:pPr>
            <a:r>
              <a:rPr lang="en-US" b="0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v = 1 has (</a:t>
            </a:r>
            <a:r>
              <a:rPr lang="en-US" b="0" dirty="0" err="1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WriteTS</a:t>
            </a:r>
            <a:r>
              <a:rPr lang="en-US" b="0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 = 3) &lt;= 4</a:t>
            </a:r>
          </a:p>
          <a:p>
            <a:pPr algn="l"/>
            <a:r>
              <a:rPr lang="en-US" b="0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If </a:t>
            </a:r>
            <a:r>
              <a:rPr lang="en-US" b="0" dirty="0" err="1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ReadTS</a:t>
            </a:r>
            <a:r>
              <a:rPr lang="en-US" b="0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(1) &gt; 4, abort</a:t>
            </a:r>
          </a:p>
          <a:p>
            <a:pPr marL="800100" lvl="1" indent="-342900" algn="l">
              <a:buFont typeface="Symbol" charset="2"/>
              <a:buChar char="Þ"/>
            </a:pPr>
            <a:r>
              <a:rPr lang="en-US" b="0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3 &gt; 4:  false  </a:t>
            </a:r>
          </a:p>
          <a:p>
            <a:pPr algn="l"/>
            <a:r>
              <a:rPr lang="en-US" b="0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Otherwise, write object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487934" y="5545797"/>
            <a:ext cx="315304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write(O)</a:t>
            </a:r>
          </a:p>
          <a:p>
            <a:r>
              <a:rPr lang="en-US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by TS = 4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4012977" y="1481429"/>
            <a:ext cx="4716548" cy="20415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>
                <a:latin typeface="Arial" charset="0"/>
                <a:ea typeface="Arial" charset="0"/>
                <a:cs typeface="Arial" charset="0"/>
              </a:rPr>
              <a:t>Notation</a:t>
            </a:r>
          </a:p>
          <a:p>
            <a:pPr algn="l"/>
            <a:r>
              <a:rPr lang="en-US" b="0" dirty="0">
                <a:latin typeface="Arial" charset="0"/>
                <a:ea typeface="Arial" charset="0"/>
                <a:cs typeface="Arial" charset="0"/>
              </a:rPr>
              <a:t> </a:t>
            </a:r>
          </a:p>
          <a:p>
            <a:pPr algn="l"/>
            <a:r>
              <a:rPr lang="en-US" b="0" dirty="0">
                <a:latin typeface="Arial" charset="0"/>
                <a:ea typeface="Arial" charset="0"/>
                <a:cs typeface="Arial" charset="0"/>
              </a:rPr>
              <a:t>        W(1) = 3:	Write creates version 1 </a:t>
            </a:r>
          </a:p>
          <a:p>
            <a:pPr algn="l"/>
            <a:r>
              <a:rPr lang="en-US" b="0" dirty="0">
                <a:latin typeface="Arial" charset="0"/>
                <a:ea typeface="Arial" charset="0"/>
                <a:cs typeface="Arial" charset="0"/>
              </a:rPr>
              <a:t>		with </a:t>
            </a:r>
            <a:r>
              <a:rPr lang="en-US" b="0" dirty="0" err="1">
                <a:latin typeface="Arial" charset="0"/>
                <a:ea typeface="Arial" charset="0"/>
                <a:cs typeface="Arial" charset="0"/>
              </a:rPr>
              <a:t>WriteTS</a:t>
            </a:r>
            <a:r>
              <a:rPr lang="en-US" b="0" dirty="0">
                <a:latin typeface="Arial" charset="0"/>
                <a:ea typeface="Arial" charset="0"/>
                <a:cs typeface="Arial" charset="0"/>
              </a:rPr>
              <a:t> = 3</a:t>
            </a:r>
          </a:p>
          <a:p>
            <a:pPr algn="l">
              <a:spcBef>
                <a:spcPts val="800"/>
              </a:spcBef>
            </a:pPr>
            <a:r>
              <a:rPr lang="en-US" b="0" dirty="0">
                <a:latin typeface="Arial" charset="0"/>
                <a:ea typeface="Arial" charset="0"/>
                <a:cs typeface="Arial" charset="0"/>
              </a:rPr>
              <a:t>         R(1) = 3:  	Read of version 1 </a:t>
            </a:r>
          </a:p>
          <a:p>
            <a:pPr algn="l"/>
            <a:r>
              <a:rPr lang="en-US" b="0" dirty="0">
                <a:latin typeface="Arial" charset="0"/>
                <a:ea typeface="Arial" charset="0"/>
                <a:cs typeface="Arial" charset="0"/>
              </a:rPr>
              <a:t>		returns timestamp 3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1262513" y="3989204"/>
            <a:ext cx="117211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1E4899"/>
                </a:solidFill>
                <a:latin typeface="Arial" charset="0"/>
                <a:ea typeface="Arial" charset="0"/>
                <a:cs typeface="Arial" charset="0"/>
              </a:rPr>
              <a:t>W(1) = 3</a:t>
            </a:r>
          </a:p>
          <a:p>
            <a:r>
              <a:rPr lang="en-US" dirty="0">
                <a:solidFill>
                  <a:srgbClr val="1E4899"/>
                </a:solidFill>
                <a:latin typeface="Arial" charset="0"/>
                <a:ea typeface="Arial" charset="0"/>
                <a:cs typeface="Arial" charset="0"/>
              </a:rPr>
              <a:t>R(1) = 3</a:t>
            </a:r>
          </a:p>
        </p:txBody>
      </p:sp>
    </p:spTree>
    <p:extLst>
      <p:ext uri="{BB962C8B-B14F-4D97-AF65-F5344CB8AC3E}">
        <p14:creationId xmlns:p14="http://schemas.microsoft.com/office/powerpoint/2010/main" val="811430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4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0842" y="1671144"/>
            <a:ext cx="7725241" cy="3515711"/>
          </a:xfrm>
        </p:spPr>
        <p:txBody>
          <a:bodyPr/>
          <a:lstStyle/>
          <a:p>
            <a:r>
              <a:rPr lang="en-US" dirty="0" err="1"/>
              <a:t>Serializability</a:t>
            </a:r>
            <a:br>
              <a:rPr lang="en-US" dirty="0"/>
            </a:br>
            <a:br>
              <a:rPr lang="en-US" dirty="0"/>
            </a:br>
            <a:r>
              <a:rPr lang="en-US" sz="3600" b="0" dirty="0"/>
              <a:t> Execution of a set of transactions over multiple items is equivalent to </a:t>
            </a:r>
            <a:r>
              <a:rPr lang="en-US" sz="3600" b="0" i="1" dirty="0"/>
              <a:t>some</a:t>
            </a:r>
            <a:r>
              <a:rPr lang="en-US" sz="3600" b="0" dirty="0"/>
              <a:t> serial execution of </a:t>
            </a:r>
            <a:r>
              <a:rPr lang="en-US" sz="3600" b="0" dirty="0" err="1"/>
              <a:t>txns</a:t>
            </a: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87038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z="1200" smtClean="0"/>
              <a:pPr>
                <a:defRPr/>
              </a:pPr>
              <a:t>20</a:t>
            </a:fld>
            <a:endParaRPr lang="en-US" sz="12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Digging deeper</a:t>
            </a:r>
            <a:endParaRPr lang="en-US" sz="3600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1120289" y="4896308"/>
            <a:ext cx="7032567" cy="16625"/>
          </a:xfrm>
          <a:prstGeom prst="straightConnector1">
            <a:avLst/>
          </a:prstGeom>
          <a:ln>
            <a:prstDash val="solid"/>
            <a:headEnd type="none"/>
            <a:tailEnd type="stealth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736850" y="4723837"/>
            <a:ext cx="3834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charset="0"/>
                <a:ea typeface="Arial" charset="0"/>
                <a:cs typeface="Arial" charset="0"/>
              </a:rPr>
              <a:t>O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836892" y="3989204"/>
            <a:ext cx="117211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W(2) = 5</a:t>
            </a:r>
          </a:p>
          <a:p>
            <a:r>
              <a:rPr lang="en-US" dirty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R(2) = 5</a:t>
            </a:r>
          </a:p>
        </p:txBody>
      </p:sp>
      <p:grpSp>
        <p:nvGrpSpPr>
          <p:cNvPr id="33" name="Group 32"/>
          <p:cNvGrpSpPr/>
          <p:nvPr/>
        </p:nvGrpSpPr>
        <p:grpSpPr>
          <a:xfrm>
            <a:off x="736850" y="1972054"/>
            <a:ext cx="946093" cy="1267191"/>
            <a:chOff x="1052843" y="4680786"/>
            <a:chExt cx="946093" cy="1267191"/>
          </a:xfrm>
        </p:grpSpPr>
        <p:sp>
          <p:nvSpPr>
            <p:cNvPr id="18" name="TextBox 17"/>
            <p:cNvSpPr txBox="1"/>
            <p:nvPr/>
          </p:nvSpPr>
          <p:spPr>
            <a:xfrm>
              <a:off x="1052843" y="5547867"/>
              <a:ext cx="94609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TS = 3</a:t>
              </a:r>
            </a:p>
          </p:txBody>
        </p:sp>
        <p:grpSp>
          <p:nvGrpSpPr>
            <p:cNvPr id="22" name="Group 6"/>
            <p:cNvGrpSpPr>
              <a:grpSpLocks/>
            </p:cNvGrpSpPr>
            <p:nvPr/>
          </p:nvGrpSpPr>
          <p:grpSpPr bwMode="auto">
            <a:xfrm>
              <a:off x="1091603" y="4680786"/>
              <a:ext cx="868572" cy="653464"/>
              <a:chOff x="1164" y="1706"/>
              <a:chExt cx="814" cy="590"/>
            </a:xfrm>
          </p:grpSpPr>
          <p:sp>
            <p:nvSpPr>
              <p:cNvPr id="23" name="Oval 4"/>
              <p:cNvSpPr>
                <a:spLocks noChangeArrowheads="1"/>
              </p:cNvSpPr>
              <p:nvPr/>
            </p:nvSpPr>
            <p:spPr bwMode="auto">
              <a:xfrm>
                <a:off x="1338" y="1706"/>
                <a:ext cx="448" cy="590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none" anchor="ctr"/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hangingPunct="1"/>
                <a:endParaRPr lang="en-GB" altLang="en-US"/>
              </a:p>
            </p:txBody>
          </p:sp>
          <p:sp>
            <p:nvSpPr>
              <p:cNvPr id="24" name="Text Box 5"/>
              <p:cNvSpPr txBox="1">
                <a:spLocks noChangeArrowheads="1"/>
              </p:cNvSpPr>
              <p:nvPr/>
            </p:nvSpPr>
            <p:spPr bwMode="auto">
              <a:xfrm>
                <a:off x="1164" y="1824"/>
                <a:ext cx="814" cy="2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algn="ctr" eaLnBrk="1" hangingPunct="1"/>
                <a:r>
                  <a:rPr lang="en-GB" altLang="en-US" dirty="0" err="1">
                    <a:latin typeface="Arial" charset="0"/>
                    <a:ea typeface="Arial" charset="0"/>
                    <a:cs typeface="Arial" charset="0"/>
                  </a:rPr>
                  <a:t>txn</a:t>
                </a:r>
                <a:endParaRPr lang="en-US" altLang="en-US" dirty="0">
                  <a:latin typeface="Arial" charset="0"/>
                  <a:ea typeface="Arial" charset="0"/>
                  <a:cs typeface="Arial" charset="0"/>
                </a:endParaRPr>
              </a:p>
            </p:txBody>
          </p:sp>
        </p:grpSp>
      </p:grpSp>
      <p:grpSp>
        <p:nvGrpSpPr>
          <p:cNvPr id="34" name="Group 33"/>
          <p:cNvGrpSpPr/>
          <p:nvPr/>
        </p:nvGrpSpPr>
        <p:grpSpPr>
          <a:xfrm>
            <a:off x="1911470" y="1972054"/>
            <a:ext cx="946093" cy="1267191"/>
            <a:chOff x="2240066" y="4680786"/>
            <a:chExt cx="946093" cy="1267191"/>
          </a:xfrm>
        </p:grpSpPr>
        <p:grpSp>
          <p:nvGrpSpPr>
            <p:cNvPr id="28" name="Group 6"/>
            <p:cNvGrpSpPr>
              <a:grpSpLocks/>
            </p:cNvGrpSpPr>
            <p:nvPr/>
          </p:nvGrpSpPr>
          <p:grpSpPr bwMode="auto">
            <a:xfrm>
              <a:off x="2278826" y="4680786"/>
              <a:ext cx="868572" cy="653464"/>
              <a:chOff x="1164" y="1706"/>
              <a:chExt cx="814" cy="590"/>
            </a:xfrm>
          </p:grpSpPr>
          <p:sp>
            <p:nvSpPr>
              <p:cNvPr id="29" name="Oval 4"/>
              <p:cNvSpPr>
                <a:spLocks noChangeArrowheads="1"/>
              </p:cNvSpPr>
              <p:nvPr/>
            </p:nvSpPr>
            <p:spPr bwMode="auto">
              <a:xfrm>
                <a:off x="1338" y="1706"/>
                <a:ext cx="448" cy="590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hangingPunct="1"/>
                <a:endParaRPr lang="en-GB" altLang="en-US"/>
              </a:p>
            </p:txBody>
          </p:sp>
          <p:sp>
            <p:nvSpPr>
              <p:cNvPr id="30" name="Text Box 5"/>
              <p:cNvSpPr txBox="1">
                <a:spLocks noChangeArrowheads="1"/>
              </p:cNvSpPr>
              <p:nvPr/>
            </p:nvSpPr>
            <p:spPr bwMode="auto">
              <a:xfrm>
                <a:off x="1164" y="1824"/>
                <a:ext cx="814" cy="2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algn="ctr" eaLnBrk="1" hangingPunct="1"/>
                <a:r>
                  <a:rPr lang="en-GB" altLang="en-US" dirty="0" err="1">
                    <a:latin typeface="Arial" charset="0"/>
                    <a:ea typeface="Arial" charset="0"/>
                    <a:cs typeface="Arial" charset="0"/>
                  </a:rPr>
                  <a:t>txn</a:t>
                </a:r>
                <a:endParaRPr lang="en-US" altLang="en-US" dirty="0">
                  <a:latin typeface="Arial" charset="0"/>
                  <a:ea typeface="Arial" charset="0"/>
                  <a:cs typeface="Arial" charset="0"/>
                </a:endParaRPr>
              </a:p>
            </p:txBody>
          </p:sp>
        </p:grpSp>
        <p:sp>
          <p:nvSpPr>
            <p:cNvPr id="31" name="TextBox 30"/>
            <p:cNvSpPr txBox="1"/>
            <p:nvPr/>
          </p:nvSpPr>
          <p:spPr>
            <a:xfrm>
              <a:off x="2240066" y="5547867"/>
              <a:ext cx="94609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TS = 4</a:t>
              </a: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3086091" y="1972054"/>
            <a:ext cx="946093" cy="1267191"/>
            <a:chOff x="3784467" y="4680786"/>
            <a:chExt cx="946093" cy="1267191"/>
          </a:xfrm>
        </p:grpSpPr>
        <p:grpSp>
          <p:nvGrpSpPr>
            <p:cNvPr id="25" name="Group 6"/>
            <p:cNvGrpSpPr>
              <a:grpSpLocks/>
            </p:cNvGrpSpPr>
            <p:nvPr/>
          </p:nvGrpSpPr>
          <p:grpSpPr bwMode="auto">
            <a:xfrm>
              <a:off x="3861988" y="4680786"/>
              <a:ext cx="868572" cy="653464"/>
              <a:chOff x="1164" y="1706"/>
              <a:chExt cx="814" cy="590"/>
            </a:xfrm>
          </p:grpSpPr>
          <p:sp>
            <p:nvSpPr>
              <p:cNvPr id="26" name="Oval 4"/>
              <p:cNvSpPr>
                <a:spLocks noChangeArrowheads="1"/>
              </p:cNvSpPr>
              <p:nvPr/>
            </p:nvSpPr>
            <p:spPr bwMode="auto">
              <a:xfrm>
                <a:off x="1338" y="1706"/>
                <a:ext cx="448" cy="590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wrap="none" anchor="ctr"/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hangingPunct="1"/>
                <a:endParaRPr lang="en-GB" altLang="en-US"/>
              </a:p>
            </p:txBody>
          </p:sp>
          <p:sp>
            <p:nvSpPr>
              <p:cNvPr id="27" name="Text Box 5"/>
              <p:cNvSpPr txBox="1">
                <a:spLocks noChangeArrowheads="1"/>
              </p:cNvSpPr>
              <p:nvPr/>
            </p:nvSpPr>
            <p:spPr bwMode="auto">
              <a:xfrm>
                <a:off x="1164" y="1824"/>
                <a:ext cx="814" cy="2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algn="ctr" eaLnBrk="1" hangingPunct="1"/>
                <a:r>
                  <a:rPr lang="en-GB" altLang="en-US" dirty="0" err="1">
                    <a:latin typeface="Arial" charset="0"/>
                    <a:ea typeface="Arial" charset="0"/>
                    <a:cs typeface="Arial" charset="0"/>
                  </a:rPr>
                  <a:t>txn</a:t>
                </a:r>
                <a:endParaRPr lang="en-US" altLang="en-US" dirty="0">
                  <a:latin typeface="Arial" charset="0"/>
                  <a:ea typeface="Arial" charset="0"/>
                  <a:cs typeface="Arial" charset="0"/>
                </a:endParaRPr>
              </a:p>
            </p:txBody>
          </p:sp>
        </p:grpSp>
        <p:sp>
          <p:nvSpPr>
            <p:cNvPr id="32" name="TextBox 31"/>
            <p:cNvSpPr txBox="1"/>
            <p:nvPr/>
          </p:nvSpPr>
          <p:spPr>
            <a:xfrm>
              <a:off x="3784467" y="5547867"/>
              <a:ext cx="94609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TS = 5</a:t>
              </a:r>
            </a:p>
          </p:txBody>
        </p:sp>
      </p:grpSp>
      <p:sp>
        <p:nvSpPr>
          <p:cNvPr id="38" name="TextBox 37"/>
          <p:cNvSpPr txBox="1"/>
          <p:nvPr/>
        </p:nvSpPr>
        <p:spPr>
          <a:xfrm>
            <a:off x="2551005" y="3989204"/>
            <a:ext cx="117211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W(3) = 4</a:t>
            </a:r>
          </a:p>
          <a:p>
            <a:r>
              <a:rPr lang="en-US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R(3) = 4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3640975" y="5119402"/>
            <a:ext cx="5208670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b="0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Find v such that max </a:t>
            </a:r>
            <a:r>
              <a:rPr lang="en-US" b="0" dirty="0" err="1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WriteTS</a:t>
            </a:r>
            <a:r>
              <a:rPr lang="en-US" b="0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(v) &lt;= (TS = 4)</a:t>
            </a:r>
          </a:p>
          <a:p>
            <a:pPr marL="800100" lvl="1" indent="-342900" algn="l">
              <a:buFont typeface="Symbol" charset="2"/>
              <a:buChar char="Þ"/>
            </a:pPr>
            <a:r>
              <a:rPr lang="en-US" b="0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v = 1 has (</a:t>
            </a:r>
            <a:r>
              <a:rPr lang="en-US" b="0" dirty="0" err="1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WriteTS</a:t>
            </a:r>
            <a:r>
              <a:rPr lang="en-US" b="0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 = 3) &lt;= 4</a:t>
            </a:r>
          </a:p>
          <a:p>
            <a:pPr algn="l"/>
            <a:r>
              <a:rPr lang="en-US" b="0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If </a:t>
            </a:r>
            <a:r>
              <a:rPr lang="en-US" b="0" dirty="0" err="1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ReadTS</a:t>
            </a:r>
            <a:r>
              <a:rPr lang="en-US" b="0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(1) &gt; 4, abort</a:t>
            </a:r>
          </a:p>
          <a:p>
            <a:pPr marL="800100" lvl="1" indent="-342900" algn="l">
              <a:buFont typeface="Symbol" charset="2"/>
              <a:buChar char="Þ"/>
            </a:pPr>
            <a:r>
              <a:rPr lang="en-US" b="0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3 &gt; 4:  false  </a:t>
            </a:r>
          </a:p>
          <a:p>
            <a:pPr algn="l"/>
            <a:r>
              <a:rPr lang="en-US" b="0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Otherwise, write object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4012977" y="1481429"/>
            <a:ext cx="4716548" cy="20415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>
                <a:latin typeface="Arial" charset="0"/>
                <a:ea typeface="Arial" charset="0"/>
                <a:cs typeface="Arial" charset="0"/>
              </a:rPr>
              <a:t>Notation</a:t>
            </a:r>
          </a:p>
          <a:p>
            <a:pPr algn="l"/>
            <a:r>
              <a:rPr lang="en-US" b="0" dirty="0">
                <a:latin typeface="Arial" charset="0"/>
                <a:ea typeface="Arial" charset="0"/>
                <a:cs typeface="Arial" charset="0"/>
              </a:rPr>
              <a:t> </a:t>
            </a:r>
          </a:p>
          <a:p>
            <a:pPr algn="l"/>
            <a:r>
              <a:rPr lang="en-US" b="0" dirty="0">
                <a:latin typeface="Arial" charset="0"/>
                <a:ea typeface="Arial" charset="0"/>
                <a:cs typeface="Arial" charset="0"/>
              </a:rPr>
              <a:t>        W(1) = 3:	Write creates version 1 </a:t>
            </a:r>
          </a:p>
          <a:p>
            <a:pPr algn="l"/>
            <a:r>
              <a:rPr lang="en-US" b="0" dirty="0">
                <a:latin typeface="Arial" charset="0"/>
                <a:ea typeface="Arial" charset="0"/>
                <a:cs typeface="Arial" charset="0"/>
              </a:rPr>
              <a:t>		with </a:t>
            </a:r>
            <a:r>
              <a:rPr lang="en-US" b="0" dirty="0" err="1">
                <a:latin typeface="Arial" charset="0"/>
                <a:ea typeface="Arial" charset="0"/>
                <a:cs typeface="Arial" charset="0"/>
              </a:rPr>
              <a:t>WriteTS</a:t>
            </a:r>
            <a:r>
              <a:rPr lang="en-US" b="0" dirty="0">
                <a:latin typeface="Arial" charset="0"/>
                <a:ea typeface="Arial" charset="0"/>
                <a:cs typeface="Arial" charset="0"/>
              </a:rPr>
              <a:t> = 3</a:t>
            </a:r>
          </a:p>
          <a:p>
            <a:pPr algn="l">
              <a:spcBef>
                <a:spcPts val="800"/>
              </a:spcBef>
            </a:pPr>
            <a:r>
              <a:rPr lang="en-US" b="0" dirty="0">
                <a:latin typeface="Arial" charset="0"/>
                <a:ea typeface="Arial" charset="0"/>
                <a:cs typeface="Arial" charset="0"/>
              </a:rPr>
              <a:t>         R(1) = 3:  	Read of version 1 </a:t>
            </a:r>
          </a:p>
          <a:p>
            <a:pPr algn="l"/>
            <a:r>
              <a:rPr lang="en-US" b="0" dirty="0">
                <a:latin typeface="Arial" charset="0"/>
                <a:ea typeface="Arial" charset="0"/>
                <a:cs typeface="Arial" charset="0"/>
              </a:rPr>
              <a:t>		returns timestamp 3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262513" y="3989204"/>
            <a:ext cx="117211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1E4899"/>
                </a:solidFill>
                <a:latin typeface="Arial" charset="0"/>
                <a:ea typeface="Arial" charset="0"/>
                <a:cs typeface="Arial" charset="0"/>
              </a:rPr>
              <a:t>W(1) = 3</a:t>
            </a:r>
          </a:p>
          <a:p>
            <a:r>
              <a:rPr lang="en-US" dirty="0">
                <a:solidFill>
                  <a:srgbClr val="1E4899"/>
                </a:solidFill>
                <a:latin typeface="Arial" charset="0"/>
                <a:ea typeface="Arial" charset="0"/>
                <a:cs typeface="Arial" charset="0"/>
              </a:rPr>
              <a:t>R(1) = 3</a:t>
            </a:r>
          </a:p>
        </p:txBody>
      </p:sp>
    </p:spTree>
    <p:extLst>
      <p:ext uri="{BB962C8B-B14F-4D97-AF65-F5344CB8AC3E}">
        <p14:creationId xmlns:p14="http://schemas.microsoft.com/office/powerpoint/2010/main" val="82718744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z="1200" smtClean="0"/>
              <a:pPr>
                <a:defRPr/>
              </a:pPr>
              <a:t>21</a:t>
            </a:fld>
            <a:endParaRPr lang="en-US" sz="12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Digging deeper</a:t>
            </a:r>
            <a:endParaRPr lang="en-US" sz="3600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1120289" y="4896308"/>
            <a:ext cx="7032567" cy="16625"/>
          </a:xfrm>
          <a:prstGeom prst="straightConnector1">
            <a:avLst/>
          </a:prstGeom>
          <a:ln>
            <a:prstDash val="solid"/>
            <a:headEnd type="none"/>
            <a:tailEnd type="stealth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736850" y="4723837"/>
            <a:ext cx="3834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charset="0"/>
                <a:ea typeface="Arial" charset="0"/>
                <a:cs typeface="Arial" charset="0"/>
              </a:rPr>
              <a:t>O</a:t>
            </a:r>
          </a:p>
        </p:txBody>
      </p:sp>
      <p:grpSp>
        <p:nvGrpSpPr>
          <p:cNvPr id="33" name="Group 32"/>
          <p:cNvGrpSpPr/>
          <p:nvPr/>
        </p:nvGrpSpPr>
        <p:grpSpPr>
          <a:xfrm>
            <a:off x="736850" y="1972054"/>
            <a:ext cx="946093" cy="1267191"/>
            <a:chOff x="1052843" y="4680786"/>
            <a:chExt cx="946093" cy="1267191"/>
          </a:xfrm>
        </p:grpSpPr>
        <p:sp>
          <p:nvSpPr>
            <p:cNvPr id="18" name="TextBox 17"/>
            <p:cNvSpPr txBox="1"/>
            <p:nvPr/>
          </p:nvSpPr>
          <p:spPr>
            <a:xfrm>
              <a:off x="1052843" y="5547867"/>
              <a:ext cx="94609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TS = 3</a:t>
              </a:r>
            </a:p>
          </p:txBody>
        </p:sp>
        <p:grpSp>
          <p:nvGrpSpPr>
            <p:cNvPr id="22" name="Group 6"/>
            <p:cNvGrpSpPr>
              <a:grpSpLocks/>
            </p:cNvGrpSpPr>
            <p:nvPr/>
          </p:nvGrpSpPr>
          <p:grpSpPr bwMode="auto">
            <a:xfrm>
              <a:off x="1091603" y="4680786"/>
              <a:ext cx="868572" cy="653464"/>
              <a:chOff x="1164" y="1706"/>
              <a:chExt cx="814" cy="590"/>
            </a:xfrm>
          </p:grpSpPr>
          <p:sp>
            <p:nvSpPr>
              <p:cNvPr id="23" name="Oval 4"/>
              <p:cNvSpPr>
                <a:spLocks noChangeArrowheads="1"/>
              </p:cNvSpPr>
              <p:nvPr/>
            </p:nvSpPr>
            <p:spPr bwMode="auto">
              <a:xfrm>
                <a:off x="1338" y="1706"/>
                <a:ext cx="448" cy="590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none" anchor="ctr"/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hangingPunct="1"/>
                <a:endParaRPr lang="en-GB" altLang="en-US"/>
              </a:p>
            </p:txBody>
          </p:sp>
          <p:sp>
            <p:nvSpPr>
              <p:cNvPr id="24" name="Text Box 5"/>
              <p:cNvSpPr txBox="1">
                <a:spLocks noChangeArrowheads="1"/>
              </p:cNvSpPr>
              <p:nvPr/>
            </p:nvSpPr>
            <p:spPr bwMode="auto">
              <a:xfrm>
                <a:off x="1164" y="1824"/>
                <a:ext cx="814" cy="2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algn="ctr" eaLnBrk="1" hangingPunct="1"/>
                <a:r>
                  <a:rPr lang="en-GB" altLang="en-US" dirty="0" err="1">
                    <a:latin typeface="Arial" charset="0"/>
                    <a:ea typeface="Arial" charset="0"/>
                    <a:cs typeface="Arial" charset="0"/>
                  </a:rPr>
                  <a:t>txn</a:t>
                </a:r>
                <a:endParaRPr lang="en-US" altLang="en-US" dirty="0">
                  <a:latin typeface="Arial" charset="0"/>
                  <a:ea typeface="Arial" charset="0"/>
                  <a:cs typeface="Arial" charset="0"/>
                </a:endParaRPr>
              </a:p>
            </p:txBody>
          </p:sp>
        </p:grpSp>
      </p:grpSp>
      <p:grpSp>
        <p:nvGrpSpPr>
          <p:cNvPr id="34" name="Group 33"/>
          <p:cNvGrpSpPr/>
          <p:nvPr/>
        </p:nvGrpSpPr>
        <p:grpSpPr>
          <a:xfrm>
            <a:off x="1911470" y="1972054"/>
            <a:ext cx="946093" cy="1267191"/>
            <a:chOff x="2240066" y="4680786"/>
            <a:chExt cx="946093" cy="1267191"/>
          </a:xfrm>
        </p:grpSpPr>
        <p:grpSp>
          <p:nvGrpSpPr>
            <p:cNvPr id="28" name="Group 6"/>
            <p:cNvGrpSpPr>
              <a:grpSpLocks/>
            </p:cNvGrpSpPr>
            <p:nvPr/>
          </p:nvGrpSpPr>
          <p:grpSpPr bwMode="auto">
            <a:xfrm>
              <a:off x="2278826" y="4680786"/>
              <a:ext cx="868572" cy="653464"/>
              <a:chOff x="1164" y="1706"/>
              <a:chExt cx="814" cy="590"/>
            </a:xfrm>
          </p:grpSpPr>
          <p:sp>
            <p:nvSpPr>
              <p:cNvPr id="29" name="Oval 4"/>
              <p:cNvSpPr>
                <a:spLocks noChangeArrowheads="1"/>
              </p:cNvSpPr>
              <p:nvPr/>
            </p:nvSpPr>
            <p:spPr bwMode="auto">
              <a:xfrm>
                <a:off x="1338" y="1706"/>
                <a:ext cx="448" cy="590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hangingPunct="1"/>
                <a:endParaRPr lang="en-GB" altLang="en-US"/>
              </a:p>
            </p:txBody>
          </p:sp>
          <p:sp>
            <p:nvSpPr>
              <p:cNvPr id="30" name="Text Box 5"/>
              <p:cNvSpPr txBox="1">
                <a:spLocks noChangeArrowheads="1"/>
              </p:cNvSpPr>
              <p:nvPr/>
            </p:nvSpPr>
            <p:spPr bwMode="auto">
              <a:xfrm>
                <a:off x="1164" y="1824"/>
                <a:ext cx="814" cy="2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algn="ctr" eaLnBrk="1" hangingPunct="1"/>
                <a:r>
                  <a:rPr lang="en-GB" altLang="en-US" dirty="0" err="1">
                    <a:latin typeface="Arial" charset="0"/>
                    <a:ea typeface="Arial" charset="0"/>
                    <a:cs typeface="Arial" charset="0"/>
                  </a:rPr>
                  <a:t>txn</a:t>
                </a:r>
                <a:endParaRPr lang="en-US" altLang="en-US" dirty="0">
                  <a:latin typeface="Arial" charset="0"/>
                  <a:ea typeface="Arial" charset="0"/>
                  <a:cs typeface="Arial" charset="0"/>
                </a:endParaRPr>
              </a:p>
            </p:txBody>
          </p:sp>
        </p:grpSp>
        <p:sp>
          <p:nvSpPr>
            <p:cNvPr id="31" name="TextBox 30"/>
            <p:cNvSpPr txBox="1"/>
            <p:nvPr/>
          </p:nvSpPr>
          <p:spPr>
            <a:xfrm>
              <a:off x="2240066" y="5547867"/>
              <a:ext cx="94609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TS = 4</a:t>
              </a: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3086091" y="1972054"/>
            <a:ext cx="946093" cy="1267191"/>
            <a:chOff x="3784467" y="4680786"/>
            <a:chExt cx="946093" cy="1267191"/>
          </a:xfrm>
        </p:grpSpPr>
        <p:grpSp>
          <p:nvGrpSpPr>
            <p:cNvPr id="25" name="Group 6"/>
            <p:cNvGrpSpPr>
              <a:grpSpLocks/>
            </p:cNvGrpSpPr>
            <p:nvPr/>
          </p:nvGrpSpPr>
          <p:grpSpPr bwMode="auto">
            <a:xfrm>
              <a:off x="3861988" y="4680786"/>
              <a:ext cx="868572" cy="653464"/>
              <a:chOff x="1164" y="1706"/>
              <a:chExt cx="814" cy="590"/>
            </a:xfrm>
          </p:grpSpPr>
          <p:sp>
            <p:nvSpPr>
              <p:cNvPr id="26" name="Oval 4"/>
              <p:cNvSpPr>
                <a:spLocks noChangeArrowheads="1"/>
              </p:cNvSpPr>
              <p:nvPr/>
            </p:nvSpPr>
            <p:spPr bwMode="auto">
              <a:xfrm>
                <a:off x="1338" y="1706"/>
                <a:ext cx="448" cy="590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wrap="none" anchor="ctr"/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hangingPunct="1"/>
                <a:endParaRPr lang="en-GB" altLang="en-US"/>
              </a:p>
            </p:txBody>
          </p:sp>
          <p:sp>
            <p:nvSpPr>
              <p:cNvPr id="27" name="Text Box 5"/>
              <p:cNvSpPr txBox="1">
                <a:spLocks noChangeArrowheads="1"/>
              </p:cNvSpPr>
              <p:nvPr/>
            </p:nvSpPr>
            <p:spPr bwMode="auto">
              <a:xfrm>
                <a:off x="1164" y="1824"/>
                <a:ext cx="814" cy="2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algn="ctr" eaLnBrk="1" hangingPunct="1"/>
                <a:r>
                  <a:rPr lang="en-GB" altLang="en-US" dirty="0" err="1">
                    <a:latin typeface="Arial" charset="0"/>
                    <a:ea typeface="Arial" charset="0"/>
                    <a:cs typeface="Arial" charset="0"/>
                  </a:rPr>
                  <a:t>txn</a:t>
                </a:r>
                <a:endParaRPr lang="en-US" altLang="en-US" dirty="0">
                  <a:latin typeface="Arial" charset="0"/>
                  <a:ea typeface="Arial" charset="0"/>
                  <a:cs typeface="Arial" charset="0"/>
                </a:endParaRPr>
              </a:p>
            </p:txBody>
          </p:sp>
        </p:grpSp>
        <p:sp>
          <p:nvSpPr>
            <p:cNvPr id="32" name="TextBox 31"/>
            <p:cNvSpPr txBox="1"/>
            <p:nvPr/>
          </p:nvSpPr>
          <p:spPr>
            <a:xfrm>
              <a:off x="3784467" y="5547867"/>
              <a:ext cx="94609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TS = 5</a:t>
              </a: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487934" y="5296418"/>
            <a:ext cx="315304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BEGIN Transaction</a:t>
            </a:r>
          </a:p>
          <a:p>
            <a:pPr lvl="1" algn="l"/>
            <a:r>
              <a:rPr lang="en-US" dirty="0" err="1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tmp</a:t>
            </a:r>
            <a:r>
              <a:rPr lang="en-US" dirty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 = READ(O)</a:t>
            </a:r>
          </a:p>
          <a:p>
            <a:pPr lvl="1" algn="l"/>
            <a:r>
              <a:rPr lang="en-US" dirty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WRITE (O, </a:t>
            </a:r>
            <a:r>
              <a:rPr lang="en-US" dirty="0" err="1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tmp</a:t>
            </a:r>
            <a:r>
              <a:rPr lang="en-US" dirty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 + 1)</a:t>
            </a:r>
          </a:p>
          <a:p>
            <a:pPr algn="l"/>
            <a:r>
              <a:rPr lang="en-US" dirty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END Transaction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3640975" y="5450306"/>
            <a:ext cx="520867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b="0" dirty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Find v such that max </a:t>
            </a:r>
            <a:r>
              <a:rPr lang="en-US" b="0" dirty="0" err="1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WriteTS</a:t>
            </a:r>
            <a:r>
              <a:rPr lang="en-US" b="0" dirty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(v) &lt;= (TS = 5)</a:t>
            </a:r>
          </a:p>
          <a:p>
            <a:pPr marL="800100" lvl="1" indent="-342900" algn="l">
              <a:buFont typeface="Symbol" charset="2"/>
              <a:buChar char="Þ"/>
            </a:pPr>
            <a:r>
              <a:rPr lang="en-US" b="0" dirty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v = 1 has (</a:t>
            </a:r>
            <a:r>
              <a:rPr lang="en-US" b="0" dirty="0" err="1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WriteTS</a:t>
            </a:r>
            <a:r>
              <a:rPr lang="en-US" b="0" dirty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 = 3) &lt;= 5</a:t>
            </a:r>
          </a:p>
          <a:p>
            <a:pPr algn="l"/>
            <a:r>
              <a:rPr lang="en-US" b="0" dirty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Set R(1) = max(5, R(1)) = 5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4012977" y="1481429"/>
            <a:ext cx="4716548" cy="20415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>
                <a:latin typeface="Arial" charset="0"/>
                <a:ea typeface="Arial" charset="0"/>
                <a:cs typeface="Arial" charset="0"/>
              </a:rPr>
              <a:t>Notation</a:t>
            </a:r>
          </a:p>
          <a:p>
            <a:pPr algn="l"/>
            <a:r>
              <a:rPr lang="en-US" b="0" dirty="0">
                <a:latin typeface="Arial" charset="0"/>
                <a:ea typeface="Arial" charset="0"/>
                <a:cs typeface="Arial" charset="0"/>
              </a:rPr>
              <a:t> </a:t>
            </a:r>
          </a:p>
          <a:p>
            <a:pPr algn="l"/>
            <a:r>
              <a:rPr lang="en-US" b="0" dirty="0">
                <a:latin typeface="Arial" charset="0"/>
                <a:ea typeface="Arial" charset="0"/>
                <a:cs typeface="Arial" charset="0"/>
              </a:rPr>
              <a:t>        W(1) = 3:	Write creates version 1 </a:t>
            </a:r>
          </a:p>
          <a:p>
            <a:pPr algn="l"/>
            <a:r>
              <a:rPr lang="en-US" b="0" dirty="0">
                <a:latin typeface="Arial" charset="0"/>
                <a:ea typeface="Arial" charset="0"/>
                <a:cs typeface="Arial" charset="0"/>
              </a:rPr>
              <a:t>		with </a:t>
            </a:r>
            <a:r>
              <a:rPr lang="en-US" b="0" dirty="0" err="1">
                <a:latin typeface="Arial" charset="0"/>
                <a:ea typeface="Arial" charset="0"/>
                <a:cs typeface="Arial" charset="0"/>
              </a:rPr>
              <a:t>WriteTS</a:t>
            </a:r>
            <a:r>
              <a:rPr lang="en-US" b="0" dirty="0">
                <a:latin typeface="Arial" charset="0"/>
                <a:ea typeface="Arial" charset="0"/>
                <a:cs typeface="Arial" charset="0"/>
              </a:rPr>
              <a:t> = 3</a:t>
            </a:r>
          </a:p>
          <a:p>
            <a:pPr algn="l">
              <a:spcBef>
                <a:spcPts val="800"/>
              </a:spcBef>
            </a:pPr>
            <a:r>
              <a:rPr lang="en-US" b="0" dirty="0">
                <a:latin typeface="Arial" charset="0"/>
                <a:ea typeface="Arial" charset="0"/>
                <a:cs typeface="Arial" charset="0"/>
              </a:rPr>
              <a:t>         R(1) = 3:  	Read of version 1 </a:t>
            </a:r>
          </a:p>
          <a:p>
            <a:pPr algn="l"/>
            <a:r>
              <a:rPr lang="en-US" b="0" dirty="0">
                <a:latin typeface="Arial" charset="0"/>
                <a:ea typeface="Arial" charset="0"/>
                <a:cs typeface="Arial" charset="0"/>
              </a:rPr>
              <a:t>		returns timestamp 3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262513" y="3989204"/>
            <a:ext cx="117211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1E4899"/>
                </a:solidFill>
                <a:latin typeface="Arial" charset="0"/>
                <a:ea typeface="Arial" charset="0"/>
                <a:cs typeface="Arial" charset="0"/>
              </a:rPr>
              <a:t>W(1) = 3</a:t>
            </a:r>
          </a:p>
          <a:p>
            <a:r>
              <a:rPr lang="en-US" dirty="0">
                <a:solidFill>
                  <a:srgbClr val="1E4899"/>
                </a:solidFill>
                <a:latin typeface="Arial" charset="0"/>
                <a:ea typeface="Arial" charset="0"/>
                <a:cs typeface="Arial" charset="0"/>
              </a:rPr>
              <a:t>R(1) = 3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1290566" y="4299206"/>
            <a:ext cx="1116010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R(1) = 5</a:t>
            </a:r>
          </a:p>
        </p:txBody>
      </p:sp>
    </p:spTree>
    <p:extLst>
      <p:ext uri="{BB962C8B-B14F-4D97-AF65-F5344CB8AC3E}">
        <p14:creationId xmlns:p14="http://schemas.microsoft.com/office/powerpoint/2010/main" val="794698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41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z="1200" smtClean="0"/>
              <a:pPr>
                <a:defRPr/>
              </a:pPr>
              <a:t>22</a:t>
            </a:fld>
            <a:endParaRPr lang="en-US" sz="12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Digging deeper</a:t>
            </a:r>
            <a:endParaRPr lang="en-US" sz="3600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1120289" y="4896308"/>
            <a:ext cx="7032567" cy="16625"/>
          </a:xfrm>
          <a:prstGeom prst="straightConnector1">
            <a:avLst/>
          </a:prstGeom>
          <a:ln>
            <a:prstDash val="solid"/>
            <a:headEnd type="none"/>
            <a:tailEnd type="stealth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736850" y="4723837"/>
            <a:ext cx="3834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charset="0"/>
                <a:ea typeface="Arial" charset="0"/>
                <a:cs typeface="Arial" charset="0"/>
              </a:rPr>
              <a:t>O</a:t>
            </a:r>
          </a:p>
        </p:txBody>
      </p:sp>
      <p:grpSp>
        <p:nvGrpSpPr>
          <p:cNvPr id="33" name="Group 32"/>
          <p:cNvGrpSpPr/>
          <p:nvPr/>
        </p:nvGrpSpPr>
        <p:grpSpPr>
          <a:xfrm>
            <a:off x="736850" y="1972054"/>
            <a:ext cx="946093" cy="1267191"/>
            <a:chOff x="1052843" y="4680786"/>
            <a:chExt cx="946093" cy="1267191"/>
          </a:xfrm>
        </p:grpSpPr>
        <p:sp>
          <p:nvSpPr>
            <p:cNvPr id="18" name="TextBox 17"/>
            <p:cNvSpPr txBox="1"/>
            <p:nvPr/>
          </p:nvSpPr>
          <p:spPr>
            <a:xfrm>
              <a:off x="1052843" y="5547867"/>
              <a:ext cx="94609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TS = 3</a:t>
              </a:r>
            </a:p>
          </p:txBody>
        </p:sp>
        <p:grpSp>
          <p:nvGrpSpPr>
            <p:cNvPr id="22" name="Group 6"/>
            <p:cNvGrpSpPr>
              <a:grpSpLocks/>
            </p:cNvGrpSpPr>
            <p:nvPr/>
          </p:nvGrpSpPr>
          <p:grpSpPr bwMode="auto">
            <a:xfrm>
              <a:off x="1091603" y="4680786"/>
              <a:ext cx="868572" cy="653464"/>
              <a:chOff x="1164" y="1706"/>
              <a:chExt cx="814" cy="590"/>
            </a:xfrm>
          </p:grpSpPr>
          <p:sp>
            <p:nvSpPr>
              <p:cNvPr id="23" name="Oval 4"/>
              <p:cNvSpPr>
                <a:spLocks noChangeArrowheads="1"/>
              </p:cNvSpPr>
              <p:nvPr/>
            </p:nvSpPr>
            <p:spPr bwMode="auto">
              <a:xfrm>
                <a:off x="1338" y="1706"/>
                <a:ext cx="448" cy="590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none" anchor="ctr"/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hangingPunct="1"/>
                <a:endParaRPr lang="en-GB" altLang="en-US"/>
              </a:p>
            </p:txBody>
          </p:sp>
          <p:sp>
            <p:nvSpPr>
              <p:cNvPr id="24" name="Text Box 5"/>
              <p:cNvSpPr txBox="1">
                <a:spLocks noChangeArrowheads="1"/>
              </p:cNvSpPr>
              <p:nvPr/>
            </p:nvSpPr>
            <p:spPr bwMode="auto">
              <a:xfrm>
                <a:off x="1164" y="1824"/>
                <a:ext cx="814" cy="2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algn="ctr" eaLnBrk="1" hangingPunct="1"/>
                <a:r>
                  <a:rPr lang="en-GB" altLang="en-US" dirty="0" err="1">
                    <a:latin typeface="Arial" charset="0"/>
                    <a:ea typeface="Arial" charset="0"/>
                    <a:cs typeface="Arial" charset="0"/>
                  </a:rPr>
                  <a:t>txn</a:t>
                </a:r>
                <a:endParaRPr lang="en-US" altLang="en-US" dirty="0">
                  <a:latin typeface="Arial" charset="0"/>
                  <a:ea typeface="Arial" charset="0"/>
                  <a:cs typeface="Arial" charset="0"/>
                </a:endParaRPr>
              </a:p>
            </p:txBody>
          </p:sp>
        </p:grpSp>
      </p:grpSp>
      <p:grpSp>
        <p:nvGrpSpPr>
          <p:cNvPr id="34" name="Group 33"/>
          <p:cNvGrpSpPr/>
          <p:nvPr/>
        </p:nvGrpSpPr>
        <p:grpSpPr>
          <a:xfrm>
            <a:off x="1911470" y="1972054"/>
            <a:ext cx="946093" cy="1267191"/>
            <a:chOff x="2240066" y="4680786"/>
            <a:chExt cx="946093" cy="1267191"/>
          </a:xfrm>
        </p:grpSpPr>
        <p:grpSp>
          <p:nvGrpSpPr>
            <p:cNvPr id="28" name="Group 6"/>
            <p:cNvGrpSpPr>
              <a:grpSpLocks/>
            </p:cNvGrpSpPr>
            <p:nvPr/>
          </p:nvGrpSpPr>
          <p:grpSpPr bwMode="auto">
            <a:xfrm>
              <a:off x="2278826" y="4680786"/>
              <a:ext cx="868572" cy="653464"/>
              <a:chOff x="1164" y="1706"/>
              <a:chExt cx="814" cy="590"/>
            </a:xfrm>
          </p:grpSpPr>
          <p:sp>
            <p:nvSpPr>
              <p:cNvPr id="29" name="Oval 4"/>
              <p:cNvSpPr>
                <a:spLocks noChangeArrowheads="1"/>
              </p:cNvSpPr>
              <p:nvPr/>
            </p:nvSpPr>
            <p:spPr bwMode="auto">
              <a:xfrm>
                <a:off x="1338" y="1706"/>
                <a:ext cx="448" cy="590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hangingPunct="1"/>
                <a:endParaRPr lang="en-GB" altLang="en-US"/>
              </a:p>
            </p:txBody>
          </p:sp>
          <p:sp>
            <p:nvSpPr>
              <p:cNvPr id="30" name="Text Box 5"/>
              <p:cNvSpPr txBox="1">
                <a:spLocks noChangeArrowheads="1"/>
              </p:cNvSpPr>
              <p:nvPr/>
            </p:nvSpPr>
            <p:spPr bwMode="auto">
              <a:xfrm>
                <a:off x="1164" y="1824"/>
                <a:ext cx="814" cy="2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algn="ctr" eaLnBrk="1" hangingPunct="1"/>
                <a:r>
                  <a:rPr lang="en-GB" altLang="en-US" dirty="0" err="1">
                    <a:latin typeface="Arial" charset="0"/>
                    <a:ea typeface="Arial" charset="0"/>
                    <a:cs typeface="Arial" charset="0"/>
                  </a:rPr>
                  <a:t>txn</a:t>
                </a:r>
                <a:endParaRPr lang="en-US" altLang="en-US" dirty="0">
                  <a:latin typeface="Arial" charset="0"/>
                  <a:ea typeface="Arial" charset="0"/>
                  <a:cs typeface="Arial" charset="0"/>
                </a:endParaRPr>
              </a:p>
            </p:txBody>
          </p:sp>
        </p:grpSp>
        <p:sp>
          <p:nvSpPr>
            <p:cNvPr id="31" name="TextBox 30"/>
            <p:cNvSpPr txBox="1"/>
            <p:nvPr/>
          </p:nvSpPr>
          <p:spPr>
            <a:xfrm>
              <a:off x="2240066" y="5547867"/>
              <a:ext cx="94609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TS = 4</a:t>
              </a: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3086091" y="1972054"/>
            <a:ext cx="946093" cy="1267191"/>
            <a:chOff x="3784467" y="4680786"/>
            <a:chExt cx="946093" cy="1267191"/>
          </a:xfrm>
        </p:grpSpPr>
        <p:grpSp>
          <p:nvGrpSpPr>
            <p:cNvPr id="25" name="Group 6"/>
            <p:cNvGrpSpPr>
              <a:grpSpLocks/>
            </p:cNvGrpSpPr>
            <p:nvPr/>
          </p:nvGrpSpPr>
          <p:grpSpPr bwMode="auto">
            <a:xfrm>
              <a:off x="3861988" y="4680786"/>
              <a:ext cx="868572" cy="653464"/>
              <a:chOff x="1164" y="1706"/>
              <a:chExt cx="814" cy="590"/>
            </a:xfrm>
          </p:grpSpPr>
          <p:sp>
            <p:nvSpPr>
              <p:cNvPr id="26" name="Oval 4"/>
              <p:cNvSpPr>
                <a:spLocks noChangeArrowheads="1"/>
              </p:cNvSpPr>
              <p:nvPr/>
            </p:nvSpPr>
            <p:spPr bwMode="auto">
              <a:xfrm>
                <a:off x="1338" y="1706"/>
                <a:ext cx="448" cy="590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wrap="none" anchor="ctr"/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hangingPunct="1"/>
                <a:endParaRPr lang="en-GB" altLang="en-US"/>
              </a:p>
            </p:txBody>
          </p:sp>
          <p:sp>
            <p:nvSpPr>
              <p:cNvPr id="27" name="Text Box 5"/>
              <p:cNvSpPr txBox="1">
                <a:spLocks noChangeArrowheads="1"/>
              </p:cNvSpPr>
              <p:nvPr/>
            </p:nvSpPr>
            <p:spPr bwMode="auto">
              <a:xfrm>
                <a:off x="1164" y="1824"/>
                <a:ext cx="814" cy="2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algn="ctr" eaLnBrk="1" hangingPunct="1"/>
                <a:r>
                  <a:rPr lang="en-GB" altLang="en-US" dirty="0" err="1">
                    <a:latin typeface="Arial" charset="0"/>
                    <a:ea typeface="Arial" charset="0"/>
                    <a:cs typeface="Arial" charset="0"/>
                  </a:rPr>
                  <a:t>txn</a:t>
                </a:r>
                <a:endParaRPr lang="en-US" altLang="en-US" dirty="0">
                  <a:latin typeface="Arial" charset="0"/>
                  <a:ea typeface="Arial" charset="0"/>
                  <a:cs typeface="Arial" charset="0"/>
                </a:endParaRPr>
              </a:p>
            </p:txBody>
          </p:sp>
        </p:grpSp>
        <p:sp>
          <p:nvSpPr>
            <p:cNvPr id="32" name="TextBox 31"/>
            <p:cNvSpPr txBox="1"/>
            <p:nvPr/>
          </p:nvSpPr>
          <p:spPr>
            <a:xfrm>
              <a:off x="3784467" y="5547867"/>
              <a:ext cx="94609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TS = 5</a:t>
              </a:r>
            </a:p>
          </p:txBody>
        </p:sp>
      </p:grpSp>
      <p:sp>
        <p:nvSpPr>
          <p:cNvPr id="40" name="TextBox 39"/>
          <p:cNvSpPr txBox="1"/>
          <p:nvPr/>
        </p:nvSpPr>
        <p:spPr>
          <a:xfrm>
            <a:off x="3640975" y="5119402"/>
            <a:ext cx="5208670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b="0" dirty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Find v such that max </a:t>
            </a:r>
            <a:r>
              <a:rPr lang="en-US" b="0" dirty="0" err="1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WriteTS</a:t>
            </a:r>
            <a:r>
              <a:rPr lang="en-US" b="0" dirty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(v) &lt;= (TS = 5)</a:t>
            </a:r>
          </a:p>
          <a:p>
            <a:pPr marL="800100" lvl="1" indent="-342900" algn="l">
              <a:buFont typeface="Symbol" charset="2"/>
              <a:buChar char="Þ"/>
            </a:pPr>
            <a:r>
              <a:rPr lang="en-US" b="0" dirty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v = 1 has (</a:t>
            </a:r>
            <a:r>
              <a:rPr lang="en-US" b="0" dirty="0" err="1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WriteTS</a:t>
            </a:r>
            <a:r>
              <a:rPr lang="en-US" b="0" dirty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 = 3) &lt;= 5</a:t>
            </a:r>
          </a:p>
          <a:p>
            <a:pPr algn="l"/>
            <a:r>
              <a:rPr lang="en-US" b="0" dirty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If </a:t>
            </a:r>
            <a:r>
              <a:rPr lang="en-US" b="0" dirty="0" err="1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ReadTS</a:t>
            </a:r>
            <a:r>
              <a:rPr lang="en-US" b="0" dirty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(1) &gt; 5, abort</a:t>
            </a:r>
          </a:p>
          <a:p>
            <a:pPr marL="800100" lvl="1" indent="-342900" algn="l">
              <a:buFont typeface="Symbol" charset="2"/>
              <a:buChar char="Þ"/>
            </a:pPr>
            <a:r>
              <a:rPr lang="en-US" b="0" dirty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5 &gt; 5:  false  </a:t>
            </a:r>
          </a:p>
          <a:p>
            <a:pPr algn="l"/>
            <a:r>
              <a:rPr lang="en-US" b="0" dirty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Otherwise, write object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487934" y="5296418"/>
            <a:ext cx="315304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BEGIN Transaction</a:t>
            </a:r>
          </a:p>
          <a:p>
            <a:pPr lvl="1" algn="l"/>
            <a:r>
              <a:rPr lang="en-US" dirty="0" err="1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tmp</a:t>
            </a:r>
            <a:r>
              <a:rPr lang="en-US" dirty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 = READ(O)</a:t>
            </a:r>
          </a:p>
          <a:p>
            <a:pPr lvl="1" algn="l"/>
            <a:r>
              <a:rPr lang="en-US" dirty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WRITE (O, </a:t>
            </a:r>
            <a:r>
              <a:rPr lang="en-US" dirty="0" err="1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tmp</a:t>
            </a:r>
            <a:r>
              <a:rPr lang="en-US" dirty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 + 1)</a:t>
            </a:r>
          </a:p>
          <a:p>
            <a:pPr algn="l"/>
            <a:r>
              <a:rPr lang="en-US" dirty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END Transaction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3836892" y="3989204"/>
            <a:ext cx="117211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W(2) = 5</a:t>
            </a:r>
          </a:p>
          <a:p>
            <a:r>
              <a:rPr lang="en-US" dirty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R(2) = 5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4012977" y="1481429"/>
            <a:ext cx="4716548" cy="20415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>
                <a:latin typeface="Arial" charset="0"/>
                <a:ea typeface="Arial" charset="0"/>
                <a:cs typeface="Arial" charset="0"/>
              </a:rPr>
              <a:t>Notation</a:t>
            </a:r>
          </a:p>
          <a:p>
            <a:pPr algn="l"/>
            <a:r>
              <a:rPr lang="en-US" b="0" dirty="0">
                <a:latin typeface="Arial" charset="0"/>
                <a:ea typeface="Arial" charset="0"/>
                <a:cs typeface="Arial" charset="0"/>
              </a:rPr>
              <a:t> </a:t>
            </a:r>
          </a:p>
          <a:p>
            <a:pPr algn="l"/>
            <a:r>
              <a:rPr lang="en-US" b="0" dirty="0">
                <a:latin typeface="Arial" charset="0"/>
                <a:ea typeface="Arial" charset="0"/>
                <a:cs typeface="Arial" charset="0"/>
              </a:rPr>
              <a:t>        W(1) = 3:	Write creates version 1 </a:t>
            </a:r>
          </a:p>
          <a:p>
            <a:pPr algn="l"/>
            <a:r>
              <a:rPr lang="en-US" b="0" dirty="0">
                <a:latin typeface="Arial" charset="0"/>
                <a:ea typeface="Arial" charset="0"/>
                <a:cs typeface="Arial" charset="0"/>
              </a:rPr>
              <a:t>		with </a:t>
            </a:r>
            <a:r>
              <a:rPr lang="en-US" b="0" dirty="0" err="1">
                <a:latin typeface="Arial" charset="0"/>
                <a:ea typeface="Arial" charset="0"/>
                <a:cs typeface="Arial" charset="0"/>
              </a:rPr>
              <a:t>WriteTS</a:t>
            </a:r>
            <a:r>
              <a:rPr lang="en-US" b="0" dirty="0">
                <a:latin typeface="Arial" charset="0"/>
                <a:ea typeface="Arial" charset="0"/>
                <a:cs typeface="Arial" charset="0"/>
              </a:rPr>
              <a:t> = 3</a:t>
            </a:r>
          </a:p>
          <a:p>
            <a:pPr algn="l">
              <a:spcBef>
                <a:spcPts val="800"/>
              </a:spcBef>
            </a:pPr>
            <a:r>
              <a:rPr lang="en-US" b="0" dirty="0">
                <a:latin typeface="Arial" charset="0"/>
                <a:ea typeface="Arial" charset="0"/>
                <a:cs typeface="Arial" charset="0"/>
              </a:rPr>
              <a:t>         R(1) = 3:  	Read of version 1 </a:t>
            </a:r>
          </a:p>
          <a:p>
            <a:pPr algn="l"/>
            <a:r>
              <a:rPr lang="en-US" b="0" dirty="0">
                <a:latin typeface="Arial" charset="0"/>
                <a:ea typeface="Arial" charset="0"/>
                <a:cs typeface="Arial" charset="0"/>
              </a:rPr>
              <a:t>		returns timestamp 3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1262513" y="3989204"/>
            <a:ext cx="117211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1E4899"/>
                </a:solidFill>
                <a:latin typeface="Arial" charset="0"/>
                <a:ea typeface="Arial" charset="0"/>
                <a:cs typeface="Arial" charset="0"/>
              </a:rPr>
              <a:t>W(1) = 3</a:t>
            </a:r>
          </a:p>
          <a:p>
            <a:r>
              <a:rPr lang="en-US" dirty="0">
                <a:solidFill>
                  <a:srgbClr val="1E4899"/>
                </a:solidFill>
                <a:latin typeface="Arial" charset="0"/>
                <a:ea typeface="Arial" charset="0"/>
                <a:cs typeface="Arial" charset="0"/>
              </a:rPr>
              <a:t>R(1) = 3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1290566" y="4299206"/>
            <a:ext cx="1116010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R(1) = 5</a:t>
            </a:r>
          </a:p>
        </p:txBody>
      </p:sp>
    </p:spTree>
    <p:extLst>
      <p:ext uri="{BB962C8B-B14F-4D97-AF65-F5344CB8AC3E}">
        <p14:creationId xmlns:p14="http://schemas.microsoft.com/office/powerpoint/2010/main" val="1677246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43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z="1200" smtClean="0"/>
              <a:pPr>
                <a:defRPr/>
              </a:pPr>
              <a:t>23</a:t>
            </a:fld>
            <a:endParaRPr lang="en-US" sz="12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Digging deeper</a:t>
            </a:r>
            <a:endParaRPr lang="en-US" sz="3600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1120289" y="4896308"/>
            <a:ext cx="7032567" cy="16625"/>
          </a:xfrm>
          <a:prstGeom prst="straightConnector1">
            <a:avLst/>
          </a:prstGeom>
          <a:ln>
            <a:prstDash val="solid"/>
            <a:headEnd type="none"/>
            <a:tailEnd type="stealth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736850" y="4723837"/>
            <a:ext cx="3834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charset="0"/>
                <a:ea typeface="Arial" charset="0"/>
                <a:cs typeface="Arial" charset="0"/>
              </a:rPr>
              <a:t>O</a:t>
            </a:r>
          </a:p>
        </p:txBody>
      </p:sp>
      <p:grpSp>
        <p:nvGrpSpPr>
          <p:cNvPr id="33" name="Group 32"/>
          <p:cNvGrpSpPr/>
          <p:nvPr/>
        </p:nvGrpSpPr>
        <p:grpSpPr>
          <a:xfrm>
            <a:off x="736850" y="1972054"/>
            <a:ext cx="946093" cy="1267191"/>
            <a:chOff x="1052843" y="4680786"/>
            <a:chExt cx="946093" cy="1267191"/>
          </a:xfrm>
        </p:grpSpPr>
        <p:sp>
          <p:nvSpPr>
            <p:cNvPr id="18" name="TextBox 17"/>
            <p:cNvSpPr txBox="1"/>
            <p:nvPr/>
          </p:nvSpPr>
          <p:spPr>
            <a:xfrm>
              <a:off x="1052843" y="5547867"/>
              <a:ext cx="94609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TS = 3</a:t>
              </a:r>
            </a:p>
          </p:txBody>
        </p:sp>
        <p:grpSp>
          <p:nvGrpSpPr>
            <p:cNvPr id="22" name="Group 6"/>
            <p:cNvGrpSpPr>
              <a:grpSpLocks/>
            </p:cNvGrpSpPr>
            <p:nvPr/>
          </p:nvGrpSpPr>
          <p:grpSpPr bwMode="auto">
            <a:xfrm>
              <a:off x="1091603" y="4680786"/>
              <a:ext cx="868572" cy="653464"/>
              <a:chOff x="1164" y="1706"/>
              <a:chExt cx="814" cy="590"/>
            </a:xfrm>
          </p:grpSpPr>
          <p:sp>
            <p:nvSpPr>
              <p:cNvPr id="23" name="Oval 4"/>
              <p:cNvSpPr>
                <a:spLocks noChangeArrowheads="1"/>
              </p:cNvSpPr>
              <p:nvPr/>
            </p:nvSpPr>
            <p:spPr bwMode="auto">
              <a:xfrm>
                <a:off x="1338" y="1706"/>
                <a:ext cx="448" cy="590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none" anchor="ctr"/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hangingPunct="1"/>
                <a:endParaRPr lang="en-GB" altLang="en-US"/>
              </a:p>
            </p:txBody>
          </p:sp>
          <p:sp>
            <p:nvSpPr>
              <p:cNvPr id="24" name="Text Box 5"/>
              <p:cNvSpPr txBox="1">
                <a:spLocks noChangeArrowheads="1"/>
              </p:cNvSpPr>
              <p:nvPr/>
            </p:nvSpPr>
            <p:spPr bwMode="auto">
              <a:xfrm>
                <a:off x="1164" y="1824"/>
                <a:ext cx="814" cy="2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algn="ctr" eaLnBrk="1" hangingPunct="1"/>
                <a:r>
                  <a:rPr lang="en-GB" altLang="en-US" dirty="0" err="1">
                    <a:latin typeface="Arial" charset="0"/>
                    <a:ea typeface="Arial" charset="0"/>
                    <a:cs typeface="Arial" charset="0"/>
                  </a:rPr>
                  <a:t>txn</a:t>
                </a:r>
                <a:endParaRPr lang="en-US" altLang="en-US" dirty="0">
                  <a:latin typeface="Arial" charset="0"/>
                  <a:ea typeface="Arial" charset="0"/>
                  <a:cs typeface="Arial" charset="0"/>
                </a:endParaRPr>
              </a:p>
            </p:txBody>
          </p:sp>
        </p:grpSp>
      </p:grpSp>
      <p:grpSp>
        <p:nvGrpSpPr>
          <p:cNvPr id="34" name="Group 33"/>
          <p:cNvGrpSpPr/>
          <p:nvPr/>
        </p:nvGrpSpPr>
        <p:grpSpPr>
          <a:xfrm>
            <a:off x="1911470" y="1972054"/>
            <a:ext cx="946093" cy="1267191"/>
            <a:chOff x="2240066" y="4680786"/>
            <a:chExt cx="946093" cy="1267191"/>
          </a:xfrm>
        </p:grpSpPr>
        <p:grpSp>
          <p:nvGrpSpPr>
            <p:cNvPr id="28" name="Group 6"/>
            <p:cNvGrpSpPr>
              <a:grpSpLocks/>
            </p:cNvGrpSpPr>
            <p:nvPr/>
          </p:nvGrpSpPr>
          <p:grpSpPr bwMode="auto">
            <a:xfrm>
              <a:off x="2278826" y="4680786"/>
              <a:ext cx="868572" cy="653464"/>
              <a:chOff x="1164" y="1706"/>
              <a:chExt cx="814" cy="590"/>
            </a:xfrm>
          </p:grpSpPr>
          <p:sp>
            <p:nvSpPr>
              <p:cNvPr id="29" name="Oval 4"/>
              <p:cNvSpPr>
                <a:spLocks noChangeArrowheads="1"/>
              </p:cNvSpPr>
              <p:nvPr/>
            </p:nvSpPr>
            <p:spPr bwMode="auto">
              <a:xfrm>
                <a:off x="1338" y="1706"/>
                <a:ext cx="448" cy="590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hangingPunct="1"/>
                <a:endParaRPr lang="en-GB" altLang="en-US"/>
              </a:p>
            </p:txBody>
          </p:sp>
          <p:sp>
            <p:nvSpPr>
              <p:cNvPr id="30" name="Text Box 5"/>
              <p:cNvSpPr txBox="1">
                <a:spLocks noChangeArrowheads="1"/>
              </p:cNvSpPr>
              <p:nvPr/>
            </p:nvSpPr>
            <p:spPr bwMode="auto">
              <a:xfrm>
                <a:off x="1164" y="1824"/>
                <a:ext cx="814" cy="2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algn="ctr" eaLnBrk="1" hangingPunct="1"/>
                <a:r>
                  <a:rPr lang="en-GB" altLang="en-US" dirty="0" err="1">
                    <a:latin typeface="Arial" charset="0"/>
                    <a:ea typeface="Arial" charset="0"/>
                    <a:cs typeface="Arial" charset="0"/>
                  </a:rPr>
                  <a:t>txn</a:t>
                </a:r>
                <a:endParaRPr lang="en-US" altLang="en-US" dirty="0">
                  <a:latin typeface="Arial" charset="0"/>
                  <a:ea typeface="Arial" charset="0"/>
                  <a:cs typeface="Arial" charset="0"/>
                </a:endParaRPr>
              </a:p>
            </p:txBody>
          </p:sp>
        </p:grpSp>
        <p:sp>
          <p:nvSpPr>
            <p:cNvPr id="31" name="TextBox 30"/>
            <p:cNvSpPr txBox="1"/>
            <p:nvPr/>
          </p:nvSpPr>
          <p:spPr>
            <a:xfrm>
              <a:off x="2240066" y="5547867"/>
              <a:ext cx="94609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TS = 4</a:t>
              </a: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3086091" y="1972054"/>
            <a:ext cx="946093" cy="1267191"/>
            <a:chOff x="3784467" y="4680786"/>
            <a:chExt cx="946093" cy="1267191"/>
          </a:xfrm>
        </p:grpSpPr>
        <p:grpSp>
          <p:nvGrpSpPr>
            <p:cNvPr id="25" name="Group 6"/>
            <p:cNvGrpSpPr>
              <a:grpSpLocks/>
            </p:cNvGrpSpPr>
            <p:nvPr/>
          </p:nvGrpSpPr>
          <p:grpSpPr bwMode="auto">
            <a:xfrm>
              <a:off x="3861988" y="4680786"/>
              <a:ext cx="868572" cy="653464"/>
              <a:chOff x="1164" y="1706"/>
              <a:chExt cx="814" cy="590"/>
            </a:xfrm>
          </p:grpSpPr>
          <p:sp>
            <p:nvSpPr>
              <p:cNvPr id="26" name="Oval 4"/>
              <p:cNvSpPr>
                <a:spLocks noChangeArrowheads="1"/>
              </p:cNvSpPr>
              <p:nvPr/>
            </p:nvSpPr>
            <p:spPr bwMode="auto">
              <a:xfrm>
                <a:off x="1338" y="1706"/>
                <a:ext cx="448" cy="590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wrap="none" anchor="ctr"/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hangingPunct="1"/>
                <a:endParaRPr lang="en-GB" altLang="en-US"/>
              </a:p>
            </p:txBody>
          </p:sp>
          <p:sp>
            <p:nvSpPr>
              <p:cNvPr id="27" name="Text Box 5"/>
              <p:cNvSpPr txBox="1">
                <a:spLocks noChangeArrowheads="1"/>
              </p:cNvSpPr>
              <p:nvPr/>
            </p:nvSpPr>
            <p:spPr bwMode="auto">
              <a:xfrm>
                <a:off x="1164" y="1824"/>
                <a:ext cx="814" cy="2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algn="ctr" eaLnBrk="1" hangingPunct="1"/>
                <a:r>
                  <a:rPr lang="en-GB" altLang="en-US" dirty="0" err="1">
                    <a:latin typeface="Arial" charset="0"/>
                    <a:ea typeface="Arial" charset="0"/>
                    <a:cs typeface="Arial" charset="0"/>
                  </a:rPr>
                  <a:t>txn</a:t>
                </a:r>
                <a:endParaRPr lang="en-US" altLang="en-US" dirty="0">
                  <a:latin typeface="Arial" charset="0"/>
                  <a:ea typeface="Arial" charset="0"/>
                  <a:cs typeface="Arial" charset="0"/>
                </a:endParaRPr>
              </a:p>
            </p:txBody>
          </p:sp>
        </p:grpSp>
        <p:sp>
          <p:nvSpPr>
            <p:cNvPr id="32" name="TextBox 31"/>
            <p:cNvSpPr txBox="1"/>
            <p:nvPr/>
          </p:nvSpPr>
          <p:spPr>
            <a:xfrm>
              <a:off x="3784467" y="5547867"/>
              <a:ext cx="94609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TS = 5</a:t>
              </a:r>
            </a:p>
          </p:txBody>
        </p:sp>
      </p:grpSp>
      <p:sp>
        <p:nvSpPr>
          <p:cNvPr id="43" name="TextBox 42"/>
          <p:cNvSpPr txBox="1"/>
          <p:nvPr/>
        </p:nvSpPr>
        <p:spPr>
          <a:xfrm>
            <a:off x="3836892" y="3989204"/>
            <a:ext cx="117211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W(2) = 5</a:t>
            </a:r>
          </a:p>
          <a:p>
            <a:r>
              <a:rPr lang="en-US" dirty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R(2) = 5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3640975" y="5119402"/>
            <a:ext cx="5208670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b="0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Find v such that max </a:t>
            </a:r>
            <a:r>
              <a:rPr lang="en-US" b="0" dirty="0" err="1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WriteTS</a:t>
            </a:r>
            <a:r>
              <a:rPr lang="en-US" b="0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(v) &lt;= (TS = 4)</a:t>
            </a:r>
          </a:p>
          <a:p>
            <a:pPr marL="800100" lvl="1" indent="-342900" algn="l">
              <a:buFont typeface="Symbol" charset="2"/>
              <a:buChar char="Þ"/>
            </a:pPr>
            <a:r>
              <a:rPr lang="en-US" b="0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v = 1 has (</a:t>
            </a:r>
            <a:r>
              <a:rPr lang="en-US" b="0" dirty="0" err="1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WriteTS</a:t>
            </a:r>
            <a:r>
              <a:rPr lang="en-US" b="0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 = 3) &lt;= 4</a:t>
            </a:r>
          </a:p>
          <a:p>
            <a:pPr algn="l"/>
            <a:r>
              <a:rPr lang="en-US" b="0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If </a:t>
            </a:r>
            <a:r>
              <a:rPr lang="en-US" b="0" dirty="0" err="1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ReadTS</a:t>
            </a:r>
            <a:r>
              <a:rPr lang="en-US" b="0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(1) &gt; 4, abort</a:t>
            </a:r>
          </a:p>
          <a:p>
            <a:pPr marL="800100" lvl="1" indent="-342900" algn="l">
              <a:buFont typeface="Symbol" charset="2"/>
              <a:buChar char="Þ"/>
            </a:pPr>
            <a:r>
              <a:rPr lang="en-US" b="0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5 &gt; 4:  </a:t>
            </a:r>
            <a:r>
              <a:rPr lang="en-US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true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487934" y="5545797"/>
            <a:ext cx="315304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write(O)</a:t>
            </a:r>
          </a:p>
          <a:p>
            <a:r>
              <a:rPr lang="en-US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by TS = 4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1262513" y="3989204"/>
            <a:ext cx="117211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1E4899"/>
                </a:solidFill>
                <a:latin typeface="Arial" charset="0"/>
                <a:ea typeface="Arial" charset="0"/>
                <a:cs typeface="Arial" charset="0"/>
              </a:rPr>
              <a:t>W(1) = 3</a:t>
            </a:r>
          </a:p>
          <a:p>
            <a:r>
              <a:rPr lang="en-US" dirty="0">
                <a:solidFill>
                  <a:srgbClr val="1E4899"/>
                </a:solidFill>
                <a:latin typeface="Arial" charset="0"/>
                <a:ea typeface="Arial" charset="0"/>
                <a:cs typeface="Arial" charset="0"/>
              </a:rPr>
              <a:t>R(1) = 3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4012977" y="1481429"/>
            <a:ext cx="4716548" cy="20415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>
                <a:latin typeface="Arial" charset="0"/>
                <a:ea typeface="Arial" charset="0"/>
                <a:cs typeface="Arial" charset="0"/>
              </a:rPr>
              <a:t>Notation</a:t>
            </a:r>
          </a:p>
          <a:p>
            <a:pPr algn="l"/>
            <a:r>
              <a:rPr lang="en-US" b="0" dirty="0">
                <a:latin typeface="Arial" charset="0"/>
                <a:ea typeface="Arial" charset="0"/>
                <a:cs typeface="Arial" charset="0"/>
              </a:rPr>
              <a:t> </a:t>
            </a:r>
          </a:p>
          <a:p>
            <a:pPr algn="l"/>
            <a:r>
              <a:rPr lang="en-US" b="0" dirty="0">
                <a:latin typeface="Arial" charset="0"/>
                <a:ea typeface="Arial" charset="0"/>
                <a:cs typeface="Arial" charset="0"/>
              </a:rPr>
              <a:t>        W(1) = 3:	Write creates version 1 </a:t>
            </a:r>
          </a:p>
          <a:p>
            <a:pPr algn="l"/>
            <a:r>
              <a:rPr lang="en-US" b="0" dirty="0">
                <a:latin typeface="Arial" charset="0"/>
                <a:ea typeface="Arial" charset="0"/>
                <a:cs typeface="Arial" charset="0"/>
              </a:rPr>
              <a:t>		with </a:t>
            </a:r>
            <a:r>
              <a:rPr lang="en-US" b="0" dirty="0" err="1">
                <a:latin typeface="Arial" charset="0"/>
                <a:ea typeface="Arial" charset="0"/>
                <a:cs typeface="Arial" charset="0"/>
              </a:rPr>
              <a:t>WriteTS</a:t>
            </a:r>
            <a:r>
              <a:rPr lang="en-US" b="0" dirty="0">
                <a:latin typeface="Arial" charset="0"/>
                <a:ea typeface="Arial" charset="0"/>
                <a:cs typeface="Arial" charset="0"/>
              </a:rPr>
              <a:t> = 3</a:t>
            </a:r>
          </a:p>
          <a:p>
            <a:pPr algn="l">
              <a:spcBef>
                <a:spcPts val="800"/>
              </a:spcBef>
            </a:pPr>
            <a:r>
              <a:rPr lang="en-US" b="0" dirty="0">
                <a:latin typeface="Arial" charset="0"/>
                <a:ea typeface="Arial" charset="0"/>
                <a:cs typeface="Arial" charset="0"/>
              </a:rPr>
              <a:t>         R(1) = 3:  	Read of version 1 </a:t>
            </a:r>
          </a:p>
          <a:p>
            <a:pPr algn="l"/>
            <a:r>
              <a:rPr lang="en-US" b="0" dirty="0">
                <a:latin typeface="Arial" charset="0"/>
                <a:ea typeface="Arial" charset="0"/>
                <a:cs typeface="Arial" charset="0"/>
              </a:rPr>
              <a:t>		returns timestamp 3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1290566" y="4299206"/>
            <a:ext cx="1116010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R(1) = 5</a:t>
            </a:r>
          </a:p>
        </p:txBody>
      </p:sp>
    </p:spTree>
    <p:extLst>
      <p:ext uri="{BB962C8B-B14F-4D97-AF65-F5344CB8AC3E}">
        <p14:creationId xmlns:p14="http://schemas.microsoft.com/office/powerpoint/2010/main" val="94269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z="1200" smtClean="0"/>
              <a:pPr>
                <a:defRPr/>
              </a:pPr>
              <a:t>24</a:t>
            </a:fld>
            <a:endParaRPr lang="en-US" sz="12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Digging deeper</a:t>
            </a:r>
            <a:endParaRPr lang="en-US" sz="3600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1120289" y="4896308"/>
            <a:ext cx="7032567" cy="16625"/>
          </a:xfrm>
          <a:prstGeom prst="straightConnector1">
            <a:avLst/>
          </a:prstGeom>
          <a:ln>
            <a:prstDash val="solid"/>
            <a:headEnd type="none"/>
            <a:tailEnd type="stealth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736850" y="4723837"/>
            <a:ext cx="3834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charset="0"/>
                <a:ea typeface="Arial" charset="0"/>
                <a:cs typeface="Arial" charset="0"/>
              </a:rPr>
              <a:t>O</a:t>
            </a:r>
          </a:p>
        </p:txBody>
      </p:sp>
      <p:grpSp>
        <p:nvGrpSpPr>
          <p:cNvPr id="33" name="Group 32"/>
          <p:cNvGrpSpPr/>
          <p:nvPr/>
        </p:nvGrpSpPr>
        <p:grpSpPr>
          <a:xfrm>
            <a:off x="736850" y="1972054"/>
            <a:ext cx="946093" cy="1267191"/>
            <a:chOff x="1052843" y="4680786"/>
            <a:chExt cx="946093" cy="1267191"/>
          </a:xfrm>
        </p:grpSpPr>
        <p:sp>
          <p:nvSpPr>
            <p:cNvPr id="18" name="TextBox 17"/>
            <p:cNvSpPr txBox="1"/>
            <p:nvPr/>
          </p:nvSpPr>
          <p:spPr>
            <a:xfrm>
              <a:off x="1052843" y="5547867"/>
              <a:ext cx="94609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TS = 3</a:t>
              </a:r>
            </a:p>
          </p:txBody>
        </p:sp>
        <p:grpSp>
          <p:nvGrpSpPr>
            <p:cNvPr id="22" name="Group 6"/>
            <p:cNvGrpSpPr>
              <a:grpSpLocks/>
            </p:cNvGrpSpPr>
            <p:nvPr/>
          </p:nvGrpSpPr>
          <p:grpSpPr bwMode="auto">
            <a:xfrm>
              <a:off x="1091603" y="4680786"/>
              <a:ext cx="868572" cy="653464"/>
              <a:chOff x="1164" y="1706"/>
              <a:chExt cx="814" cy="590"/>
            </a:xfrm>
          </p:grpSpPr>
          <p:sp>
            <p:nvSpPr>
              <p:cNvPr id="23" name="Oval 4"/>
              <p:cNvSpPr>
                <a:spLocks noChangeArrowheads="1"/>
              </p:cNvSpPr>
              <p:nvPr/>
            </p:nvSpPr>
            <p:spPr bwMode="auto">
              <a:xfrm>
                <a:off x="1338" y="1706"/>
                <a:ext cx="448" cy="590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none" anchor="ctr"/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hangingPunct="1"/>
                <a:endParaRPr lang="en-GB" altLang="en-US"/>
              </a:p>
            </p:txBody>
          </p:sp>
          <p:sp>
            <p:nvSpPr>
              <p:cNvPr id="24" name="Text Box 5"/>
              <p:cNvSpPr txBox="1">
                <a:spLocks noChangeArrowheads="1"/>
              </p:cNvSpPr>
              <p:nvPr/>
            </p:nvSpPr>
            <p:spPr bwMode="auto">
              <a:xfrm>
                <a:off x="1164" y="1824"/>
                <a:ext cx="814" cy="2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algn="ctr" eaLnBrk="1" hangingPunct="1"/>
                <a:r>
                  <a:rPr lang="en-GB" altLang="en-US" dirty="0" err="1">
                    <a:latin typeface="Arial" charset="0"/>
                    <a:ea typeface="Arial" charset="0"/>
                    <a:cs typeface="Arial" charset="0"/>
                  </a:rPr>
                  <a:t>txn</a:t>
                </a:r>
                <a:endParaRPr lang="en-US" altLang="en-US" dirty="0">
                  <a:latin typeface="Arial" charset="0"/>
                  <a:ea typeface="Arial" charset="0"/>
                  <a:cs typeface="Arial" charset="0"/>
                </a:endParaRPr>
              </a:p>
            </p:txBody>
          </p:sp>
        </p:grpSp>
      </p:grpSp>
      <p:grpSp>
        <p:nvGrpSpPr>
          <p:cNvPr id="34" name="Group 33"/>
          <p:cNvGrpSpPr/>
          <p:nvPr/>
        </p:nvGrpSpPr>
        <p:grpSpPr>
          <a:xfrm>
            <a:off x="1911470" y="1972054"/>
            <a:ext cx="946093" cy="1267191"/>
            <a:chOff x="2240066" y="4680786"/>
            <a:chExt cx="946093" cy="1267191"/>
          </a:xfrm>
        </p:grpSpPr>
        <p:grpSp>
          <p:nvGrpSpPr>
            <p:cNvPr id="28" name="Group 6"/>
            <p:cNvGrpSpPr>
              <a:grpSpLocks/>
            </p:cNvGrpSpPr>
            <p:nvPr/>
          </p:nvGrpSpPr>
          <p:grpSpPr bwMode="auto">
            <a:xfrm>
              <a:off x="2278826" y="4680786"/>
              <a:ext cx="868572" cy="653464"/>
              <a:chOff x="1164" y="1706"/>
              <a:chExt cx="814" cy="590"/>
            </a:xfrm>
          </p:grpSpPr>
          <p:sp>
            <p:nvSpPr>
              <p:cNvPr id="29" name="Oval 4"/>
              <p:cNvSpPr>
                <a:spLocks noChangeArrowheads="1"/>
              </p:cNvSpPr>
              <p:nvPr/>
            </p:nvSpPr>
            <p:spPr bwMode="auto">
              <a:xfrm>
                <a:off x="1338" y="1706"/>
                <a:ext cx="448" cy="590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hangingPunct="1"/>
                <a:endParaRPr lang="en-GB" altLang="en-US"/>
              </a:p>
            </p:txBody>
          </p:sp>
          <p:sp>
            <p:nvSpPr>
              <p:cNvPr id="30" name="Text Box 5"/>
              <p:cNvSpPr txBox="1">
                <a:spLocks noChangeArrowheads="1"/>
              </p:cNvSpPr>
              <p:nvPr/>
            </p:nvSpPr>
            <p:spPr bwMode="auto">
              <a:xfrm>
                <a:off x="1164" y="1824"/>
                <a:ext cx="814" cy="2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algn="ctr" eaLnBrk="1" hangingPunct="1"/>
                <a:r>
                  <a:rPr lang="en-GB" altLang="en-US" dirty="0" err="1">
                    <a:latin typeface="Arial" charset="0"/>
                    <a:ea typeface="Arial" charset="0"/>
                    <a:cs typeface="Arial" charset="0"/>
                  </a:rPr>
                  <a:t>txn</a:t>
                </a:r>
                <a:endParaRPr lang="en-US" altLang="en-US" dirty="0">
                  <a:latin typeface="Arial" charset="0"/>
                  <a:ea typeface="Arial" charset="0"/>
                  <a:cs typeface="Arial" charset="0"/>
                </a:endParaRPr>
              </a:p>
            </p:txBody>
          </p:sp>
        </p:grpSp>
        <p:sp>
          <p:nvSpPr>
            <p:cNvPr id="31" name="TextBox 30"/>
            <p:cNvSpPr txBox="1"/>
            <p:nvPr/>
          </p:nvSpPr>
          <p:spPr>
            <a:xfrm>
              <a:off x="2240066" y="5547867"/>
              <a:ext cx="94609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TS = 4</a:t>
              </a: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3086091" y="1972054"/>
            <a:ext cx="946093" cy="1267191"/>
            <a:chOff x="3784467" y="4680786"/>
            <a:chExt cx="946093" cy="1267191"/>
          </a:xfrm>
        </p:grpSpPr>
        <p:grpSp>
          <p:nvGrpSpPr>
            <p:cNvPr id="25" name="Group 6"/>
            <p:cNvGrpSpPr>
              <a:grpSpLocks/>
            </p:cNvGrpSpPr>
            <p:nvPr/>
          </p:nvGrpSpPr>
          <p:grpSpPr bwMode="auto">
            <a:xfrm>
              <a:off x="3861988" y="4680786"/>
              <a:ext cx="868572" cy="653464"/>
              <a:chOff x="1164" y="1706"/>
              <a:chExt cx="814" cy="590"/>
            </a:xfrm>
          </p:grpSpPr>
          <p:sp>
            <p:nvSpPr>
              <p:cNvPr id="26" name="Oval 4"/>
              <p:cNvSpPr>
                <a:spLocks noChangeArrowheads="1"/>
              </p:cNvSpPr>
              <p:nvPr/>
            </p:nvSpPr>
            <p:spPr bwMode="auto">
              <a:xfrm>
                <a:off x="1338" y="1706"/>
                <a:ext cx="448" cy="590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wrap="none" anchor="ctr"/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hangingPunct="1"/>
                <a:endParaRPr lang="en-GB" altLang="en-US"/>
              </a:p>
            </p:txBody>
          </p:sp>
          <p:sp>
            <p:nvSpPr>
              <p:cNvPr id="27" name="Text Box 5"/>
              <p:cNvSpPr txBox="1">
                <a:spLocks noChangeArrowheads="1"/>
              </p:cNvSpPr>
              <p:nvPr/>
            </p:nvSpPr>
            <p:spPr bwMode="auto">
              <a:xfrm>
                <a:off x="1164" y="1824"/>
                <a:ext cx="814" cy="2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algn="ctr" eaLnBrk="1" hangingPunct="1"/>
                <a:r>
                  <a:rPr lang="en-GB" altLang="en-US" dirty="0" err="1">
                    <a:latin typeface="Arial" charset="0"/>
                    <a:ea typeface="Arial" charset="0"/>
                    <a:cs typeface="Arial" charset="0"/>
                  </a:rPr>
                  <a:t>txn</a:t>
                </a:r>
                <a:endParaRPr lang="en-US" altLang="en-US" dirty="0">
                  <a:latin typeface="Arial" charset="0"/>
                  <a:ea typeface="Arial" charset="0"/>
                  <a:cs typeface="Arial" charset="0"/>
                </a:endParaRPr>
              </a:p>
            </p:txBody>
          </p:sp>
        </p:grpSp>
        <p:sp>
          <p:nvSpPr>
            <p:cNvPr id="32" name="TextBox 31"/>
            <p:cNvSpPr txBox="1"/>
            <p:nvPr/>
          </p:nvSpPr>
          <p:spPr>
            <a:xfrm>
              <a:off x="3784467" y="5547867"/>
              <a:ext cx="94609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TS = 5</a:t>
              </a:r>
            </a:p>
          </p:txBody>
        </p:sp>
      </p:grpSp>
      <p:sp>
        <p:nvSpPr>
          <p:cNvPr id="43" name="TextBox 42"/>
          <p:cNvSpPr txBox="1"/>
          <p:nvPr/>
        </p:nvSpPr>
        <p:spPr>
          <a:xfrm>
            <a:off x="3836892" y="3989204"/>
            <a:ext cx="117211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W(2) = 5</a:t>
            </a:r>
          </a:p>
          <a:p>
            <a:r>
              <a:rPr lang="en-US" dirty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R(2) = 5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1262513" y="3989204"/>
            <a:ext cx="117211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1E4899"/>
                </a:solidFill>
                <a:latin typeface="Arial" charset="0"/>
                <a:ea typeface="Arial" charset="0"/>
                <a:cs typeface="Arial" charset="0"/>
              </a:rPr>
              <a:t>W(1) = 3</a:t>
            </a:r>
          </a:p>
          <a:p>
            <a:r>
              <a:rPr lang="en-US" dirty="0">
                <a:solidFill>
                  <a:srgbClr val="1E4899"/>
                </a:solidFill>
                <a:latin typeface="Arial" charset="0"/>
                <a:ea typeface="Arial" charset="0"/>
                <a:cs typeface="Arial" charset="0"/>
              </a:rPr>
              <a:t>R(1) = 3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4012977" y="1481429"/>
            <a:ext cx="4716548" cy="20415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>
                <a:latin typeface="Arial" charset="0"/>
                <a:ea typeface="Arial" charset="0"/>
                <a:cs typeface="Arial" charset="0"/>
              </a:rPr>
              <a:t>Notation</a:t>
            </a:r>
          </a:p>
          <a:p>
            <a:pPr algn="l"/>
            <a:r>
              <a:rPr lang="en-US" b="0" dirty="0">
                <a:latin typeface="Arial" charset="0"/>
                <a:ea typeface="Arial" charset="0"/>
                <a:cs typeface="Arial" charset="0"/>
              </a:rPr>
              <a:t> </a:t>
            </a:r>
          </a:p>
          <a:p>
            <a:pPr algn="l"/>
            <a:r>
              <a:rPr lang="en-US" b="0" dirty="0">
                <a:latin typeface="Arial" charset="0"/>
                <a:ea typeface="Arial" charset="0"/>
                <a:cs typeface="Arial" charset="0"/>
              </a:rPr>
              <a:t>        W(1) = 3:	Write creates version 1 </a:t>
            </a:r>
          </a:p>
          <a:p>
            <a:pPr algn="l"/>
            <a:r>
              <a:rPr lang="en-US" b="0" dirty="0">
                <a:latin typeface="Arial" charset="0"/>
                <a:ea typeface="Arial" charset="0"/>
                <a:cs typeface="Arial" charset="0"/>
              </a:rPr>
              <a:t>		with </a:t>
            </a:r>
            <a:r>
              <a:rPr lang="en-US" b="0" dirty="0" err="1">
                <a:latin typeface="Arial" charset="0"/>
                <a:ea typeface="Arial" charset="0"/>
                <a:cs typeface="Arial" charset="0"/>
              </a:rPr>
              <a:t>WriteTS</a:t>
            </a:r>
            <a:r>
              <a:rPr lang="en-US" b="0" dirty="0">
                <a:latin typeface="Arial" charset="0"/>
                <a:ea typeface="Arial" charset="0"/>
                <a:cs typeface="Arial" charset="0"/>
              </a:rPr>
              <a:t> = 3</a:t>
            </a:r>
          </a:p>
          <a:p>
            <a:pPr algn="l">
              <a:spcBef>
                <a:spcPts val="800"/>
              </a:spcBef>
            </a:pPr>
            <a:r>
              <a:rPr lang="en-US" b="0" dirty="0">
                <a:latin typeface="Arial" charset="0"/>
                <a:ea typeface="Arial" charset="0"/>
                <a:cs typeface="Arial" charset="0"/>
              </a:rPr>
              <a:t>         R(1) = 3:  	Read of version 1 </a:t>
            </a:r>
          </a:p>
          <a:p>
            <a:pPr algn="l"/>
            <a:r>
              <a:rPr lang="en-US" b="0" dirty="0">
                <a:latin typeface="Arial" charset="0"/>
                <a:ea typeface="Arial" charset="0"/>
                <a:cs typeface="Arial" charset="0"/>
              </a:rPr>
              <a:t>		returns timestamp 3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87934" y="5296418"/>
            <a:ext cx="315304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BEGIN Transaction</a:t>
            </a:r>
          </a:p>
          <a:p>
            <a:pPr lvl="1" algn="l"/>
            <a:r>
              <a:rPr lang="en-US" dirty="0" err="1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tmp</a:t>
            </a:r>
            <a:r>
              <a:rPr lang="en-US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 = READ(O)</a:t>
            </a:r>
          </a:p>
          <a:p>
            <a:pPr lvl="1" algn="l"/>
            <a:r>
              <a:rPr lang="en-US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WRITE (P, </a:t>
            </a:r>
            <a:r>
              <a:rPr lang="en-US" dirty="0" err="1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tmp</a:t>
            </a:r>
            <a:r>
              <a:rPr lang="en-US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 + 1)</a:t>
            </a:r>
          </a:p>
          <a:p>
            <a:pPr algn="l"/>
            <a:r>
              <a:rPr lang="en-US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END Transaction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3640975" y="5117800"/>
            <a:ext cx="520867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b="0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Find v such that max </a:t>
            </a:r>
            <a:r>
              <a:rPr lang="en-US" b="0" dirty="0" err="1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WriteTS</a:t>
            </a:r>
            <a:r>
              <a:rPr lang="en-US" b="0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(v) &lt;= (TS = 4)</a:t>
            </a:r>
          </a:p>
          <a:p>
            <a:pPr marL="800100" lvl="1" indent="-342900" algn="l">
              <a:buFont typeface="Symbol" charset="2"/>
              <a:buChar char="Þ"/>
            </a:pPr>
            <a:r>
              <a:rPr lang="en-US" b="0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v = 1 has (</a:t>
            </a:r>
            <a:r>
              <a:rPr lang="en-US" b="0" dirty="0" err="1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WriteTS</a:t>
            </a:r>
            <a:r>
              <a:rPr lang="en-US" b="0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 = 3) &lt;= 4</a:t>
            </a:r>
          </a:p>
          <a:p>
            <a:pPr algn="l"/>
            <a:r>
              <a:rPr lang="en-US" b="0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Set R(1) = max(4, R(1)) = 5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290566" y="4299206"/>
            <a:ext cx="1116010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R(1) = 5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290566" y="4299206"/>
            <a:ext cx="1116010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R(1) = 5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3640975" y="6252997"/>
            <a:ext cx="39855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b="0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Then write on </a:t>
            </a:r>
            <a:r>
              <a:rPr lang="en-US" b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P succeeds as well</a:t>
            </a:r>
            <a:endParaRPr lang="en-US" b="0" dirty="0">
              <a:solidFill>
                <a:srgbClr val="C00000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6606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39" grpId="0" animBg="1"/>
      <p:bldP spid="40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Distributed Transactions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63247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5018157" y="1422204"/>
            <a:ext cx="418368" cy="1922121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z="1200" smtClean="0"/>
              <a:pPr>
                <a:defRPr/>
              </a:pPr>
              <a:t>26</a:t>
            </a:fld>
            <a:endParaRPr lang="en-US" sz="12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Consider partitioned data over servers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1697878" y="1672285"/>
            <a:ext cx="5869839" cy="400110"/>
            <a:chOff x="2532400" y="1639034"/>
            <a:chExt cx="5869839" cy="400110"/>
          </a:xfrm>
        </p:grpSpPr>
        <p:cxnSp>
          <p:nvCxnSpPr>
            <p:cNvPr id="7" name="Straight Arrow Connector 6"/>
            <p:cNvCxnSpPr/>
            <p:nvPr/>
          </p:nvCxnSpPr>
          <p:spPr>
            <a:xfrm>
              <a:off x="2915839" y="1811505"/>
              <a:ext cx="5486400" cy="16625"/>
            </a:xfrm>
            <a:prstGeom prst="straightConnector1">
              <a:avLst/>
            </a:prstGeom>
            <a:ln>
              <a:prstDash val="solid"/>
              <a:headEnd type="none"/>
              <a:tailEnd type="stealth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2" name="TextBox 11"/>
            <p:cNvSpPr txBox="1"/>
            <p:nvPr/>
          </p:nvSpPr>
          <p:spPr>
            <a:xfrm>
              <a:off x="2532400" y="1639034"/>
              <a:ext cx="38343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O</a:t>
              </a: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1697878" y="2324876"/>
            <a:ext cx="5869839" cy="400110"/>
            <a:chOff x="2532400" y="2125579"/>
            <a:chExt cx="5869839" cy="400110"/>
          </a:xfrm>
        </p:grpSpPr>
        <p:cxnSp>
          <p:nvCxnSpPr>
            <p:cNvPr id="41" name="Straight Arrow Connector 40"/>
            <p:cNvCxnSpPr/>
            <p:nvPr/>
          </p:nvCxnSpPr>
          <p:spPr>
            <a:xfrm>
              <a:off x="2915839" y="2314675"/>
              <a:ext cx="5486400" cy="16625"/>
            </a:xfrm>
            <a:prstGeom prst="straightConnector1">
              <a:avLst/>
            </a:prstGeom>
            <a:ln>
              <a:prstDash val="solid"/>
              <a:headEnd type="none"/>
              <a:tailEnd type="stealth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42" name="TextBox 41"/>
            <p:cNvSpPr txBox="1"/>
            <p:nvPr/>
          </p:nvSpPr>
          <p:spPr>
            <a:xfrm>
              <a:off x="2532400" y="2125579"/>
              <a:ext cx="35618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P</a:t>
              </a: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1697878" y="2977466"/>
            <a:ext cx="5869839" cy="400110"/>
            <a:chOff x="2532400" y="3404989"/>
            <a:chExt cx="5869839" cy="400110"/>
          </a:xfrm>
        </p:grpSpPr>
        <p:cxnSp>
          <p:nvCxnSpPr>
            <p:cNvPr id="44" name="Straight Arrow Connector 43"/>
            <p:cNvCxnSpPr/>
            <p:nvPr/>
          </p:nvCxnSpPr>
          <p:spPr>
            <a:xfrm>
              <a:off x="2915839" y="3610710"/>
              <a:ext cx="5486400" cy="16625"/>
            </a:xfrm>
            <a:prstGeom prst="straightConnector1">
              <a:avLst/>
            </a:prstGeom>
            <a:ln>
              <a:prstDash val="solid"/>
              <a:headEnd type="none"/>
              <a:tailEnd type="stealth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45" name="TextBox 44"/>
            <p:cNvSpPr txBox="1"/>
            <p:nvPr/>
          </p:nvSpPr>
          <p:spPr>
            <a:xfrm>
              <a:off x="2532400" y="3404989"/>
              <a:ext cx="38343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Q</a:t>
              </a:r>
            </a:p>
          </p:txBody>
        </p:sp>
      </p:grpSp>
      <p:sp>
        <p:nvSpPr>
          <p:cNvPr id="51" name="Content Placeholder 1"/>
          <p:cNvSpPr>
            <a:spLocks noGrp="1"/>
          </p:cNvSpPr>
          <p:nvPr>
            <p:ph idx="1"/>
          </p:nvPr>
        </p:nvSpPr>
        <p:spPr>
          <a:xfrm>
            <a:off x="548640" y="3749040"/>
            <a:ext cx="7934498" cy="2427379"/>
          </a:xfrm>
        </p:spPr>
        <p:txBody>
          <a:bodyPr>
            <a:normAutofit/>
          </a:bodyPr>
          <a:lstStyle/>
          <a:p>
            <a:r>
              <a:rPr lang="en-US" sz="2800" dirty="0"/>
              <a:t>Why not just use 2PL?</a:t>
            </a:r>
          </a:p>
          <a:p>
            <a:pPr lvl="1"/>
            <a:r>
              <a:rPr lang="en-US" sz="2400" dirty="0"/>
              <a:t>Grab locks over entire read and write set</a:t>
            </a:r>
          </a:p>
          <a:p>
            <a:pPr lvl="1"/>
            <a:r>
              <a:rPr lang="en-US" sz="2400" dirty="0"/>
              <a:t>Perform writes</a:t>
            </a:r>
          </a:p>
          <a:p>
            <a:pPr lvl="1"/>
            <a:r>
              <a:rPr lang="en-US" sz="2400" dirty="0"/>
              <a:t>Release locks (at commit time)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580243" y="1483564"/>
            <a:ext cx="12618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	L </a:t>
            </a:r>
          </a:p>
        </p:txBody>
      </p:sp>
      <p:sp>
        <p:nvSpPr>
          <p:cNvPr id="52" name="Rectangle 51"/>
          <p:cNvSpPr/>
          <p:nvPr/>
        </p:nvSpPr>
        <p:spPr>
          <a:xfrm>
            <a:off x="1898732" y="2102903"/>
            <a:ext cx="12618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	L </a:t>
            </a:r>
          </a:p>
        </p:txBody>
      </p:sp>
      <p:sp>
        <p:nvSpPr>
          <p:cNvPr id="53" name="Rectangle 52"/>
          <p:cNvSpPr/>
          <p:nvPr/>
        </p:nvSpPr>
        <p:spPr>
          <a:xfrm>
            <a:off x="2457030" y="2766880"/>
            <a:ext cx="12618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	L </a:t>
            </a:r>
          </a:p>
        </p:txBody>
      </p:sp>
      <p:sp>
        <p:nvSpPr>
          <p:cNvPr id="59" name="Rectangle 58"/>
          <p:cNvSpPr/>
          <p:nvPr/>
        </p:nvSpPr>
        <p:spPr>
          <a:xfrm>
            <a:off x="4290597" y="1514822"/>
            <a:ext cx="12618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	U </a:t>
            </a:r>
          </a:p>
        </p:txBody>
      </p:sp>
      <p:sp>
        <p:nvSpPr>
          <p:cNvPr id="60" name="Rectangle 59"/>
          <p:cNvSpPr/>
          <p:nvPr/>
        </p:nvSpPr>
        <p:spPr>
          <a:xfrm>
            <a:off x="4290597" y="2134161"/>
            <a:ext cx="12618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	U </a:t>
            </a:r>
          </a:p>
        </p:txBody>
      </p:sp>
      <p:sp>
        <p:nvSpPr>
          <p:cNvPr id="61" name="Rectangle 60"/>
          <p:cNvSpPr/>
          <p:nvPr/>
        </p:nvSpPr>
        <p:spPr>
          <a:xfrm>
            <a:off x="4290597" y="2798138"/>
            <a:ext cx="12618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	U </a:t>
            </a:r>
          </a:p>
        </p:txBody>
      </p:sp>
      <p:sp>
        <p:nvSpPr>
          <p:cNvPr id="62" name="Rectangle 61"/>
          <p:cNvSpPr/>
          <p:nvPr/>
        </p:nvSpPr>
        <p:spPr>
          <a:xfrm>
            <a:off x="2014897" y="1469365"/>
            <a:ext cx="12618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	R </a:t>
            </a:r>
          </a:p>
        </p:txBody>
      </p:sp>
      <p:sp>
        <p:nvSpPr>
          <p:cNvPr id="63" name="Rectangle 62"/>
          <p:cNvSpPr/>
          <p:nvPr/>
        </p:nvSpPr>
        <p:spPr>
          <a:xfrm>
            <a:off x="2836486" y="2105704"/>
            <a:ext cx="12618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/>
              <a:t>	R   W </a:t>
            </a:r>
            <a:endParaRPr lang="en-US" dirty="0"/>
          </a:p>
        </p:txBody>
      </p:sp>
      <p:sp>
        <p:nvSpPr>
          <p:cNvPr id="64" name="Rectangle 63"/>
          <p:cNvSpPr/>
          <p:nvPr/>
        </p:nvSpPr>
        <p:spPr>
          <a:xfrm>
            <a:off x="2839289" y="2756864"/>
            <a:ext cx="12618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	   W </a:t>
            </a:r>
          </a:p>
        </p:txBody>
      </p:sp>
    </p:spTree>
    <p:extLst>
      <p:ext uri="{BB962C8B-B14F-4D97-AF65-F5344CB8AC3E}">
        <p14:creationId xmlns:p14="http://schemas.microsoft.com/office/powerpoint/2010/main" val="1732389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5018157" y="1422204"/>
            <a:ext cx="418368" cy="1922121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z="1200" smtClean="0"/>
              <a:pPr>
                <a:defRPr/>
              </a:pPr>
              <a:t>27</a:t>
            </a:fld>
            <a:endParaRPr lang="en-US" sz="12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Consider partitioned data over servers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1697878" y="1672285"/>
            <a:ext cx="5869839" cy="400110"/>
            <a:chOff x="2532400" y="1639034"/>
            <a:chExt cx="5869839" cy="400110"/>
          </a:xfrm>
        </p:grpSpPr>
        <p:cxnSp>
          <p:nvCxnSpPr>
            <p:cNvPr id="7" name="Straight Arrow Connector 6"/>
            <p:cNvCxnSpPr/>
            <p:nvPr/>
          </p:nvCxnSpPr>
          <p:spPr>
            <a:xfrm>
              <a:off x="2915839" y="1811505"/>
              <a:ext cx="5486400" cy="16625"/>
            </a:xfrm>
            <a:prstGeom prst="straightConnector1">
              <a:avLst/>
            </a:prstGeom>
            <a:ln>
              <a:prstDash val="solid"/>
              <a:headEnd type="none"/>
              <a:tailEnd type="stealth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2" name="TextBox 11"/>
            <p:cNvSpPr txBox="1"/>
            <p:nvPr/>
          </p:nvSpPr>
          <p:spPr>
            <a:xfrm>
              <a:off x="2532400" y="1639034"/>
              <a:ext cx="38343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O</a:t>
              </a: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1697878" y="2324876"/>
            <a:ext cx="5869839" cy="400110"/>
            <a:chOff x="2532400" y="2125579"/>
            <a:chExt cx="5869839" cy="400110"/>
          </a:xfrm>
        </p:grpSpPr>
        <p:cxnSp>
          <p:nvCxnSpPr>
            <p:cNvPr id="41" name="Straight Arrow Connector 40"/>
            <p:cNvCxnSpPr/>
            <p:nvPr/>
          </p:nvCxnSpPr>
          <p:spPr>
            <a:xfrm>
              <a:off x="2915839" y="2314675"/>
              <a:ext cx="5486400" cy="16625"/>
            </a:xfrm>
            <a:prstGeom prst="straightConnector1">
              <a:avLst/>
            </a:prstGeom>
            <a:ln>
              <a:prstDash val="solid"/>
              <a:headEnd type="none"/>
              <a:tailEnd type="stealth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42" name="TextBox 41"/>
            <p:cNvSpPr txBox="1"/>
            <p:nvPr/>
          </p:nvSpPr>
          <p:spPr>
            <a:xfrm>
              <a:off x="2532400" y="2125579"/>
              <a:ext cx="35618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P</a:t>
              </a: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1697878" y="2977466"/>
            <a:ext cx="5869839" cy="400110"/>
            <a:chOff x="2532400" y="3404989"/>
            <a:chExt cx="5869839" cy="400110"/>
          </a:xfrm>
        </p:grpSpPr>
        <p:cxnSp>
          <p:nvCxnSpPr>
            <p:cNvPr id="44" name="Straight Arrow Connector 43"/>
            <p:cNvCxnSpPr/>
            <p:nvPr/>
          </p:nvCxnSpPr>
          <p:spPr>
            <a:xfrm>
              <a:off x="2915839" y="3610710"/>
              <a:ext cx="5486400" cy="16625"/>
            </a:xfrm>
            <a:prstGeom prst="straightConnector1">
              <a:avLst/>
            </a:prstGeom>
            <a:ln>
              <a:prstDash val="solid"/>
              <a:headEnd type="none"/>
              <a:tailEnd type="stealth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45" name="TextBox 44"/>
            <p:cNvSpPr txBox="1"/>
            <p:nvPr/>
          </p:nvSpPr>
          <p:spPr>
            <a:xfrm>
              <a:off x="2532400" y="3404989"/>
              <a:ext cx="38343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Q</a:t>
              </a:r>
            </a:p>
          </p:txBody>
        </p:sp>
      </p:grpSp>
      <p:sp>
        <p:nvSpPr>
          <p:cNvPr id="51" name="Content Placeholder 1"/>
          <p:cNvSpPr>
            <a:spLocks noGrp="1"/>
          </p:cNvSpPr>
          <p:nvPr>
            <p:ph idx="1"/>
          </p:nvPr>
        </p:nvSpPr>
        <p:spPr>
          <a:xfrm>
            <a:off x="548640" y="3699165"/>
            <a:ext cx="7256417" cy="2981924"/>
          </a:xfrm>
        </p:spPr>
        <p:txBody>
          <a:bodyPr>
            <a:normAutofit/>
          </a:bodyPr>
          <a:lstStyle/>
          <a:p>
            <a:r>
              <a:rPr lang="en-US" sz="2800" dirty="0"/>
              <a:t>How do you get </a:t>
            </a:r>
            <a:r>
              <a:rPr lang="en-US" sz="2800" dirty="0" err="1"/>
              <a:t>serializability</a:t>
            </a:r>
            <a:r>
              <a:rPr lang="en-US" sz="2800" dirty="0"/>
              <a:t>?</a:t>
            </a:r>
          </a:p>
          <a:p>
            <a:pPr lvl="1">
              <a:spcBef>
                <a:spcPts val="1600"/>
              </a:spcBef>
            </a:pPr>
            <a:r>
              <a:rPr lang="en-US" sz="2200" dirty="0"/>
              <a:t>On single machine, single COMMIT op in the WAL</a:t>
            </a:r>
          </a:p>
          <a:p>
            <a:pPr lvl="1">
              <a:spcBef>
                <a:spcPts val="1600"/>
              </a:spcBef>
            </a:pPr>
            <a:r>
              <a:rPr lang="en-US" sz="2200" dirty="0"/>
              <a:t>In distributed setting, assign global timestamp to </a:t>
            </a:r>
            <a:r>
              <a:rPr lang="en-US" sz="2200" dirty="0" err="1"/>
              <a:t>txn</a:t>
            </a:r>
            <a:r>
              <a:rPr lang="en-US" sz="2200" dirty="0"/>
              <a:t> (at sometime after lock acquisition and before commit)</a:t>
            </a:r>
            <a:endParaRPr lang="en-US" sz="1800" dirty="0"/>
          </a:p>
          <a:p>
            <a:pPr lvl="2">
              <a:spcBef>
                <a:spcPts val="400"/>
              </a:spcBef>
              <a:spcAft>
                <a:spcPts val="400"/>
              </a:spcAft>
            </a:pPr>
            <a:r>
              <a:rPr lang="en-US" sz="2200" dirty="0"/>
              <a:t>Centralized </a:t>
            </a:r>
            <a:r>
              <a:rPr lang="en-US" sz="2200" dirty="0" err="1"/>
              <a:t>txn</a:t>
            </a:r>
            <a:r>
              <a:rPr lang="en-US" sz="2200" dirty="0"/>
              <a:t> manager </a:t>
            </a:r>
          </a:p>
          <a:p>
            <a:pPr lvl="2">
              <a:spcBef>
                <a:spcPts val="400"/>
              </a:spcBef>
              <a:spcAft>
                <a:spcPts val="400"/>
              </a:spcAft>
            </a:pPr>
            <a:r>
              <a:rPr lang="en-US" sz="2200" dirty="0"/>
              <a:t>Distributed consensus on timestamp (not all ops)</a:t>
            </a:r>
          </a:p>
          <a:p>
            <a:pPr lvl="3"/>
            <a:endParaRPr lang="en-US" dirty="0"/>
          </a:p>
          <a:p>
            <a:pPr lvl="1"/>
            <a:endParaRPr lang="en-US" sz="2200" dirty="0"/>
          </a:p>
        </p:txBody>
      </p:sp>
      <p:sp>
        <p:nvSpPr>
          <p:cNvPr id="11" name="Rectangle 10"/>
          <p:cNvSpPr/>
          <p:nvPr/>
        </p:nvSpPr>
        <p:spPr>
          <a:xfrm>
            <a:off x="1580243" y="1483564"/>
            <a:ext cx="12618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	L </a:t>
            </a:r>
          </a:p>
        </p:txBody>
      </p:sp>
      <p:sp>
        <p:nvSpPr>
          <p:cNvPr id="52" name="Rectangle 51"/>
          <p:cNvSpPr/>
          <p:nvPr/>
        </p:nvSpPr>
        <p:spPr>
          <a:xfrm>
            <a:off x="1898732" y="2102903"/>
            <a:ext cx="12618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	L </a:t>
            </a:r>
          </a:p>
        </p:txBody>
      </p:sp>
      <p:sp>
        <p:nvSpPr>
          <p:cNvPr id="53" name="Rectangle 52"/>
          <p:cNvSpPr/>
          <p:nvPr/>
        </p:nvSpPr>
        <p:spPr>
          <a:xfrm>
            <a:off x="2457030" y="2766880"/>
            <a:ext cx="12618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	L </a:t>
            </a:r>
          </a:p>
        </p:txBody>
      </p:sp>
      <p:sp>
        <p:nvSpPr>
          <p:cNvPr id="59" name="Rectangle 58"/>
          <p:cNvSpPr/>
          <p:nvPr/>
        </p:nvSpPr>
        <p:spPr>
          <a:xfrm>
            <a:off x="4290597" y="1514822"/>
            <a:ext cx="12618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	U </a:t>
            </a:r>
          </a:p>
        </p:txBody>
      </p:sp>
      <p:sp>
        <p:nvSpPr>
          <p:cNvPr id="60" name="Rectangle 59"/>
          <p:cNvSpPr/>
          <p:nvPr/>
        </p:nvSpPr>
        <p:spPr>
          <a:xfrm>
            <a:off x="4290597" y="2134161"/>
            <a:ext cx="12618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	U </a:t>
            </a:r>
          </a:p>
        </p:txBody>
      </p:sp>
      <p:sp>
        <p:nvSpPr>
          <p:cNvPr id="61" name="Rectangle 60"/>
          <p:cNvSpPr/>
          <p:nvPr/>
        </p:nvSpPr>
        <p:spPr>
          <a:xfrm>
            <a:off x="4290597" y="2798138"/>
            <a:ext cx="12618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	U </a:t>
            </a:r>
          </a:p>
        </p:txBody>
      </p:sp>
      <p:sp>
        <p:nvSpPr>
          <p:cNvPr id="62" name="Rectangle 61"/>
          <p:cNvSpPr/>
          <p:nvPr/>
        </p:nvSpPr>
        <p:spPr>
          <a:xfrm>
            <a:off x="2014897" y="1469365"/>
            <a:ext cx="12618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	R </a:t>
            </a:r>
          </a:p>
        </p:txBody>
      </p:sp>
      <p:sp>
        <p:nvSpPr>
          <p:cNvPr id="63" name="Rectangle 62"/>
          <p:cNvSpPr/>
          <p:nvPr/>
        </p:nvSpPr>
        <p:spPr>
          <a:xfrm>
            <a:off x="2836486" y="2105704"/>
            <a:ext cx="12618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/>
              <a:t>	R   W </a:t>
            </a:r>
            <a:endParaRPr lang="en-US" dirty="0"/>
          </a:p>
        </p:txBody>
      </p:sp>
      <p:sp>
        <p:nvSpPr>
          <p:cNvPr id="64" name="Rectangle 63"/>
          <p:cNvSpPr/>
          <p:nvPr/>
        </p:nvSpPr>
        <p:spPr>
          <a:xfrm>
            <a:off x="2839289" y="2756864"/>
            <a:ext cx="12618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	   W </a:t>
            </a:r>
          </a:p>
        </p:txBody>
      </p:sp>
    </p:spTree>
    <p:extLst>
      <p:ext uri="{BB962C8B-B14F-4D97-AF65-F5344CB8AC3E}">
        <p14:creationId xmlns:p14="http://schemas.microsoft.com/office/powerpoint/2010/main" val="740959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uiExpand="1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5018157" y="1422204"/>
            <a:ext cx="418368" cy="1922121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z="1200" smtClean="0"/>
              <a:pPr>
                <a:defRPr/>
              </a:pPr>
              <a:t>28</a:t>
            </a:fld>
            <a:endParaRPr lang="en-US" sz="12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Strawman:  Consensus per </a:t>
            </a:r>
            <a:r>
              <a:rPr lang="en-US" sz="3600" dirty="0" err="1"/>
              <a:t>txn</a:t>
            </a:r>
            <a:r>
              <a:rPr lang="en-US" sz="3600" dirty="0"/>
              <a:t> group?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1697878" y="1672285"/>
            <a:ext cx="5869839" cy="400110"/>
            <a:chOff x="2532400" y="1639034"/>
            <a:chExt cx="5869839" cy="400110"/>
          </a:xfrm>
        </p:grpSpPr>
        <p:cxnSp>
          <p:nvCxnSpPr>
            <p:cNvPr id="7" name="Straight Arrow Connector 6"/>
            <p:cNvCxnSpPr/>
            <p:nvPr/>
          </p:nvCxnSpPr>
          <p:spPr>
            <a:xfrm>
              <a:off x="2915839" y="1811505"/>
              <a:ext cx="5486400" cy="16625"/>
            </a:xfrm>
            <a:prstGeom prst="straightConnector1">
              <a:avLst/>
            </a:prstGeom>
            <a:ln>
              <a:prstDash val="solid"/>
              <a:headEnd type="none"/>
              <a:tailEnd type="stealth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2" name="TextBox 11"/>
            <p:cNvSpPr txBox="1"/>
            <p:nvPr/>
          </p:nvSpPr>
          <p:spPr>
            <a:xfrm>
              <a:off x="2532400" y="1639034"/>
              <a:ext cx="38343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O</a:t>
              </a: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1697878" y="2324876"/>
            <a:ext cx="5869839" cy="400110"/>
            <a:chOff x="2532400" y="2125579"/>
            <a:chExt cx="5869839" cy="400110"/>
          </a:xfrm>
        </p:grpSpPr>
        <p:cxnSp>
          <p:nvCxnSpPr>
            <p:cNvPr id="41" name="Straight Arrow Connector 40"/>
            <p:cNvCxnSpPr/>
            <p:nvPr/>
          </p:nvCxnSpPr>
          <p:spPr>
            <a:xfrm>
              <a:off x="2915839" y="2314675"/>
              <a:ext cx="5486400" cy="16625"/>
            </a:xfrm>
            <a:prstGeom prst="straightConnector1">
              <a:avLst/>
            </a:prstGeom>
            <a:ln>
              <a:prstDash val="solid"/>
              <a:headEnd type="none"/>
              <a:tailEnd type="stealth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42" name="TextBox 41"/>
            <p:cNvSpPr txBox="1"/>
            <p:nvPr/>
          </p:nvSpPr>
          <p:spPr>
            <a:xfrm>
              <a:off x="2532400" y="2125579"/>
              <a:ext cx="35618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P</a:t>
              </a: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1697878" y="2977466"/>
            <a:ext cx="5869839" cy="400110"/>
            <a:chOff x="2532400" y="3404989"/>
            <a:chExt cx="5869839" cy="400110"/>
          </a:xfrm>
        </p:grpSpPr>
        <p:cxnSp>
          <p:nvCxnSpPr>
            <p:cNvPr id="44" name="Straight Arrow Connector 43"/>
            <p:cNvCxnSpPr/>
            <p:nvPr/>
          </p:nvCxnSpPr>
          <p:spPr>
            <a:xfrm>
              <a:off x="2915839" y="3610710"/>
              <a:ext cx="5486400" cy="16625"/>
            </a:xfrm>
            <a:prstGeom prst="straightConnector1">
              <a:avLst/>
            </a:prstGeom>
            <a:ln>
              <a:prstDash val="solid"/>
              <a:headEnd type="none"/>
              <a:tailEnd type="stealth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45" name="TextBox 44"/>
            <p:cNvSpPr txBox="1"/>
            <p:nvPr/>
          </p:nvSpPr>
          <p:spPr>
            <a:xfrm>
              <a:off x="2532400" y="3404989"/>
              <a:ext cx="38343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Q</a:t>
              </a:r>
            </a:p>
          </p:txBody>
        </p:sp>
      </p:grpSp>
      <p:sp>
        <p:nvSpPr>
          <p:cNvPr id="11" name="Rectangle 10"/>
          <p:cNvSpPr/>
          <p:nvPr/>
        </p:nvSpPr>
        <p:spPr>
          <a:xfrm>
            <a:off x="1580243" y="1483564"/>
            <a:ext cx="12618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	L </a:t>
            </a:r>
          </a:p>
        </p:txBody>
      </p:sp>
      <p:sp>
        <p:nvSpPr>
          <p:cNvPr id="52" name="Rectangle 51"/>
          <p:cNvSpPr/>
          <p:nvPr/>
        </p:nvSpPr>
        <p:spPr>
          <a:xfrm>
            <a:off x="1898732" y="2102903"/>
            <a:ext cx="12618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	L </a:t>
            </a:r>
          </a:p>
        </p:txBody>
      </p:sp>
      <p:sp>
        <p:nvSpPr>
          <p:cNvPr id="53" name="Rectangle 52"/>
          <p:cNvSpPr/>
          <p:nvPr/>
        </p:nvSpPr>
        <p:spPr>
          <a:xfrm>
            <a:off x="2457030" y="2766880"/>
            <a:ext cx="12618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	L </a:t>
            </a:r>
          </a:p>
        </p:txBody>
      </p:sp>
      <p:sp>
        <p:nvSpPr>
          <p:cNvPr id="59" name="Rectangle 58"/>
          <p:cNvSpPr/>
          <p:nvPr/>
        </p:nvSpPr>
        <p:spPr>
          <a:xfrm>
            <a:off x="4290597" y="1514822"/>
            <a:ext cx="12618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	U </a:t>
            </a:r>
          </a:p>
        </p:txBody>
      </p:sp>
      <p:sp>
        <p:nvSpPr>
          <p:cNvPr id="60" name="Rectangle 59"/>
          <p:cNvSpPr/>
          <p:nvPr/>
        </p:nvSpPr>
        <p:spPr>
          <a:xfrm>
            <a:off x="4290597" y="2134161"/>
            <a:ext cx="12618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	U </a:t>
            </a:r>
          </a:p>
        </p:txBody>
      </p:sp>
      <p:sp>
        <p:nvSpPr>
          <p:cNvPr id="61" name="Rectangle 60"/>
          <p:cNvSpPr/>
          <p:nvPr/>
        </p:nvSpPr>
        <p:spPr>
          <a:xfrm>
            <a:off x="4290597" y="2798138"/>
            <a:ext cx="12618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	U </a:t>
            </a:r>
          </a:p>
        </p:txBody>
      </p:sp>
      <p:sp>
        <p:nvSpPr>
          <p:cNvPr id="62" name="Rectangle 61"/>
          <p:cNvSpPr/>
          <p:nvPr/>
        </p:nvSpPr>
        <p:spPr>
          <a:xfrm>
            <a:off x="2014897" y="1469365"/>
            <a:ext cx="12618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	R </a:t>
            </a:r>
          </a:p>
        </p:txBody>
      </p:sp>
      <p:sp>
        <p:nvSpPr>
          <p:cNvPr id="63" name="Rectangle 62"/>
          <p:cNvSpPr/>
          <p:nvPr/>
        </p:nvSpPr>
        <p:spPr>
          <a:xfrm>
            <a:off x="2836486" y="2105704"/>
            <a:ext cx="12618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/>
              <a:t>	R   W </a:t>
            </a:r>
            <a:endParaRPr lang="en-US" dirty="0"/>
          </a:p>
        </p:txBody>
      </p:sp>
      <p:sp>
        <p:nvSpPr>
          <p:cNvPr id="64" name="Rectangle 63"/>
          <p:cNvSpPr/>
          <p:nvPr/>
        </p:nvSpPr>
        <p:spPr>
          <a:xfrm>
            <a:off x="2839289" y="2756864"/>
            <a:ext cx="12618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	   W </a:t>
            </a:r>
          </a:p>
        </p:txBody>
      </p:sp>
      <p:grpSp>
        <p:nvGrpSpPr>
          <p:cNvPr id="25" name="Group 24"/>
          <p:cNvGrpSpPr/>
          <p:nvPr/>
        </p:nvGrpSpPr>
        <p:grpSpPr>
          <a:xfrm>
            <a:off x="1690664" y="3728130"/>
            <a:ext cx="5877053" cy="400110"/>
            <a:chOff x="2525186" y="2125579"/>
            <a:chExt cx="5877053" cy="400110"/>
          </a:xfrm>
        </p:grpSpPr>
        <p:cxnSp>
          <p:nvCxnSpPr>
            <p:cNvPr id="26" name="Straight Arrow Connector 25"/>
            <p:cNvCxnSpPr/>
            <p:nvPr/>
          </p:nvCxnSpPr>
          <p:spPr>
            <a:xfrm>
              <a:off x="2915839" y="2314675"/>
              <a:ext cx="5486400" cy="16625"/>
            </a:xfrm>
            <a:prstGeom prst="straightConnector1">
              <a:avLst/>
            </a:prstGeom>
            <a:ln>
              <a:prstDash val="solid"/>
              <a:headEnd type="none"/>
              <a:tailEnd type="stealth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7" name="TextBox 26"/>
            <p:cNvSpPr txBox="1"/>
            <p:nvPr/>
          </p:nvSpPr>
          <p:spPr>
            <a:xfrm>
              <a:off x="2525186" y="2125579"/>
              <a:ext cx="37061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R</a:t>
              </a: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1711503" y="4380720"/>
            <a:ext cx="5856214" cy="400110"/>
            <a:chOff x="2546025" y="3404989"/>
            <a:chExt cx="5856214" cy="400110"/>
          </a:xfrm>
        </p:grpSpPr>
        <p:cxnSp>
          <p:nvCxnSpPr>
            <p:cNvPr id="29" name="Straight Arrow Connector 28"/>
            <p:cNvCxnSpPr/>
            <p:nvPr/>
          </p:nvCxnSpPr>
          <p:spPr>
            <a:xfrm>
              <a:off x="2915839" y="3610710"/>
              <a:ext cx="5486400" cy="16625"/>
            </a:xfrm>
            <a:prstGeom prst="straightConnector1">
              <a:avLst/>
            </a:prstGeom>
            <a:ln>
              <a:prstDash val="solid"/>
              <a:headEnd type="none"/>
              <a:tailEnd type="stealth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0" name="TextBox 29"/>
            <p:cNvSpPr txBox="1"/>
            <p:nvPr/>
          </p:nvSpPr>
          <p:spPr>
            <a:xfrm>
              <a:off x="2546025" y="3404989"/>
              <a:ext cx="35618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S</a:t>
              </a:r>
            </a:p>
          </p:txBody>
        </p:sp>
      </p:grpSp>
      <p:sp>
        <p:nvSpPr>
          <p:cNvPr id="34" name="Rectangle 33"/>
          <p:cNvSpPr/>
          <p:nvPr/>
        </p:nvSpPr>
        <p:spPr>
          <a:xfrm>
            <a:off x="4314086" y="2956165"/>
            <a:ext cx="418368" cy="1922121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5746261" y="2296576"/>
            <a:ext cx="418368" cy="1922121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6" name="Content Placeholder 1"/>
          <p:cNvSpPr>
            <a:spLocks noGrp="1"/>
          </p:cNvSpPr>
          <p:nvPr>
            <p:ph idx="1"/>
          </p:nvPr>
        </p:nvSpPr>
        <p:spPr>
          <a:xfrm>
            <a:off x="548640" y="5222458"/>
            <a:ext cx="8366760" cy="1439707"/>
          </a:xfrm>
        </p:spPr>
        <p:txBody>
          <a:bodyPr>
            <a:normAutofit fontScale="92500" lnSpcReduction="20000"/>
          </a:bodyPr>
          <a:lstStyle/>
          <a:p>
            <a:r>
              <a:rPr lang="en-US" sz="2800" dirty="0"/>
              <a:t>Single </a:t>
            </a:r>
            <a:r>
              <a:rPr lang="en-US" sz="2800" dirty="0" err="1"/>
              <a:t>Lamport</a:t>
            </a:r>
            <a:r>
              <a:rPr lang="en-US" sz="2800" dirty="0"/>
              <a:t> clock, consensus per group?</a:t>
            </a:r>
          </a:p>
          <a:p>
            <a:pPr lvl="1"/>
            <a:r>
              <a:rPr lang="en-US" sz="2600" dirty="0" err="1">
                <a:solidFill>
                  <a:srgbClr val="1E4899"/>
                </a:solidFill>
              </a:rPr>
              <a:t>Linearizability</a:t>
            </a:r>
            <a:r>
              <a:rPr lang="en-US" sz="2600" dirty="0">
                <a:solidFill>
                  <a:srgbClr val="1E4899"/>
                </a:solidFill>
              </a:rPr>
              <a:t> composes!</a:t>
            </a:r>
          </a:p>
          <a:p>
            <a:pPr lvl="1"/>
            <a:r>
              <a:rPr lang="en-US" sz="2600" dirty="0">
                <a:solidFill>
                  <a:srgbClr val="C00000"/>
                </a:solidFill>
              </a:rPr>
              <a:t>But doesn’t solve concurrent, non-overlapping </a:t>
            </a:r>
            <a:r>
              <a:rPr lang="en-US" sz="2600" dirty="0" err="1">
                <a:solidFill>
                  <a:srgbClr val="C00000"/>
                </a:solidFill>
              </a:rPr>
              <a:t>txn</a:t>
            </a:r>
            <a:r>
              <a:rPr lang="en-US" sz="2600" dirty="0">
                <a:solidFill>
                  <a:srgbClr val="C00000"/>
                </a:solidFill>
              </a:rPr>
              <a:t> problem</a:t>
            </a:r>
          </a:p>
        </p:txBody>
      </p:sp>
      <p:sp>
        <p:nvSpPr>
          <p:cNvPr id="37" name="Rectangle 36"/>
          <p:cNvSpPr/>
          <p:nvPr/>
        </p:nvSpPr>
        <p:spPr>
          <a:xfrm>
            <a:off x="6473278" y="1587723"/>
            <a:ext cx="418368" cy="1179157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6473278" y="3584861"/>
            <a:ext cx="418368" cy="1179157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57034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1" animBg="1"/>
      <p:bldP spid="38" grpId="1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Spanner: Google’s Globally-Distributed Database</a:t>
            </a:r>
            <a:br>
              <a:rPr lang="en-US" dirty="0"/>
            </a:br>
            <a:br>
              <a:rPr lang="en-US" dirty="0"/>
            </a:br>
            <a:r>
              <a:rPr lang="en-US" dirty="0"/>
              <a:t>OSDI 2012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845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449421"/>
            <a:ext cx="8565204" cy="5316504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70C0"/>
                </a:solidFill>
              </a:rPr>
              <a:t>Big Global Lock:  </a:t>
            </a:r>
            <a:r>
              <a:rPr lang="en-US" sz="2800" dirty="0"/>
              <a:t>Results in a </a:t>
            </a:r>
            <a:r>
              <a:rPr lang="en-US" sz="2800" b="1" dirty="0"/>
              <a:t>serial </a:t>
            </a:r>
            <a:r>
              <a:rPr lang="en-US" sz="2800" dirty="0"/>
              <a:t>transaction schedule at the </a:t>
            </a:r>
            <a:r>
              <a:rPr lang="en-US" sz="2800" dirty="0">
                <a:solidFill>
                  <a:srgbClr val="FF0000"/>
                </a:solidFill>
              </a:rPr>
              <a:t>cost of performance</a:t>
            </a:r>
          </a:p>
          <a:p>
            <a:r>
              <a:rPr lang="en-US" sz="2800" b="1" dirty="0">
                <a:solidFill>
                  <a:srgbClr val="0070C0"/>
                </a:solidFill>
              </a:rPr>
              <a:t>Two-phase locking with finer-grain locks:</a:t>
            </a:r>
          </a:p>
          <a:p>
            <a:pPr lvl="1"/>
            <a:r>
              <a:rPr lang="en-US" sz="2400" b="1" dirty="0">
                <a:solidFill>
                  <a:srgbClr val="FF0000"/>
                </a:solidFill>
              </a:rPr>
              <a:t>Growing phase </a:t>
            </a:r>
            <a:r>
              <a:rPr lang="en-US" sz="2400" dirty="0"/>
              <a:t>when </a:t>
            </a:r>
            <a:r>
              <a:rPr lang="en-US" sz="2400" dirty="0" err="1"/>
              <a:t>txn</a:t>
            </a:r>
            <a:r>
              <a:rPr lang="en-US" sz="2400" dirty="0"/>
              <a:t> acquires locks</a:t>
            </a:r>
          </a:p>
          <a:p>
            <a:pPr lvl="1"/>
            <a:r>
              <a:rPr lang="en-US" sz="2400" b="1" spc="-150" dirty="0">
                <a:solidFill>
                  <a:srgbClr val="FF0000"/>
                </a:solidFill>
              </a:rPr>
              <a:t>Shrinking phase </a:t>
            </a:r>
            <a:r>
              <a:rPr lang="en-US" sz="2400" spc="-150" dirty="0"/>
              <a:t>when </a:t>
            </a:r>
            <a:r>
              <a:rPr lang="en-US" sz="2400" spc="-150" dirty="0" err="1"/>
              <a:t>txn</a:t>
            </a:r>
            <a:r>
              <a:rPr lang="en-US" sz="2400" spc="-150" dirty="0"/>
              <a:t> releases locks (typically commit)</a:t>
            </a:r>
          </a:p>
          <a:p>
            <a:pPr lvl="1"/>
            <a:r>
              <a:rPr lang="en-US" sz="2400" spc="-150" dirty="0"/>
              <a:t>Allows </a:t>
            </a:r>
            <a:r>
              <a:rPr lang="en-US" sz="2400" spc="-150" dirty="0" err="1"/>
              <a:t>txn</a:t>
            </a:r>
            <a:r>
              <a:rPr lang="en-US" sz="2400" spc="-150" dirty="0"/>
              <a:t> to execute concurrently, improving performance</a:t>
            </a:r>
            <a:endParaRPr lang="en-US" sz="2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Lock-based concurrency control</a:t>
            </a:r>
          </a:p>
        </p:txBody>
      </p:sp>
    </p:spTree>
    <p:extLst>
      <p:ext uri="{BB962C8B-B14F-4D97-AF65-F5344CB8AC3E}">
        <p14:creationId xmlns:p14="http://schemas.microsoft.com/office/powerpoint/2010/main" val="1096660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679171"/>
            <a:ext cx="8565204" cy="4778374"/>
          </a:xfrm>
        </p:spPr>
        <p:txBody>
          <a:bodyPr/>
          <a:lstStyle/>
          <a:p>
            <a:r>
              <a:rPr lang="en-US" dirty="0"/>
              <a:t>Dozens of zones (datacenters)</a:t>
            </a:r>
          </a:p>
          <a:p>
            <a:r>
              <a:rPr lang="en-US" dirty="0"/>
              <a:t>Per zone, 100-1000s of servers</a:t>
            </a:r>
          </a:p>
          <a:p>
            <a:r>
              <a:rPr lang="en-US" dirty="0"/>
              <a:t>Per server, 100-1000 partitions (tablets)</a:t>
            </a:r>
          </a:p>
          <a:p>
            <a:r>
              <a:rPr lang="en-US" dirty="0"/>
              <a:t>Every tablet replicated for fault-tolerance (e.g., 5x)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30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Google’s Setting</a:t>
            </a:r>
          </a:p>
        </p:txBody>
      </p:sp>
    </p:spTree>
    <p:extLst>
      <p:ext uri="{BB962C8B-B14F-4D97-AF65-F5344CB8AC3E}">
        <p14:creationId xmlns:p14="http://schemas.microsoft.com/office/powerpoint/2010/main" val="47919256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31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Scale-out vs. fault tolerance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1673961" y="1563304"/>
            <a:ext cx="5869839" cy="400110"/>
            <a:chOff x="2532400" y="1639034"/>
            <a:chExt cx="5869839" cy="400110"/>
          </a:xfrm>
        </p:grpSpPr>
        <p:cxnSp>
          <p:nvCxnSpPr>
            <p:cNvPr id="7" name="Straight Arrow Connector 6"/>
            <p:cNvCxnSpPr/>
            <p:nvPr/>
          </p:nvCxnSpPr>
          <p:spPr>
            <a:xfrm>
              <a:off x="2915839" y="1811505"/>
              <a:ext cx="5486400" cy="16625"/>
            </a:xfrm>
            <a:prstGeom prst="straightConnector1">
              <a:avLst/>
            </a:prstGeom>
            <a:ln>
              <a:prstDash val="solid"/>
              <a:headEnd type="none"/>
              <a:tailEnd type="stealth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8" name="TextBox 7"/>
            <p:cNvSpPr txBox="1"/>
            <p:nvPr/>
          </p:nvSpPr>
          <p:spPr>
            <a:xfrm>
              <a:off x="2532400" y="1639034"/>
              <a:ext cx="38343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O</a:t>
              </a: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1673961" y="2418535"/>
            <a:ext cx="5869839" cy="400110"/>
            <a:chOff x="2532400" y="2125579"/>
            <a:chExt cx="5869839" cy="400110"/>
          </a:xfrm>
        </p:grpSpPr>
        <p:cxnSp>
          <p:nvCxnSpPr>
            <p:cNvPr id="10" name="Straight Arrow Connector 9"/>
            <p:cNvCxnSpPr/>
            <p:nvPr/>
          </p:nvCxnSpPr>
          <p:spPr>
            <a:xfrm>
              <a:off x="2915839" y="2314675"/>
              <a:ext cx="5486400" cy="16625"/>
            </a:xfrm>
            <a:prstGeom prst="straightConnector1">
              <a:avLst/>
            </a:prstGeom>
            <a:ln>
              <a:prstDash val="solid"/>
              <a:headEnd type="none"/>
              <a:tailEnd type="stealth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>
              <a:off x="2532400" y="2125579"/>
              <a:ext cx="35618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P</a:t>
              </a: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1673961" y="3273766"/>
            <a:ext cx="5869839" cy="400110"/>
            <a:chOff x="2532400" y="3404989"/>
            <a:chExt cx="5869839" cy="400110"/>
          </a:xfrm>
        </p:grpSpPr>
        <p:cxnSp>
          <p:nvCxnSpPr>
            <p:cNvPr id="13" name="Straight Arrow Connector 12"/>
            <p:cNvCxnSpPr/>
            <p:nvPr/>
          </p:nvCxnSpPr>
          <p:spPr>
            <a:xfrm>
              <a:off x="2915839" y="3610710"/>
              <a:ext cx="5486400" cy="16625"/>
            </a:xfrm>
            <a:prstGeom prst="straightConnector1">
              <a:avLst/>
            </a:prstGeom>
            <a:ln>
              <a:prstDash val="solid"/>
              <a:headEnd type="none"/>
              <a:tailEnd type="stealth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2532400" y="3404989"/>
              <a:ext cx="38343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Q</a:t>
              </a: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1826361" y="3426166"/>
            <a:ext cx="5869839" cy="400110"/>
            <a:chOff x="2532400" y="3404989"/>
            <a:chExt cx="5869839" cy="400110"/>
          </a:xfrm>
        </p:grpSpPr>
        <p:cxnSp>
          <p:nvCxnSpPr>
            <p:cNvPr id="16" name="Straight Arrow Connector 15"/>
            <p:cNvCxnSpPr/>
            <p:nvPr/>
          </p:nvCxnSpPr>
          <p:spPr>
            <a:xfrm>
              <a:off x="2915839" y="3610710"/>
              <a:ext cx="5486400" cy="16625"/>
            </a:xfrm>
            <a:prstGeom prst="straightConnector1">
              <a:avLst/>
            </a:prstGeom>
            <a:ln>
              <a:prstDash val="solid"/>
              <a:headEnd type="none"/>
              <a:tailEnd type="stealth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7" name="TextBox 16"/>
            <p:cNvSpPr txBox="1"/>
            <p:nvPr/>
          </p:nvSpPr>
          <p:spPr>
            <a:xfrm>
              <a:off x="2532400" y="3404989"/>
              <a:ext cx="38343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Q</a:t>
              </a: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1978761" y="3578566"/>
            <a:ext cx="5869839" cy="400110"/>
            <a:chOff x="2532400" y="3404989"/>
            <a:chExt cx="5869839" cy="400110"/>
          </a:xfrm>
        </p:grpSpPr>
        <p:cxnSp>
          <p:nvCxnSpPr>
            <p:cNvPr id="19" name="Straight Arrow Connector 18"/>
            <p:cNvCxnSpPr/>
            <p:nvPr/>
          </p:nvCxnSpPr>
          <p:spPr>
            <a:xfrm>
              <a:off x="2915839" y="3610710"/>
              <a:ext cx="5486400" cy="16625"/>
            </a:xfrm>
            <a:prstGeom prst="straightConnector1">
              <a:avLst/>
            </a:prstGeom>
            <a:ln>
              <a:prstDash val="solid"/>
              <a:headEnd type="none"/>
              <a:tailEnd type="stealth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0" name="TextBox 19"/>
            <p:cNvSpPr txBox="1"/>
            <p:nvPr/>
          </p:nvSpPr>
          <p:spPr>
            <a:xfrm>
              <a:off x="2532400" y="3404989"/>
              <a:ext cx="38343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Q</a:t>
              </a: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1826361" y="2570935"/>
            <a:ext cx="5869839" cy="400110"/>
            <a:chOff x="2532400" y="2125579"/>
            <a:chExt cx="5869839" cy="400110"/>
          </a:xfrm>
        </p:grpSpPr>
        <p:cxnSp>
          <p:nvCxnSpPr>
            <p:cNvPr id="22" name="Straight Arrow Connector 21"/>
            <p:cNvCxnSpPr/>
            <p:nvPr/>
          </p:nvCxnSpPr>
          <p:spPr>
            <a:xfrm>
              <a:off x="2915839" y="2314675"/>
              <a:ext cx="5486400" cy="16625"/>
            </a:xfrm>
            <a:prstGeom prst="straightConnector1">
              <a:avLst/>
            </a:prstGeom>
            <a:ln>
              <a:prstDash val="solid"/>
              <a:headEnd type="none"/>
              <a:tailEnd type="stealth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3" name="TextBox 22"/>
            <p:cNvSpPr txBox="1"/>
            <p:nvPr/>
          </p:nvSpPr>
          <p:spPr>
            <a:xfrm>
              <a:off x="2532400" y="2125579"/>
              <a:ext cx="35618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P</a:t>
              </a: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1978761" y="2723335"/>
            <a:ext cx="5869839" cy="400110"/>
            <a:chOff x="2532400" y="2125579"/>
            <a:chExt cx="5869839" cy="400110"/>
          </a:xfrm>
        </p:grpSpPr>
        <p:cxnSp>
          <p:nvCxnSpPr>
            <p:cNvPr id="25" name="Straight Arrow Connector 24"/>
            <p:cNvCxnSpPr/>
            <p:nvPr/>
          </p:nvCxnSpPr>
          <p:spPr>
            <a:xfrm>
              <a:off x="2915839" y="2314675"/>
              <a:ext cx="5486400" cy="16625"/>
            </a:xfrm>
            <a:prstGeom prst="straightConnector1">
              <a:avLst/>
            </a:prstGeom>
            <a:ln>
              <a:prstDash val="solid"/>
              <a:headEnd type="none"/>
              <a:tailEnd type="stealth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6" name="TextBox 25"/>
            <p:cNvSpPr txBox="1"/>
            <p:nvPr/>
          </p:nvSpPr>
          <p:spPr>
            <a:xfrm>
              <a:off x="2532400" y="2125579"/>
              <a:ext cx="35618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P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1826361" y="1715704"/>
            <a:ext cx="5869839" cy="400110"/>
            <a:chOff x="2532400" y="1639034"/>
            <a:chExt cx="5869839" cy="400110"/>
          </a:xfrm>
        </p:grpSpPr>
        <p:cxnSp>
          <p:nvCxnSpPr>
            <p:cNvPr id="28" name="Straight Arrow Connector 27"/>
            <p:cNvCxnSpPr/>
            <p:nvPr/>
          </p:nvCxnSpPr>
          <p:spPr>
            <a:xfrm>
              <a:off x="2915839" y="1811505"/>
              <a:ext cx="5486400" cy="16625"/>
            </a:xfrm>
            <a:prstGeom prst="straightConnector1">
              <a:avLst/>
            </a:prstGeom>
            <a:ln>
              <a:prstDash val="solid"/>
              <a:headEnd type="none"/>
              <a:tailEnd type="stealth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9" name="TextBox 28"/>
            <p:cNvSpPr txBox="1"/>
            <p:nvPr/>
          </p:nvSpPr>
          <p:spPr>
            <a:xfrm>
              <a:off x="2532400" y="1639034"/>
              <a:ext cx="38343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O</a:t>
              </a: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1978761" y="1868104"/>
            <a:ext cx="5869839" cy="400110"/>
            <a:chOff x="2532400" y="1639034"/>
            <a:chExt cx="5869839" cy="400110"/>
          </a:xfrm>
        </p:grpSpPr>
        <p:cxnSp>
          <p:nvCxnSpPr>
            <p:cNvPr id="31" name="Straight Arrow Connector 30"/>
            <p:cNvCxnSpPr/>
            <p:nvPr/>
          </p:nvCxnSpPr>
          <p:spPr>
            <a:xfrm>
              <a:off x="2915839" y="1811505"/>
              <a:ext cx="5486400" cy="16625"/>
            </a:xfrm>
            <a:prstGeom prst="straightConnector1">
              <a:avLst/>
            </a:prstGeom>
            <a:ln>
              <a:prstDash val="solid"/>
              <a:headEnd type="none"/>
              <a:tailEnd type="stealth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2" name="TextBox 31"/>
            <p:cNvSpPr txBox="1"/>
            <p:nvPr/>
          </p:nvSpPr>
          <p:spPr>
            <a:xfrm>
              <a:off x="2532400" y="1639034"/>
              <a:ext cx="38343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O</a:t>
              </a:r>
            </a:p>
          </p:txBody>
        </p:sp>
      </p:grpSp>
      <p:sp>
        <p:nvSpPr>
          <p:cNvPr id="33" name="Content Placeholder 1"/>
          <p:cNvSpPr>
            <a:spLocks noGrp="1"/>
          </p:cNvSpPr>
          <p:nvPr>
            <p:ph idx="1"/>
          </p:nvPr>
        </p:nvSpPr>
        <p:spPr>
          <a:xfrm>
            <a:off x="981964" y="4246275"/>
            <a:ext cx="7763026" cy="2678225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</a:pPr>
            <a:r>
              <a:rPr lang="en-US" sz="2400" dirty="0"/>
              <a:t>Every tablet replicated via </a:t>
            </a:r>
            <a:r>
              <a:rPr lang="en-US" sz="2400" dirty="0" err="1"/>
              <a:t>Paxos</a:t>
            </a:r>
            <a:r>
              <a:rPr lang="en-US" sz="2400" dirty="0"/>
              <a:t>  (with leader election)</a:t>
            </a:r>
          </a:p>
          <a:p>
            <a:pPr>
              <a:spcBef>
                <a:spcPts val="1200"/>
              </a:spcBef>
            </a:pPr>
            <a:r>
              <a:rPr lang="en-US" sz="2400" dirty="0"/>
              <a:t>So every “operation” within transactions across tablets actually a replicated  operation within </a:t>
            </a:r>
            <a:r>
              <a:rPr lang="en-US" sz="2400" dirty="0" err="1"/>
              <a:t>Paxos</a:t>
            </a:r>
            <a:r>
              <a:rPr lang="en-US" sz="2400" dirty="0"/>
              <a:t> RSM</a:t>
            </a:r>
          </a:p>
          <a:p>
            <a:pPr>
              <a:spcBef>
                <a:spcPts val="1200"/>
              </a:spcBef>
            </a:pPr>
            <a:r>
              <a:rPr lang="en-US" sz="2400" dirty="0" err="1"/>
              <a:t>Paxos</a:t>
            </a:r>
            <a:r>
              <a:rPr lang="en-US" sz="2400" dirty="0"/>
              <a:t> groups can stretch across datacenters!</a:t>
            </a:r>
          </a:p>
        </p:txBody>
      </p:sp>
    </p:spTree>
    <p:extLst>
      <p:ext uri="{BB962C8B-B14F-4D97-AF65-F5344CB8AC3E}">
        <p14:creationId xmlns:p14="http://schemas.microsoft.com/office/powerpoint/2010/main" val="113094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180742"/>
            <a:ext cx="9144000" cy="2574137"/>
          </a:xfrm>
        </p:spPr>
        <p:txBody>
          <a:bodyPr/>
          <a:lstStyle/>
          <a:p>
            <a:r>
              <a:rPr lang="en-US" sz="3600" dirty="0"/>
              <a:t>Disruptive idea:</a:t>
            </a:r>
            <a:br>
              <a:rPr lang="en-US" sz="3600" dirty="0"/>
            </a:br>
            <a:br>
              <a:rPr lang="en-US" sz="3600" dirty="0"/>
            </a:br>
            <a:r>
              <a:rPr lang="en-US" sz="3400" b="0" dirty="0"/>
              <a:t>Do clocks </a:t>
            </a:r>
            <a:r>
              <a:rPr lang="en-US" sz="3400" dirty="0"/>
              <a:t>really</a:t>
            </a:r>
            <a:r>
              <a:rPr lang="en-US" sz="3400" b="0" dirty="0"/>
              <a:t> need to be                arbitrarily unsynchronized?</a:t>
            </a:r>
            <a:br>
              <a:rPr lang="en-US" sz="3400" b="0" dirty="0"/>
            </a:br>
            <a:br>
              <a:rPr lang="en-US" sz="3400" b="0" dirty="0"/>
            </a:br>
            <a:r>
              <a:rPr lang="en-US" sz="3400" b="0" dirty="0"/>
              <a:t>Can you engineer some max divergence?</a:t>
            </a:r>
            <a:endParaRPr lang="en-US" sz="3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12674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458200" cy="1231899"/>
          </a:xfrm>
          <a:ln>
            <a:noFill/>
          </a:ln>
        </p:spPr>
        <p:txBody>
          <a:bodyPr>
            <a:normAutofit/>
          </a:bodyPr>
          <a:lstStyle/>
          <a:p>
            <a:r>
              <a:rPr lang="en-US" dirty="0"/>
              <a:t>“Global wall-clock time” with bounded uncertainty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2435339" y="2956191"/>
            <a:ext cx="358140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5963947" y="2721650"/>
            <a:ext cx="8178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time</a:t>
            </a:r>
          </a:p>
        </p:txBody>
      </p:sp>
      <p:sp>
        <p:nvSpPr>
          <p:cNvPr id="8" name="Left Bracket 7"/>
          <p:cNvSpPr/>
          <p:nvPr/>
        </p:nvSpPr>
        <p:spPr>
          <a:xfrm>
            <a:off x="2734796" y="2498991"/>
            <a:ext cx="73152" cy="914400"/>
          </a:xfrm>
          <a:prstGeom prst="leftBracket">
            <a:avLst/>
          </a:prstGeom>
          <a:ln>
            <a:solidFill>
              <a:srgbClr val="8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800000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9" name="Right Bracket 8"/>
          <p:cNvSpPr/>
          <p:nvPr/>
        </p:nvSpPr>
        <p:spPr>
          <a:xfrm>
            <a:off x="4839948" y="2498991"/>
            <a:ext cx="73152" cy="914400"/>
          </a:xfrm>
          <a:prstGeom prst="rightBracket">
            <a:avLst/>
          </a:prstGeom>
          <a:ln>
            <a:solidFill>
              <a:srgbClr val="8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800000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139630" y="3413450"/>
            <a:ext cx="12634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800000"/>
                </a:solidFill>
                <a:latin typeface="Arial" charset="0"/>
                <a:ea typeface="Arial" charset="0"/>
                <a:cs typeface="Arial" charset="0"/>
              </a:rPr>
              <a:t>earliest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381838" y="3413450"/>
            <a:ext cx="9893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800000"/>
                </a:solidFill>
                <a:latin typeface="Arial" charset="0"/>
                <a:ea typeface="Arial" charset="0"/>
                <a:cs typeface="Arial" charset="0"/>
              </a:rPr>
              <a:t>latest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084462" y="2506262"/>
            <a:ext cx="14300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TT.now()</a:t>
            </a:r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2734796" y="4034250"/>
            <a:ext cx="2178304" cy="0"/>
          </a:xfrm>
          <a:prstGeom prst="straightConnector1">
            <a:avLst/>
          </a:prstGeom>
          <a:ln>
            <a:solidFill>
              <a:schemeClr val="accent6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3512806" y="4199350"/>
            <a:ext cx="6222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2*ε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C59E4-2FE4-564D-A950-09C870524D20}" type="slidenum">
              <a:rPr lang="en-US" smtClean="0"/>
              <a:t>33</a:t>
            </a:fld>
            <a:endParaRPr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TrueTime</a:t>
            </a:r>
            <a:r>
              <a:rPr lang="en-US" dirty="0"/>
              <a:t> </a:t>
            </a:r>
          </a:p>
        </p:txBody>
      </p:sp>
      <p:sp>
        <p:nvSpPr>
          <p:cNvPr id="18" name="Content Placeholder 2"/>
          <p:cNvSpPr txBox="1">
            <a:spLocks/>
          </p:cNvSpPr>
          <p:nvPr/>
        </p:nvSpPr>
        <p:spPr>
          <a:xfrm>
            <a:off x="571500" y="5060039"/>
            <a:ext cx="8229600" cy="1031437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/>
          <a:p>
            <a:pPr lvl="1" algn="l">
              <a:spcBef>
                <a:spcPct val="20000"/>
              </a:spcBef>
              <a:defRPr/>
            </a:pPr>
            <a:r>
              <a:rPr lang="en-US" sz="2600" b="0" dirty="0">
                <a:latin typeface="Arial" charset="0"/>
                <a:ea typeface="Arial" charset="0"/>
                <a:cs typeface="Arial" charset="0"/>
              </a:rPr>
              <a:t>Consider event </a:t>
            </a:r>
            <a:r>
              <a:rPr lang="en-US" sz="2600" b="0" dirty="0" err="1">
                <a:latin typeface="Arial" charset="0"/>
                <a:ea typeface="Arial" charset="0"/>
                <a:cs typeface="Arial" charset="0"/>
              </a:rPr>
              <a:t>e</a:t>
            </a:r>
            <a:r>
              <a:rPr lang="en-US" sz="2600" b="0" baseline="-25000" dirty="0" err="1">
                <a:latin typeface="Arial" charset="0"/>
                <a:ea typeface="Arial" charset="0"/>
                <a:cs typeface="Arial" charset="0"/>
              </a:rPr>
              <a:t>now</a:t>
            </a:r>
            <a:r>
              <a:rPr lang="en-US" sz="2600" b="0" dirty="0">
                <a:latin typeface="Arial" charset="0"/>
                <a:ea typeface="Arial" charset="0"/>
                <a:cs typeface="Arial" charset="0"/>
              </a:rPr>
              <a:t> which invoked </a:t>
            </a:r>
            <a:r>
              <a:rPr lang="en-US" sz="2600" b="0" dirty="0" err="1">
                <a:latin typeface="Arial" charset="0"/>
                <a:ea typeface="Arial" charset="0"/>
                <a:cs typeface="Arial" charset="0"/>
              </a:rPr>
              <a:t>tt</a:t>
            </a:r>
            <a:r>
              <a:rPr lang="en-US" sz="2600" b="0" dirty="0">
                <a:latin typeface="Arial" charset="0"/>
                <a:ea typeface="Arial" charset="0"/>
                <a:cs typeface="Arial" charset="0"/>
              </a:rPr>
              <a:t> = </a:t>
            </a:r>
            <a:r>
              <a:rPr lang="en-US" sz="2600" b="0" dirty="0" err="1">
                <a:latin typeface="Arial" charset="0"/>
                <a:ea typeface="Arial" charset="0"/>
                <a:cs typeface="Arial" charset="0"/>
              </a:rPr>
              <a:t>TT.new</a:t>
            </a:r>
            <a:r>
              <a:rPr lang="en-US" sz="2600" b="0" dirty="0">
                <a:latin typeface="Arial" charset="0"/>
                <a:ea typeface="Arial" charset="0"/>
                <a:cs typeface="Arial" charset="0"/>
              </a:rPr>
              <a:t>():</a:t>
            </a:r>
            <a:endParaRPr lang="en-US" sz="2600" b="0" baseline="-25000" dirty="0">
              <a:latin typeface="Arial" charset="0"/>
              <a:ea typeface="Arial" charset="0"/>
              <a:cs typeface="Arial" charset="0"/>
            </a:endParaRPr>
          </a:p>
          <a:p>
            <a:pPr lvl="1" algn="l">
              <a:spcBef>
                <a:spcPct val="20000"/>
              </a:spcBef>
              <a:defRPr/>
            </a:pPr>
            <a:r>
              <a:rPr lang="en-US" sz="2600" b="0" dirty="0">
                <a:latin typeface="Arial" charset="0"/>
                <a:ea typeface="Arial" charset="0"/>
                <a:cs typeface="Arial" charset="0"/>
              </a:rPr>
              <a:t>	Guarantee:  </a:t>
            </a:r>
            <a:r>
              <a:rPr lang="en-US" sz="2600" b="0" dirty="0" err="1">
                <a:solidFill>
                  <a:srgbClr val="0070C0"/>
                </a:solidFill>
                <a:latin typeface="Arial" charset="0"/>
                <a:ea typeface="Arial" charset="0"/>
                <a:cs typeface="Arial" charset="0"/>
              </a:rPr>
              <a:t>tt.earliest</a:t>
            </a:r>
            <a:r>
              <a:rPr lang="en-US" sz="2600" b="0" dirty="0">
                <a:solidFill>
                  <a:srgbClr val="0070C0"/>
                </a:solidFill>
                <a:latin typeface="Arial" charset="0"/>
                <a:ea typeface="Arial" charset="0"/>
                <a:cs typeface="Arial" charset="0"/>
              </a:rPr>
              <a:t> &lt;= t</a:t>
            </a:r>
            <a:r>
              <a:rPr lang="en-US" sz="2600" b="0" baseline="-25000" dirty="0">
                <a:solidFill>
                  <a:srgbClr val="0070C0"/>
                </a:solidFill>
                <a:latin typeface="Arial" charset="0"/>
                <a:ea typeface="Arial" charset="0"/>
                <a:cs typeface="Arial" charset="0"/>
              </a:rPr>
              <a:t>abs</a:t>
            </a:r>
            <a:r>
              <a:rPr lang="en-US" sz="2600" b="0" dirty="0">
                <a:solidFill>
                  <a:srgbClr val="0070C0"/>
                </a:solidFill>
                <a:latin typeface="Arial" charset="0"/>
                <a:ea typeface="Arial" charset="0"/>
                <a:cs typeface="Arial" charset="0"/>
              </a:rPr>
              <a:t>(e</a:t>
            </a:r>
            <a:r>
              <a:rPr lang="en-US" sz="2600" b="0" baseline="-25000" dirty="0">
                <a:solidFill>
                  <a:srgbClr val="0070C0"/>
                </a:solidFill>
                <a:latin typeface="Arial" charset="0"/>
                <a:ea typeface="Arial" charset="0"/>
                <a:cs typeface="Arial" charset="0"/>
              </a:rPr>
              <a:t>now</a:t>
            </a:r>
            <a:r>
              <a:rPr lang="en-US" sz="2600" b="0" dirty="0">
                <a:solidFill>
                  <a:srgbClr val="0070C0"/>
                </a:solidFill>
                <a:latin typeface="Arial" charset="0"/>
                <a:ea typeface="Arial" charset="0"/>
                <a:cs typeface="Arial" charset="0"/>
              </a:rPr>
              <a:t>) &lt;= tt.latest</a:t>
            </a: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Arial" charset="0"/>
              <a:cs typeface="Arial" charset="0"/>
            </a:endParaRP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Arial" charset="0"/>
              <a:cs typeface="Arial" charset="0"/>
            </a:endParaRP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Arial" charset="0"/>
              <a:cs typeface="Arial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34425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3848"/>
    </mc:Choice>
    <mc:Fallback xmlns="">
      <p:transition xmlns:p14="http://schemas.microsoft.com/office/powerpoint/2010/main" spd="slow" advTm="4384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8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Timestamps and TrueTime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1943100" y="2654300"/>
            <a:ext cx="4419600" cy="393700"/>
            <a:chOff x="2197100" y="3829050"/>
            <a:chExt cx="1562100" cy="393700"/>
          </a:xfrm>
        </p:grpSpPr>
        <p:cxnSp>
          <p:nvCxnSpPr>
            <p:cNvPr id="7" name="Straight Connector 6"/>
            <p:cNvCxnSpPr/>
            <p:nvPr/>
          </p:nvCxnSpPr>
          <p:spPr>
            <a:xfrm>
              <a:off x="2197100" y="4025900"/>
              <a:ext cx="1562100" cy="0"/>
            </a:xfrm>
            <a:prstGeom prst="line">
              <a:avLst/>
            </a:prstGeom>
            <a:ln>
              <a:solidFill>
                <a:srgbClr val="8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2200822" y="3829050"/>
              <a:ext cx="0" cy="393700"/>
            </a:xfrm>
            <a:prstGeom prst="line">
              <a:avLst/>
            </a:prstGeom>
            <a:ln>
              <a:solidFill>
                <a:srgbClr val="8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3759200" y="3829050"/>
              <a:ext cx="0" cy="393700"/>
            </a:xfrm>
            <a:prstGeom prst="line">
              <a:avLst/>
            </a:prstGeom>
            <a:ln>
              <a:solidFill>
                <a:srgbClr val="8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extBox 9"/>
          <p:cNvSpPr txBox="1"/>
          <p:nvPr/>
        </p:nvSpPr>
        <p:spPr>
          <a:xfrm>
            <a:off x="1509979" y="2666484"/>
            <a:ext cx="4077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800000"/>
                </a:solidFill>
                <a:latin typeface="Arial" charset="0"/>
                <a:ea typeface="Arial" charset="0"/>
                <a:cs typeface="Arial" charset="0"/>
              </a:rPr>
              <a:t>T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 flipV="1">
            <a:off x="2838450" y="2914650"/>
            <a:ext cx="0" cy="463550"/>
          </a:xfrm>
          <a:prstGeom prst="straightConnector1">
            <a:avLst/>
          </a:prstGeom>
          <a:ln>
            <a:solidFill>
              <a:schemeClr val="accent6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121690" y="3404632"/>
            <a:ext cx="2993769" cy="40011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79646"/>
                </a:solidFill>
                <a:latin typeface="Arial" charset="0"/>
                <a:ea typeface="Arial" charset="0"/>
                <a:cs typeface="Arial" charset="0"/>
              </a:rPr>
              <a:t>Pick </a:t>
            </a:r>
            <a:r>
              <a:rPr lang="en-US" i="1" dirty="0">
                <a:solidFill>
                  <a:srgbClr val="F79646"/>
                </a:solidFill>
                <a:latin typeface="Arial" charset="0"/>
                <a:ea typeface="Arial" charset="0"/>
                <a:cs typeface="Arial" charset="0"/>
              </a:rPr>
              <a:t>s</a:t>
            </a:r>
            <a:r>
              <a:rPr lang="en-US" dirty="0">
                <a:solidFill>
                  <a:srgbClr val="F79646"/>
                </a:solidFill>
                <a:latin typeface="Arial" charset="0"/>
                <a:ea typeface="Arial" charset="0"/>
                <a:cs typeface="Arial" charset="0"/>
              </a:rPr>
              <a:t> &gt; TT.now().latest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388730" y="2153575"/>
            <a:ext cx="20233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Acquired locks</a:t>
            </a:r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2597150" y="2533650"/>
            <a:ext cx="0" cy="2794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891855" y="2533650"/>
            <a:ext cx="0" cy="2794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5261166" y="2158893"/>
            <a:ext cx="18806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Release locks</a:t>
            </a:r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2895600" y="4368800"/>
            <a:ext cx="2895600" cy="0"/>
          </a:xfrm>
          <a:prstGeom prst="straightConnector1">
            <a:avLst/>
          </a:prstGeom>
          <a:ln>
            <a:solidFill>
              <a:schemeClr val="accent6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5167453" y="3404632"/>
            <a:ext cx="3835474" cy="40011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79646"/>
                </a:solidFill>
                <a:latin typeface="Arial" charset="0"/>
                <a:ea typeface="Arial" charset="0"/>
                <a:cs typeface="Arial" charset="0"/>
              </a:rPr>
              <a:t>Wait until TT.now().earliest &gt; </a:t>
            </a:r>
            <a:r>
              <a:rPr lang="en-US" i="1" dirty="0">
                <a:solidFill>
                  <a:srgbClr val="F79646"/>
                </a:solidFill>
                <a:latin typeface="Arial" charset="0"/>
                <a:ea typeface="Arial" charset="0"/>
                <a:cs typeface="Arial" charset="0"/>
              </a:rPr>
              <a:t>s</a:t>
            </a:r>
          </a:p>
        </p:txBody>
      </p:sp>
      <p:cxnSp>
        <p:nvCxnSpPr>
          <p:cNvPr id="27" name="Straight Arrow Connector 26"/>
          <p:cNvCxnSpPr/>
          <p:nvPr/>
        </p:nvCxnSpPr>
        <p:spPr>
          <a:xfrm flipV="1">
            <a:off x="4540250" y="2914650"/>
            <a:ext cx="0" cy="463550"/>
          </a:xfrm>
          <a:prstGeom prst="straightConnector1">
            <a:avLst/>
          </a:prstGeom>
          <a:ln>
            <a:solidFill>
              <a:srgbClr val="F79646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4376583" y="3404632"/>
            <a:ext cx="327334" cy="40011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i="1" dirty="0">
                <a:solidFill>
                  <a:srgbClr val="F79646"/>
                </a:solidFill>
                <a:latin typeface="Arial" charset="0"/>
                <a:ea typeface="Arial" charset="0"/>
                <a:cs typeface="Arial" charset="0"/>
              </a:rPr>
              <a:t>s</a:t>
            </a:r>
            <a:endParaRPr lang="en-US" dirty="0">
              <a:solidFill>
                <a:srgbClr val="F79646"/>
              </a:solidFill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29" name="Straight Arrow Connector 28"/>
          <p:cNvCxnSpPr/>
          <p:nvPr/>
        </p:nvCxnSpPr>
        <p:spPr>
          <a:xfrm flipV="1">
            <a:off x="5791200" y="2914650"/>
            <a:ext cx="0" cy="476766"/>
          </a:xfrm>
          <a:prstGeom prst="straightConnector1">
            <a:avLst/>
          </a:prstGeom>
          <a:ln>
            <a:solidFill>
              <a:schemeClr val="accent6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3180040" y="4654034"/>
            <a:ext cx="13468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average ε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472438" y="3938032"/>
            <a:ext cx="170591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79646"/>
                </a:solidFill>
                <a:latin typeface="Arial" charset="0"/>
                <a:ea typeface="Arial" charset="0"/>
                <a:cs typeface="Arial" charset="0"/>
              </a:rPr>
              <a:t>Commit wait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4467099" y="4654034"/>
            <a:ext cx="13468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average ε</a:t>
            </a:r>
          </a:p>
        </p:txBody>
      </p:sp>
      <p:cxnSp>
        <p:nvCxnSpPr>
          <p:cNvPr id="42" name="Straight Arrow Connector 41"/>
          <p:cNvCxnSpPr/>
          <p:nvPr/>
        </p:nvCxnSpPr>
        <p:spPr>
          <a:xfrm flipV="1">
            <a:off x="4496991" y="4508500"/>
            <a:ext cx="0" cy="660400"/>
          </a:xfrm>
          <a:prstGeom prst="straightConnector1">
            <a:avLst/>
          </a:prstGeom>
          <a:ln>
            <a:solidFill>
              <a:schemeClr val="accent6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C59E4-2FE4-564D-A950-09C870524D20}" type="slidenum">
              <a:rPr lang="en-US" smtClean="0"/>
              <a:t>34</a:t>
            </a:fld>
            <a:endParaRPr lang="en-US" dirty="0"/>
          </a:p>
        </p:txBody>
      </p:sp>
      <p:sp>
        <p:nvSpPr>
          <p:cNvPr id="25" name="Can 24"/>
          <p:cNvSpPr/>
          <p:nvPr/>
        </p:nvSpPr>
        <p:spPr>
          <a:xfrm>
            <a:off x="167242" y="2604784"/>
            <a:ext cx="912259" cy="492732"/>
          </a:xfrm>
          <a:prstGeom prst="can">
            <a:avLst/>
          </a:prstGeom>
          <a:solidFill>
            <a:schemeClr val="accent3"/>
          </a:solidFill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27116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8113"/>
    </mc:Choice>
    <mc:Fallback xmlns="">
      <p:transition xmlns:p14="http://schemas.microsoft.com/office/powerpoint/2010/main" spd="slow" advTm="98113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4" grpId="0"/>
      <p:bldP spid="26" grpId="0"/>
      <p:bldP spid="23" grpId="0"/>
      <p:bldP spid="28" grpId="0"/>
      <p:bldP spid="30" grpId="0"/>
      <p:bldP spid="31" grpId="0"/>
      <p:bldP spid="41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Commit Wait and Replication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2514600" y="3006060"/>
            <a:ext cx="4419600" cy="393700"/>
            <a:chOff x="2197100" y="3829050"/>
            <a:chExt cx="1562100" cy="393700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2197100" y="4025900"/>
              <a:ext cx="1562100" cy="0"/>
            </a:xfrm>
            <a:prstGeom prst="line">
              <a:avLst/>
            </a:prstGeom>
            <a:ln>
              <a:solidFill>
                <a:srgbClr val="8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2200822" y="3829050"/>
              <a:ext cx="0" cy="393700"/>
            </a:xfrm>
            <a:prstGeom prst="line">
              <a:avLst/>
            </a:prstGeom>
            <a:ln>
              <a:solidFill>
                <a:srgbClr val="8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3759200" y="3829050"/>
              <a:ext cx="0" cy="393700"/>
            </a:xfrm>
            <a:prstGeom prst="line">
              <a:avLst/>
            </a:prstGeom>
            <a:ln>
              <a:solidFill>
                <a:srgbClr val="8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extBox 8"/>
          <p:cNvSpPr txBox="1"/>
          <p:nvPr/>
        </p:nvSpPr>
        <p:spPr>
          <a:xfrm>
            <a:off x="2081479" y="3018244"/>
            <a:ext cx="4077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800000"/>
                </a:solidFill>
                <a:latin typeface="Arial" charset="0"/>
                <a:ea typeface="Arial" charset="0"/>
                <a:cs typeface="Arial" charset="0"/>
              </a:rPr>
              <a:t>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960230" y="2559050"/>
            <a:ext cx="20233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Acquired locks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3181350" y="2889250"/>
            <a:ext cx="0" cy="2794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6463355" y="2889250"/>
            <a:ext cx="0" cy="2794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4113855" y="2254250"/>
            <a:ext cx="0" cy="914400"/>
          </a:xfrm>
          <a:prstGeom prst="straightConnector1">
            <a:avLst/>
          </a:prstGeom>
          <a:ln>
            <a:solidFill>
              <a:srgbClr val="1E4899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5568005" y="2266950"/>
            <a:ext cx="0" cy="901700"/>
          </a:xfrm>
          <a:prstGeom prst="straightConnector1">
            <a:avLst/>
          </a:prstGeom>
          <a:ln>
            <a:solidFill>
              <a:srgbClr val="1E4899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3217663" y="1496466"/>
            <a:ext cx="1526380" cy="707886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1E4899"/>
                </a:solidFill>
                <a:latin typeface="Arial" charset="0"/>
                <a:ea typeface="Arial" charset="0"/>
                <a:cs typeface="Arial" charset="0"/>
              </a:rPr>
              <a:t>Start </a:t>
            </a:r>
          </a:p>
          <a:p>
            <a:r>
              <a:rPr lang="en-US" dirty="0">
                <a:solidFill>
                  <a:srgbClr val="1E4899"/>
                </a:solidFill>
                <a:latin typeface="Arial" charset="0"/>
                <a:ea typeface="Arial" charset="0"/>
                <a:cs typeface="Arial" charset="0"/>
              </a:rPr>
              <a:t>consensus</a:t>
            </a:r>
          </a:p>
        </p:txBody>
      </p:sp>
      <p:cxnSp>
        <p:nvCxnSpPr>
          <p:cNvPr id="28" name="Straight Arrow Connector 27"/>
          <p:cNvCxnSpPr/>
          <p:nvPr/>
        </p:nvCxnSpPr>
        <p:spPr>
          <a:xfrm>
            <a:off x="6720355" y="2254250"/>
            <a:ext cx="0" cy="914400"/>
          </a:xfrm>
          <a:prstGeom prst="straightConnector1">
            <a:avLst/>
          </a:prstGeom>
          <a:ln>
            <a:solidFill>
              <a:srgbClr val="1E4899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6346980" y="1496466"/>
            <a:ext cx="1308371" cy="707886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1E4899"/>
                </a:solidFill>
                <a:latin typeface="Arial" charset="0"/>
                <a:ea typeface="Arial" charset="0"/>
                <a:cs typeface="Arial" charset="0"/>
              </a:rPr>
              <a:t>Notify </a:t>
            </a:r>
          </a:p>
          <a:p>
            <a:r>
              <a:rPr lang="en-US" dirty="0">
                <a:solidFill>
                  <a:srgbClr val="1E4899"/>
                </a:solidFill>
                <a:latin typeface="Arial" charset="0"/>
                <a:ea typeface="Arial" charset="0"/>
                <a:cs typeface="Arial" charset="0"/>
              </a:rPr>
              <a:t>followers</a:t>
            </a:r>
          </a:p>
        </p:txBody>
      </p:sp>
      <p:cxnSp>
        <p:nvCxnSpPr>
          <p:cNvPr id="31" name="Straight Arrow Connector 30"/>
          <p:cNvCxnSpPr/>
          <p:nvPr/>
        </p:nvCxnSpPr>
        <p:spPr>
          <a:xfrm flipV="1">
            <a:off x="6362700" y="3295650"/>
            <a:ext cx="0" cy="476766"/>
          </a:xfrm>
          <a:prstGeom prst="straightConnector1">
            <a:avLst/>
          </a:prstGeom>
          <a:ln>
            <a:solidFill>
              <a:schemeClr val="accent6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5172198" y="3759716"/>
            <a:ext cx="2390398" cy="40011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Commit wait done</a:t>
            </a:r>
          </a:p>
        </p:txBody>
      </p:sp>
      <p:cxnSp>
        <p:nvCxnSpPr>
          <p:cNvPr id="35" name="Straight Arrow Connector 34"/>
          <p:cNvCxnSpPr/>
          <p:nvPr/>
        </p:nvCxnSpPr>
        <p:spPr>
          <a:xfrm flipV="1">
            <a:off x="3409950" y="3270250"/>
            <a:ext cx="0" cy="463550"/>
          </a:xfrm>
          <a:prstGeom prst="straightConnector1">
            <a:avLst/>
          </a:prstGeom>
          <a:ln>
            <a:solidFill>
              <a:schemeClr val="accent6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2950476" y="3759716"/>
            <a:ext cx="9252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79646"/>
                </a:solidFill>
                <a:latin typeface="Arial" charset="0"/>
                <a:ea typeface="Arial" charset="0"/>
                <a:cs typeface="Arial" charset="0"/>
              </a:rPr>
              <a:t>Pick </a:t>
            </a:r>
            <a:r>
              <a:rPr lang="en-US" i="1" dirty="0">
                <a:solidFill>
                  <a:srgbClr val="F79646"/>
                </a:solidFill>
                <a:latin typeface="Arial" charset="0"/>
                <a:ea typeface="Arial" charset="0"/>
                <a:cs typeface="Arial" charset="0"/>
              </a:rPr>
              <a:t>s</a:t>
            </a:r>
            <a:endParaRPr lang="en-US" dirty="0">
              <a:solidFill>
                <a:srgbClr val="F79646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C59E4-2FE4-564D-A950-09C870524D20}" type="slidenum">
              <a:rPr lang="en-US" smtClean="0"/>
              <a:t>35</a:t>
            </a:fld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4810545" y="1496466"/>
            <a:ext cx="1526380" cy="707886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1E4899"/>
                </a:solidFill>
                <a:latin typeface="Arial" charset="0"/>
                <a:ea typeface="Arial" charset="0"/>
                <a:cs typeface="Arial" charset="0"/>
              </a:rPr>
              <a:t>Achieve </a:t>
            </a:r>
          </a:p>
          <a:p>
            <a:r>
              <a:rPr lang="en-US" dirty="0">
                <a:solidFill>
                  <a:srgbClr val="1E4899"/>
                </a:solidFill>
                <a:latin typeface="Arial" charset="0"/>
                <a:ea typeface="Arial" charset="0"/>
                <a:cs typeface="Arial" charset="0"/>
              </a:rPr>
              <a:t>consensus</a:t>
            </a:r>
          </a:p>
        </p:txBody>
      </p:sp>
      <p:sp>
        <p:nvSpPr>
          <p:cNvPr id="29" name="Can 28"/>
          <p:cNvSpPr/>
          <p:nvPr/>
        </p:nvSpPr>
        <p:spPr>
          <a:xfrm>
            <a:off x="814942" y="2985784"/>
            <a:ext cx="912259" cy="492732"/>
          </a:xfrm>
          <a:prstGeom prst="can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3" name="Can 32"/>
          <p:cNvSpPr/>
          <p:nvPr/>
        </p:nvSpPr>
        <p:spPr>
          <a:xfrm>
            <a:off x="814942" y="4021098"/>
            <a:ext cx="912259" cy="492732"/>
          </a:xfrm>
          <a:prstGeom prst="can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4" name="Can 33"/>
          <p:cNvSpPr/>
          <p:nvPr/>
        </p:nvSpPr>
        <p:spPr>
          <a:xfrm>
            <a:off x="814942" y="1944384"/>
            <a:ext cx="912259" cy="492732"/>
          </a:xfrm>
          <a:prstGeom prst="can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629466" y="2564368"/>
            <a:ext cx="18806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Release locks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99857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1388"/>
    </mc:Choice>
    <mc:Fallback xmlns="">
      <p:transition xmlns:p14="http://schemas.microsoft.com/office/powerpoint/2010/main" spd="slow" advTm="7138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30" grpId="0"/>
      <p:bldP spid="32" grpId="0"/>
      <p:bldP spid="36" grpId="0"/>
      <p:bldP spid="23" grpId="0"/>
      <p:bldP spid="17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449420"/>
            <a:ext cx="8793804" cy="5408579"/>
          </a:xfrm>
        </p:spPr>
        <p:txBody>
          <a:bodyPr>
            <a:normAutofit/>
          </a:bodyPr>
          <a:lstStyle/>
          <a:p>
            <a:pPr marL="0" indent="0">
              <a:spcBef>
                <a:spcPts val="1600"/>
              </a:spcBef>
              <a:buNone/>
            </a:pPr>
            <a:r>
              <a:rPr lang="en-US" sz="2600" dirty="0"/>
              <a:t>Client:</a:t>
            </a:r>
          </a:p>
          <a:p>
            <a:pPr marL="457200" indent="-457200">
              <a:spcBef>
                <a:spcPts val="1600"/>
              </a:spcBef>
              <a:buFont typeface="+mj-lt"/>
              <a:buAutoNum type="arabicPeriod"/>
            </a:pPr>
            <a:r>
              <a:rPr lang="en-US" sz="2600" dirty="0"/>
              <a:t>Issues reads to leader of each tablet group,                     which acquires read locks and returns most recent data</a:t>
            </a:r>
          </a:p>
          <a:p>
            <a:pPr marL="457200" indent="-457200">
              <a:spcBef>
                <a:spcPts val="1600"/>
              </a:spcBef>
              <a:buFont typeface="+mj-lt"/>
              <a:buAutoNum type="arabicPeriod"/>
            </a:pPr>
            <a:r>
              <a:rPr lang="en-US" sz="2600" dirty="0"/>
              <a:t>Locally performs writes</a:t>
            </a:r>
          </a:p>
          <a:p>
            <a:pPr marL="457200" indent="-457200">
              <a:spcBef>
                <a:spcPts val="1600"/>
              </a:spcBef>
              <a:buFont typeface="+mj-lt"/>
              <a:buAutoNum type="arabicPeriod"/>
            </a:pPr>
            <a:r>
              <a:rPr lang="en-US" sz="2600" dirty="0"/>
              <a:t>Chooses coordinator from set of leaders, initiates commit</a:t>
            </a:r>
          </a:p>
          <a:p>
            <a:pPr marL="457200" indent="-457200">
              <a:spcBef>
                <a:spcPts val="1600"/>
              </a:spcBef>
              <a:buFont typeface="+mj-lt"/>
              <a:buAutoNum type="arabicPeriod"/>
            </a:pPr>
            <a:r>
              <a:rPr lang="en-US" sz="2600" dirty="0"/>
              <a:t>Sends commit message to each leader,                         include identify of coordinator and buffered writes</a:t>
            </a:r>
          </a:p>
          <a:p>
            <a:pPr marL="457200" indent="-457200">
              <a:spcBef>
                <a:spcPts val="1600"/>
              </a:spcBef>
              <a:buFont typeface="+mj-lt"/>
              <a:buAutoNum type="arabicPeriod"/>
            </a:pPr>
            <a:r>
              <a:rPr lang="en-US" sz="2600" dirty="0"/>
              <a:t>Waits for commit from coordinator</a:t>
            </a:r>
          </a:p>
          <a:p>
            <a:pPr>
              <a:spcBef>
                <a:spcPts val="1600"/>
              </a:spcBef>
            </a:pPr>
            <a:endParaRPr lang="en-US" sz="2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36</a:t>
            </a:fld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Client-driven transactions</a:t>
            </a:r>
          </a:p>
        </p:txBody>
      </p:sp>
    </p:spTree>
    <p:extLst>
      <p:ext uri="{BB962C8B-B14F-4D97-AF65-F5344CB8AC3E}">
        <p14:creationId xmlns:p14="http://schemas.microsoft.com/office/powerpoint/2010/main" val="1355335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399545"/>
            <a:ext cx="8793804" cy="5566522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10000"/>
              </a:lnSpc>
            </a:pPr>
            <a:r>
              <a:rPr lang="en-US" sz="2600" dirty="0"/>
              <a:t>On commit </a:t>
            </a:r>
            <a:r>
              <a:rPr lang="en-US" sz="2600" dirty="0" err="1"/>
              <a:t>msg</a:t>
            </a:r>
            <a:r>
              <a:rPr lang="en-US" sz="2600" dirty="0"/>
              <a:t> from client, leaders acquire local write locks</a:t>
            </a:r>
          </a:p>
          <a:p>
            <a:pPr lvl="1">
              <a:lnSpc>
                <a:spcPct val="110000"/>
              </a:lnSpc>
              <a:spcAft>
                <a:spcPts val="400"/>
              </a:spcAft>
            </a:pPr>
            <a:r>
              <a:rPr lang="en-US" dirty="0"/>
              <a:t>If non-coordinator:</a:t>
            </a:r>
          </a:p>
          <a:p>
            <a:pPr lvl="2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600" dirty="0"/>
              <a:t>Choose prepare </a:t>
            </a:r>
            <a:r>
              <a:rPr lang="en-US" sz="2600" dirty="0" err="1"/>
              <a:t>ts</a:t>
            </a:r>
            <a:r>
              <a:rPr lang="en-US" sz="2600" dirty="0"/>
              <a:t> &gt; previous local timestamps</a:t>
            </a:r>
          </a:p>
          <a:p>
            <a:pPr lvl="2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600" dirty="0"/>
              <a:t>Log prepare record through </a:t>
            </a:r>
            <a:r>
              <a:rPr lang="en-US" sz="2600" dirty="0" err="1"/>
              <a:t>Paxos</a:t>
            </a:r>
            <a:endParaRPr lang="en-US" sz="2600" dirty="0"/>
          </a:p>
          <a:p>
            <a:pPr lvl="2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600" dirty="0"/>
              <a:t>Notify coordinator of prepare timestamp</a:t>
            </a:r>
          </a:p>
          <a:p>
            <a:pPr lvl="1">
              <a:lnSpc>
                <a:spcPct val="110000"/>
              </a:lnSpc>
              <a:spcBef>
                <a:spcPts val="1600"/>
              </a:spcBef>
              <a:spcAft>
                <a:spcPts val="400"/>
              </a:spcAft>
            </a:pPr>
            <a:r>
              <a:rPr lang="en-US" dirty="0"/>
              <a:t>If coordinator:</a:t>
            </a:r>
          </a:p>
          <a:p>
            <a:pPr lvl="2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600" dirty="0"/>
              <a:t>Wait until hear from other participants</a:t>
            </a:r>
          </a:p>
          <a:p>
            <a:pPr lvl="2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600" dirty="0"/>
              <a:t>Choose commit timestamp  &gt;= prepare </a:t>
            </a:r>
            <a:r>
              <a:rPr lang="en-US" sz="2600" dirty="0" err="1"/>
              <a:t>ts</a:t>
            </a:r>
            <a:r>
              <a:rPr lang="en-US" sz="2600" dirty="0"/>
              <a:t>, &gt; local </a:t>
            </a:r>
            <a:r>
              <a:rPr lang="en-US" sz="2600" dirty="0" err="1"/>
              <a:t>ts</a:t>
            </a:r>
            <a:endParaRPr lang="en-US" sz="2600" dirty="0"/>
          </a:p>
          <a:p>
            <a:pPr lvl="2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600" dirty="0"/>
              <a:t>Logs commit record through </a:t>
            </a:r>
            <a:r>
              <a:rPr lang="en-US" sz="2600" dirty="0" err="1"/>
              <a:t>Paxos</a:t>
            </a:r>
            <a:endParaRPr lang="en-US" sz="2600" dirty="0"/>
          </a:p>
          <a:p>
            <a:pPr lvl="2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600" dirty="0"/>
              <a:t>Wait commit-wait period</a:t>
            </a:r>
          </a:p>
          <a:p>
            <a:pPr lvl="2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600" dirty="0"/>
              <a:t>Sends commit timestamp to replicas, other leaders, client</a:t>
            </a:r>
          </a:p>
          <a:p>
            <a:pPr>
              <a:lnSpc>
                <a:spcPct val="110000"/>
              </a:lnSpc>
              <a:spcBef>
                <a:spcPts val="1200"/>
              </a:spcBef>
            </a:pPr>
            <a:r>
              <a:rPr lang="en-US" sz="2600" dirty="0"/>
              <a:t>All apply at commit timestamp and release locks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37</a:t>
            </a:fld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Commit Wait and 2-Phase Commit</a:t>
            </a:r>
          </a:p>
        </p:txBody>
      </p:sp>
    </p:spTree>
    <p:extLst>
      <p:ext uri="{BB962C8B-B14F-4D97-AF65-F5344CB8AC3E}">
        <p14:creationId xmlns:p14="http://schemas.microsoft.com/office/powerpoint/2010/main" val="807648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Commit Wait and 2-Phase Commit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1943100" y="2297416"/>
            <a:ext cx="4419600" cy="393700"/>
            <a:chOff x="2197100" y="3829050"/>
            <a:chExt cx="1562100" cy="393700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2197100" y="4025900"/>
              <a:ext cx="1562100" cy="0"/>
            </a:xfrm>
            <a:prstGeom prst="line">
              <a:avLst/>
            </a:prstGeom>
            <a:ln>
              <a:solidFill>
                <a:srgbClr val="8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2200822" y="3829050"/>
              <a:ext cx="0" cy="393700"/>
            </a:xfrm>
            <a:prstGeom prst="line">
              <a:avLst/>
            </a:prstGeom>
            <a:ln>
              <a:solidFill>
                <a:srgbClr val="8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3759200" y="3829050"/>
              <a:ext cx="0" cy="393700"/>
            </a:xfrm>
            <a:prstGeom prst="line">
              <a:avLst/>
            </a:prstGeom>
            <a:ln>
              <a:solidFill>
                <a:srgbClr val="8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extBox 8"/>
          <p:cNvSpPr txBox="1"/>
          <p:nvPr/>
        </p:nvSpPr>
        <p:spPr>
          <a:xfrm>
            <a:off x="1358901" y="2309600"/>
            <a:ext cx="55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800000"/>
                </a:solidFill>
                <a:latin typeface="Arial" charset="0"/>
                <a:ea typeface="Arial" charset="0"/>
                <a:cs typeface="Arial" charset="0"/>
              </a:rPr>
              <a:t>T</a:t>
            </a:r>
            <a:r>
              <a:rPr lang="en-US" baseline="-25000" dirty="0">
                <a:solidFill>
                  <a:srgbClr val="800000"/>
                </a:solidFill>
                <a:latin typeface="Arial" charset="0"/>
                <a:ea typeface="Arial" charset="0"/>
                <a:cs typeface="Arial" charset="0"/>
              </a:rPr>
              <a:t>C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392427" y="1873250"/>
            <a:ext cx="20233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Acquired locks</a:t>
            </a:r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2597150" y="2203450"/>
            <a:ext cx="0" cy="2794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5958530" y="2203450"/>
            <a:ext cx="0" cy="2794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1" name="Group 20"/>
          <p:cNvGrpSpPr/>
          <p:nvPr/>
        </p:nvGrpSpPr>
        <p:grpSpPr>
          <a:xfrm>
            <a:off x="2311400" y="3265442"/>
            <a:ext cx="4889500" cy="393700"/>
            <a:chOff x="2197100" y="3829050"/>
            <a:chExt cx="1562100" cy="393700"/>
          </a:xfrm>
        </p:grpSpPr>
        <p:cxnSp>
          <p:nvCxnSpPr>
            <p:cNvPr id="22" name="Straight Connector 21"/>
            <p:cNvCxnSpPr/>
            <p:nvPr/>
          </p:nvCxnSpPr>
          <p:spPr>
            <a:xfrm>
              <a:off x="2197100" y="4025900"/>
              <a:ext cx="1562100" cy="0"/>
            </a:xfrm>
            <a:prstGeom prst="line">
              <a:avLst/>
            </a:prstGeom>
            <a:ln>
              <a:solidFill>
                <a:srgbClr val="8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2200822" y="3829050"/>
              <a:ext cx="0" cy="393700"/>
            </a:xfrm>
            <a:prstGeom prst="line">
              <a:avLst/>
            </a:prstGeom>
            <a:ln>
              <a:solidFill>
                <a:srgbClr val="8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3759200" y="3829050"/>
              <a:ext cx="0" cy="393700"/>
            </a:xfrm>
            <a:prstGeom prst="line">
              <a:avLst/>
            </a:prstGeom>
            <a:ln>
              <a:solidFill>
                <a:srgbClr val="8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TextBox 30"/>
          <p:cNvSpPr txBox="1"/>
          <p:nvPr/>
        </p:nvSpPr>
        <p:spPr>
          <a:xfrm>
            <a:off x="1701801" y="3277626"/>
            <a:ext cx="55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800000"/>
                </a:solidFill>
                <a:latin typeface="Arial" charset="0"/>
                <a:ea typeface="Arial" charset="0"/>
                <a:cs typeface="Arial" charset="0"/>
              </a:rPr>
              <a:t>T</a:t>
            </a:r>
            <a:r>
              <a:rPr lang="en-US" baseline="-25000" dirty="0">
                <a:solidFill>
                  <a:srgbClr val="800000"/>
                </a:solidFill>
                <a:latin typeface="Arial" charset="0"/>
                <a:ea typeface="Arial" charset="0"/>
                <a:cs typeface="Arial" charset="0"/>
              </a:rPr>
              <a:t>P1</a:t>
            </a:r>
          </a:p>
        </p:txBody>
      </p:sp>
      <p:cxnSp>
        <p:nvCxnSpPr>
          <p:cNvPr id="34" name="Straight Arrow Connector 33"/>
          <p:cNvCxnSpPr/>
          <p:nvPr/>
        </p:nvCxnSpPr>
        <p:spPr>
          <a:xfrm>
            <a:off x="3219450" y="3155950"/>
            <a:ext cx="0" cy="2794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6780855" y="3155950"/>
            <a:ext cx="0" cy="2794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8" name="Group 37"/>
          <p:cNvGrpSpPr/>
          <p:nvPr/>
        </p:nvGrpSpPr>
        <p:grpSpPr>
          <a:xfrm>
            <a:off x="1879600" y="4236734"/>
            <a:ext cx="5842000" cy="393700"/>
            <a:chOff x="2197100" y="3829050"/>
            <a:chExt cx="1562100" cy="393700"/>
          </a:xfrm>
        </p:grpSpPr>
        <p:cxnSp>
          <p:nvCxnSpPr>
            <p:cNvPr id="39" name="Straight Connector 38"/>
            <p:cNvCxnSpPr/>
            <p:nvPr/>
          </p:nvCxnSpPr>
          <p:spPr>
            <a:xfrm>
              <a:off x="2197100" y="4025900"/>
              <a:ext cx="1562100" cy="0"/>
            </a:xfrm>
            <a:prstGeom prst="line">
              <a:avLst/>
            </a:prstGeom>
            <a:ln>
              <a:solidFill>
                <a:srgbClr val="8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>
              <a:off x="2200822" y="3829050"/>
              <a:ext cx="0" cy="393700"/>
            </a:xfrm>
            <a:prstGeom prst="line">
              <a:avLst/>
            </a:prstGeom>
            <a:ln>
              <a:solidFill>
                <a:srgbClr val="8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>
              <a:off x="3759200" y="3829050"/>
              <a:ext cx="0" cy="393700"/>
            </a:xfrm>
            <a:prstGeom prst="line">
              <a:avLst/>
            </a:prstGeom>
            <a:ln>
              <a:solidFill>
                <a:srgbClr val="8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2" name="TextBox 41"/>
          <p:cNvSpPr txBox="1"/>
          <p:nvPr/>
        </p:nvSpPr>
        <p:spPr>
          <a:xfrm>
            <a:off x="1270001" y="4248918"/>
            <a:ext cx="55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800000"/>
                </a:solidFill>
                <a:latin typeface="Arial" charset="0"/>
                <a:ea typeface="Arial" charset="0"/>
                <a:cs typeface="Arial" charset="0"/>
              </a:rPr>
              <a:t>T</a:t>
            </a:r>
            <a:r>
              <a:rPr lang="en-US" baseline="-25000" dirty="0">
                <a:solidFill>
                  <a:srgbClr val="800000"/>
                </a:solidFill>
                <a:latin typeface="Arial" charset="0"/>
                <a:ea typeface="Arial" charset="0"/>
                <a:cs typeface="Arial" charset="0"/>
              </a:rPr>
              <a:t>P2</a:t>
            </a:r>
          </a:p>
        </p:txBody>
      </p:sp>
      <p:cxnSp>
        <p:nvCxnSpPr>
          <p:cNvPr id="44" name="Straight Arrow Connector 43"/>
          <p:cNvCxnSpPr/>
          <p:nvPr/>
        </p:nvCxnSpPr>
        <p:spPr>
          <a:xfrm>
            <a:off x="2444750" y="4133850"/>
            <a:ext cx="0" cy="2794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>
            <a:off x="6728205" y="4095750"/>
            <a:ext cx="0" cy="2794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flipV="1">
            <a:off x="3301055" y="3479800"/>
            <a:ext cx="0" cy="1409700"/>
          </a:xfrm>
          <a:prstGeom prst="straightConnector1">
            <a:avLst/>
          </a:prstGeom>
          <a:ln>
            <a:solidFill>
              <a:schemeClr val="accent6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>
            <a:off x="6071390" y="2527300"/>
            <a:ext cx="519910" cy="908050"/>
          </a:xfrm>
          <a:prstGeom prst="straightConnector1">
            <a:avLst/>
          </a:prstGeom>
          <a:ln cap="rnd">
            <a:solidFill>
              <a:srgbClr val="1E4899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>
            <a:off x="6068710" y="2527300"/>
            <a:ext cx="433690" cy="1847850"/>
          </a:xfrm>
          <a:prstGeom prst="straightConnector1">
            <a:avLst/>
          </a:prstGeom>
          <a:ln>
            <a:solidFill>
              <a:srgbClr val="1E4899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 flipV="1">
            <a:off x="5876925" y="2584450"/>
            <a:ext cx="0" cy="2305050"/>
          </a:xfrm>
          <a:prstGeom prst="straightConnector1">
            <a:avLst/>
          </a:prstGeom>
          <a:ln>
            <a:solidFill>
              <a:schemeClr val="accent6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C59E4-2FE4-564D-A950-09C870524D20}" type="slidenum">
              <a:rPr lang="en-US" smtClean="0"/>
              <a:t>38</a:t>
            </a:fld>
            <a:endParaRPr lang="en-US" dirty="0"/>
          </a:p>
        </p:txBody>
      </p:sp>
      <p:sp>
        <p:nvSpPr>
          <p:cNvPr id="54" name="TextBox 53"/>
          <p:cNvSpPr txBox="1"/>
          <p:nvPr/>
        </p:nvSpPr>
        <p:spPr>
          <a:xfrm>
            <a:off x="2638730" y="1395968"/>
            <a:ext cx="1765228" cy="40011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1E4899"/>
                </a:solidFill>
                <a:latin typeface="Arial" charset="0"/>
                <a:ea typeface="Arial" charset="0"/>
                <a:cs typeface="Arial" charset="0"/>
              </a:rPr>
              <a:t>Start logging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4429146" y="1395968"/>
            <a:ext cx="1824538" cy="40011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1E4899"/>
                </a:solidFill>
                <a:latin typeface="Arial" charset="0"/>
                <a:ea typeface="Arial" charset="0"/>
                <a:cs typeface="Arial" charset="0"/>
              </a:rPr>
              <a:t>Done logging</a:t>
            </a:r>
          </a:p>
        </p:txBody>
      </p:sp>
      <p:cxnSp>
        <p:nvCxnSpPr>
          <p:cNvPr id="58" name="Straight Arrow Connector 57"/>
          <p:cNvCxnSpPr/>
          <p:nvPr/>
        </p:nvCxnSpPr>
        <p:spPr>
          <a:xfrm>
            <a:off x="3821755" y="1765300"/>
            <a:ext cx="0" cy="1670050"/>
          </a:xfrm>
          <a:prstGeom prst="straightConnector1">
            <a:avLst/>
          </a:prstGeom>
          <a:ln>
            <a:solidFill>
              <a:srgbClr val="1E4899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>
            <a:off x="4977455" y="1765300"/>
            <a:ext cx="0" cy="1670050"/>
          </a:xfrm>
          <a:prstGeom prst="straightConnector1">
            <a:avLst/>
          </a:prstGeom>
          <a:ln>
            <a:solidFill>
              <a:srgbClr val="1E4899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>
            <a:off x="4799655" y="1771650"/>
            <a:ext cx="0" cy="2603500"/>
          </a:xfrm>
          <a:prstGeom prst="straightConnector1">
            <a:avLst/>
          </a:prstGeom>
          <a:ln>
            <a:solidFill>
              <a:srgbClr val="1E4899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>
            <a:off x="4012426" y="1771650"/>
            <a:ext cx="0" cy="2603500"/>
          </a:xfrm>
          <a:prstGeom prst="straightConnector1">
            <a:avLst/>
          </a:prstGeom>
          <a:ln>
            <a:solidFill>
              <a:srgbClr val="1E4899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/>
          <p:nvPr/>
        </p:nvCxnSpPr>
        <p:spPr>
          <a:xfrm flipV="1">
            <a:off x="5141610" y="2584450"/>
            <a:ext cx="121595" cy="857250"/>
          </a:xfrm>
          <a:prstGeom prst="straightConnector1">
            <a:avLst/>
          </a:prstGeom>
          <a:ln>
            <a:solidFill>
              <a:srgbClr val="1E4899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 flipV="1">
            <a:off x="5141610" y="2584450"/>
            <a:ext cx="255890" cy="1790700"/>
          </a:xfrm>
          <a:prstGeom prst="straightConnector1">
            <a:avLst/>
          </a:prstGeom>
          <a:ln>
            <a:solidFill>
              <a:srgbClr val="1E4899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4288694" y="4393684"/>
            <a:ext cx="1297151" cy="40011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1E4899"/>
                </a:solidFill>
                <a:latin typeface="Arial" charset="0"/>
                <a:ea typeface="Arial" charset="0"/>
                <a:cs typeface="Arial" charset="0"/>
              </a:rPr>
              <a:t>Prepared</a:t>
            </a:r>
          </a:p>
        </p:txBody>
      </p:sp>
      <p:cxnSp>
        <p:nvCxnSpPr>
          <p:cNvPr id="65" name="Straight Arrow Connector 64"/>
          <p:cNvCxnSpPr/>
          <p:nvPr/>
        </p:nvCxnSpPr>
        <p:spPr>
          <a:xfrm flipV="1">
            <a:off x="2805755" y="2584450"/>
            <a:ext cx="0" cy="2305050"/>
          </a:xfrm>
          <a:prstGeom prst="straightConnector1">
            <a:avLst/>
          </a:prstGeom>
          <a:ln>
            <a:solidFill>
              <a:schemeClr val="accent6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/>
          <p:nvPr/>
        </p:nvCxnSpPr>
        <p:spPr>
          <a:xfrm flipV="1">
            <a:off x="2552700" y="4433584"/>
            <a:ext cx="0" cy="455916"/>
          </a:xfrm>
          <a:prstGeom prst="straightConnector1">
            <a:avLst/>
          </a:prstGeom>
          <a:ln>
            <a:solidFill>
              <a:schemeClr val="accent6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/>
          <p:nvPr/>
        </p:nvCxnSpPr>
        <p:spPr>
          <a:xfrm flipV="1">
            <a:off x="5544340" y="2584450"/>
            <a:ext cx="0" cy="2926080"/>
          </a:xfrm>
          <a:prstGeom prst="straightConnector1">
            <a:avLst/>
          </a:prstGeom>
          <a:ln>
            <a:solidFill>
              <a:schemeClr val="accent6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5" name="Can 74"/>
          <p:cNvSpPr/>
          <p:nvPr/>
        </p:nvSpPr>
        <p:spPr>
          <a:xfrm>
            <a:off x="167242" y="2247900"/>
            <a:ext cx="912259" cy="492732"/>
          </a:xfrm>
          <a:prstGeom prst="can">
            <a:avLst/>
          </a:prstGeom>
          <a:solidFill>
            <a:schemeClr val="accent3"/>
          </a:solidFill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76" name="Can 75"/>
          <p:cNvSpPr/>
          <p:nvPr/>
        </p:nvSpPr>
        <p:spPr>
          <a:xfrm>
            <a:off x="167242" y="4187218"/>
            <a:ext cx="912259" cy="492732"/>
          </a:xfrm>
          <a:prstGeom prst="can">
            <a:avLst>
              <a:gd name="adj" fmla="val 14690"/>
            </a:avLst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77" name="Can 76"/>
          <p:cNvSpPr/>
          <p:nvPr/>
        </p:nvSpPr>
        <p:spPr>
          <a:xfrm>
            <a:off x="167242" y="3215926"/>
            <a:ext cx="912259" cy="492732"/>
          </a:xfrm>
          <a:prstGeom prst="can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261166" y="1878568"/>
            <a:ext cx="18806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Release locks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693996" y="2825750"/>
            <a:ext cx="20233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Acquired locks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6443878" y="2831068"/>
            <a:ext cx="18806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Release locks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1341627" y="3803650"/>
            <a:ext cx="20233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Acquired locks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6388234" y="3770868"/>
            <a:ext cx="18806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Release locks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6310625" y="2584450"/>
            <a:ext cx="2741455" cy="40011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Notify </a:t>
            </a:r>
            <a:r>
              <a:rPr lang="en-US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participants </a:t>
            </a:r>
            <a:r>
              <a:rPr lang="en-US" i="1" dirty="0" err="1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s</a:t>
            </a:r>
            <a:r>
              <a:rPr lang="en-US" i="1" baseline="-25000" dirty="0" err="1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c</a:t>
            </a:r>
            <a:endParaRPr lang="en-US" baseline="-25000" dirty="0">
              <a:solidFill>
                <a:schemeClr val="accent6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5675404" y="4877316"/>
            <a:ext cx="2390398" cy="40011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Commit wait done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1469866" y="4864616"/>
            <a:ext cx="2735044" cy="40011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Compute </a:t>
            </a:r>
            <a:r>
              <a:rPr lang="en-US" i="1" dirty="0" err="1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s</a:t>
            </a:r>
            <a:r>
              <a:rPr lang="en-US" i="1" baseline="-25000" dirty="0" err="1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dirty="0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 for each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3774664" y="5521953"/>
            <a:ext cx="2501005" cy="40011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Compute overall </a:t>
            </a:r>
            <a:r>
              <a:rPr lang="en-US" i="1" dirty="0" err="1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s</a:t>
            </a:r>
            <a:r>
              <a:rPr lang="en-US" i="1" baseline="-25000" dirty="0" err="1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c</a:t>
            </a:r>
            <a:endParaRPr lang="en-US" i="1" baseline="-25000" dirty="0">
              <a:solidFill>
                <a:schemeClr val="accent6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6307595" y="2321784"/>
            <a:ext cx="1523174" cy="40011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1E4899"/>
                </a:solidFill>
                <a:latin typeface="Arial" charset="0"/>
                <a:ea typeface="Arial" charset="0"/>
                <a:cs typeface="Arial" charset="0"/>
              </a:rPr>
              <a:t>Committed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4300428" y="4638909"/>
            <a:ext cx="1130438" cy="40011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Send </a:t>
            </a:r>
            <a:r>
              <a:rPr lang="en-US" i="1" dirty="0" err="1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s</a:t>
            </a:r>
            <a:r>
              <a:rPr lang="en-US" i="1" baseline="-25000" dirty="0" err="1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p</a:t>
            </a:r>
            <a:endParaRPr lang="en-US" baseline="-25000" dirty="0">
              <a:solidFill>
                <a:schemeClr val="accent6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02163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7227"/>
    </mc:Choice>
    <mc:Fallback xmlns="">
      <p:transition xmlns:p14="http://schemas.microsoft.com/office/powerpoint/2010/main" spd="slow" advTm="9722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  <p:bldP spid="55" grpId="0"/>
      <p:bldP spid="64" grpId="0"/>
      <p:bldP spid="17" grpId="0"/>
      <p:bldP spid="37" grpId="0"/>
      <p:bldP spid="48" grpId="0"/>
      <p:bldP spid="52" grpId="0"/>
      <p:bldP spid="56" grpId="0"/>
      <p:bldP spid="57" grpId="0"/>
      <p:bldP spid="71" grpId="0"/>
      <p:bldP spid="68" grpId="0"/>
      <p:bldP spid="67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C59E4-2FE4-564D-A950-09C870524D20}" type="slidenum">
              <a:rPr lang="en-US" smtClean="0"/>
              <a:t>39</a:t>
            </a:fld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1793811" y="3463922"/>
            <a:ext cx="4822889" cy="393700"/>
            <a:chOff x="2197100" y="3829050"/>
            <a:chExt cx="1562100" cy="393700"/>
          </a:xfrm>
        </p:grpSpPr>
        <p:cxnSp>
          <p:nvCxnSpPr>
            <p:cNvPr id="7" name="Straight Connector 6"/>
            <p:cNvCxnSpPr/>
            <p:nvPr/>
          </p:nvCxnSpPr>
          <p:spPr>
            <a:xfrm>
              <a:off x="2197100" y="4025900"/>
              <a:ext cx="1562100" cy="0"/>
            </a:xfrm>
            <a:prstGeom prst="line">
              <a:avLst/>
            </a:prstGeom>
            <a:ln>
              <a:solidFill>
                <a:srgbClr val="8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2200822" y="3829050"/>
              <a:ext cx="0" cy="393700"/>
            </a:xfrm>
            <a:prstGeom prst="line">
              <a:avLst/>
            </a:prstGeom>
            <a:ln>
              <a:solidFill>
                <a:srgbClr val="8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3759200" y="3829050"/>
              <a:ext cx="0" cy="393700"/>
            </a:xfrm>
            <a:prstGeom prst="line">
              <a:avLst/>
            </a:prstGeom>
            <a:ln>
              <a:solidFill>
                <a:srgbClr val="8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TextBox 12"/>
          <p:cNvSpPr txBox="1"/>
          <p:nvPr/>
        </p:nvSpPr>
        <p:spPr>
          <a:xfrm>
            <a:off x="1334444" y="3476106"/>
            <a:ext cx="55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800000"/>
                </a:solidFill>
                <a:latin typeface="Arial" charset="0"/>
                <a:ea typeface="Arial" charset="0"/>
                <a:cs typeface="Arial" charset="0"/>
              </a:rPr>
              <a:t>T</a:t>
            </a:r>
            <a:r>
              <a:rPr lang="en-US" baseline="-25000" dirty="0">
                <a:solidFill>
                  <a:srgbClr val="800000"/>
                </a:solidFill>
                <a:latin typeface="Arial" charset="0"/>
                <a:ea typeface="Arial" charset="0"/>
                <a:cs typeface="Arial" charset="0"/>
              </a:rPr>
              <a:t>P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441621" y="1446908"/>
            <a:ext cx="20295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Remove X </a:t>
            </a:r>
            <a:r>
              <a:rPr lang="en-US">
                <a:latin typeface="Arial" charset="0"/>
                <a:ea typeface="Arial" charset="0"/>
                <a:cs typeface="Arial" charset="0"/>
              </a:rPr>
              <a:t>from friend 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list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520073" y="2904351"/>
            <a:ext cx="24063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Remove myself from X’s friend list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140452" y="2440672"/>
            <a:ext cx="7938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err="1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s</a:t>
            </a:r>
            <a:r>
              <a:rPr lang="en-US" i="1" baseline="-25000" dirty="0" err="1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i="1" dirty="0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= </a:t>
            </a:r>
            <a:r>
              <a:rPr lang="en-US" dirty="0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6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2170082" y="3797042"/>
            <a:ext cx="7938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err="1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s</a:t>
            </a:r>
            <a:r>
              <a:rPr lang="en-US" i="1" baseline="-25000" dirty="0" err="1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i="1" dirty="0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= </a:t>
            </a:r>
            <a:r>
              <a:rPr lang="en-US" dirty="0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8</a:t>
            </a:r>
          </a:p>
        </p:txBody>
      </p:sp>
      <p:cxnSp>
        <p:nvCxnSpPr>
          <p:cNvPr id="37" name="Straight Arrow Connector 36"/>
          <p:cNvCxnSpPr/>
          <p:nvPr/>
        </p:nvCxnSpPr>
        <p:spPr>
          <a:xfrm flipV="1">
            <a:off x="3647817" y="2270576"/>
            <a:ext cx="304800" cy="1384303"/>
          </a:xfrm>
          <a:prstGeom prst="straightConnector1">
            <a:avLst/>
          </a:prstGeom>
          <a:ln>
            <a:solidFill>
              <a:srgbClr val="1E4899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3934475" y="2440672"/>
            <a:ext cx="7841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err="1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s</a:t>
            </a:r>
            <a:r>
              <a:rPr lang="en-US" i="1" baseline="-25000" dirty="0" err="1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c</a:t>
            </a:r>
            <a:r>
              <a:rPr lang="en-US" dirty="0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= 8</a:t>
            </a:r>
          </a:p>
        </p:txBody>
      </p:sp>
      <p:cxnSp>
        <p:nvCxnSpPr>
          <p:cNvPr id="43" name="Straight Arrow Connector 42"/>
          <p:cNvCxnSpPr/>
          <p:nvPr/>
        </p:nvCxnSpPr>
        <p:spPr>
          <a:xfrm>
            <a:off x="4712864" y="2254247"/>
            <a:ext cx="1070479" cy="1384303"/>
          </a:xfrm>
          <a:prstGeom prst="straightConnector1">
            <a:avLst/>
          </a:prstGeom>
          <a:ln cap="rnd">
            <a:solidFill>
              <a:srgbClr val="1E4899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6319156" y="2440672"/>
            <a:ext cx="11562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s </a:t>
            </a:r>
            <a:r>
              <a:rPr lang="en-US" dirty="0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= 15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6573054" y="1609902"/>
            <a:ext cx="17235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Risky post P</a:t>
            </a:r>
          </a:p>
        </p:txBody>
      </p:sp>
      <p:sp>
        <p:nvSpPr>
          <p:cNvPr id="70" name="Can 69"/>
          <p:cNvSpPr/>
          <p:nvPr/>
        </p:nvSpPr>
        <p:spPr>
          <a:xfrm>
            <a:off x="167242" y="2036840"/>
            <a:ext cx="912259" cy="492732"/>
          </a:xfrm>
          <a:prstGeom prst="can">
            <a:avLst/>
          </a:prstGeom>
          <a:solidFill>
            <a:schemeClr val="accent3"/>
          </a:solidFill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71" name="Can 70"/>
          <p:cNvSpPr/>
          <p:nvPr/>
        </p:nvSpPr>
        <p:spPr>
          <a:xfrm>
            <a:off x="178273" y="3454394"/>
            <a:ext cx="912259" cy="492732"/>
          </a:xfrm>
          <a:prstGeom prst="can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5671778" y="3797042"/>
            <a:ext cx="7841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err="1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s</a:t>
            </a:r>
            <a:r>
              <a:rPr lang="en-US" i="1" baseline="-25000" dirty="0" err="1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c</a:t>
            </a:r>
            <a:r>
              <a:rPr lang="en-US" dirty="0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= 8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3133462" y="4809782"/>
            <a:ext cx="7779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Time</a:t>
            </a:r>
          </a:p>
        </p:txBody>
      </p:sp>
      <p:sp>
        <p:nvSpPr>
          <p:cNvPr id="78" name="Can 77"/>
          <p:cNvSpPr/>
          <p:nvPr/>
        </p:nvSpPr>
        <p:spPr>
          <a:xfrm>
            <a:off x="2097456" y="5332433"/>
            <a:ext cx="530868" cy="222046"/>
          </a:xfrm>
          <a:prstGeom prst="can">
            <a:avLst/>
          </a:prstGeom>
          <a:solidFill>
            <a:schemeClr val="accent3"/>
          </a:solidFill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4737035" y="4809782"/>
            <a:ext cx="4764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&lt;8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4712189" y="5251017"/>
            <a:ext cx="5261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[X]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4612803" y="5927034"/>
            <a:ext cx="7248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[me]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6179672" y="4809782"/>
            <a:ext cx="47000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15</a:t>
            </a:r>
          </a:p>
        </p:txBody>
      </p:sp>
      <p:cxnSp>
        <p:nvCxnSpPr>
          <p:cNvPr id="90" name="Straight Connector 89"/>
          <p:cNvCxnSpPr/>
          <p:nvPr/>
        </p:nvCxnSpPr>
        <p:spPr>
          <a:xfrm>
            <a:off x="2820763" y="5217214"/>
            <a:ext cx="422815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/>
        </p:nvCxnSpPr>
        <p:spPr>
          <a:xfrm>
            <a:off x="4216819" y="4809782"/>
            <a:ext cx="0" cy="159212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 flipV="1">
            <a:off x="2278265" y="3428997"/>
            <a:ext cx="0" cy="463550"/>
          </a:xfrm>
          <a:prstGeom prst="straightConnector1">
            <a:avLst/>
          </a:prstGeom>
          <a:ln>
            <a:solidFill>
              <a:srgbClr val="F79646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79501" y="2069581"/>
            <a:ext cx="55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800000"/>
                </a:solidFill>
                <a:latin typeface="Arial" charset="0"/>
                <a:ea typeface="Arial" charset="0"/>
                <a:cs typeface="Arial" charset="0"/>
              </a:rPr>
              <a:t>T</a:t>
            </a:r>
            <a:r>
              <a:rPr lang="en-US" baseline="-25000" dirty="0">
                <a:solidFill>
                  <a:srgbClr val="800000"/>
                </a:solidFill>
                <a:latin typeface="Arial" charset="0"/>
                <a:ea typeface="Arial" charset="0"/>
                <a:cs typeface="Arial" charset="0"/>
              </a:rPr>
              <a:t>C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1524000" y="2057397"/>
            <a:ext cx="3619500" cy="393700"/>
            <a:chOff x="2197100" y="3829050"/>
            <a:chExt cx="1562100" cy="393700"/>
          </a:xfrm>
        </p:grpSpPr>
        <p:cxnSp>
          <p:nvCxnSpPr>
            <p:cNvPr id="15" name="Straight Connector 14"/>
            <p:cNvCxnSpPr/>
            <p:nvPr/>
          </p:nvCxnSpPr>
          <p:spPr>
            <a:xfrm>
              <a:off x="2197100" y="4025900"/>
              <a:ext cx="1562100" cy="0"/>
            </a:xfrm>
            <a:prstGeom prst="line">
              <a:avLst/>
            </a:prstGeom>
            <a:ln>
              <a:solidFill>
                <a:srgbClr val="8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2200822" y="3829050"/>
              <a:ext cx="0" cy="393700"/>
            </a:xfrm>
            <a:prstGeom prst="line">
              <a:avLst/>
            </a:prstGeom>
            <a:ln>
              <a:solidFill>
                <a:srgbClr val="8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3759200" y="3829050"/>
              <a:ext cx="0" cy="393700"/>
            </a:xfrm>
            <a:prstGeom prst="line">
              <a:avLst/>
            </a:prstGeom>
            <a:ln>
              <a:solidFill>
                <a:srgbClr val="8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3" name="Group 52"/>
          <p:cNvGrpSpPr/>
          <p:nvPr/>
        </p:nvGrpSpPr>
        <p:grpSpPr>
          <a:xfrm>
            <a:off x="6273800" y="2057397"/>
            <a:ext cx="2222500" cy="393700"/>
            <a:chOff x="2197100" y="3829050"/>
            <a:chExt cx="1562100" cy="393700"/>
          </a:xfrm>
        </p:grpSpPr>
        <p:cxnSp>
          <p:nvCxnSpPr>
            <p:cNvPr id="54" name="Straight Connector 53"/>
            <p:cNvCxnSpPr/>
            <p:nvPr/>
          </p:nvCxnSpPr>
          <p:spPr>
            <a:xfrm>
              <a:off x="2197100" y="4025900"/>
              <a:ext cx="1562100" cy="0"/>
            </a:xfrm>
            <a:prstGeom prst="line">
              <a:avLst/>
            </a:prstGeom>
            <a:ln>
              <a:solidFill>
                <a:srgbClr val="8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>
              <a:off x="2200822" y="3829050"/>
              <a:ext cx="0" cy="393700"/>
            </a:xfrm>
            <a:prstGeom prst="line">
              <a:avLst/>
            </a:prstGeom>
            <a:ln>
              <a:solidFill>
                <a:srgbClr val="8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>
              <a:off x="3759200" y="3829050"/>
              <a:ext cx="0" cy="393700"/>
            </a:xfrm>
            <a:prstGeom prst="line">
              <a:avLst/>
            </a:prstGeom>
            <a:ln>
              <a:solidFill>
                <a:srgbClr val="8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7" name="TextBox 56"/>
          <p:cNvSpPr txBox="1"/>
          <p:nvPr/>
        </p:nvSpPr>
        <p:spPr>
          <a:xfrm>
            <a:off x="5880100" y="2069581"/>
            <a:ext cx="4597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800000"/>
                </a:solidFill>
                <a:latin typeface="Arial" charset="0"/>
                <a:ea typeface="Arial" charset="0"/>
                <a:cs typeface="Arial" charset="0"/>
              </a:rPr>
              <a:t>T</a:t>
            </a:r>
            <a:r>
              <a:rPr lang="en-US" baseline="-25000" dirty="0">
                <a:solidFill>
                  <a:srgbClr val="800000"/>
                </a:solidFill>
                <a:latin typeface="Arial" charset="0"/>
                <a:ea typeface="Arial" charset="0"/>
                <a:cs typeface="Arial" charset="0"/>
              </a:rPr>
              <a:t>2</a:t>
            </a:r>
          </a:p>
        </p:txBody>
      </p:sp>
      <p:cxnSp>
        <p:nvCxnSpPr>
          <p:cNvPr id="59" name="Straight Arrow Connector 58"/>
          <p:cNvCxnSpPr/>
          <p:nvPr/>
        </p:nvCxnSpPr>
        <p:spPr>
          <a:xfrm flipV="1">
            <a:off x="2278265" y="2022472"/>
            <a:ext cx="0" cy="463550"/>
          </a:xfrm>
          <a:prstGeom prst="straightConnector1">
            <a:avLst/>
          </a:prstGeom>
          <a:ln>
            <a:solidFill>
              <a:srgbClr val="F79646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 flipV="1">
            <a:off x="4606903" y="2022472"/>
            <a:ext cx="0" cy="463550"/>
          </a:xfrm>
          <a:prstGeom prst="straightConnector1">
            <a:avLst/>
          </a:prstGeom>
          <a:ln>
            <a:solidFill>
              <a:srgbClr val="F79646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 flipV="1">
            <a:off x="5984421" y="3428997"/>
            <a:ext cx="0" cy="463550"/>
          </a:xfrm>
          <a:prstGeom prst="straightConnector1">
            <a:avLst/>
          </a:prstGeom>
          <a:ln>
            <a:solidFill>
              <a:srgbClr val="F79646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 flipV="1">
            <a:off x="6673850" y="2022472"/>
            <a:ext cx="0" cy="463550"/>
          </a:xfrm>
          <a:prstGeom prst="straightConnector1">
            <a:avLst/>
          </a:prstGeom>
          <a:ln>
            <a:solidFill>
              <a:srgbClr val="F79646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/>
          <p:nvPr/>
        </p:nvCxnSpPr>
        <p:spPr>
          <a:xfrm flipV="1">
            <a:off x="8147050" y="2022472"/>
            <a:ext cx="0" cy="463550"/>
          </a:xfrm>
          <a:prstGeom prst="straightConnector1">
            <a:avLst/>
          </a:prstGeom>
          <a:ln>
            <a:solidFill>
              <a:srgbClr val="F79646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6147744" y="5593917"/>
            <a:ext cx="5261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[P]</a:t>
            </a:r>
          </a:p>
        </p:txBody>
      </p:sp>
      <p:sp>
        <p:nvSpPr>
          <p:cNvPr id="67" name="Can 66"/>
          <p:cNvSpPr/>
          <p:nvPr/>
        </p:nvSpPr>
        <p:spPr>
          <a:xfrm>
            <a:off x="2097456" y="5686061"/>
            <a:ext cx="530868" cy="222046"/>
          </a:xfrm>
          <a:prstGeom prst="can">
            <a:avLst/>
          </a:prstGeom>
          <a:solidFill>
            <a:schemeClr val="accent3"/>
          </a:solidFill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68" name="Can 67"/>
          <p:cNvSpPr/>
          <p:nvPr/>
        </p:nvSpPr>
        <p:spPr>
          <a:xfrm>
            <a:off x="2097456" y="6039688"/>
            <a:ext cx="530868" cy="222046"/>
          </a:xfrm>
          <a:prstGeom prst="can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759368" y="5258911"/>
            <a:ext cx="14654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My friends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2783828" y="5601811"/>
            <a:ext cx="129554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My posts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2746894" y="5932011"/>
            <a:ext cx="14848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X’s friends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5592292" y="4809782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8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5576244" y="5251017"/>
            <a:ext cx="3545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[]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5588126" y="5927034"/>
            <a:ext cx="3545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[]</a:t>
            </a:r>
          </a:p>
        </p:txBody>
      </p:sp>
    </p:spTree>
    <p:extLst>
      <p:ext uri="{BB962C8B-B14F-4D97-AF65-F5344CB8AC3E}">
        <p14:creationId xmlns:p14="http://schemas.microsoft.com/office/powerpoint/2010/main" val="562436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600"/>
    </mc:Choice>
    <mc:Fallback xmlns="">
      <p:transition xmlns:p14="http://schemas.microsoft.com/office/powerpoint/2010/main" spd="slow" advTm="136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6" grpId="0"/>
      <p:bldP spid="40" grpId="0"/>
      <p:bldP spid="62" grpId="0"/>
      <p:bldP spid="7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Q:  What if access patterns rarely, if ever, conflict?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98223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Given global timestamp, can implement read-only transactions lock-free (snapshot isolation)</a:t>
            </a:r>
          </a:p>
          <a:p>
            <a:r>
              <a:rPr lang="en-US" dirty="0"/>
              <a:t>Step 1:  Choose timestamp </a:t>
            </a:r>
            <a:r>
              <a:rPr lang="en-US" dirty="0" err="1"/>
              <a:t>s</a:t>
            </a:r>
            <a:r>
              <a:rPr lang="en-US" sz="2800" baseline="-25000" dirty="0" err="1"/>
              <a:t>read</a:t>
            </a:r>
            <a:r>
              <a:rPr lang="en-US" dirty="0"/>
              <a:t> = </a:t>
            </a:r>
            <a:r>
              <a:rPr lang="en-US" dirty="0" err="1"/>
              <a:t>TT.now.latest</a:t>
            </a:r>
            <a:r>
              <a:rPr lang="en-US" dirty="0"/>
              <a:t>()</a:t>
            </a:r>
          </a:p>
          <a:p>
            <a:r>
              <a:rPr lang="en-US" dirty="0"/>
              <a:t>Step 2: Snapshot read (at </a:t>
            </a:r>
            <a:r>
              <a:rPr lang="en-US" dirty="0" err="1"/>
              <a:t>s</a:t>
            </a:r>
            <a:r>
              <a:rPr lang="en-US" sz="3200" baseline="-25000" dirty="0" err="1"/>
              <a:t>read</a:t>
            </a:r>
            <a:r>
              <a:rPr lang="en-US" dirty="0"/>
              <a:t>) to each tablet</a:t>
            </a:r>
          </a:p>
          <a:p>
            <a:pPr lvl="1"/>
            <a:r>
              <a:rPr lang="en-US" dirty="0"/>
              <a:t>Can be served by any up-to-date replica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40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Read-only optimizations</a:t>
            </a:r>
          </a:p>
        </p:txBody>
      </p:sp>
    </p:spTree>
    <p:extLst>
      <p:ext uri="{BB962C8B-B14F-4D97-AF65-F5344CB8AC3E}">
        <p14:creationId xmlns:p14="http://schemas.microsoft.com/office/powerpoint/2010/main" val="1489168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180742"/>
            <a:ext cx="9144000" cy="2574137"/>
          </a:xfrm>
        </p:spPr>
        <p:txBody>
          <a:bodyPr/>
          <a:lstStyle/>
          <a:p>
            <a:r>
              <a:rPr lang="en-US" sz="3600" dirty="0"/>
              <a:t>Disruptive idea:</a:t>
            </a:r>
            <a:br>
              <a:rPr lang="en-US" sz="3600" dirty="0"/>
            </a:br>
            <a:br>
              <a:rPr lang="en-US" sz="3600" dirty="0"/>
            </a:br>
            <a:r>
              <a:rPr lang="en-US" sz="3400" b="0" dirty="0"/>
              <a:t>Do clocks </a:t>
            </a:r>
            <a:r>
              <a:rPr lang="en-US" sz="3400" dirty="0"/>
              <a:t>really</a:t>
            </a:r>
            <a:r>
              <a:rPr lang="en-US" sz="3400" b="0" dirty="0"/>
              <a:t> need to be                arbitrarily unsynchronized?</a:t>
            </a:r>
            <a:br>
              <a:rPr lang="en-US" sz="3400" b="0" dirty="0"/>
            </a:br>
            <a:br>
              <a:rPr lang="en-US" sz="3400" b="0" dirty="0"/>
            </a:br>
            <a:r>
              <a:rPr lang="en-US" sz="3400" dirty="0">
                <a:solidFill>
                  <a:srgbClr val="FFFF00"/>
                </a:solidFill>
              </a:rPr>
              <a:t>Can you engineer some max divergence?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10592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TrueTime Architecture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73033" y="4540739"/>
            <a:ext cx="17235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Datacenter 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884560" y="4540739"/>
            <a:ext cx="173797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Datacenter 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212175" y="4540739"/>
            <a:ext cx="44114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…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999799" y="4540739"/>
            <a:ext cx="17235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Datacenter 2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279157" y="1454150"/>
            <a:ext cx="1511300" cy="647700"/>
          </a:xfrm>
          <a:prstGeom prst="rect">
            <a:avLst/>
          </a:prstGeom>
          <a:ln>
            <a:solidFill>
              <a:srgbClr val="1F497D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800000"/>
                </a:solidFill>
              </a:rPr>
              <a:t>GPS timemaster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105923" y="1454150"/>
            <a:ext cx="1511300" cy="647700"/>
          </a:xfrm>
          <a:prstGeom prst="rect">
            <a:avLst/>
          </a:prstGeom>
          <a:ln>
            <a:solidFill>
              <a:srgbClr val="1F497D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800000"/>
                </a:solidFill>
              </a:rPr>
              <a:t>GPS timemaster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997898" y="1454150"/>
            <a:ext cx="1511300" cy="647700"/>
          </a:xfrm>
          <a:prstGeom prst="rect">
            <a:avLst/>
          </a:prstGeom>
          <a:ln>
            <a:solidFill>
              <a:srgbClr val="1F497D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800000"/>
                </a:solidFill>
              </a:rPr>
              <a:t>GPS timemaster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105923" y="2441575"/>
            <a:ext cx="1511300" cy="647700"/>
          </a:xfrm>
          <a:prstGeom prst="rect">
            <a:avLst/>
          </a:prstGeom>
          <a:ln>
            <a:solidFill>
              <a:srgbClr val="1F497D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800000"/>
                </a:solidFill>
              </a:rPr>
              <a:t>Atomic-clock timemaster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997898" y="2441575"/>
            <a:ext cx="1511300" cy="647700"/>
          </a:xfrm>
          <a:prstGeom prst="rect">
            <a:avLst/>
          </a:prstGeom>
          <a:ln>
            <a:solidFill>
              <a:srgbClr val="1F497D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800000"/>
                </a:solidFill>
              </a:rPr>
              <a:t>GPS timemaster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279157" y="3759200"/>
            <a:ext cx="1511300" cy="647700"/>
          </a:xfrm>
          <a:prstGeom prst="rect">
            <a:avLst/>
          </a:prstGeom>
          <a:ln>
            <a:solidFill>
              <a:srgbClr val="1F497D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800" dirty="0">
                <a:solidFill>
                  <a:srgbClr val="800000"/>
                </a:solidFill>
              </a:rPr>
              <a:t>Client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850900" y="3479800"/>
            <a:ext cx="6858000" cy="0"/>
          </a:xfrm>
          <a:prstGeom prst="line">
            <a:avLst/>
          </a:prstGeom>
          <a:ln>
            <a:solidFill>
              <a:srgbClr val="8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C59E4-2FE4-564D-A950-09C870524D20}" type="slidenum">
              <a:rPr lang="en-US" smtClean="0"/>
              <a:t>42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 flipV="1">
            <a:off x="2590800" y="3089275"/>
            <a:ext cx="1016000" cy="669925"/>
          </a:xfrm>
          <a:prstGeom prst="line">
            <a:avLst/>
          </a:prstGeom>
          <a:ln>
            <a:solidFill>
              <a:schemeClr val="accent6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18" idx="3"/>
          </p:cNvCxnSpPr>
          <p:nvPr/>
        </p:nvCxnSpPr>
        <p:spPr>
          <a:xfrm flipV="1">
            <a:off x="2790457" y="2101851"/>
            <a:ext cx="3635743" cy="1981199"/>
          </a:xfrm>
          <a:prstGeom prst="line">
            <a:avLst/>
          </a:prstGeom>
          <a:ln>
            <a:solidFill>
              <a:srgbClr val="F79646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18" idx="0"/>
            <a:endCxn id="12" idx="2"/>
          </p:cNvCxnSpPr>
          <p:nvPr/>
        </p:nvCxnSpPr>
        <p:spPr>
          <a:xfrm flipV="1">
            <a:off x="2034807" y="3089275"/>
            <a:ext cx="0" cy="669925"/>
          </a:xfrm>
          <a:prstGeom prst="line">
            <a:avLst/>
          </a:prstGeom>
          <a:ln>
            <a:solidFill>
              <a:srgbClr val="F79646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V="1">
            <a:off x="1603007" y="2101851"/>
            <a:ext cx="0" cy="1657349"/>
          </a:xfrm>
          <a:prstGeom prst="line">
            <a:avLst/>
          </a:prstGeom>
          <a:ln>
            <a:solidFill>
              <a:srgbClr val="F79646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1279157" y="2441575"/>
            <a:ext cx="1511300" cy="647700"/>
          </a:xfrm>
          <a:prstGeom prst="rect">
            <a:avLst/>
          </a:prstGeom>
          <a:ln>
            <a:solidFill>
              <a:srgbClr val="1F497D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800000"/>
                </a:solidFill>
              </a:rPr>
              <a:t>GPS timemaster</a:t>
            </a:r>
          </a:p>
        </p:txBody>
      </p:sp>
      <p:sp>
        <p:nvSpPr>
          <p:cNvPr id="5" name="Rectangle 4"/>
          <p:cNvSpPr/>
          <p:nvPr/>
        </p:nvSpPr>
        <p:spPr>
          <a:xfrm>
            <a:off x="876300" y="5586973"/>
            <a:ext cx="729238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Compute reference [earliest, latest</a:t>
            </a:r>
            <a:r>
              <a:rPr lang="en-US" sz="2400">
                <a:latin typeface="Arial" charset="0"/>
                <a:ea typeface="Arial" charset="0"/>
                <a:cs typeface="Arial" charset="0"/>
              </a:rPr>
              <a:t>]   =   now  ±  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ε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1406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247"/>
    </mc:Choice>
    <mc:Fallback xmlns="">
      <p:transition xmlns:p14="http://schemas.microsoft.com/office/powerpoint/2010/main" spd="slow" advTm="1124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5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" name="Straight Connector 30"/>
          <p:cNvCxnSpPr/>
          <p:nvPr/>
        </p:nvCxnSpPr>
        <p:spPr>
          <a:xfrm flipV="1">
            <a:off x="2752746" y="3397618"/>
            <a:ext cx="1198769" cy="137022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9" name="Group 8"/>
          <p:cNvGrpSpPr/>
          <p:nvPr/>
        </p:nvGrpSpPr>
        <p:grpSpPr>
          <a:xfrm>
            <a:off x="1759910" y="3139476"/>
            <a:ext cx="5669573" cy="2381238"/>
            <a:chOff x="1759910" y="3139476"/>
            <a:chExt cx="5669573" cy="2381238"/>
          </a:xfrm>
        </p:grpSpPr>
        <p:cxnSp>
          <p:nvCxnSpPr>
            <p:cNvPr id="27" name="Straight Arrow Connector 26"/>
            <p:cNvCxnSpPr/>
            <p:nvPr/>
          </p:nvCxnSpPr>
          <p:spPr>
            <a:xfrm>
              <a:off x="2745015" y="5083092"/>
              <a:ext cx="38608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TextBox 27"/>
            <p:cNvSpPr txBox="1"/>
            <p:nvPr/>
          </p:nvSpPr>
          <p:spPr>
            <a:xfrm>
              <a:off x="6719031" y="4898426"/>
              <a:ext cx="71045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time</a:t>
              </a:r>
            </a:p>
          </p:txBody>
        </p:sp>
        <p:cxnSp>
          <p:nvCxnSpPr>
            <p:cNvPr id="29" name="Straight Arrow Connector 28"/>
            <p:cNvCxnSpPr/>
            <p:nvPr/>
          </p:nvCxnSpPr>
          <p:spPr>
            <a:xfrm flipV="1">
              <a:off x="2751364" y="3604407"/>
              <a:ext cx="0" cy="1472335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Rectangle 31"/>
            <p:cNvSpPr/>
            <p:nvPr/>
          </p:nvSpPr>
          <p:spPr>
            <a:xfrm>
              <a:off x="2598118" y="3139476"/>
              <a:ext cx="30649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ε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2387778" y="5120604"/>
              <a:ext cx="75533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0sec</a:t>
              </a: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3396703" y="5120604"/>
              <a:ext cx="89800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30sec</a:t>
              </a: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4535458" y="5120604"/>
              <a:ext cx="89800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60sec</a:t>
              </a: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5674214" y="5120604"/>
              <a:ext cx="89800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90sec</a:t>
              </a:r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1759910" y="3490107"/>
              <a:ext cx="84670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+6ms</a:t>
              </a:r>
            </a:p>
          </p:txBody>
        </p:sp>
      </p:grpSp>
      <p:cxnSp>
        <p:nvCxnSpPr>
          <p:cNvPr id="42" name="Straight Connector 41"/>
          <p:cNvCxnSpPr/>
          <p:nvPr/>
        </p:nvCxnSpPr>
        <p:spPr>
          <a:xfrm flipV="1">
            <a:off x="3849915" y="3345008"/>
            <a:ext cx="1198769" cy="137022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V="1">
            <a:off x="4985184" y="3382672"/>
            <a:ext cx="1198769" cy="137022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Content Placeholder 2"/>
          <p:cNvSpPr>
            <a:spLocks noGrp="1"/>
          </p:cNvSpPr>
          <p:nvPr>
            <p:ph idx="1"/>
          </p:nvPr>
        </p:nvSpPr>
        <p:spPr>
          <a:xfrm>
            <a:off x="913592" y="1446456"/>
            <a:ext cx="7685984" cy="1587721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now 	=  reference now	+ local-clock offset</a:t>
            </a:r>
          </a:p>
          <a:p>
            <a:pPr marL="457200" lvl="1" indent="0">
              <a:buNone/>
            </a:pP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     </a:t>
            </a:r>
            <a:r>
              <a:rPr lang="en-US" sz="2400" dirty="0" err="1">
                <a:latin typeface="Arial" charset="0"/>
                <a:ea typeface="Arial" charset="0"/>
                <a:cs typeface="Arial" charset="0"/>
              </a:rPr>
              <a:t>ε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 	=  reference </a:t>
            </a:r>
            <a:r>
              <a:rPr lang="en-US" sz="2400" dirty="0" err="1">
                <a:latin typeface="Arial" charset="0"/>
                <a:ea typeface="Arial" charset="0"/>
                <a:cs typeface="Arial" charset="0"/>
              </a:rPr>
              <a:t>ε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 	+ worst-case local-clock drift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		=  1ms 			+  200 </a:t>
            </a:r>
            <a:r>
              <a:rPr lang="en-US" sz="2400" dirty="0" err="1">
                <a:latin typeface="Arial" charset="0"/>
                <a:ea typeface="Arial" charset="0"/>
                <a:cs typeface="Arial" charset="0"/>
              </a:rPr>
              <a:t>μs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/sec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C59E4-2FE4-564D-A950-09C870524D20}" type="slidenum">
              <a:rPr lang="en-US" smtClean="0"/>
              <a:t>43</a:t>
            </a:fld>
            <a:endParaRPr lang="en-US" dirty="0"/>
          </a:p>
        </p:txBody>
      </p:sp>
      <p:sp>
        <p:nvSpPr>
          <p:cNvPr id="2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TrueTime implementation</a:t>
            </a:r>
          </a:p>
        </p:txBody>
      </p:sp>
      <p:sp>
        <p:nvSpPr>
          <p:cNvPr id="26" name="Content Placeholder 2"/>
          <p:cNvSpPr txBox="1">
            <a:spLocks/>
          </p:cNvSpPr>
          <p:nvPr/>
        </p:nvSpPr>
        <p:spPr bwMode="auto">
          <a:xfrm>
            <a:off x="739559" y="5761118"/>
            <a:ext cx="8229600" cy="955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457200" rtl="0" eaLnBrk="0" fontAlgn="base" hangingPunct="0"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buFont typeface="Arial" pitchFamily="-1" charset="0"/>
              <a:buChar char="•"/>
              <a:defRPr sz="30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–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»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US" sz="2400" b="0" dirty="0"/>
              <a:t>What about faulty clocks?  </a:t>
            </a:r>
          </a:p>
          <a:p>
            <a:pPr lvl="1">
              <a:spcBef>
                <a:spcPts val="400"/>
              </a:spcBef>
              <a:spcAft>
                <a:spcPts val="400"/>
              </a:spcAft>
            </a:pPr>
            <a:r>
              <a:rPr lang="en-US" sz="2400" b="0" dirty="0"/>
              <a:t>Bad CPUs 6x more likely in 1 year of empirical data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36027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212"/>
    </mc:Choice>
    <mc:Fallback xmlns="">
      <p:transition xmlns:p14="http://schemas.microsoft.com/office/powerpoint/2010/main" spd="slow" advTm="8212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180742"/>
            <a:ext cx="9144000" cy="2574137"/>
          </a:xfrm>
        </p:spPr>
        <p:txBody>
          <a:bodyPr/>
          <a:lstStyle/>
          <a:p>
            <a:r>
              <a:rPr lang="en-US" sz="3200" dirty="0"/>
              <a:t>Known unknowns &gt; unknown unknowns</a:t>
            </a:r>
            <a:br>
              <a:rPr lang="en-US" sz="3200" dirty="0"/>
            </a:br>
            <a:br>
              <a:rPr lang="en-US" sz="3200" dirty="0"/>
            </a:br>
            <a:r>
              <a:rPr lang="en-US" sz="3200" dirty="0"/>
              <a:t>Rethink algorithms to reason about uncertainty</a:t>
            </a:r>
            <a:endParaRPr lang="en-US" sz="3200" dirty="0">
              <a:solidFill>
                <a:srgbClr val="FFFF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4186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 algn="ctr">
              <a:buNone/>
            </a:pPr>
            <a:endParaRPr lang="en-US" sz="3600" b="1" dirty="0"/>
          </a:p>
          <a:p>
            <a:pPr marL="0" indent="0" algn="ctr">
              <a:buNone/>
            </a:pPr>
            <a:r>
              <a:rPr lang="en-US" sz="3600" b="1" dirty="0"/>
              <a:t>Next topic:</a:t>
            </a:r>
          </a:p>
          <a:p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Virtualization and Cloud Computing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272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449421"/>
            <a:ext cx="8226245" cy="5316504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Goal:   Low overhead for non-conflicting </a:t>
            </a:r>
            <a:r>
              <a:rPr lang="en-US" dirty="0" err="1"/>
              <a:t>txns</a:t>
            </a:r>
            <a:endParaRPr lang="en-US" dirty="0"/>
          </a:p>
          <a:p>
            <a:r>
              <a:rPr lang="en-US" dirty="0"/>
              <a:t>Assume success!</a:t>
            </a:r>
          </a:p>
          <a:p>
            <a:pPr lvl="1"/>
            <a:r>
              <a:rPr lang="en-US" dirty="0"/>
              <a:t>Process transaction as if it would succeed</a:t>
            </a:r>
          </a:p>
          <a:p>
            <a:pPr lvl="1"/>
            <a:r>
              <a:rPr lang="en-US" dirty="0"/>
              <a:t>Check for </a:t>
            </a:r>
            <a:r>
              <a:rPr lang="en-US" dirty="0" err="1"/>
              <a:t>serializability</a:t>
            </a:r>
            <a:r>
              <a:rPr lang="en-US" dirty="0"/>
              <a:t> only at commit time</a:t>
            </a:r>
          </a:p>
          <a:p>
            <a:pPr lvl="1"/>
            <a:r>
              <a:rPr lang="en-US" dirty="0"/>
              <a:t>If fails, abort transaction</a:t>
            </a:r>
          </a:p>
          <a:p>
            <a:r>
              <a:rPr lang="en-US" dirty="0"/>
              <a:t>Optimistic Concurrency Control (OCC) </a:t>
            </a:r>
          </a:p>
          <a:p>
            <a:pPr lvl="1"/>
            <a:r>
              <a:rPr lang="en-US" dirty="0"/>
              <a:t>Higher performance when few conflicts vs. locking</a:t>
            </a:r>
          </a:p>
          <a:p>
            <a:pPr lvl="1"/>
            <a:r>
              <a:rPr lang="en-US" dirty="0"/>
              <a:t>Lower performance when many conflicts vs. locking</a:t>
            </a:r>
          </a:p>
          <a:p>
            <a:pPr lvl="1"/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 optimistic!</a:t>
            </a:r>
          </a:p>
        </p:txBody>
      </p:sp>
    </p:spTree>
    <p:extLst>
      <p:ext uri="{BB962C8B-B14F-4D97-AF65-F5344CB8AC3E}">
        <p14:creationId xmlns:p14="http://schemas.microsoft.com/office/powerpoint/2010/main" val="955199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449420"/>
            <a:ext cx="8793804" cy="5408579"/>
          </a:xfrm>
        </p:spPr>
        <p:txBody>
          <a:bodyPr>
            <a:normAutofit fontScale="92500" lnSpcReduction="10000"/>
          </a:bodyPr>
          <a:lstStyle/>
          <a:p>
            <a:r>
              <a:rPr lang="en-US" sz="2800" b="1" dirty="0"/>
              <a:t>Begin:  </a:t>
            </a:r>
            <a:r>
              <a:rPr lang="en-US" sz="2400" dirty="0"/>
              <a:t>Record timestamp marking the transaction’s beginning</a:t>
            </a:r>
          </a:p>
          <a:p>
            <a:r>
              <a:rPr lang="en-US" sz="2800" b="1" dirty="0"/>
              <a:t>Modify </a:t>
            </a:r>
            <a:r>
              <a:rPr lang="en-US" sz="2800" dirty="0"/>
              <a:t>phase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400" dirty="0" err="1"/>
              <a:t>Txn</a:t>
            </a:r>
            <a:r>
              <a:rPr lang="en-US" sz="2400" dirty="0"/>
              <a:t> can read values of committed data items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400" dirty="0"/>
              <a:t>Updates only to local copies (versions) of items (in DB cache)</a:t>
            </a:r>
          </a:p>
          <a:p>
            <a:r>
              <a:rPr lang="en-US" sz="2800" b="1" dirty="0"/>
              <a:t>Validate</a:t>
            </a:r>
            <a:r>
              <a:rPr lang="en-US" sz="2800" dirty="0"/>
              <a:t> phase</a:t>
            </a:r>
          </a:p>
          <a:p>
            <a:r>
              <a:rPr lang="en-US" sz="2800" b="1" dirty="0"/>
              <a:t>Commit </a:t>
            </a:r>
            <a:r>
              <a:rPr lang="en-US" sz="2800" dirty="0"/>
              <a:t>phase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400" dirty="0"/>
              <a:t>If validates, transaction’s updates applied to DB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400" dirty="0"/>
              <a:t>Otherwise, transaction restarted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400" dirty="0"/>
              <a:t>Care must be taken to avoid “TOCTTOU” issues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OCC:  Three-phase approach</a:t>
            </a:r>
          </a:p>
        </p:txBody>
      </p:sp>
    </p:spTree>
    <p:extLst>
      <p:ext uri="{BB962C8B-B14F-4D97-AF65-F5344CB8AC3E}">
        <p14:creationId xmlns:p14="http://schemas.microsoft.com/office/powerpoint/2010/main" val="354283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OCC:  Why validation is necessary</a:t>
            </a:r>
          </a:p>
        </p:txBody>
      </p:sp>
      <p:grpSp>
        <p:nvGrpSpPr>
          <p:cNvPr id="5" name="Group 6"/>
          <p:cNvGrpSpPr>
            <a:grpSpLocks/>
          </p:cNvGrpSpPr>
          <p:nvPr/>
        </p:nvGrpSpPr>
        <p:grpSpPr bwMode="auto">
          <a:xfrm>
            <a:off x="1592649" y="2613680"/>
            <a:ext cx="1112924" cy="768350"/>
            <a:chOff x="1338" y="1706"/>
            <a:chExt cx="1043" cy="590"/>
          </a:xfrm>
        </p:grpSpPr>
        <p:sp>
          <p:nvSpPr>
            <p:cNvPr id="6" name="Oval 4"/>
            <p:cNvSpPr>
              <a:spLocks noChangeArrowheads="1"/>
            </p:cNvSpPr>
            <p:nvPr/>
          </p:nvSpPr>
          <p:spPr bwMode="auto">
            <a:xfrm>
              <a:off x="1338" y="1706"/>
              <a:ext cx="1043" cy="590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anchor="ctr"/>
            <a:lstStyle>
              <a:lvl1pPr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/>
              <a:endParaRPr lang="en-GB" altLang="en-US"/>
            </a:p>
          </p:txBody>
        </p:sp>
        <p:sp>
          <p:nvSpPr>
            <p:cNvPr id="7" name="Text Box 5"/>
            <p:cNvSpPr txBox="1">
              <a:spLocks noChangeArrowheads="1"/>
            </p:cNvSpPr>
            <p:nvPr/>
          </p:nvSpPr>
          <p:spPr bwMode="auto">
            <a:xfrm>
              <a:off x="1470" y="1753"/>
              <a:ext cx="814" cy="4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 eaLnBrk="1" hangingPunct="1"/>
              <a:r>
                <a:rPr lang="en-GB" altLang="en-US" dirty="0" err="1">
                  <a:latin typeface="Arial" charset="0"/>
                  <a:ea typeface="Arial" charset="0"/>
                  <a:cs typeface="Arial" charset="0"/>
                </a:rPr>
                <a:t>txn</a:t>
              </a:r>
              <a:r>
                <a:rPr lang="en-GB" altLang="en-US" dirty="0">
                  <a:latin typeface="Arial" charset="0"/>
                  <a:ea typeface="Arial" charset="0"/>
                  <a:cs typeface="Arial" charset="0"/>
                </a:rPr>
                <a:t> </a:t>
              </a:r>
              <a:r>
                <a:rPr lang="en-GB" altLang="en-US" dirty="0" err="1">
                  <a:latin typeface="Arial" charset="0"/>
                  <a:ea typeface="Arial" charset="0"/>
                  <a:cs typeface="Arial" charset="0"/>
                </a:rPr>
                <a:t>coord</a:t>
              </a:r>
              <a:endParaRPr lang="en-US" altLang="en-US" dirty="0">
                <a:latin typeface="Arial" charset="0"/>
                <a:ea typeface="Arial" charset="0"/>
                <a:cs typeface="Arial" charset="0"/>
              </a:endParaRPr>
            </a:p>
          </p:txBody>
        </p:sp>
      </p:grpSp>
      <p:grpSp>
        <p:nvGrpSpPr>
          <p:cNvPr id="8" name="Group 14"/>
          <p:cNvGrpSpPr>
            <a:grpSpLocks/>
          </p:cNvGrpSpPr>
          <p:nvPr/>
        </p:nvGrpSpPr>
        <p:grpSpPr bwMode="auto">
          <a:xfrm>
            <a:off x="4254500" y="2692125"/>
            <a:ext cx="670637" cy="611461"/>
            <a:chOff x="3243" y="2478"/>
            <a:chExt cx="317" cy="317"/>
          </a:xfrm>
        </p:grpSpPr>
        <p:sp>
          <p:nvSpPr>
            <p:cNvPr id="9" name="Oval 7"/>
            <p:cNvSpPr>
              <a:spLocks noChangeArrowheads="1"/>
            </p:cNvSpPr>
            <p:nvPr/>
          </p:nvSpPr>
          <p:spPr bwMode="auto">
            <a:xfrm>
              <a:off x="3243" y="2478"/>
              <a:ext cx="317" cy="317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>
              <a:lvl1pPr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/>
              <a:endParaRPr lang="en-GB" altLang="en-US" sz="200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0" name="Text Box 8"/>
            <p:cNvSpPr txBox="1">
              <a:spLocks noChangeArrowheads="1"/>
            </p:cNvSpPr>
            <p:nvPr/>
          </p:nvSpPr>
          <p:spPr bwMode="auto">
            <a:xfrm>
              <a:off x="3321" y="2529"/>
              <a:ext cx="181" cy="2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/>
              <a:r>
                <a:rPr lang="en-GB" altLang="en-US" sz="2000" dirty="0">
                  <a:latin typeface="Arial" charset="0"/>
                  <a:ea typeface="Arial" charset="0"/>
                  <a:cs typeface="Arial" charset="0"/>
                </a:rPr>
                <a:t>O</a:t>
              </a:r>
              <a:endParaRPr lang="en-US" altLang="en-US" sz="2000" dirty="0">
                <a:latin typeface="Arial" charset="0"/>
                <a:ea typeface="Arial" charset="0"/>
                <a:cs typeface="Arial" charset="0"/>
              </a:endParaRP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4254500" y="4401976"/>
            <a:ext cx="670637" cy="611461"/>
            <a:chOff x="4585892" y="4149725"/>
            <a:chExt cx="503237" cy="503238"/>
          </a:xfrm>
        </p:grpSpPr>
        <p:sp>
          <p:nvSpPr>
            <p:cNvPr id="12" name="Oval 9"/>
            <p:cNvSpPr>
              <a:spLocks noChangeArrowheads="1"/>
            </p:cNvSpPr>
            <p:nvPr/>
          </p:nvSpPr>
          <p:spPr bwMode="auto">
            <a:xfrm>
              <a:off x="4585892" y="4149725"/>
              <a:ext cx="503237" cy="503238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>
              <a:lvl1pPr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/>
              <a:endParaRPr lang="en-GB" altLang="en-US" sz="200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3" name="Text Box 10"/>
            <p:cNvSpPr txBox="1">
              <a:spLocks noChangeArrowheads="1"/>
            </p:cNvSpPr>
            <p:nvPr/>
          </p:nvSpPr>
          <p:spPr bwMode="auto">
            <a:xfrm flipH="1">
              <a:off x="4691427" y="4229484"/>
              <a:ext cx="300037" cy="3292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/>
              <a:r>
                <a:rPr lang="en-GB" altLang="en-US" sz="2000" dirty="0">
                  <a:latin typeface="Arial" charset="0"/>
                  <a:ea typeface="Arial" charset="0"/>
                  <a:cs typeface="Arial" charset="0"/>
                </a:rPr>
                <a:t>Q</a:t>
              </a:r>
              <a:endParaRPr lang="en-US" altLang="en-US" sz="2000" dirty="0">
                <a:latin typeface="Arial" charset="0"/>
                <a:ea typeface="Arial" charset="0"/>
                <a:cs typeface="Arial" charset="0"/>
              </a:endParaRPr>
            </a:p>
          </p:txBody>
        </p:sp>
      </p:grpSp>
      <p:grpSp>
        <p:nvGrpSpPr>
          <p:cNvPr id="14" name="Group 15"/>
          <p:cNvGrpSpPr>
            <a:grpSpLocks/>
          </p:cNvGrpSpPr>
          <p:nvPr/>
        </p:nvGrpSpPr>
        <p:grpSpPr bwMode="auto">
          <a:xfrm>
            <a:off x="4254500" y="3570181"/>
            <a:ext cx="670637" cy="611461"/>
            <a:chOff x="4196" y="1934"/>
            <a:chExt cx="317" cy="317"/>
          </a:xfrm>
        </p:grpSpPr>
        <p:sp>
          <p:nvSpPr>
            <p:cNvPr id="15" name="Oval 14"/>
            <p:cNvSpPr>
              <a:spLocks noChangeArrowheads="1"/>
            </p:cNvSpPr>
            <p:nvPr/>
          </p:nvSpPr>
          <p:spPr bwMode="auto">
            <a:xfrm>
              <a:off x="4196" y="1934"/>
              <a:ext cx="317" cy="317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>
              <a:lvl1pPr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/>
              <a:endParaRPr lang="en-GB" altLang="en-US" sz="200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6" name="Text Box 12"/>
            <p:cNvSpPr txBox="1">
              <a:spLocks noChangeArrowheads="1"/>
            </p:cNvSpPr>
            <p:nvPr/>
          </p:nvSpPr>
          <p:spPr bwMode="auto">
            <a:xfrm>
              <a:off x="4277" y="1985"/>
              <a:ext cx="168" cy="2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/>
              <a:r>
                <a:rPr lang="en-GB" altLang="en-US" sz="2000" dirty="0">
                  <a:latin typeface="Arial" charset="0"/>
                  <a:ea typeface="Arial" charset="0"/>
                  <a:cs typeface="Arial" charset="0"/>
                </a:rPr>
                <a:t>P</a:t>
              </a:r>
              <a:endParaRPr lang="en-US" altLang="en-US" sz="2000" dirty="0">
                <a:latin typeface="Arial" charset="0"/>
                <a:ea typeface="Arial" charset="0"/>
                <a:cs typeface="Arial" charset="0"/>
              </a:endParaRPr>
            </a:p>
          </p:txBody>
        </p:sp>
      </p:grpSp>
      <p:sp>
        <p:nvSpPr>
          <p:cNvPr id="17" name="Text Box 13"/>
          <p:cNvSpPr txBox="1">
            <a:spLocks noChangeArrowheads="1"/>
          </p:cNvSpPr>
          <p:nvPr/>
        </p:nvSpPr>
        <p:spPr bwMode="auto">
          <a:xfrm>
            <a:off x="18635" y="4059848"/>
            <a:ext cx="3662051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GB" altLang="en-US" sz="2200" b="0" dirty="0">
                <a:latin typeface="Arial" charset="0"/>
                <a:ea typeface="Arial" charset="0"/>
                <a:cs typeface="Arial" charset="0"/>
              </a:rPr>
              <a:t>When </a:t>
            </a:r>
            <a:r>
              <a:rPr lang="en-GB" altLang="en-US" sz="2200" b="0" dirty="0">
                <a:solidFill>
                  <a:srgbClr val="3333FF"/>
                </a:solidFill>
                <a:latin typeface="Arial" charset="0"/>
                <a:ea typeface="Arial" charset="0"/>
                <a:cs typeface="Arial" charset="0"/>
              </a:rPr>
              <a:t>commits </a:t>
            </a:r>
            <a:r>
              <a:rPr lang="en-GB" altLang="en-US" sz="2200" b="0" dirty="0" err="1">
                <a:latin typeface="Arial" charset="0"/>
                <a:ea typeface="Arial" charset="0"/>
                <a:cs typeface="Arial" charset="0"/>
              </a:rPr>
              <a:t>txn</a:t>
            </a:r>
            <a:r>
              <a:rPr lang="en-GB" altLang="en-US" sz="2200" b="0" dirty="0">
                <a:latin typeface="Arial" charset="0"/>
                <a:ea typeface="Arial" charset="0"/>
                <a:cs typeface="Arial" charset="0"/>
              </a:rPr>
              <a:t> updates,</a:t>
            </a:r>
          </a:p>
          <a:p>
            <a:pPr eaLnBrk="1" hangingPunct="1"/>
            <a:r>
              <a:rPr lang="en-GB" altLang="en-US" sz="2200" b="0" dirty="0">
                <a:latin typeface="Arial" charset="0"/>
                <a:ea typeface="Arial" charset="0"/>
                <a:cs typeface="Arial" charset="0"/>
              </a:rPr>
              <a:t>create new versions at some timestamp t</a:t>
            </a:r>
          </a:p>
        </p:txBody>
      </p:sp>
      <p:sp>
        <p:nvSpPr>
          <p:cNvPr id="22" name="Text Box 21"/>
          <p:cNvSpPr txBox="1">
            <a:spLocks noChangeArrowheads="1"/>
          </p:cNvSpPr>
          <p:nvPr/>
        </p:nvSpPr>
        <p:spPr bwMode="auto">
          <a:xfrm>
            <a:off x="5367424" y="1848156"/>
            <a:ext cx="3693933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marL="342900" indent="-342900" algn="l" eaLnBrk="1" hangingPunct="1">
              <a:buFont typeface="Arial" charset="0"/>
              <a:buChar char="•"/>
            </a:pPr>
            <a:r>
              <a:rPr lang="en-GB" altLang="en-US" sz="2200" b="0" dirty="0">
                <a:latin typeface="Arial" charset="0"/>
                <a:ea typeface="Arial" charset="0"/>
                <a:cs typeface="Arial" charset="0"/>
              </a:rPr>
              <a:t>New </a:t>
            </a:r>
            <a:r>
              <a:rPr lang="en-GB" altLang="en-US" sz="2200" b="0" dirty="0" err="1">
                <a:latin typeface="Arial" charset="0"/>
                <a:ea typeface="Arial" charset="0"/>
                <a:cs typeface="Arial" charset="0"/>
              </a:rPr>
              <a:t>txn</a:t>
            </a:r>
            <a:r>
              <a:rPr lang="en-GB" altLang="en-US" sz="2200" b="0" dirty="0">
                <a:latin typeface="Arial" charset="0"/>
                <a:ea typeface="Arial" charset="0"/>
                <a:cs typeface="Arial" charset="0"/>
              </a:rPr>
              <a:t> creates shadow copies of P and Q</a:t>
            </a:r>
          </a:p>
          <a:p>
            <a:pPr marL="342900" indent="-342900" algn="l" eaLnBrk="1" hangingPunct="1">
              <a:buFont typeface="Arial" charset="0"/>
              <a:buChar char="•"/>
            </a:pPr>
            <a:r>
              <a:rPr lang="en-GB" altLang="en-US" sz="2200" b="0" dirty="0">
                <a:latin typeface="Arial" charset="0"/>
                <a:ea typeface="Arial" charset="0"/>
                <a:cs typeface="Arial" charset="0"/>
              </a:rPr>
              <a:t>P and Q’s copies at inconsistent state</a:t>
            </a:r>
            <a:endParaRPr lang="en-US" altLang="en-US" sz="2200" b="0" dirty="0">
              <a:latin typeface="Arial" charset="0"/>
              <a:ea typeface="Arial" charset="0"/>
              <a:cs typeface="Arial" charset="0"/>
            </a:endParaRPr>
          </a:p>
        </p:txBody>
      </p:sp>
      <p:grpSp>
        <p:nvGrpSpPr>
          <p:cNvPr id="32" name="Group 6"/>
          <p:cNvGrpSpPr>
            <a:grpSpLocks/>
          </p:cNvGrpSpPr>
          <p:nvPr/>
        </p:nvGrpSpPr>
        <p:grpSpPr bwMode="auto">
          <a:xfrm>
            <a:off x="6552543" y="3491736"/>
            <a:ext cx="1112924" cy="768350"/>
            <a:chOff x="1338" y="1706"/>
            <a:chExt cx="1043" cy="590"/>
          </a:xfrm>
        </p:grpSpPr>
        <p:sp>
          <p:nvSpPr>
            <p:cNvPr id="33" name="Oval 4"/>
            <p:cNvSpPr>
              <a:spLocks noChangeArrowheads="1"/>
            </p:cNvSpPr>
            <p:nvPr/>
          </p:nvSpPr>
          <p:spPr bwMode="auto">
            <a:xfrm>
              <a:off x="1338" y="1706"/>
              <a:ext cx="1043" cy="590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none" anchor="ctr"/>
            <a:lstStyle>
              <a:lvl1pPr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/>
              <a:endParaRPr lang="en-GB" altLang="en-US"/>
            </a:p>
          </p:txBody>
        </p:sp>
        <p:sp>
          <p:nvSpPr>
            <p:cNvPr id="34" name="Text Box 5"/>
            <p:cNvSpPr txBox="1">
              <a:spLocks noChangeArrowheads="1"/>
            </p:cNvSpPr>
            <p:nvPr/>
          </p:nvSpPr>
          <p:spPr bwMode="auto">
            <a:xfrm>
              <a:off x="1470" y="1753"/>
              <a:ext cx="814" cy="4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 eaLnBrk="1" hangingPunct="1"/>
              <a:r>
                <a:rPr lang="en-GB" altLang="en-US" dirty="0" err="1">
                  <a:latin typeface="Arial" charset="0"/>
                  <a:ea typeface="Arial" charset="0"/>
                  <a:cs typeface="Arial" charset="0"/>
                </a:rPr>
                <a:t>txn</a:t>
              </a:r>
              <a:r>
                <a:rPr lang="en-GB" altLang="en-US" dirty="0">
                  <a:latin typeface="Arial" charset="0"/>
                  <a:ea typeface="Arial" charset="0"/>
                  <a:cs typeface="Arial" charset="0"/>
                </a:rPr>
                <a:t> </a:t>
              </a:r>
              <a:r>
                <a:rPr lang="en-GB" altLang="en-US" dirty="0" err="1">
                  <a:latin typeface="Arial" charset="0"/>
                  <a:ea typeface="Arial" charset="0"/>
                  <a:cs typeface="Arial" charset="0"/>
                </a:rPr>
                <a:t>coord</a:t>
              </a:r>
              <a:endParaRPr lang="en-US" altLang="en-US" dirty="0">
                <a:latin typeface="Arial" charset="0"/>
                <a:ea typeface="Arial" charset="0"/>
                <a:cs typeface="Arial" charset="0"/>
              </a:endParaRPr>
            </a:p>
          </p:txBody>
        </p:sp>
      </p:grpSp>
      <p:cxnSp>
        <p:nvCxnSpPr>
          <p:cNvPr id="36" name="Straight Arrow Connector 35"/>
          <p:cNvCxnSpPr>
            <a:stCxn id="6" idx="6"/>
            <a:endCxn id="9" idx="2"/>
          </p:cNvCxnSpPr>
          <p:nvPr/>
        </p:nvCxnSpPr>
        <p:spPr>
          <a:xfrm>
            <a:off x="2705573" y="2997855"/>
            <a:ext cx="1548927" cy="1"/>
          </a:xfrm>
          <a:prstGeom prst="straightConnector1">
            <a:avLst/>
          </a:prstGeom>
          <a:ln w="50800">
            <a:prstDash val="solid"/>
            <a:headEnd type="stealth" w="med" len="med"/>
            <a:tailEnd type="stealth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6" idx="6"/>
            <a:endCxn id="15" idx="2"/>
          </p:cNvCxnSpPr>
          <p:nvPr/>
        </p:nvCxnSpPr>
        <p:spPr>
          <a:xfrm>
            <a:off x="2705573" y="2997855"/>
            <a:ext cx="1548927" cy="878057"/>
          </a:xfrm>
          <a:prstGeom prst="straightConnector1">
            <a:avLst/>
          </a:prstGeom>
          <a:ln w="50800">
            <a:prstDash val="solid"/>
            <a:headEnd type="stealth" w="med" len="med"/>
            <a:tailEnd type="stealth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6" idx="6"/>
            <a:endCxn id="12" idx="2"/>
          </p:cNvCxnSpPr>
          <p:nvPr/>
        </p:nvCxnSpPr>
        <p:spPr>
          <a:xfrm>
            <a:off x="2705573" y="2997855"/>
            <a:ext cx="1548927" cy="1709852"/>
          </a:xfrm>
          <a:prstGeom prst="straightConnector1">
            <a:avLst/>
          </a:prstGeom>
          <a:ln w="50800">
            <a:prstDash val="solid"/>
            <a:headEnd type="stealth" w="med" len="med"/>
            <a:tailEnd type="stealth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stCxn id="33" idx="2"/>
            <a:endCxn id="15" idx="6"/>
          </p:cNvCxnSpPr>
          <p:nvPr/>
        </p:nvCxnSpPr>
        <p:spPr>
          <a:xfrm flipH="1">
            <a:off x="4925137" y="3875911"/>
            <a:ext cx="1627406" cy="1"/>
          </a:xfrm>
          <a:prstGeom prst="straightConnector1">
            <a:avLst/>
          </a:prstGeom>
          <a:ln w="50800">
            <a:prstDash val="solid"/>
            <a:headEnd type="stealth" w="med" len="med"/>
            <a:tailEnd type="stealth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stCxn id="33" idx="2"/>
            <a:endCxn id="12" idx="6"/>
          </p:cNvCxnSpPr>
          <p:nvPr/>
        </p:nvCxnSpPr>
        <p:spPr>
          <a:xfrm flipH="1">
            <a:off x="4925137" y="3875911"/>
            <a:ext cx="1627406" cy="831796"/>
          </a:xfrm>
          <a:prstGeom prst="straightConnector1">
            <a:avLst/>
          </a:prstGeom>
          <a:ln w="50800">
            <a:prstDash val="solid"/>
            <a:headEnd type="stealth" w="med" len="med"/>
            <a:tailEnd type="stealth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873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2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0551" y="1323297"/>
            <a:ext cx="8683449" cy="5534703"/>
          </a:xfrm>
        </p:spPr>
        <p:txBody>
          <a:bodyPr>
            <a:noAutofit/>
          </a:bodyPr>
          <a:lstStyle/>
          <a:p>
            <a:pPr eaLnBrk="1" hangingPunct="1"/>
            <a:r>
              <a:rPr lang="en-GB" altLang="en-US" sz="2200" dirty="0"/>
              <a:t>Transaction is about to commit.  System must ensure:</a:t>
            </a:r>
          </a:p>
          <a:p>
            <a:pPr lvl="1" eaLnBrk="1" hangingPunct="1">
              <a:spcBef>
                <a:spcPts val="400"/>
              </a:spcBef>
              <a:spcAft>
                <a:spcPts val="400"/>
              </a:spcAft>
            </a:pPr>
            <a:r>
              <a:rPr lang="en-GB" altLang="en-US" sz="2100" dirty="0">
                <a:solidFill>
                  <a:srgbClr val="1E4899"/>
                </a:solidFill>
              </a:rPr>
              <a:t>Initial consistency: </a:t>
            </a:r>
            <a:r>
              <a:rPr lang="en-GB" altLang="en-US" sz="2100" dirty="0"/>
              <a:t>Versions of accessed objects at start consistent</a:t>
            </a:r>
          </a:p>
          <a:p>
            <a:pPr lvl="1" eaLnBrk="1" hangingPunct="1">
              <a:spcBef>
                <a:spcPts val="400"/>
              </a:spcBef>
              <a:spcAft>
                <a:spcPts val="400"/>
              </a:spcAft>
            </a:pPr>
            <a:r>
              <a:rPr lang="en-GB" altLang="en-US" sz="2100" dirty="0">
                <a:solidFill>
                  <a:srgbClr val="1E4899"/>
                </a:solidFill>
              </a:rPr>
              <a:t>No conflicting concurrency:  </a:t>
            </a:r>
            <a:r>
              <a:rPr lang="en-GB" altLang="en-US" sz="2100" dirty="0"/>
              <a:t>No other </a:t>
            </a:r>
            <a:r>
              <a:rPr lang="en-GB" altLang="en-US" sz="2100" dirty="0" err="1"/>
              <a:t>txn</a:t>
            </a:r>
            <a:r>
              <a:rPr lang="en-GB" altLang="en-US" sz="2100" dirty="0"/>
              <a:t> has committed an operation at object that conflicts with one of this </a:t>
            </a:r>
            <a:r>
              <a:rPr lang="en-GB" altLang="en-US" sz="2100" dirty="0" err="1"/>
              <a:t>txn’s</a:t>
            </a:r>
            <a:r>
              <a:rPr lang="en-GB" altLang="en-US" sz="2100" dirty="0"/>
              <a:t> invocations</a:t>
            </a:r>
            <a:endParaRPr lang="en-US" sz="2100" dirty="0"/>
          </a:p>
          <a:p>
            <a:pPr>
              <a:lnSpc>
                <a:spcPct val="90000"/>
              </a:lnSpc>
              <a:spcBef>
                <a:spcPts val="2400"/>
              </a:spcBef>
            </a:pPr>
            <a:r>
              <a:rPr lang="en-US" sz="2200" dirty="0"/>
              <a:t>Consider transaction 1.  For all other </a:t>
            </a:r>
            <a:r>
              <a:rPr lang="en-US" sz="2200" dirty="0" err="1"/>
              <a:t>txns</a:t>
            </a:r>
            <a:r>
              <a:rPr lang="en-US" sz="2200" dirty="0"/>
              <a:t> N either committed or in validation phase, one of the following holds:</a:t>
            </a:r>
          </a:p>
          <a:p>
            <a:pPr marL="914400" lvl="1" indent="-457200">
              <a:spcBef>
                <a:spcPts val="400"/>
              </a:spcBef>
              <a:spcAft>
                <a:spcPts val="400"/>
              </a:spcAft>
              <a:buFont typeface="+mj-lt"/>
              <a:buAutoNum type="alphaUcPeriod"/>
            </a:pPr>
            <a:r>
              <a:rPr lang="en-US" sz="2100" dirty="0"/>
              <a:t>N completes commit before 1 starts modify</a:t>
            </a:r>
          </a:p>
          <a:p>
            <a:pPr marL="914400" lvl="1" indent="-457200">
              <a:spcBef>
                <a:spcPts val="400"/>
              </a:spcBef>
              <a:spcAft>
                <a:spcPts val="400"/>
              </a:spcAft>
              <a:buFont typeface="+mj-lt"/>
              <a:buAutoNum type="alphaUcPeriod"/>
            </a:pPr>
            <a:r>
              <a:rPr lang="en-US" sz="2100" dirty="0"/>
              <a:t>1 starts commit after N completes commit,                                           and </a:t>
            </a:r>
            <a:r>
              <a:rPr lang="en-US" sz="2100" dirty="0" err="1"/>
              <a:t>ReadSet</a:t>
            </a:r>
            <a:r>
              <a:rPr lang="en-US" sz="2100" dirty="0"/>
              <a:t> 1 and </a:t>
            </a:r>
            <a:r>
              <a:rPr lang="en-US" sz="2100" dirty="0" err="1"/>
              <a:t>WriteSet</a:t>
            </a:r>
            <a:r>
              <a:rPr lang="en-US" sz="2100" dirty="0"/>
              <a:t> N are disjoint </a:t>
            </a:r>
          </a:p>
          <a:p>
            <a:pPr marL="914400" lvl="1" indent="-457200">
              <a:spcBef>
                <a:spcPts val="400"/>
              </a:spcBef>
              <a:spcAft>
                <a:spcPts val="400"/>
              </a:spcAft>
              <a:buFont typeface="+mj-lt"/>
              <a:buAutoNum type="alphaUcPeriod"/>
            </a:pPr>
            <a:r>
              <a:rPr lang="en-US" sz="2100" dirty="0"/>
              <a:t>Both </a:t>
            </a:r>
            <a:r>
              <a:rPr lang="en-US" sz="2100" dirty="0" err="1"/>
              <a:t>ReadSet</a:t>
            </a:r>
            <a:r>
              <a:rPr lang="en-US" sz="2100" dirty="0"/>
              <a:t> 1 and </a:t>
            </a:r>
            <a:r>
              <a:rPr lang="en-US" sz="2100" dirty="0" err="1"/>
              <a:t>WriteSet</a:t>
            </a:r>
            <a:r>
              <a:rPr lang="en-US" sz="2100" dirty="0"/>
              <a:t> 1 are disjoint from </a:t>
            </a:r>
            <a:r>
              <a:rPr lang="en-US" sz="2100" dirty="0" err="1"/>
              <a:t>WriteSet</a:t>
            </a:r>
            <a:r>
              <a:rPr lang="en-US" sz="2100" dirty="0"/>
              <a:t> N,              and N completes modify phase. </a:t>
            </a:r>
          </a:p>
          <a:p>
            <a:pPr>
              <a:spcBef>
                <a:spcPts val="2400"/>
              </a:spcBef>
            </a:pPr>
            <a:r>
              <a:rPr lang="en-US" sz="2200" dirty="0"/>
              <a:t>When validating 1, first check (A), then (B), then (C).                              If all fail, validation fails and 1 aborted.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OCC:  Validate Phase</a:t>
            </a:r>
          </a:p>
        </p:txBody>
      </p:sp>
    </p:spTree>
    <p:extLst>
      <p:ext uri="{BB962C8B-B14F-4D97-AF65-F5344CB8AC3E}">
        <p14:creationId xmlns:p14="http://schemas.microsoft.com/office/powerpoint/2010/main" val="1337860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Provides semantics as if only one transaction was running on DB at time, in serial order</a:t>
            </a:r>
          </a:p>
          <a:p>
            <a:pPr marL="0" indent="0">
              <a:spcBef>
                <a:spcPts val="1600"/>
              </a:spcBef>
              <a:buNone/>
            </a:pPr>
            <a:r>
              <a:rPr lang="en-US" dirty="0"/>
              <a:t>   + Real-time guarantees</a:t>
            </a:r>
          </a:p>
          <a:p>
            <a:endParaRPr lang="en-US" dirty="0"/>
          </a:p>
          <a:p>
            <a:r>
              <a:rPr lang="en-US" dirty="0"/>
              <a:t>2PL:  Pessimistically get all the locks first</a:t>
            </a:r>
          </a:p>
          <a:p>
            <a:r>
              <a:rPr lang="en-US" dirty="0"/>
              <a:t>OCC:  Optimistically create copies, but then recheck all read + written items before commit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2PL &amp; OCC = strict serialization</a:t>
            </a:r>
          </a:p>
        </p:txBody>
      </p:sp>
    </p:spTree>
    <p:extLst>
      <p:ext uri="{BB962C8B-B14F-4D97-AF65-F5344CB8AC3E}">
        <p14:creationId xmlns:p14="http://schemas.microsoft.com/office/powerpoint/2010/main" val="134472900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4.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1|2.2|15.3|24.2|7.8|3.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9|2.6|4.9|8.2|3.5|3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4.8|2.9|1.9|14.4|3.1|9.3|4.7|24.9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9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0.6|0.9|0.5|1.3|0.9"/>
</p:tagLst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Mod val="40000"/>
            <a:lumOff val="60000"/>
          </a:schemeClr>
        </a:solidFill>
        <a:ln w="28575">
          <a:solidFill>
            <a:schemeClr val="tx1"/>
          </a:solidFill>
          <a:prstDash val="sysDash"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b="0" dirty="0">
            <a:solidFill>
              <a:schemeClr val="tx1"/>
            </a:solidFill>
            <a:latin typeface="+mn-lt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prstDash val="solid"/>
          <a:headEnd type="arrow"/>
          <a:tailEnd type="none"/>
        </a:ln>
        <a:effectLst/>
      </a:spPr>
      <a:bodyPr/>
      <a:lstStyle/>
      <a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mtClean="0">
            <a:latin typeface="Arial" charset="0"/>
            <a:ea typeface="Arial" charset="0"/>
            <a:cs typeface="Arial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42940</TotalTime>
  <Words>2712</Words>
  <Application>Microsoft Macintosh PowerPoint</Application>
  <PresentationFormat>On-screen Show (4:3)</PresentationFormat>
  <Paragraphs>604</Paragraphs>
  <Slides>45</Slides>
  <Notes>22</Notes>
  <HiddenSlides>10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2" baseType="lpstr">
      <vt:lpstr>ＭＳ Ｐゴシック</vt:lpstr>
      <vt:lpstr>Arial</vt:lpstr>
      <vt:lpstr>Calibri</vt:lpstr>
      <vt:lpstr>Courier New</vt:lpstr>
      <vt:lpstr>Symbol</vt:lpstr>
      <vt:lpstr>Times New Roman</vt:lpstr>
      <vt:lpstr>1_Office Theme</vt:lpstr>
      <vt:lpstr>Concurrency Control II  and Distributed Transactions</vt:lpstr>
      <vt:lpstr>Serializability   Execution of a set of transactions over multiple items is equivalent to some serial execution of txns</vt:lpstr>
      <vt:lpstr>Lock-based concurrency control</vt:lpstr>
      <vt:lpstr>Q:  What if access patterns rarely, if ever, conflict?</vt:lpstr>
      <vt:lpstr>Be optimistic!</vt:lpstr>
      <vt:lpstr>OCC:  Three-phase approach</vt:lpstr>
      <vt:lpstr>OCC:  Why validation is necessary</vt:lpstr>
      <vt:lpstr>OCC:  Validate Phase</vt:lpstr>
      <vt:lpstr>2PL &amp; OCC = strict serialization</vt:lpstr>
      <vt:lpstr>Multi-version            concurrency control</vt:lpstr>
      <vt:lpstr>Multi-version concurrency control</vt:lpstr>
      <vt:lpstr>Multi-version concurrency control</vt:lpstr>
      <vt:lpstr>MVCC Intuition</vt:lpstr>
      <vt:lpstr>Serializability vs. Snapshot isolation</vt:lpstr>
      <vt:lpstr>Timestamps in MVCC</vt:lpstr>
      <vt:lpstr>Executing transaction T in MVCC</vt:lpstr>
      <vt:lpstr>Digging deeper</vt:lpstr>
      <vt:lpstr>Digging deeper</vt:lpstr>
      <vt:lpstr>Digging deeper</vt:lpstr>
      <vt:lpstr>Digging deeper</vt:lpstr>
      <vt:lpstr>Digging deeper</vt:lpstr>
      <vt:lpstr>Digging deeper</vt:lpstr>
      <vt:lpstr>Digging deeper</vt:lpstr>
      <vt:lpstr>Digging deeper</vt:lpstr>
      <vt:lpstr>Distributed Transactions</vt:lpstr>
      <vt:lpstr>Consider partitioned data over servers</vt:lpstr>
      <vt:lpstr>Consider partitioned data over servers</vt:lpstr>
      <vt:lpstr>Strawman:  Consensus per txn group?</vt:lpstr>
      <vt:lpstr>Spanner: Google’s Globally-Distributed Database  OSDI 2012</vt:lpstr>
      <vt:lpstr>Google’s Setting</vt:lpstr>
      <vt:lpstr>Scale-out vs. fault tolerance</vt:lpstr>
      <vt:lpstr>Disruptive idea:  Do clocks really need to be                arbitrarily unsynchronized?  Can you engineer some max divergence?</vt:lpstr>
      <vt:lpstr>TrueTime </vt:lpstr>
      <vt:lpstr>Timestamps and TrueTime</vt:lpstr>
      <vt:lpstr>Commit Wait and Replication</vt:lpstr>
      <vt:lpstr>Client-driven transactions</vt:lpstr>
      <vt:lpstr>Commit Wait and 2-Phase Commit</vt:lpstr>
      <vt:lpstr>Commit Wait and 2-Phase Commit</vt:lpstr>
      <vt:lpstr>Example</vt:lpstr>
      <vt:lpstr>Read-only optimizations</vt:lpstr>
      <vt:lpstr>Disruptive idea:  Do clocks really need to be                arbitrarily unsynchronized?  Can you engineer some max divergence?</vt:lpstr>
      <vt:lpstr>TrueTime Architecture</vt:lpstr>
      <vt:lpstr>TrueTime implementation</vt:lpstr>
      <vt:lpstr>Known unknowns &gt; unknown unknowns  Rethink algorithms to reason about uncertainty</vt:lpstr>
      <vt:lpstr>PowerPoint Presentation</vt:lpstr>
    </vt:vector>
  </TitlesOfParts>
  <Company>Princeton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</dc:title>
  <dc:creator>Kai Li</dc:creator>
  <cp:lastModifiedBy>Marco Canini</cp:lastModifiedBy>
  <cp:revision>1713</cp:revision>
  <cp:lastPrinted>2018-11-11T10:57:57Z</cp:lastPrinted>
  <dcterms:created xsi:type="dcterms:W3CDTF">2013-10-08T01:49:25Z</dcterms:created>
  <dcterms:modified xsi:type="dcterms:W3CDTF">2018-11-11T11:15:29Z</dcterms:modified>
</cp:coreProperties>
</file>