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7"/>
  </p:notesMasterIdLst>
  <p:handoutMasterIdLst>
    <p:handoutMasterId r:id="rId28"/>
  </p:handoutMasterIdLst>
  <p:sldIdLst>
    <p:sldId id="257" r:id="rId2"/>
    <p:sldId id="402" r:id="rId3"/>
    <p:sldId id="404" r:id="rId4"/>
    <p:sldId id="416" r:id="rId5"/>
    <p:sldId id="418" r:id="rId6"/>
    <p:sldId id="403" r:id="rId7"/>
    <p:sldId id="406" r:id="rId8"/>
    <p:sldId id="405" r:id="rId9"/>
    <p:sldId id="407" r:id="rId10"/>
    <p:sldId id="408" r:id="rId11"/>
    <p:sldId id="409" r:id="rId12"/>
    <p:sldId id="414" r:id="rId13"/>
    <p:sldId id="415" r:id="rId14"/>
    <p:sldId id="419" r:id="rId15"/>
    <p:sldId id="420" r:id="rId16"/>
    <p:sldId id="421" r:id="rId17"/>
    <p:sldId id="413" r:id="rId18"/>
    <p:sldId id="262" r:id="rId19"/>
    <p:sldId id="264" r:id="rId20"/>
    <p:sldId id="266" r:id="rId21"/>
    <p:sldId id="267" r:id="rId22"/>
    <p:sldId id="268" r:id="rId23"/>
    <p:sldId id="269" r:id="rId24"/>
    <p:sldId id="265" r:id="rId25"/>
    <p:sldId id="398" r:id="rId2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6" autoAdjust="0"/>
    <p:restoredTop sz="77563" autoAdjust="0"/>
  </p:normalViewPr>
  <p:slideViewPr>
    <p:cSldViewPr snapToGrid="0">
      <p:cViewPr varScale="1">
        <p:scale>
          <a:sx n="118" d="100"/>
          <a:sy n="118" d="100"/>
        </p:scale>
        <p:origin x="1312" y="20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-8246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680" y="184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34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11/25/18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63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1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11/25/18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11/25/18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11/25/18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11/25/18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11/25/18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99" r:id="rId3"/>
    <p:sldLayoutId id="2147483700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98" r:id="rId10"/>
    <p:sldLayoutId id="2147483681" r:id="rId11"/>
    <p:sldLayoutId id="2147483682" r:id="rId12"/>
    <p:sldLayoutId id="2147483683" r:id="rId13"/>
    <p:sldLayoutId id="2147483684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timharris.uk/misc/five-ways.pdf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Performance Evaluation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/>
              <a:t>Lecture 22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28D82E-F660-9D43-B6E0-2309D5A8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325445-84A4-E546-AA76-93492BB9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cascading failure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553B46-6C25-C74A-B02F-E31DEA49AC56}"/>
              </a:ext>
            </a:extLst>
          </p:cNvPr>
          <p:cNvSpPr/>
          <p:nvPr/>
        </p:nvSpPr>
        <p:spPr>
          <a:xfrm>
            <a:off x="4639578" y="2977036"/>
            <a:ext cx="1242994" cy="47242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Upstream service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4A2C9E-3455-2645-86C5-8FEEB5273A52}"/>
              </a:ext>
            </a:extLst>
          </p:cNvPr>
          <p:cNvSpPr txBox="1"/>
          <p:nvPr/>
        </p:nvSpPr>
        <p:spPr>
          <a:xfrm>
            <a:off x="391886" y="4596895"/>
            <a:ext cx="83602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solidFill>
                  <a:srgbClr val="C00000"/>
                </a:solidFill>
                <a:latin typeface="+mn-lt"/>
              </a:rPr>
              <a:t>August 2014 outage</a:t>
            </a:r>
            <a:endParaRPr lang="en-US" sz="2400" b="0" dirty="0"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C00000"/>
                </a:solidFill>
                <a:latin typeface="+mn-lt"/>
              </a:rPr>
              <a:t>One request type</a:t>
            </a:r>
            <a:r>
              <a:rPr lang="en-US" sz="2400" b="0" dirty="0">
                <a:latin typeface="+mn-lt"/>
              </a:rPr>
              <a:t> was accessing </a:t>
            </a:r>
            <a:r>
              <a:rPr lang="en-US" sz="2400" b="0" dirty="0">
                <a:solidFill>
                  <a:srgbClr val="C00000"/>
                </a:solidFill>
                <a:latin typeface="+mn-lt"/>
              </a:rPr>
              <a:t>a single slow database</a:t>
            </a:r>
            <a:r>
              <a:rPr lang="en-US" sz="2400" b="0" dirty="0">
                <a:latin typeface="+mn-lt"/>
              </a:rPr>
              <a:t> and exhausted an upstream service’s thread pool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dirty="0">
                <a:latin typeface="+mn-lt"/>
              </a:rPr>
              <a:t>This starved other </a:t>
            </a:r>
            <a:r>
              <a:rPr lang="en-US" sz="2400" b="0" dirty="0">
                <a:solidFill>
                  <a:srgbClr val="C00000"/>
                </a:solidFill>
                <a:latin typeface="+mn-lt"/>
              </a:rPr>
              <a:t>unrelated requests</a:t>
            </a:r>
            <a:r>
              <a:rPr lang="en-US" sz="2400" b="0" dirty="0">
                <a:latin typeface="+mn-lt"/>
              </a:rPr>
              <a:t>… causing application unavailability</a:t>
            </a:r>
            <a:endParaRPr lang="en-US" sz="2400" b="0" dirty="0">
              <a:latin typeface="+mn-lt"/>
              <a:sym typeface="Wingdings" panose="05000000000000000000" pitchFamily="2" charset="2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DD4B8B-7F57-C74D-97CC-BE68969BB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44" y="3809489"/>
            <a:ext cx="1261451" cy="94608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77E7CBC-226B-1748-AB63-5E41D768B95D}"/>
              </a:ext>
            </a:extLst>
          </p:cNvPr>
          <p:cNvGrpSpPr/>
          <p:nvPr/>
        </p:nvGrpSpPr>
        <p:grpSpPr>
          <a:xfrm>
            <a:off x="3758734" y="2321325"/>
            <a:ext cx="4132773" cy="1743833"/>
            <a:chOff x="4232839" y="2812644"/>
            <a:chExt cx="4132773" cy="1743833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740AD7A-94E4-B94B-BF0E-6B809B9C0E47}"/>
                </a:ext>
              </a:extLst>
            </p:cNvPr>
            <p:cNvCxnSpPr/>
            <p:nvPr/>
          </p:nvCxnSpPr>
          <p:spPr>
            <a:xfrm>
              <a:off x="4232839" y="3867777"/>
              <a:ext cx="880844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E4AE36A-586C-BF40-BFB9-16739A7ED90A}"/>
                </a:ext>
              </a:extLst>
            </p:cNvPr>
            <p:cNvCxnSpPr/>
            <p:nvPr/>
          </p:nvCxnSpPr>
          <p:spPr>
            <a:xfrm>
              <a:off x="4232839" y="3544313"/>
              <a:ext cx="880844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657F551-2C1C-C445-910B-6D5643C234AF}"/>
                </a:ext>
              </a:extLst>
            </p:cNvPr>
            <p:cNvCxnSpPr/>
            <p:nvPr/>
          </p:nvCxnSpPr>
          <p:spPr>
            <a:xfrm>
              <a:off x="6407027" y="3546754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EB7D3EE-DC4B-4745-BC45-6404BD9CF301}"/>
                </a:ext>
              </a:extLst>
            </p:cNvPr>
            <p:cNvCxnSpPr/>
            <p:nvPr/>
          </p:nvCxnSpPr>
          <p:spPr>
            <a:xfrm>
              <a:off x="6407027" y="3708435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D08FFBB-E704-3A42-9F45-4368B4244286}"/>
                </a:ext>
              </a:extLst>
            </p:cNvPr>
            <p:cNvCxnSpPr/>
            <p:nvPr/>
          </p:nvCxnSpPr>
          <p:spPr>
            <a:xfrm>
              <a:off x="6407027" y="3885781"/>
              <a:ext cx="113950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D851E5B-65C8-1144-B84F-CA2F1EF3C1B1}"/>
                </a:ext>
              </a:extLst>
            </p:cNvPr>
            <p:cNvCxnSpPr/>
            <p:nvPr/>
          </p:nvCxnSpPr>
          <p:spPr>
            <a:xfrm>
              <a:off x="6407027" y="3627633"/>
              <a:ext cx="1139508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75F29E9-F1FA-F44A-8E2D-973072E5C65A}"/>
                </a:ext>
              </a:extLst>
            </p:cNvPr>
            <p:cNvSpPr txBox="1"/>
            <p:nvPr/>
          </p:nvSpPr>
          <p:spPr>
            <a:xfrm>
              <a:off x="6211636" y="2812644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accent4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AAB6968-E6CA-9B45-8822-97B3AC5D6D06}"/>
                </a:ext>
              </a:extLst>
            </p:cNvPr>
            <p:cNvSpPr txBox="1"/>
            <p:nvPr/>
          </p:nvSpPr>
          <p:spPr>
            <a:xfrm>
              <a:off x="6211636" y="4156367"/>
              <a:ext cx="215397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US" sz="2000" b="1" u="sng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53F5B64-2DA9-1C46-830F-FF7ACD3C6E86}"/>
              </a:ext>
            </a:extLst>
          </p:cNvPr>
          <p:cNvGrpSpPr/>
          <p:nvPr/>
        </p:nvGrpSpPr>
        <p:grpSpPr>
          <a:xfrm>
            <a:off x="2237450" y="2943617"/>
            <a:ext cx="1749224" cy="599798"/>
            <a:chOff x="2788415" y="3477072"/>
            <a:chExt cx="1749224" cy="59979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D4C7174-A3CB-8F45-A62A-B902A7AC4B1E}"/>
                </a:ext>
              </a:extLst>
            </p:cNvPr>
            <p:cNvSpPr/>
            <p:nvPr/>
          </p:nvSpPr>
          <p:spPr>
            <a:xfrm>
              <a:off x="2788415" y="3477072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1F1C4D3-7D52-4A42-B562-B5BE3684BB47}"/>
                </a:ext>
              </a:extLst>
            </p:cNvPr>
            <p:cNvSpPr/>
            <p:nvPr/>
          </p:nvSpPr>
          <p:spPr>
            <a:xfrm>
              <a:off x="2940815" y="3533936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F85BEEB-23F6-3E41-88F3-98FA78006875}"/>
                </a:ext>
              </a:extLst>
            </p:cNvPr>
            <p:cNvSpPr/>
            <p:nvPr/>
          </p:nvSpPr>
          <p:spPr>
            <a:xfrm>
              <a:off x="3093215" y="3604448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Front end service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28F71EF-1DAA-8040-92AC-623BBE5572B2}"/>
              </a:ext>
            </a:extLst>
          </p:cNvPr>
          <p:cNvGrpSpPr/>
          <p:nvPr/>
        </p:nvGrpSpPr>
        <p:grpSpPr>
          <a:xfrm>
            <a:off x="7072430" y="2985801"/>
            <a:ext cx="1749224" cy="599798"/>
            <a:chOff x="7546535" y="3477120"/>
            <a:chExt cx="1749224" cy="59979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5D7D2AC-BE44-9A49-B228-022A6B964D01}"/>
                </a:ext>
              </a:extLst>
            </p:cNvPr>
            <p:cNvSpPr/>
            <p:nvPr/>
          </p:nvSpPr>
          <p:spPr>
            <a:xfrm>
              <a:off x="7546535" y="3477120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D50716F-37C6-CB4A-8F95-C8AA0385975F}"/>
                </a:ext>
              </a:extLst>
            </p:cNvPr>
            <p:cNvSpPr/>
            <p:nvPr/>
          </p:nvSpPr>
          <p:spPr>
            <a:xfrm>
              <a:off x="7698935" y="3533984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8C80020-ACBF-1345-B1BE-84E6A482AB5B}"/>
                </a:ext>
              </a:extLst>
            </p:cNvPr>
            <p:cNvSpPr/>
            <p:nvPr/>
          </p:nvSpPr>
          <p:spPr>
            <a:xfrm>
              <a:off x="7851335" y="3604496"/>
              <a:ext cx="1444424" cy="472422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Database</a:t>
              </a:r>
            </a:p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service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65C587F-F79F-6E43-8E7C-52CC3C359884}"/>
              </a:ext>
            </a:extLst>
          </p:cNvPr>
          <p:cNvGrpSpPr/>
          <p:nvPr/>
        </p:nvGrpSpPr>
        <p:grpSpPr>
          <a:xfrm>
            <a:off x="152400" y="2244176"/>
            <a:ext cx="2161910" cy="1925823"/>
            <a:chOff x="626505" y="2735495"/>
            <a:chExt cx="2161910" cy="1925823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FF6A8A4-B955-3E46-B6BF-BB9040CAD8DE}"/>
                </a:ext>
              </a:extLst>
            </p:cNvPr>
            <p:cNvSpPr/>
            <p:nvPr/>
          </p:nvSpPr>
          <p:spPr>
            <a:xfrm>
              <a:off x="709056" y="3277087"/>
              <a:ext cx="1139929" cy="3233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1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0F28D68-8CF7-6941-87F3-1890AE6427CC}"/>
                </a:ext>
              </a:extLst>
            </p:cNvPr>
            <p:cNvCxnSpPr/>
            <p:nvPr/>
          </p:nvCxnSpPr>
          <p:spPr>
            <a:xfrm>
              <a:off x="1907571" y="3544313"/>
              <a:ext cx="880844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74371CD-6C4A-3248-B421-581B67F66C2E}"/>
                </a:ext>
              </a:extLst>
            </p:cNvPr>
            <p:cNvSpPr/>
            <p:nvPr/>
          </p:nvSpPr>
          <p:spPr>
            <a:xfrm>
              <a:off x="709055" y="3787813"/>
              <a:ext cx="1139929" cy="32336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2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BF645BAF-F376-F649-BEB9-5DC96D9BD43C}"/>
                </a:ext>
              </a:extLst>
            </p:cNvPr>
            <p:cNvCxnSpPr/>
            <p:nvPr/>
          </p:nvCxnSpPr>
          <p:spPr>
            <a:xfrm>
              <a:off x="1907571" y="3885781"/>
              <a:ext cx="880844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7A4B224-E81E-2E46-90C1-7C460CD85BDC}"/>
                </a:ext>
              </a:extLst>
            </p:cNvPr>
            <p:cNvSpPr txBox="1"/>
            <p:nvPr/>
          </p:nvSpPr>
          <p:spPr>
            <a:xfrm>
              <a:off x="634439" y="2735495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accent4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424AF43-F7A2-204D-B3F5-D32BC2495903}"/>
                </a:ext>
              </a:extLst>
            </p:cNvPr>
            <p:cNvSpPr txBox="1"/>
            <p:nvPr/>
          </p:nvSpPr>
          <p:spPr>
            <a:xfrm>
              <a:off x="626505" y="4261208"/>
              <a:ext cx="21539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u="sng" dirty="0">
                <a:solidFill>
                  <a:schemeClr val="accent6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33" name="Lightning Bolt 32">
            <a:extLst>
              <a:ext uri="{FF2B5EF4-FFF2-40B4-BE49-F238E27FC236}">
                <a16:creationId xmlns:a16="http://schemas.microsoft.com/office/drawing/2014/main" id="{9F295527-E212-E548-872E-AB7C7B9549A7}"/>
              </a:ext>
            </a:extLst>
          </p:cNvPr>
          <p:cNvSpPr/>
          <p:nvPr/>
        </p:nvSpPr>
        <p:spPr>
          <a:xfrm>
            <a:off x="6980525" y="2655345"/>
            <a:ext cx="488610" cy="717032"/>
          </a:xfrm>
          <a:prstGeom prst="lightningBol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34" name="Lightning Bolt 33">
            <a:extLst>
              <a:ext uri="{FF2B5EF4-FFF2-40B4-BE49-F238E27FC236}">
                <a16:creationId xmlns:a16="http://schemas.microsoft.com/office/drawing/2014/main" id="{4FF0F39C-C820-5341-AB64-B5BE05606AC0}"/>
              </a:ext>
            </a:extLst>
          </p:cNvPr>
          <p:cNvSpPr/>
          <p:nvPr/>
        </p:nvSpPr>
        <p:spPr>
          <a:xfrm>
            <a:off x="5638267" y="2517416"/>
            <a:ext cx="488610" cy="717032"/>
          </a:xfrm>
          <a:prstGeom prst="lightningBol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1098329-2BAA-7D48-9914-8CAAA350F251}"/>
              </a:ext>
            </a:extLst>
          </p:cNvPr>
          <p:cNvGrpSpPr/>
          <p:nvPr/>
        </p:nvGrpSpPr>
        <p:grpSpPr>
          <a:xfrm>
            <a:off x="4385655" y="1483179"/>
            <a:ext cx="1399014" cy="2917751"/>
            <a:chOff x="4817726" y="1996284"/>
            <a:chExt cx="1399014" cy="291775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C301D97-D2E3-864D-8FBC-F8DBD0CCFB61}"/>
                </a:ext>
              </a:extLst>
            </p:cNvPr>
            <p:cNvSpPr/>
            <p:nvPr/>
          </p:nvSpPr>
          <p:spPr>
            <a:xfrm>
              <a:off x="4817726" y="1996284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Workflow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F7C9E55-72A1-7344-B2F3-1961A7877849}"/>
                </a:ext>
              </a:extLst>
            </p:cNvPr>
            <p:cNvSpPr/>
            <p:nvPr/>
          </p:nvSpPr>
          <p:spPr>
            <a:xfrm>
              <a:off x="4947268" y="2045998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Workflow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5ECF1CA-1034-3449-9E55-4D8D5EAE8223}"/>
                </a:ext>
              </a:extLst>
            </p:cNvPr>
            <p:cNvCxnSpPr>
              <a:stCxn id="39" idx="2"/>
            </p:cNvCxnSpPr>
            <p:nvPr/>
          </p:nvCxnSpPr>
          <p:spPr>
            <a:xfrm>
              <a:off x="5646776" y="2446715"/>
              <a:ext cx="26119" cy="1030357"/>
            </a:xfrm>
            <a:prstGeom prst="straightConnector1">
              <a:avLst/>
            </a:prstGeom>
            <a:ln w="38100">
              <a:headEnd type="diamond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7C70F1A-3C92-134F-B7AC-1FB3A7ADFACC}"/>
                </a:ext>
              </a:extLst>
            </p:cNvPr>
            <p:cNvSpPr/>
            <p:nvPr/>
          </p:nvSpPr>
          <p:spPr>
            <a:xfrm>
              <a:off x="5076811" y="2123354"/>
              <a:ext cx="1139929" cy="3233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App 3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7668B2A-AD4C-6E42-BC91-7D00DB68D96B}"/>
                </a:ext>
              </a:extLst>
            </p:cNvPr>
            <p:cNvCxnSpPr/>
            <p:nvPr/>
          </p:nvCxnSpPr>
          <p:spPr>
            <a:xfrm flipH="1">
              <a:off x="5669514" y="3999725"/>
              <a:ext cx="2642" cy="565066"/>
            </a:xfrm>
            <a:prstGeom prst="straightConnector1">
              <a:avLst/>
            </a:prstGeom>
            <a:ln w="38100">
              <a:headEnd type="diamond" w="med" len="med"/>
              <a:tailEnd type="triangl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41" name="Cloud 40">
              <a:extLst>
                <a:ext uri="{FF2B5EF4-FFF2-40B4-BE49-F238E27FC236}">
                  <a16:creationId xmlns:a16="http://schemas.microsoft.com/office/drawing/2014/main" id="{6187EB82-7BAD-C847-86B4-3FD511831BCA}"/>
                </a:ext>
              </a:extLst>
            </p:cNvPr>
            <p:cNvSpPr/>
            <p:nvPr/>
          </p:nvSpPr>
          <p:spPr>
            <a:xfrm>
              <a:off x="5261111" y="4285891"/>
              <a:ext cx="944024" cy="628144"/>
            </a:xfrm>
            <a:prstGeom prst="clou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42" name="Lightning Bolt 41">
              <a:extLst>
                <a:ext uri="{FF2B5EF4-FFF2-40B4-BE49-F238E27FC236}">
                  <a16:creationId xmlns:a16="http://schemas.microsoft.com/office/drawing/2014/main" id="{5B893184-1A4F-4040-AE8B-55A51D98CDD3}"/>
                </a:ext>
              </a:extLst>
            </p:cNvPr>
            <p:cNvSpPr/>
            <p:nvPr/>
          </p:nvSpPr>
          <p:spPr>
            <a:xfrm>
              <a:off x="5136589" y="2296187"/>
              <a:ext cx="488610" cy="717032"/>
            </a:xfrm>
            <a:prstGeom prst="lightningBol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187104B-3DDB-AE4C-BA5C-2EBA861A49DE}"/>
              </a:ext>
            </a:extLst>
          </p:cNvPr>
          <p:cNvSpPr txBox="1"/>
          <p:nvPr/>
        </p:nvSpPr>
        <p:spPr>
          <a:xfrm>
            <a:off x="6240322" y="2568980"/>
            <a:ext cx="1146149" cy="5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latin typeface="+mn-lt"/>
              </a:rPr>
              <a:t>x10</a:t>
            </a:r>
          </a:p>
        </p:txBody>
      </p:sp>
    </p:spTree>
    <p:extLst>
      <p:ext uri="{BB962C8B-B14F-4D97-AF65-F5344CB8AC3E}">
        <p14:creationId xmlns:p14="http://schemas.microsoft.com/office/powerpoint/2010/main" val="77119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309D86-6857-284E-B08E-BE1259329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You can’t optimize what you don’t know</a:t>
            </a:r>
          </a:p>
          <a:p>
            <a:pPr>
              <a:lnSpc>
                <a:spcPct val="100000"/>
              </a:lnSpc>
            </a:pPr>
            <a:r>
              <a:rPr lang="en-US" dirty="0"/>
              <a:t>Must quantify the magnitude of issues</a:t>
            </a:r>
          </a:p>
          <a:p>
            <a:pPr>
              <a:lnSpc>
                <a:spcPct val="100000"/>
              </a:lnSpc>
            </a:pPr>
            <a:r>
              <a:rPr lang="en-US" dirty="0"/>
              <a:t>Measuring an existing system helps to see its performance and perhaps the room for possible improvements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Need to define metrics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Know your tools!</a:t>
            </a:r>
          </a:p>
          <a:p>
            <a:pPr>
              <a:lnSpc>
                <a:spcPct val="100000"/>
              </a:lnSpc>
            </a:pPr>
            <a:r>
              <a:rPr lang="en-US" dirty="0"/>
              <a:t>Be systematic!</a:t>
            </a:r>
          </a:p>
          <a:p>
            <a:pPr>
              <a:lnSpc>
                <a:spcPct val="100000"/>
              </a:lnSpc>
            </a:pPr>
            <a:r>
              <a:rPr lang="en-US" dirty="0"/>
              <a:t>Don’t reinvent the wheel!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AC0AEA-A10F-C942-974C-B0DE8002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C86C40-D296-B24E-8819-90D675D7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is crucial</a:t>
            </a:r>
          </a:p>
        </p:txBody>
      </p:sp>
    </p:spTree>
    <p:extLst>
      <p:ext uri="{BB962C8B-B14F-4D97-AF65-F5344CB8AC3E}">
        <p14:creationId xmlns:p14="http://schemas.microsoft.com/office/powerpoint/2010/main" val="3140841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896462-AC5F-A746-9BBC-39E93E885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time spent waiting</a:t>
            </a:r>
          </a:p>
          <a:p>
            <a:pPr lvl="1"/>
            <a:r>
              <a:rPr lang="en-US" dirty="0"/>
              <a:t>E.g., setup a network connection</a:t>
            </a:r>
          </a:p>
          <a:p>
            <a:r>
              <a:rPr lang="en-US" b="1" dirty="0"/>
              <a:t>Or (broadly)</a:t>
            </a:r>
          </a:p>
          <a:p>
            <a:r>
              <a:rPr lang="en-US" dirty="0"/>
              <a:t>The time for any operation to complete</a:t>
            </a:r>
          </a:p>
          <a:p>
            <a:pPr lvl="1"/>
            <a:r>
              <a:rPr lang="en-US" dirty="0"/>
              <a:t>E.g., data transfer over the network,</a:t>
            </a:r>
            <a:br>
              <a:rPr lang="en-US" dirty="0"/>
            </a:br>
            <a:r>
              <a:rPr lang="en-US" dirty="0"/>
              <a:t>an RPC, a DB query, a file system write</a:t>
            </a:r>
          </a:p>
          <a:p>
            <a:endParaRPr lang="en-US" dirty="0"/>
          </a:p>
          <a:p>
            <a:r>
              <a:rPr lang="en-US" dirty="0"/>
              <a:t>Can allow to estimate maximum speedup</a:t>
            </a:r>
          </a:p>
          <a:p>
            <a:pPr lvl="1"/>
            <a:r>
              <a:rPr lang="en-US" dirty="0"/>
              <a:t>E.g., assume the network had infinite capacity and transfer were instantaneous, how fast would the system go?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6C2836-84B9-F548-A995-92AB7C0C4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52DC98-8365-9E4A-9057-ED3149D59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Latency</a:t>
            </a:r>
          </a:p>
        </p:txBody>
      </p:sp>
    </p:spTree>
    <p:extLst>
      <p:ext uri="{BB962C8B-B14F-4D97-AF65-F5344CB8AC3E}">
        <p14:creationId xmlns:p14="http://schemas.microsoft.com/office/powerpoint/2010/main" val="627102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2B47E1-F3A5-8448-801F-AAB89B98A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rate of work performed</a:t>
            </a:r>
          </a:p>
          <a:p>
            <a:endParaRPr lang="en-US" dirty="0"/>
          </a:p>
          <a:p>
            <a:r>
              <a:rPr lang="en-US" dirty="0"/>
              <a:t>In communication:</a:t>
            </a:r>
          </a:p>
          <a:p>
            <a:pPr lvl="1"/>
            <a:r>
              <a:rPr lang="en-US" dirty="0"/>
              <a:t>Data rate: bytes per second, bits per second</a:t>
            </a:r>
          </a:p>
          <a:p>
            <a:pPr lvl="1"/>
            <a:r>
              <a:rPr lang="en-US" dirty="0"/>
              <a:t>(Goodput useful throughput: rate for the payload only)</a:t>
            </a:r>
          </a:p>
          <a:p>
            <a:endParaRPr lang="en-US" dirty="0"/>
          </a:p>
          <a:p>
            <a:r>
              <a:rPr lang="en-US" dirty="0"/>
              <a:t>Systems:</a:t>
            </a:r>
          </a:p>
          <a:p>
            <a:pPr lvl="1"/>
            <a:r>
              <a:rPr lang="en-US" dirty="0"/>
              <a:t>Operation rate: ops per second, </a:t>
            </a:r>
            <a:r>
              <a:rPr lang="en-US" dirty="0" err="1"/>
              <a:t>txns</a:t>
            </a:r>
            <a:r>
              <a:rPr lang="en-US" dirty="0"/>
              <a:t>, per second</a:t>
            </a:r>
          </a:p>
          <a:p>
            <a:endParaRPr lang="en-US" dirty="0"/>
          </a:p>
          <a:p>
            <a:r>
              <a:rPr lang="en-US" dirty="0"/>
              <a:t>IOPS</a:t>
            </a:r>
          </a:p>
          <a:p>
            <a:pPr lvl="1"/>
            <a:r>
              <a:rPr lang="en-US" dirty="0"/>
              <a:t>Input/output operations per second</a:t>
            </a:r>
          </a:p>
          <a:p>
            <a:pPr lvl="1"/>
            <a:r>
              <a:rPr lang="en-US" dirty="0"/>
              <a:t>E.g., reads and writes to disk per second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F92F57-A022-4E49-85FD-B9CA571B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DCF85E-00FA-7E4C-95E6-08D267E48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Throughput</a:t>
            </a:r>
          </a:p>
        </p:txBody>
      </p:sp>
    </p:spTree>
    <p:extLst>
      <p:ext uri="{BB962C8B-B14F-4D97-AF65-F5344CB8AC3E}">
        <p14:creationId xmlns:p14="http://schemas.microsoft.com/office/powerpoint/2010/main" val="3967403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19795-6DB4-D14C-855B-5B2D31C1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F4F37-BFC4-1942-826A-7DA9EF2B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6788C58-268C-A349-838E-BEFFE81B0B5F}"/>
              </a:ext>
            </a:extLst>
          </p:cNvPr>
          <p:cNvCxnSpPr>
            <a:cxnSpLocks/>
          </p:cNvCxnSpPr>
          <p:nvPr/>
        </p:nvCxnSpPr>
        <p:spPr>
          <a:xfrm>
            <a:off x="1393371" y="5255019"/>
            <a:ext cx="43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10A6C7C-7C80-3442-84F5-80D66B484D80}"/>
              </a:ext>
            </a:extLst>
          </p:cNvPr>
          <p:cNvSpPr txBox="1"/>
          <p:nvPr/>
        </p:nvSpPr>
        <p:spPr>
          <a:xfrm>
            <a:off x="3495694" y="5570705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Load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5CC669-9AF7-AA46-BB69-A6FDC6F821C0}"/>
              </a:ext>
            </a:extLst>
          </p:cNvPr>
          <p:cNvCxnSpPr>
            <a:cxnSpLocks/>
          </p:cNvCxnSpPr>
          <p:nvPr/>
        </p:nvCxnSpPr>
        <p:spPr>
          <a:xfrm flipV="1">
            <a:off x="1393371" y="2375019"/>
            <a:ext cx="0" cy="288000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8EAA807-7D11-FC4A-81A7-ACDD2E0ADDD2}"/>
              </a:ext>
            </a:extLst>
          </p:cNvPr>
          <p:cNvSpPr txBox="1"/>
          <p:nvPr/>
        </p:nvSpPr>
        <p:spPr>
          <a:xfrm>
            <a:off x="251909" y="3186734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charset="0"/>
                <a:ea typeface="Arial" charset="0"/>
                <a:cs typeface="Arial" charset="0"/>
              </a:rPr>
              <a:t>Tput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71D6C5-8B08-DB41-8963-7461CE76BFD0}"/>
              </a:ext>
            </a:extLst>
          </p:cNvPr>
          <p:cNvCxnSpPr>
            <a:cxnSpLocks/>
          </p:cNvCxnSpPr>
          <p:nvPr/>
        </p:nvCxnSpPr>
        <p:spPr>
          <a:xfrm flipV="1">
            <a:off x="1393371" y="2400217"/>
            <a:ext cx="3341915" cy="2841136"/>
          </a:xfrm>
          <a:prstGeom prst="straightConnector1">
            <a:avLst/>
          </a:prstGeom>
          <a:ln w="19050">
            <a:prstDash val="sysDash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4F811A-C363-E945-AB40-D0BBE5AB966E}"/>
              </a:ext>
            </a:extLst>
          </p:cNvPr>
          <p:cNvCxnSpPr>
            <a:cxnSpLocks/>
          </p:cNvCxnSpPr>
          <p:nvPr/>
        </p:nvCxnSpPr>
        <p:spPr>
          <a:xfrm flipV="1">
            <a:off x="3352800" y="3586845"/>
            <a:ext cx="0" cy="1668174"/>
          </a:xfrm>
          <a:prstGeom prst="straightConnector1">
            <a:avLst/>
          </a:prstGeom>
          <a:ln w="19050">
            <a:prstDash val="sysDot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Freeform 18">
            <a:extLst>
              <a:ext uri="{FF2B5EF4-FFF2-40B4-BE49-F238E27FC236}">
                <a16:creationId xmlns:a16="http://schemas.microsoft.com/office/drawing/2014/main" id="{FB1B0E60-06DB-8349-A7A3-4E47EC90620A}"/>
              </a:ext>
            </a:extLst>
          </p:cNvPr>
          <p:cNvSpPr/>
          <p:nvPr/>
        </p:nvSpPr>
        <p:spPr>
          <a:xfrm>
            <a:off x="1393371" y="3254308"/>
            <a:ext cx="4147458" cy="1992606"/>
          </a:xfrm>
          <a:custGeom>
            <a:avLst/>
            <a:gdLst>
              <a:gd name="connsiteX0" fmla="*/ 0 w 4822372"/>
              <a:gd name="connsiteY0" fmla="*/ 1793858 h 1793858"/>
              <a:gd name="connsiteX1" fmla="*/ 1948543 w 4822372"/>
              <a:gd name="connsiteY1" fmla="*/ 117458 h 1793858"/>
              <a:gd name="connsiteX2" fmla="*/ 4147458 w 4822372"/>
              <a:gd name="connsiteY2" fmla="*/ 171887 h 1793858"/>
              <a:gd name="connsiteX3" fmla="*/ 4822372 w 4822372"/>
              <a:gd name="connsiteY3" fmla="*/ 422258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972790 h 1972790"/>
              <a:gd name="connsiteX1" fmla="*/ 1948543 w 4147458"/>
              <a:gd name="connsiteY1" fmla="*/ 296390 h 1972790"/>
              <a:gd name="connsiteX2" fmla="*/ 4147458 w 4147458"/>
              <a:gd name="connsiteY2" fmla="*/ 350819 h 1972790"/>
              <a:gd name="connsiteX0" fmla="*/ 0 w 4147458"/>
              <a:gd name="connsiteY0" fmla="*/ 1992606 h 1992606"/>
              <a:gd name="connsiteX1" fmla="*/ 1948543 w 4147458"/>
              <a:gd name="connsiteY1" fmla="*/ 316206 h 1992606"/>
              <a:gd name="connsiteX2" fmla="*/ 4147458 w 4147458"/>
              <a:gd name="connsiteY2" fmla="*/ 370635 h 199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47458" h="1992606">
                <a:moveTo>
                  <a:pt x="0" y="1992606"/>
                </a:moveTo>
                <a:cubicBezTo>
                  <a:pt x="846364" y="1246027"/>
                  <a:pt x="-27214" y="2045220"/>
                  <a:pt x="1948543" y="316206"/>
                </a:cubicBezTo>
                <a:cubicBezTo>
                  <a:pt x="3140529" y="-356894"/>
                  <a:pt x="3907973" y="232749"/>
                  <a:pt x="4147458" y="370635"/>
                </a:cubicBezTo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2F9C68-2458-B34C-865A-7E475B01AC52}"/>
              </a:ext>
            </a:extLst>
          </p:cNvPr>
          <p:cNvSpPr txBox="1"/>
          <p:nvPr/>
        </p:nvSpPr>
        <p:spPr>
          <a:xfrm>
            <a:off x="4630265" y="2538513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Linear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6203BD-D141-2948-B4E5-B56427919BA6}"/>
              </a:ext>
            </a:extLst>
          </p:cNvPr>
          <p:cNvSpPr txBox="1"/>
          <p:nvPr/>
        </p:nvSpPr>
        <p:spPr>
          <a:xfrm>
            <a:off x="4251018" y="3386789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Actual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C2C69C-85B4-1640-BD1D-746A9541B42C}"/>
              </a:ext>
            </a:extLst>
          </p:cNvPr>
          <p:cNvSpPr txBox="1"/>
          <p:nvPr/>
        </p:nvSpPr>
        <p:spPr>
          <a:xfrm>
            <a:off x="1293920" y="6086445"/>
            <a:ext cx="5681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(or a resource utilization as it approaches 100%)</a:t>
            </a:r>
          </a:p>
        </p:txBody>
      </p:sp>
    </p:spTree>
    <p:extLst>
      <p:ext uri="{BB962C8B-B14F-4D97-AF65-F5344CB8AC3E}">
        <p14:creationId xmlns:p14="http://schemas.microsoft.com/office/powerpoint/2010/main" val="1991268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19795-6DB4-D14C-855B-5B2D31C1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F4F37-BFC4-1942-826A-7DA9EF2B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degradation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6788C58-268C-A349-838E-BEFFE81B0B5F}"/>
              </a:ext>
            </a:extLst>
          </p:cNvPr>
          <p:cNvCxnSpPr>
            <a:cxnSpLocks/>
          </p:cNvCxnSpPr>
          <p:nvPr/>
        </p:nvCxnSpPr>
        <p:spPr>
          <a:xfrm>
            <a:off x="1393371" y="5255019"/>
            <a:ext cx="43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10A6C7C-7C80-3442-84F5-80D66B484D80}"/>
              </a:ext>
            </a:extLst>
          </p:cNvPr>
          <p:cNvSpPr txBox="1"/>
          <p:nvPr/>
        </p:nvSpPr>
        <p:spPr>
          <a:xfrm>
            <a:off x="3495694" y="5570705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Load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5CC669-9AF7-AA46-BB69-A6FDC6F821C0}"/>
              </a:ext>
            </a:extLst>
          </p:cNvPr>
          <p:cNvCxnSpPr>
            <a:cxnSpLocks/>
          </p:cNvCxnSpPr>
          <p:nvPr/>
        </p:nvCxnSpPr>
        <p:spPr>
          <a:xfrm flipV="1">
            <a:off x="1393371" y="2375019"/>
            <a:ext cx="0" cy="288000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8EAA807-7D11-FC4A-81A7-ACDD2E0ADDD2}"/>
              </a:ext>
            </a:extLst>
          </p:cNvPr>
          <p:cNvSpPr txBox="1"/>
          <p:nvPr/>
        </p:nvSpPr>
        <p:spPr>
          <a:xfrm>
            <a:off x="50127" y="3232901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Response</a:t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71D6C5-8B08-DB41-8963-7461CE76BFD0}"/>
              </a:ext>
            </a:extLst>
          </p:cNvPr>
          <p:cNvCxnSpPr>
            <a:cxnSpLocks/>
          </p:cNvCxnSpPr>
          <p:nvPr/>
        </p:nvCxnSpPr>
        <p:spPr>
          <a:xfrm>
            <a:off x="1393371" y="4844143"/>
            <a:ext cx="4320000" cy="0"/>
          </a:xfrm>
          <a:prstGeom prst="straightConnector1">
            <a:avLst/>
          </a:prstGeom>
          <a:ln w="19050">
            <a:prstDash val="sysDash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4F811A-C363-E945-AB40-D0BBE5AB966E}"/>
              </a:ext>
            </a:extLst>
          </p:cNvPr>
          <p:cNvCxnSpPr>
            <a:cxnSpLocks/>
          </p:cNvCxnSpPr>
          <p:nvPr/>
        </p:nvCxnSpPr>
        <p:spPr>
          <a:xfrm flipV="1">
            <a:off x="3352800" y="4844143"/>
            <a:ext cx="0" cy="410876"/>
          </a:xfrm>
          <a:prstGeom prst="straightConnector1">
            <a:avLst/>
          </a:prstGeom>
          <a:ln w="19050">
            <a:prstDash val="sysDot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Freeform 18">
            <a:extLst>
              <a:ext uri="{FF2B5EF4-FFF2-40B4-BE49-F238E27FC236}">
                <a16:creationId xmlns:a16="http://schemas.microsoft.com/office/drawing/2014/main" id="{FB1B0E60-06DB-8349-A7A3-4E47EC90620A}"/>
              </a:ext>
            </a:extLst>
          </p:cNvPr>
          <p:cNvSpPr/>
          <p:nvPr/>
        </p:nvSpPr>
        <p:spPr>
          <a:xfrm>
            <a:off x="1393370" y="2470798"/>
            <a:ext cx="2917372" cy="2366102"/>
          </a:xfrm>
          <a:custGeom>
            <a:avLst/>
            <a:gdLst>
              <a:gd name="connsiteX0" fmla="*/ 0 w 4822372"/>
              <a:gd name="connsiteY0" fmla="*/ 1793858 h 1793858"/>
              <a:gd name="connsiteX1" fmla="*/ 1948543 w 4822372"/>
              <a:gd name="connsiteY1" fmla="*/ 117458 h 1793858"/>
              <a:gd name="connsiteX2" fmla="*/ 4147458 w 4822372"/>
              <a:gd name="connsiteY2" fmla="*/ 171887 h 1793858"/>
              <a:gd name="connsiteX3" fmla="*/ 4822372 w 4822372"/>
              <a:gd name="connsiteY3" fmla="*/ 422258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793858 h 1793858"/>
              <a:gd name="connsiteX1" fmla="*/ 1948543 w 4147458"/>
              <a:gd name="connsiteY1" fmla="*/ 117458 h 1793858"/>
              <a:gd name="connsiteX2" fmla="*/ 4147458 w 4147458"/>
              <a:gd name="connsiteY2" fmla="*/ 171887 h 1793858"/>
              <a:gd name="connsiteX0" fmla="*/ 0 w 4147458"/>
              <a:gd name="connsiteY0" fmla="*/ 1972790 h 1972790"/>
              <a:gd name="connsiteX1" fmla="*/ 1948543 w 4147458"/>
              <a:gd name="connsiteY1" fmla="*/ 296390 h 1972790"/>
              <a:gd name="connsiteX2" fmla="*/ 4147458 w 4147458"/>
              <a:gd name="connsiteY2" fmla="*/ 350819 h 1972790"/>
              <a:gd name="connsiteX0" fmla="*/ 0 w 4147458"/>
              <a:gd name="connsiteY0" fmla="*/ 1992606 h 1992606"/>
              <a:gd name="connsiteX1" fmla="*/ 1948543 w 4147458"/>
              <a:gd name="connsiteY1" fmla="*/ 316206 h 1992606"/>
              <a:gd name="connsiteX2" fmla="*/ 4147458 w 4147458"/>
              <a:gd name="connsiteY2" fmla="*/ 370635 h 1992606"/>
              <a:gd name="connsiteX0" fmla="*/ 0 w 4147458"/>
              <a:gd name="connsiteY0" fmla="*/ 1634034 h 2252242"/>
              <a:gd name="connsiteX1" fmla="*/ 1948543 w 4147458"/>
              <a:gd name="connsiteY1" fmla="*/ 1623149 h 2252242"/>
              <a:gd name="connsiteX2" fmla="*/ 4147458 w 4147458"/>
              <a:gd name="connsiteY2" fmla="*/ 12063 h 2252242"/>
              <a:gd name="connsiteX0" fmla="*/ 0 w 4147458"/>
              <a:gd name="connsiteY0" fmla="*/ 1634034 h 1634034"/>
              <a:gd name="connsiteX1" fmla="*/ 1948543 w 4147458"/>
              <a:gd name="connsiteY1" fmla="*/ 1623149 h 1634034"/>
              <a:gd name="connsiteX2" fmla="*/ 4147458 w 4147458"/>
              <a:gd name="connsiteY2" fmla="*/ 12063 h 1634034"/>
              <a:gd name="connsiteX0" fmla="*/ 0 w 4147458"/>
              <a:gd name="connsiteY0" fmla="*/ 1634034 h 1637937"/>
              <a:gd name="connsiteX1" fmla="*/ 1948543 w 4147458"/>
              <a:gd name="connsiteY1" fmla="*/ 1623149 h 1637937"/>
              <a:gd name="connsiteX2" fmla="*/ 4147458 w 4147458"/>
              <a:gd name="connsiteY2" fmla="*/ 12063 h 1637937"/>
              <a:gd name="connsiteX0" fmla="*/ 0 w 4147458"/>
              <a:gd name="connsiteY0" fmla="*/ 1635742 h 1639645"/>
              <a:gd name="connsiteX1" fmla="*/ 1948543 w 4147458"/>
              <a:gd name="connsiteY1" fmla="*/ 1624857 h 1639645"/>
              <a:gd name="connsiteX2" fmla="*/ 4147458 w 4147458"/>
              <a:gd name="connsiteY2" fmla="*/ 13771 h 1639645"/>
              <a:gd name="connsiteX0" fmla="*/ 0 w 3037115"/>
              <a:gd name="connsiteY0" fmla="*/ 2251107 h 2255010"/>
              <a:gd name="connsiteX1" fmla="*/ 1948543 w 3037115"/>
              <a:gd name="connsiteY1" fmla="*/ 2240222 h 2255010"/>
              <a:gd name="connsiteX2" fmla="*/ 3037115 w 3037115"/>
              <a:gd name="connsiteY2" fmla="*/ 8651 h 2255010"/>
              <a:gd name="connsiteX0" fmla="*/ 0 w 3037115"/>
              <a:gd name="connsiteY0" fmla="*/ 2242456 h 2246359"/>
              <a:gd name="connsiteX1" fmla="*/ 1948543 w 3037115"/>
              <a:gd name="connsiteY1" fmla="*/ 2231571 h 2246359"/>
              <a:gd name="connsiteX2" fmla="*/ 3037115 w 3037115"/>
              <a:gd name="connsiteY2" fmla="*/ 0 h 2246359"/>
              <a:gd name="connsiteX0" fmla="*/ 0 w 3037115"/>
              <a:gd name="connsiteY0" fmla="*/ 2242456 h 2246359"/>
              <a:gd name="connsiteX1" fmla="*/ 1948543 w 3037115"/>
              <a:gd name="connsiteY1" fmla="*/ 2231571 h 2246359"/>
              <a:gd name="connsiteX2" fmla="*/ 3037115 w 3037115"/>
              <a:gd name="connsiteY2" fmla="*/ 0 h 2246359"/>
              <a:gd name="connsiteX0" fmla="*/ 0 w 2917372"/>
              <a:gd name="connsiteY0" fmla="*/ 2362199 h 2366102"/>
              <a:gd name="connsiteX1" fmla="*/ 1948543 w 2917372"/>
              <a:gd name="connsiteY1" fmla="*/ 2351314 h 2366102"/>
              <a:gd name="connsiteX2" fmla="*/ 2917372 w 2917372"/>
              <a:gd name="connsiteY2" fmla="*/ 0 h 2366102"/>
              <a:gd name="connsiteX0" fmla="*/ 0 w 2917372"/>
              <a:gd name="connsiteY0" fmla="*/ 2362199 h 2366102"/>
              <a:gd name="connsiteX1" fmla="*/ 1948543 w 2917372"/>
              <a:gd name="connsiteY1" fmla="*/ 2351314 h 2366102"/>
              <a:gd name="connsiteX2" fmla="*/ 2917372 w 2917372"/>
              <a:gd name="connsiteY2" fmla="*/ 0 h 2366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17372" h="2366102">
                <a:moveTo>
                  <a:pt x="0" y="2362199"/>
                </a:moveTo>
                <a:cubicBezTo>
                  <a:pt x="1956707" y="2366734"/>
                  <a:pt x="16329" y="2371271"/>
                  <a:pt x="1948543" y="2351314"/>
                </a:cubicBezTo>
                <a:cubicBezTo>
                  <a:pt x="2465615" y="1852385"/>
                  <a:pt x="2819402" y="1201058"/>
                  <a:pt x="2917372" y="0"/>
                </a:cubicBezTo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2F9C68-2458-B34C-865A-7E475B01AC52}"/>
              </a:ext>
            </a:extLst>
          </p:cNvPr>
          <p:cNvSpPr txBox="1"/>
          <p:nvPr/>
        </p:nvSpPr>
        <p:spPr>
          <a:xfrm>
            <a:off x="4860323" y="476105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Linear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6203BD-D141-2948-B4E5-B56427919BA6}"/>
              </a:ext>
            </a:extLst>
          </p:cNvPr>
          <p:cNvSpPr txBox="1"/>
          <p:nvPr/>
        </p:nvSpPr>
        <p:spPr>
          <a:xfrm>
            <a:off x="4251018" y="3386789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Actual</a:t>
            </a:r>
          </a:p>
        </p:txBody>
      </p:sp>
    </p:spTree>
    <p:extLst>
      <p:ext uri="{BB962C8B-B14F-4D97-AF65-F5344CB8AC3E}">
        <p14:creationId xmlns:p14="http://schemas.microsoft.com/office/powerpoint/2010/main" val="1847944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0C933-18B5-6F4D-B443-1F12D57C7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System X has a performance problem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What would you do to identify a cause?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Scientific Method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Question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Hypothesis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Prediction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Test (Observational / Experimental)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C571F-15A1-B14E-9339-82650C4FC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EC6E31-6C7C-8846-AB82-E11C5E6CA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269988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Five ways not to fool yourself or: designing experiments for understanding performance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Tim Harris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hlinkClick r:id="rId2"/>
              </a:rPr>
              <a:t>https://timharris.uk/misc/five-ways.pdf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9B53-AEC7-9D43-BD4D-FB123296CDE3}" type="slidenum">
              <a:rPr lang="en-US" smtClean="0">
                <a:solidFill>
                  <a:schemeClr val="accent6">
                    <a:lumMod val="75000"/>
                  </a:schemeClr>
                </a:solidFill>
              </a:rPr>
              <a:pPr/>
              <a:t>17</a:t>
            </a:fld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180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 as you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Develop good test harness for running experiments </a:t>
            </a:r>
            <a:r>
              <a:rPr lang="en-US" b="1" dirty="0"/>
              <a:t>early</a:t>
            </a:r>
          </a:p>
          <a:p>
            <a:pPr>
              <a:lnSpc>
                <a:spcPct val="100000"/>
              </a:lnSpc>
            </a:pPr>
            <a:r>
              <a:rPr lang="en-US" dirty="0"/>
              <a:t>Have scripts for plotting results</a:t>
            </a:r>
          </a:p>
          <a:p>
            <a:pPr>
              <a:lnSpc>
                <a:spcPct val="100000"/>
              </a:lnSpc>
            </a:pPr>
            <a:r>
              <a:rPr lang="en-US" dirty="0"/>
              <a:t>Automate as much as possible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Ideally it is a single click process!</a:t>
            </a:r>
          </a:p>
          <a:p>
            <a:pPr>
              <a:lnSpc>
                <a:spcPct val="100000"/>
              </a:lnSpc>
            </a:pPr>
            <a:r>
              <a:rPr lang="en-US" dirty="0"/>
              <a:t>Divide experimental data from plot data</a:t>
            </a:r>
          </a:p>
        </p:txBody>
      </p:sp>
    </p:spTree>
    <p:extLst>
      <p:ext uri="{BB962C8B-B14F-4D97-AF65-F5344CB8AC3E}">
        <p14:creationId xmlns:p14="http://schemas.microsoft.com/office/powerpoint/2010/main" val="3493367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 confidence (and understanding)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Plot what you measure</a:t>
            </a:r>
          </a:p>
          <a:p>
            <a:pPr>
              <a:lnSpc>
                <a:spcPct val="100000"/>
              </a:lnSpc>
            </a:pPr>
            <a:r>
              <a:rPr lang="en-US" dirty="0"/>
              <a:t>Be careful about trade-offs</a:t>
            </a:r>
          </a:p>
          <a:p>
            <a:pPr>
              <a:lnSpc>
                <a:spcPct val="100000"/>
              </a:lnSpc>
            </a:pPr>
            <a:r>
              <a:rPr lang="en-US" dirty="0"/>
              <a:t>Beware of averages</a:t>
            </a:r>
          </a:p>
          <a:p>
            <a:pPr>
              <a:lnSpc>
                <a:spcPct val="100000"/>
              </a:lnSpc>
            </a:pPr>
            <a:r>
              <a:rPr lang="en-US" dirty="0"/>
              <a:t>Check experiments are reproducible</a:t>
            </a:r>
          </a:p>
        </p:txBody>
      </p:sp>
    </p:spTree>
    <p:extLst>
      <p:ext uri="{BB962C8B-B14F-4D97-AF65-F5344CB8AC3E}">
        <p14:creationId xmlns:p14="http://schemas.microsoft.com/office/powerpoint/2010/main" val="167348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FACDD1-94C4-C54B-9BD0-D6844E2DA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We cared a lot about:</a:t>
            </a:r>
          </a:p>
          <a:p>
            <a:pPr lvl="1"/>
            <a:r>
              <a:rPr lang="en-US" dirty="0"/>
              <a:t>Are the results correct?</a:t>
            </a:r>
          </a:p>
          <a:p>
            <a:endParaRPr lang="en-US" dirty="0"/>
          </a:p>
          <a:p>
            <a:r>
              <a:rPr lang="en-US" dirty="0"/>
              <a:t>But in practice we also need to consider quantitatively:</a:t>
            </a:r>
          </a:p>
          <a:p>
            <a:pPr lvl="1"/>
            <a:r>
              <a:rPr lang="en-US" dirty="0"/>
              <a:t>Are the results obtained in a reasonable time?</a:t>
            </a:r>
          </a:p>
          <a:p>
            <a:pPr lvl="1"/>
            <a:r>
              <a:rPr lang="en-US" dirty="0"/>
              <a:t>Is a system faster than another one?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Today— </a:t>
            </a:r>
            <a:r>
              <a:rPr lang="en-US" dirty="0"/>
              <a:t>How to analyze the performance of a system?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407482-5200-A446-B3F9-B35EC4D4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2558F3-A5C2-F148-B67F-FCB0BA34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and today’s outline</a:t>
            </a:r>
          </a:p>
        </p:txBody>
      </p:sp>
    </p:spTree>
    <p:extLst>
      <p:ext uri="{BB962C8B-B14F-4D97-AF65-F5344CB8AC3E}">
        <p14:creationId xmlns:p14="http://schemas.microsoft.com/office/powerpoint/2010/main" val="3166680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Include lightweight sanity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It’s easy for things to go wrong</a:t>
            </a:r>
            <a:r>
              <a:rPr lang="mr-IN" dirty="0"/>
              <a:t>…</a:t>
            </a:r>
            <a:r>
              <a:rPr lang="en-US" dirty="0"/>
              <a:t> and without noticing</a:t>
            </a:r>
            <a:r>
              <a:rPr lang="mr-IN" dirty="0"/>
              <a:t>…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Make sure you catch problems</a:t>
            </a:r>
          </a:p>
          <a:p>
            <a:pPr>
              <a:lnSpc>
                <a:spcPct val="100000"/>
              </a:lnSpc>
            </a:pPr>
            <a:r>
              <a:rPr lang="en-US" dirty="0"/>
              <a:t>Have sufficiently cheap checks to leave on in all runs</a:t>
            </a:r>
          </a:p>
          <a:p>
            <a:pPr>
              <a:lnSpc>
                <a:spcPct val="100000"/>
              </a:lnSpc>
            </a:pPr>
            <a:r>
              <a:rPr lang="en-US" dirty="0"/>
              <a:t>Have sanity checks at the end of a run</a:t>
            </a:r>
          </a:p>
          <a:p>
            <a:pPr>
              <a:lnSpc>
                <a:spcPct val="100000"/>
              </a:lnSpc>
            </a:pPr>
            <a:r>
              <a:rPr lang="en-US" dirty="0"/>
              <a:t>And don’t output results if any problem occurs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83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simple cases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Start with simple settings and check the system behaves as expected</a:t>
            </a:r>
          </a:p>
          <a:p>
            <a:pPr>
              <a:lnSpc>
                <a:spcPct val="100000"/>
              </a:lnSpc>
            </a:pPr>
            <a:r>
              <a:rPr lang="en-US" dirty="0"/>
              <a:t>Be in control of sources of uncertainty to the largest extent possible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And use checks to detect if that assumption does not hold</a:t>
            </a:r>
          </a:p>
          <a:p>
            <a:pPr>
              <a:lnSpc>
                <a:spcPct val="100000"/>
              </a:lnSpc>
            </a:pPr>
            <a:r>
              <a:rPr lang="en-US" dirty="0"/>
              <a:t>Simplify workloads and make sure experiments are long enough</a:t>
            </a:r>
          </a:p>
          <a:p>
            <a:pPr>
              <a:lnSpc>
                <a:spcPct val="100000"/>
              </a:lnSpc>
            </a:pPr>
            <a:r>
              <a:rPr lang="en-US" dirty="0"/>
              <a:t>Use these as a performance regression test for the future</a:t>
            </a:r>
          </a:p>
        </p:txBody>
      </p:sp>
    </p:spTree>
    <p:extLst>
      <p:ext uri="{BB962C8B-B14F-4D97-AF65-F5344CB8AC3E}">
        <p14:creationId xmlns:p14="http://schemas.microsoft.com/office/powerpoint/2010/main" val="2734053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beyond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End to end improvements are great but are they happening because of your optimization?</a:t>
            </a:r>
          </a:p>
          <a:p>
            <a:pPr>
              <a:lnSpc>
                <a:spcPct val="100000"/>
              </a:lnSpc>
            </a:pPr>
            <a:r>
              <a:rPr lang="en-US" dirty="0"/>
              <a:t>Try to link differences in workloads with performance</a:t>
            </a:r>
          </a:p>
          <a:p>
            <a:pPr>
              <a:lnSpc>
                <a:spcPct val="100000"/>
              </a:lnSpc>
            </a:pPr>
            <a:r>
              <a:rPr lang="en-US" dirty="0"/>
              <a:t>Look further into differences in resource utilization and statistics from performance counters</a:t>
            </a:r>
          </a:p>
        </p:txBody>
      </p:sp>
    </p:spTree>
    <p:extLst>
      <p:ext uri="{BB962C8B-B14F-4D97-AF65-F5344CB8AC3E}">
        <p14:creationId xmlns:p14="http://schemas.microsoft.com/office/powerpoint/2010/main" val="1336512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Toward production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Do observations made in simple controller settings hold in more complex environments?</a:t>
            </a:r>
          </a:p>
          <a:p>
            <a:pPr>
              <a:lnSpc>
                <a:spcPct val="100000"/>
              </a:lnSpc>
            </a:pPr>
            <a:r>
              <a:rPr lang="en-US" dirty="0"/>
              <a:t>If that is not true, try to decouple a number of aspects of this problem</a:t>
            </a:r>
          </a:p>
          <a:p>
            <a:pPr>
              <a:lnSpc>
                <a:spcPct val="100000"/>
              </a:lnSpc>
            </a:pPr>
            <a:r>
              <a:rPr lang="en-US" dirty="0"/>
              <a:t>Change one factor at a time</a:t>
            </a:r>
          </a:p>
          <a:p>
            <a:pPr>
              <a:lnSpc>
                <a:spcPct val="100000"/>
              </a:lnSpc>
            </a:pPr>
            <a:r>
              <a:rPr lang="en-US" dirty="0"/>
              <a:t>Try to understand the differences</a:t>
            </a:r>
          </a:p>
        </p:txBody>
      </p:sp>
    </p:spTree>
    <p:extLst>
      <p:ext uri="{BB962C8B-B14F-4D97-AF65-F5344CB8AC3E}">
        <p14:creationId xmlns:p14="http://schemas.microsoft.com/office/powerpoint/2010/main" val="2451638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You will forget!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What did that experiment produce?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Where did I see that result?</a:t>
            </a:r>
          </a:p>
          <a:p>
            <a:pPr>
              <a:lnSpc>
                <a:spcPct val="100000"/>
              </a:lnSpc>
            </a:pPr>
            <a:r>
              <a:rPr lang="en-US" dirty="0"/>
              <a:t>Pick a good convention to save data</a:t>
            </a:r>
          </a:p>
          <a:p>
            <a:pPr>
              <a:lnSpc>
                <a:spcPct val="100000"/>
              </a:lnSpc>
            </a:pPr>
            <a:r>
              <a:rPr lang="en-US" dirty="0"/>
              <a:t>Use non destructive approaches</a:t>
            </a:r>
          </a:p>
          <a:p>
            <a:pPr>
              <a:lnSpc>
                <a:spcPct val="100000"/>
              </a:lnSpc>
            </a:pPr>
            <a:r>
              <a:rPr lang="en-US" dirty="0"/>
              <a:t>Write summary of observations and possible explanations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Recall: our objective is better understanding</a:t>
            </a:r>
          </a:p>
          <a:p>
            <a:pPr>
              <a:lnSpc>
                <a:spcPct val="100000"/>
              </a:lnSpc>
            </a:pPr>
            <a:r>
              <a:rPr lang="en-US" dirty="0"/>
              <a:t>Pick a good tool for experimenting, documenting and sharing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Try </a:t>
            </a:r>
            <a:r>
              <a:rPr lang="en-US" dirty="0" err="1"/>
              <a:t>Jupyter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9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lecture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Data-intensive computing I: graph processing, distributed 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9B53-AEC7-9D43-BD4D-FB123296CDE3}" type="slidenum">
              <a:rPr lang="en-US" smtClean="0">
                <a:solidFill>
                  <a:schemeClr val="accent6">
                    <a:lumMod val="75000"/>
                  </a:schemeClr>
                </a:solidFill>
              </a:rPr>
              <a:pPr/>
              <a:t>25</a:t>
            </a:fld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8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EC6F00-1C26-8E41-AF6C-C4B2AFEB8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24"/>
              </a:spcBef>
            </a:pPr>
            <a:r>
              <a:rPr lang="en-US" dirty="0"/>
              <a:t>The study of an entire system, including all physical components and the full software stack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Include anything that can affect performance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Anything in the data path, software or hardware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For distributed systems, this means multiple servers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22ACEE-1E1C-594D-A674-997E1919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EF0B1D-8DE0-8746-B8DC-577F13A1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systems performance?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A9F64-BBBF-1142-B989-D0C50177A9F4}"/>
              </a:ext>
            </a:extLst>
          </p:cNvPr>
          <p:cNvSpPr/>
          <p:nvPr/>
        </p:nvSpPr>
        <p:spPr>
          <a:xfrm>
            <a:off x="3145971" y="5312228"/>
            <a:ext cx="2307772" cy="10014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+mn-lt"/>
              </a:rPr>
              <a:t>System</a:t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r>
              <a:rPr lang="en-US" dirty="0">
                <a:solidFill>
                  <a:schemeClr val="tx1"/>
                </a:solidFill>
                <a:latin typeface="+mn-lt"/>
              </a:rPr>
              <a:t>Under</a:t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r>
              <a:rPr lang="en-US" dirty="0">
                <a:solidFill>
                  <a:schemeClr val="tx1"/>
                </a:solidFill>
                <a:latin typeface="+mn-lt"/>
              </a:rPr>
              <a:t>Test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5E3B146-88C8-5C4B-83C7-FAA2FE7A4218}"/>
              </a:ext>
            </a:extLst>
          </p:cNvPr>
          <p:cNvCxnSpPr>
            <a:cxnSpLocks/>
          </p:cNvCxnSpPr>
          <p:nvPr/>
        </p:nvCxnSpPr>
        <p:spPr>
          <a:xfrm>
            <a:off x="625971" y="5812971"/>
            <a:ext cx="25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D12AAB2-CBEC-D14C-A1E3-902BF3BCF06F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5453742" y="5812971"/>
            <a:ext cx="252000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F19A5A0-A316-0B45-86E1-E1D9BCE2195B}"/>
              </a:ext>
            </a:extLst>
          </p:cNvPr>
          <p:cNvSpPr txBox="1"/>
          <p:nvPr/>
        </p:nvSpPr>
        <p:spPr>
          <a:xfrm>
            <a:off x="1243465" y="5312228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Input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D94C2B-A0DE-554E-801B-E703B4823050}"/>
              </a:ext>
            </a:extLst>
          </p:cNvPr>
          <p:cNvSpPr txBox="1"/>
          <p:nvPr/>
        </p:nvSpPr>
        <p:spPr>
          <a:xfrm>
            <a:off x="849107" y="5913604"/>
            <a:ext cx="1518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(Workload)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DAF524-4F3C-354D-8769-EA0E4A748AB4}"/>
              </a:ext>
            </a:extLst>
          </p:cNvPr>
          <p:cNvSpPr txBox="1"/>
          <p:nvPr/>
        </p:nvSpPr>
        <p:spPr>
          <a:xfrm>
            <a:off x="5455789" y="5312228"/>
            <a:ext cx="2991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Resulting Performance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ABF0AE9-7B1E-0645-BAB6-165A65E2C71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299857" y="4833257"/>
            <a:ext cx="0" cy="478971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E24B40A-9E99-6C47-9505-51AFD825B073}"/>
              </a:ext>
            </a:extLst>
          </p:cNvPr>
          <p:cNvSpPr txBox="1"/>
          <p:nvPr/>
        </p:nvSpPr>
        <p:spPr>
          <a:xfrm>
            <a:off x="3373962" y="4433147"/>
            <a:ext cx="1851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Perturbations</a:t>
            </a:r>
          </a:p>
        </p:txBody>
      </p:sp>
    </p:spTree>
    <p:extLst>
      <p:ext uri="{BB962C8B-B14F-4D97-AF65-F5344CB8AC3E}">
        <p14:creationId xmlns:p14="http://schemas.microsoft.com/office/powerpoint/2010/main" val="318939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00AA5F-E10B-7442-8080-A22301E90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Workload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input to the system or load applied</a:t>
            </a:r>
          </a:p>
          <a:p>
            <a:pPr>
              <a:lnSpc>
                <a:spcPct val="100000"/>
              </a:lnSpc>
            </a:pPr>
            <a:r>
              <a:rPr lang="en-US" b="1" dirty="0"/>
              <a:t>Utilization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measure of how busy a resource is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capacity consumed (for a capacity-based resource)</a:t>
            </a:r>
          </a:p>
          <a:p>
            <a:pPr>
              <a:lnSpc>
                <a:spcPct val="100000"/>
              </a:lnSpc>
            </a:pPr>
            <a:r>
              <a:rPr lang="en-US" b="1" dirty="0"/>
              <a:t>Saturation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degree to which a resource has queued work it cannot service</a:t>
            </a:r>
          </a:p>
          <a:p>
            <a:pPr>
              <a:lnSpc>
                <a:spcPct val="100000"/>
              </a:lnSpc>
            </a:pPr>
            <a:r>
              <a:rPr lang="en-US" b="1" dirty="0"/>
              <a:t>Bottleneck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resource that limits the system performance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1274EC-1FDE-D044-8BF9-961D1264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33E3D1-4893-2B47-9D5F-7C95F034A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terms</a:t>
            </a:r>
          </a:p>
        </p:txBody>
      </p:sp>
    </p:spTree>
    <p:extLst>
      <p:ext uri="{BB962C8B-B14F-4D97-AF65-F5344CB8AC3E}">
        <p14:creationId xmlns:p14="http://schemas.microsoft.com/office/powerpoint/2010/main" val="325365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DE463A-6FAD-C849-AD3D-0C66C2F2D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Response time</a:t>
            </a:r>
          </a:p>
          <a:p>
            <a:pPr lvl="1"/>
            <a:r>
              <a:rPr lang="en-US" dirty="0"/>
              <a:t>The time for an operation to complete</a:t>
            </a:r>
          </a:p>
          <a:p>
            <a:pPr lvl="1"/>
            <a:r>
              <a:rPr lang="en-US" dirty="0"/>
              <a:t>Includes any time spent waiting (</a:t>
            </a:r>
            <a:r>
              <a:rPr lang="en-US" b="1" dirty="0"/>
              <a:t>queuing time</a:t>
            </a:r>
            <a:r>
              <a:rPr lang="en-US" dirty="0"/>
              <a:t>) and time spent being serviced (</a:t>
            </a:r>
            <a:r>
              <a:rPr lang="en-US" b="1" dirty="0"/>
              <a:t>service time</a:t>
            </a:r>
            <a:r>
              <a:rPr lang="en-US" dirty="0"/>
              <a:t>), and time to transfer the result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37DB93-2017-1C40-ADFD-9439E218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460108-4D7D-574E-B6BA-0378BF693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terms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043C16-99E9-F74F-BA84-EAF42D8D8591}"/>
              </a:ext>
            </a:extLst>
          </p:cNvPr>
          <p:cNvSpPr/>
          <p:nvPr/>
        </p:nvSpPr>
        <p:spPr>
          <a:xfrm>
            <a:off x="5252169" y="3972014"/>
            <a:ext cx="2307772" cy="23241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+mn-lt"/>
              </a:rPr>
              <a:t>Server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652C127-B2C7-5042-902A-224B52F1AD67}"/>
              </a:ext>
            </a:extLst>
          </p:cNvPr>
          <p:cNvCxnSpPr>
            <a:cxnSpLocks/>
          </p:cNvCxnSpPr>
          <p:nvPr/>
        </p:nvCxnSpPr>
        <p:spPr>
          <a:xfrm>
            <a:off x="1077479" y="4373276"/>
            <a:ext cx="2776064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449F1E8-FEBD-CE44-91A9-21329540049A}"/>
              </a:ext>
            </a:extLst>
          </p:cNvPr>
          <p:cNvCxnSpPr>
            <a:cxnSpLocks/>
          </p:cNvCxnSpPr>
          <p:nvPr/>
        </p:nvCxnSpPr>
        <p:spPr>
          <a:xfrm flipH="1">
            <a:off x="1077479" y="5942180"/>
            <a:ext cx="4174690" cy="0"/>
          </a:xfrm>
          <a:prstGeom prst="straightConnector1">
            <a:avLst/>
          </a:prstGeom>
          <a:ln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E3F6F31-0E0D-8647-B0E7-902878015778}"/>
              </a:ext>
            </a:extLst>
          </p:cNvPr>
          <p:cNvSpPr txBox="1"/>
          <p:nvPr/>
        </p:nvSpPr>
        <p:spPr>
          <a:xfrm>
            <a:off x="1637596" y="3872533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Input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77ACF-8CD8-7C48-8A01-1ACE48BD060E}"/>
              </a:ext>
            </a:extLst>
          </p:cNvPr>
          <p:cNvSpPr txBox="1"/>
          <p:nvPr/>
        </p:nvSpPr>
        <p:spPr>
          <a:xfrm>
            <a:off x="1074529" y="4780122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Response</a:t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r>
              <a:rPr lang="en-US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137DDD-807B-CE41-AC61-5B11ADC20769}"/>
              </a:ext>
            </a:extLst>
          </p:cNvPr>
          <p:cNvSpPr txBox="1"/>
          <p:nvPr/>
        </p:nvSpPr>
        <p:spPr>
          <a:xfrm>
            <a:off x="1530996" y="5995810"/>
            <a:ext cx="1026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Output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8197091-C96B-8B43-AD5F-6E4836A471D4}"/>
              </a:ext>
            </a:extLst>
          </p:cNvPr>
          <p:cNvCxnSpPr>
            <a:cxnSpLocks/>
          </p:cNvCxnSpPr>
          <p:nvPr/>
        </p:nvCxnSpPr>
        <p:spPr>
          <a:xfrm>
            <a:off x="1077479" y="4373276"/>
            <a:ext cx="0" cy="1568904"/>
          </a:xfrm>
          <a:prstGeom prst="straightConnector1">
            <a:avLst/>
          </a:prstGeom>
          <a:ln>
            <a:prstDash val="sysDash"/>
            <a:headEnd type="triangl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D82688F-B62C-034A-B04B-56037867D079}"/>
              </a:ext>
            </a:extLst>
          </p:cNvPr>
          <p:cNvCxnSpPr>
            <a:cxnSpLocks/>
          </p:cNvCxnSpPr>
          <p:nvPr/>
        </p:nvCxnSpPr>
        <p:spPr>
          <a:xfrm>
            <a:off x="3853543" y="3992514"/>
            <a:ext cx="1260000" cy="0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64B45E0-62B0-174D-BA69-EA60DF854938}"/>
              </a:ext>
            </a:extLst>
          </p:cNvPr>
          <p:cNvCxnSpPr>
            <a:cxnSpLocks/>
          </p:cNvCxnSpPr>
          <p:nvPr/>
        </p:nvCxnSpPr>
        <p:spPr>
          <a:xfrm>
            <a:off x="3853541" y="4759622"/>
            <a:ext cx="1260000" cy="0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D6C07BB-835C-6748-944C-AAFA25B99191}"/>
              </a:ext>
            </a:extLst>
          </p:cNvPr>
          <p:cNvCxnSpPr>
            <a:cxnSpLocks/>
          </p:cNvCxnSpPr>
          <p:nvPr/>
        </p:nvCxnSpPr>
        <p:spPr>
          <a:xfrm>
            <a:off x="5113541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F1A0B79-B601-6E4B-A8E3-C12F05597ED3}"/>
              </a:ext>
            </a:extLst>
          </p:cNvPr>
          <p:cNvCxnSpPr>
            <a:cxnSpLocks/>
          </p:cNvCxnSpPr>
          <p:nvPr/>
        </p:nvCxnSpPr>
        <p:spPr>
          <a:xfrm>
            <a:off x="4801483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5D7655E-5D75-C54E-B699-3D532F5C9286}"/>
              </a:ext>
            </a:extLst>
          </p:cNvPr>
          <p:cNvCxnSpPr>
            <a:cxnSpLocks/>
          </p:cNvCxnSpPr>
          <p:nvPr/>
        </p:nvCxnSpPr>
        <p:spPr>
          <a:xfrm>
            <a:off x="4489426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E4E8F5E-88EF-D248-8771-B09D68C10E6E}"/>
              </a:ext>
            </a:extLst>
          </p:cNvPr>
          <p:cNvCxnSpPr>
            <a:cxnSpLocks/>
          </p:cNvCxnSpPr>
          <p:nvPr/>
        </p:nvCxnSpPr>
        <p:spPr>
          <a:xfrm>
            <a:off x="4177369" y="3972014"/>
            <a:ext cx="0" cy="787608"/>
          </a:xfrm>
          <a:prstGeom prst="line">
            <a:avLst/>
          </a:prstGeom>
          <a:ln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6128ABE8-68A3-A44E-A72D-DE016A6096A5}"/>
              </a:ext>
            </a:extLst>
          </p:cNvPr>
          <p:cNvSpPr/>
          <p:nvPr/>
        </p:nvSpPr>
        <p:spPr>
          <a:xfrm>
            <a:off x="4839254" y="406245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A22107F-2993-934A-B85D-0A07EEECDB2C}"/>
              </a:ext>
            </a:extLst>
          </p:cNvPr>
          <p:cNvSpPr/>
          <p:nvPr/>
        </p:nvSpPr>
        <p:spPr>
          <a:xfrm>
            <a:off x="4522290" y="406245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E409E-D79B-7C45-9393-9DA7F4284FAB}"/>
              </a:ext>
            </a:extLst>
          </p:cNvPr>
          <p:cNvSpPr/>
          <p:nvPr/>
        </p:nvSpPr>
        <p:spPr>
          <a:xfrm>
            <a:off x="2542029" y="405076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1C80978-D129-7944-A789-86BA9861B41C}"/>
              </a:ext>
            </a:extLst>
          </p:cNvPr>
          <p:cNvSpPr/>
          <p:nvPr/>
        </p:nvSpPr>
        <p:spPr>
          <a:xfrm>
            <a:off x="2857060" y="4050767"/>
            <a:ext cx="241424" cy="620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77E2E02-9D17-5540-961F-6560A38FF579}"/>
              </a:ext>
            </a:extLst>
          </p:cNvPr>
          <p:cNvSpPr txBox="1"/>
          <p:nvPr/>
        </p:nvSpPr>
        <p:spPr>
          <a:xfrm>
            <a:off x="4076199" y="4788167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Queue</a:t>
            </a:r>
          </a:p>
        </p:txBody>
      </p:sp>
    </p:spTree>
    <p:extLst>
      <p:ext uri="{BB962C8B-B14F-4D97-AF65-F5344CB8AC3E}">
        <p14:creationId xmlns:p14="http://schemas.microsoft.com/office/powerpoint/2010/main" val="402031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8BA763-7286-444E-8C6A-A6D308E4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Many roles: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Sys admins / capacity planners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Support staff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Application developers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DB / Web admins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Researchers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Performance engineers (primary activity)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FA0F3-617D-194D-BEB0-413951DD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358C55-95B6-DE4D-BF1C-8A040145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in interested?</a:t>
            </a:r>
          </a:p>
        </p:txBody>
      </p:sp>
    </p:spTree>
    <p:extLst>
      <p:ext uri="{BB962C8B-B14F-4D97-AF65-F5344CB8AC3E}">
        <p14:creationId xmlns:p14="http://schemas.microsoft.com/office/powerpoint/2010/main" val="448664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DB7F1E-4077-D040-B00B-5CD9D8FFB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447800"/>
            <a:ext cx="5573486" cy="502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Like a work of art, a successful evaluation cannot be produced mechanically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Every evaluation requires an intimate knowledge of the system and a careful selection of methodology, workloads and tools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Performance is challenging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6CE0FE-F8FF-794D-B826-C13B4609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FE0462-B7BD-E74E-84FF-EE06BA26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evaluation is an art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84BAA5-8416-F349-99EF-E0CE276EC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622879"/>
            <a:ext cx="2514600" cy="370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49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C66D6B-294D-1A4B-81B3-25EB09D9E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Is there an issue to begin with? If so, when is it considered fixed?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Consider: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average disk I/O response time is 1 </a:t>
            </a:r>
            <a:r>
              <a:rPr lang="en-US" dirty="0" err="1"/>
              <a:t>ms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Is this </a:t>
            </a:r>
            <a:r>
              <a:rPr lang="en-US" b="1" dirty="0"/>
              <a:t>good</a:t>
            </a:r>
            <a:r>
              <a:rPr lang="en-US" dirty="0"/>
              <a:t> or </a:t>
            </a:r>
            <a:r>
              <a:rPr lang="en-US" b="1" dirty="0"/>
              <a:t>bad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Response time is one of the best metrics to quantify performance; the difficulty is </a:t>
            </a:r>
            <a:r>
              <a:rPr lang="en-US" b="1" dirty="0"/>
              <a:t>interpreting</a:t>
            </a:r>
            <a:r>
              <a:rPr lang="en-US" dirty="0"/>
              <a:t> its information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Performance objectives and goals need to be clear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Orient expectations as well as choice of techniques, tools, metrics and workloads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FC30BD-E0C6-B046-9CD8-8B2327D76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8BBA53-ACB3-674A-87F7-604F236DC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is subjective</a:t>
            </a:r>
          </a:p>
        </p:txBody>
      </p:sp>
    </p:spTree>
    <p:extLst>
      <p:ext uri="{BB962C8B-B14F-4D97-AF65-F5344CB8AC3E}">
        <p14:creationId xmlns:p14="http://schemas.microsoft.com/office/powerpoint/2010/main" val="166969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4FA72F-0AF6-8340-A6D0-A6C7D09E2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Many components and sources of root causes</a:t>
            </a:r>
          </a:p>
          <a:p>
            <a:pPr>
              <a:lnSpc>
                <a:spcPct val="100000"/>
              </a:lnSpc>
            </a:pPr>
            <a:r>
              <a:rPr lang="en-US" dirty="0"/>
              <a:t>Issues may arise from complex interactions between subsystems that operate well in isolation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Cascading failures: when one failed component causes performance issues in others</a:t>
            </a:r>
          </a:p>
          <a:p>
            <a:pPr>
              <a:lnSpc>
                <a:spcPct val="100000"/>
              </a:lnSpc>
            </a:pPr>
            <a:r>
              <a:rPr lang="en-US" dirty="0"/>
              <a:t>Bottlenecks may be complex and related in unexpected ways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Fixing one may simply move the bottleneck elsewhere</a:t>
            </a:r>
          </a:p>
          <a:p>
            <a:pPr>
              <a:lnSpc>
                <a:spcPct val="100000"/>
              </a:lnSpc>
            </a:pPr>
            <a:r>
              <a:rPr lang="en-US" dirty="0"/>
              <a:t>Issue may be caused by characteristics of workload that are hard to reproduce in isolation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Solving complex issues often require a holistic approach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whole system needs to be investigated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9DBC42-2334-3D4E-B6D6-A2BDFD79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B6F5F0-930E-2B45-8FD3-CD8E3B3D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are complex</a:t>
            </a:r>
          </a:p>
        </p:txBody>
      </p:sp>
    </p:spTree>
    <p:extLst>
      <p:ext uri="{BB962C8B-B14F-4D97-AF65-F5344CB8AC3E}">
        <p14:creationId xmlns:p14="http://schemas.microsoft.com/office/powerpoint/2010/main" val="25312678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b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53849</TotalTime>
  <Words>1041</Words>
  <Application>Microsoft Macintosh PowerPoint</Application>
  <PresentationFormat>On-screen Show (4:3)</PresentationFormat>
  <Paragraphs>220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ＭＳ Ｐゴシック</vt:lpstr>
      <vt:lpstr>Arial</vt:lpstr>
      <vt:lpstr>Calibri</vt:lpstr>
      <vt:lpstr>Courier New</vt:lpstr>
      <vt:lpstr>Times New Roman</vt:lpstr>
      <vt:lpstr>Wingdings</vt:lpstr>
      <vt:lpstr>1_Office Theme</vt:lpstr>
      <vt:lpstr>Performance Evaluation</vt:lpstr>
      <vt:lpstr>Context and today’s outline</vt:lpstr>
      <vt:lpstr>What’s systems performance?</vt:lpstr>
      <vt:lpstr>Some terms</vt:lpstr>
      <vt:lpstr>More terms</vt:lpstr>
      <vt:lpstr>Who in interested?</vt:lpstr>
      <vt:lpstr>Performance evaluation is an art</vt:lpstr>
      <vt:lpstr>Performance is subjective</vt:lpstr>
      <vt:lpstr>Systems are complex</vt:lpstr>
      <vt:lpstr>Example of cascading failure</vt:lpstr>
      <vt:lpstr>Measurement is crucial</vt:lpstr>
      <vt:lpstr>Latency</vt:lpstr>
      <vt:lpstr>Throughput</vt:lpstr>
      <vt:lpstr>Scalability</vt:lpstr>
      <vt:lpstr>Performance degradation</vt:lpstr>
      <vt:lpstr>Problem</vt:lpstr>
      <vt:lpstr>PowerPoint Presentation</vt:lpstr>
      <vt:lpstr>Measure as you go</vt:lpstr>
      <vt:lpstr>Gain confidence (and understanding)</vt:lpstr>
      <vt:lpstr>Include lightweight sanity checks</vt:lpstr>
      <vt:lpstr>Understand simple cases first</vt:lpstr>
      <vt:lpstr>Look beyond timing</vt:lpstr>
      <vt:lpstr>Toward production setting</vt:lpstr>
      <vt:lpstr>Document results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1946</cp:revision>
  <cp:lastPrinted>2018-09-02T08:02:25Z</cp:lastPrinted>
  <dcterms:created xsi:type="dcterms:W3CDTF">2013-10-08T01:49:25Z</dcterms:created>
  <dcterms:modified xsi:type="dcterms:W3CDTF">2018-11-25T11:20:04Z</dcterms:modified>
</cp:coreProperties>
</file>