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31" r:id="rId2"/>
    <p:sldId id="258" r:id="rId3"/>
    <p:sldId id="336" r:id="rId4"/>
    <p:sldId id="260" r:id="rId5"/>
    <p:sldId id="338" r:id="rId6"/>
    <p:sldId id="721" r:id="rId7"/>
    <p:sldId id="722" r:id="rId8"/>
    <p:sldId id="724" r:id="rId9"/>
    <p:sldId id="725" r:id="rId10"/>
    <p:sldId id="726" r:id="rId11"/>
    <p:sldId id="764" r:id="rId12"/>
    <p:sldId id="765" r:id="rId13"/>
    <p:sldId id="778" r:id="rId14"/>
    <p:sldId id="780" r:id="rId15"/>
    <p:sldId id="781" r:id="rId16"/>
    <p:sldId id="705" r:id="rId17"/>
    <p:sldId id="770" r:id="rId18"/>
    <p:sldId id="771" r:id="rId19"/>
    <p:sldId id="782" r:id="rId20"/>
    <p:sldId id="708" r:id="rId21"/>
    <p:sldId id="783" r:id="rId22"/>
    <p:sldId id="768" r:id="rId23"/>
    <p:sldId id="772" r:id="rId24"/>
    <p:sldId id="774" r:id="rId25"/>
    <p:sldId id="712" r:id="rId26"/>
    <p:sldId id="727" r:id="rId27"/>
    <p:sldId id="269" r:id="rId28"/>
    <p:sldId id="346" r:id="rId29"/>
    <p:sldId id="358" r:id="rId30"/>
    <p:sldId id="280" r:id="rId31"/>
    <p:sldId id="281" r:id="rId32"/>
    <p:sldId id="282" r:id="rId33"/>
    <p:sldId id="283" r:id="rId34"/>
    <p:sldId id="285" r:id="rId35"/>
    <p:sldId id="286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3" r:id="rId47"/>
    <p:sldId id="305" r:id="rId48"/>
    <p:sldId id="306" r:id="rId49"/>
    <p:sldId id="307" r:id="rId50"/>
    <p:sldId id="355" r:id="rId51"/>
    <p:sldId id="313" r:id="rId52"/>
    <p:sldId id="314" r:id="rId53"/>
    <p:sldId id="316" r:id="rId54"/>
    <p:sldId id="317" r:id="rId55"/>
    <p:sldId id="356" r:id="rId56"/>
    <p:sldId id="354" r:id="rId57"/>
    <p:sldId id="324" r:id="rId58"/>
    <p:sldId id="332" r:id="rId59"/>
    <p:sldId id="328" r:id="rId60"/>
    <p:sldId id="329" r:id="rId61"/>
    <p:sldId id="357" r:id="rId6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D4"/>
    <a:srgbClr val="009A00"/>
    <a:srgbClr val="006700"/>
    <a:srgbClr val="4F81BD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63724" autoAdjust="0"/>
  </p:normalViewPr>
  <p:slideViewPr>
    <p:cSldViewPr snapToGrid="0" snapToObjects="1">
      <p:cViewPr varScale="1">
        <p:scale>
          <a:sx n="96" d="100"/>
          <a:sy n="96" d="100"/>
        </p:scale>
        <p:origin x="149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7" d="100"/>
        <a:sy n="157" d="100"/>
      </p:scale>
      <p:origin x="0" y="-4072"/>
    </p:cViewPr>
  </p:sorterViewPr>
  <p:notesViewPr>
    <p:cSldViewPr snapToGrid="0" snapToObjects="1">
      <p:cViewPr varScale="1">
        <p:scale>
          <a:sx n="149" d="100"/>
          <a:sy n="149" d="100"/>
        </p:scale>
        <p:origin x="4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0D928-C45F-5F42-A957-DFF8984ED55B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028B4-0D67-F44B-93C0-8187A78D6C79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No Consistency</a:t>
          </a:r>
        </a:p>
      </dgm:t>
    </dgm:pt>
    <dgm:pt modelId="{D03C3C0E-E90C-8343-A452-813372521C23}" type="parTrans" cxnId="{22FA490C-0EB2-C545-91BA-AAEF3C59E011}">
      <dgm:prSet/>
      <dgm:spPr/>
      <dgm:t>
        <a:bodyPr/>
        <a:lstStyle/>
        <a:p>
          <a:endParaRPr lang="en-US"/>
        </a:p>
      </dgm:t>
    </dgm:pt>
    <dgm:pt modelId="{160075D1-19B3-414D-9224-B775BEC26A53}" type="sibTrans" cxnId="{22FA490C-0EB2-C545-91BA-AAEF3C59E011}">
      <dgm:prSet/>
      <dgm:spPr/>
      <dgm:t>
        <a:bodyPr/>
        <a:lstStyle/>
        <a:p>
          <a:endParaRPr lang="en-US"/>
        </a:p>
      </dgm:t>
    </dgm:pt>
    <dgm:pt modelId="{80A6D90F-06FC-2F40-BDD7-A7266B7AC0F7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8000"/>
        </a:solidFill>
      </dgm:spPr>
      <dgm:t>
        <a:bodyPr/>
        <a:lstStyle/>
        <a:p>
          <a:r>
            <a:rPr lang="en-US" sz="2800" dirty="0"/>
            <a:t>Higher Throughput</a:t>
          </a:r>
        </a:p>
        <a:p>
          <a:r>
            <a:rPr lang="en-US" sz="2400" dirty="0"/>
            <a:t>(#updates/sec)</a:t>
          </a:r>
        </a:p>
        <a:p>
          <a:endParaRPr lang="en-US" sz="100" dirty="0"/>
        </a:p>
      </dgm:t>
    </dgm:pt>
    <dgm:pt modelId="{EEC4F355-D5D0-004D-84EA-77CA5BE8A2B1}" type="parTrans" cxnId="{A14632A1-346A-C345-81CE-5E32262FABD1}">
      <dgm:prSet/>
      <dgm:spPr/>
      <dgm:t>
        <a:bodyPr/>
        <a:lstStyle/>
        <a:p>
          <a:endParaRPr lang="en-US"/>
        </a:p>
      </dgm:t>
    </dgm:pt>
    <dgm:pt modelId="{7CEA458E-4A58-644D-B996-CCD8D685718C}" type="sibTrans" cxnId="{A14632A1-346A-C345-81CE-5E32262FABD1}">
      <dgm:prSet/>
      <dgm:spPr/>
      <dgm:t>
        <a:bodyPr/>
        <a:lstStyle/>
        <a:p>
          <a:endParaRPr lang="en-US"/>
        </a:p>
      </dgm:t>
    </dgm:pt>
    <dgm:pt modelId="{3DC89C90-A5FE-3142-AE27-A508D3476A59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Potentially Slower Convergence of ML</a:t>
          </a:r>
        </a:p>
      </dgm:t>
    </dgm:pt>
    <dgm:pt modelId="{8C996950-4AF6-4F40-BDCE-34B0E7097089}" type="parTrans" cxnId="{0B9B498B-CF89-EE42-98A1-0A230BCE40CC}">
      <dgm:prSet/>
      <dgm:spPr/>
      <dgm:t>
        <a:bodyPr/>
        <a:lstStyle/>
        <a:p>
          <a:endParaRPr lang="en-US"/>
        </a:p>
      </dgm:t>
    </dgm:pt>
    <dgm:pt modelId="{8E5FA6B0-FBBE-DB46-9D61-4A26557DCDFF}" type="sibTrans" cxnId="{0B9B498B-CF89-EE42-98A1-0A230BCE40CC}">
      <dgm:prSet/>
      <dgm:spPr/>
      <dgm:t>
        <a:bodyPr/>
        <a:lstStyle/>
        <a:p>
          <a:endParaRPr lang="en-US"/>
        </a:p>
      </dgm:t>
    </dgm:pt>
    <dgm:pt modelId="{3F540CB2-3E41-FB4D-B60D-E6465734B984}" type="pres">
      <dgm:prSet presAssocID="{01D0D928-C45F-5F42-A957-DFF8984ED55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92F85B-A4D4-004E-BC51-B47318811D33}" type="pres">
      <dgm:prSet presAssocID="{556028B4-0D67-F44B-93C0-8187A78D6C79}" presName="centerShape" presStyleLbl="node0" presStyleIdx="0" presStyleCnt="1" custScaleX="285237"/>
      <dgm:spPr/>
    </dgm:pt>
    <dgm:pt modelId="{5911F2A4-8491-C049-BF1C-F99FD29E1722}" type="pres">
      <dgm:prSet presAssocID="{EEC4F355-D5D0-004D-84EA-77CA5BE8A2B1}" presName="parTrans" presStyleLbl="sibTrans2D1" presStyleIdx="0" presStyleCnt="2"/>
      <dgm:spPr/>
    </dgm:pt>
    <dgm:pt modelId="{6DD03805-3A88-1E43-AC98-2BBDFAC47E0D}" type="pres">
      <dgm:prSet presAssocID="{EEC4F355-D5D0-004D-84EA-77CA5BE8A2B1}" presName="connectorText" presStyleLbl="sibTrans2D1" presStyleIdx="0" presStyleCnt="2"/>
      <dgm:spPr/>
    </dgm:pt>
    <dgm:pt modelId="{E0B5F66C-5288-9D49-B866-4DD2852D061A}" type="pres">
      <dgm:prSet presAssocID="{80A6D90F-06FC-2F40-BDD7-A7266B7AC0F7}" presName="node" presStyleLbl="node1" presStyleIdx="0" presStyleCnt="2" custScaleX="285237">
        <dgm:presLayoutVars>
          <dgm:bulletEnabled val="1"/>
        </dgm:presLayoutVars>
      </dgm:prSet>
      <dgm:spPr/>
    </dgm:pt>
    <dgm:pt modelId="{2B2D7F1E-5B05-8A45-9891-72C4758740A2}" type="pres">
      <dgm:prSet presAssocID="{8C996950-4AF6-4F40-BDCE-34B0E7097089}" presName="parTrans" presStyleLbl="sibTrans2D1" presStyleIdx="1" presStyleCnt="2"/>
      <dgm:spPr/>
    </dgm:pt>
    <dgm:pt modelId="{4454C3B2-9983-B446-B4FC-091AA32149C1}" type="pres">
      <dgm:prSet presAssocID="{8C996950-4AF6-4F40-BDCE-34B0E7097089}" presName="connectorText" presStyleLbl="sibTrans2D1" presStyleIdx="1" presStyleCnt="2"/>
      <dgm:spPr/>
    </dgm:pt>
    <dgm:pt modelId="{881B9259-28EF-094B-8BC6-5A5F740C8C05}" type="pres">
      <dgm:prSet presAssocID="{3DC89C90-A5FE-3142-AE27-A508D3476A59}" presName="node" presStyleLbl="node1" presStyleIdx="1" presStyleCnt="2" custScaleX="285237">
        <dgm:presLayoutVars>
          <dgm:bulletEnabled val="1"/>
        </dgm:presLayoutVars>
      </dgm:prSet>
      <dgm:spPr/>
    </dgm:pt>
  </dgm:ptLst>
  <dgm:cxnLst>
    <dgm:cxn modelId="{2FDD5908-5304-F74C-A162-AF0B8F0C6A1C}" type="presOf" srcId="{80A6D90F-06FC-2F40-BDD7-A7266B7AC0F7}" destId="{E0B5F66C-5288-9D49-B866-4DD2852D061A}" srcOrd="0" destOrd="0" presId="urn:microsoft.com/office/officeart/2005/8/layout/radial5"/>
    <dgm:cxn modelId="{22FA490C-0EB2-C545-91BA-AAEF3C59E011}" srcId="{01D0D928-C45F-5F42-A957-DFF8984ED55B}" destId="{556028B4-0D67-F44B-93C0-8187A78D6C79}" srcOrd="0" destOrd="0" parTransId="{D03C3C0E-E90C-8343-A452-813372521C23}" sibTransId="{160075D1-19B3-414D-9224-B775BEC26A53}"/>
    <dgm:cxn modelId="{77FA6A53-579F-694C-8116-E36E726FFF69}" type="presOf" srcId="{8C996950-4AF6-4F40-BDCE-34B0E7097089}" destId="{2B2D7F1E-5B05-8A45-9891-72C4758740A2}" srcOrd="0" destOrd="0" presId="urn:microsoft.com/office/officeart/2005/8/layout/radial5"/>
    <dgm:cxn modelId="{DCD8D371-9452-BD4F-8A49-0F4F3E82D086}" type="presOf" srcId="{EEC4F355-D5D0-004D-84EA-77CA5BE8A2B1}" destId="{5911F2A4-8491-C049-BF1C-F99FD29E1722}" srcOrd="0" destOrd="0" presId="urn:microsoft.com/office/officeart/2005/8/layout/radial5"/>
    <dgm:cxn modelId="{0B9B498B-CF89-EE42-98A1-0A230BCE40CC}" srcId="{556028B4-0D67-F44B-93C0-8187A78D6C79}" destId="{3DC89C90-A5FE-3142-AE27-A508D3476A59}" srcOrd="1" destOrd="0" parTransId="{8C996950-4AF6-4F40-BDCE-34B0E7097089}" sibTransId="{8E5FA6B0-FBBE-DB46-9D61-4A26557DCDFF}"/>
    <dgm:cxn modelId="{C88CB190-D6B0-1F4F-BC79-C86CA6F02BC4}" type="presOf" srcId="{3DC89C90-A5FE-3142-AE27-A508D3476A59}" destId="{881B9259-28EF-094B-8BC6-5A5F740C8C05}" srcOrd="0" destOrd="0" presId="urn:microsoft.com/office/officeart/2005/8/layout/radial5"/>
    <dgm:cxn modelId="{C8D5F19B-060D-884E-ACA2-40DB54999791}" type="presOf" srcId="{01D0D928-C45F-5F42-A957-DFF8984ED55B}" destId="{3F540CB2-3E41-FB4D-B60D-E6465734B984}" srcOrd="0" destOrd="0" presId="urn:microsoft.com/office/officeart/2005/8/layout/radial5"/>
    <dgm:cxn modelId="{A14632A1-346A-C345-81CE-5E32262FABD1}" srcId="{556028B4-0D67-F44B-93C0-8187A78D6C79}" destId="{80A6D90F-06FC-2F40-BDD7-A7266B7AC0F7}" srcOrd="0" destOrd="0" parTransId="{EEC4F355-D5D0-004D-84EA-77CA5BE8A2B1}" sibTransId="{7CEA458E-4A58-644D-B996-CCD8D685718C}"/>
    <dgm:cxn modelId="{725633BF-3A76-C44C-BF4E-631793ADD01E}" type="presOf" srcId="{8C996950-4AF6-4F40-BDCE-34B0E7097089}" destId="{4454C3B2-9983-B446-B4FC-091AA32149C1}" srcOrd="1" destOrd="0" presId="urn:microsoft.com/office/officeart/2005/8/layout/radial5"/>
    <dgm:cxn modelId="{7FDE4EC8-F2A4-D549-BD74-419E51A3E56E}" type="presOf" srcId="{556028B4-0D67-F44B-93C0-8187A78D6C79}" destId="{6392F85B-A4D4-004E-BC51-B47318811D33}" srcOrd="0" destOrd="0" presId="urn:microsoft.com/office/officeart/2005/8/layout/radial5"/>
    <dgm:cxn modelId="{0EC7CDF7-9276-044B-A1EB-FEB8EA7E64F8}" type="presOf" srcId="{EEC4F355-D5D0-004D-84EA-77CA5BE8A2B1}" destId="{6DD03805-3A88-1E43-AC98-2BBDFAC47E0D}" srcOrd="1" destOrd="0" presId="urn:microsoft.com/office/officeart/2005/8/layout/radial5"/>
    <dgm:cxn modelId="{6CB6CBB2-09A8-0943-8E3F-13E81B0BD211}" type="presParOf" srcId="{3F540CB2-3E41-FB4D-B60D-E6465734B984}" destId="{6392F85B-A4D4-004E-BC51-B47318811D33}" srcOrd="0" destOrd="0" presId="urn:microsoft.com/office/officeart/2005/8/layout/radial5"/>
    <dgm:cxn modelId="{F8ED1837-E051-3148-A40A-2D8242261660}" type="presParOf" srcId="{3F540CB2-3E41-FB4D-B60D-E6465734B984}" destId="{5911F2A4-8491-C049-BF1C-F99FD29E1722}" srcOrd="1" destOrd="0" presId="urn:microsoft.com/office/officeart/2005/8/layout/radial5"/>
    <dgm:cxn modelId="{63C6C5AC-B722-3D42-B6B1-791BF3044851}" type="presParOf" srcId="{5911F2A4-8491-C049-BF1C-F99FD29E1722}" destId="{6DD03805-3A88-1E43-AC98-2BBDFAC47E0D}" srcOrd="0" destOrd="0" presId="urn:microsoft.com/office/officeart/2005/8/layout/radial5"/>
    <dgm:cxn modelId="{B23781C6-3EF2-6844-83D5-7E3479713F93}" type="presParOf" srcId="{3F540CB2-3E41-FB4D-B60D-E6465734B984}" destId="{E0B5F66C-5288-9D49-B866-4DD2852D061A}" srcOrd="2" destOrd="0" presId="urn:microsoft.com/office/officeart/2005/8/layout/radial5"/>
    <dgm:cxn modelId="{136D2CBB-D43F-D04D-9C20-7C96FEB4B634}" type="presParOf" srcId="{3F540CB2-3E41-FB4D-B60D-E6465734B984}" destId="{2B2D7F1E-5B05-8A45-9891-72C4758740A2}" srcOrd="3" destOrd="0" presId="urn:microsoft.com/office/officeart/2005/8/layout/radial5"/>
    <dgm:cxn modelId="{9A90E346-3A5C-DA4F-8E81-BB75C84C3E75}" type="presParOf" srcId="{2B2D7F1E-5B05-8A45-9891-72C4758740A2}" destId="{4454C3B2-9983-B446-B4FC-091AA32149C1}" srcOrd="0" destOrd="0" presId="urn:microsoft.com/office/officeart/2005/8/layout/radial5"/>
    <dgm:cxn modelId="{D16E8F77-81C0-9B44-8C4F-3A352ED930FB}" type="presParOf" srcId="{3F540CB2-3E41-FB4D-B60D-E6465734B984}" destId="{881B9259-28EF-094B-8BC6-5A5F740C8C05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2F85B-A4D4-004E-BC51-B47318811D33}">
      <dsp:nvSpPr>
        <dsp:cNvPr id="0" name=""/>
        <dsp:cNvSpPr/>
      </dsp:nvSpPr>
      <dsp:spPr>
        <a:xfrm>
          <a:off x="1485261" y="1909353"/>
          <a:ext cx="3887476" cy="1362893"/>
        </a:xfrm>
        <a:prstGeom prst="ellipse">
          <a:avLst/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No Consistency</a:t>
          </a:r>
        </a:p>
      </dsp:txBody>
      <dsp:txXfrm>
        <a:off x="2054569" y="2108944"/>
        <a:ext cx="2748860" cy="963711"/>
      </dsp:txXfrm>
    </dsp:sp>
    <dsp:sp modelId="{5911F2A4-8491-C049-BF1C-F99FD29E1722}">
      <dsp:nvSpPr>
        <dsp:cNvPr id="0" name=""/>
        <dsp:cNvSpPr/>
      </dsp:nvSpPr>
      <dsp:spPr>
        <a:xfrm rot="16200000">
          <a:off x="3284790" y="1413731"/>
          <a:ext cx="288418" cy="4633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28053" y="1549671"/>
        <a:ext cx="201893" cy="278029"/>
      </dsp:txXfrm>
    </dsp:sp>
    <dsp:sp modelId="{E0B5F66C-5288-9D49-B866-4DD2852D061A}">
      <dsp:nvSpPr>
        <dsp:cNvPr id="0" name=""/>
        <dsp:cNvSpPr/>
      </dsp:nvSpPr>
      <dsp:spPr>
        <a:xfrm>
          <a:off x="1485261" y="2273"/>
          <a:ext cx="3887476" cy="1362893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Higher Throughput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(#updates/sec)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/>
        </a:p>
      </dsp:txBody>
      <dsp:txXfrm>
        <a:off x="2054569" y="201864"/>
        <a:ext cx="2748860" cy="963711"/>
      </dsp:txXfrm>
    </dsp:sp>
    <dsp:sp modelId="{2B2D7F1E-5B05-8A45-9891-72C4758740A2}">
      <dsp:nvSpPr>
        <dsp:cNvPr id="0" name=""/>
        <dsp:cNvSpPr/>
      </dsp:nvSpPr>
      <dsp:spPr>
        <a:xfrm rot="5400000">
          <a:off x="3284790" y="3304485"/>
          <a:ext cx="288418" cy="4633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28053" y="3353900"/>
        <a:ext cx="201893" cy="278029"/>
      </dsp:txXfrm>
    </dsp:sp>
    <dsp:sp modelId="{881B9259-28EF-094B-8BC6-5A5F740C8C05}">
      <dsp:nvSpPr>
        <dsp:cNvPr id="0" name=""/>
        <dsp:cNvSpPr/>
      </dsp:nvSpPr>
      <dsp:spPr>
        <a:xfrm>
          <a:off x="1485261" y="3816432"/>
          <a:ext cx="3887476" cy="1362893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Potentially Slower Convergence of ML</a:t>
          </a:r>
        </a:p>
      </dsp:txBody>
      <dsp:txXfrm>
        <a:off x="2054569" y="4016023"/>
        <a:ext cx="2748860" cy="963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CE8AD0-3318-9F40-863F-6A5F515D09C0}" type="datetimeFigureOut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78A517-DA4A-7240-8FAD-65D9932B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AC9D6-FFAE-1443-8EF4-E4653420A457}" type="datetimeFigureOut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AFFB67-4F87-BB4E-A4B2-CEE039945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6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Similarity to GFS/HDFS: large blocks, append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8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2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 This idea has lots of applications.  Might be infering interests about people in a social network,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Collaborative filtering: trying to predict movie ratings of each user given a sparse matrix of movie ratings from all users.  Matrix = BIPARTITE GRAPH where you have users on one side and movies on the other.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Textual analysis: e.g. detecting user sentiment regarding product reviews on a website like Amazon.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relate random variables.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3CD2B7-FD20-CA46-A43A-767FD0D61A56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Taking a step back </a:t>
            </a:r>
            <a:r>
              <a:rPr lang="mr-IN" altLang="x-none">
                <a:ea typeface="Mangal" charset="0"/>
              </a:rPr>
              <a:t>–</a:t>
            </a:r>
            <a:r>
              <a:rPr lang="en-US" altLang="x-none"/>
              <a:t> the big picture here is that this is one example of many GRAPH PARALLEL algorithms that have the following properties.</a:t>
            </a:r>
          </a:p>
          <a:p>
            <a:endParaRPr lang="en-US" altLang="x-none"/>
          </a:p>
          <a:p>
            <a:r>
              <a:rPr lang="en-US" altLang="x-none"/>
              <a:t>There is significant information in the dependencies between different pieces of data, and we can represent those dependencies very naturally using a graph.</a:t>
            </a:r>
          </a:p>
          <a:p>
            <a:endParaRPr lang="en-US" altLang="x-none"/>
          </a:p>
          <a:p>
            <a:r>
              <a:rPr lang="en-US" altLang="x-none"/>
              <a:t>As a result computation factors into different local vertex neighborhoods in the graph, depends directly only on those neighborhoods.</a:t>
            </a:r>
          </a:p>
          <a:p>
            <a:endParaRPr lang="en-US" altLang="x-none"/>
          </a:p>
          <a:p>
            <a:r>
              <a:rPr lang="en-US" altLang="x-none"/>
              <a:t>And because the graph has many chains of connections, we need to ITERATE the local computation, PROPAGATING information around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443D4F-0DD7-6845-A55E-D058196EB6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There’s a large universe of applications that fit nicely into graph-parallel algorithms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What</a:t>
            </a:r>
            <a:r>
              <a:rPr lang="en-US" altLang="x-none" baseline="0" dirty="0"/>
              <a:t> kind of framework would be a good target for these applications?</a:t>
            </a:r>
            <a:endParaRPr lang="en-US" altLang="x-none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85FC68-C266-9444-ACEB-04E05F400C4F}" type="slidenum">
              <a:rPr lang="en-US" altLang="x-non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5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/>
            <a:r>
              <a:rPr lang="en-US" altLang="x-none"/>
              <a:t>So the high-level view of GraphLab is that it has three main parts, first a graph based data representation.  Second, a way for the user to express computation through update functions, and finally a consistency model.  So let’s take the three parts in turn.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5517DD-496E-6F4F-A4B3-658B236B0AFD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/>
              <a:t>GraphLab stores the program state as a directed graph called the Data Graph.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999BAD-AC34-5341-B451-4B8A0EDEE146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/>
              <a:t> Cut along edges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SEGUE: So we have missing pieces of data from each node’s viewpoint.  So this means that a LOCAL data fetch becomes a REMOTE data fetch.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3C45EC-5706-254C-A00C-61CED89DFD24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/>
              <a:t> Huge amounts of data are everywhere, and machine learning algorithms are turning data that once may have been useless into actionable data.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Identify trends, create models, discover patterns.  So today we’ll look at how to process this data at these massive scales.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SEGUE: We’ve seen from the smaller problems in the datacenter that processing at these scales DEMANDS PARALLELISM </a:t>
            </a:r>
            <a:r>
              <a:rPr lang="mr-IN" altLang="x-none">
                <a:ea typeface="Mangal" charset="0"/>
              </a:rPr>
              <a:t>–</a:t>
            </a:r>
            <a:r>
              <a:rPr lang="en-US" altLang="x-none"/>
              <a:t> many processors working on the data at the same time.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84FBCA-863C-0344-848A-7A65B7E3C038}" type="slidenum">
              <a:rPr lang="en-US" altLang="x-non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7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 So the ghost vertices live locally, maintaining adjacency.  They replicate data locally so that it can be read quickly.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F97F3-8D60-5F49-9D14-D424D4701598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/>
            <a:r>
              <a:rPr lang="en-US" altLang="x-none"/>
              <a:t>Given the data at each node, what can the user do with it?  The update function lets the user express that.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40F9FC-01CE-2C45-8C24-A24A08486862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An update function is a stateless procedure that modifies the data within the 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SCOPE of a vertex (all edges and adjacent nodes).  The update function also SCHEDULES the future execution of update functions on OTHER VERTICES.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So for e.g. if we are computing the Google PageRank of a web page, each vertex = a web page, each edge = hyperlink from one web page to another.  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PageRank is a weighted sum.  When one page's PageRank changes, ONLY its neighbors needs to be recomputed!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SEGUE: GraphLab applies the update functions in parallel until the entire computation converges.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79141F-620B-9245-BD89-B39EA9993FBB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Each machine maintains a separate SCHEDULE of vertices waiting to be run.  Serially pulls tasks from its local scheduler queue and runs the user update functions.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&gt;&gt;&gt; One machine's scheduler may result in added tasks on another's schedule if it processes a vertex adjacent to ghost vertices.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283965-4F40-BE4D-91E1-0E2396ACB43E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So we are in an asynchronous, dynamic computation environment.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We mostly want to </a:t>
            </a:r>
            <a:r>
              <a:rPr lang="en-US" altLang="x-none" b="1"/>
              <a:t>prevent</a:t>
            </a:r>
            <a:r>
              <a:rPr lang="en-US" altLang="x-none"/>
              <a:t> race conditions, where two updates are writing or reading/writing to the same vertex or edge.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474946-4842-A547-87F9-2B82E39FF0AF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/>
            <a:r>
              <a:rPr lang="en-US" altLang="x-none"/>
              <a:t>To address this, let’s now move on to the consistency model.</a:t>
            </a:r>
            <a:endParaRPr lang="x-none" altLang="x-none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1CCD2-89E8-5C47-BF3E-5DD2B737EB77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So let’s revisit the core piece of computation and see how it behaves if we allow it to race.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FA1F4-5D20-3E49-93BE-6BAF1913820E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This was actually encountered in user code!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Plot error to ground truth over time.  If we can run consistently. Converges just fine; but if we don’t: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 &gt;&gt;&gt; zoom in. </a:t>
            </a:r>
            <a:r>
              <a:rPr lang="en-US" altLang="x-none" dirty="0" err="1"/>
              <a:t>Fluctures</a:t>
            </a:r>
            <a:r>
              <a:rPr lang="en-US" altLang="x-none" dirty="0"/>
              <a:t> near convergence and never quite gets there.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SEGUE: Now, PageRank is provably convergent under inconsistency, yet it does not converge.  Why?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4BD1B-237A-7044-BF56-BFDED7CE5ADB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Take a look at the code again. Can we see the problem?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A vertex’s PageRank fluctuates when its neighbors read it because we are writing directly to the vertex PageRank value.   This results in the propagation of bad values.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888925-1AD8-E54B-9B87-649E79EBC7C6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Solution is to store in a TEMPORARY variable, and only modify the vertex ONCE at the end.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 - First problem: without consistency, the programmer has to be constantly aware of that fact and be careful to code around it.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0605AB-5FF9-FB40-9A79-89A7E57232BE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b="1"/>
              <a:t>One way of doing this is to use the basic low-level primitives you’ve learned about in your classes on programming languages &amp; architecture to coordinate different machines working on the same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26CDB-2D25-9649-94B7-731FA61F83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0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Conventional wisdom is that ML algorithms are robust to inconsistency, so ignore this issue (allow computation to race) and it will still work out. 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BUT higher throughput does not mean that the algorithm converges faster.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96B238-4E04-C747-81E9-6DD0170F19D7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So as we saw before in this class, we can define race free operation using the notion of SERIALIZABILITY.</a:t>
            </a:r>
          </a:p>
          <a:p>
            <a:pPr eaLnBrk="1" hangingPunct="1">
              <a:spcBef>
                <a:spcPct val="0"/>
              </a:spcBef>
            </a:pPr>
            <a:endParaRPr lang="en-US" altLang="x-none" b="1" dirty="0"/>
          </a:p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&gt;&gt;&gt; Suppose we have a graph with three vertices, and two CPUs are running update functions on these three vertices IN PARALLEL.</a:t>
            </a:r>
          </a:p>
          <a:p>
            <a:pPr eaLnBrk="1" hangingPunct="1">
              <a:spcBef>
                <a:spcPct val="0"/>
              </a:spcBef>
            </a:pPr>
            <a:endParaRPr lang="en-US" altLang="x-none" b="1" dirty="0"/>
          </a:p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&gt;&gt;&gt; The execution is serializable </a:t>
            </a:r>
            <a:r>
              <a:rPr lang="en-US" altLang="x-none" dirty="0"/>
              <a:t>there exists a corresponding serial schedule of update functions that when executed sequentially produces the SAME VALUES in the data-graph. </a:t>
            </a:r>
          </a:p>
          <a:p>
            <a:pPr eaLnBrk="1" hangingPunct="1">
              <a:spcBef>
                <a:spcPct val="0"/>
              </a:spcBef>
            </a:pPr>
            <a:endParaRPr lang="en-US" altLang="x-none" b="1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6B906F-78F7-D14F-8726-342006F97DCE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So if we ensure each update function has exclusive read-write access to its vertex and adjacent edges but read only access to adjacent vertices, then</a:t>
            </a:r>
          </a:p>
          <a:p>
            <a:endParaRPr lang="en-US" altLang="x-none"/>
          </a:p>
          <a:p>
            <a:r>
              <a:rPr lang="en-US" altLang="x-none"/>
              <a:t>&gt;&gt;&gt; there will be NO conflicts if update functions separate by one vertex apart from each other run at the same time</a:t>
            </a:r>
          </a:p>
          <a:p>
            <a:r>
              <a:rPr lang="en-US" altLang="x-none"/>
              <a:t>&gt;&gt;&gt; (both are READING from the overlapping regions).</a:t>
            </a:r>
          </a:p>
          <a:p>
            <a:endParaRPr lang="en-US" altLang="x-none"/>
          </a:p>
          <a:p>
            <a:r>
              <a:rPr lang="en-US" altLang="x-none"/>
              <a:t>&gt;&gt;&gt; GraphLab calls this EDGE CONSISTENCY.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4EBA4C-D4B2-964F-8B0B-7BDA22C50C27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/>
              <a:t>So to achieve edge consistency GraphLab has TWO algorithms.  The first is called the Chromatic Engine.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Vertices of the same color are all at least one vertex apart.</a:t>
            </a:r>
          </a:p>
          <a:p>
            <a:pPr eaLnBrk="1" hangingPunct="1"/>
            <a:r>
              <a:rPr lang="en-US" altLang="x-none"/>
              <a:t>Therefore, all vertices of the same color can be run in parallel!</a:t>
            </a:r>
          </a:p>
          <a:p>
            <a:pPr eaLnBrk="1" hangingPunct="1"/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1D717-F6B7-B74D-8893-9A244153545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The chromatic distributed engine takes turns with different colors, executing tasks on all vertices of the same color in parallel.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It puts a synchronization BARRIER after every color, so waits for all the tasks for a certain color to finish before proceeding.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Iterates with successive colors.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CC784-BB7E-1E41-A9D9-179F4335FD02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Let's now look at an application that uses the Chromatic Engine, it's the Netflix collaborative filtering application. 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Here the bipartite graph can be represented equivalently as this red sparse matrix relating users to movies they like.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We seek a FACTORIZATION of the RED Netflix matrix into two narrower matrices, each of dimension D on one side.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2FAE49-EA66-E14D-9E25-95E4AA404022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Higher D produces higher accuracy while increasing computational cost.  X-AXIS is number of machines.  Y-AXIS is the speedup relative to FOUR machines.  RED curve shows the ideal speedup relative to four machines, linear with slope 1/4.  The gap to ideal is the amount of OVERHEAD GraphLab’s chromatic engine introduces.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Now comparing on the Y-AXIS the absolute RUNTIME of the collaborative filtering task, we see that GraphLab is able to slightly outperform the hand-coded MPI implementation!  Surprising!  Also two orders of magnitude better than the Hadoop MapReduce framework.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6A7710-34B7-F147-B4EA-2E608FACC027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x-none"/>
              <a:t>For complex and/or very large graphs, the user cannot provide a graph coloring, it's too computationally expensive.  And we cannot use the chromatic engine to find a graph coloring.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 b="1"/>
              <a:t>Frequent Barriers </a:t>
            </a:r>
            <a:r>
              <a:rPr lang="en-US" altLang="x-none"/>
              <a:t>make it extremely inefficient for highly dynamic systems where only a small number of vertices are active in each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F568C-088D-F045-97D7-456C750AFB5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We associate a rw-lock with each vertex.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1069C-96E5-BF45-8D4E-7FBB34C191A1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x-none" dirty="0"/>
              <a:t> - write on center, read on adjacent, taking care to acquire locks in canonical ordering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x-none" dirty="0"/>
              <a:t> - read lock acquired more than once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x-none" dirty="0"/>
              <a:t>minor variations.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en-US" altLang="x-none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x-none" dirty="0"/>
              <a:t>SEGUE: But a problem with this is that the communication required to grab a lock on a piece of data that a neighboring machine owns is significant.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BA4CC-33B9-F040-842F-311391CBF882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/>
              <a:t>And in fact this is what has been happening over the past decade or so...</a:t>
            </a:r>
          </a:p>
          <a:p>
            <a:pPr eaLnBrk="1" hangingPunct="1">
              <a:spcBef>
                <a:spcPct val="0"/>
              </a:spcBef>
            </a:pPr>
            <a:endParaRPr lang="en-US" altLang="x-none" b="1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&gt;&gt;&gt; So there is a clear need for programming at a higher level of abstraction.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CE97C-10B7-044F-97B8-F90FE4892DF6}" type="slidenum">
              <a:rPr lang="en-US" altLang="x-non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70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 - visualize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- acquire a remote lock, send a message.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- only when locks are acquire then machine can run the update function.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778DE-28CA-DB41-95AE-6566F75FEC24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 - large number (10K) simultaneous.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- update function when locks ready. In flight.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-  Hide latency of individual.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F07410-A3B5-8F47-809A-73FB9EDFF319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x-none"/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47 times speedup.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7BD6B-D4F3-8E4B-B121-B6871F1A294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 - evaluate behavior. Plot progress.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- linear progress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- Introduce one slow machine into the system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Because we have to stop the world, one slow machine slows everything down!</a:t>
            </a:r>
          </a:p>
          <a:p>
            <a:pPr eaLnBrk="1" hangingPunct="1">
              <a:spcBef>
                <a:spcPct val="0"/>
              </a:spcBef>
            </a:pPr>
            <a:endParaRPr lang="en-US" altLang="x-none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96F6F6-AC2C-3442-9C33-6216DDB77F19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Bank balance example -- describe.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26B9A-BCA7-2249-B6CF-E5858610E84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/>
              <a:t>Lets see the behavior of this Asynchronous Snapshot procedure.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/>
              <a:t> Instead of a flat-line, we get a little curve.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089820-B3ED-AB4F-8947-3ECEF87F7B3A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Extended </a:t>
            </a:r>
            <a:r>
              <a:rPr lang="en-US" altLang="x-none" dirty="0" err="1"/>
              <a:t>GraphLab</a:t>
            </a:r>
            <a:r>
              <a:rPr lang="en-US" altLang="x-none" dirty="0"/>
              <a:t> abstraction to distributed systems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44A345-B0FE-0148-9F9D-01FE74D4E125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 b="1"/>
              <a:t>So one obvious thing to try is to use MapReduce to build these types of learning algorithms.</a:t>
            </a:r>
          </a:p>
          <a:p>
            <a:endParaRPr lang="en-US" altLang="x-none"/>
          </a:p>
          <a:p>
            <a:r>
              <a:rPr lang="en-US" altLang="x-none"/>
              <a:t>Hadoop is a Java implementation of MapReduce with a file system.</a:t>
            </a:r>
          </a:p>
          <a:p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7D855D-56D3-904D-9BD9-37FB7D88E6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4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Many ML algorithms ITERATIVELY REFINE their variables during operation.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MR doesn’t provide a mechanism to directly encode iterative computation, so you are forced to do something like this: put barriers in where all the computation waits for the barrier before proceeding.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If one processor is slow (common case) then whole system runs slowly.</a:t>
            </a:r>
            <a:endParaRPr lang="x-none" altLang="x-non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41888D-636B-F947-ADD9-F98D996423D6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7362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b="1" dirty="0"/>
              <a:t>Finally there is a startup penalty associated with the storage and network delays of reading and writing to disk to make this barrier between stages.  So the system isn’t optimized for iteration from a performance standpoint.</a:t>
            </a:r>
            <a:endParaRPr lang="x-none" altLang="x-none" b="1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915E8A-5D77-6E43-B678-19A329204BAB}" type="slidenum">
              <a:rPr lang="en-US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018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D3F0-C421-7B42-A837-95475D108172}" type="datetime1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7EFC-0E43-1B43-A838-CB90BE88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7A25-C8C1-FF42-8DD3-A1BB5FD9096D}" type="datetime1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7163-0B3A-D847-BE5F-2201C4496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6550-3707-6049-8388-AC0043A0AE38}" type="datetime1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8CFD-2224-814F-9E44-F3A29E9CE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E906-95A1-E54B-A0A1-2E3B13563394}" type="datetime1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BB91-A85A-0F4D-B85F-54631B24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C848-43C6-3A4B-AF8E-A5FD5F897660}" type="datetime1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18B4-B3E3-3C4F-AEBA-9096831E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00BA51-11E6-0E43-92C0-E1F23EBA0268}" type="datetime1">
              <a:rPr lang="en-US"/>
              <a:pPr>
                <a:defRPr/>
              </a:pPr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DF201D-7F23-1A4F-999E-B5316D33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77" r:id="rId3"/>
    <p:sldLayoutId id="2147483678" r:id="rId4"/>
    <p:sldLayoutId id="2147483679" r:id="rId5"/>
    <p:sldLayoutId id="2147483680" r:id="rId6"/>
    <p:sldLayoutId id="2147483682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 sz="4000" dirty="0"/>
              <a:t>Big Data I: Graph Processing, Distributed Machine Learning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/>
          <a:lstStyle/>
          <a:p>
            <a:r>
              <a:rPr lang="en-US" sz="2400" dirty="0"/>
              <a:t>CS 240: Computing Systems and Concurrency</a:t>
            </a:r>
          </a:p>
          <a:p>
            <a:r>
              <a:rPr lang="en-US" sz="2400" dirty="0"/>
              <a:t>Lecture 21</a:t>
            </a:r>
          </a:p>
          <a:p>
            <a:endParaRPr lang="en-US" sz="2400" dirty="0"/>
          </a:p>
          <a:p>
            <a:r>
              <a:rPr lang="en-US" sz="2400" dirty="0"/>
              <a:t>Marco Canini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175" y="6261628"/>
            <a:ext cx="711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material.</a:t>
            </a:r>
          </a:p>
          <a:p>
            <a:pPr algn="ctr"/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Selected content adapted from J. Gonzalez.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in MapReduce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71700" y="1950691"/>
            <a:ext cx="6743700" cy="4708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/>
              <a:t>Map worker writes intermediate output to local disk, separated by partitioning. Once completed, tells master node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/>
              <a:t>Reduce worker told of location of map task outputs, pulls their partition’s data from each mapper, execute function across data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Note: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“All-to-all” shuffle b/w mappers and reducers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Written to disk (“materialized”) b/w </a:t>
            </a:r>
            <a:r>
              <a:rPr lang="en-US" altLang="en-US" sz="2200" i="1" dirty="0"/>
              <a:t>each</a:t>
            </a:r>
            <a:r>
              <a:rPr lang="en-US" altLang="en-US" sz="2200" dirty="0"/>
              <a:t> stage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39" b="3057"/>
          <a:stretch/>
        </p:blipFill>
        <p:spPr>
          <a:xfrm>
            <a:off x="350196" y="2101644"/>
            <a:ext cx="1611954" cy="3721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7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Not for Every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MapReduce</a:t>
            </a:r>
            <a:r>
              <a:rPr lang="en-US" dirty="0"/>
              <a:t> greatly simplified large-scale data analysis on unreliable clusters of computers</a:t>
            </a:r>
          </a:p>
          <a:p>
            <a:pPr lvl="1"/>
            <a:r>
              <a:rPr lang="en-US" dirty="0"/>
              <a:t>Brought together many traditional CS principles</a:t>
            </a:r>
          </a:p>
          <a:p>
            <a:pPr lvl="2"/>
            <a:r>
              <a:rPr lang="en-US" dirty="0"/>
              <a:t>functional primitives; master/slave;</a:t>
            </a:r>
            <a:br>
              <a:rPr lang="en-US" dirty="0"/>
            </a:br>
            <a:r>
              <a:rPr lang="en-US" dirty="0"/>
              <a:t>replication for fault tolerance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adopted by many companies</a:t>
            </a:r>
          </a:p>
          <a:p>
            <a:pPr lvl="1"/>
            <a:r>
              <a:rPr lang="en-US" dirty="0"/>
              <a:t>Affordable large-scale batch processing for the masses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increasingly people wanted more!</a:t>
            </a:r>
          </a:p>
        </p:txBody>
      </p:sp>
    </p:spTree>
    <p:extLst>
      <p:ext uri="{BB962C8B-B14F-4D97-AF65-F5344CB8AC3E}">
        <p14:creationId xmlns:p14="http://schemas.microsoft.com/office/powerpoint/2010/main" val="8804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Not for Every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But increasingly people wanted more:</a:t>
            </a:r>
          </a:p>
          <a:p>
            <a:r>
              <a:rPr lang="en-US" dirty="0"/>
              <a:t>More complex, multi-stage applications</a:t>
            </a:r>
          </a:p>
          <a:p>
            <a:r>
              <a:rPr lang="en-US" dirty="0"/>
              <a:t>More interactive ad-hoc queries</a:t>
            </a:r>
          </a:p>
          <a:p>
            <a:r>
              <a:rPr lang="en-US" dirty="0"/>
              <a:t>Process live data at high throughput and</a:t>
            </a:r>
            <a:br>
              <a:rPr lang="en-US" dirty="0"/>
            </a:br>
            <a:r>
              <a:rPr lang="en-US" dirty="0"/>
              <a:t>low latency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are not a good fit for </a:t>
            </a:r>
            <a:r>
              <a:rPr lang="en-US" dirty="0" err="1"/>
              <a:t>MapReduce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35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242873" y="3429000"/>
            <a:ext cx="8367727" cy="1148337"/>
            <a:chOff x="242484" y="4495800"/>
            <a:chExt cx="8368116" cy="1837339"/>
          </a:xfrm>
        </p:grpSpPr>
        <p:sp>
          <p:nvSpPr>
            <p:cNvPr id="183" name="Rounded Rectangle 182"/>
            <p:cNvSpPr>
              <a:spLocks noChangeArrowheads="1"/>
            </p:cNvSpPr>
            <p:nvPr/>
          </p:nvSpPr>
          <p:spPr bwMode="auto">
            <a:xfrm>
              <a:off x="304800" y="4495800"/>
              <a:ext cx="8305800" cy="1828800"/>
            </a:xfrm>
            <a:prstGeom prst="roundRect">
              <a:avLst>
                <a:gd name="adj" fmla="val 6546"/>
              </a:avLst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 b="1" dirty="0">
                <a:latin typeface="Tahoma" pitchFamily="-64" charset="0"/>
              </a:endParaRPr>
            </a:p>
          </p:txBody>
        </p:sp>
        <p:sp>
          <p:nvSpPr>
            <p:cNvPr id="41059" name="TextBox 183"/>
            <p:cNvSpPr txBox="1">
              <a:spLocks noChangeArrowheads="1"/>
            </p:cNvSpPr>
            <p:nvPr/>
          </p:nvSpPr>
          <p:spPr bwMode="auto">
            <a:xfrm rot="16200000">
              <a:off x="-322322" y="5121971"/>
              <a:ext cx="1775974" cy="646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/>
                <a:t>Slow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/>
                <a:t>Processor</a:t>
              </a:r>
            </a:p>
          </p:txBody>
        </p: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Iterative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9525"/>
            <a:ext cx="8686800" cy="701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pc="-150" dirty="0"/>
              <a:t>MR </a:t>
            </a:r>
            <a:r>
              <a:rPr lang="en-US" b="1" spc="-150" dirty="0">
                <a:solidFill>
                  <a:srgbClr val="FF0000"/>
                </a:solidFill>
              </a:rPr>
              <a:t>doesn’t efficiently express </a:t>
            </a:r>
            <a:r>
              <a:rPr lang="en-US" b="1" spc="-150" dirty="0"/>
              <a:t>iterative</a:t>
            </a:r>
            <a:r>
              <a:rPr lang="en-US" spc="-150" dirty="0"/>
              <a:t> algorithms: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990600" y="2346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990600" y="2930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990600" y="35147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990600" y="40989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990600" y="46831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990600" y="5267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990600" y="5851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grpSp>
        <p:nvGrpSpPr>
          <p:cNvPr id="153" name="Group 152"/>
          <p:cNvGrpSpPr>
            <a:grpSpLocks/>
          </p:cNvGrpSpPr>
          <p:nvPr/>
        </p:nvGrpSpPr>
        <p:grpSpPr bwMode="auto">
          <a:xfrm>
            <a:off x="1524000" y="2346325"/>
            <a:ext cx="2133600" cy="3825875"/>
            <a:chOff x="990600" y="2118360"/>
            <a:chExt cx="2133600" cy="3825240"/>
          </a:xfrm>
        </p:grpSpPr>
        <p:sp>
          <p:nvSpPr>
            <p:cNvPr id="41034" name="Oval 11"/>
            <p:cNvSpPr>
              <a:spLocks noChangeArrowheads="1"/>
            </p:cNvSpPr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35" name="Oval 12"/>
            <p:cNvSpPr>
              <a:spLocks noChangeArrowheads="1"/>
            </p:cNvSpPr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36" name="Oval 13"/>
            <p:cNvSpPr>
              <a:spLocks noChangeArrowheads="1"/>
            </p:cNvSpPr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37" name="Oval 14"/>
            <p:cNvSpPr>
              <a:spLocks noChangeArrowheads="1"/>
            </p:cNvSpPr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38" name="Oval 15"/>
            <p:cNvSpPr>
              <a:spLocks noChangeArrowheads="1"/>
            </p:cNvSpPr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39" name="Oval 16"/>
            <p:cNvSpPr>
              <a:spLocks noChangeArrowheads="1"/>
            </p:cNvSpPr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40" name="Oval 17"/>
            <p:cNvSpPr>
              <a:spLocks noChangeArrowheads="1"/>
            </p:cNvSpPr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b="1" dirty="0"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cxnSpLocks noChangeShapeType="1"/>
              <a:stCxn id="40964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40965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40966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  <a:stCxn id="40967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40968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40969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  <a:stCxn id="40970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/>
            <p:cNvCxnSpPr>
              <a:cxnSpLocks noChangeShapeType="1"/>
              <a:stCxn id="19" idx="3"/>
              <a:endCxn id="41034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  <a:stCxn id="19" idx="3"/>
              <a:endCxn id="41036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  <a:stCxn id="20" idx="3"/>
              <a:endCxn id="41035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20" idx="3"/>
              <a:endCxn id="41038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  <a:stCxn id="21" idx="3"/>
              <a:endCxn id="41039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>
              <a:cxnSpLocks noChangeShapeType="1"/>
              <a:stCxn id="21" idx="3"/>
              <a:endCxn id="41037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/>
            <p:cNvCxnSpPr>
              <a:cxnSpLocks noChangeShapeType="1"/>
              <a:stCxn id="21" idx="3"/>
              <a:endCxn id="41040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4" name="Group 153"/>
          <p:cNvGrpSpPr>
            <a:grpSpLocks/>
          </p:cNvGrpSpPr>
          <p:nvPr/>
        </p:nvGrpSpPr>
        <p:grpSpPr bwMode="auto">
          <a:xfrm>
            <a:off x="3657600" y="2346325"/>
            <a:ext cx="2209800" cy="3825875"/>
            <a:chOff x="3124200" y="2118360"/>
            <a:chExt cx="2209800" cy="3825240"/>
          </a:xfrm>
        </p:grpSpPr>
        <p:sp>
          <p:nvSpPr>
            <p:cNvPr id="41010" name="Oval 104"/>
            <p:cNvSpPr>
              <a:spLocks noChangeArrowheads="1"/>
            </p:cNvSpPr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11" name="Oval 105"/>
            <p:cNvSpPr>
              <a:spLocks noChangeArrowheads="1"/>
            </p:cNvSpPr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12" name="Oval 106"/>
            <p:cNvSpPr>
              <a:spLocks noChangeArrowheads="1"/>
            </p:cNvSpPr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13" name="Oval 107"/>
            <p:cNvSpPr>
              <a:spLocks noChangeArrowheads="1"/>
            </p:cNvSpPr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14" name="Oval 108"/>
            <p:cNvSpPr>
              <a:spLocks noChangeArrowheads="1"/>
            </p:cNvSpPr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15" name="Oval 109"/>
            <p:cNvSpPr>
              <a:spLocks noChangeArrowheads="1"/>
            </p:cNvSpPr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1016" name="Oval 110"/>
            <p:cNvSpPr>
              <a:spLocks noChangeArrowheads="1"/>
            </p:cNvSpPr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b="1" dirty="0"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cxnSpLocks noChangeShapeType="1"/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Arrow Connector 115"/>
            <p:cNvCxnSpPr>
              <a:cxnSpLocks noChangeShapeType="1"/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Arrow Connector 116"/>
            <p:cNvCxnSpPr>
              <a:cxnSpLocks noChangeShapeType="1"/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Arrow Connector 117"/>
            <p:cNvCxnSpPr>
              <a:cxnSpLocks noChangeShapeType="1"/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/>
            <p:cNvCxnSpPr>
              <a:cxnSpLocks noChangeShapeType="1"/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21"/>
            <p:cNvCxnSpPr>
              <a:cxnSpLocks noChangeShapeType="1"/>
              <a:stCxn id="112" idx="3"/>
              <a:endCxn id="41010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/>
            <p:cNvCxnSpPr>
              <a:cxnSpLocks noChangeShapeType="1"/>
              <a:stCxn id="112" idx="3"/>
              <a:endCxn id="41012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23"/>
            <p:cNvCxnSpPr>
              <a:cxnSpLocks noChangeShapeType="1"/>
              <a:stCxn id="113" idx="3"/>
              <a:endCxn id="41011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/>
            <p:cNvCxnSpPr>
              <a:cxnSpLocks noChangeShapeType="1"/>
              <a:stCxn id="113" idx="3"/>
              <a:endCxn id="41014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25"/>
            <p:cNvCxnSpPr>
              <a:cxnSpLocks noChangeShapeType="1"/>
              <a:stCxn id="114" idx="3"/>
              <a:endCxn id="41015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Arrow Connector 126"/>
            <p:cNvCxnSpPr>
              <a:cxnSpLocks noChangeShapeType="1"/>
              <a:stCxn id="114" idx="3"/>
              <a:endCxn id="41013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Arrow Connector 127"/>
            <p:cNvCxnSpPr>
              <a:cxnSpLocks noChangeShapeType="1"/>
              <a:stCxn id="114" idx="3"/>
              <a:endCxn id="41016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5867400" y="2346325"/>
            <a:ext cx="2209800" cy="3825875"/>
            <a:chOff x="5334000" y="2118360"/>
            <a:chExt cx="2209800" cy="3825240"/>
          </a:xfrm>
        </p:grpSpPr>
        <p:sp>
          <p:nvSpPr>
            <p:cNvPr id="40986" name="Oval 128"/>
            <p:cNvSpPr>
              <a:spLocks noChangeArrowheads="1"/>
            </p:cNvSpPr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 dirty="0">
                  <a:latin typeface="Tahoma" charset="0"/>
                </a:rPr>
                <a:t>Data</a:t>
              </a:r>
            </a:p>
          </p:txBody>
        </p:sp>
        <p:sp>
          <p:nvSpPr>
            <p:cNvPr id="40987" name="Oval 129"/>
            <p:cNvSpPr>
              <a:spLocks noChangeArrowheads="1"/>
            </p:cNvSpPr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0988" name="Oval 130"/>
            <p:cNvSpPr>
              <a:spLocks noChangeArrowheads="1"/>
            </p:cNvSpPr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0989" name="Oval 131"/>
            <p:cNvSpPr>
              <a:spLocks noChangeArrowheads="1"/>
            </p:cNvSpPr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0990" name="Oval 132"/>
            <p:cNvSpPr>
              <a:spLocks noChangeArrowheads="1"/>
            </p:cNvSpPr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0991" name="Oval 133"/>
            <p:cNvSpPr>
              <a:spLocks noChangeArrowheads="1"/>
            </p:cNvSpPr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0992" name="Oval 134"/>
            <p:cNvSpPr>
              <a:spLocks noChangeArrowheads="1"/>
            </p:cNvSpPr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b="1" dirty="0"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cxnSpLocks noChangeShapeType="1"/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Arrow Connector 139"/>
            <p:cNvCxnSpPr>
              <a:cxnSpLocks noChangeShapeType="1"/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Arrow Connector 140"/>
            <p:cNvCxnSpPr>
              <a:cxnSpLocks noChangeShapeType="1"/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/>
            <p:cNvCxnSpPr>
              <a:cxnSpLocks noChangeShapeType="1"/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Arrow Connector 142"/>
            <p:cNvCxnSpPr>
              <a:cxnSpLocks noChangeShapeType="1"/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Arrow Connector 143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Arrow Connector 144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Arrow Connector 145"/>
            <p:cNvCxnSpPr>
              <a:cxnSpLocks noChangeShapeType="1"/>
              <a:stCxn id="136" idx="3"/>
              <a:endCxn id="40986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Arrow Connector 146"/>
            <p:cNvCxnSpPr>
              <a:cxnSpLocks noChangeShapeType="1"/>
              <a:stCxn id="136" idx="3"/>
              <a:endCxn id="40988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Arrow Connector 147"/>
            <p:cNvCxnSpPr>
              <a:cxnSpLocks noChangeShapeType="1"/>
              <a:stCxn id="137" idx="3"/>
              <a:endCxn id="40987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148"/>
            <p:cNvCxnSpPr>
              <a:cxnSpLocks noChangeShapeType="1"/>
              <a:stCxn id="137" idx="3"/>
              <a:endCxn id="40990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Arrow Connector 149"/>
            <p:cNvCxnSpPr>
              <a:cxnSpLocks noChangeShapeType="1"/>
              <a:stCxn id="138" idx="3"/>
              <a:endCxn id="40991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Arrow Connector 150"/>
            <p:cNvCxnSpPr>
              <a:cxnSpLocks noChangeShapeType="1"/>
              <a:stCxn id="138" idx="3"/>
              <a:endCxn id="40989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Arrow Connector 151"/>
            <p:cNvCxnSpPr>
              <a:cxnSpLocks noChangeShapeType="1"/>
              <a:stCxn id="138" idx="3"/>
              <a:endCxn id="40992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0974" name="Straight Arrow Connector 156"/>
          <p:cNvCxnSpPr>
            <a:cxnSpLocks noChangeShapeType="1"/>
          </p:cNvCxnSpPr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5" name="TextBox 157"/>
          <p:cNvSpPr txBox="1">
            <a:spLocks noChangeArrowheads="1"/>
          </p:cNvSpPr>
          <p:nvPr/>
        </p:nvSpPr>
        <p:spPr bwMode="auto">
          <a:xfrm>
            <a:off x="3733800" y="1752600"/>
            <a:ext cx="1101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/>
              <a:t>Iterations</a:t>
            </a:r>
          </a:p>
        </p:txBody>
      </p:sp>
      <p:grpSp>
        <p:nvGrpSpPr>
          <p:cNvPr id="182" name="Group 181"/>
          <p:cNvGrpSpPr>
            <a:grpSpLocks/>
          </p:cNvGrpSpPr>
          <p:nvPr/>
        </p:nvGrpSpPr>
        <p:grpSpPr bwMode="auto">
          <a:xfrm>
            <a:off x="2830556" y="2133600"/>
            <a:ext cx="4778289" cy="4732415"/>
            <a:chOff x="2831111" y="2133599"/>
            <a:chExt cx="4777178" cy="4732416"/>
          </a:xfrm>
        </p:grpSpPr>
        <p:grpSp>
          <p:nvGrpSpPr>
            <p:cNvPr id="40977" name="Group 174"/>
            <p:cNvGrpSpPr>
              <a:grpSpLocks/>
            </p:cNvGrpSpPr>
            <p:nvPr/>
          </p:nvGrpSpPr>
          <p:grpSpPr bwMode="auto">
            <a:xfrm>
              <a:off x="2831111" y="2133599"/>
              <a:ext cx="369246" cy="4732415"/>
              <a:chOff x="2831111" y="2133599"/>
              <a:chExt cx="369246" cy="4732415"/>
            </a:xfrm>
          </p:grpSpPr>
          <p:cxnSp>
            <p:nvCxnSpPr>
              <p:cNvPr id="172" name="Straight Connector 171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985" name="TextBox 172"/>
              <p:cNvSpPr txBox="1">
                <a:spLocks noChangeArrowheads="1"/>
              </p:cNvSpPr>
              <p:nvPr/>
            </p:nvSpPr>
            <p:spPr bwMode="auto">
              <a:xfrm rot="16200000">
                <a:off x="2593182" y="6258840"/>
                <a:ext cx="845103" cy="369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800" b="1" dirty="0"/>
                  <a:t>Barrier</a:t>
                </a:r>
              </a:p>
            </p:txBody>
          </p:sp>
        </p:grpSp>
        <p:grpSp>
          <p:nvGrpSpPr>
            <p:cNvPr id="40978" name="Group 175"/>
            <p:cNvGrpSpPr>
              <a:grpSpLocks/>
            </p:cNvGrpSpPr>
            <p:nvPr/>
          </p:nvGrpSpPr>
          <p:grpSpPr bwMode="auto">
            <a:xfrm>
              <a:off x="5029243" y="2133600"/>
              <a:ext cx="369246" cy="4732415"/>
              <a:chOff x="2831111" y="2133599"/>
              <a:chExt cx="369246" cy="4732415"/>
            </a:xfrm>
          </p:grpSpPr>
          <p:cxnSp>
            <p:nvCxnSpPr>
              <p:cNvPr id="177" name="Straight Connector 176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983" name="TextBox 177"/>
              <p:cNvSpPr txBox="1">
                <a:spLocks noChangeArrowheads="1"/>
              </p:cNvSpPr>
              <p:nvPr/>
            </p:nvSpPr>
            <p:spPr bwMode="auto">
              <a:xfrm rot="16200000">
                <a:off x="2593182" y="6258840"/>
                <a:ext cx="845103" cy="369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800" b="1"/>
                  <a:t>Barrier</a:t>
                </a:r>
              </a:p>
            </p:txBody>
          </p:sp>
        </p:grpSp>
        <p:grpSp>
          <p:nvGrpSpPr>
            <p:cNvPr id="40979" name="Group 178"/>
            <p:cNvGrpSpPr>
              <a:grpSpLocks/>
            </p:cNvGrpSpPr>
            <p:nvPr/>
          </p:nvGrpSpPr>
          <p:grpSpPr bwMode="auto">
            <a:xfrm>
              <a:off x="7239043" y="2133600"/>
              <a:ext cx="369246" cy="4732415"/>
              <a:chOff x="2831111" y="2133599"/>
              <a:chExt cx="369246" cy="4732415"/>
            </a:xfrm>
          </p:grpSpPr>
          <p:cxnSp>
            <p:nvCxnSpPr>
              <p:cNvPr id="180" name="Straight Connector 179"/>
              <p:cNvCxnSpPr>
                <a:cxnSpLocks noChangeShapeType="1"/>
              </p:cNvCxnSpPr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981" name="TextBox 180"/>
              <p:cNvSpPr txBox="1">
                <a:spLocks noChangeArrowheads="1"/>
              </p:cNvSpPr>
              <p:nvPr/>
            </p:nvSpPr>
            <p:spPr bwMode="auto">
              <a:xfrm rot="16200000">
                <a:off x="2593182" y="6258840"/>
                <a:ext cx="845103" cy="369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800" b="1"/>
                  <a:t>Barrier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02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MapAbuse: Iterative MapReduce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300163"/>
            <a:ext cx="8305800" cy="681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System is </a:t>
            </a:r>
            <a:r>
              <a:rPr lang="en-US" altLang="x-none" b="1" dirty="0">
                <a:solidFill>
                  <a:schemeClr val="accent6">
                    <a:lumMod val="75000"/>
                  </a:schemeClr>
                </a:solidFill>
              </a:rPr>
              <a:t>not optimized </a:t>
            </a:r>
            <a:r>
              <a:rPr lang="en-US" altLang="x-none" b="1" dirty="0"/>
              <a:t>for iteration:</a:t>
            </a:r>
          </a:p>
        </p:txBody>
      </p:sp>
      <p:sp>
        <p:nvSpPr>
          <p:cNvPr id="45059" name="Oval 4"/>
          <p:cNvSpPr>
            <a:spLocks noChangeArrowheads="1"/>
          </p:cNvSpPr>
          <p:nvPr/>
        </p:nvSpPr>
        <p:spPr bwMode="auto">
          <a:xfrm>
            <a:off x="990600" y="2346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5060" name="Oval 5"/>
          <p:cNvSpPr>
            <a:spLocks noChangeArrowheads="1"/>
          </p:cNvSpPr>
          <p:nvPr/>
        </p:nvSpPr>
        <p:spPr bwMode="auto">
          <a:xfrm>
            <a:off x="990600" y="2930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5061" name="Oval 6"/>
          <p:cNvSpPr>
            <a:spLocks noChangeArrowheads="1"/>
          </p:cNvSpPr>
          <p:nvPr/>
        </p:nvSpPr>
        <p:spPr bwMode="auto">
          <a:xfrm>
            <a:off x="990600" y="35147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5062" name="Oval 7"/>
          <p:cNvSpPr>
            <a:spLocks noChangeArrowheads="1"/>
          </p:cNvSpPr>
          <p:nvPr/>
        </p:nvSpPr>
        <p:spPr bwMode="auto">
          <a:xfrm>
            <a:off x="990600" y="40989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990600" y="46831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5064" name="Oval 9"/>
          <p:cNvSpPr>
            <a:spLocks noChangeArrowheads="1"/>
          </p:cNvSpPr>
          <p:nvPr/>
        </p:nvSpPr>
        <p:spPr bwMode="auto">
          <a:xfrm>
            <a:off x="990600" y="52673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990600" y="5851525"/>
            <a:ext cx="533400" cy="32067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Tahoma" charset="0"/>
              </a:rPr>
              <a:t>Data</a:t>
            </a:r>
          </a:p>
        </p:txBody>
      </p:sp>
      <p:grpSp>
        <p:nvGrpSpPr>
          <p:cNvPr id="45066" name="Group 152"/>
          <p:cNvGrpSpPr>
            <a:grpSpLocks/>
          </p:cNvGrpSpPr>
          <p:nvPr/>
        </p:nvGrpSpPr>
        <p:grpSpPr bwMode="auto">
          <a:xfrm>
            <a:off x="1524000" y="2346325"/>
            <a:ext cx="2133600" cy="3825875"/>
            <a:chOff x="990600" y="2118360"/>
            <a:chExt cx="2133600" cy="3825240"/>
          </a:xfrm>
        </p:grpSpPr>
        <p:sp>
          <p:nvSpPr>
            <p:cNvPr id="45127" name="Oval 11"/>
            <p:cNvSpPr>
              <a:spLocks noChangeArrowheads="1"/>
            </p:cNvSpPr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28" name="Oval 12"/>
            <p:cNvSpPr>
              <a:spLocks noChangeArrowheads="1"/>
            </p:cNvSpPr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29" name="Oval 13"/>
            <p:cNvSpPr>
              <a:spLocks noChangeArrowheads="1"/>
            </p:cNvSpPr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 dirty="0">
                  <a:latin typeface="Tahoma" charset="0"/>
                </a:rPr>
                <a:t>Data</a:t>
              </a:r>
            </a:p>
          </p:txBody>
        </p:sp>
        <p:sp>
          <p:nvSpPr>
            <p:cNvPr id="45130" name="Oval 14"/>
            <p:cNvSpPr>
              <a:spLocks noChangeArrowheads="1"/>
            </p:cNvSpPr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31" name="Oval 15"/>
            <p:cNvSpPr>
              <a:spLocks noChangeArrowheads="1"/>
            </p:cNvSpPr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32" name="Oval 16"/>
            <p:cNvSpPr>
              <a:spLocks noChangeArrowheads="1"/>
            </p:cNvSpPr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33" name="Oval 17"/>
            <p:cNvSpPr>
              <a:spLocks noChangeArrowheads="1"/>
            </p:cNvSpPr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>
              <a:spLocks noChangeArrowheads="1"/>
            </p:cNvSpPr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b="1" dirty="0"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cxnSpLocks noChangeShapeType="1"/>
              <a:stCxn id="45059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45060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45061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  <a:stCxn id="45062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45063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45064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Arrow Connector 36"/>
            <p:cNvCxnSpPr>
              <a:cxnSpLocks noChangeShapeType="1"/>
              <a:stCxn id="45065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39"/>
            <p:cNvCxnSpPr>
              <a:cxnSpLocks noChangeShapeType="1"/>
              <a:stCxn id="19" idx="3"/>
              <a:endCxn id="45127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/>
            <p:cNvCxnSpPr>
              <a:cxnSpLocks noChangeShapeType="1"/>
              <a:stCxn id="19" idx="3"/>
              <a:endCxn id="45129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Arrow Connector 43"/>
            <p:cNvCxnSpPr>
              <a:cxnSpLocks noChangeShapeType="1"/>
              <a:stCxn id="20" idx="3"/>
              <a:endCxn id="45128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  <a:stCxn id="20" idx="3"/>
              <a:endCxn id="45131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  <a:stCxn id="21" idx="3"/>
              <a:endCxn id="45132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>
              <a:cxnSpLocks noChangeShapeType="1"/>
              <a:stCxn id="21" idx="3"/>
              <a:endCxn id="45130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/>
            <p:cNvCxnSpPr>
              <a:cxnSpLocks noChangeShapeType="1"/>
              <a:stCxn id="21" idx="3"/>
              <a:endCxn id="45133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7" name="Group 153"/>
          <p:cNvGrpSpPr>
            <a:grpSpLocks/>
          </p:cNvGrpSpPr>
          <p:nvPr/>
        </p:nvGrpSpPr>
        <p:grpSpPr bwMode="auto">
          <a:xfrm>
            <a:off x="3657600" y="2346325"/>
            <a:ext cx="2209800" cy="3825875"/>
            <a:chOff x="3124200" y="2118360"/>
            <a:chExt cx="2209800" cy="3825240"/>
          </a:xfrm>
        </p:grpSpPr>
        <p:sp>
          <p:nvSpPr>
            <p:cNvPr id="45103" name="Oval 104"/>
            <p:cNvSpPr>
              <a:spLocks noChangeArrowheads="1"/>
            </p:cNvSpPr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 dirty="0">
                  <a:latin typeface="Tahoma" charset="0"/>
                </a:rPr>
                <a:t>Data</a:t>
              </a:r>
            </a:p>
          </p:txBody>
        </p:sp>
        <p:sp>
          <p:nvSpPr>
            <p:cNvPr id="45104" name="Oval 105"/>
            <p:cNvSpPr>
              <a:spLocks noChangeArrowheads="1"/>
            </p:cNvSpPr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05" name="Oval 106"/>
            <p:cNvSpPr>
              <a:spLocks noChangeArrowheads="1"/>
            </p:cNvSpPr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06" name="Oval 107"/>
            <p:cNvSpPr>
              <a:spLocks noChangeArrowheads="1"/>
            </p:cNvSpPr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07" name="Oval 108"/>
            <p:cNvSpPr>
              <a:spLocks noChangeArrowheads="1"/>
            </p:cNvSpPr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08" name="Oval 109"/>
            <p:cNvSpPr>
              <a:spLocks noChangeArrowheads="1"/>
            </p:cNvSpPr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109" name="Oval 110"/>
            <p:cNvSpPr>
              <a:spLocks noChangeArrowheads="1"/>
            </p:cNvSpPr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112" name="Rounded Rectangle 111"/>
            <p:cNvSpPr>
              <a:spLocks noChangeArrowheads="1"/>
            </p:cNvSpPr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>
              <a:spLocks noChangeArrowheads="1"/>
            </p:cNvSpPr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>
              <a:spLocks noChangeArrowheads="1"/>
            </p:cNvSpPr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b="1" dirty="0"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cxnSpLocks noChangeShapeType="1"/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Arrow Connector 115"/>
            <p:cNvCxnSpPr>
              <a:cxnSpLocks noChangeShapeType="1"/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Arrow Connector 116"/>
            <p:cNvCxnSpPr>
              <a:cxnSpLocks noChangeShapeType="1"/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Arrow Connector 117"/>
            <p:cNvCxnSpPr>
              <a:cxnSpLocks noChangeShapeType="1"/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Arrow Connector 118"/>
            <p:cNvCxnSpPr>
              <a:cxnSpLocks noChangeShapeType="1"/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Arrow Connector 119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Arrow Connector 120"/>
            <p:cNvCxnSpPr>
              <a:cxnSpLocks noChangeShapeType="1"/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Arrow Connector 121"/>
            <p:cNvCxnSpPr>
              <a:cxnSpLocks noChangeShapeType="1"/>
              <a:stCxn id="112" idx="3"/>
              <a:endCxn id="45103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Arrow Connector 122"/>
            <p:cNvCxnSpPr>
              <a:cxnSpLocks noChangeShapeType="1"/>
              <a:stCxn id="112" idx="3"/>
              <a:endCxn id="45105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Arrow Connector 123"/>
            <p:cNvCxnSpPr>
              <a:cxnSpLocks noChangeShapeType="1"/>
              <a:stCxn id="113" idx="3"/>
              <a:endCxn id="45104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Straight Arrow Connector 124"/>
            <p:cNvCxnSpPr>
              <a:cxnSpLocks noChangeShapeType="1"/>
              <a:stCxn id="113" idx="3"/>
              <a:endCxn id="45107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25"/>
            <p:cNvCxnSpPr>
              <a:cxnSpLocks noChangeShapeType="1"/>
              <a:stCxn id="114" idx="3"/>
              <a:endCxn id="45108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Arrow Connector 126"/>
            <p:cNvCxnSpPr>
              <a:cxnSpLocks noChangeShapeType="1"/>
              <a:stCxn id="114" idx="3"/>
              <a:endCxn id="45106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Straight Arrow Connector 127"/>
            <p:cNvCxnSpPr>
              <a:cxnSpLocks noChangeShapeType="1"/>
              <a:stCxn id="114" idx="3"/>
              <a:endCxn id="45109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068" name="Group 154"/>
          <p:cNvGrpSpPr>
            <a:grpSpLocks/>
          </p:cNvGrpSpPr>
          <p:nvPr/>
        </p:nvGrpSpPr>
        <p:grpSpPr bwMode="auto">
          <a:xfrm>
            <a:off x="5867400" y="2346325"/>
            <a:ext cx="2209800" cy="3825875"/>
            <a:chOff x="5334000" y="2118360"/>
            <a:chExt cx="2209800" cy="3825240"/>
          </a:xfrm>
        </p:grpSpPr>
        <p:sp>
          <p:nvSpPr>
            <p:cNvPr id="45079" name="Oval 128"/>
            <p:cNvSpPr>
              <a:spLocks noChangeArrowheads="1"/>
            </p:cNvSpPr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080" name="Oval 129"/>
            <p:cNvSpPr>
              <a:spLocks noChangeArrowheads="1"/>
            </p:cNvSpPr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081" name="Oval 130"/>
            <p:cNvSpPr>
              <a:spLocks noChangeArrowheads="1"/>
            </p:cNvSpPr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082" name="Oval 131"/>
            <p:cNvSpPr>
              <a:spLocks noChangeArrowheads="1"/>
            </p:cNvSpPr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083" name="Oval 132"/>
            <p:cNvSpPr>
              <a:spLocks noChangeArrowheads="1"/>
            </p:cNvSpPr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084" name="Oval 133"/>
            <p:cNvSpPr>
              <a:spLocks noChangeArrowheads="1"/>
            </p:cNvSpPr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45085" name="Oval 134"/>
            <p:cNvSpPr>
              <a:spLocks noChangeArrowheads="1"/>
            </p:cNvSpPr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400" b="1">
                  <a:latin typeface="Tahoma" charset="0"/>
                </a:rPr>
                <a:t>Data</a:t>
              </a:r>
            </a:p>
          </p:txBody>
        </p:sp>
        <p:sp>
          <p:nvSpPr>
            <p:cNvPr id="136" name="Rounded Rectangle 135"/>
            <p:cNvSpPr>
              <a:spLocks noChangeArrowheads="1"/>
            </p:cNvSpPr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1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>
              <a:spLocks noChangeArrowheads="1"/>
            </p:cNvSpPr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2</a:t>
              </a:r>
              <a:endParaRPr lang="en-US" sz="1400" b="1" dirty="0"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1400" b="1" dirty="0">
                  <a:solidFill>
                    <a:schemeClr val="lt1"/>
                  </a:solidFill>
                  <a:latin typeface="Tahoma" pitchFamily="-64" charset="0"/>
                </a:rPr>
                <a:t>CPU 3</a:t>
              </a:r>
              <a:endParaRPr lang="en-US" sz="1400" b="1" dirty="0"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cxnSpLocks noChangeShapeType="1"/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Arrow Connector 139"/>
            <p:cNvCxnSpPr>
              <a:cxnSpLocks noChangeShapeType="1"/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Straight Arrow Connector 140"/>
            <p:cNvCxnSpPr>
              <a:cxnSpLocks noChangeShapeType="1"/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/>
            <p:cNvCxnSpPr>
              <a:cxnSpLocks noChangeShapeType="1"/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Arrow Connector 142"/>
            <p:cNvCxnSpPr>
              <a:cxnSpLocks noChangeShapeType="1"/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Straight Arrow Connector 143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Straight Arrow Connector 144"/>
            <p:cNvCxnSpPr>
              <a:cxnSpLocks noChangeShapeType="1"/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Arrow Connector 145"/>
            <p:cNvCxnSpPr>
              <a:cxnSpLocks noChangeShapeType="1"/>
              <a:stCxn id="136" idx="3"/>
              <a:endCxn id="4507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Arrow Connector 146"/>
            <p:cNvCxnSpPr>
              <a:cxnSpLocks noChangeShapeType="1"/>
              <a:stCxn id="136" idx="3"/>
              <a:endCxn id="4508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Arrow Connector 147"/>
            <p:cNvCxnSpPr>
              <a:cxnSpLocks noChangeShapeType="1"/>
              <a:stCxn id="137" idx="3"/>
              <a:endCxn id="4508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Arrow Connector 148"/>
            <p:cNvCxnSpPr>
              <a:cxnSpLocks noChangeShapeType="1"/>
              <a:stCxn id="137" idx="3"/>
              <a:endCxn id="4508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Arrow Connector 149"/>
            <p:cNvCxnSpPr>
              <a:cxnSpLocks noChangeShapeType="1"/>
              <a:stCxn id="138" idx="3"/>
              <a:endCxn id="4508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Straight Arrow Connector 150"/>
            <p:cNvCxnSpPr>
              <a:cxnSpLocks noChangeShapeType="1"/>
              <a:stCxn id="138" idx="3"/>
              <a:endCxn id="4508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Arrow Connector 151"/>
            <p:cNvCxnSpPr>
              <a:cxnSpLocks noChangeShapeType="1"/>
              <a:stCxn id="138" idx="3"/>
              <a:endCxn id="4508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5069" name="Straight Arrow Connector 156"/>
          <p:cNvCxnSpPr>
            <a:cxnSpLocks noChangeShapeType="1"/>
          </p:cNvCxnSpPr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0" name="TextBox 157"/>
          <p:cNvSpPr txBox="1">
            <a:spLocks noChangeArrowheads="1"/>
          </p:cNvSpPr>
          <p:nvPr/>
        </p:nvSpPr>
        <p:spPr bwMode="auto">
          <a:xfrm>
            <a:off x="3733800" y="1752600"/>
            <a:ext cx="1101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/>
              <a:t>Iterations</a:t>
            </a:r>
          </a:p>
        </p:txBody>
      </p:sp>
      <p:grpSp>
        <p:nvGrpSpPr>
          <p:cNvPr id="45071" name="Group 169"/>
          <p:cNvGrpSpPr>
            <a:grpSpLocks/>
          </p:cNvGrpSpPr>
          <p:nvPr/>
        </p:nvGrpSpPr>
        <p:grpSpPr bwMode="auto">
          <a:xfrm>
            <a:off x="2590800" y="2514600"/>
            <a:ext cx="4953000" cy="3505200"/>
            <a:chOff x="2590800" y="2514600"/>
            <a:chExt cx="4953000" cy="3505200"/>
          </a:xfrm>
        </p:grpSpPr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800" dirty="0"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800" dirty="0"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800" dirty="0">
                  <a:latin typeface="Tahoma" pitchFamily="-64" charset="0"/>
                </a:rPr>
                <a:t>Disk Penalty</a:t>
              </a:r>
            </a:p>
          </p:txBody>
        </p:sp>
      </p:grpSp>
      <p:grpSp>
        <p:nvGrpSpPr>
          <p:cNvPr id="45072" name="Group 169"/>
          <p:cNvGrpSpPr>
            <a:grpSpLocks/>
          </p:cNvGrpSpPr>
          <p:nvPr/>
        </p:nvGrpSpPr>
        <p:grpSpPr bwMode="auto">
          <a:xfrm>
            <a:off x="1371600" y="2514600"/>
            <a:ext cx="4953000" cy="3505200"/>
            <a:chOff x="2590800" y="2514600"/>
            <a:chExt cx="4953000" cy="3505200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800" dirty="0"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800" dirty="0"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800" dirty="0">
                  <a:latin typeface="Tahoma" pitchFamily="-64" charset="0"/>
                </a:rPr>
                <a:t>Startup Penalty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9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Data-Parallel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274638"/>
            <a:ext cx="8666922" cy="1143000"/>
          </a:xfrm>
        </p:spPr>
        <p:txBody>
          <a:bodyPr/>
          <a:lstStyle/>
          <a:p>
            <a:r>
              <a:rPr lang="en-US" dirty="0"/>
              <a:t>Spark: Resilient Distributed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think of just having a big block of RAM, partitioned across machines…</a:t>
            </a:r>
          </a:p>
          <a:p>
            <a:pPr lvl="1"/>
            <a:r>
              <a:rPr lang="en-US" dirty="0"/>
              <a:t>And a series of operators that can be executed in parallel across the different partitions</a:t>
            </a:r>
          </a:p>
          <a:p>
            <a:endParaRPr lang="en-US" dirty="0"/>
          </a:p>
          <a:p>
            <a:r>
              <a:rPr lang="en-US" dirty="0"/>
              <a:t>That’s basically Spark</a:t>
            </a:r>
          </a:p>
          <a:p>
            <a:pPr lvl="1"/>
            <a:r>
              <a:rPr lang="en-US" dirty="0"/>
              <a:t>A distributed memory abstraction that is both fault-tolerant and efficient</a:t>
            </a:r>
          </a:p>
        </p:txBody>
      </p:sp>
    </p:spTree>
    <p:extLst>
      <p:ext uri="{BB962C8B-B14F-4D97-AF65-F5344CB8AC3E}">
        <p14:creationId xmlns:p14="http://schemas.microsoft.com/office/powerpoint/2010/main" val="130577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Restricted form of distributed shared memory</a:t>
            </a:r>
          </a:p>
          <a:p>
            <a:pPr lvl="1"/>
            <a:r>
              <a:rPr lang="en-US" dirty="0"/>
              <a:t>Immutable, partitioned collections of records</a:t>
            </a:r>
          </a:p>
          <a:p>
            <a:pPr lvl="1"/>
            <a:r>
              <a:rPr lang="en-US" dirty="0"/>
              <a:t>Can only be built through </a:t>
            </a:r>
            <a:r>
              <a:rPr lang="en-US" i="1" dirty="0"/>
              <a:t>coarse-grained</a:t>
            </a:r>
            <a:r>
              <a:rPr lang="en-US" dirty="0"/>
              <a:t> deterministic transformations (map, filter, join, …)</a:t>
            </a:r>
          </a:p>
          <a:p>
            <a:pPr lvl="1"/>
            <a:r>
              <a:rPr lang="en-US" dirty="0"/>
              <a:t>They are called </a:t>
            </a:r>
            <a:r>
              <a:rPr lang="en-US" b="1" dirty="0"/>
              <a:t>Resilient Distributed Datasets</a:t>
            </a:r>
            <a:r>
              <a:rPr lang="en-US" dirty="0"/>
              <a:t> (RDDs)</a:t>
            </a:r>
          </a:p>
          <a:p>
            <a:endParaRPr lang="en-US" dirty="0"/>
          </a:p>
          <a:p>
            <a:r>
              <a:rPr lang="en-US" dirty="0"/>
              <a:t>Efficient fault recovery using </a:t>
            </a:r>
            <a:r>
              <a:rPr lang="en-US" i="1" dirty="0"/>
              <a:t>lineage</a:t>
            </a:r>
          </a:p>
          <a:p>
            <a:pPr lvl="1"/>
            <a:r>
              <a:rPr lang="en-US" dirty="0"/>
              <a:t>Log one operation to apply to many elements</a:t>
            </a:r>
          </a:p>
          <a:p>
            <a:pPr lvl="1"/>
            <a:r>
              <a:rPr lang="en-US" dirty="0" err="1"/>
              <a:t>Recompute</a:t>
            </a:r>
            <a:r>
              <a:rPr lang="en-US" dirty="0"/>
              <a:t> lost partitions on failure</a:t>
            </a:r>
          </a:p>
          <a:p>
            <a:pPr lvl="1"/>
            <a:r>
              <a:rPr lang="en-US" dirty="0"/>
              <a:t>No cost if nothing fails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1CF6DC-2805-F741-AC2B-85CF1748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74638"/>
            <a:ext cx="8666922" cy="1143000"/>
          </a:xfrm>
        </p:spPr>
        <p:txBody>
          <a:bodyPr/>
          <a:lstStyle/>
          <a:p>
            <a:r>
              <a:rPr lang="en-US" dirty="0"/>
              <a:t>Spark: Resilient Distributed Datasets</a:t>
            </a:r>
          </a:p>
        </p:txBody>
      </p:sp>
    </p:spTree>
    <p:extLst>
      <p:ext uri="{BB962C8B-B14F-4D97-AF65-F5344CB8AC3E}">
        <p14:creationId xmlns:p14="http://schemas.microsoft.com/office/powerpoint/2010/main" val="2753797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Programming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Language-integrated API in Scala (+ Python)</a:t>
            </a:r>
          </a:p>
          <a:p>
            <a:r>
              <a:rPr lang="en-US" dirty="0"/>
              <a:t>Usable interactively via Spark shell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Provides: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Resilient distributed datasets (RDDs)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Operations on RDDs: deterministic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transformations</a:t>
            </a:r>
            <a:r>
              <a:rPr lang="en-US" dirty="0">
                <a:ea typeface="ＭＳ Ｐゴシック" charset="-128"/>
                <a:cs typeface="ＭＳ Ｐゴシック" charset="-128"/>
              </a:rPr>
              <a:t> (build new RDDs),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actions</a:t>
            </a:r>
            <a:r>
              <a:rPr lang="en-US" dirty="0">
                <a:ea typeface="ＭＳ Ｐゴシック" charset="-128"/>
                <a:cs typeface="ＭＳ Ｐゴシック" charset="-128"/>
              </a:rPr>
              <a:t> (compute and output results)</a:t>
            </a:r>
          </a:p>
          <a:p>
            <a:pPr lvl="1"/>
            <a:r>
              <a:rPr lang="en-US" dirty="0"/>
              <a:t>Control of each RDD’s </a:t>
            </a:r>
            <a:r>
              <a:rPr lang="en-US" i="1" dirty="0"/>
              <a:t>partitioning</a:t>
            </a:r>
            <a:r>
              <a:rPr lang="en-US" dirty="0"/>
              <a:t> (layout across nodes) and </a:t>
            </a:r>
            <a:r>
              <a:rPr lang="en-US" i="1" dirty="0"/>
              <a:t>persistence</a:t>
            </a:r>
            <a:r>
              <a:rPr lang="en-US" dirty="0"/>
              <a:t> (storage in RAM, on disk,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150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Log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error messages from a log into memory, then interactively search for various patterns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2930235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lines = </a:t>
            </a:r>
            <a:r>
              <a:rPr lang="en-US" sz="1600" dirty="0" err="1">
                <a:latin typeface="Consolas"/>
                <a:cs typeface="Consolas"/>
              </a:rPr>
              <a:t>spark.textFile(“hdfs</a:t>
            </a:r>
            <a:r>
              <a:rPr lang="en-US" sz="1600" dirty="0">
                <a:latin typeface="Consolas"/>
                <a:cs typeface="Consolas"/>
              </a:rPr>
              <a:t>://...”)</a:t>
            </a:r>
          </a:p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errors = </a:t>
            </a:r>
            <a:r>
              <a:rPr lang="en-US" sz="1600" dirty="0" err="1">
                <a:latin typeface="Consolas"/>
                <a:cs typeface="Consolas"/>
              </a:rPr>
              <a:t>lines.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 err="1">
                <a:latin typeface="Consolas"/>
                <a:cs typeface="Consolas"/>
              </a:rPr>
              <a:t>(</a:t>
            </a:r>
            <a:r>
              <a:rPr lang="en-US" sz="1600" dirty="0" err="1">
                <a:solidFill>
                  <a:srgbClr val="FF0080"/>
                </a:solidFill>
                <a:latin typeface="Consolas"/>
                <a:cs typeface="Consolas"/>
              </a:rPr>
              <a:t>_.startsWith(“ERROR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”)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messages = errors.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_.split(‘\t’)(2)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persist</a:t>
            </a:r>
            <a:r>
              <a:rPr lang="en-US" sz="1600" dirty="0">
                <a:latin typeface="Consolas"/>
                <a:cs typeface="Consolas"/>
              </a:rPr>
              <a:t>()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615710" y="3006558"/>
            <a:ext cx="3071090" cy="3851442"/>
            <a:chOff x="5615710" y="2743323"/>
            <a:chExt cx="3071090" cy="38514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7644049" y="3608260"/>
            <a:ext cx="791061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26286" y="5658243"/>
            <a:ext cx="819727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80365" y="6319921"/>
            <a:ext cx="806782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3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019801" y="3305587"/>
            <a:ext cx="1577109" cy="2375746"/>
            <a:chOff x="6019801" y="3042352"/>
            <a:chExt cx="1577109" cy="2375746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5638800" y="2970768"/>
            <a:ext cx="2860965" cy="3075342"/>
            <a:chOff x="5638800" y="2707533"/>
            <a:chExt cx="2860965" cy="3075342"/>
          </a:xfrm>
        </p:grpSpPr>
        <p:sp>
          <p:nvSpPr>
            <p:cNvPr id="51" name="Rounded Rectangle 50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100000"/>
                    <a:shade val="100000"/>
                    <a:satMod val="130000"/>
                  </a:srgbClr>
                </a:gs>
                <a:gs pos="100000">
                  <a:srgbClr val="4BACC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Master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28601" y="45112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_.contains(“foo”)</a:t>
            </a:r>
            <a:r>
              <a:rPr lang="en-US" sz="1600" dirty="0">
                <a:latin typeface="Consolas"/>
                <a:cs typeface="Consolas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5306291" y="4719780"/>
            <a:ext cx="1570182" cy="3371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rot="10800000">
            <a:off x="6742550" y="4103255"/>
            <a:ext cx="958269" cy="90516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 rot="10800000" flipV="1">
            <a:off x="6664036" y="3205012"/>
            <a:ext cx="909784" cy="49414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28600" y="483523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_.contains(“bar”)</a:t>
            </a:r>
            <a:r>
              <a:rPr lang="en-US" sz="1600" dirty="0">
                <a:latin typeface="Consolas"/>
                <a:cs typeface="Consolas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85742" y="350608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/>
                <a:cs typeface="Tahoma"/>
              </a:rPr>
              <a:t>tasks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60670" y="3136626"/>
            <a:ext cx="77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/>
                <a:cs typeface="Tahoma"/>
              </a:rPr>
              <a:t>results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111836" y="2713180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47181" y="4786499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95291" y="5424964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3</a:t>
            </a:r>
          </a:p>
        </p:txBody>
      </p:sp>
      <p:sp>
        <p:nvSpPr>
          <p:cNvPr id="65" name="Rectangular Callout 64"/>
          <p:cNvSpPr/>
          <p:nvPr/>
        </p:nvSpPr>
        <p:spPr>
          <a:xfrm>
            <a:off x="5234708" y="2768599"/>
            <a:ext cx="1154547" cy="311727"/>
          </a:xfrm>
          <a:prstGeom prst="wedgeRectCallout">
            <a:avLst>
              <a:gd name="adj1" fmla="val -94279"/>
              <a:gd name="adj2" fmla="val 44724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Base RDD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5644327" y="2854035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Transformed RDD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5681829" y="4302303"/>
            <a:ext cx="943617" cy="295960"/>
          </a:xfrm>
          <a:prstGeom prst="wedgeRectCallout">
            <a:avLst>
              <a:gd name="adj1" fmla="val -96339"/>
              <a:gd name="adj2" fmla="val 61948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7339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5" grpId="0" build="allAtOnce"/>
      <p:bldP spid="59" grpId="0" build="allAtOnce"/>
      <p:bldP spid="60" grpId="0"/>
      <p:bldP spid="60" grpId="1"/>
      <p:bldP spid="60" grpId="2"/>
      <p:bldP spid="61" grpId="0"/>
      <p:bldP spid="61" grpId="1"/>
      <p:bldP spid="61" grpId="2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Big Data is Everywhere</a:t>
            </a:r>
          </a:p>
        </p:txBody>
      </p:sp>
      <p:sp>
        <p:nvSpPr>
          <p:cNvPr id="14338" name="Content Placeholder 11"/>
          <p:cNvSpPr>
            <a:spLocks noGrp="1"/>
          </p:cNvSpPr>
          <p:nvPr>
            <p:ph idx="1"/>
          </p:nvPr>
        </p:nvSpPr>
        <p:spPr>
          <a:xfrm>
            <a:off x="457200" y="3851275"/>
            <a:ext cx="8229600" cy="2274888"/>
          </a:xfrm>
        </p:spPr>
        <p:txBody>
          <a:bodyPr/>
          <a:lstStyle/>
          <a:p>
            <a:pPr eaLnBrk="1" hangingPunct="1"/>
            <a:r>
              <a:rPr lang="en-US" altLang="x-none" b="1" dirty="0"/>
              <a:t>Machine learning </a:t>
            </a:r>
            <a:r>
              <a:rPr lang="en-US" altLang="x-none" dirty="0"/>
              <a:t>is a reality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How will we design and implement </a:t>
            </a:r>
            <a:r>
              <a:rPr lang="en-US" altLang="x-none" b="1" dirty="0"/>
              <a:t>“Big Learning” </a:t>
            </a:r>
            <a:r>
              <a:rPr lang="en-US" altLang="x-none" dirty="0"/>
              <a:t>systems?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D274EE4-D0F9-4240-A82C-17E687883B18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grpSp>
        <p:nvGrpSpPr>
          <p:cNvPr id="14340" name="Group 23"/>
          <p:cNvGrpSpPr>
            <a:grpSpLocks/>
          </p:cNvGrpSpPr>
          <p:nvPr/>
        </p:nvGrpSpPr>
        <p:grpSpPr bwMode="auto">
          <a:xfrm>
            <a:off x="6658290" y="1430338"/>
            <a:ext cx="2042482" cy="1533793"/>
            <a:chOff x="4868685" y="4410075"/>
            <a:chExt cx="2667452" cy="2004348"/>
          </a:xfrm>
        </p:grpSpPr>
        <p:pic>
          <p:nvPicPr>
            <p:cNvPr id="14350" name="Picture 18" descr="http://www.textually.org/tv/archives/2010/07/30/youtube-logo(2)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410075"/>
              <a:ext cx="1953414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TextBox 7"/>
            <p:cNvSpPr txBox="1">
              <a:spLocks noChangeArrowheads="1"/>
            </p:cNvSpPr>
            <p:nvPr/>
          </p:nvSpPr>
          <p:spPr bwMode="auto">
            <a:xfrm>
              <a:off x="4868685" y="5569803"/>
              <a:ext cx="2667452" cy="84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400 Hours a Minute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YouTube</a:t>
              </a:r>
            </a:p>
          </p:txBody>
        </p:sp>
      </p:grpSp>
      <p:grpSp>
        <p:nvGrpSpPr>
          <p:cNvPr id="14341" name="Group 19"/>
          <p:cNvGrpSpPr>
            <a:grpSpLocks/>
          </p:cNvGrpSpPr>
          <p:nvPr/>
        </p:nvGrpSpPr>
        <p:grpSpPr bwMode="auto">
          <a:xfrm>
            <a:off x="2481263" y="1258888"/>
            <a:ext cx="1722437" cy="1876425"/>
            <a:chOff x="593567" y="1135797"/>
            <a:chExt cx="2251390" cy="2451674"/>
          </a:xfrm>
        </p:grpSpPr>
        <p:sp>
          <p:nvSpPr>
            <p:cNvPr id="14348" name="TextBox 3"/>
            <p:cNvSpPr txBox="1">
              <a:spLocks noChangeArrowheads="1"/>
            </p:cNvSpPr>
            <p:nvPr/>
          </p:nvSpPr>
          <p:spPr bwMode="auto">
            <a:xfrm>
              <a:off x="593567" y="2743200"/>
              <a:ext cx="2251390" cy="84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44 Million 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Wikipedia Pages</a:t>
              </a:r>
            </a:p>
          </p:txBody>
        </p:sp>
        <p:pic>
          <p:nvPicPr>
            <p:cNvPr id="14349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135797"/>
              <a:ext cx="1600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8"/>
          <p:cNvGrpSpPr>
            <a:grpSpLocks/>
          </p:cNvGrpSpPr>
          <p:nvPr/>
        </p:nvGrpSpPr>
        <p:grpSpPr bwMode="auto">
          <a:xfrm>
            <a:off x="4300189" y="1465263"/>
            <a:ext cx="2213426" cy="1740382"/>
            <a:chOff x="3127318" y="1676400"/>
            <a:chExt cx="2892189" cy="2272356"/>
          </a:xfrm>
        </p:grpSpPr>
        <p:sp>
          <p:nvSpPr>
            <p:cNvPr id="14346" name="TextBox 5"/>
            <p:cNvSpPr txBox="1">
              <a:spLocks noChangeArrowheads="1"/>
            </p:cNvSpPr>
            <p:nvPr/>
          </p:nvSpPr>
          <p:spPr bwMode="auto">
            <a:xfrm>
              <a:off x="3127318" y="2743197"/>
              <a:ext cx="2892189" cy="1205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1.4 Billion daily active</a:t>
              </a:r>
              <a:br>
                <a:rPr lang="en-US" altLang="x-none" sz="1800" dirty="0">
                  <a:solidFill>
                    <a:srgbClr val="000000"/>
                  </a:solidFill>
                </a:rPr>
              </a:br>
              <a:r>
                <a:rPr lang="en-US" altLang="x-none" sz="1800" dirty="0">
                  <a:solidFill>
                    <a:srgbClr val="000000"/>
                  </a:solidFill>
                </a:rPr>
                <a:t>Facebook Users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en-US" altLang="x-none" sz="1800" dirty="0">
                <a:solidFill>
                  <a:srgbClr val="000000"/>
                </a:solidFill>
              </a:endParaRPr>
            </a:p>
          </p:txBody>
        </p:sp>
        <p:pic>
          <p:nvPicPr>
            <p:cNvPr id="14347" name="Picture 8" descr="http://jchutchins.net/site/wp-content/uploads/2009/06/facebook-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848" y="1676400"/>
              <a:ext cx="2354352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17"/>
          <p:cNvGrpSpPr>
            <a:grpSpLocks/>
          </p:cNvGrpSpPr>
          <p:nvPr/>
        </p:nvGrpSpPr>
        <p:grpSpPr bwMode="auto">
          <a:xfrm>
            <a:off x="354990" y="1492250"/>
            <a:ext cx="1878528" cy="1686928"/>
            <a:chOff x="6138219" y="1752600"/>
            <a:chExt cx="2454206" cy="2204330"/>
          </a:xfrm>
        </p:grpSpPr>
        <p:sp>
          <p:nvSpPr>
            <p:cNvPr id="14344" name="TextBox 4"/>
            <p:cNvSpPr txBox="1">
              <a:spLocks noChangeArrowheads="1"/>
            </p:cNvSpPr>
            <p:nvPr/>
          </p:nvSpPr>
          <p:spPr bwMode="auto">
            <a:xfrm>
              <a:off x="6138219" y="2750403"/>
              <a:ext cx="2454206" cy="120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10 Billion 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Flickr Photos</a:t>
              </a:r>
            </a:p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dirty="0">
                  <a:solidFill>
                    <a:srgbClr val="000000"/>
                  </a:solidFill>
                </a:rPr>
                <a:t>Avg. 1 Million/day</a:t>
              </a:r>
            </a:p>
          </p:txBody>
        </p:sp>
        <p:pic>
          <p:nvPicPr>
            <p:cNvPr id="14345" name="Picture 12" descr="Flick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752600"/>
              <a:ext cx="2314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252638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74638"/>
            <a:ext cx="8421757" cy="1143000"/>
          </a:xfrm>
        </p:spPr>
        <p:txBody>
          <a:bodyPr/>
          <a:lstStyle/>
          <a:p>
            <a:r>
              <a:rPr lang="en-US" dirty="0"/>
              <a:t>In-Memory Data Sharing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55849" y="5721608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cxnSp>
        <p:nvCxnSpPr>
          <p:cNvPr id="51" name="Straight Arrow Connector 50"/>
          <p:cNvCxnSpPr>
            <a:stCxn id="65" idx="3"/>
            <a:endCxn id="60" idx="1"/>
          </p:cNvCxnSpPr>
          <p:nvPr/>
        </p:nvCxnSpPr>
        <p:spPr>
          <a:xfrm flipV="1">
            <a:off x="3730416" y="4072494"/>
            <a:ext cx="1158154" cy="12142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65" idx="3"/>
            <a:endCxn id="61" idx="1"/>
          </p:cNvCxnSpPr>
          <p:nvPr/>
        </p:nvCxnSpPr>
        <p:spPr>
          <a:xfrm flipV="1">
            <a:off x="3730416" y="4898356"/>
            <a:ext cx="1158154" cy="3883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65" idx="3"/>
            <a:endCxn id="62" idx="1"/>
          </p:cNvCxnSpPr>
          <p:nvPr/>
        </p:nvCxnSpPr>
        <p:spPr>
          <a:xfrm>
            <a:off x="3730416" y="5286700"/>
            <a:ext cx="1158154" cy="4234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57" idx="1"/>
          </p:cNvCxnSpPr>
          <p:nvPr/>
        </p:nvCxnSpPr>
        <p:spPr>
          <a:xfrm>
            <a:off x="6269781" y="4072494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58" idx="1"/>
          </p:cNvCxnSpPr>
          <p:nvPr/>
        </p:nvCxnSpPr>
        <p:spPr>
          <a:xfrm>
            <a:off x="6269781" y="4898356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endCxn id="59" idx="1"/>
          </p:cNvCxnSpPr>
          <p:nvPr/>
        </p:nvCxnSpPr>
        <p:spPr>
          <a:xfrm>
            <a:off x="6269781" y="5712142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7" name="Folded Corner 56"/>
          <p:cNvSpPr/>
          <p:nvPr/>
        </p:nvSpPr>
        <p:spPr>
          <a:xfrm>
            <a:off x="6837979" y="3783040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6837979" y="4608902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6837979" y="5422688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88570" y="3848644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88570" y="4674506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88570" y="5486325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3</a:t>
            </a:r>
          </a:p>
        </p:txBody>
      </p:sp>
      <p:cxnSp>
        <p:nvCxnSpPr>
          <p:cNvPr id="63" name="Straight Arrow Connector 62"/>
          <p:cNvCxnSpPr>
            <a:stCxn id="65" idx="3"/>
            <a:endCxn id="64" idx="1"/>
          </p:cNvCxnSpPr>
          <p:nvPr/>
        </p:nvCxnSpPr>
        <p:spPr>
          <a:xfrm>
            <a:off x="3730416" y="5286700"/>
            <a:ext cx="1158682" cy="113784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889098" y="620910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65" name="Diamond 64"/>
          <p:cNvSpPr/>
          <p:nvPr/>
        </p:nvSpPr>
        <p:spPr>
          <a:xfrm>
            <a:off x="3440770" y="5201379"/>
            <a:ext cx="289646" cy="170641"/>
          </a:xfrm>
          <a:prstGeom prst="diamon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Can 65"/>
          <p:cNvSpPr/>
          <p:nvPr/>
        </p:nvSpPr>
        <p:spPr>
          <a:xfrm>
            <a:off x="1082479" y="4876784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67" name="Straight Arrow Connector 66"/>
          <p:cNvCxnSpPr>
            <a:stCxn id="66" idx="4"/>
          </p:cNvCxnSpPr>
          <p:nvPr/>
        </p:nvCxnSpPr>
        <p:spPr>
          <a:xfrm flipV="1">
            <a:off x="1864863" y="5286700"/>
            <a:ext cx="999947" cy="21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3716" y="4316440"/>
            <a:ext cx="13226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Tahoma"/>
                <a:cs typeface="Tahoma"/>
              </a:rPr>
              <a:t>one-time</a:t>
            </a:r>
            <a:br>
              <a:rPr lang="en-US" sz="1900" dirty="0">
                <a:latin typeface="Tahoma"/>
                <a:cs typeface="Tahoma"/>
              </a:rPr>
            </a:br>
            <a:r>
              <a:rPr lang="en-US" sz="1900" dirty="0">
                <a:latin typeface="Tahoma"/>
                <a:cs typeface="Tahoma"/>
              </a:rPr>
              <a:t>processing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800609" y="4375459"/>
            <a:ext cx="1312636" cy="1724328"/>
            <a:chOff x="2784930" y="2345019"/>
            <a:chExt cx="1312636" cy="1724328"/>
          </a:xfrm>
        </p:grpSpPr>
        <p:pic>
          <p:nvPicPr>
            <p:cNvPr id="71" name="Picture 7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2" name="Picture 7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75" name="Can 74"/>
          <p:cNvSpPr/>
          <p:nvPr/>
        </p:nvSpPr>
        <p:spPr>
          <a:xfrm>
            <a:off x="1006279" y="2265561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76" name="Straight Arrow Connector 75"/>
          <p:cNvCxnSpPr>
            <a:stCxn id="75" idx="4"/>
            <a:endCxn id="77" idx="1"/>
          </p:cNvCxnSpPr>
          <p:nvPr/>
        </p:nvCxnSpPr>
        <p:spPr>
          <a:xfrm>
            <a:off x="1788663" y="2677600"/>
            <a:ext cx="53779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2326458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>
          <a:xfrm flipV="1">
            <a:off x="3236463" y="2677599"/>
            <a:ext cx="322152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80" idx="1"/>
          </p:cNvCxnSpPr>
          <p:nvPr/>
        </p:nvCxnSpPr>
        <p:spPr>
          <a:xfrm>
            <a:off x="4697118" y="2677599"/>
            <a:ext cx="35944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5056565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cxnSp>
        <p:nvCxnSpPr>
          <p:cNvPr id="81" name="Straight Arrow Connector 80"/>
          <p:cNvCxnSpPr>
            <a:stCxn id="80" idx="3"/>
          </p:cNvCxnSpPr>
          <p:nvPr/>
        </p:nvCxnSpPr>
        <p:spPr>
          <a:xfrm flipV="1">
            <a:off x="5966570" y="2677599"/>
            <a:ext cx="33832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7443400" y="2677599"/>
            <a:ext cx="326774" cy="103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767586" y="2464125"/>
            <a:ext cx="949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79649" y="3103886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513246" y="1790559"/>
            <a:ext cx="1312636" cy="1724328"/>
            <a:chOff x="2784930" y="2345019"/>
            <a:chExt cx="1312636" cy="1724328"/>
          </a:xfrm>
        </p:grpSpPr>
        <p:pic>
          <p:nvPicPr>
            <p:cNvPr id="86" name="Picture 8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87" name="Picture 86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8" name="Picture 8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246843" y="1799084"/>
            <a:ext cx="1312636" cy="1724328"/>
            <a:chOff x="2784930" y="2345019"/>
            <a:chExt cx="1312636" cy="1724328"/>
          </a:xfrm>
        </p:grpSpPr>
        <p:pic>
          <p:nvPicPr>
            <p:cNvPr id="90" name="Picture 8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91" name="Picture 9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92" name="Picture 9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45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74638"/>
            <a:ext cx="8421757" cy="1143000"/>
          </a:xfrm>
        </p:spPr>
        <p:txBody>
          <a:bodyPr/>
          <a:lstStyle/>
          <a:p>
            <a:r>
              <a:rPr lang="en-US" dirty="0"/>
              <a:t>Efficient Fault Recovery via Lineage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55849" y="5721608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cxnSp>
        <p:nvCxnSpPr>
          <p:cNvPr id="51" name="Straight Arrow Connector 50"/>
          <p:cNvCxnSpPr>
            <a:stCxn id="65" idx="3"/>
            <a:endCxn id="60" idx="1"/>
          </p:cNvCxnSpPr>
          <p:nvPr/>
        </p:nvCxnSpPr>
        <p:spPr>
          <a:xfrm flipV="1">
            <a:off x="3730416" y="4072494"/>
            <a:ext cx="1158154" cy="12142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65" idx="3"/>
            <a:endCxn id="61" idx="1"/>
          </p:cNvCxnSpPr>
          <p:nvPr/>
        </p:nvCxnSpPr>
        <p:spPr>
          <a:xfrm flipV="1">
            <a:off x="3730416" y="4898356"/>
            <a:ext cx="1158154" cy="3883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65" idx="3"/>
            <a:endCxn id="62" idx="1"/>
          </p:cNvCxnSpPr>
          <p:nvPr/>
        </p:nvCxnSpPr>
        <p:spPr>
          <a:xfrm>
            <a:off x="3730416" y="5286700"/>
            <a:ext cx="1158154" cy="4234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57" idx="1"/>
          </p:cNvCxnSpPr>
          <p:nvPr/>
        </p:nvCxnSpPr>
        <p:spPr>
          <a:xfrm>
            <a:off x="6269781" y="4072494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58" idx="1"/>
          </p:cNvCxnSpPr>
          <p:nvPr/>
        </p:nvCxnSpPr>
        <p:spPr>
          <a:xfrm>
            <a:off x="6269781" y="4898356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endCxn id="59" idx="1"/>
          </p:cNvCxnSpPr>
          <p:nvPr/>
        </p:nvCxnSpPr>
        <p:spPr>
          <a:xfrm>
            <a:off x="6269781" y="5712142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7" name="Folded Corner 56"/>
          <p:cNvSpPr/>
          <p:nvPr/>
        </p:nvSpPr>
        <p:spPr>
          <a:xfrm>
            <a:off x="6837979" y="3783040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6837979" y="4608902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6837979" y="5422688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88570" y="3848644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88570" y="4674506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88570" y="5486325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3</a:t>
            </a:r>
          </a:p>
        </p:txBody>
      </p:sp>
      <p:cxnSp>
        <p:nvCxnSpPr>
          <p:cNvPr id="63" name="Straight Arrow Connector 62"/>
          <p:cNvCxnSpPr>
            <a:stCxn id="65" idx="3"/>
            <a:endCxn id="64" idx="1"/>
          </p:cNvCxnSpPr>
          <p:nvPr/>
        </p:nvCxnSpPr>
        <p:spPr>
          <a:xfrm>
            <a:off x="3730416" y="5286700"/>
            <a:ext cx="1158682" cy="113784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889098" y="620910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65" name="Diamond 64"/>
          <p:cNvSpPr/>
          <p:nvPr/>
        </p:nvSpPr>
        <p:spPr>
          <a:xfrm>
            <a:off x="3440770" y="5201379"/>
            <a:ext cx="289646" cy="170641"/>
          </a:xfrm>
          <a:prstGeom prst="diamon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Can 65"/>
          <p:cNvSpPr/>
          <p:nvPr/>
        </p:nvSpPr>
        <p:spPr>
          <a:xfrm>
            <a:off x="1082479" y="4876784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67" name="Straight Arrow Connector 66"/>
          <p:cNvCxnSpPr>
            <a:stCxn id="66" idx="4"/>
          </p:cNvCxnSpPr>
          <p:nvPr/>
        </p:nvCxnSpPr>
        <p:spPr>
          <a:xfrm flipV="1">
            <a:off x="1864863" y="5286700"/>
            <a:ext cx="999947" cy="21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3716" y="4316440"/>
            <a:ext cx="13226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Tahoma"/>
                <a:cs typeface="Tahoma"/>
              </a:rPr>
              <a:t>one-time</a:t>
            </a:r>
            <a:br>
              <a:rPr lang="en-US" sz="1900" dirty="0">
                <a:latin typeface="Tahoma"/>
                <a:cs typeface="Tahoma"/>
              </a:rPr>
            </a:br>
            <a:r>
              <a:rPr lang="en-US" sz="1900" dirty="0">
                <a:latin typeface="Tahoma"/>
                <a:cs typeface="Tahoma"/>
              </a:rPr>
              <a:t>processing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068005" y="5325654"/>
            <a:ext cx="810370" cy="169456"/>
          </a:xfrm>
          <a:prstGeom prst="rect">
            <a:avLst/>
          </a:prstGeom>
          <a:solidFill>
            <a:sysClr val="window" lastClr="FFFFFF">
              <a:alpha val="76000"/>
            </a:sysClr>
          </a:solidFill>
          <a:ln w="25400" cap="flat" cmpd="sng" algn="ctr">
            <a:noFill/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00609" y="4375459"/>
            <a:ext cx="1312636" cy="1724328"/>
            <a:chOff x="2784930" y="2345019"/>
            <a:chExt cx="1312636" cy="1724328"/>
          </a:xfrm>
        </p:grpSpPr>
        <p:pic>
          <p:nvPicPr>
            <p:cNvPr id="71" name="Picture 7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2" name="Picture 7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74" name="Multiply 73"/>
          <p:cNvSpPr/>
          <p:nvPr/>
        </p:nvSpPr>
        <p:spPr>
          <a:xfrm>
            <a:off x="3486714" y="4509370"/>
            <a:ext cx="630253" cy="614186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5" name="Can 74"/>
          <p:cNvSpPr/>
          <p:nvPr/>
        </p:nvSpPr>
        <p:spPr>
          <a:xfrm>
            <a:off x="1006279" y="2265561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76" name="Straight Arrow Connector 75"/>
          <p:cNvCxnSpPr>
            <a:stCxn id="75" idx="4"/>
            <a:endCxn id="77" idx="1"/>
          </p:cNvCxnSpPr>
          <p:nvPr/>
        </p:nvCxnSpPr>
        <p:spPr>
          <a:xfrm>
            <a:off x="1788663" y="2677600"/>
            <a:ext cx="53779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2326458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>
          <a:xfrm flipV="1">
            <a:off x="3236463" y="2677599"/>
            <a:ext cx="322152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80" idx="1"/>
          </p:cNvCxnSpPr>
          <p:nvPr/>
        </p:nvCxnSpPr>
        <p:spPr>
          <a:xfrm>
            <a:off x="4697118" y="2677599"/>
            <a:ext cx="35944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5056565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cxnSp>
        <p:nvCxnSpPr>
          <p:cNvPr id="81" name="Straight Arrow Connector 80"/>
          <p:cNvCxnSpPr>
            <a:stCxn id="80" idx="3"/>
          </p:cNvCxnSpPr>
          <p:nvPr/>
        </p:nvCxnSpPr>
        <p:spPr>
          <a:xfrm flipV="1">
            <a:off x="5966570" y="2677599"/>
            <a:ext cx="33832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7443400" y="2677599"/>
            <a:ext cx="326774" cy="103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767586" y="2464125"/>
            <a:ext cx="949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79649" y="3103886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513246" y="1790559"/>
            <a:ext cx="1312636" cy="1724328"/>
            <a:chOff x="2784930" y="2345019"/>
            <a:chExt cx="1312636" cy="1724328"/>
          </a:xfrm>
        </p:grpSpPr>
        <p:pic>
          <p:nvPicPr>
            <p:cNvPr id="86" name="Picture 8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87" name="Picture 86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8" name="Picture 8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246843" y="1799084"/>
            <a:ext cx="1312636" cy="1724328"/>
            <a:chOff x="2784930" y="2345019"/>
            <a:chExt cx="1312636" cy="1724328"/>
          </a:xfrm>
        </p:grpSpPr>
        <p:pic>
          <p:nvPicPr>
            <p:cNvPr id="90" name="Picture 8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91" name="Picture 9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92" name="Picture 9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93" name="Multiply 92"/>
          <p:cNvSpPr/>
          <p:nvPr/>
        </p:nvSpPr>
        <p:spPr>
          <a:xfrm>
            <a:off x="6246602" y="1923212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4" name="Multiply 93"/>
          <p:cNvSpPr/>
          <p:nvPr/>
        </p:nvSpPr>
        <p:spPr>
          <a:xfrm>
            <a:off x="3489890" y="1923212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30942" y="1407677"/>
            <a:ext cx="395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Maintain a reliable log of applied operations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>
            <a:off x="2821980" y="1746231"/>
            <a:ext cx="408219" cy="543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4985498" y="1709110"/>
            <a:ext cx="481632" cy="5443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H="1">
            <a:off x="2931724" y="1741832"/>
            <a:ext cx="733074" cy="25074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3671843" y="3473026"/>
            <a:ext cx="324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</a:rPr>
              <a:t>Recompute</a:t>
            </a:r>
            <a:r>
              <a:rPr lang="en-US" sz="1600" b="1" dirty="0">
                <a:solidFill>
                  <a:srgbClr val="C00000"/>
                </a:solidFill>
              </a:rPr>
              <a:t> lost partitions on failure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V="1">
            <a:off x="5357386" y="3167342"/>
            <a:ext cx="835293" cy="26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 flipV="1">
            <a:off x="4239891" y="3167342"/>
            <a:ext cx="835293" cy="26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3856706" y="3942540"/>
            <a:ext cx="430222" cy="6359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961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4" grpId="0" animBg="1"/>
      <p:bldP spid="74" grpId="1" animBg="1"/>
      <p:bldP spid="77" grpId="0" animBg="1"/>
      <p:bldP spid="80" grpId="0" animBg="1"/>
      <p:bldP spid="80" grpId="1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5" grpId="0"/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Generality of RDDs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Despite their restrictions, RDDs can express many parallel algorithms</a:t>
            </a:r>
          </a:p>
          <a:p>
            <a:pPr lvl="1"/>
            <a:r>
              <a:rPr lang="en-US" dirty="0"/>
              <a:t>These naturally </a:t>
            </a:r>
            <a:r>
              <a:rPr lang="en-US" i="1" dirty="0"/>
              <a:t>apply the same operation to many items</a:t>
            </a:r>
          </a:p>
          <a:p>
            <a:r>
              <a:rPr lang="en-US" dirty="0"/>
              <a:t>Unify many programming models</a:t>
            </a:r>
          </a:p>
          <a:p>
            <a:pPr lvl="1"/>
            <a:r>
              <a:rPr lang="en-US" i="1" dirty="0"/>
              <a:t>Data flow models:</a:t>
            </a:r>
            <a:r>
              <a:rPr lang="en-US" dirty="0"/>
              <a:t> </a:t>
            </a:r>
            <a:r>
              <a:rPr lang="en-US" dirty="0" err="1"/>
              <a:t>MapReduce</a:t>
            </a:r>
            <a:r>
              <a:rPr lang="en-US" dirty="0"/>
              <a:t>, Dryad, SQL, …</a:t>
            </a:r>
          </a:p>
          <a:p>
            <a:pPr lvl="1"/>
            <a:r>
              <a:rPr lang="en-US" i="1" dirty="0"/>
              <a:t>Specialized models</a:t>
            </a:r>
            <a:r>
              <a:rPr lang="en-US" dirty="0"/>
              <a:t> for iterative apps: BSP (</a:t>
            </a:r>
            <a:r>
              <a:rPr lang="en-US" dirty="0" err="1"/>
              <a:t>Pregel</a:t>
            </a:r>
            <a:r>
              <a:rPr lang="en-US" dirty="0"/>
              <a:t>), iterative </a:t>
            </a:r>
            <a:r>
              <a:rPr lang="en-US" dirty="0" err="1"/>
              <a:t>MapReduce</a:t>
            </a:r>
            <a:r>
              <a:rPr lang="en-US" dirty="0"/>
              <a:t> (</a:t>
            </a:r>
            <a:r>
              <a:rPr lang="en-US" dirty="0" err="1"/>
              <a:t>Haloop</a:t>
            </a:r>
            <a:r>
              <a:rPr lang="en-US" dirty="0"/>
              <a:t>), bulk incremental, …</a:t>
            </a:r>
          </a:p>
          <a:p>
            <a:r>
              <a:rPr lang="en-US" dirty="0"/>
              <a:t>Support </a:t>
            </a:r>
            <a:r>
              <a:rPr lang="en-US" i="1" dirty="0"/>
              <a:t>new apps </a:t>
            </a:r>
            <a:r>
              <a:rPr lang="en-US" dirty="0"/>
              <a:t>that these models don’t</a:t>
            </a:r>
          </a:p>
          <a:p>
            <a:r>
              <a:rPr lang="en-US" dirty="0"/>
              <a:t>Enables apps to efficiently </a:t>
            </a:r>
            <a:r>
              <a:rPr lang="en-US" i="1" dirty="0"/>
              <a:t>intermix</a:t>
            </a:r>
            <a:r>
              <a:rPr lang="en-US" dirty="0"/>
              <a:t> these models</a:t>
            </a:r>
          </a:p>
        </p:txBody>
      </p:sp>
    </p:spTree>
    <p:extLst>
      <p:ext uri="{BB962C8B-B14F-4D97-AF65-F5344CB8AC3E}">
        <p14:creationId xmlns:p14="http://schemas.microsoft.com/office/powerpoint/2010/main" val="35828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Operations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1905000"/>
          <a:ext cx="8229600" cy="4683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Transformations</a:t>
                      </a:r>
                    </a:p>
                    <a:p>
                      <a:pPr algn="ctr"/>
                      <a:r>
                        <a:rPr lang="en-US" sz="2400" dirty="0"/>
                        <a:t>(define a new RDD)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map</a:t>
                      </a:r>
                    </a:p>
                    <a:p>
                      <a:pPr algn="ctr"/>
                      <a:r>
                        <a:rPr lang="en-US" sz="2400" dirty="0"/>
                        <a:t>filter</a:t>
                      </a:r>
                    </a:p>
                    <a:p>
                      <a:pPr algn="ctr"/>
                      <a:r>
                        <a:rPr lang="en-US" sz="2400" dirty="0"/>
                        <a:t>sample</a:t>
                      </a:r>
                    </a:p>
                    <a:p>
                      <a:pPr algn="ctr"/>
                      <a:r>
                        <a:rPr lang="en-US" sz="2400" dirty="0" err="1"/>
                        <a:t>groupByKey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reduceByKey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sortByKey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flatMap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union</a:t>
                      </a:r>
                    </a:p>
                    <a:p>
                      <a:pPr algn="ctr"/>
                      <a:r>
                        <a:rPr lang="en-US" sz="2400" dirty="0"/>
                        <a:t>join</a:t>
                      </a:r>
                    </a:p>
                    <a:p>
                      <a:pPr algn="ctr"/>
                      <a:r>
                        <a:rPr lang="en-US" sz="2400" dirty="0" err="1"/>
                        <a:t>cogroup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cross</a:t>
                      </a:r>
                      <a:br>
                        <a:rPr lang="en-US" sz="2400" dirty="0"/>
                      </a:br>
                      <a:r>
                        <a:rPr lang="en-US" sz="2400" dirty="0" err="1"/>
                        <a:t>mapValues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Actions</a:t>
                      </a:r>
                    </a:p>
                    <a:p>
                      <a:pPr algn="ctr"/>
                      <a:r>
                        <a:rPr lang="en-US" sz="2400" dirty="0"/>
                        <a:t>(return a result to driver program)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</a:t>
                      </a:r>
                    </a:p>
                    <a:p>
                      <a:pPr algn="ctr"/>
                      <a:r>
                        <a:rPr lang="en-US" sz="2400" dirty="0"/>
                        <a:t>reduce</a:t>
                      </a:r>
                    </a:p>
                    <a:p>
                      <a:pPr algn="ctr"/>
                      <a:r>
                        <a:rPr lang="en-US" sz="2400" dirty="0"/>
                        <a:t>count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save</a:t>
                      </a:r>
                    </a:p>
                    <a:p>
                      <a:pPr algn="ctr"/>
                      <a:r>
                        <a:rPr lang="en-US" sz="2400" dirty="0" err="1"/>
                        <a:t>lookupKey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take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7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Task Scheduler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4294967295"/>
          </p:nvPr>
        </p:nvSpPr>
        <p:spPr>
          <a:xfrm>
            <a:off x="13187" y="1979804"/>
            <a:ext cx="3646488" cy="4305300"/>
          </a:xfrm>
          <a:prstGeom prst="rect">
            <a:avLst/>
          </a:prstGeom>
        </p:spPr>
        <p:txBody>
          <a:bodyPr/>
          <a:lstStyle/>
          <a:p>
            <a:r>
              <a:rPr lang="en-US" sz="2700">
                <a:ea typeface="ＭＳ Ｐゴシック" charset="-128"/>
                <a:cs typeface="ＭＳ Ｐゴシック" charset="-128"/>
              </a:rPr>
              <a:t>DAG of stages to execute</a:t>
            </a:r>
            <a:endParaRPr lang="en-US" sz="2700" dirty="0">
              <a:ea typeface="ＭＳ Ｐゴシック" charset="-128"/>
              <a:cs typeface="ＭＳ Ｐゴシック" charset="-128"/>
            </a:endParaRP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Pipelines functions</a:t>
            </a:r>
            <a:br>
              <a:rPr lang="en-US" sz="2700" dirty="0">
                <a:ea typeface="ＭＳ Ｐゴシック" charset="-128"/>
                <a:cs typeface="ＭＳ Ｐゴシック" charset="-128"/>
              </a:rPr>
            </a:br>
            <a:r>
              <a:rPr lang="en-US" sz="2700" dirty="0">
                <a:ea typeface="ＭＳ Ｐゴシック" charset="-128"/>
                <a:cs typeface="ＭＳ Ｐゴシック" charset="-128"/>
              </a:rPr>
              <a:t>within a stage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Locality &amp; data </a:t>
            </a:r>
            <a:br>
              <a:rPr lang="en-US" sz="2700" dirty="0">
                <a:ea typeface="ＭＳ Ｐゴシック" charset="-128"/>
                <a:cs typeface="ＭＳ Ｐゴシック" charset="-128"/>
              </a:rPr>
            </a:br>
            <a:r>
              <a:rPr lang="en-US" sz="2700" dirty="0">
                <a:ea typeface="ＭＳ Ｐゴシック" charset="-128"/>
                <a:cs typeface="ＭＳ Ｐゴシック" charset="-128"/>
              </a:rPr>
              <a:t>reuse aware</a:t>
            </a:r>
          </a:p>
          <a:p>
            <a:r>
              <a:rPr lang="en-US" sz="2700" dirty="0">
                <a:ea typeface="ＭＳ Ｐゴシック" charset="-128"/>
                <a:cs typeface="ＭＳ Ｐゴシック" charset="-128"/>
              </a:rPr>
              <a:t>Partitioning-aware</a:t>
            </a:r>
            <a:br>
              <a:rPr lang="en-US" sz="2700" dirty="0">
                <a:ea typeface="ＭＳ Ｐゴシック" charset="-128"/>
                <a:cs typeface="ＭＳ Ｐゴシック" charset="-128"/>
              </a:rPr>
            </a:br>
            <a:r>
              <a:rPr lang="en-US" sz="2700" dirty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3392904" y="2044032"/>
            <a:ext cx="5465572" cy="3797969"/>
            <a:chOff x="3259082" y="2018851"/>
            <a:chExt cx="5656318" cy="3924749"/>
          </a:xfrm>
        </p:grpSpPr>
        <p:sp>
          <p:nvSpPr>
            <p:cNvPr id="171" name="Rounded Rectangle 170"/>
            <p:cNvSpPr/>
            <p:nvPr/>
          </p:nvSpPr>
          <p:spPr>
            <a:xfrm>
              <a:off x="3259082" y="2018851"/>
              <a:ext cx="5656318" cy="3924749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423812" y="2166746"/>
              <a:ext cx="1828800" cy="138109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3423812" y="3726445"/>
              <a:ext cx="3901060" cy="207485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5039626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5133256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5133256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045232" y="4839070"/>
              <a:ext cx="586220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5138861" y="491997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5138861" y="5283553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387251" y="3963700"/>
              <a:ext cx="591825" cy="152884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6480881" y="404460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6480881" y="440818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6480881" y="476792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6480881" y="513150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4479781" y="2272884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4573411" y="235378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4573411" y="2717367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4573411" y="3063041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6387251" y="2278969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6480881" y="235987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480881" y="272345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6480881" y="3069126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156030" y="3225190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249660" y="330609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249660" y="366967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249660" y="4015348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6887760" y="2492257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6887760" y="2855839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6887760" y="3201513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4980290" y="2849754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4980290" y="2486172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2" name="Straight Arrow Connector 201"/>
            <p:cNvCxnSpPr>
              <a:stCxn id="176" idx="3"/>
              <a:endCxn id="182" idx="1"/>
            </p:cNvCxnSpPr>
            <p:nvPr/>
          </p:nvCxnSpPr>
          <p:spPr>
            <a:xfrm>
              <a:off x="5540135" y="4455032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6887760" y="3438479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4980290" y="3195428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6887760" y="3438479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6" name="Straight Arrow Connector 205"/>
            <p:cNvCxnSpPr>
              <a:stCxn id="175" idx="3"/>
              <a:endCxn id="181" idx="1"/>
            </p:cNvCxnSpPr>
            <p:nvPr/>
          </p:nvCxnSpPr>
          <p:spPr>
            <a:xfrm>
              <a:off x="5540135" y="4091451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7" name="Straight Arrow Connector 206"/>
            <p:cNvCxnSpPr>
              <a:stCxn id="178" idx="3"/>
              <a:endCxn id="183" idx="1"/>
            </p:cNvCxnSpPr>
            <p:nvPr/>
          </p:nvCxnSpPr>
          <p:spPr>
            <a:xfrm flipV="1">
              <a:off x="5545740" y="4900309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8" name="Straight Arrow Connector 207"/>
            <p:cNvCxnSpPr>
              <a:stCxn id="179" idx="3"/>
              <a:endCxn id="184" idx="1"/>
            </p:cNvCxnSpPr>
            <p:nvPr/>
          </p:nvCxnSpPr>
          <p:spPr>
            <a:xfrm flipV="1">
              <a:off x="5545740" y="5263891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6887760" y="3802061"/>
              <a:ext cx="1361900" cy="37492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6887760" y="3802061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6887760" y="3802061"/>
              <a:ext cx="1361900" cy="10982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6887760" y="3802061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6887760" y="3438479"/>
              <a:ext cx="1361900" cy="110209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4980290" y="2849754"/>
              <a:ext cx="1500591" cy="35175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4980290" y="2492257"/>
              <a:ext cx="1500591" cy="35749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4980290" y="2855839"/>
              <a:ext cx="1500591" cy="3395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4980290" y="2486172"/>
              <a:ext cx="1500591" cy="71534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6887760" y="3438479"/>
              <a:ext cx="1361900" cy="182541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6887760" y="4147735"/>
              <a:ext cx="1361900" cy="2925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6887760" y="4147735"/>
              <a:ext cx="1361900" cy="39283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6887760" y="4147735"/>
              <a:ext cx="1361900" cy="7525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6887760" y="4147735"/>
              <a:ext cx="1361900" cy="111615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472829" y="4745405"/>
              <a:ext cx="57076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664808" y="5398364"/>
              <a:ext cx="74948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union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273881" y="3209701"/>
              <a:ext cx="103200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4980290" y="2492257"/>
              <a:ext cx="1500591" cy="70317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4980290" y="2486172"/>
              <a:ext cx="1500591" cy="36966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28" name="Rounded Rectangle 227"/>
            <p:cNvSpPr/>
            <p:nvPr/>
          </p:nvSpPr>
          <p:spPr>
            <a:xfrm>
              <a:off x="3810358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29" name="Rounded Rectangle 228"/>
            <p:cNvSpPr/>
            <p:nvPr/>
          </p:nvSpPr>
          <p:spPr>
            <a:xfrm>
              <a:off x="3903988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0" name="Rounded Rectangle 229"/>
            <p:cNvSpPr/>
            <p:nvPr/>
          </p:nvSpPr>
          <p:spPr>
            <a:xfrm>
              <a:off x="3903988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231" name="Straight Arrow Connector 230"/>
            <p:cNvCxnSpPr>
              <a:stCxn id="229" idx="3"/>
              <a:endCxn id="175" idx="1"/>
            </p:cNvCxnSpPr>
            <p:nvPr/>
          </p:nvCxnSpPr>
          <p:spPr>
            <a:xfrm>
              <a:off x="4310867" y="4091451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32" name="Straight Arrow Connector 231"/>
            <p:cNvCxnSpPr>
              <a:stCxn id="230" idx="3"/>
              <a:endCxn id="176" idx="1"/>
            </p:cNvCxnSpPr>
            <p:nvPr/>
          </p:nvCxnSpPr>
          <p:spPr>
            <a:xfrm>
              <a:off x="4310867" y="4455032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233" name="TextBox 232"/>
            <p:cNvSpPr txBox="1"/>
            <p:nvPr/>
          </p:nvSpPr>
          <p:spPr>
            <a:xfrm>
              <a:off x="4403449" y="4431457"/>
              <a:ext cx="63284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map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7804438" y="5449542"/>
              <a:ext cx="92457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514985" y="3139672"/>
              <a:ext cx="92340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3586392" y="5373619"/>
              <a:ext cx="93833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12956" y="2157765"/>
              <a:ext cx="405970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5996325" y="2106542"/>
              <a:ext cx="39593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447786" y="3802881"/>
              <a:ext cx="39500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683539" y="3769620"/>
              <a:ext cx="4144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712117" y="4721660"/>
              <a:ext cx="385908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052965" y="3760981"/>
              <a:ext cx="37470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7816768" y="2864847"/>
              <a:ext cx="4137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G:</a:t>
              </a: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4902597" y="6074860"/>
            <a:ext cx="2763779" cy="369332"/>
            <a:chOff x="5162865" y="6141700"/>
            <a:chExt cx="2763779" cy="369332"/>
          </a:xfrm>
        </p:grpSpPr>
        <p:sp>
          <p:nvSpPr>
            <p:cNvPr id="78" name="Rounded Rectangle 77"/>
            <p:cNvSpPr/>
            <p:nvPr/>
          </p:nvSpPr>
          <p:spPr>
            <a:xfrm>
              <a:off x="5162865" y="6219124"/>
              <a:ext cx="393158" cy="25708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53240" y="6141700"/>
              <a:ext cx="2373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= cached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 data partition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15363" y="4832411"/>
            <a:ext cx="2134687" cy="1684422"/>
            <a:chOff x="496986" y="4609513"/>
            <a:chExt cx="2134687" cy="1684422"/>
          </a:xfrm>
        </p:grpSpPr>
        <p:sp>
          <p:nvSpPr>
            <p:cNvPr id="83" name="TextBox 82"/>
            <p:cNvSpPr txBox="1"/>
            <p:nvPr/>
          </p:nvSpPr>
          <p:spPr>
            <a:xfrm>
              <a:off x="496986" y="5955381"/>
              <a:ext cx="2134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Narrow dependencies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 flipV="1">
              <a:off x="1394092" y="4609513"/>
              <a:ext cx="1144460" cy="13410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7" name="Group 86"/>
          <p:cNvGrpSpPr/>
          <p:nvPr/>
        </p:nvGrpSpPr>
        <p:grpSpPr>
          <a:xfrm>
            <a:off x="5106277" y="1371477"/>
            <a:ext cx="1861407" cy="983531"/>
            <a:chOff x="598361" y="6470541"/>
            <a:chExt cx="1861407" cy="983531"/>
          </a:xfrm>
        </p:grpSpPr>
        <p:sp>
          <p:nvSpPr>
            <p:cNvPr id="88" name="TextBox 87"/>
            <p:cNvSpPr txBox="1"/>
            <p:nvPr/>
          </p:nvSpPr>
          <p:spPr>
            <a:xfrm>
              <a:off x="598361" y="6470541"/>
              <a:ext cx="1861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Wide dependencies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H="1">
              <a:off x="1273145" y="6815050"/>
              <a:ext cx="120947" cy="63902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866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Global aggregate computations that produce program state</a:t>
            </a:r>
          </a:p>
          <a:p>
            <a:pPr lvl="1"/>
            <a:r>
              <a:rPr lang="en-US" dirty="0"/>
              <a:t>compute the count() of an RDD, compute the max diff, etc.</a:t>
            </a:r>
          </a:p>
          <a:p>
            <a:r>
              <a:rPr lang="en-US" dirty="0"/>
              <a:t>Loops!</a:t>
            </a:r>
          </a:p>
          <a:p>
            <a:pPr lvl="1"/>
            <a:r>
              <a:rPr lang="en-US" dirty="0"/>
              <a:t>Spark makes it much easier to do multi-stage </a:t>
            </a:r>
            <a:r>
              <a:rPr lang="en-US" dirty="0" err="1"/>
              <a:t>MapReduce</a:t>
            </a:r>
            <a:endParaRPr lang="en-US" dirty="0"/>
          </a:p>
          <a:p>
            <a:r>
              <a:rPr lang="en-US" dirty="0"/>
              <a:t>Built-in abstractions for some other common operations like joins</a:t>
            </a:r>
          </a:p>
          <a:p>
            <a:r>
              <a:rPr lang="en-US" dirty="0"/>
              <a:t>See also Apache </a:t>
            </a:r>
            <a:r>
              <a:rPr lang="en-US" dirty="0" err="1"/>
              <a:t>Flink</a:t>
            </a:r>
            <a:r>
              <a:rPr lang="en-US" dirty="0"/>
              <a:t> for a flexible big data platform</a:t>
            </a:r>
          </a:p>
        </p:txBody>
      </p:sp>
    </p:spTree>
    <p:extLst>
      <p:ext uri="{BB962C8B-B14F-4D97-AF65-F5344CB8AC3E}">
        <p14:creationId xmlns:p14="http://schemas.microsoft.com/office/powerpoint/2010/main" val="2007213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Graph-Parallel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7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Graphs are Everywhere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86275" y="1252538"/>
            <a:ext cx="3200400" cy="2438400"/>
            <a:chOff x="4343400" y="990600"/>
            <a:chExt cx="3200400" cy="2438400"/>
          </a:xfrm>
        </p:grpSpPr>
        <p:grpSp>
          <p:nvGrpSpPr>
            <p:cNvPr id="32819" name="Group 7"/>
            <p:cNvGrpSpPr>
              <a:grpSpLocks/>
            </p:cNvGrpSpPr>
            <p:nvPr/>
          </p:nvGrpSpPr>
          <p:grpSpPr bwMode="auto">
            <a:xfrm>
              <a:off x="4343400" y="1482433"/>
              <a:ext cx="3200400" cy="1946567"/>
              <a:chOff x="4343400" y="1482433"/>
              <a:chExt cx="3200400" cy="1946567"/>
            </a:xfrm>
          </p:grpSpPr>
          <p:sp>
            <p:nvSpPr>
              <p:cNvPr id="14" name="Cube 13"/>
              <p:cNvSpPr>
                <a:spLocks noChangeArrowheads="1"/>
              </p:cNvSpPr>
              <p:nvPr/>
            </p:nvSpPr>
            <p:spPr bwMode="auto">
              <a:xfrm>
                <a:off x="4800600" y="1482433"/>
                <a:ext cx="1619311" cy="1505521"/>
              </a:xfrm>
              <a:prstGeom prst="cube">
                <a:avLst>
                  <a:gd name="adj" fmla="val 0"/>
                </a:avLst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4800600" y="3078162"/>
                <a:ext cx="1619250" cy="3317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 rot="16200000">
                <a:off x="3800475" y="2054225"/>
                <a:ext cx="1489075" cy="3651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2824" name="TextBox 16"/>
              <p:cNvSpPr txBox="1">
                <a:spLocks noChangeArrowheads="1"/>
              </p:cNvSpPr>
              <p:nvPr/>
            </p:nvSpPr>
            <p:spPr bwMode="auto">
              <a:xfrm rot="-5400000">
                <a:off x="4124355" y="1800136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>
                    <a:solidFill>
                      <a:srgbClr val="000000"/>
                    </a:solidFill>
                  </a:rPr>
                  <a:t>Users</a:t>
                </a:r>
              </a:p>
            </p:txBody>
          </p:sp>
          <p:sp>
            <p:nvSpPr>
              <p:cNvPr id="32825" name="TextBox 17"/>
              <p:cNvSpPr txBox="1">
                <a:spLocks noChangeArrowheads="1"/>
              </p:cNvSpPr>
              <p:nvPr/>
            </p:nvSpPr>
            <p:spPr bwMode="auto">
              <a:xfrm>
                <a:off x="4991065" y="3028890"/>
                <a:ext cx="9525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>
                    <a:solidFill>
                      <a:srgbClr val="000000"/>
                    </a:solidFill>
                  </a:rPr>
                  <a:t>Movies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800600" y="2508250"/>
                <a:ext cx="1619250" cy="6350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135688" y="1482725"/>
                <a:ext cx="55562" cy="150495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135688" y="3078162"/>
                <a:ext cx="44450" cy="331788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364038" y="2508250"/>
                <a:ext cx="366712" cy="57150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2830" name="Rectangle 132"/>
              <p:cNvSpPr>
                <a:spLocks noChangeArrowheads="1"/>
              </p:cNvSpPr>
              <p:nvPr/>
            </p:nvSpPr>
            <p:spPr bwMode="auto">
              <a:xfrm>
                <a:off x="4800600" y="1733490"/>
                <a:ext cx="132318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b="1">
                    <a:solidFill>
                      <a:schemeClr val="bg1"/>
                    </a:solidFill>
                    <a:ea typeface="ＭＳ Ｐゴシック" charset="-128"/>
                    <a:cs typeface="ＭＳ Ｐゴシック" charset="-128"/>
                  </a:rPr>
                  <a:t>Netflix</a:t>
                </a:r>
              </a:p>
            </p:txBody>
          </p:sp>
          <p:cxnSp>
            <p:nvCxnSpPr>
              <p:cNvPr id="155" name="Straight Connector 154"/>
              <p:cNvCxnSpPr>
                <a:stCxn id="136" idx="3"/>
                <a:endCxn id="146" idx="1"/>
              </p:cNvCxnSpPr>
              <p:nvPr/>
            </p:nvCxnSpPr>
            <p:spPr bwMode="auto">
              <a:xfrm>
                <a:off x="6858000" y="1538287"/>
                <a:ext cx="457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37" idx="3"/>
                <a:endCxn id="146" idx="1"/>
              </p:cNvCxnSpPr>
              <p:nvPr/>
            </p:nvCxnSpPr>
            <p:spPr bwMode="auto">
              <a:xfrm flipV="1">
                <a:off x="6858000" y="1538287"/>
                <a:ext cx="457200" cy="2063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endCxn id="148" idx="1"/>
              </p:cNvCxnSpPr>
              <p:nvPr/>
            </p:nvCxnSpPr>
            <p:spPr bwMode="auto">
              <a:xfrm>
                <a:off x="6858000" y="1787525"/>
                <a:ext cx="457200" cy="2190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37" idx="3"/>
                <a:endCxn id="152" idx="1"/>
              </p:cNvCxnSpPr>
              <p:nvPr/>
            </p:nvCxnSpPr>
            <p:spPr bwMode="auto">
              <a:xfrm>
                <a:off x="6858000" y="1744662"/>
                <a:ext cx="457200" cy="914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38" idx="3"/>
                <a:endCxn id="151" idx="1"/>
              </p:cNvCxnSpPr>
              <p:nvPr/>
            </p:nvCxnSpPr>
            <p:spPr bwMode="auto">
              <a:xfrm>
                <a:off x="6858000" y="1951037"/>
                <a:ext cx="457200" cy="5016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39" idx="3"/>
                <a:endCxn id="152" idx="1"/>
              </p:cNvCxnSpPr>
              <p:nvPr/>
            </p:nvCxnSpPr>
            <p:spPr bwMode="auto">
              <a:xfrm>
                <a:off x="6858000" y="2159000"/>
                <a:ext cx="457200" cy="5000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41" idx="3"/>
                <a:endCxn id="147" idx="1"/>
              </p:cNvCxnSpPr>
              <p:nvPr/>
            </p:nvCxnSpPr>
            <p:spPr bwMode="auto">
              <a:xfrm flipV="1">
                <a:off x="6858000" y="1778000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42" idx="3"/>
                <a:endCxn id="152" idx="1"/>
              </p:cNvCxnSpPr>
              <p:nvPr/>
            </p:nvCxnSpPr>
            <p:spPr bwMode="auto">
              <a:xfrm flipV="1">
                <a:off x="6858000" y="2659062"/>
                <a:ext cx="457200" cy="1190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43" idx="3"/>
                <a:endCxn id="152" idx="1"/>
              </p:cNvCxnSpPr>
              <p:nvPr/>
            </p:nvCxnSpPr>
            <p:spPr bwMode="auto">
              <a:xfrm flipV="1">
                <a:off x="6858000" y="2659062"/>
                <a:ext cx="457200" cy="32702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42" idx="3"/>
                <a:endCxn id="153" idx="1"/>
              </p:cNvCxnSpPr>
              <p:nvPr/>
            </p:nvCxnSpPr>
            <p:spPr bwMode="auto">
              <a:xfrm>
                <a:off x="6858000" y="2778125"/>
                <a:ext cx="457200" cy="2079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39" idx="3"/>
                <a:endCxn id="148" idx="1"/>
              </p:cNvCxnSpPr>
              <p:nvPr/>
            </p:nvCxnSpPr>
            <p:spPr bwMode="auto">
              <a:xfrm flipV="1">
                <a:off x="6858000" y="2006600"/>
                <a:ext cx="457200" cy="152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138" idx="3"/>
                <a:endCxn id="149" idx="1"/>
              </p:cNvCxnSpPr>
              <p:nvPr/>
            </p:nvCxnSpPr>
            <p:spPr bwMode="auto">
              <a:xfrm>
                <a:off x="6858000" y="1951037"/>
                <a:ext cx="457200" cy="2841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40" idx="3"/>
                <a:endCxn id="153" idx="1"/>
              </p:cNvCxnSpPr>
              <p:nvPr/>
            </p:nvCxnSpPr>
            <p:spPr bwMode="auto">
              <a:xfrm>
                <a:off x="6858000" y="2365375"/>
                <a:ext cx="457200" cy="6207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41" idx="3"/>
                <a:endCxn id="147" idx="1"/>
              </p:cNvCxnSpPr>
              <p:nvPr/>
            </p:nvCxnSpPr>
            <p:spPr bwMode="auto">
              <a:xfrm flipV="1">
                <a:off x="6858000" y="1778000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 bwMode="auto">
              <a:xfrm>
                <a:off x="6629400" y="15049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6629400" y="1711325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6629400" y="1919287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6629400" y="21256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6629400" y="2332037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629400" y="2538412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6629400" y="2746375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629400" y="29527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7315200" y="15049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7315200" y="17446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7315200" y="19732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7315200" y="2201862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7315200" y="24193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7315200" y="2625725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7315200" y="2952750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32820" name="TextBox 134"/>
            <p:cNvSpPr txBox="1">
              <a:spLocks noChangeArrowheads="1"/>
            </p:cNvSpPr>
            <p:nvPr/>
          </p:nvSpPr>
          <p:spPr bwMode="auto">
            <a:xfrm>
              <a:off x="4468672" y="990600"/>
              <a:ext cx="29944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dirty="0"/>
                <a:t>Collaborative Filtering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67275" y="3960813"/>
            <a:ext cx="3200400" cy="2438400"/>
            <a:chOff x="4724400" y="3699167"/>
            <a:chExt cx="3200400" cy="2438400"/>
          </a:xfrm>
        </p:grpSpPr>
        <p:grpSp>
          <p:nvGrpSpPr>
            <p:cNvPr id="32778" name="Group 6"/>
            <p:cNvGrpSpPr>
              <a:grpSpLocks/>
            </p:cNvGrpSpPr>
            <p:nvPr/>
          </p:nvGrpSpPr>
          <p:grpSpPr bwMode="auto">
            <a:xfrm>
              <a:off x="4724400" y="4191000"/>
              <a:ext cx="3200400" cy="1946567"/>
              <a:chOff x="4724400" y="4191000"/>
              <a:chExt cx="3200400" cy="1946567"/>
            </a:xfrm>
          </p:grpSpPr>
          <p:sp>
            <p:nvSpPr>
              <p:cNvPr id="264" name="Cube 263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1619311" cy="1505521"/>
              </a:xfrm>
              <a:prstGeom prst="cube">
                <a:avLst>
                  <a:gd name="adj" fmla="val 0"/>
                </a:avLst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solidFill>
                    <a:srgbClr val="000000"/>
                  </a:solidFill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5181600" y="5786729"/>
                <a:ext cx="1619250" cy="3317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 rot="16200000">
                <a:off x="4181475" y="4762792"/>
                <a:ext cx="1489075" cy="3651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2783" name="TextBox 266"/>
              <p:cNvSpPr txBox="1">
                <a:spLocks noChangeArrowheads="1"/>
              </p:cNvSpPr>
              <p:nvPr/>
            </p:nvSpPr>
            <p:spPr bwMode="auto">
              <a:xfrm rot="-5400000">
                <a:off x="4505355" y="4508703"/>
                <a:ext cx="8382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>
                    <a:solidFill>
                      <a:srgbClr val="000000"/>
                    </a:solidFill>
                  </a:rPr>
                  <a:t>Docs</a:t>
                </a:r>
              </a:p>
            </p:txBody>
          </p:sp>
          <p:sp>
            <p:nvSpPr>
              <p:cNvPr id="32784" name="TextBox 267"/>
              <p:cNvSpPr txBox="1">
                <a:spLocks noChangeArrowheads="1"/>
              </p:cNvSpPr>
              <p:nvPr/>
            </p:nvSpPr>
            <p:spPr bwMode="auto">
              <a:xfrm>
                <a:off x="5372065" y="5737457"/>
                <a:ext cx="9525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>
                    <a:solidFill>
                      <a:srgbClr val="000000"/>
                    </a:solidFill>
                  </a:rPr>
                  <a:t>Words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5181600" y="5216817"/>
                <a:ext cx="1619250" cy="6350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6516688" y="4191292"/>
                <a:ext cx="55562" cy="150495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6516688" y="5786729"/>
                <a:ext cx="44450" cy="331788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4745038" y="5216817"/>
                <a:ext cx="366712" cy="57150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32789" name="Rectangle 457"/>
              <p:cNvSpPr>
                <a:spLocks noChangeArrowheads="1"/>
              </p:cNvSpPr>
              <p:nvPr/>
            </p:nvSpPr>
            <p:spPr bwMode="auto">
              <a:xfrm>
                <a:off x="5365640" y="4442057"/>
                <a:ext cx="95510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b="1">
                    <a:ea typeface="ＭＳ Ｐゴシック" charset="-128"/>
                    <a:cs typeface="ＭＳ Ｐゴシック" charset="-128"/>
                  </a:rPr>
                  <a:t>Wiki</a:t>
                </a:r>
                <a:endParaRPr lang="en-US" altLang="x-none" b="1">
                  <a:solidFill>
                    <a:schemeClr val="bg1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459" name="Straight Connector 458"/>
              <p:cNvCxnSpPr>
                <a:stCxn id="473" idx="3"/>
                <a:endCxn id="481" idx="1"/>
              </p:cNvCxnSpPr>
              <p:nvPr/>
            </p:nvCxnSpPr>
            <p:spPr bwMode="auto">
              <a:xfrm>
                <a:off x="7239000" y="4246854"/>
                <a:ext cx="457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74" idx="3"/>
                <a:endCxn id="481" idx="1"/>
              </p:cNvCxnSpPr>
              <p:nvPr/>
            </p:nvCxnSpPr>
            <p:spPr bwMode="auto">
              <a:xfrm flipV="1">
                <a:off x="7239000" y="4246854"/>
                <a:ext cx="457200" cy="2063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>
                <a:endCxn id="483" idx="1"/>
              </p:cNvCxnSpPr>
              <p:nvPr/>
            </p:nvCxnSpPr>
            <p:spPr bwMode="auto">
              <a:xfrm>
                <a:off x="7239000" y="4496092"/>
                <a:ext cx="457200" cy="21907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>
                <a:stCxn id="474" idx="3"/>
                <a:endCxn id="486" idx="1"/>
              </p:cNvCxnSpPr>
              <p:nvPr/>
            </p:nvCxnSpPr>
            <p:spPr bwMode="auto">
              <a:xfrm>
                <a:off x="7239000" y="4453229"/>
                <a:ext cx="457200" cy="914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475" idx="3"/>
                <a:endCxn id="487" idx="1"/>
              </p:cNvCxnSpPr>
              <p:nvPr/>
            </p:nvCxnSpPr>
            <p:spPr bwMode="auto">
              <a:xfrm>
                <a:off x="7239000" y="4659604"/>
                <a:ext cx="457200" cy="10350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>
                <a:stCxn id="476" idx="3"/>
                <a:endCxn id="484" idx="1"/>
              </p:cNvCxnSpPr>
              <p:nvPr/>
            </p:nvCxnSpPr>
            <p:spPr bwMode="auto">
              <a:xfrm>
                <a:off x="7239000" y="4867567"/>
                <a:ext cx="457200" cy="762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>
                <a:stCxn id="478" idx="3"/>
                <a:endCxn id="486" idx="1"/>
              </p:cNvCxnSpPr>
              <p:nvPr/>
            </p:nvCxnSpPr>
            <p:spPr bwMode="auto">
              <a:xfrm>
                <a:off x="7239000" y="5280317"/>
                <a:ext cx="457200" cy="873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>
                <a:stCxn id="479" idx="3"/>
                <a:endCxn id="486" idx="1"/>
              </p:cNvCxnSpPr>
              <p:nvPr/>
            </p:nvCxnSpPr>
            <p:spPr bwMode="auto">
              <a:xfrm flipV="1">
                <a:off x="7239000" y="5367629"/>
                <a:ext cx="457200" cy="1190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>
                <a:stCxn id="480" idx="3"/>
                <a:endCxn id="486" idx="1"/>
              </p:cNvCxnSpPr>
              <p:nvPr/>
            </p:nvCxnSpPr>
            <p:spPr bwMode="auto">
              <a:xfrm flipV="1">
                <a:off x="7239000" y="5367629"/>
                <a:ext cx="457200" cy="32702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79" idx="3"/>
                <a:endCxn id="487" idx="1"/>
              </p:cNvCxnSpPr>
              <p:nvPr/>
            </p:nvCxnSpPr>
            <p:spPr bwMode="auto">
              <a:xfrm>
                <a:off x="7239000" y="5486692"/>
                <a:ext cx="457200" cy="20796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76" idx="3"/>
                <a:endCxn id="483" idx="1"/>
              </p:cNvCxnSpPr>
              <p:nvPr/>
            </p:nvCxnSpPr>
            <p:spPr bwMode="auto">
              <a:xfrm flipV="1">
                <a:off x="7239000" y="4715167"/>
                <a:ext cx="457200" cy="152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475" idx="3"/>
                <a:endCxn id="484" idx="1"/>
              </p:cNvCxnSpPr>
              <p:nvPr/>
            </p:nvCxnSpPr>
            <p:spPr bwMode="auto">
              <a:xfrm>
                <a:off x="7239000" y="4659604"/>
                <a:ext cx="457200" cy="28416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77" idx="3"/>
                <a:endCxn id="485" idx="1"/>
              </p:cNvCxnSpPr>
              <p:nvPr/>
            </p:nvCxnSpPr>
            <p:spPr bwMode="auto">
              <a:xfrm>
                <a:off x="7239000" y="5073942"/>
                <a:ext cx="457200" cy="873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stCxn id="478" idx="3"/>
                <a:endCxn id="482" idx="1"/>
              </p:cNvCxnSpPr>
              <p:nvPr/>
            </p:nvCxnSpPr>
            <p:spPr bwMode="auto">
              <a:xfrm flipV="1">
                <a:off x="7239000" y="4486567"/>
                <a:ext cx="457200" cy="79375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3" name="Rectangle 472"/>
              <p:cNvSpPr/>
              <p:nvPr/>
            </p:nvSpPr>
            <p:spPr bwMode="auto">
              <a:xfrm>
                <a:off x="7010400" y="42135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 bwMode="auto">
              <a:xfrm>
                <a:off x="7010400" y="4419892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7010400" y="4627854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7010400" y="48342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7010400" y="5040604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7010400" y="5246979"/>
                <a:ext cx="228600" cy="6667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7010400" y="5454942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7010400" y="56613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7696200" y="42135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 bwMode="auto">
              <a:xfrm>
                <a:off x="7696200" y="44532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7696200" y="46818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7696200" y="4910429"/>
                <a:ext cx="228600" cy="6508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7696200" y="51279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7696200" y="5334292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 dirty="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7696200" y="5661317"/>
                <a:ext cx="228600" cy="6508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solidFill>
                    <a:schemeClr val="tx1"/>
                  </a:solidFill>
                  <a:latin typeface="Tahoma" pitchFamily="-64" charset="0"/>
                </a:endParaRPr>
              </a:p>
            </p:txBody>
          </p:sp>
        </p:grpSp>
        <p:sp>
          <p:nvSpPr>
            <p:cNvPr id="32779" name="TextBox 488"/>
            <p:cNvSpPr txBox="1">
              <a:spLocks noChangeArrowheads="1"/>
            </p:cNvSpPr>
            <p:nvPr/>
          </p:nvSpPr>
          <p:spPr bwMode="auto">
            <a:xfrm>
              <a:off x="5436704" y="3699167"/>
              <a:ext cx="18232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dirty="0"/>
                <a:t>Text Analysis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81075" y="1304925"/>
            <a:ext cx="2667000" cy="2462213"/>
            <a:chOff x="838200" y="1043285"/>
            <a:chExt cx="2667000" cy="2461915"/>
          </a:xfrm>
        </p:grpSpPr>
        <p:pic>
          <p:nvPicPr>
            <p:cNvPr id="32776" name="Picture 4" descr="http://www.mpiweb.org/Libraries/Magazine/Social-Network-Stock-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04950"/>
              <a:ext cx="26670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Box 215"/>
            <p:cNvSpPr txBox="1">
              <a:spLocks noChangeArrowheads="1"/>
            </p:cNvSpPr>
            <p:nvPr/>
          </p:nvSpPr>
          <p:spPr bwMode="auto">
            <a:xfrm>
              <a:off x="1221416" y="1043285"/>
              <a:ext cx="2106795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dirty="0"/>
                <a:t>Social Network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81075" y="3919538"/>
            <a:ext cx="3028950" cy="2520950"/>
            <a:chOff x="838200" y="3657600"/>
            <a:chExt cx="3029042" cy="2521052"/>
          </a:xfrm>
        </p:grpSpPr>
        <p:sp>
          <p:nvSpPr>
            <p:cNvPr id="32774" name="TextBox 527"/>
            <p:cNvSpPr txBox="1">
              <a:spLocks noChangeArrowheads="1"/>
            </p:cNvSpPr>
            <p:nvPr/>
          </p:nvSpPr>
          <p:spPr bwMode="auto">
            <a:xfrm>
              <a:off x="838200" y="3657600"/>
              <a:ext cx="2871835" cy="46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dirty="0"/>
                <a:t>Probabilistic Analysis</a:t>
              </a:r>
            </a:p>
          </p:txBody>
        </p:sp>
        <p:pic>
          <p:nvPicPr>
            <p:cNvPr id="32775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185377"/>
              <a:ext cx="3029042" cy="199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>
            <a:spLocks/>
          </p:cNvSpPr>
          <p:nvPr/>
        </p:nvSpPr>
        <p:spPr bwMode="auto">
          <a:xfrm>
            <a:off x="3140075" y="2695575"/>
            <a:ext cx="1700213" cy="2762250"/>
          </a:xfrm>
          <a:custGeom>
            <a:avLst/>
            <a:gdLst>
              <a:gd name="T0" fmla="*/ 15217 w 1699793"/>
              <a:gd name="T1" fmla="*/ 1586081 h 2762476"/>
              <a:gd name="T2" fmla="*/ 486955 w 1699793"/>
              <a:gd name="T3" fmla="*/ 141327 h 2762476"/>
              <a:gd name="T4" fmla="*/ 1034784 w 1699793"/>
              <a:gd name="T5" fmla="*/ 88101 h 2762476"/>
              <a:gd name="T6" fmla="*/ 1156523 w 1699793"/>
              <a:gd name="T7" fmla="*/ 437882 h 2762476"/>
              <a:gd name="T8" fmla="*/ 768478 w 1699793"/>
              <a:gd name="T9" fmla="*/ 962556 h 2762476"/>
              <a:gd name="T10" fmla="*/ 913044 w 1699793"/>
              <a:gd name="T11" fmla="*/ 1015784 h 2762476"/>
              <a:gd name="T12" fmla="*/ 1209784 w 1699793"/>
              <a:gd name="T13" fmla="*/ 627982 h 2762476"/>
              <a:gd name="T14" fmla="*/ 1597828 w 1699793"/>
              <a:gd name="T15" fmla="*/ 612774 h 2762476"/>
              <a:gd name="T16" fmla="*/ 1689131 w 1699793"/>
              <a:gd name="T17" fmla="*/ 962556 h 2762476"/>
              <a:gd name="T18" fmla="*/ 1392392 w 1699793"/>
              <a:gd name="T19" fmla="*/ 1350360 h 2762476"/>
              <a:gd name="T20" fmla="*/ 760869 w 1699793"/>
              <a:gd name="T21" fmla="*/ 1532855 h 2762476"/>
              <a:gd name="T22" fmla="*/ 1316305 w 1699793"/>
              <a:gd name="T23" fmla="*/ 2080340 h 2762476"/>
              <a:gd name="T24" fmla="*/ 1156523 w 1699793"/>
              <a:gd name="T25" fmla="*/ 2643034 h 2762476"/>
              <a:gd name="T26" fmla="*/ 692391 w 1699793"/>
              <a:gd name="T27" fmla="*/ 2665846 h 2762476"/>
              <a:gd name="T28" fmla="*/ 0 w 1699793"/>
              <a:gd name="T29" fmla="*/ 1586081 h 2762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rgbClr val="FAC090"/>
          </a:solidFill>
          <a:ln w="38100" cap="flat" cmpd="sng">
            <a:solidFill>
              <a:srgbClr val="E46C0A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Oval 129"/>
          <p:cNvSpPr>
            <a:spLocks noChangeArrowheads="1"/>
          </p:cNvSpPr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>
            <a:solidFill>
              <a:srgbClr val="E46C0A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/>
              <a:t>Properties of Graph Parallel Algorithms</a:t>
            </a:r>
          </a:p>
        </p:txBody>
      </p:sp>
      <p:grpSp>
        <p:nvGrpSpPr>
          <p:cNvPr id="36868" name="Group 107"/>
          <p:cNvGrpSpPr>
            <a:grpSpLocks/>
          </p:cNvGrpSpPr>
          <p:nvPr/>
        </p:nvGrpSpPr>
        <p:grpSpPr bwMode="auto">
          <a:xfrm>
            <a:off x="457200" y="2819400"/>
            <a:ext cx="2181225" cy="2438400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6905" name="Picture 84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6" name="Picture 85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7" name="Picture 88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8" name="Picture 89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9" name="Picture 90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0" name="Picture 91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1" name="Picture 92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TextBox 94"/>
          <p:cNvSpPr txBox="1">
            <a:spLocks noChangeArrowheads="1"/>
          </p:cNvSpPr>
          <p:nvPr/>
        </p:nvSpPr>
        <p:spPr bwMode="auto">
          <a:xfrm>
            <a:off x="561975" y="1560513"/>
            <a:ext cx="2017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Dependency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Graph</a:t>
            </a:r>
          </a:p>
        </p:txBody>
      </p:sp>
      <p:sp>
        <p:nvSpPr>
          <p:cNvPr id="36870" name="TextBox 95"/>
          <p:cNvSpPr txBox="1">
            <a:spLocks noChangeArrowheads="1"/>
          </p:cNvSpPr>
          <p:nvPr/>
        </p:nvSpPr>
        <p:spPr bwMode="auto">
          <a:xfrm>
            <a:off x="6451600" y="16002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Iterative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Computation</a:t>
            </a:r>
          </a:p>
        </p:txBody>
      </p:sp>
      <p:grpSp>
        <p:nvGrpSpPr>
          <p:cNvPr id="36871" name="Group 57"/>
          <p:cNvGrpSpPr>
            <a:grpSpLocks/>
          </p:cNvGrpSpPr>
          <p:nvPr/>
        </p:nvGrpSpPr>
        <p:grpSpPr bwMode="auto">
          <a:xfrm>
            <a:off x="6265863" y="2971800"/>
            <a:ext cx="2573337" cy="1981200"/>
            <a:chOff x="5510564" y="5120037"/>
            <a:chExt cx="2877737" cy="1602445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What I Like</a:t>
              </a: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What My </a:t>
              </a:r>
              <a:br>
                <a:rPr lang="en-US" dirty="0">
                  <a:latin typeface="Tahoma" pitchFamily="34" charset="0"/>
                  <a:ea typeface="ＭＳ Ｐゴシック" pitchFamily="-111" charset="-128"/>
                </a:rPr>
              </a:br>
              <a:r>
                <a:rPr lang="en-US" dirty="0">
                  <a:latin typeface="Tahoma" pitchFamily="34" charset="0"/>
                  <a:ea typeface="ＭＳ Ｐゴシック" pitchFamily="-111" charset="-128"/>
                </a:rPr>
                <a:t>Friends Like</a:t>
              </a:r>
            </a:p>
          </p:txBody>
        </p:sp>
        <p:sp>
          <p:nvSpPr>
            <p:cNvPr id="106" name="Curved Right Arrow 105"/>
            <p:cNvSpPr>
              <a:spLocks noChangeArrowheads="1"/>
            </p:cNvSpPr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7" name="Curved Right Arrow 106"/>
            <p:cNvSpPr>
              <a:spLocks noChangeArrowheads="1"/>
            </p:cNvSpPr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36872" name="TextBox 108"/>
          <p:cNvSpPr txBox="1">
            <a:spLocks noChangeArrowheads="1"/>
          </p:cNvSpPr>
          <p:nvPr/>
        </p:nvSpPr>
        <p:spPr bwMode="auto">
          <a:xfrm>
            <a:off x="3352800" y="1560513"/>
            <a:ext cx="21002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Factored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Computation </a:t>
            </a:r>
          </a:p>
        </p:txBody>
      </p:sp>
      <p:grpSp>
        <p:nvGrpSpPr>
          <p:cNvPr id="36873" name="Group 109"/>
          <p:cNvGrpSpPr>
            <a:grpSpLocks/>
          </p:cNvGrpSpPr>
          <p:nvPr/>
        </p:nvGrpSpPr>
        <p:grpSpPr bwMode="auto">
          <a:xfrm>
            <a:off x="3305175" y="2819400"/>
            <a:ext cx="2181225" cy="2438400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6884" name="Picture 120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Picture 121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Picture 122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123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124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9" name="Picture 125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0" name="Picture 126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ML Tasks Beyond Data-Parallelism </a:t>
            </a:r>
          </a:p>
        </p:txBody>
      </p:sp>
      <p:sp>
        <p:nvSpPr>
          <p:cNvPr id="5" name="Left-Right Arrow 4"/>
          <p:cNvSpPr>
            <a:spLocks noChangeArrowheads="1"/>
          </p:cNvSpPr>
          <p:nvPr/>
        </p:nvSpPr>
        <p:spPr bwMode="auto">
          <a:xfrm>
            <a:off x="542925" y="1481138"/>
            <a:ext cx="7999413" cy="957262"/>
          </a:xfrm>
          <a:prstGeom prst="leftRightArrow">
            <a:avLst>
              <a:gd name="adj1" fmla="val 64704"/>
              <a:gd name="adj2" fmla="val 49985"/>
            </a:avLst>
          </a:prstGeom>
          <a:gradFill rotWithShape="1">
            <a:gsLst>
              <a:gs pos="0">
                <a:srgbClr val="FFFFFF"/>
              </a:gs>
              <a:gs pos="82001">
                <a:srgbClr val="CE3B37"/>
              </a:gs>
              <a:gs pos="100000">
                <a:srgbClr val="CE3B37"/>
              </a:gs>
            </a:gsLst>
            <a:lin ang="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Data-Parallel                     </a:t>
            </a:r>
            <a:r>
              <a:rPr lang="en-US" sz="2800" dirty="0">
                <a:solidFill>
                  <a:prstClr val="white"/>
                </a:solidFill>
                <a:latin typeface="Tahoma" pitchFamily="34" charset="0"/>
                <a:ea typeface="ＭＳ Ｐゴシック" pitchFamily="-111" charset="-128"/>
              </a:rPr>
              <a:t>Graph-Parallel</a:t>
            </a:r>
          </a:p>
        </p:txBody>
      </p:sp>
      <p:sp>
        <p:nvSpPr>
          <p:cNvPr id="47108" name="TextBox 9"/>
          <p:cNvSpPr txBox="1">
            <a:spLocks noChangeArrowheads="1"/>
          </p:cNvSpPr>
          <p:nvPr/>
        </p:nvSpPr>
        <p:spPr bwMode="auto">
          <a:xfrm>
            <a:off x="2605088" y="3276600"/>
            <a:ext cx="1433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000000"/>
                </a:solidFill>
              </a:rPr>
              <a:t>Cross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000000"/>
                </a:solidFill>
              </a:rPr>
              <a:t>Validation</a:t>
            </a:r>
          </a:p>
        </p:txBody>
      </p:sp>
      <p:sp>
        <p:nvSpPr>
          <p:cNvPr id="47109" name="TextBox 10"/>
          <p:cNvSpPr txBox="1">
            <a:spLocks noChangeArrowheads="1"/>
          </p:cNvSpPr>
          <p:nvPr/>
        </p:nvSpPr>
        <p:spPr bwMode="auto">
          <a:xfrm>
            <a:off x="782638" y="32766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000000"/>
                </a:solidFill>
              </a:rPr>
              <a:t>Feature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2400">
                <a:solidFill>
                  <a:srgbClr val="000000"/>
                </a:solidFill>
              </a:rPr>
              <a:t>Extraction</a:t>
            </a:r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1004888" y="2438400"/>
            <a:ext cx="2789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4000">
                <a:solidFill>
                  <a:srgbClr val="000000"/>
                </a:solidFill>
              </a:rPr>
              <a:t>Map Reduce</a:t>
            </a:r>
          </a:p>
        </p:txBody>
      </p:sp>
      <p:sp>
        <p:nvSpPr>
          <p:cNvPr id="47111" name="TextBox 12"/>
          <p:cNvSpPr txBox="1">
            <a:spLocks noChangeArrowheads="1"/>
          </p:cNvSpPr>
          <p:nvPr/>
        </p:nvSpPr>
        <p:spPr bwMode="auto">
          <a:xfrm>
            <a:off x="1185863" y="4154488"/>
            <a:ext cx="237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000000"/>
                </a:solidFill>
              </a:rPr>
              <a:t>Computing Sufficient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2000">
                <a:solidFill>
                  <a:srgbClr val="000000"/>
                </a:solidFill>
              </a:rPr>
              <a:t>Statistics </a:t>
            </a:r>
          </a:p>
        </p:txBody>
      </p:sp>
      <p:sp>
        <p:nvSpPr>
          <p:cNvPr id="47112" name="TextBox 24"/>
          <p:cNvSpPr txBox="1">
            <a:spLocks noChangeArrowheads="1"/>
          </p:cNvSpPr>
          <p:nvPr/>
        </p:nvSpPr>
        <p:spPr bwMode="auto">
          <a:xfrm>
            <a:off x="4465638" y="3605213"/>
            <a:ext cx="20462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/>
              <a:t>Graphical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Gibbs Sampling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Belief Propagation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Variational Opt.</a:t>
            </a:r>
          </a:p>
        </p:txBody>
      </p:sp>
      <p:sp>
        <p:nvSpPr>
          <p:cNvPr id="47113" name="TextBox 25"/>
          <p:cNvSpPr txBox="1">
            <a:spLocks noChangeArrowheads="1"/>
          </p:cNvSpPr>
          <p:nvPr/>
        </p:nvSpPr>
        <p:spPr bwMode="auto">
          <a:xfrm>
            <a:off x="6665913" y="3605213"/>
            <a:ext cx="20193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/>
              <a:t>Semi-Supervised </a:t>
            </a:r>
            <a:br>
              <a:rPr lang="en-US" altLang="x-none" sz="2000" b="1"/>
            </a:br>
            <a:r>
              <a:rPr lang="en-US" altLang="x-none" sz="2000" b="1"/>
              <a:t>Learning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Label Propagation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CoEM</a:t>
            </a:r>
          </a:p>
        </p:txBody>
      </p:sp>
      <p:sp>
        <p:nvSpPr>
          <p:cNvPr id="47114" name="TextBox 27"/>
          <p:cNvSpPr txBox="1">
            <a:spLocks noChangeArrowheads="1"/>
          </p:cNvSpPr>
          <p:nvPr/>
        </p:nvSpPr>
        <p:spPr bwMode="auto">
          <a:xfrm>
            <a:off x="6762750" y="4900613"/>
            <a:ext cx="1825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/>
              <a:t>Graph Analysis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PageRank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Triangle Counting</a:t>
            </a:r>
          </a:p>
        </p:txBody>
      </p:sp>
      <p:sp>
        <p:nvSpPr>
          <p:cNvPr id="47115" name="TextBox 28"/>
          <p:cNvSpPr txBox="1">
            <a:spLocks noChangeArrowheads="1"/>
          </p:cNvSpPr>
          <p:nvPr/>
        </p:nvSpPr>
        <p:spPr bwMode="auto">
          <a:xfrm>
            <a:off x="4456113" y="4900613"/>
            <a:ext cx="20653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/>
              <a:t>Collaborative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/>
              <a:t>Filtering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>
                <a:solidFill>
                  <a:schemeClr val="accent1"/>
                </a:solidFill>
              </a:rPr>
              <a:t>Tensor Factorization</a:t>
            </a:r>
          </a:p>
        </p:txBody>
      </p:sp>
      <p:sp>
        <p:nvSpPr>
          <p:cNvPr id="471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C2AB075-8C58-3941-9FFB-156CB91A08EF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310495" y="2438400"/>
            <a:ext cx="421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x-none" sz="4000">
                <a:solidFill>
                  <a:srgbClr val="000000"/>
                </a:solidFill>
              </a:rPr>
              <a:t>?</a:t>
            </a:r>
            <a:endParaRPr lang="en-US" altLang="x-none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7676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x-none"/>
              <a:t>Threads, Locks, &amp; Messages </a:t>
            </a:r>
          </a:p>
        </p:txBody>
      </p:sp>
      <p:sp>
        <p:nvSpPr>
          <p:cNvPr id="16386" name="Subtitle 4"/>
          <p:cNvSpPr>
            <a:spLocks noGrp="1"/>
          </p:cNvSpPr>
          <p:nvPr>
            <p:ph type="subTitle" idx="1"/>
          </p:nvPr>
        </p:nvSpPr>
        <p:spPr>
          <a:xfrm>
            <a:off x="1922463" y="4276725"/>
            <a:ext cx="5299075" cy="584200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x-none" b="1">
                <a:solidFill>
                  <a:srgbClr val="0070C0"/>
                </a:solidFill>
              </a:rPr>
              <a:t>“Low-level parallel primitives”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2560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We could use ….</a:t>
            </a:r>
          </a:p>
        </p:txBody>
      </p:sp>
    </p:spTree>
    <p:extLst>
      <p:ext uri="{BB962C8B-B14F-4D97-AF65-F5344CB8AC3E}">
        <p14:creationId xmlns:p14="http://schemas.microsoft.com/office/powerpoint/2010/main" val="714792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GraphLab Framework</a:t>
            </a:r>
          </a:p>
        </p:txBody>
      </p:sp>
      <p:grpSp>
        <p:nvGrpSpPr>
          <p:cNvPr id="8" name="Group 269"/>
          <p:cNvGrpSpPr>
            <a:grpSpLocks/>
          </p:cNvGrpSpPr>
          <p:nvPr/>
        </p:nvGrpSpPr>
        <p:grpSpPr bwMode="auto">
          <a:xfrm>
            <a:off x="2722563" y="4495800"/>
            <a:ext cx="3851275" cy="1870075"/>
            <a:chOff x="4495800" y="4267200"/>
            <a:chExt cx="3851499" cy="1869662"/>
          </a:xfrm>
        </p:grpSpPr>
        <p:sp>
          <p:nvSpPr>
            <p:cNvPr id="53335" name="TextBox 16"/>
            <p:cNvSpPr txBox="1">
              <a:spLocks noChangeArrowheads="1"/>
            </p:cNvSpPr>
            <p:nvPr/>
          </p:nvSpPr>
          <p:spPr bwMode="auto">
            <a:xfrm>
              <a:off x="4953000" y="4267200"/>
              <a:ext cx="29420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/>
                <a:t>Consistency Model</a:t>
              </a:r>
            </a:p>
          </p:txBody>
        </p:sp>
        <p:grpSp>
          <p:nvGrpSpPr>
            <p:cNvPr id="53336" name="Group 123"/>
            <p:cNvGrpSpPr>
              <a:grpSpLocks/>
            </p:cNvGrpSpPr>
            <p:nvPr/>
          </p:nvGrpSpPr>
          <p:grpSpPr bwMode="auto"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5187" y="3733506"/>
                <a:ext cx="5028834" cy="2743494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9202" y="4113587"/>
                <a:ext cx="2892877" cy="2135364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3263" y="4459115"/>
                <a:ext cx="1144018" cy="1599797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6823075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868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00" name="Oval 6"/>
              <p:cNvSpPr>
                <a:spLocks noChangeArrowheads="1"/>
              </p:cNvSpPr>
              <p:nvPr/>
            </p:nvSpPr>
            <p:spPr bwMode="auto">
              <a:xfrm>
                <a:off x="487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03" name="Curved Connector 102"/>
              <p:cNvCxnSpPr>
                <a:cxnSpLocks noChangeShapeType="1"/>
                <a:stCxn id="98" idx="2"/>
                <a:endCxn id="100" idx="6"/>
              </p:cNvCxnSpPr>
              <p:nvPr/>
            </p:nvCxnSpPr>
            <p:spPr bwMode="auto"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Cube 103"/>
              <p:cNvSpPr>
                <a:spLocks noChangeArrowheads="1"/>
              </p:cNvSpPr>
              <p:nvPr/>
            </p:nvSpPr>
            <p:spPr bwMode="auto">
              <a:xfrm>
                <a:off x="6116818" y="5096450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7" name="Cube 106"/>
              <p:cNvSpPr>
                <a:spLocks noChangeArrowheads="1"/>
              </p:cNvSpPr>
              <p:nvPr/>
            </p:nvSpPr>
            <p:spPr bwMode="auto">
              <a:xfrm>
                <a:off x="889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8" name="Cube 107"/>
              <p:cNvSpPr>
                <a:spLocks noChangeArrowheads="1"/>
              </p:cNvSpPr>
              <p:nvPr/>
            </p:nvSpPr>
            <p:spPr bwMode="auto">
              <a:xfrm>
                <a:off x="70361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9" name="Cube 108"/>
              <p:cNvSpPr>
                <a:spLocks noChangeArrowheads="1"/>
              </p:cNvSpPr>
              <p:nvPr/>
            </p:nvSpPr>
            <p:spPr bwMode="auto">
              <a:xfrm>
                <a:off x="508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0" name="Curved Connector 109"/>
              <p:cNvCxnSpPr>
                <a:cxnSpLocks noChangeShapeType="1"/>
                <a:stCxn id="99" idx="2"/>
                <a:endCxn id="98" idx="6"/>
              </p:cNvCxnSpPr>
              <p:nvPr/>
            </p:nvCxnSpPr>
            <p:spPr bwMode="auto"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1" name="Cube 110"/>
              <p:cNvSpPr>
                <a:spLocks noChangeArrowheads="1"/>
              </p:cNvSpPr>
              <p:nvPr/>
            </p:nvSpPr>
            <p:spPr bwMode="auto">
              <a:xfrm>
                <a:off x="7937827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10528300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15" name="Cube 114"/>
              <p:cNvSpPr>
                <a:spLocks noChangeArrowheads="1"/>
              </p:cNvSpPr>
              <p:nvPr/>
            </p:nvSpPr>
            <p:spPr bwMode="auto">
              <a:xfrm>
                <a:off x="10731500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6" name="Curved Connector 115"/>
              <p:cNvCxnSpPr>
                <a:cxnSpLocks noChangeShapeType="1"/>
                <a:stCxn id="112" idx="2"/>
                <a:endCxn id="99" idx="6"/>
              </p:cNvCxnSpPr>
              <p:nvPr/>
            </p:nvCxnSpPr>
            <p:spPr bwMode="auto"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Cube 116"/>
              <p:cNvSpPr>
                <a:spLocks noChangeArrowheads="1"/>
              </p:cNvSpPr>
              <p:nvPr/>
            </p:nvSpPr>
            <p:spPr bwMode="auto">
              <a:xfrm>
                <a:off x="9779000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2905452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20" name="Curved Connector 119"/>
              <p:cNvCxnSpPr>
                <a:cxnSpLocks noChangeShapeType="1"/>
                <a:stCxn id="100" idx="2"/>
                <a:endCxn id="118" idx="6"/>
              </p:cNvCxnSpPr>
              <p:nvPr/>
            </p:nvCxnSpPr>
            <p:spPr bwMode="auto"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Cube 120"/>
              <p:cNvSpPr>
                <a:spLocks noChangeArrowheads="1"/>
              </p:cNvSpPr>
              <p:nvPr/>
            </p:nvSpPr>
            <p:spPr bwMode="auto">
              <a:xfrm>
                <a:off x="4061153" y="5105398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3" name="Cube 122"/>
              <p:cNvSpPr>
                <a:spLocks noChangeArrowheads="1"/>
              </p:cNvSpPr>
              <p:nvPr/>
            </p:nvSpPr>
            <p:spPr bwMode="auto">
              <a:xfrm>
                <a:off x="3108652" y="5114925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609600" y="1219200"/>
            <a:ext cx="3581400" cy="2835275"/>
            <a:chOff x="381000" y="1219200"/>
            <a:chExt cx="3581400" cy="2835405"/>
          </a:xfrm>
        </p:grpSpPr>
        <p:sp>
          <p:nvSpPr>
            <p:cNvPr id="53289" name="TextBox 6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3581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/>
                <a:t>Graph Based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i="1"/>
                <a:t>Data Representation</a:t>
              </a:r>
            </a:p>
          </p:txBody>
        </p:sp>
        <p:grpSp>
          <p:nvGrpSpPr>
            <p:cNvPr id="53290" name="Group 206"/>
            <p:cNvGrpSpPr>
              <a:grpSpLocks/>
            </p:cNvGrpSpPr>
            <p:nvPr/>
          </p:nvGrpSpPr>
          <p:grpSpPr bwMode="auto"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cxnSpLocks noChangeShapeType="1"/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1" name="Straight Arrow Connector 210"/>
              <p:cNvCxnSpPr>
                <a:cxnSpLocks noChangeShapeType="1"/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Straight Arrow Connector 211"/>
              <p:cNvCxnSpPr>
                <a:cxnSpLocks noChangeShapeType="1"/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Straight Arrow Connector 212"/>
              <p:cNvCxnSpPr>
                <a:cxnSpLocks noChangeShapeType="1"/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Straight Arrow Connector 213"/>
              <p:cNvCxnSpPr>
                <a:cxnSpLocks noChangeShapeType="1"/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Straight Arrow Connector 214"/>
              <p:cNvCxnSpPr>
                <a:cxnSpLocks noChangeShapeType="1"/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6" name="Oval 4"/>
              <p:cNvSpPr>
                <a:spLocks noChangeArrowheads="1"/>
              </p:cNvSpPr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>
                <a:spLocks noChangeArrowheads="1"/>
              </p:cNvSpPr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>
                <a:spLocks noChangeArrowheads="1"/>
              </p:cNvSpPr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>
                <a:spLocks noChangeArrowheads="1"/>
              </p:cNvSpPr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cxnSpLocks noChangeShapeType="1"/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Arrow Connector 225"/>
              <p:cNvCxnSpPr>
                <a:cxnSpLocks noChangeShapeType="1"/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Arrow Connector 226"/>
              <p:cNvCxnSpPr>
                <a:cxnSpLocks noChangeShapeType="1"/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Arrow Connector 227"/>
              <p:cNvCxnSpPr>
                <a:cxnSpLocks noChangeShapeType="1"/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Arrow Connector 228"/>
              <p:cNvCxnSpPr>
                <a:cxnSpLocks noChangeShapeType="1"/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Arrow Connector 229"/>
              <p:cNvCxnSpPr>
                <a:cxnSpLocks noChangeShapeType="1"/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3312" name="Group 182"/>
              <p:cNvGrpSpPr>
                <a:grpSpLocks/>
              </p:cNvGrpSpPr>
              <p:nvPr/>
            </p:nvGrpSpPr>
            <p:grpSpPr bwMode="auto"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9467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198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3743" y="4254221"/>
                  <a:ext cx="334421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0487" y="4254221"/>
                  <a:ext cx="334419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2723" y="2883338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30084" y="5694403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1763" y="5655236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443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4116" y="4254221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53313" name="Group 192"/>
              <p:cNvGrpSpPr>
                <a:grpSpLocks/>
              </p:cNvGrpSpPr>
              <p:nvPr/>
            </p:nvGrpSpPr>
            <p:grpSpPr bwMode="auto"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8436" y="2862246"/>
                  <a:ext cx="331408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3872" y="2847182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099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8490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361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790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8048" y="4944185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3427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68549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2837" y="4944185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8436" y="5691392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3872" y="5673315"/>
                  <a:ext cx="334421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08025" y="1219200"/>
            <a:ext cx="3311525" cy="30114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  <p:grpSp>
        <p:nvGrpSpPr>
          <p:cNvPr id="119" name="Group 118"/>
          <p:cNvGrpSpPr>
            <a:grpSpLocks/>
          </p:cNvGrpSpPr>
          <p:nvPr/>
        </p:nvGrpSpPr>
        <p:grpSpPr bwMode="auto">
          <a:xfrm>
            <a:off x="5029200" y="1219200"/>
            <a:ext cx="3048000" cy="2827338"/>
            <a:chOff x="5029200" y="1219200"/>
            <a:chExt cx="3048000" cy="2826717"/>
          </a:xfrm>
        </p:grpSpPr>
        <p:grpSp>
          <p:nvGrpSpPr>
            <p:cNvPr id="53255" name="Group 121"/>
            <p:cNvGrpSpPr>
              <a:grpSpLocks/>
            </p:cNvGrpSpPr>
            <p:nvPr/>
          </p:nvGrpSpPr>
          <p:grpSpPr bwMode="auto">
            <a:xfrm>
              <a:off x="5413269" y="2209800"/>
              <a:ext cx="2435331" cy="1836117"/>
              <a:chOff x="5413269" y="2209800"/>
              <a:chExt cx="2435331" cy="1836117"/>
            </a:xfrm>
          </p:grpSpPr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6102295" y="2209800"/>
                <a:ext cx="1746305" cy="1273742"/>
              </a:xfrm>
              <a:custGeom>
                <a:avLst/>
                <a:gdLst>
                  <a:gd name="T0" fmla="*/ 307383 w 3147012"/>
                  <a:gd name="T1" fmla="*/ 4340 h 2295407"/>
                  <a:gd name="T2" fmla="*/ 190200 w 3147012"/>
                  <a:gd name="T3" fmla="*/ 30380 h 2295407"/>
                  <a:gd name="T4" fmla="*/ 20937 w 3147012"/>
                  <a:gd name="T5" fmla="*/ 43401 h 2295407"/>
                  <a:gd name="T6" fmla="*/ 33957 w 3147012"/>
                  <a:gd name="T7" fmla="*/ 121522 h 2295407"/>
                  <a:gd name="T8" fmla="*/ 203220 w 3147012"/>
                  <a:gd name="T9" fmla="*/ 173603 h 2295407"/>
                  <a:gd name="T10" fmla="*/ 138119 w 3147012"/>
                  <a:gd name="T11" fmla="*/ 329847 h 2295407"/>
                  <a:gd name="T12" fmla="*/ 255302 w 3147012"/>
                  <a:gd name="T13" fmla="*/ 368908 h 2295407"/>
                  <a:gd name="T14" fmla="*/ 325708 w 3147012"/>
                  <a:gd name="T15" fmla="*/ 190964 h 2295407"/>
                  <a:gd name="T16" fmla="*/ 389362 w 3147012"/>
                  <a:gd name="T17" fmla="*/ 354923 h 2295407"/>
                  <a:gd name="T18" fmla="*/ 491595 w 3147012"/>
                  <a:gd name="T19" fmla="*/ 383857 h 2295407"/>
                  <a:gd name="T20" fmla="*/ 524387 w 3147012"/>
                  <a:gd name="T21" fmla="*/ 304771 h 2295407"/>
                  <a:gd name="T22" fmla="*/ 411545 w 3147012"/>
                  <a:gd name="T23" fmla="*/ 56421 h 2295407"/>
                  <a:gd name="T24" fmla="*/ 307383 w 3147012"/>
                  <a:gd name="T25" fmla="*/ 4340 h 2295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BDB"/>
                  </a:gs>
                  <a:gs pos="64999">
                    <a:srgbClr val="FFD0AA"/>
                  </a:gs>
                  <a:gs pos="100000">
                    <a:srgbClr val="FFBE86"/>
                  </a:gs>
                </a:gsLst>
                <a:lin ang="5400000" scaled="1"/>
              </a:gradFill>
              <a:ln w="9525" cap="flat" cmpd="sng">
                <a:solidFill>
                  <a:srgbClr val="F692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6973686" y="2266179"/>
                <a:ext cx="380557" cy="38055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latin typeface="Tahoma" pitchFamily="-64" charset="0"/>
                </a:endParaRPr>
              </a:p>
            </p:txBody>
          </p:sp>
          <p:cxnSp>
            <p:nvCxnSpPr>
              <p:cNvPr id="127" name="Straight Arrow Connector 126"/>
              <p:cNvCxnSpPr>
                <a:cxnSpLocks noChangeShapeType="1"/>
                <a:stCxn id="133" idx="6"/>
                <a:endCxn id="134" idx="2"/>
              </p:cNvCxnSpPr>
              <p:nvPr/>
            </p:nvCxnSpPr>
            <p:spPr bwMode="auto">
              <a:xfrm>
                <a:off x="5631063" y="2459644"/>
                <a:ext cx="606857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27"/>
              <p:cNvCxnSpPr>
                <a:cxnSpLocks noChangeShapeType="1"/>
                <a:stCxn id="134" idx="6"/>
                <a:endCxn id="135" idx="2"/>
              </p:cNvCxnSpPr>
              <p:nvPr/>
            </p:nvCxnSpPr>
            <p:spPr bwMode="auto">
              <a:xfrm>
                <a:off x="6455714" y="2459644"/>
                <a:ext cx="606856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28"/>
              <p:cNvCxnSpPr>
                <a:cxnSpLocks noChangeShapeType="1"/>
                <a:stCxn id="139" idx="7"/>
                <a:endCxn id="134" idx="3"/>
              </p:cNvCxnSpPr>
              <p:nvPr/>
            </p:nvCxnSpPr>
            <p:spPr bwMode="auto">
              <a:xfrm rot="5400000" flipH="1" flipV="1">
                <a:off x="583049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29"/>
              <p:cNvCxnSpPr>
                <a:cxnSpLocks noChangeShapeType="1"/>
                <a:stCxn id="141" idx="1"/>
                <a:endCxn id="135" idx="5"/>
              </p:cNvCxnSpPr>
              <p:nvPr/>
            </p:nvCxnSpPr>
            <p:spPr bwMode="auto">
              <a:xfrm rot="16200000" flipV="1">
                <a:off x="706747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30"/>
              <p:cNvCxnSpPr>
                <a:cxnSpLocks noChangeShapeType="1"/>
                <a:stCxn id="140" idx="7"/>
                <a:endCxn id="135" idx="3"/>
              </p:cNvCxnSpPr>
              <p:nvPr/>
            </p:nvCxnSpPr>
            <p:spPr bwMode="auto">
              <a:xfrm rot="5400000" flipH="1" flipV="1">
                <a:off x="665514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31"/>
              <p:cNvCxnSpPr>
                <a:cxnSpLocks noChangeShapeType="1"/>
                <a:stCxn id="140" idx="1"/>
                <a:endCxn id="134" idx="5"/>
              </p:cNvCxnSpPr>
              <p:nvPr/>
            </p:nvCxnSpPr>
            <p:spPr bwMode="auto">
              <a:xfrm rot="16200000" flipV="1">
                <a:off x="624282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" name="Oval 4"/>
              <p:cNvSpPr>
                <a:spLocks noChangeArrowheads="1"/>
              </p:cNvSpPr>
              <p:nvPr/>
            </p:nvSpPr>
            <p:spPr bwMode="auto">
              <a:xfrm>
                <a:off x="5413269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623792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706257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6" name="Oval 4"/>
              <p:cNvSpPr>
                <a:spLocks noChangeArrowheads="1"/>
              </p:cNvSpPr>
              <p:nvPr/>
            </p:nvSpPr>
            <p:spPr bwMode="auto">
              <a:xfrm>
                <a:off x="541326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7" name="Oval 136"/>
              <p:cNvSpPr>
                <a:spLocks noChangeArrowheads="1"/>
              </p:cNvSpPr>
              <p:nvPr/>
            </p:nvSpPr>
            <p:spPr bwMode="auto">
              <a:xfrm>
                <a:off x="623791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7062570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39" name="Oval 4"/>
              <p:cNvSpPr>
                <a:spLocks noChangeArrowheads="1"/>
              </p:cNvSpPr>
              <p:nvPr/>
            </p:nvSpPr>
            <p:spPr bwMode="auto">
              <a:xfrm>
                <a:off x="5829513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665416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41" name="Oval 140"/>
              <p:cNvSpPr>
                <a:spLocks noChangeArrowheads="1"/>
              </p:cNvSpPr>
              <p:nvPr/>
            </p:nvSpPr>
            <p:spPr bwMode="auto">
              <a:xfrm>
                <a:off x="747881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42" name="Straight Arrow Connector 141"/>
              <p:cNvCxnSpPr>
                <a:cxnSpLocks noChangeShapeType="1"/>
                <a:stCxn id="136" idx="6"/>
                <a:endCxn id="137" idx="2"/>
              </p:cNvCxnSpPr>
              <p:nvPr/>
            </p:nvCxnSpPr>
            <p:spPr bwMode="auto">
              <a:xfrm>
                <a:off x="5631063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Arrow Connector 142"/>
              <p:cNvCxnSpPr>
                <a:cxnSpLocks noChangeShapeType="1"/>
                <a:stCxn id="137" idx="6"/>
                <a:endCxn id="138" idx="2"/>
              </p:cNvCxnSpPr>
              <p:nvPr/>
            </p:nvCxnSpPr>
            <p:spPr bwMode="auto">
              <a:xfrm>
                <a:off x="6455714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Straight Arrow Connector 143"/>
              <p:cNvCxnSpPr>
                <a:cxnSpLocks noChangeShapeType="1"/>
                <a:stCxn id="137" idx="1"/>
                <a:endCxn id="139" idx="5"/>
              </p:cNvCxnSpPr>
              <p:nvPr/>
            </p:nvCxnSpPr>
            <p:spPr bwMode="auto">
              <a:xfrm rot="16200000" flipV="1">
                <a:off x="5870047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Straight Arrow Connector 144"/>
              <p:cNvCxnSpPr>
                <a:cxnSpLocks noChangeShapeType="1"/>
                <a:stCxn id="138" idx="7"/>
                <a:endCxn id="141" idx="3"/>
              </p:cNvCxnSpPr>
              <p:nvPr/>
            </p:nvCxnSpPr>
            <p:spPr bwMode="auto">
              <a:xfrm rot="5400000" flipH="1" flipV="1">
                <a:off x="7107022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Straight Arrow Connector 145"/>
              <p:cNvCxnSpPr>
                <a:cxnSpLocks noChangeShapeType="1"/>
                <a:stCxn id="138" idx="1"/>
                <a:endCxn id="140" idx="5"/>
              </p:cNvCxnSpPr>
              <p:nvPr/>
            </p:nvCxnSpPr>
            <p:spPr bwMode="auto">
              <a:xfrm rot="16200000" flipV="1">
                <a:off x="6694698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Arrow Connector 146"/>
              <p:cNvCxnSpPr>
                <a:cxnSpLocks noChangeShapeType="1"/>
                <a:stCxn id="137" idx="7"/>
                <a:endCxn id="140" idx="3"/>
              </p:cNvCxnSpPr>
              <p:nvPr/>
            </p:nvCxnSpPr>
            <p:spPr bwMode="auto">
              <a:xfrm rot="5400000" flipH="1" flipV="1">
                <a:off x="6282371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3280" name="Group 182"/>
              <p:cNvGrpSpPr>
                <a:grpSpLocks/>
              </p:cNvGrpSpPr>
              <p:nvPr/>
            </p:nvGrpSpPr>
            <p:grpSpPr bwMode="auto">
              <a:xfrm>
                <a:off x="6258950" y="2393031"/>
                <a:ext cx="1410722" cy="930249"/>
                <a:chOff x="2133600" y="2884114"/>
                <a:chExt cx="2542259" cy="1676400"/>
              </a:xfrm>
            </p:grpSpPr>
            <p:sp>
              <p:nvSpPr>
                <p:cNvPr id="153" name="Cube 152"/>
                <p:cNvSpPr/>
                <p:nvPr/>
              </p:nvSpPr>
              <p:spPr bwMode="auto">
                <a:xfrm>
                  <a:off x="3656576" y="2876725"/>
                  <a:ext cx="331856" cy="31176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" name="Cube 153"/>
                <p:cNvSpPr/>
                <p:nvPr/>
              </p:nvSpPr>
              <p:spPr bwMode="auto">
                <a:xfrm>
                  <a:off x="2844100" y="4255343"/>
                  <a:ext cx="33471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5" name="Cube 154"/>
                <p:cNvSpPr/>
                <p:nvPr/>
              </p:nvSpPr>
              <p:spPr bwMode="auto">
                <a:xfrm>
                  <a:off x="2134615" y="2876725"/>
                  <a:ext cx="331856" cy="31176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6" name="Cube 155"/>
                <p:cNvSpPr/>
                <p:nvPr/>
              </p:nvSpPr>
              <p:spPr bwMode="auto">
                <a:xfrm>
                  <a:off x="4343176" y="4255343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53281" name="Group 192"/>
              <p:cNvGrpSpPr>
                <a:grpSpLocks/>
              </p:cNvGrpSpPr>
              <p:nvPr/>
            </p:nvGrpSpPr>
            <p:grpSpPr bwMode="auto">
              <a:xfrm>
                <a:off x="6670818" y="2373097"/>
                <a:ext cx="839892" cy="594558"/>
                <a:chOff x="2875826" y="2848192"/>
                <a:chExt cx="1513567" cy="1071452"/>
              </a:xfrm>
            </p:grpSpPr>
            <p:sp>
              <p:nvSpPr>
                <p:cNvPr id="150" name="Cube 149"/>
                <p:cNvSpPr/>
                <p:nvPr/>
              </p:nvSpPr>
              <p:spPr bwMode="auto">
                <a:xfrm>
                  <a:off x="2875568" y="2848124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1" name="Cube 150"/>
                <p:cNvSpPr/>
                <p:nvPr/>
              </p:nvSpPr>
              <p:spPr bwMode="auto">
                <a:xfrm>
                  <a:off x="3281806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2" name="Cube 151"/>
                <p:cNvSpPr/>
                <p:nvPr/>
              </p:nvSpPr>
              <p:spPr bwMode="auto">
                <a:xfrm>
                  <a:off x="4057092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53256" name="TextBox 123"/>
            <p:cNvSpPr txBox="1">
              <a:spLocks noChangeArrowheads="1"/>
            </p:cNvSpPr>
            <p:nvPr/>
          </p:nvSpPr>
          <p:spPr bwMode="auto">
            <a:xfrm>
              <a:off x="5029200" y="1219200"/>
              <a:ext cx="3048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/>
                <a:t>Update Functions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i="1"/>
                <a:t>User Computation</a:t>
              </a:r>
            </a:p>
          </p:txBody>
        </p:sp>
      </p:grpSp>
      <p:sp>
        <p:nvSpPr>
          <p:cNvPr id="532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4EDC6A5-70ED-0548-9F81-3C8A0239AED6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 noChangeShapeType="1"/>
            <a:stCxn id="102" idx="6"/>
            <a:endCxn id="103" idx="2"/>
          </p:cNvCxnSpPr>
          <p:nvPr/>
        </p:nvCxnSpPr>
        <p:spPr bwMode="auto">
          <a:xfrm>
            <a:off x="925513" y="24701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  <a:stCxn id="103" idx="6"/>
            <a:endCxn id="104" idx="2"/>
          </p:cNvCxnSpPr>
          <p:nvPr/>
        </p:nvCxnSpPr>
        <p:spPr bwMode="auto">
          <a:xfrm>
            <a:off x="2411413" y="24701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  <a:stCxn id="31" idx="7"/>
            <a:endCxn id="103" idx="3"/>
          </p:cNvCxnSpPr>
          <p:nvPr/>
        </p:nvCxnSpPr>
        <p:spPr bwMode="auto">
          <a:xfrm rot="5400000" flipH="1" flipV="1">
            <a:off x="1285875" y="2943225"/>
            <a:ext cx="112395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33" idx="1"/>
            <a:endCxn id="104" idx="5"/>
          </p:cNvCxnSpPr>
          <p:nvPr/>
        </p:nvCxnSpPr>
        <p:spPr bwMode="auto">
          <a:xfrm rot="16200000" flipV="1">
            <a:off x="3514726" y="2935287"/>
            <a:ext cx="1123950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  <a:stCxn id="32" idx="7"/>
            <a:endCxn id="104" idx="3"/>
          </p:cNvCxnSpPr>
          <p:nvPr/>
        </p:nvCxnSpPr>
        <p:spPr bwMode="auto">
          <a:xfrm rot="5400000" flipH="1" flipV="1">
            <a:off x="2771775" y="2943225"/>
            <a:ext cx="112395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32" idx="1"/>
            <a:endCxn id="103" idx="5"/>
          </p:cNvCxnSpPr>
          <p:nvPr/>
        </p:nvCxnSpPr>
        <p:spPr bwMode="auto">
          <a:xfrm rot="16200000" flipV="1">
            <a:off x="2028826" y="2935287"/>
            <a:ext cx="1123950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5334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20193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505200" y="22748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8" name="Oval 4"/>
          <p:cNvSpPr>
            <a:spLocks noChangeArrowheads="1"/>
          </p:cNvSpPr>
          <p:nvPr/>
        </p:nvSpPr>
        <p:spPr bwMode="auto">
          <a:xfrm>
            <a:off x="5334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20193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3505200" y="5094288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Data Graph</a:t>
            </a: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2842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27701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256088" y="3676650"/>
            <a:ext cx="392112" cy="39211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cxnSpLocks noChangeShapeType="1"/>
            <a:stCxn id="108" idx="6"/>
            <a:endCxn id="109" idx="2"/>
          </p:cNvCxnSpPr>
          <p:nvPr/>
        </p:nvCxnSpPr>
        <p:spPr bwMode="auto">
          <a:xfrm>
            <a:off x="925513" y="52895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stCxn id="109" idx="6"/>
            <a:endCxn id="119" idx="2"/>
          </p:cNvCxnSpPr>
          <p:nvPr/>
        </p:nvCxnSpPr>
        <p:spPr bwMode="auto">
          <a:xfrm>
            <a:off x="2411413" y="5289550"/>
            <a:ext cx="1093787" cy="158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109" idx="1"/>
            <a:endCxn id="31" idx="5"/>
          </p:cNvCxnSpPr>
          <p:nvPr/>
        </p:nvCxnSpPr>
        <p:spPr bwMode="auto">
          <a:xfrm rot="16200000" flipV="1">
            <a:off x="1277937" y="4352926"/>
            <a:ext cx="1139825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  <a:stCxn id="119" idx="7"/>
            <a:endCxn id="33" idx="3"/>
          </p:cNvCxnSpPr>
          <p:nvPr/>
        </p:nvCxnSpPr>
        <p:spPr bwMode="auto">
          <a:xfrm rot="5400000" flipH="1" flipV="1">
            <a:off x="3506788" y="4344988"/>
            <a:ext cx="1139825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119" idx="1"/>
            <a:endCxn id="32" idx="5"/>
          </p:cNvCxnSpPr>
          <p:nvPr/>
        </p:nvCxnSpPr>
        <p:spPr bwMode="auto">
          <a:xfrm rot="16200000" flipV="1">
            <a:off x="2763837" y="4352926"/>
            <a:ext cx="1139825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  <a:stCxn id="109" idx="7"/>
            <a:endCxn id="32" idx="3"/>
          </p:cNvCxnSpPr>
          <p:nvPr/>
        </p:nvCxnSpPr>
        <p:spPr bwMode="auto">
          <a:xfrm rot="5400000" flipH="1" flipV="1">
            <a:off x="2020888" y="4344988"/>
            <a:ext cx="1139825" cy="4730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9" name="TextBox 33"/>
          <p:cNvSpPr txBox="1">
            <a:spLocks noChangeArrowheads="1"/>
          </p:cNvSpPr>
          <p:nvPr/>
        </p:nvSpPr>
        <p:spPr bwMode="auto">
          <a:xfrm>
            <a:off x="246063" y="1409700"/>
            <a:ext cx="866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Data is associated with both vertices and edges</a:t>
            </a:r>
          </a:p>
        </p:txBody>
      </p:sp>
      <p:sp>
        <p:nvSpPr>
          <p:cNvPr id="62" name="Cube 61"/>
          <p:cNvSpPr/>
          <p:nvPr/>
        </p:nvSpPr>
        <p:spPr bwMode="auto">
          <a:xfrm>
            <a:off x="582613" y="235108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10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600" y="3722688"/>
            <a:ext cx="333375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6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10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4413" y="5160963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5338" y="5122863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5463" y="5170488"/>
            <a:ext cx="333375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68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4288" y="2330450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800350" y="23145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813" y="308133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38" y="308133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750" y="30813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1450" y="30813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2113" y="4410075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38" y="4410075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4050" y="44100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750" y="441007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4288" y="5157788"/>
            <a:ext cx="331787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800350" y="514032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3438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257800" y="3373438"/>
            <a:ext cx="3657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/>
              <a:t>Vertex Data: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sz="2000"/>
              <a:t> User profile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sz="2000"/>
              <a:t> Current interests estimates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257800" y="4702175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/>
              <a:t>Edge Data: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sz="2000"/>
              <a:t> Relationship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/>
              <a:t>   (friend, classmate, relative)</a:t>
            </a:r>
          </a:p>
        </p:txBody>
      </p:sp>
      <p:sp>
        <p:nvSpPr>
          <p:cNvPr id="89" name="Cube 88"/>
          <p:cNvSpPr/>
          <p:nvPr/>
        </p:nvSpPr>
        <p:spPr bwMode="auto">
          <a:xfrm>
            <a:off x="6705600" y="4695825"/>
            <a:ext cx="331788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55345" name="TextBox 146"/>
          <p:cNvSpPr txBox="1">
            <a:spLocks noChangeArrowheads="1"/>
          </p:cNvSpPr>
          <p:nvPr/>
        </p:nvSpPr>
        <p:spPr bwMode="auto">
          <a:xfrm>
            <a:off x="5257800" y="2382838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/>
              <a:t>Graph: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sz="2000"/>
              <a:t> Social Network</a:t>
            </a:r>
          </a:p>
        </p:txBody>
      </p:sp>
      <p:cxnSp>
        <p:nvCxnSpPr>
          <p:cNvPr id="149" name="Straight Arrow Connector 148"/>
          <p:cNvCxnSpPr>
            <a:cxnSpLocks noChangeShapeType="1"/>
            <a:stCxn id="53" idx="6"/>
            <a:endCxn id="55" idx="2"/>
          </p:cNvCxnSpPr>
          <p:nvPr/>
        </p:nvCxnSpPr>
        <p:spPr bwMode="auto">
          <a:xfrm>
            <a:off x="6477000" y="2535238"/>
            <a:ext cx="457200" cy="15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172200" y="238283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934200" y="2382838"/>
            <a:ext cx="304800" cy="3048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5534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0050EA2-24B5-D042-A7FC-D69493DF3916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Distributed Data Graph</a:t>
            </a:r>
          </a:p>
        </p:txBody>
      </p:sp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A94BAC7-1D5F-6E41-B5D9-C2C9070DBEE7}" type="slidenum">
              <a:rPr lang="en-US" altLang="x-none" sz="120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en-US" altLang="x-none" sz="1200"/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411163" y="16573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b="1">
                <a:solidFill>
                  <a:srgbClr val="0070C0"/>
                </a:solidFill>
              </a:rPr>
              <a:t>Partition the graph </a:t>
            </a:r>
            <a:r>
              <a:rPr lang="en-US" altLang="x-none"/>
              <a:t>across multiple machines: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000500" y="3114675"/>
            <a:ext cx="2943225" cy="3000375"/>
            <a:chOff x="4001158" y="3114514"/>
            <a:chExt cx="2942461" cy="3001159"/>
          </a:xfrm>
        </p:grpSpPr>
        <p:grpSp>
          <p:nvGrpSpPr>
            <p:cNvPr id="57365" name="Group 3"/>
            <p:cNvGrpSpPr>
              <a:grpSpLocks/>
            </p:cNvGrpSpPr>
            <p:nvPr/>
          </p:nvGrpSpPr>
          <p:grpSpPr bwMode="auto">
            <a:xfrm>
              <a:off x="4055108" y="3114514"/>
              <a:ext cx="2888511" cy="3001159"/>
              <a:chOff x="4055108" y="3114514"/>
              <a:chExt cx="2888511" cy="3001159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4408841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5803730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6575222" y="5737823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5130967" y="5747276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6575222" y="3114514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5130967" y="3123967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2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4055108" y="329871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5499364" y="329871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Arrow Connector 14"/>
              <p:cNvCxnSpPr>
                <a:cxnSpLocks noChangeShapeType="1"/>
                <a:stCxn id="8" idx="1"/>
              </p:cNvCxnSpPr>
              <p:nvPr/>
            </p:nvCxnSpPr>
            <p:spPr bwMode="auto">
              <a:xfrm rot="16200000" flipV="1">
                <a:off x="5128331" y="3755496"/>
                <a:ext cx="1046432" cy="41226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Arrow Connector 15"/>
              <p:cNvCxnSpPr>
                <a:cxnSpLocks noChangeShapeType="1"/>
                <a:stCxn id="7" idx="7"/>
              </p:cNvCxnSpPr>
              <p:nvPr/>
            </p:nvCxnSpPr>
            <p:spPr bwMode="auto">
              <a:xfrm rot="5400000" flipH="1" flipV="1">
                <a:off x="4430885" y="3730814"/>
                <a:ext cx="1046432" cy="461631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4055108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Arrow Connector 19"/>
              <p:cNvCxnSpPr>
                <a:cxnSpLocks noChangeShapeType="1"/>
              </p:cNvCxnSpPr>
              <p:nvPr/>
            </p:nvCxnSpPr>
            <p:spPr bwMode="auto">
              <a:xfrm flipV="1">
                <a:off x="5499364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Arrow Connector 21"/>
              <p:cNvCxnSpPr>
                <a:cxnSpLocks noChangeShapeType="1"/>
                <a:endCxn id="8" idx="3"/>
              </p:cNvCxnSpPr>
              <p:nvPr/>
            </p:nvCxnSpPr>
            <p:spPr bwMode="auto">
              <a:xfrm rot="5400000" flipH="1" flipV="1">
                <a:off x="5123604" y="5067150"/>
                <a:ext cx="1055886" cy="41226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Arrow Connector 22"/>
              <p:cNvCxnSpPr>
                <a:cxnSpLocks noChangeShapeType="1"/>
                <a:endCxn id="7" idx="5"/>
              </p:cNvCxnSpPr>
              <p:nvPr/>
            </p:nvCxnSpPr>
            <p:spPr bwMode="auto">
              <a:xfrm rot="16200000" flipV="1">
                <a:off x="4426159" y="5042467"/>
                <a:ext cx="1055886" cy="461631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 rot="16200000" flipV="1">
              <a:off x="3704032" y="3726086"/>
              <a:ext cx="1055885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3708758" y="5047194"/>
              <a:ext cx="1046433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43138" y="3114675"/>
            <a:ext cx="2887662" cy="3000375"/>
            <a:chOff x="2242456" y="3114514"/>
            <a:chExt cx="2888511" cy="3001159"/>
          </a:xfrm>
        </p:grpSpPr>
        <p:grpSp>
          <p:nvGrpSpPr>
            <p:cNvPr id="57351" name="Group 32"/>
            <p:cNvGrpSpPr>
              <a:grpSpLocks/>
            </p:cNvGrpSpPr>
            <p:nvPr/>
          </p:nvGrpSpPr>
          <p:grpSpPr bwMode="auto">
            <a:xfrm>
              <a:off x="2242456" y="3114514"/>
              <a:ext cx="2220335" cy="3001159"/>
              <a:chOff x="2242456" y="3114514"/>
              <a:chExt cx="2220335" cy="3001159"/>
            </a:xfrm>
          </p:grpSpPr>
          <p:sp>
            <p:nvSpPr>
              <p:cNvPr id="6" name="Oval 4"/>
              <p:cNvSpPr>
                <a:spLocks noChangeArrowheads="1"/>
              </p:cNvSpPr>
              <p:nvPr/>
            </p:nvSpPr>
            <p:spPr bwMode="auto">
              <a:xfrm>
                <a:off x="3013950" y="4430895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686711" y="5737823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242456" y="5747276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686711" y="3114514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2242456" y="3123967"/>
                <a:ext cx="368397" cy="36839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1" name="Straight Arrow Connector 10"/>
              <p:cNvCxnSpPr>
                <a:cxnSpLocks noChangeShapeType="1"/>
              </p:cNvCxnSpPr>
              <p:nvPr/>
            </p:nvCxnSpPr>
            <p:spPr bwMode="auto">
              <a:xfrm flipV="1">
                <a:off x="2610853" y="3308165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Arrow Connector 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06587" y="3750771"/>
                <a:ext cx="1055885" cy="412265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Arrow Connector 16"/>
              <p:cNvCxnSpPr>
                <a:cxnSpLocks noChangeShapeType="1"/>
                <a:stCxn id="7" idx="1"/>
              </p:cNvCxnSpPr>
              <p:nvPr/>
            </p:nvCxnSpPr>
            <p:spPr bwMode="auto">
              <a:xfrm rot="16200000" flipV="1">
                <a:off x="3704032" y="3726087"/>
                <a:ext cx="1055885" cy="46163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17"/>
              <p:cNvCxnSpPr>
                <a:cxnSpLocks noChangeShapeType="1"/>
              </p:cNvCxnSpPr>
              <p:nvPr/>
            </p:nvCxnSpPr>
            <p:spPr bwMode="auto">
              <a:xfrm flipV="1">
                <a:off x="2610853" y="5922023"/>
                <a:ext cx="1075859" cy="945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 rot="16200000" flipV="1">
                <a:off x="3011314" y="5062424"/>
                <a:ext cx="1046433" cy="412265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Arrow Connector 23"/>
              <p:cNvCxnSpPr>
                <a:cxnSpLocks noChangeShapeType="1"/>
                <a:endCxn id="7" idx="3"/>
              </p:cNvCxnSpPr>
              <p:nvPr/>
            </p:nvCxnSpPr>
            <p:spPr bwMode="auto">
              <a:xfrm rot="5400000" flipH="1" flipV="1">
                <a:off x="3708758" y="5037741"/>
                <a:ext cx="1046433" cy="46163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" name="Straight Arrow Connector 36"/>
            <p:cNvCxnSpPr>
              <a:cxnSpLocks noChangeShapeType="1"/>
            </p:cNvCxnSpPr>
            <p:nvPr/>
          </p:nvCxnSpPr>
          <p:spPr bwMode="auto">
            <a:xfrm>
              <a:off x="4055108" y="3293986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37"/>
            <p:cNvCxnSpPr>
              <a:cxnSpLocks noChangeShapeType="1"/>
            </p:cNvCxnSpPr>
            <p:nvPr/>
          </p:nvCxnSpPr>
          <p:spPr bwMode="auto">
            <a:xfrm>
              <a:off x="4055108" y="5917296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Freeform 43"/>
          <p:cNvSpPr>
            <a:spLocks/>
          </p:cNvSpPr>
          <p:nvPr/>
        </p:nvSpPr>
        <p:spPr bwMode="auto">
          <a:xfrm>
            <a:off x="4025900" y="2874963"/>
            <a:ext cx="742950" cy="3571875"/>
          </a:xfrm>
          <a:custGeom>
            <a:avLst/>
            <a:gdLst>
              <a:gd name="T0" fmla="*/ 707094 w 742855"/>
              <a:gd name="T1" fmla="*/ 0 h 3570534"/>
              <a:gd name="T2" fmla="*/ 74 w 742855"/>
              <a:gd name="T3" fmla="*/ 1642720 h 3570534"/>
              <a:gd name="T4" fmla="*/ 743045 w 742855"/>
              <a:gd name="T5" fmla="*/ 3573217 h 35705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42855" h="3570534">
                <a:moveTo>
                  <a:pt x="706914" y="0"/>
                </a:moveTo>
                <a:cubicBezTo>
                  <a:pt x="350499" y="523199"/>
                  <a:pt x="-5916" y="1046398"/>
                  <a:pt x="74" y="1641487"/>
                </a:cubicBezTo>
                <a:cubicBezTo>
                  <a:pt x="6064" y="2236576"/>
                  <a:pt x="742855" y="3570534"/>
                  <a:pt x="742855" y="357053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742E-6 -4.29465E-6 L -0.1966 -4.2946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03E-6 -4.29465E-6 L 0.13754 -4.2946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38150" y="1417638"/>
            <a:ext cx="8324850" cy="12779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i="1" dirty="0">
                <a:solidFill>
                  <a:schemeClr val="accent6">
                    <a:lumMod val="75000"/>
                  </a:schemeClr>
                </a:solidFill>
              </a:rPr>
              <a:t>Ghost vertices </a:t>
            </a:r>
            <a:r>
              <a:rPr lang="en-US" altLang="x-none" dirty="0"/>
              <a:t>maintain adjacency structure and replicate </a:t>
            </a:r>
            <a:r>
              <a:rPr lang="en-US" altLang="x-none" b="1" dirty="0"/>
              <a:t>remote</a:t>
            </a:r>
            <a:r>
              <a:rPr lang="en-US" altLang="x-none" dirty="0"/>
              <a:t> data.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09675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882775" y="573722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38150" y="574675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882775" y="311467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38150" y="312420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806450" y="3308350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202531" y="3750469"/>
            <a:ext cx="1055688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1900238" y="3725862"/>
            <a:ext cx="1055688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806450" y="592137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1207294" y="5061744"/>
            <a:ext cx="1046162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1905001" y="5037137"/>
            <a:ext cx="1046162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661025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056438" y="4430713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827963" y="573722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383338" y="574675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827963" y="3114675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383338" y="3124200"/>
            <a:ext cx="368300" cy="368300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308600" y="3298825"/>
            <a:ext cx="1074738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V="1">
            <a:off x="6751638" y="329882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7" idx="1"/>
          </p:cNvCxnSpPr>
          <p:nvPr/>
        </p:nvCxnSpPr>
        <p:spPr bwMode="auto">
          <a:xfrm rot="16200000" flipV="1">
            <a:off x="6380956" y="3755232"/>
            <a:ext cx="1046163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  <a:stCxn id="36" idx="7"/>
          </p:cNvCxnSpPr>
          <p:nvPr/>
        </p:nvCxnSpPr>
        <p:spPr bwMode="auto">
          <a:xfrm rot="5400000" flipH="1" flipV="1">
            <a:off x="5683250" y="3730625"/>
            <a:ext cx="1046163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5308600" y="5921375"/>
            <a:ext cx="1074738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6751638" y="5921375"/>
            <a:ext cx="107632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7"/>
          <p:cNvCxnSpPr>
            <a:cxnSpLocks noChangeShapeType="1"/>
            <a:endCxn id="37" idx="3"/>
          </p:cNvCxnSpPr>
          <p:nvPr/>
        </p:nvCxnSpPr>
        <p:spPr bwMode="auto">
          <a:xfrm rot="5400000" flipH="1" flipV="1">
            <a:off x="6376194" y="5066507"/>
            <a:ext cx="1055687" cy="41275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  <a:endCxn id="36" idx="5"/>
          </p:cNvCxnSpPr>
          <p:nvPr/>
        </p:nvCxnSpPr>
        <p:spPr bwMode="auto">
          <a:xfrm rot="16200000" flipV="1">
            <a:off x="5678488" y="5041900"/>
            <a:ext cx="1055687" cy="4619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2251452" y="3119240"/>
            <a:ext cx="1444256" cy="3005887"/>
            <a:chOff x="2347292" y="3119240"/>
            <a:chExt cx="1444256" cy="30058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Oval 29"/>
            <p:cNvSpPr/>
            <p:nvPr/>
          </p:nvSpPr>
          <p:spPr bwMode="auto">
            <a:xfrm>
              <a:off x="2570776" y="4430895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423151" y="311924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347292" y="329398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3423151" y="575673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2347292" y="593147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420" name="Group 4"/>
          <p:cNvGrpSpPr>
            <a:grpSpLocks/>
          </p:cNvGrpSpPr>
          <p:nvPr/>
        </p:nvGrpSpPr>
        <p:grpSpPr bwMode="auto">
          <a:xfrm>
            <a:off x="4940300" y="3124200"/>
            <a:ext cx="774700" cy="2990850"/>
            <a:chOff x="4903606" y="3123968"/>
            <a:chExt cx="776080" cy="299170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903606" y="5747277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903606" y="3123968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 rot="16200000" flipV="1">
              <a:off x="4920927" y="3735541"/>
              <a:ext cx="1055885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4925653" y="5047195"/>
              <a:ext cx="1046433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421" name="TextBox 7"/>
          <p:cNvSpPr txBox="1">
            <a:spLocks noChangeArrowheads="1"/>
          </p:cNvSpPr>
          <p:nvPr/>
        </p:nvSpPr>
        <p:spPr bwMode="auto">
          <a:xfrm>
            <a:off x="3057525" y="4354513"/>
            <a:ext cx="2351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“ghost” vertices</a:t>
            </a:r>
          </a:p>
        </p:txBody>
      </p:sp>
      <p:sp>
        <p:nvSpPr>
          <p:cNvPr id="5942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71E8106-346F-EF4E-B19D-F119333C09E0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08275" y="3125788"/>
            <a:ext cx="4008438" cy="2982912"/>
            <a:chOff x="2708545" y="3126496"/>
            <a:chExt cx="4008949" cy="2982060"/>
          </a:xfrm>
        </p:grpSpPr>
        <p:grpSp>
          <p:nvGrpSpPr>
            <p:cNvPr id="59432" name="Group 12"/>
            <p:cNvGrpSpPr>
              <a:grpSpLocks/>
            </p:cNvGrpSpPr>
            <p:nvPr/>
          </p:nvGrpSpPr>
          <p:grpSpPr bwMode="auto">
            <a:xfrm>
              <a:off x="2891572" y="3173189"/>
              <a:ext cx="3534007" cy="2935367"/>
              <a:chOff x="2891572" y="3173189"/>
              <a:chExt cx="3534007" cy="2935367"/>
            </a:xfrm>
          </p:grpSpPr>
          <p:cxnSp>
            <p:nvCxnSpPr>
              <p:cNvPr id="59441" name="Curved Connector 57"/>
              <p:cNvCxnSpPr>
                <a:cxnSpLocks noChangeShapeType="1"/>
              </p:cNvCxnSpPr>
              <p:nvPr/>
            </p:nvCxnSpPr>
            <p:spPr bwMode="auto">
              <a:xfrm rot="16200000" flipH="1">
                <a:off x="5067341" y="1843446"/>
                <a:ext cx="4727" cy="2664214"/>
              </a:xfrm>
              <a:prstGeom prst="curvedConnector3">
                <a:avLst>
                  <a:gd name="adj1" fmla="val -13186375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42" name="Curved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2454" y="3087614"/>
                <a:ext cx="12700" cy="2794463"/>
              </a:xfrm>
              <a:prstGeom prst="curvedConnector3">
                <a:avLst>
                  <a:gd name="adj1" fmla="val 3078560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443" name="Curved Connector 59"/>
              <p:cNvCxnSpPr>
                <a:cxnSpLocks noChangeShapeType="1"/>
              </p:cNvCxnSpPr>
              <p:nvPr/>
            </p:nvCxnSpPr>
            <p:spPr bwMode="auto">
              <a:xfrm rot="16200000" flipH="1">
                <a:off x="5088745" y="4771722"/>
                <a:ext cx="9454" cy="2664214"/>
              </a:xfrm>
              <a:prstGeom prst="curvedConnector3">
                <a:avLst>
                  <a:gd name="adj1" fmla="val 4890935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9433" name="Group 9"/>
            <p:cNvGrpSpPr>
              <a:grpSpLocks/>
            </p:cNvGrpSpPr>
            <p:nvPr/>
          </p:nvGrpSpPr>
          <p:grpSpPr bwMode="auto">
            <a:xfrm>
              <a:off x="5686036" y="3126496"/>
              <a:ext cx="1031458" cy="2916127"/>
              <a:chOff x="5686036" y="3126496"/>
              <a:chExt cx="1031458" cy="2916127"/>
            </a:xfrm>
          </p:grpSpPr>
          <p:sp>
            <p:nvSpPr>
              <p:cNvPr id="61" name="Cube 60"/>
              <p:cNvSpPr/>
              <p:nvPr/>
            </p:nvSpPr>
            <p:spPr bwMode="auto">
              <a:xfrm>
                <a:off x="5685488" y="4431048"/>
                <a:ext cx="333417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62" name="Cube 61"/>
              <p:cNvSpPr/>
              <p:nvPr/>
            </p:nvSpPr>
            <p:spPr bwMode="auto">
              <a:xfrm>
                <a:off x="6376138" y="3126496"/>
                <a:ext cx="331830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63" name="Cube 62"/>
              <p:cNvSpPr/>
              <p:nvPr/>
            </p:nvSpPr>
            <p:spPr bwMode="auto">
              <a:xfrm>
                <a:off x="6384077" y="5737187"/>
                <a:ext cx="333417" cy="304713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</p:grpSp>
        <p:grpSp>
          <p:nvGrpSpPr>
            <p:cNvPr id="59434" name="Group 11"/>
            <p:cNvGrpSpPr>
              <a:grpSpLocks/>
            </p:cNvGrpSpPr>
            <p:nvPr/>
          </p:nvGrpSpPr>
          <p:grpSpPr bwMode="auto">
            <a:xfrm>
              <a:off x="2708545" y="3180447"/>
              <a:ext cx="1031458" cy="2916127"/>
              <a:chOff x="2708545" y="3180447"/>
              <a:chExt cx="1031458" cy="2916127"/>
            </a:xfrm>
          </p:grpSpPr>
          <p:sp>
            <p:nvSpPr>
              <p:cNvPr id="64" name="Cube 63"/>
              <p:cNvSpPr>
                <a:spLocks noChangeArrowheads="1"/>
              </p:cNvSpPr>
              <p:nvPr/>
            </p:nvSpPr>
            <p:spPr bwMode="auto">
              <a:xfrm>
                <a:off x="2708545" y="4484846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65" name="Cube 64"/>
              <p:cNvSpPr>
                <a:spLocks noChangeArrowheads="1"/>
              </p:cNvSpPr>
              <p:nvPr/>
            </p:nvSpPr>
            <p:spPr bwMode="auto">
              <a:xfrm>
                <a:off x="3398689" y="3180447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  <p:sp>
            <p:nvSpPr>
              <p:cNvPr id="66" name="Cube 65"/>
              <p:cNvSpPr>
                <a:spLocks noChangeArrowheads="1"/>
              </p:cNvSpPr>
              <p:nvPr/>
            </p:nvSpPr>
            <p:spPr bwMode="auto">
              <a:xfrm>
                <a:off x="3407544" y="5791774"/>
                <a:ext cx="332459" cy="3048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+mn-lt"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06600" y="3138488"/>
            <a:ext cx="3265488" cy="2932112"/>
            <a:chOff x="2005978" y="3138478"/>
            <a:chExt cx="3266025" cy="2931978"/>
          </a:xfrm>
        </p:grpSpPr>
        <p:sp>
          <p:nvSpPr>
            <p:cNvPr id="67" name="Cube 66"/>
            <p:cNvSpPr/>
            <p:nvPr/>
          </p:nvSpPr>
          <p:spPr bwMode="auto">
            <a:xfrm>
              <a:off x="2005978" y="3138478"/>
              <a:ext cx="331843" cy="304786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68" name="Cube 67"/>
            <p:cNvSpPr/>
            <p:nvPr/>
          </p:nvSpPr>
          <p:spPr bwMode="auto">
            <a:xfrm>
              <a:off x="2015505" y="5749796"/>
              <a:ext cx="331843" cy="304786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69" name="Cube 68"/>
            <p:cNvSpPr>
              <a:spLocks noChangeArrowheads="1"/>
            </p:cNvSpPr>
            <p:nvPr/>
          </p:nvSpPr>
          <p:spPr bwMode="auto">
            <a:xfrm>
              <a:off x="4930689" y="3154329"/>
              <a:ext cx="332459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+mn-lt"/>
                <a:ea typeface="ＭＳ Ｐゴシック" pitchFamily="-111" charset="-128"/>
              </a:endParaRPr>
            </a:p>
          </p:txBody>
        </p:sp>
        <p:sp>
          <p:nvSpPr>
            <p:cNvPr id="70" name="Cube 69"/>
            <p:cNvSpPr>
              <a:spLocks noChangeArrowheads="1"/>
            </p:cNvSpPr>
            <p:nvPr/>
          </p:nvSpPr>
          <p:spPr bwMode="auto">
            <a:xfrm>
              <a:off x="4939544" y="5765656"/>
              <a:ext cx="332459" cy="30480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+mn-lt"/>
                <a:ea typeface="ＭＳ Ｐゴシック" pitchFamily="-111" charset="-128"/>
              </a:endParaRPr>
            </a:p>
          </p:txBody>
        </p:sp>
        <p:cxnSp>
          <p:nvCxnSpPr>
            <p:cNvPr id="59430" name="Curved Connector 70"/>
            <p:cNvCxnSpPr>
              <a:cxnSpLocks noChangeShapeType="1"/>
            </p:cNvCxnSpPr>
            <p:nvPr/>
          </p:nvCxnSpPr>
          <p:spPr bwMode="auto">
            <a:xfrm rot="16200000" flipH="1">
              <a:off x="3677037" y="1959514"/>
              <a:ext cx="4727" cy="2664214"/>
            </a:xfrm>
            <a:prstGeom prst="curvedConnector3">
              <a:avLst>
                <a:gd name="adj1" fmla="val -1318637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Curved Connector 71"/>
            <p:cNvCxnSpPr>
              <a:cxnSpLocks noChangeShapeType="1"/>
            </p:cNvCxnSpPr>
            <p:nvPr/>
          </p:nvCxnSpPr>
          <p:spPr bwMode="auto">
            <a:xfrm rot="16200000" flipH="1">
              <a:off x="3566772" y="4705789"/>
              <a:ext cx="9454" cy="2664214"/>
            </a:xfrm>
            <a:prstGeom prst="curvedConnector3">
              <a:avLst>
                <a:gd name="adj1" fmla="val 4890935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Distributed Data Graph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GraphLab Framework</a:t>
            </a:r>
          </a:p>
        </p:txBody>
      </p:sp>
      <p:grpSp>
        <p:nvGrpSpPr>
          <p:cNvPr id="63490" name="Group 269"/>
          <p:cNvGrpSpPr>
            <a:grpSpLocks/>
          </p:cNvGrpSpPr>
          <p:nvPr/>
        </p:nvGrpSpPr>
        <p:grpSpPr bwMode="auto">
          <a:xfrm>
            <a:off x="2722563" y="4495800"/>
            <a:ext cx="3851275" cy="1870075"/>
            <a:chOff x="4495800" y="4267200"/>
            <a:chExt cx="3851499" cy="1869662"/>
          </a:xfrm>
        </p:grpSpPr>
        <p:sp>
          <p:nvSpPr>
            <p:cNvPr id="63575" name="TextBox 16"/>
            <p:cNvSpPr txBox="1">
              <a:spLocks noChangeArrowheads="1"/>
            </p:cNvSpPr>
            <p:nvPr/>
          </p:nvSpPr>
          <p:spPr bwMode="auto">
            <a:xfrm>
              <a:off x="4953000" y="4267200"/>
              <a:ext cx="29420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/>
                <a:t>Consistency Model</a:t>
              </a:r>
            </a:p>
          </p:txBody>
        </p:sp>
        <p:grpSp>
          <p:nvGrpSpPr>
            <p:cNvPr id="63576" name="Group 123"/>
            <p:cNvGrpSpPr>
              <a:grpSpLocks/>
            </p:cNvGrpSpPr>
            <p:nvPr/>
          </p:nvGrpSpPr>
          <p:grpSpPr bwMode="auto"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5187" y="3733506"/>
                <a:ext cx="5028834" cy="2743494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9202" y="4113587"/>
                <a:ext cx="2892877" cy="2135364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3263" y="4459115"/>
                <a:ext cx="1144018" cy="1599797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6823075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868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00" name="Oval 6"/>
              <p:cNvSpPr>
                <a:spLocks noChangeArrowheads="1"/>
              </p:cNvSpPr>
              <p:nvPr/>
            </p:nvSpPr>
            <p:spPr bwMode="auto">
              <a:xfrm>
                <a:off x="487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03" name="Curved Connector 102"/>
              <p:cNvCxnSpPr>
                <a:cxnSpLocks noChangeShapeType="1"/>
                <a:stCxn id="98" idx="2"/>
                <a:endCxn id="100" idx="6"/>
              </p:cNvCxnSpPr>
              <p:nvPr/>
            </p:nvCxnSpPr>
            <p:spPr bwMode="auto"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Cube 103"/>
              <p:cNvSpPr>
                <a:spLocks noChangeArrowheads="1"/>
              </p:cNvSpPr>
              <p:nvPr/>
            </p:nvSpPr>
            <p:spPr bwMode="auto">
              <a:xfrm>
                <a:off x="6116818" y="5096450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7" name="Cube 106"/>
              <p:cNvSpPr>
                <a:spLocks noChangeArrowheads="1"/>
              </p:cNvSpPr>
              <p:nvPr/>
            </p:nvSpPr>
            <p:spPr bwMode="auto">
              <a:xfrm>
                <a:off x="889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8" name="Cube 107"/>
              <p:cNvSpPr>
                <a:spLocks noChangeArrowheads="1"/>
              </p:cNvSpPr>
              <p:nvPr/>
            </p:nvSpPr>
            <p:spPr bwMode="auto">
              <a:xfrm>
                <a:off x="70361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9" name="Cube 108"/>
              <p:cNvSpPr>
                <a:spLocks noChangeArrowheads="1"/>
              </p:cNvSpPr>
              <p:nvPr/>
            </p:nvSpPr>
            <p:spPr bwMode="auto">
              <a:xfrm>
                <a:off x="508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0" name="Curved Connector 109"/>
              <p:cNvCxnSpPr>
                <a:cxnSpLocks noChangeShapeType="1"/>
                <a:stCxn id="99" idx="2"/>
                <a:endCxn id="98" idx="6"/>
              </p:cNvCxnSpPr>
              <p:nvPr/>
            </p:nvCxnSpPr>
            <p:spPr bwMode="auto"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1" name="Cube 110"/>
              <p:cNvSpPr>
                <a:spLocks noChangeArrowheads="1"/>
              </p:cNvSpPr>
              <p:nvPr/>
            </p:nvSpPr>
            <p:spPr bwMode="auto">
              <a:xfrm>
                <a:off x="7937827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10528300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15" name="Cube 114"/>
              <p:cNvSpPr>
                <a:spLocks noChangeArrowheads="1"/>
              </p:cNvSpPr>
              <p:nvPr/>
            </p:nvSpPr>
            <p:spPr bwMode="auto">
              <a:xfrm>
                <a:off x="10731500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6" name="Curved Connector 115"/>
              <p:cNvCxnSpPr>
                <a:cxnSpLocks noChangeShapeType="1"/>
                <a:stCxn id="112" idx="2"/>
                <a:endCxn id="99" idx="6"/>
              </p:cNvCxnSpPr>
              <p:nvPr/>
            </p:nvCxnSpPr>
            <p:spPr bwMode="auto"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Cube 116"/>
              <p:cNvSpPr>
                <a:spLocks noChangeArrowheads="1"/>
              </p:cNvSpPr>
              <p:nvPr/>
            </p:nvSpPr>
            <p:spPr bwMode="auto">
              <a:xfrm>
                <a:off x="9779000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2905452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20" name="Curved Connector 119"/>
              <p:cNvCxnSpPr>
                <a:cxnSpLocks noChangeShapeType="1"/>
                <a:stCxn id="100" idx="2"/>
                <a:endCxn id="118" idx="6"/>
              </p:cNvCxnSpPr>
              <p:nvPr/>
            </p:nvCxnSpPr>
            <p:spPr bwMode="auto"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Cube 120"/>
              <p:cNvSpPr>
                <a:spLocks noChangeArrowheads="1"/>
              </p:cNvSpPr>
              <p:nvPr/>
            </p:nvSpPr>
            <p:spPr bwMode="auto">
              <a:xfrm>
                <a:off x="4061153" y="5105398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3" name="Cube 122"/>
              <p:cNvSpPr>
                <a:spLocks noChangeArrowheads="1"/>
              </p:cNvSpPr>
              <p:nvPr/>
            </p:nvSpPr>
            <p:spPr bwMode="auto">
              <a:xfrm>
                <a:off x="3108652" y="5114925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</p:grpSp>
      </p:grp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609600" y="1219200"/>
            <a:ext cx="3581400" cy="2835275"/>
            <a:chOff x="381000" y="1219200"/>
            <a:chExt cx="3581400" cy="2835405"/>
          </a:xfrm>
        </p:grpSpPr>
        <p:sp>
          <p:nvSpPr>
            <p:cNvPr id="70697" name="TextBox 6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3581400" cy="954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x-none" sz="2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Graph Based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x-none" sz="2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Representation</a:t>
              </a:r>
            </a:p>
          </p:txBody>
        </p:sp>
        <p:grpSp>
          <p:nvGrpSpPr>
            <p:cNvPr id="63530" name="Group 206"/>
            <p:cNvGrpSpPr>
              <a:grpSpLocks/>
            </p:cNvGrpSpPr>
            <p:nvPr/>
          </p:nvGrpSpPr>
          <p:grpSpPr bwMode="auto"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cxnSpLocks noChangeShapeType="1"/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1" name="Straight Arrow Connector 210"/>
              <p:cNvCxnSpPr>
                <a:cxnSpLocks noChangeShapeType="1"/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Straight Arrow Connector 211"/>
              <p:cNvCxnSpPr>
                <a:cxnSpLocks noChangeShapeType="1"/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Straight Arrow Connector 212"/>
              <p:cNvCxnSpPr>
                <a:cxnSpLocks noChangeShapeType="1"/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Straight Arrow Connector 213"/>
              <p:cNvCxnSpPr>
                <a:cxnSpLocks noChangeShapeType="1"/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Straight Arrow Connector 214"/>
              <p:cNvCxnSpPr>
                <a:cxnSpLocks noChangeShapeType="1"/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6" name="Oval 4"/>
              <p:cNvSpPr>
                <a:spLocks noChangeArrowheads="1"/>
              </p:cNvSpPr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>
                <a:spLocks noChangeArrowheads="1"/>
              </p:cNvSpPr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>
                <a:spLocks noChangeArrowheads="1"/>
              </p:cNvSpPr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>
                <a:spLocks noChangeArrowheads="1"/>
              </p:cNvSpPr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cxnSpLocks noChangeShapeType="1"/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Arrow Connector 225"/>
              <p:cNvCxnSpPr>
                <a:cxnSpLocks noChangeShapeType="1"/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Arrow Connector 226"/>
              <p:cNvCxnSpPr>
                <a:cxnSpLocks noChangeShapeType="1"/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Arrow Connector 227"/>
              <p:cNvCxnSpPr>
                <a:cxnSpLocks noChangeShapeType="1"/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Arrow Connector 228"/>
              <p:cNvCxnSpPr>
                <a:cxnSpLocks noChangeShapeType="1"/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Arrow Connector 229"/>
              <p:cNvCxnSpPr>
                <a:cxnSpLocks noChangeShapeType="1"/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3552" name="Group 182"/>
              <p:cNvGrpSpPr>
                <a:grpSpLocks/>
              </p:cNvGrpSpPr>
              <p:nvPr/>
            </p:nvGrpSpPr>
            <p:grpSpPr bwMode="auto"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9467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198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3743" y="4254221"/>
                  <a:ext cx="334421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0487" y="4254221"/>
                  <a:ext cx="334419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2723" y="2883338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30084" y="5694403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1763" y="5655236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443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4116" y="4254221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63553" name="Group 192"/>
              <p:cNvGrpSpPr>
                <a:grpSpLocks/>
              </p:cNvGrpSpPr>
              <p:nvPr/>
            </p:nvGrpSpPr>
            <p:grpSpPr bwMode="auto"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8436" y="2862246"/>
                  <a:ext cx="331408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3872" y="2847182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099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8490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361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790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8048" y="4944185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3427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68549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2837" y="4944185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8436" y="5691392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3872" y="5673315"/>
                  <a:ext cx="334421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63492" name="Group 5"/>
          <p:cNvGrpSpPr>
            <a:grpSpLocks/>
          </p:cNvGrpSpPr>
          <p:nvPr/>
        </p:nvGrpSpPr>
        <p:grpSpPr bwMode="auto">
          <a:xfrm>
            <a:off x="5029200" y="1219200"/>
            <a:ext cx="3048000" cy="2827338"/>
            <a:chOff x="5029200" y="1219200"/>
            <a:chExt cx="3048000" cy="2826717"/>
          </a:xfrm>
        </p:grpSpPr>
        <p:grpSp>
          <p:nvGrpSpPr>
            <p:cNvPr id="63495" name="Group 4"/>
            <p:cNvGrpSpPr>
              <a:grpSpLocks/>
            </p:cNvGrpSpPr>
            <p:nvPr/>
          </p:nvGrpSpPr>
          <p:grpSpPr bwMode="auto">
            <a:xfrm>
              <a:off x="5413269" y="2209800"/>
              <a:ext cx="2435331" cy="1836117"/>
              <a:chOff x="5413269" y="2209800"/>
              <a:chExt cx="2435331" cy="1836117"/>
            </a:xfrm>
          </p:grpSpPr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6102295" y="2209800"/>
                <a:ext cx="1746305" cy="1273742"/>
              </a:xfrm>
              <a:custGeom>
                <a:avLst/>
                <a:gdLst>
                  <a:gd name="T0" fmla="*/ 307383 w 3147012"/>
                  <a:gd name="T1" fmla="*/ 4340 h 2295407"/>
                  <a:gd name="T2" fmla="*/ 190200 w 3147012"/>
                  <a:gd name="T3" fmla="*/ 30380 h 2295407"/>
                  <a:gd name="T4" fmla="*/ 20937 w 3147012"/>
                  <a:gd name="T5" fmla="*/ 43401 h 2295407"/>
                  <a:gd name="T6" fmla="*/ 33957 w 3147012"/>
                  <a:gd name="T7" fmla="*/ 121522 h 2295407"/>
                  <a:gd name="T8" fmla="*/ 203220 w 3147012"/>
                  <a:gd name="T9" fmla="*/ 173603 h 2295407"/>
                  <a:gd name="T10" fmla="*/ 138119 w 3147012"/>
                  <a:gd name="T11" fmla="*/ 329847 h 2295407"/>
                  <a:gd name="T12" fmla="*/ 255302 w 3147012"/>
                  <a:gd name="T13" fmla="*/ 368908 h 2295407"/>
                  <a:gd name="T14" fmla="*/ 325708 w 3147012"/>
                  <a:gd name="T15" fmla="*/ 190964 h 2295407"/>
                  <a:gd name="T16" fmla="*/ 389362 w 3147012"/>
                  <a:gd name="T17" fmla="*/ 354923 h 2295407"/>
                  <a:gd name="T18" fmla="*/ 491595 w 3147012"/>
                  <a:gd name="T19" fmla="*/ 383857 h 2295407"/>
                  <a:gd name="T20" fmla="*/ 524387 w 3147012"/>
                  <a:gd name="T21" fmla="*/ 304771 h 2295407"/>
                  <a:gd name="T22" fmla="*/ 411545 w 3147012"/>
                  <a:gd name="T23" fmla="*/ 56421 h 2295407"/>
                  <a:gd name="T24" fmla="*/ 307383 w 3147012"/>
                  <a:gd name="T25" fmla="*/ 4340 h 2295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BDB"/>
                  </a:gs>
                  <a:gs pos="64999">
                    <a:srgbClr val="FFD0AA"/>
                  </a:gs>
                  <a:gs pos="100000">
                    <a:srgbClr val="FFBE86"/>
                  </a:gs>
                </a:gsLst>
                <a:lin ang="5400000" scaled="1"/>
              </a:gradFill>
              <a:ln w="9525" cap="flat" cmpd="sng">
                <a:solidFill>
                  <a:srgbClr val="F692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60"/>
              <p:cNvSpPr>
                <a:spLocks noChangeArrowheads="1"/>
              </p:cNvSpPr>
              <p:nvPr/>
            </p:nvSpPr>
            <p:spPr bwMode="auto">
              <a:xfrm>
                <a:off x="6973686" y="2266179"/>
                <a:ext cx="380557" cy="38055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cxnSpLocks noChangeShapeType="1"/>
                <a:stCxn id="168" idx="6"/>
                <a:endCxn id="169" idx="2"/>
              </p:cNvCxnSpPr>
              <p:nvPr/>
            </p:nvCxnSpPr>
            <p:spPr bwMode="auto">
              <a:xfrm>
                <a:off x="5631063" y="2459644"/>
                <a:ext cx="606857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Straight Arrow Connector 162"/>
              <p:cNvCxnSpPr>
                <a:cxnSpLocks noChangeShapeType="1"/>
                <a:stCxn id="169" idx="6"/>
                <a:endCxn id="170" idx="2"/>
              </p:cNvCxnSpPr>
              <p:nvPr/>
            </p:nvCxnSpPr>
            <p:spPr bwMode="auto">
              <a:xfrm>
                <a:off x="6455714" y="2459644"/>
                <a:ext cx="606856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Straight Arrow Connector 163"/>
              <p:cNvCxnSpPr>
                <a:cxnSpLocks noChangeShapeType="1"/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583049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Straight Arrow Connector 164"/>
              <p:cNvCxnSpPr>
                <a:cxnSpLocks noChangeShapeType="1"/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706747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Straight Arrow Connector 165"/>
              <p:cNvCxnSpPr>
                <a:cxnSpLocks noChangeShapeType="1"/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665514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Straight Arrow Connector 166"/>
              <p:cNvCxnSpPr>
                <a:cxnSpLocks noChangeShapeType="1"/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624282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8" name="Oval 4"/>
              <p:cNvSpPr>
                <a:spLocks noChangeArrowheads="1"/>
              </p:cNvSpPr>
              <p:nvPr/>
            </p:nvSpPr>
            <p:spPr bwMode="auto">
              <a:xfrm>
                <a:off x="5413269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>
                <a:spLocks noChangeArrowheads="1"/>
              </p:cNvSpPr>
              <p:nvPr/>
            </p:nvSpPr>
            <p:spPr bwMode="auto">
              <a:xfrm>
                <a:off x="623792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>
                <a:spLocks noChangeArrowheads="1"/>
              </p:cNvSpPr>
              <p:nvPr/>
            </p:nvSpPr>
            <p:spPr bwMode="auto">
              <a:xfrm>
                <a:off x="706257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>
                <a:spLocks noChangeArrowheads="1"/>
              </p:cNvSpPr>
              <p:nvPr/>
            </p:nvSpPr>
            <p:spPr bwMode="auto">
              <a:xfrm>
                <a:off x="541326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>
                <a:spLocks noChangeArrowheads="1"/>
              </p:cNvSpPr>
              <p:nvPr/>
            </p:nvSpPr>
            <p:spPr bwMode="auto">
              <a:xfrm>
                <a:off x="623791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>
                <a:spLocks noChangeArrowheads="1"/>
              </p:cNvSpPr>
              <p:nvPr/>
            </p:nvSpPr>
            <p:spPr bwMode="auto">
              <a:xfrm>
                <a:off x="7062570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>
                <a:spLocks noChangeArrowheads="1"/>
              </p:cNvSpPr>
              <p:nvPr/>
            </p:nvSpPr>
            <p:spPr bwMode="auto">
              <a:xfrm>
                <a:off x="5829513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>
                <a:off x="665416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747881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cxnSpLocks noChangeShapeType="1"/>
                <a:stCxn id="171" idx="6"/>
                <a:endCxn id="172" idx="2"/>
              </p:cNvCxnSpPr>
              <p:nvPr/>
            </p:nvCxnSpPr>
            <p:spPr bwMode="auto">
              <a:xfrm>
                <a:off x="5631063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8" name="Straight Arrow Connector 177"/>
              <p:cNvCxnSpPr>
                <a:cxnSpLocks noChangeShapeType="1"/>
                <a:stCxn id="172" idx="6"/>
                <a:endCxn id="173" idx="2"/>
              </p:cNvCxnSpPr>
              <p:nvPr/>
            </p:nvCxnSpPr>
            <p:spPr bwMode="auto">
              <a:xfrm>
                <a:off x="6455714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9" name="Straight Arrow Connector 178"/>
              <p:cNvCxnSpPr>
                <a:cxnSpLocks noChangeShapeType="1"/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5870047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Straight Arrow Connector 179"/>
              <p:cNvCxnSpPr>
                <a:cxnSpLocks noChangeShapeType="1"/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7107022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Straight Arrow Connector 180"/>
              <p:cNvCxnSpPr>
                <a:cxnSpLocks noChangeShapeType="1"/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6694698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2" name="Straight Arrow Connector 181"/>
              <p:cNvCxnSpPr>
                <a:cxnSpLocks noChangeShapeType="1"/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6282371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3520" name="Group 182"/>
              <p:cNvGrpSpPr>
                <a:grpSpLocks/>
              </p:cNvGrpSpPr>
              <p:nvPr/>
            </p:nvGrpSpPr>
            <p:grpSpPr bwMode="auto">
              <a:xfrm>
                <a:off x="6258950" y="2393031"/>
                <a:ext cx="1410722" cy="930249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6576" y="2876725"/>
                  <a:ext cx="331856" cy="31176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4100" y="4255343"/>
                  <a:ext cx="33471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4615" y="2876725"/>
                  <a:ext cx="331856" cy="31176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176" y="4255343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63521" name="Group 192"/>
              <p:cNvGrpSpPr>
                <a:grpSpLocks/>
              </p:cNvGrpSpPr>
              <p:nvPr/>
            </p:nvGrpSpPr>
            <p:grpSpPr bwMode="auto">
              <a:xfrm>
                <a:off x="6670818" y="2373097"/>
                <a:ext cx="839892" cy="594558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568" y="2848124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1806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7092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63496" name="TextBox 253"/>
            <p:cNvSpPr txBox="1">
              <a:spLocks noChangeArrowheads="1"/>
            </p:cNvSpPr>
            <p:nvPr/>
          </p:nvSpPr>
          <p:spPr bwMode="auto">
            <a:xfrm>
              <a:off x="5029200" y="1219200"/>
              <a:ext cx="3048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/>
                <a:t>Update Functions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 i="1"/>
                <a:t>User Computation</a:t>
              </a:r>
            </a:p>
          </p:txBody>
        </p:sp>
      </p:grpSp>
      <p:sp>
        <p:nvSpPr>
          <p:cNvPr id="63493" name="Rounded Rectangle 3"/>
          <p:cNvSpPr>
            <a:spLocks noChangeArrowheads="1"/>
          </p:cNvSpPr>
          <p:nvPr/>
        </p:nvSpPr>
        <p:spPr bwMode="auto">
          <a:xfrm>
            <a:off x="5029200" y="1219200"/>
            <a:ext cx="3048000" cy="30035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  <p:sp>
        <p:nvSpPr>
          <p:cNvPr id="634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3954B71-C505-8B4B-B14E-52AA484F8EEF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43400" y="4572000"/>
            <a:ext cx="4419600" cy="91440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latin typeface="+mn-lt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91000" y="2390775"/>
            <a:ext cx="4862513" cy="3416300"/>
            <a:chOff x="4232379" y="2542872"/>
            <a:chExt cx="4862506" cy="3416320"/>
          </a:xfrm>
        </p:grpSpPr>
        <p:sp>
          <p:nvSpPr>
            <p:cNvPr id="65578" name="TextBox 48"/>
            <p:cNvSpPr txBox="1">
              <a:spLocks noChangeArrowheads="1"/>
            </p:cNvSpPr>
            <p:nvPr/>
          </p:nvSpPr>
          <p:spPr bwMode="auto">
            <a:xfrm>
              <a:off x="4232379" y="2542872"/>
              <a:ext cx="4683021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ea typeface="Consolas" charset="0"/>
                  <a:cs typeface="Consolas" charset="0"/>
                </a:rPr>
                <a:t>Pagerank(scope){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ea typeface="Consolas" charset="0"/>
                  <a:cs typeface="Consolas" charset="0"/>
                </a:rPr>
                <a:t>  </a:t>
              </a:r>
              <a:r>
                <a:rPr lang="en-US" altLang="x-none" sz="180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Update the current vertex data</a:t>
              </a:r>
              <a:endParaRPr lang="en-US" altLang="x-none" sz="1800" baseline="-25000">
                <a:solidFill>
                  <a:srgbClr val="008000"/>
                </a:solidFill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18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ea typeface="Consolas" charset="0"/>
                  <a:cs typeface="Consolas" charset="0"/>
                </a:rPr>
                <a:t>  </a:t>
              </a:r>
              <a:r>
                <a:rPr lang="en-US" altLang="x-none" sz="1800">
                  <a:solidFill>
                    <a:srgbClr val="008000"/>
                  </a:solidFill>
                  <a:ea typeface="Consolas" charset="0"/>
                  <a:cs typeface="Consolas" charset="0"/>
                </a:rPr>
                <a:t>// Reschedule Neighbors if needed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ea typeface="Consolas" charset="0"/>
                  <a:cs typeface="Consolas" charset="0"/>
                </a:rPr>
                <a:t>  if vertex.PageRank changes then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ea typeface="Consolas" charset="0"/>
                  <a:cs typeface="Consolas" charset="0"/>
                </a:rPr>
                <a:t>    reschedule_all_neighbors;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ea typeface="Consolas" charset="0"/>
                  <a:cs typeface="Consolas" charset="0"/>
                </a:rPr>
                <a:t>}</a:t>
              </a:r>
            </a:p>
          </p:txBody>
        </p:sp>
        <p:graphicFrame>
          <p:nvGraphicFramePr>
            <p:cNvPr id="65579" name="Object 57"/>
            <p:cNvGraphicFramePr>
              <a:graphicFrameLocks noChangeAspect="1"/>
            </p:cNvGraphicFramePr>
            <p:nvPr/>
          </p:nvGraphicFramePr>
          <p:xfrm>
            <a:off x="4360119" y="3285945"/>
            <a:ext cx="4734766" cy="1040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22" name="Equation" r:id="rId5" imgW="3060700" imgH="660400" progId="Equation.3">
                    <p:embed/>
                  </p:oleObj>
                </mc:Choice>
                <mc:Fallback>
                  <p:oleObj name="Equation" r:id="rId5" imgW="3060700" imgH="66040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119" y="3285945"/>
                          <a:ext cx="4734766" cy="1040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94175" y="2459038"/>
            <a:ext cx="4800600" cy="3429000"/>
          </a:xfrm>
          <a:prstGeom prst="rect">
            <a:avLst/>
          </a:prstGeom>
          <a:solidFill>
            <a:schemeClr val="bg1">
              <a:alpha val="79999"/>
            </a:schemeClr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696913" y="2284413"/>
            <a:ext cx="3489325" cy="2544762"/>
          </a:xfrm>
          <a:custGeom>
            <a:avLst/>
            <a:gdLst>
              <a:gd name="T0" fmla="*/ 2451931 w 3147012"/>
              <a:gd name="T1" fmla="*/ 34611 h 2295407"/>
              <a:gd name="T2" fmla="*/ 1517190 w 3147012"/>
              <a:gd name="T3" fmla="*/ 242277 h 2295407"/>
              <a:gd name="T4" fmla="*/ 167009 w 3147012"/>
              <a:gd name="T5" fmla="*/ 346109 h 2295407"/>
              <a:gd name="T6" fmla="*/ 270869 w 3147012"/>
              <a:gd name="T7" fmla="*/ 969111 h 2295407"/>
              <a:gd name="T8" fmla="*/ 1621050 w 3147012"/>
              <a:gd name="T9" fmla="*/ 1384443 h 2295407"/>
              <a:gd name="T10" fmla="*/ 1101749 w 3147012"/>
              <a:gd name="T11" fmla="*/ 2630443 h 2295407"/>
              <a:gd name="T12" fmla="*/ 2036490 w 3147012"/>
              <a:gd name="T13" fmla="*/ 2941945 h 2295407"/>
              <a:gd name="T14" fmla="*/ 2598104 w 3147012"/>
              <a:gd name="T15" fmla="*/ 1522888 h 2295407"/>
              <a:gd name="T16" fmla="*/ 3105864 w 3147012"/>
              <a:gd name="T17" fmla="*/ 2830421 h 2295407"/>
              <a:gd name="T18" fmla="*/ 3921358 w 3147012"/>
              <a:gd name="T19" fmla="*/ 3061161 h 2295407"/>
              <a:gd name="T20" fmla="*/ 4182932 w 3147012"/>
              <a:gd name="T21" fmla="*/ 2430468 h 2295407"/>
              <a:gd name="T22" fmla="*/ 3282810 w 3147012"/>
              <a:gd name="T23" fmla="*/ 449944 h 2295407"/>
              <a:gd name="T24" fmla="*/ 2451931 w 3147012"/>
              <a:gd name="T25" fmla="*/ 34611 h 2295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1" name="Straight Arrow Connector 120"/>
          <p:cNvCxnSpPr>
            <a:cxnSpLocks noChangeShapeType="1"/>
            <a:endCxn id="88" idx="11"/>
          </p:cNvCxnSpPr>
          <p:nvPr/>
        </p:nvCxnSpPr>
        <p:spPr bwMode="auto">
          <a:xfrm flipH="1">
            <a:off x="3657600" y="2197100"/>
            <a:ext cx="1282700" cy="493713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143000" y="2236788"/>
            <a:ext cx="2055813" cy="920750"/>
            <a:chOff x="2061955" y="2085760"/>
            <a:chExt cx="2055740" cy="92081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+mn-lt"/>
              </a:endParaRPr>
            </a:p>
          </p:txBody>
        </p:sp>
        <p:cxnSp>
          <p:nvCxnSpPr>
            <p:cNvPr id="123" name="Straight Arrow Connector 122"/>
            <p:cNvCxnSpPr>
              <a:cxnSpLocks noChangeShapeType="1"/>
              <a:endCxn id="89" idx="1"/>
            </p:cNvCxnSpPr>
            <p:nvPr/>
          </p:nvCxnSpPr>
          <p:spPr bwMode="auto">
            <a:xfrm>
              <a:off x="2061955" y="2085760"/>
              <a:ext cx="1406753" cy="27183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</a:rPr>
              <a:t>Update Function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1193800"/>
            <a:ext cx="8458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A user-defined </a:t>
            </a:r>
            <a:r>
              <a:rPr lang="en-US" sz="3200" b="1" dirty="0">
                <a:latin typeface="+mn-lt"/>
              </a:rPr>
              <a:t>program,</a:t>
            </a:r>
            <a:r>
              <a:rPr lang="en-US" sz="3200" dirty="0">
                <a:latin typeface="+mn-lt"/>
              </a:rPr>
              <a:t> applied to a</a:t>
            </a:r>
            <a:br>
              <a:rPr lang="en-US" sz="3200" dirty="0">
                <a:latin typeface="+mn-lt"/>
              </a:rPr>
            </a:br>
            <a:r>
              <a:rPr lang="en-US" sz="3200" b="1" dirty="0">
                <a:solidFill>
                  <a:srgbClr val="C00000"/>
                </a:solidFill>
                <a:latin typeface="+mn-lt"/>
              </a:rPr>
              <a:t>vertex</a:t>
            </a:r>
            <a:r>
              <a:rPr lang="en-US" sz="3200" dirty="0">
                <a:latin typeface="+mn-lt"/>
              </a:rPr>
              <a:t>; transforms data in </a:t>
            </a:r>
            <a:r>
              <a:rPr lang="en-US" sz="3200" b="1" dirty="0">
                <a:solidFill>
                  <a:schemeClr val="accent6"/>
                </a:solidFill>
                <a:latin typeface="+mn-lt"/>
              </a:rPr>
              <a:t>scope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of vertex</a:t>
            </a:r>
            <a:endParaRPr lang="en-US" sz="3200" b="1" dirty="0">
              <a:latin typeface="+mn-lt"/>
            </a:endParaRPr>
          </a:p>
        </p:txBody>
      </p:sp>
      <p:cxnSp>
        <p:nvCxnSpPr>
          <p:cNvPr id="91" name="Straight Arrow Connector 90"/>
          <p:cNvCxnSpPr>
            <a:cxnSpLocks noChangeShapeType="1"/>
            <a:stCxn id="97" idx="6"/>
            <a:endCxn id="98" idx="2"/>
          </p:cNvCxnSpPr>
          <p:nvPr/>
        </p:nvCxnSpPr>
        <p:spPr bwMode="auto">
          <a:xfrm>
            <a:off x="1403350" y="2784475"/>
            <a:ext cx="121285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Arrow Connector 91"/>
          <p:cNvCxnSpPr>
            <a:cxnSpLocks noChangeShapeType="1"/>
            <a:stCxn id="102" idx="0"/>
            <a:endCxn id="97" idx="3"/>
          </p:cNvCxnSpPr>
          <p:nvPr/>
        </p:nvCxnSpPr>
        <p:spPr bwMode="auto">
          <a:xfrm flipV="1">
            <a:off x="773113" y="2936875"/>
            <a:ext cx="258762" cy="1184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Arrow Connector 92"/>
          <p:cNvCxnSpPr>
            <a:cxnSpLocks noChangeShapeType="1"/>
            <a:stCxn id="104" idx="1"/>
            <a:endCxn id="98" idx="5"/>
          </p:cNvCxnSpPr>
          <p:nvPr/>
        </p:nvCxnSpPr>
        <p:spPr bwMode="auto">
          <a:xfrm rot="16200000" flipV="1">
            <a:off x="2625725" y="3298825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traight Arrow Connector 93"/>
          <p:cNvCxnSpPr>
            <a:cxnSpLocks noChangeShapeType="1"/>
            <a:stCxn id="103" idx="7"/>
            <a:endCxn id="98" idx="3"/>
          </p:cNvCxnSpPr>
          <p:nvPr/>
        </p:nvCxnSpPr>
        <p:spPr bwMode="auto">
          <a:xfrm rot="5400000" flipH="1" flipV="1">
            <a:off x="1801812" y="3306763"/>
            <a:ext cx="124777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Straight Arrow Connector 94"/>
          <p:cNvCxnSpPr>
            <a:cxnSpLocks noChangeShapeType="1"/>
            <a:stCxn id="103" idx="1"/>
            <a:endCxn id="97" idx="5"/>
          </p:cNvCxnSpPr>
          <p:nvPr/>
        </p:nvCxnSpPr>
        <p:spPr bwMode="auto">
          <a:xfrm rot="16200000" flipV="1">
            <a:off x="977900" y="3298825"/>
            <a:ext cx="12477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968375" y="2566988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2616200" y="2566988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968375" y="5518150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2616200" y="5518150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2" name="Oval 4"/>
          <p:cNvSpPr>
            <a:spLocks noChangeArrowheads="1"/>
          </p:cNvSpPr>
          <p:nvPr/>
        </p:nvSpPr>
        <p:spPr bwMode="auto">
          <a:xfrm>
            <a:off x="555625" y="4121150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1800225" y="4121150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3448050" y="4121150"/>
            <a:ext cx="434975" cy="434975"/>
          </a:xfrm>
          <a:prstGeom prst="ellipse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cxnSpLocks noChangeShapeType="1"/>
            <a:stCxn id="100" idx="6"/>
            <a:endCxn id="101" idx="2"/>
          </p:cNvCxnSpPr>
          <p:nvPr/>
        </p:nvCxnSpPr>
        <p:spPr bwMode="auto">
          <a:xfrm>
            <a:off x="1403350" y="5735638"/>
            <a:ext cx="12128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106"/>
          <p:cNvCxnSpPr>
            <a:cxnSpLocks noChangeShapeType="1"/>
            <a:stCxn id="100" idx="1"/>
            <a:endCxn id="102" idx="4"/>
          </p:cNvCxnSpPr>
          <p:nvPr/>
        </p:nvCxnSpPr>
        <p:spPr bwMode="auto">
          <a:xfrm flipH="1" flipV="1">
            <a:off x="773113" y="4556125"/>
            <a:ext cx="258762" cy="1025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Arrow Connector 107"/>
          <p:cNvCxnSpPr>
            <a:cxnSpLocks noChangeShapeType="1"/>
            <a:stCxn id="101" idx="7"/>
            <a:endCxn id="104" idx="3"/>
          </p:cNvCxnSpPr>
          <p:nvPr/>
        </p:nvCxnSpPr>
        <p:spPr bwMode="auto">
          <a:xfrm rot="5400000" flipH="1" flipV="1">
            <a:off x="2705100" y="4775200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Arrow Connector 108"/>
          <p:cNvCxnSpPr>
            <a:cxnSpLocks noChangeShapeType="1"/>
            <a:stCxn id="101" idx="1"/>
            <a:endCxn id="103" idx="5"/>
          </p:cNvCxnSpPr>
          <p:nvPr/>
        </p:nvCxnSpPr>
        <p:spPr bwMode="auto">
          <a:xfrm rot="16200000" flipV="1">
            <a:off x="1881187" y="4783138"/>
            <a:ext cx="1089025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Arrow Connector 109"/>
          <p:cNvCxnSpPr>
            <a:cxnSpLocks noChangeShapeType="1"/>
            <a:stCxn id="100" idx="7"/>
            <a:endCxn id="103" idx="3"/>
          </p:cNvCxnSpPr>
          <p:nvPr/>
        </p:nvCxnSpPr>
        <p:spPr bwMode="auto">
          <a:xfrm rot="5400000" flipH="1" flipV="1">
            <a:off x="1057275" y="4775200"/>
            <a:ext cx="108902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1062038" y="2651125"/>
            <a:ext cx="2743200" cy="1843088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9500" y="2499687"/>
              <a:ext cx="273050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8669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49762" y="4068669"/>
              <a:ext cx="274638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725" y="2513980"/>
              <a:ext cx="273050" cy="27473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575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587"/>
              <a:ext cx="274637" cy="274731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ea typeface="ＭＳ Ｐゴシック" pitchFamily="-111" charset="-128"/>
              </a:endParaRPr>
            </a:p>
          </p:txBody>
        </p:sp>
      </p:grp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318000" y="4594225"/>
            <a:ext cx="4800600" cy="11430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654550" y="5278438"/>
            <a:ext cx="3724275" cy="1192212"/>
            <a:chOff x="4657303" y="5278542"/>
            <a:chExt cx="3722267" cy="1191176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657303" y="5638800"/>
              <a:ext cx="3722267" cy="830918"/>
            </a:xfrm>
            <a:prstGeom prst="rect">
              <a:avLst/>
            </a:prstGeom>
            <a:gradFill rotWithShape="1">
              <a:gsLst>
                <a:gs pos="0">
                  <a:srgbClr val="E4F9FF"/>
                </a:gs>
                <a:gs pos="64999">
                  <a:srgbClr val="BBEFFF"/>
                </a:gs>
                <a:gs pos="100000">
                  <a:srgbClr val="9EEAFF"/>
                </a:gs>
              </a:gsLst>
              <a:lin ang="5400000" scaled="1"/>
            </a:gradFill>
            <a:ln w="28575">
              <a:solidFill>
                <a:srgbClr val="46AAC5"/>
              </a:solidFill>
              <a:prstDash val="sysDash"/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00B050"/>
                  </a:solidFill>
                  <a:latin typeface="+mn-lt"/>
                </a:rPr>
                <a:t>Selectively</a:t>
              </a:r>
              <a:r>
                <a:rPr lang="en-US" sz="2400" b="1" dirty="0">
                  <a:solidFill>
                    <a:schemeClr val="dk1"/>
                  </a:solidFill>
                  <a:latin typeface="+mn-lt"/>
                </a:rPr>
                <a:t> triggers computation at neighbors</a:t>
              </a:r>
            </a:p>
          </p:txBody>
        </p:sp>
        <p:cxnSp>
          <p:nvCxnSpPr>
            <p:cNvPr id="65568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7257904" y="5278542"/>
              <a:ext cx="224333" cy="3030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55625" y="2838450"/>
            <a:ext cx="8112125" cy="156845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28575">
            <a:solidFill>
              <a:srgbClr val="98B954"/>
            </a:solidFill>
            <a:prstDash val="sysDash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</a:rPr>
              <a:t>Update function applied (asynchronously)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dk1"/>
                </a:solidFill>
                <a:latin typeface="+mn-lt"/>
              </a:rPr>
              <a:t>in parallel until convergence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dk1"/>
                </a:solidFill>
                <a:latin typeface="+mn-lt"/>
              </a:rPr>
              <a:t>Many schedulers available to prioritize computation</a:t>
            </a:r>
          </a:p>
        </p:txBody>
      </p:sp>
      <p:sp>
        <p:nvSpPr>
          <p:cNvPr id="655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20ABA84-706F-B24C-ACA9-EDC582784FAE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88" grpId="0" animBg="1"/>
      <p:bldP spid="88" grpId="1" animBg="1"/>
      <p:bldP spid="34" grpId="0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65" grpId="0" animBg="1"/>
      <p:bldP spid="6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433513"/>
            <a:ext cx="28019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443038"/>
            <a:ext cx="28019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ross 54"/>
          <p:cNvSpPr>
            <a:spLocks/>
          </p:cNvSpPr>
          <p:nvPr/>
        </p:nvSpPr>
        <p:spPr bwMode="auto">
          <a:xfrm rot="2844760">
            <a:off x="4308475" y="2819401"/>
            <a:ext cx="2962275" cy="3232150"/>
          </a:xfrm>
          <a:custGeom>
            <a:avLst/>
            <a:gdLst>
              <a:gd name="T0" fmla="*/ 94538 w 3851794"/>
              <a:gd name="T1" fmla="*/ 686912 h 3755425"/>
              <a:gd name="T2" fmla="*/ 678234 w 3851794"/>
              <a:gd name="T3" fmla="*/ 876550 h 3755425"/>
              <a:gd name="T4" fmla="*/ 505276 w 3851794"/>
              <a:gd name="T5" fmla="*/ 151524 h 3755425"/>
              <a:gd name="T6" fmla="*/ 763287 w 3851794"/>
              <a:gd name="T7" fmla="*/ 60434 h 3755425"/>
              <a:gd name="T8" fmla="*/ 1081197 w 3851794"/>
              <a:gd name="T9" fmla="*/ 876550 h 3755425"/>
              <a:gd name="T10" fmla="*/ 1711365 w 3851794"/>
              <a:gd name="T11" fmla="*/ 1281416 h 3755425"/>
              <a:gd name="T12" fmla="*/ 1622776 w 3851794"/>
              <a:gd name="T13" fmla="*/ 1654217 h 3755425"/>
              <a:gd name="T14" fmla="*/ 1081197 w 3851794"/>
              <a:gd name="T15" fmla="*/ 1387361 h 3755425"/>
              <a:gd name="T16" fmla="*/ 1266395 w 3851794"/>
              <a:gd name="T17" fmla="*/ 2223764 h 3755425"/>
              <a:gd name="T18" fmla="*/ 986390 w 3851794"/>
              <a:gd name="T19" fmla="*/ 2322377 h 3755425"/>
              <a:gd name="T20" fmla="*/ 678234 w 3851794"/>
              <a:gd name="T21" fmla="*/ 1387361 h 3755425"/>
              <a:gd name="T22" fmla="*/ 59556 w 3851794"/>
              <a:gd name="T23" fmla="*/ 1069007 h 3755425"/>
              <a:gd name="T24" fmla="*/ 94538 w 3851794"/>
              <a:gd name="T25" fmla="*/ 686912 h 37554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51794" h="3755425">
                <a:moveTo>
                  <a:pt x="207846" y="1077688"/>
                </a:moveTo>
                <a:cubicBezTo>
                  <a:pt x="434545" y="1027364"/>
                  <a:pt x="1354041" y="1524409"/>
                  <a:pt x="1491130" y="1375210"/>
                </a:cubicBezTo>
                <a:cubicBezTo>
                  <a:pt x="1342031" y="1006760"/>
                  <a:pt x="1079707" y="451123"/>
                  <a:pt x="1110872" y="237724"/>
                </a:cubicBezTo>
                <a:cubicBezTo>
                  <a:pt x="1142037" y="24325"/>
                  <a:pt x="1467091" y="-94767"/>
                  <a:pt x="1678122" y="94814"/>
                </a:cubicBezTo>
                <a:cubicBezTo>
                  <a:pt x="1889154" y="284395"/>
                  <a:pt x="2165331" y="911692"/>
                  <a:pt x="2377061" y="1375210"/>
                </a:cubicBezTo>
                <a:cubicBezTo>
                  <a:pt x="2744104" y="1696904"/>
                  <a:pt x="3564069" y="1807053"/>
                  <a:pt x="3762517" y="2010398"/>
                </a:cubicBezTo>
                <a:cubicBezTo>
                  <a:pt x="3960965" y="2213743"/>
                  <a:pt x="3798658" y="2567577"/>
                  <a:pt x="3567749" y="2595280"/>
                </a:cubicBezTo>
                <a:cubicBezTo>
                  <a:pt x="3336840" y="2622983"/>
                  <a:pt x="2728442" y="2318086"/>
                  <a:pt x="2377061" y="2176614"/>
                </a:cubicBezTo>
                <a:cubicBezTo>
                  <a:pt x="2233744" y="2332590"/>
                  <a:pt x="2818968" y="3244347"/>
                  <a:pt x="2784228" y="3488836"/>
                </a:cubicBezTo>
                <a:cubicBezTo>
                  <a:pt x="2749489" y="3733326"/>
                  <a:pt x="2384140" y="3862255"/>
                  <a:pt x="2168624" y="3643551"/>
                </a:cubicBezTo>
                <a:cubicBezTo>
                  <a:pt x="1953108" y="3424847"/>
                  <a:pt x="1704505" y="2679145"/>
                  <a:pt x="1491130" y="2176614"/>
                </a:cubicBezTo>
                <a:cubicBezTo>
                  <a:pt x="1134251" y="1864263"/>
                  <a:pt x="344817" y="1860306"/>
                  <a:pt x="130936" y="1677152"/>
                </a:cubicBezTo>
                <a:cubicBezTo>
                  <a:pt x="-82945" y="1493998"/>
                  <a:pt x="-18853" y="1128012"/>
                  <a:pt x="207846" y="1077688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Distributed Scheduling</a:t>
            </a:r>
          </a:p>
        </p:txBody>
      </p:sp>
      <p:grpSp>
        <p:nvGrpSpPr>
          <p:cNvPr id="67589" name="Group 45"/>
          <p:cNvGrpSpPr>
            <a:grpSpLocks/>
          </p:cNvGrpSpPr>
          <p:nvPr/>
        </p:nvGrpSpPr>
        <p:grpSpPr bwMode="auto">
          <a:xfrm>
            <a:off x="1255713" y="3163888"/>
            <a:ext cx="2730500" cy="2524125"/>
            <a:chOff x="534640" y="3114514"/>
            <a:chExt cx="3256908" cy="3010613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306134" y="4430895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e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78895" y="5737823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 err="1">
                  <a:latin typeface="Tahoma" pitchFamily="34" charset="0"/>
                  <a:ea typeface="ＭＳ Ｐゴシック" pitchFamily="-111" charset="-128"/>
                </a:rPr>
                <a:t>i</a:t>
              </a:r>
              <a:endParaRPr lang="en-US" sz="2000" dirty="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34640" y="5747276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h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978895" y="3114514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b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34640" y="3123967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a</a:t>
              </a:r>
            </a:p>
          </p:txBody>
        </p: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903037" y="3308165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1298771" y="3750771"/>
              <a:ext cx="1055885" cy="41226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1996216" y="3726087"/>
              <a:ext cx="1055885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903037" y="5922023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16200000" flipV="1">
              <a:off x="1303498" y="5062424"/>
              <a:ext cx="1046433" cy="41226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2000942" y="5037741"/>
              <a:ext cx="1046433" cy="46163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2347292" y="3119240"/>
              <a:ext cx="1444256" cy="3005887"/>
              <a:chOff x="2347292" y="3119240"/>
              <a:chExt cx="1444256" cy="3005887"/>
            </a:xfrm>
            <a:solidFill>
              <a:srgbClr val="00FF00"/>
            </a:solidFill>
          </p:grpSpPr>
          <p:sp>
            <p:nvSpPr>
              <p:cNvPr id="31" name="Oval 30"/>
              <p:cNvSpPr/>
              <p:nvPr/>
            </p:nvSpPr>
            <p:spPr bwMode="auto">
              <a:xfrm>
                <a:off x="2570776" y="4430895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3423151" y="3119240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2347292" y="3293986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 bwMode="auto">
              <a:xfrm>
                <a:off x="3423151" y="5756730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2347292" y="5931476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590" name="Group 46"/>
          <p:cNvGrpSpPr>
            <a:grpSpLocks/>
          </p:cNvGrpSpPr>
          <p:nvPr/>
        </p:nvGrpSpPr>
        <p:grpSpPr bwMode="auto">
          <a:xfrm>
            <a:off x="5032375" y="3162300"/>
            <a:ext cx="2730500" cy="2516188"/>
            <a:chOff x="4903606" y="3114514"/>
            <a:chExt cx="3256908" cy="300116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625736" y="4430895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f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020625" y="4430895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g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792117" y="5737823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k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6347862" y="5747276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j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7792117" y="3114514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d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347862" y="3123967"/>
              <a:ext cx="368397" cy="368397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34" charset="0"/>
                  <a:ea typeface="ＭＳ Ｐゴシック" pitchFamily="-111" charset="-128"/>
                </a:rPr>
                <a:t>c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5272003" y="3298713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6716259" y="3298713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  <a:stCxn id="17" idx="1"/>
            </p:cNvCxnSpPr>
            <p:nvPr/>
          </p:nvCxnSpPr>
          <p:spPr bwMode="auto">
            <a:xfrm rot="16200000" flipV="1">
              <a:off x="6345226" y="3755496"/>
              <a:ext cx="1046432" cy="412267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16" idx="7"/>
            </p:cNvCxnSpPr>
            <p:nvPr/>
          </p:nvCxnSpPr>
          <p:spPr bwMode="auto">
            <a:xfrm rot="5400000" flipH="1" flipV="1">
              <a:off x="5647780" y="3730814"/>
              <a:ext cx="1046432" cy="46163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5272003" y="5922023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6716259" y="5922023"/>
              <a:ext cx="1075859" cy="945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  <a:endCxn id="17" idx="3"/>
            </p:cNvCxnSpPr>
            <p:nvPr/>
          </p:nvCxnSpPr>
          <p:spPr bwMode="auto">
            <a:xfrm rot="5400000" flipH="1" flipV="1">
              <a:off x="6340499" y="5067150"/>
              <a:ext cx="1055886" cy="412267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endCxn id="16" idx="5"/>
            </p:cNvCxnSpPr>
            <p:nvPr/>
          </p:nvCxnSpPr>
          <p:spPr bwMode="auto">
            <a:xfrm rot="16200000" flipV="1">
              <a:off x="5643054" y="5042467"/>
              <a:ext cx="1055886" cy="46163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6" name="Group 35"/>
            <p:cNvGrpSpPr/>
            <p:nvPr/>
          </p:nvGrpSpPr>
          <p:grpSpPr>
            <a:xfrm>
              <a:off x="4903606" y="3123968"/>
              <a:ext cx="776080" cy="2991706"/>
              <a:chOff x="4903606" y="3123968"/>
              <a:chExt cx="776080" cy="2991706"/>
            </a:xfrm>
            <a:solidFill>
              <a:srgbClr val="00FF00"/>
            </a:solidFill>
          </p:grpSpPr>
          <p:sp>
            <p:nvSpPr>
              <p:cNvPr id="37" name="Oval 36"/>
              <p:cNvSpPr/>
              <p:nvPr/>
            </p:nvSpPr>
            <p:spPr bwMode="auto">
              <a:xfrm>
                <a:off x="4903606" y="5747277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4903606" y="3123968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000">
                  <a:solidFill>
                    <a:schemeClr val="tx1"/>
                  </a:solidFill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rot="16200000" flipV="1">
                <a:off x="4920927" y="3735541"/>
                <a:ext cx="1055885" cy="46163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 rot="5400000" flipH="1" flipV="1">
                <a:off x="4925653" y="5047195"/>
                <a:ext cx="1046433" cy="46163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Up Arrow 43"/>
          <p:cNvSpPr>
            <a:spLocks noChangeArrowheads="1"/>
          </p:cNvSpPr>
          <p:nvPr/>
        </p:nvSpPr>
        <p:spPr bwMode="auto">
          <a:xfrm>
            <a:off x="0" y="2016125"/>
            <a:ext cx="1028700" cy="3517900"/>
          </a:xfrm>
          <a:prstGeom prst="upArrow">
            <a:avLst>
              <a:gd name="adj1" fmla="val 50000"/>
              <a:gd name="adj2" fmla="val 49966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5" name="Up Arrow 44"/>
          <p:cNvSpPr>
            <a:spLocks noChangeArrowheads="1"/>
          </p:cNvSpPr>
          <p:nvPr/>
        </p:nvSpPr>
        <p:spPr bwMode="auto">
          <a:xfrm>
            <a:off x="8037513" y="2060575"/>
            <a:ext cx="1014412" cy="3473450"/>
          </a:xfrm>
          <a:prstGeom prst="upArrow">
            <a:avLst>
              <a:gd name="adj1" fmla="val 50000"/>
              <a:gd name="adj2" fmla="val 50030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00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385763" y="2763838"/>
            <a:ext cx="276225" cy="2762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385763" y="3289300"/>
            <a:ext cx="276225" cy="2762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rPr>
              <a:t>h</a:t>
            </a:r>
            <a:endParaRPr lang="en-US" sz="2000" dirty="0">
              <a:solidFill>
                <a:srgbClr val="000000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8420100" y="2763838"/>
            <a:ext cx="276225" cy="2762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rPr>
              <a:t>f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8418513" y="3287713"/>
            <a:ext cx="276225" cy="2762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rPr>
              <a:t>g</a:t>
            </a: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6240463" y="5380038"/>
            <a:ext cx="309562" cy="30797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j</a:t>
            </a: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6240463" y="3179763"/>
            <a:ext cx="309562" cy="30956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c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2620963" y="3163888"/>
            <a:ext cx="2565400" cy="2514600"/>
            <a:chOff x="2620555" y="3163829"/>
            <a:chExt cx="2566021" cy="2515064"/>
          </a:xfrm>
        </p:grpSpPr>
        <p:cxnSp>
          <p:nvCxnSpPr>
            <p:cNvPr id="67605" name="Curved Connector 57"/>
            <p:cNvCxnSpPr>
              <a:cxnSpLocks noChangeShapeType="1"/>
              <a:stCxn id="8" idx="0"/>
            </p:cNvCxnSpPr>
            <p:nvPr/>
          </p:nvCxnSpPr>
          <p:spPr bwMode="auto">
            <a:xfrm rot="16200000" flipH="1">
              <a:off x="3900364" y="1884020"/>
              <a:ext cx="6401" cy="2566020"/>
            </a:xfrm>
            <a:prstGeom prst="curvedConnector3">
              <a:avLst>
                <a:gd name="adj1" fmla="val -6379079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6" name="Curved Connector 65"/>
            <p:cNvCxnSpPr>
              <a:cxnSpLocks noChangeShapeType="1"/>
              <a:stCxn id="6" idx="4"/>
            </p:cNvCxnSpPr>
            <p:nvPr/>
          </p:nvCxnSpPr>
          <p:spPr bwMode="auto">
            <a:xfrm rot="16200000" flipH="1">
              <a:off x="3900365" y="4392683"/>
              <a:ext cx="6401" cy="2566020"/>
            </a:xfrm>
            <a:prstGeom prst="curvedConnector3">
              <a:avLst>
                <a:gd name="adj1" fmla="val 6104704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2463800" y="3159125"/>
            <a:ext cx="309563" cy="30956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2462213" y="5372100"/>
            <a:ext cx="309562" cy="309563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 err="1"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7602" name="Rectangle 2"/>
          <p:cNvSpPr>
            <a:spLocks noChangeArrowheads="1"/>
          </p:cNvSpPr>
          <p:nvPr/>
        </p:nvSpPr>
        <p:spPr bwMode="auto">
          <a:xfrm>
            <a:off x="503238" y="1206500"/>
            <a:ext cx="813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ea typeface="Calibri" charset="0"/>
                <a:cs typeface="Calibri" charset="0"/>
              </a:rPr>
              <a:t>Each machine </a:t>
            </a:r>
            <a:r>
              <a:rPr lang="en-US" altLang="x-none" sz="2400">
                <a:ea typeface="Calibri" charset="0"/>
                <a:cs typeface="Calibri" charset="0"/>
              </a:rPr>
              <a:t>maintains a </a:t>
            </a:r>
            <a:r>
              <a:rPr lang="en-US" altLang="x-none" sz="2400" b="1">
                <a:ea typeface="Calibri" charset="0"/>
                <a:cs typeface="Calibri" charset="0"/>
              </a:rPr>
              <a:t>schedule</a:t>
            </a:r>
            <a:r>
              <a:rPr lang="en-US" altLang="x-none" sz="2400">
                <a:ea typeface="Calibri" charset="0"/>
                <a:cs typeface="Calibri" charset="0"/>
              </a:rPr>
              <a:t> over the vertices it </a:t>
            </a:r>
            <a:r>
              <a:rPr lang="en-US" altLang="x-none" sz="2400" b="1">
                <a:ea typeface="Calibri" charset="0"/>
                <a:cs typeface="Calibri" charset="0"/>
              </a:rPr>
              <a:t>owns</a:t>
            </a:r>
            <a:endParaRPr lang="en-US" altLang="x-none" sz="2400" b="1"/>
          </a:p>
        </p:txBody>
      </p:sp>
      <p:sp>
        <p:nvSpPr>
          <p:cNvPr id="67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410B6EA2-4B38-4142-A93A-82C2B562D371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0663" y="6091238"/>
            <a:ext cx="7988300" cy="6159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latin typeface="Tahoma" pitchFamily="-64" charset="0"/>
              </a:rPr>
              <a:t>Distributed Consensus used to identify completion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8545E-6 -5.83739E-7 L -0.23844 -0.08038 " pathEditMode="relative" ptsTypes="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586E-6 3.28469E-6 L 0.23863 0.08038 " pathEditMode="relative" ptsTypes="AA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586E-6 -8.50359E-6 L 0.23863 -0.17466 " pathEditMode="relative" ptsTypes="AA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5676E-6 -1.35047E-6 L -0.22542 0.09405 " pathEditMode="relative" ptsTypes="AA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9753E-7 2.99977E-6 L -0.22525 -0.1510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1" y="-7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1" grpId="0" animBg="1"/>
      <p:bldP spid="56" grpId="0" animBg="1"/>
      <p:bldP spid="57" grpId="0" animBg="1"/>
      <p:bldP spid="71" grpId="0" animBg="1"/>
      <p:bldP spid="72" grpId="0" animBg="1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How much can computation overlap?</a:t>
            </a: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351463" y="2586038"/>
            <a:ext cx="1684337" cy="3709987"/>
          </a:xfrm>
          <a:custGeom>
            <a:avLst/>
            <a:gdLst>
              <a:gd name="T0" fmla="*/ 1683424 w 1684732"/>
              <a:gd name="T1" fmla="*/ 1777094 h 3710149"/>
              <a:gd name="T2" fmla="*/ 827926 w 1684732"/>
              <a:gd name="T3" fmla="*/ 106744 h 3710149"/>
              <a:gd name="T4" fmla="*/ 55215 w 1684732"/>
              <a:gd name="T5" fmla="*/ 341422 h 3710149"/>
              <a:gd name="T6" fmla="*/ 745134 w 1684732"/>
              <a:gd name="T7" fmla="*/ 1749485 h 3710149"/>
              <a:gd name="T8" fmla="*/ 21 w 1684732"/>
              <a:gd name="T9" fmla="*/ 3323203 h 3710149"/>
              <a:gd name="T10" fmla="*/ 703739 w 1684732"/>
              <a:gd name="T11" fmla="*/ 3599293 h 3710149"/>
              <a:gd name="T12" fmla="*/ 1683424 w 1684732"/>
              <a:gd name="T13" fmla="*/ 1777094 h 37101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84732" h="3710149">
                <a:moveTo>
                  <a:pt x="1684214" y="1777249"/>
                </a:moveTo>
                <a:cubicBezTo>
                  <a:pt x="1704921" y="1195107"/>
                  <a:pt x="1099810" y="346054"/>
                  <a:pt x="828314" y="106754"/>
                </a:cubicBezTo>
                <a:cubicBezTo>
                  <a:pt x="556819" y="-132546"/>
                  <a:pt x="69046" y="67638"/>
                  <a:pt x="55241" y="341452"/>
                </a:cubicBezTo>
                <a:cubicBezTo>
                  <a:pt x="41436" y="615266"/>
                  <a:pt x="754687" y="1252630"/>
                  <a:pt x="745484" y="1749637"/>
                </a:cubicBezTo>
                <a:cubicBezTo>
                  <a:pt x="736281" y="2246644"/>
                  <a:pt x="-4581" y="3024368"/>
                  <a:pt x="21" y="3323492"/>
                </a:cubicBezTo>
                <a:cubicBezTo>
                  <a:pt x="4622" y="3622616"/>
                  <a:pt x="423370" y="3857313"/>
                  <a:pt x="704069" y="3599606"/>
                </a:cubicBezTo>
                <a:cubicBezTo>
                  <a:pt x="984768" y="3341899"/>
                  <a:pt x="1663507" y="2359391"/>
                  <a:pt x="1684214" y="1777249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2322513" y="5326063"/>
            <a:ext cx="2362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latin typeface="+mn-lt"/>
            </a:endParaRPr>
          </a:p>
        </p:txBody>
      </p:sp>
      <p:sp>
        <p:nvSpPr>
          <p:cNvPr id="49" name="Rounded Rectangle 48"/>
          <p:cNvSpPr>
            <a:spLocks noChangeArrowheads="1"/>
          </p:cNvSpPr>
          <p:nvPr/>
        </p:nvSpPr>
        <p:spPr bwMode="auto">
          <a:xfrm>
            <a:off x="2322513" y="2506663"/>
            <a:ext cx="23622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latin typeface="+mn-lt"/>
            </a:endParaRPr>
          </a:p>
        </p:txBody>
      </p: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3130550" y="2505075"/>
            <a:ext cx="3756025" cy="3851275"/>
            <a:chOff x="2420044" y="1979296"/>
            <a:chExt cx="3755425" cy="3851794"/>
          </a:xfrm>
        </p:grpSpPr>
        <p:sp>
          <p:nvSpPr>
            <p:cNvPr id="55" name="Cross 54"/>
            <p:cNvSpPr>
              <a:spLocks/>
            </p:cNvSpPr>
            <p:nvPr/>
          </p:nvSpPr>
          <p:spPr bwMode="auto">
            <a:xfrm rot="2844760">
              <a:off x="2371860" y="2027480"/>
              <a:ext cx="3851794" cy="3755425"/>
            </a:xfrm>
            <a:custGeom>
              <a:avLst/>
              <a:gdLst>
                <a:gd name="T0" fmla="*/ 207846 w 3851794"/>
                <a:gd name="T1" fmla="*/ 1077688 h 3755425"/>
                <a:gd name="T2" fmla="*/ 1491130 w 3851794"/>
                <a:gd name="T3" fmla="*/ 1375210 h 3755425"/>
                <a:gd name="T4" fmla="*/ 1110872 w 3851794"/>
                <a:gd name="T5" fmla="*/ 237724 h 3755425"/>
                <a:gd name="T6" fmla="*/ 1678122 w 3851794"/>
                <a:gd name="T7" fmla="*/ 94814 h 3755425"/>
                <a:gd name="T8" fmla="*/ 2377061 w 3851794"/>
                <a:gd name="T9" fmla="*/ 1375210 h 3755425"/>
                <a:gd name="T10" fmla="*/ 3762517 w 3851794"/>
                <a:gd name="T11" fmla="*/ 2010398 h 3755425"/>
                <a:gd name="T12" fmla="*/ 3567749 w 3851794"/>
                <a:gd name="T13" fmla="*/ 2595280 h 3755425"/>
                <a:gd name="T14" fmla="*/ 2377061 w 3851794"/>
                <a:gd name="T15" fmla="*/ 2176614 h 3755425"/>
                <a:gd name="T16" fmla="*/ 2784228 w 3851794"/>
                <a:gd name="T17" fmla="*/ 3488836 h 3755425"/>
                <a:gd name="T18" fmla="*/ 2168624 w 3851794"/>
                <a:gd name="T19" fmla="*/ 3643551 h 3755425"/>
                <a:gd name="T20" fmla="*/ 1491130 w 3851794"/>
                <a:gd name="T21" fmla="*/ 2176614 h 3755425"/>
                <a:gd name="T22" fmla="*/ 130936 w 3851794"/>
                <a:gd name="T23" fmla="*/ 1677152 h 3755425"/>
                <a:gd name="T24" fmla="*/ 207846 w 3851794"/>
                <a:gd name="T25" fmla="*/ 1077688 h 37554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51794" h="3755425">
                  <a:moveTo>
                    <a:pt x="207846" y="1077688"/>
                  </a:moveTo>
                  <a:cubicBezTo>
                    <a:pt x="434545" y="1027364"/>
                    <a:pt x="1354041" y="1524409"/>
                    <a:pt x="1491130" y="1375210"/>
                  </a:cubicBezTo>
                  <a:cubicBezTo>
                    <a:pt x="1342031" y="1006760"/>
                    <a:pt x="1079707" y="451123"/>
                    <a:pt x="1110872" y="237724"/>
                  </a:cubicBezTo>
                  <a:cubicBezTo>
                    <a:pt x="1142037" y="24325"/>
                    <a:pt x="1467091" y="-94767"/>
                    <a:pt x="1678122" y="94814"/>
                  </a:cubicBezTo>
                  <a:cubicBezTo>
                    <a:pt x="1889154" y="284395"/>
                    <a:pt x="2165331" y="911692"/>
                    <a:pt x="2377061" y="1375210"/>
                  </a:cubicBezTo>
                  <a:cubicBezTo>
                    <a:pt x="2744104" y="1696904"/>
                    <a:pt x="3564069" y="1807053"/>
                    <a:pt x="3762517" y="2010398"/>
                  </a:cubicBezTo>
                  <a:cubicBezTo>
                    <a:pt x="3960965" y="2213743"/>
                    <a:pt x="3798658" y="2567577"/>
                    <a:pt x="3567749" y="2595280"/>
                  </a:cubicBezTo>
                  <a:cubicBezTo>
                    <a:pt x="3336840" y="2622983"/>
                    <a:pt x="2728442" y="2318086"/>
                    <a:pt x="2377061" y="2176614"/>
                  </a:cubicBezTo>
                  <a:cubicBezTo>
                    <a:pt x="2233744" y="2332590"/>
                    <a:pt x="2818968" y="3244347"/>
                    <a:pt x="2784228" y="3488836"/>
                  </a:cubicBezTo>
                  <a:cubicBezTo>
                    <a:pt x="2749489" y="3733326"/>
                    <a:pt x="2384140" y="3862255"/>
                    <a:pt x="2168624" y="3643551"/>
                  </a:cubicBezTo>
                  <a:cubicBezTo>
                    <a:pt x="1953108" y="3424847"/>
                    <a:pt x="1704505" y="2679145"/>
                    <a:pt x="1491130" y="2176614"/>
                  </a:cubicBezTo>
                  <a:cubicBezTo>
                    <a:pt x="1134251" y="1864263"/>
                    <a:pt x="344817" y="1860306"/>
                    <a:pt x="130936" y="1677152"/>
                  </a:cubicBezTo>
                  <a:cubicBezTo>
                    <a:pt x="-82945" y="1493998"/>
                    <a:pt x="-18853" y="1128012"/>
                    <a:pt x="207846" y="1077688"/>
                  </a:cubicBezTo>
                  <a:close/>
                </a:path>
              </a:pathLst>
            </a:custGeom>
            <a:solidFill>
              <a:srgbClr val="B9CDE5"/>
            </a:solidFill>
            <a:ln w="9525" cap="flat" cmpd="sng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10465" y="3533668"/>
              <a:ext cx="685690" cy="6858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2474913" y="5478463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74913" y="2659063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97600" y="4044950"/>
            <a:ext cx="6858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9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Ensuring Race-Free Code</a:t>
            </a:r>
          </a:p>
        </p:txBody>
      </p:sp>
      <p:sp>
        <p:nvSpPr>
          <p:cNvPr id="69642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B9BB652-A254-7D40-8634-8A1F7C8C3E98}" type="slidenum">
              <a:rPr lang="en-US" altLang="x-none" sz="120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en-US" altLang="x-none" sz="1200"/>
          </a:p>
        </p:txBody>
      </p:sp>
      <p:cxnSp>
        <p:nvCxnSpPr>
          <p:cNvPr id="4" name="Straight Arrow Connector 3"/>
          <p:cNvCxnSpPr>
            <a:cxnSpLocks noChangeShapeType="1"/>
            <a:stCxn id="10" idx="6"/>
            <a:endCxn id="11" idx="2"/>
          </p:cNvCxnSpPr>
          <p:nvPr/>
        </p:nvCxnSpPr>
        <p:spPr bwMode="auto">
          <a:xfrm>
            <a:off x="3019425" y="2995613"/>
            <a:ext cx="1093788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505325" y="2995613"/>
            <a:ext cx="1093788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  <a:stCxn id="16" idx="7"/>
            <a:endCxn id="11" idx="3"/>
          </p:cNvCxnSpPr>
          <p:nvPr/>
        </p:nvCxnSpPr>
        <p:spPr bwMode="auto">
          <a:xfrm rot="5400000" flipH="1" flipV="1">
            <a:off x="3378994" y="3467894"/>
            <a:ext cx="1123950" cy="4587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  <a:stCxn id="18" idx="1"/>
            <a:endCxn id="12" idx="5"/>
          </p:cNvCxnSpPr>
          <p:nvPr/>
        </p:nvCxnSpPr>
        <p:spPr bwMode="auto">
          <a:xfrm rot="16200000" flipV="1">
            <a:off x="5607844" y="3461544"/>
            <a:ext cx="1123950" cy="4714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  <a:stCxn id="17" idx="7"/>
            <a:endCxn id="12" idx="3"/>
          </p:cNvCxnSpPr>
          <p:nvPr/>
        </p:nvCxnSpPr>
        <p:spPr bwMode="auto">
          <a:xfrm rot="5400000" flipH="1" flipV="1">
            <a:off x="4864894" y="3467894"/>
            <a:ext cx="1123950" cy="4587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  <a:stCxn id="17" idx="1"/>
            <a:endCxn id="11" idx="5"/>
          </p:cNvCxnSpPr>
          <p:nvPr/>
        </p:nvCxnSpPr>
        <p:spPr bwMode="auto">
          <a:xfrm rot="16200000" flipV="1">
            <a:off x="4121944" y="3461544"/>
            <a:ext cx="1123950" cy="4714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627313" y="2800350"/>
            <a:ext cx="392112" cy="392113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13213" y="2800350"/>
            <a:ext cx="392112" cy="392113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599113" y="2800350"/>
            <a:ext cx="392112" cy="392113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2627313" y="5619750"/>
            <a:ext cx="392112" cy="392113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3213" y="5619750"/>
            <a:ext cx="392112" cy="392113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599113" y="5619750"/>
            <a:ext cx="392112" cy="392113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3376613" y="4202113"/>
            <a:ext cx="392112" cy="392112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862513" y="4202113"/>
            <a:ext cx="392112" cy="392112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48413" y="4202113"/>
            <a:ext cx="393700" cy="392112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000000"/>
              </a:gs>
            </a:gsLst>
            <a:lin ang="5400000"/>
          </a:gradFill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+mn-lt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cxnSpLocks noChangeShapeType="1"/>
            <a:stCxn id="13" idx="6"/>
            <a:endCxn id="14" idx="2"/>
          </p:cNvCxnSpPr>
          <p:nvPr/>
        </p:nvCxnSpPr>
        <p:spPr bwMode="auto">
          <a:xfrm>
            <a:off x="3019425" y="5815013"/>
            <a:ext cx="1093788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  <a:stCxn id="14" idx="6"/>
            <a:endCxn id="15" idx="2"/>
          </p:cNvCxnSpPr>
          <p:nvPr/>
        </p:nvCxnSpPr>
        <p:spPr bwMode="auto">
          <a:xfrm>
            <a:off x="4505325" y="5815013"/>
            <a:ext cx="1093788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14" idx="1"/>
            <a:endCxn id="16" idx="5"/>
          </p:cNvCxnSpPr>
          <p:nvPr/>
        </p:nvCxnSpPr>
        <p:spPr bwMode="auto">
          <a:xfrm rot="16200000" flipV="1">
            <a:off x="3371056" y="4877594"/>
            <a:ext cx="1139825" cy="4587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  <a:stCxn id="15" idx="7"/>
            <a:endCxn id="18" idx="3"/>
          </p:cNvCxnSpPr>
          <p:nvPr/>
        </p:nvCxnSpPr>
        <p:spPr bwMode="auto">
          <a:xfrm rot="5400000" flipH="1" flipV="1">
            <a:off x="5599906" y="4871244"/>
            <a:ext cx="1139825" cy="4714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15" idx="1"/>
            <a:endCxn id="17" idx="5"/>
          </p:cNvCxnSpPr>
          <p:nvPr/>
        </p:nvCxnSpPr>
        <p:spPr bwMode="auto">
          <a:xfrm rot="16200000" flipV="1">
            <a:off x="4856956" y="4877594"/>
            <a:ext cx="1139825" cy="4587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  <a:stCxn id="14" idx="7"/>
            <a:endCxn id="17" idx="3"/>
          </p:cNvCxnSpPr>
          <p:nvPr/>
        </p:nvCxnSpPr>
        <p:spPr bwMode="auto">
          <a:xfrm rot="5400000" flipH="1" flipV="1">
            <a:off x="4114006" y="4871244"/>
            <a:ext cx="1139825" cy="47148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Explosion 2 56"/>
          <p:cNvSpPr/>
          <p:nvPr/>
        </p:nvSpPr>
        <p:spPr bwMode="auto">
          <a:xfrm>
            <a:off x="4139739" y="2811462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8" name="Explosion 2 57"/>
          <p:cNvSpPr/>
          <p:nvPr/>
        </p:nvSpPr>
        <p:spPr bwMode="auto">
          <a:xfrm>
            <a:off x="5587539" y="2811462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9" name="Explosion 2 58"/>
          <p:cNvSpPr/>
          <p:nvPr/>
        </p:nvSpPr>
        <p:spPr bwMode="auto">
          <a:xfrm>
            <a:off x="4139739" y="5630862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0" name="Explosion 2 59"/>
          <p:cNvSpPr/>
          <p:nvPr/>
        </p:nvSpPr>
        <p:spPr bwMode="auto">
          <a:xfrm>
            <a:off x="5587539" y="5630862"/>
            <a:ext cx="381000" cy="304800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6000000" scaled="0"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The GraphLab Framework</a:t>
            </a:r>
          </a:p>
        </p:txBody>
      </p:sp>
      <p:grpSp>
        <p:nvGrpSpPr>
          <p:cNvPr id="71682" name="Group 269"/>
          <p:cNvGrpSpPr>
            <a:grpSpLocks/>
          </p:cNvGrpSpPr>
          <p:nvPr/>
        </p:nvGrpSpPr>
        <p:grpSpPr bwMode="auto">
          <a:xfrm>
            <a:off x="2508250" y="4437063"/>
            <a:ext cx="4341813" cy="1928812"/>
            <a:chOff x="4282231" y="4209017"/>
            <a:chExt cx="4340550" cy="1927845"/>
          </a:xfrm>
        </p:grpSpPr>
        <p:sp>
          <p:nvSpPr>
            <p:cNvPr id="71767" name="TextBox 16"/>
            <p:cNvSpPr txBox="1">
              <a:spLocks noChangeArrowheads="1"/>
            </p:cNvSpPr>
            <p:nvPr/>
          </p:nvSpPr>
          <p:spPr bwMode="auto">
            <a:xfrm>
              <a:off x="4282231" y="4209017"/>
              <a:ext cx="4340550" cy="6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 b="1"/>
                <a:t>Consistency Model</a:t>
              </a:r>
            </a:p>
          </p:txBody>
        </p:sp>
        <p:grpSp>
          <p:nvGrpSpPr>
            <p:cNvPr id="71768" name="Group 123"/>
            <p:cNvGrpSpPr>
              <a:grpSpLocks/>
            </p:cNvGrpSpPr>
            <p:nvPr/>
          </p:nvGrpSpPr>
          <p:grpSpPr bwMode="auto">
            <a:xfrm>
              <a:off x="4495800" y="4876800"/>
              <a:ext cx="3851499" cy="1260062"/>
              <a:chOff x="2905452" y="3733800"/>
              <a:chExt cx="8384848" cy="27432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586084" y="3734277"/>
                <a:ext cx="5027078" cy="2742723"/>
              </a:xfrm>
              <a:prstGeom prst="ellipse">
                <a:avLst/>
              </a:prstGeom>
              <a:ln>
                <a:tailEnd type="none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9701" y="4114251"/>
                <a:ext cx="2891867" cy="2134765"/>
              </a:xfrm>
              <a:prstGeom prst="ellipse">
                <a:avLst/>
              </a:prstGeom>
              <a:ln>
                <a:prstDash val="dash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593460" y="4459682"/>
                <a:ext cx="1143618" cy="1599347"/>
              </a:xfrm>
              <a:prstGeom prst="ellipse">
                <a:avLst/>
              </a:prstGeom>
              <a:ln>
                <a:prstDash val="sysDot"/>
                <a:tailEnd type="none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6823075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868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00" name="Oval 6"/>
              <p:cNvSpPr>
                <a:spLocks noChangeArrowheads="1"/>
              </p:cNvSpPr>
              <p:nvPr/>
            </p:nvSpPr>
            <p:spPr bwMode="auto">
              <a:xfrm>
                <a:off x="4877127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03" name="Curved Connector 102"/>
              <p:cNvCxnSpPr>
                <a:cxnSpLocks noChangeShapeType="1"/>
                <a:stCxn id="98" idx="2"/>
                <a:endCxn id="100" idx="6"/>
              </p:cNvCxnSpPr>
              <p:nvPr/>
            </p:nvCxnSpPr>
            <p:spPr bwMode="auto">
              <a:xfrm rot="10800000">
                <a:off x="5639129" y="5295904"/>
                <a:ext cx="1183948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Cube 103"/>
              <p:cNvSpPr>
                <a:spLocks noChangeArrowheads="1"/>
              </p:cNvSpPr>
              <p:nvPr/>
            </p:nvSpPr>
            <p:spPr bwMode="auto">
              <a:xfrm>
                <a:off x="6116818" y="5096450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7" name="Cube 106"/>
              <p:cNvSpPr>
                <a:spLocks noChangeArrowheads="1"/>
              </p:cNvSpPr>
              <p:nvPr/>
            </p:nvSpPr>
            <p:spPr bwMode="auto">
              <a:xfrm>
                <a:off x="889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8" name="Cube 107"/>
              <p:cNvSpPr>
                <a:spLocks noChangeArrowheads="1"/>
              </p:cNvSpPr>
              <p:nvPr/>
            </p:nvSpPr>
            <p:spPr bwMode="auto">
              <a:xfrm>
                <a:off x="70361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09" name="Cube 108"/>
              <p:cNvSpPr>
                <a:spLocks noChangeArrowheads="1"/>
              </p:cNvSpPr>
              <p:nvPr/>
            </p:nvSpPr>
            <p:spPr bwMode="auto">
              <a:xfrm>
                <a:off x="5080327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0" name="Curved Connector 109"/>
              <p:cNvCxnSpPr>
                <a:cxnSpLocks noChangeShapeType="1"/>
                <a:stCxn id="99" idx="2"/>
                <a:endCxn id="98" idx="6"/>
              </p:cNvCxnSpPr>
              <p:nvPr/>
            </p:nvCxnSpPr>
            <p:spPr bwMode="auto">
              <a:xfrm rot="10800000" flipV="1">
                <a:off x="7585074" y="5295899"/>
                <a:ext cx="1102054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1" name="Cube 110"/>
              <p:cNvSpPr>
                <a:spLocks noChangeArrowheads="1"/>
              </p:cNvSpPr>
              <p:nvPr/>
            </p:nvSpPr>
            <p:spPr bwMode="auto">
              <a:xfrm>
                <a:off x="7937827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10528300" y="49149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sp>
            <p:nvSpPr>
              <p:cNvPr id="115" name="Cube 114"/>
              <p:cNvSpPr>
                <a:spLocks noChangeArrowheads="1"/>
              </p:cNvSpPr>
              <p:nvPr/>
            </p:nvSpPr>
            <p:spPr bwMode="auto">
              <a:xfrm>
                <a:off x="10731500" y="5105400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cxnSp>
            <p:nvCxnSpPr>
              <p:cNvPr id="116" name="Curved Connector 115"/>
              <p:cNvCxnSpPr>
                <a:cxnSpLocks noChangeShapeType="1"/>
                <a:stCxn id="112" idx="2"/>
                <a:endCxn id="99" idx="6"/>
              </p:cNvCxnSpPr>
              <p:nvPr/>
            </p:nvCxnSpPr>
            <p:spPr bwMode="auto">
              <a:xfrm rot="10800000">
                <a:off x="9449127" y="5295902"/>
                <a:ext cx="1079174" cy="3457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7" name="Cube 116"/>
              <p:cNvSpPr>
                <a:spLocks noChangeArrowheads="1"/>
              </p:cNvSpPr>
              <p:nvPr/>
            </p:nvSpPr>
            <p:spPr bwMode="auto">
              <a:xfrm>
                <a:off x="9779000" y="5114925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2905452" y="4924425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latin typeface="+mn-lt"/>
                </a:endParaRPr>
              </a:p>
            </p:txBody>
          </p:sp>
          <p:cxnSp>
            <p:nvCxnSpPr>
              <p:cNvPr id="120" name="Curved Connector 119"/>
              <p:cNvCxnSpPr>
                <a:cxnSpLocks noChangeShapeType="1"/>
                <a:stCxn id="100" idx="2"/>
                <a:endCxn id="118" idx="6"/>
              </p:cNvCxnSpPr>
              <p:nvPr/>
            </p:nvCxnSpPr>
            <p:spPr bwMode="auto">
              <a:xfrm rot="10800000" flipV="1">
                <a:off x="3667453" y="5295899"/>
                <a:ext cx="1209676" cy="9525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1" name="Cube 120"/>
              <p:cNvSpPr>
                <a:spLocks noChangeArrowheads="1"/>
              </p:cNvSpPr>
              <p:nvPr/>
            </p:nvSpPr>
            <p:spPr bwMode="auto">
              <a:xfrm>
                <a:off x="4061153" y="5105398"/>
                <a:ext cx="371147" cy="381001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  <p:sp>
            <p:nvSpPr>
              <p:cNvPr id="123" name="Cube 122"/>
              <p:cNvSpPr>
                <a:spLocks noChangeArrowheads="1"/>
              </p:cNvSpPr>
              <p:nvPr/>
            </p:nvSpPr>
            <p:spPr bwMode="auto">
              <a:xfrm>
                <a:off x="3108652" y="5114925"/>
                <a:ext cx="371148" cy="381000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dk1"/>
                  </a:solidFill>
                  <a:latin typeface="+mn-lt"/>
                </a:endParaRPr>
              </a:p>
            </p:txBody>
          </p:sp>
        </p:grpSp>
      </p:grpSp>
      <p:grpSp>
        <p:nvGrpSpPr>
          <p:cNvPr id="71683" name="Group 4"/>
          <p:cNvGrpSpPr>
            <a:grpSpLocks/>
          </p:cNvGrpSpPr>
          <p:nvPr/>
        </p:nvGrpSpPr>
        <p:grpSpPr bwMode="auto">
          <a:xfrm>
            <a:off x="609600" y="1219200"/>
            <a:ext cx="3581400" cy="2835275"/>
            <a:chOff x="381000" y="1219200"/>
            <a:chExt cx="3581400" cy="2835405"/>
          </a:xfrm>
        </p:grpSpPr>
        <p:sp>
          <p:nvSpPr>
            <p:cNvPr id="81961" name="TextBox 6"/>
            <p:cNvSpPr txBox="1">
              <a:spLocks noChangeArrowheads="1"/>
            </p:cNvSpPr>
            <p:nvPr/>
          </p:nvSpPr>
          <p:spPr bwMode="auto">
            <a:xfrm>
              <a:off x="381000" y="1219200"/>
              <a:ext cx="3581400" cy="954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Graph Based</a:t>
              </a:r>
            </a:p>
            <a:p>
              <a:pPr algn="ctr" eaLnBrk="1" hangingPunct="1">
                <a:defRPr/>
              </a:pPr>
              <a:r>
                <a:rPr lang="en-US" altLang="x-none" sz="2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Representation</a:t>
              </a:r>
            </a:p>
          </p:txBody>
        </p:sp>
        <p:grpSp>
          <p:nvGrpSpPr>
            <p:cNvPr id="71722" name="Group 206"/>
            <p:cNvGrpSpPr>
              <a:grpSpLocks/>
            </p:cNvGrpSpPr>
            <p:nvPr/>
          </p:nvGrpSpPr>
          <p:grpSpPr bwMode="auto">
            <a:xfrm>
              <a:off x="1143000" y="2362200"/>
              <a:ext cx="2172054" cy="1692405"/>
              <a:chOff x="457200" y="2895600"/>
              <a:chExt cx="4122177" cy="3211886"/>
            </a:xfrm>
          </p:grpSpPr>
          <p:cxnSp>
            <p:nvCxnSpPr>
              <p:cNvPr id="210" name="Straight Arrow Connector 209"/>
              <p:cNvCxnSpPr>
                <a:cxnSpLocks noChangeShapeType="1"/>
                <a:stCxn id="216" idx="6"/>
                <a:endCxn id="217" idx="2"/>
              </p:cNvCxnSpPr>
              <p:nvPr/>
            </p:nvCxnSpPr>
            <p:spPr bwMode="auto">
              <a:xfrm>
                <a:off x="857063" y="30918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1" name="Straight Arrow Connector 210"/>
              <p:cNvCxnSpPr>
                <a:cxnSpLocks noChangeShapeType="1"/>
                <a:stCxn id="217" idx="6"/>
                <a:endCxn id="218" idx="2"/>
              </p:cNvCxnSpPr>
              <p:nvPr/>
            </p:nvCxnSpPr>
            <p:spPr bwMode="auto">
              <a:xfrm>
                <a:off x="2343164" y="30918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Straight Arrow Connector 211"/>
              <p:cNvCxnSpPr>
                <a:cxnSpLocks noChangeShapeType="1"/>
                <a:stCxn id="222" idx="7"/>
                <a:endCxn id="217" idx="3"/>
              </p:cNvCxnSpPr>
              <p:nvPr/>
            </p:nvCxnSpPr>
            <p:spPr bwMode="auto">
              <a:xfrm rot="5400000" flipH="1" flipV="1">
                <a:off x="1216463" y="3563843"/>
                <a:ext cx="1124928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Straight Arrow Connector 212"/>
              <p:cNvCxnSpPr>
                <a:cxnSpLocks noChangeShapeType="1"/>
                <a:stCxn id="224" idx="1"/>
                <a:endCxn id="218" idx="5"/>
              </p:cNvCxnSpPr>
              <p:nvPr/>
            </p:nvCxnSpPr>
            <p:spPr bwMode="auto">
              <a:xfrm rot="16200000" flipV="1">
                <a:off x="34456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Straight Arrow Connector 213"/>
              <p:cNvCxnSpPr>
                <a:cxnSpLocks noChangeShapeType="1"/>
                <a:stCxn id="223" idx="7"/>
                <a:endCxn id="218" idx="3"/>
              </p:cNvCxnSpPr>
              <p:nvPr/>
            </p:nvCxnSpPr>
            <p:spPr bwMode="auto">
              <a:xfrm rot="5400000" flipH="1" flipV="1">
                <a:off x="2702563" y="3563844"/>
                <a:ext cx="1124928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" name="Straight Arrow Connector 214"/>
              <p:cNvCxnSpPr>
                <a:cxnSpLocks noChangeShapeType="1"/>
                <a:stCxn id="223" idx="1"/>
                <a:endCxn id="217" idx="5"/>
              </p:cNvCxnSpPr>
              <p:nvPr/>
            </p:nvCxnSpPr>
            <p:spPr bwMode="auto">
              <a:xfrm rot="16200000" flipV="1">
                <a:off x="1959514" y="3556780"/>
                <a:ext cx="1124928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6" name="Oval 4"/>
              <p:cNvSpPr>
                <a:spLocks noChangeArrowheads="1"/>
              </p:cNvSpPr>
              <p:nvPr/>
            </p:nvSpPr>
            <p:spPr bwMode="auto">
              <a:xfrm>
                <a:off x="464577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19506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8" name="Oval 217"/>
              <p:cNvSpPr>
                <a:spLocks noChangeArrowheads="1"/>
              </p:cNvSpPr>
              <p:nvPr/>
            </p:nvSpPr>
            <p:spPr bwMode="auto">
              <a:xfrm>
                <a:off x="3436778" y="28956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19" name="Oval 4"/>
              <p:cNvSpPr>
                <a:spLocks noChangeArrowheads="1"/>
              </p:cNvSpPr>
              <p:nvPr/>
            </p:nvSpPr>
            <p:spPr bwMode="auto">
              <a:xfrm>
                <a:off x="464577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0" name="Oval 219"/>
              <p:cNvSpPr>
                <a:spLocks noChangeArrowheads="1"/>
              </p:cNvSpPr>
              <p:nvPr/>
            </p:nvSpPr>
            <p:spPr bwMode="auto">
              <a:xfrm>
                <a:off x="19506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3436778" y="5715000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2" name="Oval 4"/>
              <p:cNvSpPr>
                <a:spLocks noChangeArrowheads="1"/>
              </p:cNvSpPr>
              <p:nvPr/>
            </p:nvSpPr>
            <p:spPr bwMode="auto">
              <a:xfrm>
                <a:off x="1214690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27007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24" name="Oval 223"/>
              <p:cNvSpPr>
                <a:spLocks noChangeArrowheads="1"/>
              </p:cNvSpPr>
              <p:nvPr/>
            </p:nvSpPr>
            <p:spPr bwMode="auto">
              <a:xfrm>
                <a:off x="4186891" y="4298058"/>
                <a:ext cx="392486" cy="392486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225" name="Straight Arrow Connector 224"/>
              <p:cNvCxnSpPr>
                <a:cxnSpLocks noChangeShapeType="1"/>
                <a:stCxn id="219" idx="6"/>
                <a:endCxn id="220" idx="2"/>
              </p:cNvCxnSpPr>
              <p:nvPr/>
            </p:nvCxnSpPr>
            <p:spPr bwMode="auto">
              <a:xfrm>
                <a:off x="857063" y="5911243"/>
                <a:ext cx="1093615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" name="Straight Arrow Connector 225"/>
              <p:cNvCxnSpPr>
                <a:cxnSpLocks noChangeShapeType="1"/>
                <a:stCxn id="220" idx="6"/>
                <a:endCxn id="221" idx="2"/>
              </p:cNvCxnSpPr>
              <p:nvPr/>
            </p:nvCxnSpPr>
            <p:spPr bwMode="auto">
              <a:xfrm>
                <a:off x="2343164" y="5911243"/>
                <a:ext cx="1093614" cy="158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" name="Straight Arrow Connector 226"/>
              <p:cNvCxnSpPr>
                <a:cxnSpLocks noChangeShapeType="1"/>
                <a:stCxn id="220" idx="1"/>
                <a:endCxn id="222" idx="5"/>
              </p:cNvCxnSpPr>
              <p:nvPr/>
            </p:nvCxnSpPr>
            <p:spPr bwMode="auto">
              <a:xfrm rot="16200000" flipV="1">
                <a:off x="1209221" y="4973543"/>
                <a:ext cx="1139412" cy="458458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8" name="Straight Arrow Connector 227"/>
              <p:cNvCxnSpPr>
                <a:cxnSpLocks noChangeShapeType="1"/>
                <a:stCxn id="221" idx="7"/>
                <a:endCxn id="224" idx="3"/>
              </p:cNvCxnSpPr>
              <p:nvPr/>
            </p:nvCxnSpPr>
            <p:spPr bwMode="auto">
              <a:xfrm rot="5400000" flipH="1" flipV="1">
                <a:off x="34383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9" name="Straight Arrow Connector 228"/>
              <p:cNvCxnSpPr>
                <a:cxnSpLocks noChangeShapeType="1"/>
                <a:stCxn id="221" idx="1"/>
                <a:endCxn id="223" idx="5"/>
              </p:cNvCxnSpPr>
              <p:nvPr/>
            </p:nvCxnSpPr>
            <p:spPr bwMode="auto">
              <a:xfrm rot="16200000" flipV="1">
                <a:off x="2695322" y="4973543"/>
                <a:ext cx="1139412" cy="458457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0" name="Straight Arrow Connector 229"/>
              <p:cNvCxnSpPr>
                <a:cxnSpLocks noChangeShapeType="1"/>
                <a:stCxn id="220" idx="7"/>
                <a:endCxn id="223" idx="3"/>
              </p:cNvCxnSpPr>
              <p:nvPr/>
            </p:nvCxnSpPr>
            <p:spPr bwMode="auto">
              <a:xfrm rot="5400000" flipH="1" flipV="1">
                <a:off x="1952271" y="4966481"/>
                <a:ext cx="1139412" cy="472583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744" name="Group 182"/>
              <p:cNvGrpSpPr>
                <a:grpSpLocks/>
              </p:cNvGrpSpPr>
              <p:nvPr/>
            </p:nvGrpSpPr>
            <p:grpSpPr bwMode="auto">
              <a:xfrm>
                <a:off x="457200" y="2971800"/>
                <a:ext cx="4073636" cy="3124200"/>
                <a:chOff x="602223" y="2884114"/>
                <a:chExt cx="4073636" cy="3124200"/>
              </a:xfrm>
            </p:grpSpPr>
            <p:sp>
              <p:nvSpPr>
                <p:cNvPr id="245" name="Cube 244"/>
                <p:cNvSpPr/>
                <p:nvPr/>
              </p:nvSpPr>
              <p:spPr bwMode="auto">
                <a:xfrm>
                  <a:off x="659467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6" name="Cube 245"/>
                <p:cNvSpPr/>
                <p:nvPr/>
              </p:nvSpPr>
              <p:spPr bwMode="auto">
                <a:xfrm>
                  <a:off x="3657198" y="2883338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7" name="Cube 246"/>
                <p:cNvSpPr/>
                <p:nvPr/>
              </p:nvSpPr>
              <p:spPr bwMode="auto">
                <a:xfrm>
                  <a:off x="2843743" y="4254221"/>
                  <a:ext cx="334421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8" name="Cube 247"/>
                <p:cNvSpPr/>
                <p:nvPr/>
              </p:nvSpPr>
              <p:spPr bwMode="auto">
                <a:xfrm>
                  <a:off x="1370487" y="4254221"/>
                  <a:ext cx="334419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9" name="Cube 248"/>
                <p:cNvSpPr/>
                <p:nvPr/>
              </p:nvSpPr>
              <p:spPr bwMode="auto">
                <a:xfrm>
                  <a:off x="2132723" y="2883338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0" name="Cube 249"/>
                <p:cNvSpPr/>
                <p:nvPr/>
              </p:nvSpPr>
              <p:spPr bwMode="auto">
                <a:xfrm>
                  <a:off x="3630084" y="5694403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1" name="Cube 250"/>
                <p:cNvSpPr/>
                <p:nvPr/>
              </p:nvSpPr>
              <p:spPr bwMode="auto">
                <a:xfrm>
                  <a:off x="2141763" y="5655236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2" name="Cube 251"/>
                <p:cNvSpPr/>
                <p:nvPr/>
              </p:nvSpPr>
              <p:spPr bwMode="auto">
                <a:xfrm>
                  <a:off x="602223" y="5703443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53" name="Cube 252"/>
                <p:cNvSpPr/>
                <p:nvPr/>
              </p:nvSpPr>
              <p:spPr bwMode="auto">
                <a:xfrm>
                  <a:off x="4344116" y="4254221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71745" name="Group 192"/>
              <p:cNvGrpSpPr>
                <a:grpSpLocks/>
              </p:cNvGrpSpPr>
              <p:nvPr/>
            </p:nvGrpSpPr>
            <p:grpSpPr bwMode="auto">
              <a:xfrm>
                <a:off x="1214690" y="2935878"/>
                <a:ext cx="3029680" cy="3147054"/>
                <a:chOff x="1359713" y="2848192"/>
                <a:chExt cx="3029680" cy="3147054"/>
              </a:xfrm>
            </p:grpSpPr>
            <p:sp>
              <p:nvSpPr>
                <p:cNvPr id="233" name="Cube 232"/>
                <p:cNvSpPr/>
                <p:nvPr/>
              </p:nvSpPr>
              <p:spPr bwMode="auto">
                <a:xfrm>
                  <a:off x="1358436" y="2862246"/>
                  <a:ext cx="331408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4" name="Cube 233"/>
                <p:cNvSpPr/>
                <p:nvPr/>
              </p:nvSpPr>
              <p:spPr bwMode="auto">
                <a:xfrm>
                  <a:off x="2873872" y="2847182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5" name="Cube 234"/>
                <p:cNvSpPr/>
                <p:nvPr/>
              </p:nvSpPr>
              <p:spPr bwMode="auto">
                <a:xfrm>
                  <a:off x="1750099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6" name="Cube 235"/>
                <p:cNvSpPr/>
                <p:nvPr/>
              </p:nvSpPr>
              <p:spPr bwMode="auto">
                <a:xfrm>
                  <a:off x="2548490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7" name="Cube 236"/>
                <p:cNvSpPr/>
                <p:nvPr/>
              </p:nvSpPr>
              <p:spPr bwMode="auto">
                <a:xfrm>
                  <a:off x="328361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8" name="Cube 237"/>
                <p:cNvSpPr/>
                <p:nvPr/>
              </p:nvSpPr>
              <p:spPr bwMode="auto">
                <a:xfrm>
                  <a:off x="4057902" y="3615480"/>
                  <a:ext cx="331408" cy="304307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39" name="Cube 238"/>
                <p:cNvSpPr/>
                <p:nvPr/>
              </p:nvSpPr>
              <p:spPr bwMode="auto">
                <a:xfrm>
                  <a:off x="1738048" y="4944185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0" name="Cube 239"/>
                <p:cNvSpPr/>
                <p:nvPr/>
              </p:nvSpPr>
              <p:spPr bwMode="auto">
                <a:xfrm>
                  <a:off x="2533427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1" name="Cube 240"/>
                <p:cNvSpPr/>
                <p:nvPr/>
              </p:nvSpPr>
              <p:spPr bwMode="auto">
                <a:xfrm>
                  <a:off x="3268549" y="4944185"/>
                  <a:ext cx="334420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2" name="Cube 241"/>
                <p:cNvSpPr/>
                <p:nvPr/>
              </p:nvSpPr>
              <p:spPr bwMode="auto">
                <a:xfrm>
                  <a:off x="4042837" y="4944185"/>
                  <a:ext cx="334421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3" name="Cube 242"/>
                <p:cNvSpPr/>
                <p:nvPr/>
              </p:nvSpPr>
              <p:spPr bwMode="auto">
                <a:xfrm>
                  <a:off x="1358436" y="5691392"/>
                  <a:ext cx="331408" cy="304305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244" name="Cube 243"/>
                <p:cNvSpPr/>
                <p:nvPr/>
              </p:nvSpPr>
              <p:spPr bwMode="auto">
                <a:xfrm>
                  <a:off x="2873872" y="5673315"/>
                  <a:ext cx="334421" cy="307319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</p:grpSp>
      <p:grpSp>
        <p:nvGrpSpPr>
          <p:cNvPr id="71684" name="Group 5"/>
          <p:cNvGrpSpPr>
            <a:grpSpLocks/>
          </p:cNvGrpSpPr>
          <p:nvPr/>
        </p:nvGrpSpPr>
        <p:grpSpPr bwMode="auto">
          <a:xfrm>
            <a:off x="5029200" y="1219200"/>
            <a:ext cx="3048000" cy="2827338"/>
            <a:chOff x="5029200" y="1219200"/>
            <a:chExt cx="3048000" cy="2826717"/>
          </a:xfrm>
        </p:grpSpPr>
        <p:grpSp>
          <p:nvGrpSpPr>
            <p:cNvPr id="71687" name="Group 4"/>
            <p:cNvGrpSpPr>
              <a:grpSpLocks/>
            </p:cNvGrpSpPr>
            <p:nvPr/>
          </p:nvGrpSpPr>
          <p:grpSpPr bwMode="auto">
            <a:xfrm>
              <a:off x="5413269" y="2209800"/>
              <a:ext cx="2435331" cy="1836117"/>
              <a:chOff x="5413269" y="2209800"/>
              <a:chExt cx="2435331" cy="1836117"/>
            </a:xfrm>
          </p:grpSpPr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6102295" y="2209800"/>
                <a:ext cx="1746305" cy="1273742"/>
              </a:xfrm>
              <a:custGeom>
                <a:avLst/>
                <a:gdLst>
                  <a:gd name="T0" fmla="*/ 307383 w 3147012"/>
                  <a:gd name="T1" fmla="*/ 4340 h 2295407"/>
                  <a:gd name="T2" fmla="*/ 190200 w 3147012"/>
                  <a:gd name="T3" fmla="*/ 30380 h 2295407"/>
                  <a:gd name="T4" fmla="*/ 20937 w 3147012"/>
                  <a:gd name="T5" fmla="*/ 43401 h 2295407"/>
                  <a:gd name="T6" fmla="*/ 33957 w 3147012"/>
                  <a:gd name="T7" fmla="*/ 121522 h 2295407"/>
                  <a:gd name="T8" fmla="*/ 203220 w 3147012"/>
                  <a:gd name="T9" fmla="*/ 173603 h 2295407"/>
                  <a:gd name="T10" fmla="*/ 138119 w 3147012"/>
                  <a:gd name="T11" fmla="*/ 329847 h 2295407"/>
                  <a:gd name="T12" fmla="*/ 255302 w 3147012"/>
                  <a:gd name="T13" fmla="*/ 368908 h 2295407"/>
                  <a:gd name="T14" fmla="*/ 325708 w 3147012"/>
                  <a:gd name="T15" fmla="*/ 190964 h 2295407"/>
                  <a:gd name="T16" fmla="*/ 389362 w 3147012"/>
                  <a:gd name="T17" fmla="*/ 354923 h 2295407"/>
                  <a:gd name="T18" fmla="*/ 491595 w 3147012"/>
                  <a:gd name="T19" fmla="*/ 383857 h 2295407"/>
                  <a:gd name="T20" fmla="*/ 524387 w 3147012"/>
                  <a:gd name="T21" fmla="*/ 304771 h 2295407"/>
                  <a:gd name="T22" fmla="*/ 411545 w 3147012"/>
                  <a:gd name="T23" fmla="*/ 56421 h 2295407"/>
                  <a:gd name="T24" fmla="*/ 307383 w 3147012"/>
                  <a:gd name="T25" fmla="*/ 4340 h 22954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47012" h="2295407">
                    <a:moveTo>
                      <a:pt x="1798931" y="25400"/>
                    </a:moveTo>
                    <a:cubicBezTo>
                      <a:pt x="1583031" y="0"/>
                      <a:pt x="1467320" y="173566"/>
                      <a:pt x="1113131" y="177799"/>
                    </a:cubicBezTo>
                    <a:cubicBezTo>
                      <a:pt x="837964" y="196143"/>
                      <a:pt x="332081" y="76199"/>
                      <a:pt x="122531" y="253999"/>
                    </a:cubicBezTo>
                    <a:cubicBezTo>
                      <a:pt x="0" y="433210"/>
                      <a:pt x="20931" y="584199"/>
                      <a:pt x="198731" y="711199"/>
                    </a:cubicBezTo>
                    <a:cubicBezTo>
                      <a:pt x="376531" y="838199"/>
                      <a:pt x="1087731" y="812799"/>
                      <a:pt x="1189331" y="1015999"/>
                    </a:cubicBezTo>
                    <a:cubicBezTo>
                      <a:pt x="1290931" y="1219199"/>
                      <a:pt x="757531" y="1739898"/>
                      <a:pt x="808331" y="1930398"/>
                    </a:cubicBezTo>
                    <a:cubicBezTo>
                      <a:pt x="859131" y="2120898"/>
                      <a:pt x="1311157" y="2294465"/>
                      <a:pt x="1494131" y="2158999"/>
                    </a:cubicBezTo>
                    <a:cubicBezTo>
                      <a:pt x="1677105" y="2023533"/>
                      <a:pt x="1775412" y="1131240"/>
                      <a:pt x="1906175" y="1117599"/>
                    </a:cubicBezTo>
                    <a:cubicBezTo>
                      <a:pt x="2036938" y="1103958"/>
                      <a:pt x="2116902" y="1889007"/>
                      <a:pt x="2278709" y="2077155"/>
                    </a:cubicBezTo>
                    <a:cubicBezTo>
                      <a:pt x="2440516" y="2265303"/>
                      <a:pt x="2745316" y="2295407"/>
                      <a:pt x="2877020" y="2246488"/>
                    </a:cubicBezTo>
                    <a:cubicBezTo>
                      <a:pt x="3008724" y="2197569"/>
                      <a:pt x="3147012" y="2103024"/>
                      <a:pt x="3068931" y="1783643"/>
                    </a:cubicBezTo>
                    <a:cubicBezTo>
                      <a:pt x="2990850" y="1464262"/>
                      <a:pt x="2620198" y="623240"/>
                      <a:pt x="2408531" y="330199"/>
                    </a:cubicBezTo>
                    <a:cubicBezTo>
                      <a:pt x="2196864" y="37158"/>
                      <a:pt x="2014831" y="50800"/>
                      <a:pt x="1798931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EBDB"/>
                  </a:gs>
                  <a:gs pos="64999">
                    <a:srgbClr val="FFD0AA"/>
                  </a:gs>
                  <a:gs pos="100000">
                    <a:srgbClr val="FFBE86"/>
                  </a:gs>
                </a:gsLst>
                <a:lin ang="5400000" scaled="1"/>
              </a:gradFill>
              <a:ln w="9525" cap="flat" cmpd="sng">
                <a:solidFill>
                  <a:srgbClr val="F6924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60"/>
              <p:cNvSpPr>
                <a:spLocks noChangeArrowheads="1"/>
              </p:cNvSpPr>
              <p:nvPr/>
            </p:nvSpPr>
            <p:spPr bwMode="auto">
              <a:xfrm>
                <a:off x="6973686" y="2266179"/>
                <a:ext cx="380557" cy="380557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800">
                  <a:latin typeface="Tahoma" pitchFamily="-64" charset="0"/>
                </a:endParaRPr>
              </a:p>
            </p:txBody>
          </p:sp>
          <p:cxnSp>
            <p:nvCxnSpPr>
              <p:cNvPr id="162" name="Straight Arrow Connector 161"/>
              <p:cNvCxnSpPr>
                <a:cxnSpLocks noChangeShapeType="1"/>
                <a:stCxn id="168" idx="6"/>
                <a:endCxn id="169" idx="2"/>
              </p:cNvCxnSpPr>
              <p:nvPr/>
            </p:nvCxnSpPr>
            <p:spPr bwMode="auto">
              <a:xfrm>
                <a:off x="5631063" y="2459644"/>
                <a:ext cx="606857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Straight Arrow Connector 162"/>
              <p:cNvCxnSpPr>
                <a:cxnSpLocks noChangeShapeType="1"/>
                <a:stCxn id="169" idx="6"/>
                <a:endCxn id="170" idx="2"/>
              </p:cNvCxnSpPr>
              <p:nvPr/>
            </p:nvCxnSpPr>
            <p:spPr bwMode="auto">
              <a:xfrm>
                <a:off x="6455714" y="2459644"/>
                <a:ext cx="606856" cy="88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Straight Arrow Connector 163"/>
              <p:cNvCxnSpPr>
                <a:cxnSpLocks noChangeShapeType="1"/>
                <a:stCxn id="174" idx="7"/>
                <a:endCxn id="169" idx="3"/>
              </p:cNvCxnSpPr>
              <p:nvPr/>
            </p:nvCxnSpPr>
            <p:spPr bwMode="auto">
              <a:xfrm rot="5400000" flipH="1" flipV="1">
                <a:off x="583049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Straight Arrow Connector 164"/>
              <p:cNvCxnSpPr>
                <a:cxnSpLocks noChangeShapeType="1"/>
                <a:stCxn id="176" idx="1"/>
                <a:endCxn id="170" idx="5"/>
              </p:cNvCxnSpPr>
              <p:nvPr/>
            </p:nvCxnSpPr>
            <p:spPr bwMode="auto">
              <a:xfrm rot="16200000" flipV="1">
                <a:off x="706747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Straight Arrow Connector 165"/>
              <p:cNvCxnSpPr>
                <a:cxnSpLocks noChangeShapeType="1"/>
                <a:stCxn id="175" idx="7"/>
                <a:endCxn id="170" idx="3"/>
              </p:cNvCxnSpPr>
              <p:nvPr/>
            </p:nvCxnSpPr>
            <p:spPr bwMode="auto">
              <a:xfrm rot="5400000" flipH="1" flipV="1">
                <a:off x="6655147" y="2721561"/>
                <a:ext cx="624233" cy="254402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Straight Arrow Connector 166"/>
              <p:cNvCxnSpPr>
                <a:cxnSpLocks noChangeShapeType="1"/>
                <a:stCxn id="175" idx="1"/>
                <a:endCxn id="169" idx="5"/>
              </p:cNvCxnSpPr>
              <p:nvPr/>
            </p:nvCxnSpPr>
            <p:spPr bwMode="auto">
              <a:xfrm rot="16200000" flipV="1">
                <a:off x="6242823" y="2717642"/>
                <a:ext cx="624233" cy="26224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8" name="Oval 4"/>
              <p:cNvSpPr>
                <a:spLocks noChangeArrowheads="1"/>
              </p:cNvSpPr>
              <p:nvPr/>
            </p:nvSpPr>
            <p:spPr bwMode="auto">
              <a:xfrm>
                <a:off x="5413269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69" name="Oval 168"/>
              <p:cNvSpPr>
                <a:spLocks noChangeArrowheads="1"/>
              </p:cNvSpPr>
              <p:nvPr/>
            </p:nvSpPr>
            <p:spPr bwMode="auto">
              <a:xfrm>
                <a:off x="623792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0" name="Oval 169"/>
              <p:cNvSpPr>
                <a:spLocks noChangeArrowheads="1"/>
              </p:cNvSpPr>
              <p:nvPr/>
            </p:nvSpPr>
            <p:spPr bwMode="auto">
              <a:xfrm>
                <a:off x="7062570" y="2350747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1" name="Oval 4"/>
              <p:cNvSpPr>
                <a:spLocks noChangeArrowheads="1"/>
              </p:cNvSpPr>
              <p:nvPr/>
            </p:nvSpPr>
            <p:spPr bwMode="auto">
              <a:xfrm>
                <a:off x="541326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2" name="Oval 171"/>
              <p:cNvSpPr>
                <a:spLocks noChangeArrowheads="1"/>
              </p:cNvSpPr>
              <p:nvPr/>
            </p:nvSpPr>
            <p:spPr bwMode="auto">
              <a:xfrm>
                <a:off x="6237919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3" name="Oval 172"/>
              <p:cNvSpPr>
                <a:spLocks noChangeArrowheads="1"/>
              </p:cNvSpPr>
              <p:nvPr/>
            </p:nvSpPr>
            <p:spPr bwMode="auto">
              <a:xfrm>
                <a:off x="7062570" y="382812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4" name="Oval 4"/>
              <p:cNvSpPr>
                <a:spLocks noChangeArrowheads="1"/>
              </p:cNvSpPr>
              <p:nvPr/>
            </p:nvSpPr>
            <p:spPr bwMode="auto">
              <a:xfrm>
                <a:off x="5829513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>
                <a:off x="665416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EDEDED"/>
                  </a:gs>
                  <a:gs pos="64999">
                    <a:srgbClr val="D0D0D0"/>
                  </a:gs>
                  <a:gs pos="100000">
                    <a:srgbClr val="BCBCB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176" name="Oval 175"/>
              <p:cNvSpPr>
                <a:spLocks noChangeArrowheads="1"/>
              </p:cNvSpPr>
              <p:nvPr/>
            </p:nvSpPr>
            <p:spPr bwMode="auto">
              <a:xfrm>
                <a:off x="7478814" y="3128983"/>
                <a:ext cx="217794" cy="217794"/>
              </a:xfrm>
              <a:prstGeom prst="ellipse">
                <a:avLst/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defTabSz="914400" eaLnBrk="1" hangingPunct="1">
                  <a:defRPr/>
                </a:pPr>
                <a:endParaRPr lang="en-US" sz="2400"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77" name="Straight Arrow Connector 176"/>
              <p:cNvCxnSpPr>
                <a:cxnSpLocks noChangeShapeType="1"/>
                <a:stCxn id="171" idx="6"/>
                <a:endCxn id="172" idx="2"/>
              </p:cNvCxnSpPr>
              <p:nvPr/>
            </p:nvCxnSpPr>
            <p:spPr bwMode="auto">
              <a:xfrm>
                <a:off x="5631063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8" name="Straight Arrow Connector 177"/>
              <p:cNvCxnSpPr>
                <a:cxnSpLocks noChangeShapeType="1"/>
                <a:stCxn id="172" idx="6"/>
                <a:endCxn id="173" idx="2"/>
              </p:cNvCxnSpPr>
              <p:nvPr/>
            </p:nvCxnSpPr>
            <p:spPr bwMode="auto">
              <a:xfrm>
                <a:off x="6455714" y="3937021"/>
                <a:ext cx="606856" cy="2118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9" name="Straight Arrow Connector 178"/>
              <p:cNvCxnSpPr>
                <a:cxnSpLocks noChangeShapeType="1"/>
                <a:stCxn id="172" idx="1"/>
                <a:endCxn id="174" idx="5"/>
              </p:cNvCxnSpPr>
              <p:nvPr/>
            </p:nvCxnSpPr>
            <p:spPr bwMode="auto">
              <a:xfrm rot="16200000" flipV="1">
                <a:off x="5870047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Straight Arrow Connector 179"/>
              <p:cNvCxnSpPr>
                <a:cxnSpLocks noChangeShapeType="1"/>
                <a:stCxn id="173" idx="7"/>
                <a:endCxn id="176" idx="3"/>
              </p:cNvCxnSpPr>
              <p:nvPr/>
            </p:nvCxnSpPr>
            <p:spPr bwMode="auto">
              <a:xfrm rot="5400000" flipH="1" flipV="1">
                <a:off x="7107022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Straight Arrow Connector 180"/>
              <p:cNvCxnSpPr>
                <a:cxnSpLocks noChangeShapeType="1"/>
                <a:stCxn id="173" idx="1"/>
                <a:endCxn id="175" idx="5"/>
              </p:cNvCxnSpPr>
              <p:nvPr/>
            </p:nvCxnSpPr>
            <p:spPr bwMode="auto">
              <a:xfrm rot="16200000" flipV="1">
                <a:off x="6694698" y="3460249"/>
                <a:ext cx="545134" cy="254401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2" name="Straight Arrow Connector 181"/>
              <p:cNvCxnSpPr>
                <a:cxnSpLocks noChangeShapeType="1"/>
                <a:stCxn id="172" idx="7"/>
                <a:endCxn id="175" idx="3"/>
              </p:cNvCxnSpPr>
              <p:nvPr/>
            </p:nvCxnSpPr>
            <p:spPr bwMode="auto">
              <a:xfrm rot="5400000" flipH="1" flipV="1">
                <a:off x="6282371" y="3456332"/>
                <a:ext cx="545134" cy="262239"/>
              </a:xfrm>
              <a:prstGeom prst="straightConnector1">
                <a:avLst/>
              </a:prstGeom>
              <a:noFill/>
              <a:ln w="9525">
                <a:solidFill>
                  <a:srgbClr val="BE4B48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712" name="Group 182"/>
              <p:cNvGrpSpPr>
                <a:grpSpLocks/>
              </p:cNvGrpSpPr>
              <p:nvPr/>
            </p:nvGrpSpPr>
            <p:grpSpPr bwMode="auto">
              <a:xfrm>
                <a:off x="6258950" y="2393031"/>
                <a:ext cx="1410722" cy="930249"/>
                <a:chOff x="2133600" y="2884114"/>
                <a:chExt cx="2542259" cy="1676400"/>
              </a:xfrm>
            </p:grpSpPr>
            <p:sp>
              <p:nvSpPr>
                <p:cNvPr id="185" name="Cube 184"/>
                <p:cNvSpPr/>
                <p:nvPr/>
              </p:nvSpPr>
              <p:spPr bwMode="auto">
                <a:xfrm>
                  <a:off x="3656576" y="2876725"/>
                  <a:ext cx="331856" cy="31176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6" name="Cube 185"/>
                <p:cNvSpPr/>
                <p:nvPr/>
              </p:nvSpPr>
              <p:spPr bwMode="auto">
                <a:xfrm>
                  <a:off x="2844100" y="4255343"/>
                  <a:ext cx="33471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88" name="Cube 187"/>
                <p:cNvSpPr/>
                <p:nvPr/>
              </p:nvSpPr>
              <p:spPr bwMode="auto">
                <a:xfrm>
                  <a:off x="2134615" y="2876725"/>
                  <a:ext cx="331856" cy="31176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2" name="Cube 191"/>
                <p:cNvSpPr/>
                <p:nvPr/>
              </p:nvSpPr>
              <p:spPr bwMode="auto">
                <a:xfrm>
                  <a:off x="4343176" y="4255343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  <p:grpSp>
            <p:nvGrpSpPr>
              <p:cNvPr id="71713" name="Group 192"/>
              <p:cNvGrpSpPr>
                <a:grpSpLocks/>
              </p:cNvGrpSpPr>
              <p:nvPr/>
            </p:nvGrpSpPr>
            <p:grpSpPr bwMode="auto">
              <a:xfrm>
                <a:off x="6670818" y="2373097"/>
                <a:ext cx="839892" cy="594558"/>
                <a:chOff x="2875826" y="2848192"/>
                <a:chExt cx="1513567" cy="1071452"/>
              </a:xfrm>
            </p:grpSpPr>
            <p:sp>
              <p:nvSpPr>
                <p:cNvPr id="195" name="Cube 194"/>
                <p:cNvSpPr/>
                <p:nvPr/>
              </p:nvSpPr>
              <p:spPr bwMode="auto">
                <a:xfrm>
                  <a:off x="2875568" y="2848124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8" name="Cube 197"/>
                <p:cNvSpPr/>
                <p:nvPr/>
              </p:nvSpPr>
              <p:spPr bwMode="auto">
                <a:xfrm>
                  <a:off x="3281806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99" name="Cube 198"/>
                <p:cNvSpPr/>
                <p:nvPr/>
              </p:nvSpPr>
              <p:spPr bwMode="auto">
                <a:xfrm>
                  <a:off x="4057092" y="3614659"/>
                  <a:ext cx="331856" cy="306041"/>
                </a:xfrm>
                <a:prstGeom prst="cub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defTabSz="914400" eaLnBrk="1" hangingPunct="1">
                    <a:defRPr/>
                  </a:pPr>
                  <a:endParaRPr lang="en-US" sz="2400">
                    <a:solidFill>
                      <a:schemeClr val="tx1"/>
                    </a:solidFill>
                    <a:latin typeface="Tahoma" pitchFamily="34" charset="0"/>
                    <a:ea typeface="ＭＳ Ｐゴシック" pitchFamily="-111" charset="-128"/>
                  </a:endParaRPr>
                </a:p>
              </p:txBody>
            </p:sp>
          </p:grpSp>
        </p:grpSp>
        <p:sp>
          <p:nvSpPr>
            <p:cNvPr id="81928" name="TextBox 253"/>
            <p:cNvSpPr txBox="1">
              <a:spLocks noChangeArrowheads="1"/>
            </p:cNvSpPr>
            <p:nvPr/>
          </p:nvSpPr>
          <p:spPr bwMode="auto">
            <a:xfrm>
              <a:off x="5029200" y="1219200"/>
              <a:ext cx="3048000" cy="95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x-none" sz="28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Update Functions</a:t>
              </a:r>
            </a:p>
            <a:p>
              <a:pPr algn="ctr" eaLnBrk="1" hangingPunct="1">
                <a:defRPr/>
              </a:pPr>
              <a:r>
                <a:rPr lang="en-US" altLang="x-none" sz="2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User Computation</a:t>
              </a:r>
            </a:p>
          </p:txBody>
        </p:sp>
      </p:grpSp>
      <p:sp>
        <p:nvSpPr>
          <p:cNvPr id="7168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F7CDCFA-1D78-8C45-BBEC-3DDFE2C8FFD1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1686" name="Rounded Rectangle 112"/>
          <p:cNvSpPr>
            <a:spLocks noChangeArrowheads="1"/>
          </p:cNvSpPr>
          <p:nvPr/>
        </p:nvSpPr>
        <p:spPr bwMode="auto">
          <a:xfrm>
            <a:off x="2584450" y="4445000"/>
            <a:ext cx="4140200" cy="2093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PageRank Revisited</a:t>
            </a: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878E4DD-893C-FE4F-A75D-A5FB63D2DC35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grpSp>
        <p:nvGrpSpPr>
          <p:cNvPr id="73731" name="Group 7"/>
          <p:cNvGrpSpPr>
            <a:grpSpLocks/>
          </p:cNvGrpSpPr>
          <p:nvPr/>
        </p:nvGrpSpPr>
        <p:grpSpPr bwMode="auto">
          <a:xfrm>
            <a:off x="409575" y="1247775"/>
            <a:ext cx="7826375" cy="4524375"/>
            <a:chOff x="4232379" y="2542872"/>
            <a:chExt cx="5078356" cy="2615900"/>
          </a:xfrm>
        </p:grpSpPr>
        <p:sp>
          <p:nvSpPr>
            <p:cNvPr id="73733" name="TextBox 17"/>
            <p:cNvSpPr txBox="1">
              <a:spLocks noChangeArrowheads="1"/>
            </p:cNvSpPr>
            <p:nvPr/>
          </p:nvSpPr>
          <p:spPr bwMode="auto">
            <a:xfrm>
              <a:off x="4232379" y="2542872"/>
              <a:ext cx="4683021" cy="26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 dirty="0" err="1">
                  <a:ea typeface="Consolas" charset="0"/>
                  <a:cs typeface="Consolas" charset="0"/>
                </a:rPr>
                <a:t>Pagerank</a:t>
              </a:r>
              <a:r>
                <a:rPr lang="en-US" altLang="x-none" sz="3600" dirty="0">
                  <a:ea typeface="Consolas" charset="0"/>
                  <a:cs typeface="Consolas" charset="0"/>
                </a:rPr>
                <a:t>(scope) {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 dirty="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 dirty="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 dirty="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 dirty="0">
                  <a:ea typeface="Consolas" charset="0"/>
                  <a:cs typeface="Consolas" charset="0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 dirty="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 dirty="0">
                  <a:ea typeface="Consolas" charset="0"/>
                  <a:cs typeface="Consolas" charset="0"/>
                </a:rPr>
                <a:t>   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 dirty="0">
                  <a:ea typeface="Consolas" charset="0"/>
                  <a:cs typeface="Consolas" charset="0"/>
                </a:rPr>
                <a:t>}</a:t>
              </a:r>
            </a:p>
          </p:txBody>
        </p:sp>
        <p:graphicFrame>
          <p:nvGraphicFramePr>
            <p:cNvPr id="73734" name="Object 18"/>
            <p:cNvGraphicFramePr>
              <a:graphicFrameLocks noChangeAspect="1"/>
            </p:cNvGraphicFramePr>
            <p:nvPr/>
          </p:nvGraphicFramePr>
          <p:xfrm>
            <a:off x="4359695" y="2983388"/>
            <a:ext cx="4951040" cy="146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7" name="Equation" r:id="rId4" imgW="3060700" imgH="889000" progId="Equation.3">
                    <p:embed/>
                  </p:oleObj>
                </mc:Choice>
                <mc:Fallback>
                  <p:oleObj name="Equation" r:id="rId4" imgW="3060700" imgH="8890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9695" y="2983388"/>
                          <a:ext cx="4951040" cy="1464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557213" y="3983038"/>
            <a:ext cx="5856287" cy="7508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Shift Towards Use Of Parallelism in ML and data analytics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3051175"/>
            <a:ext cx="8534400" cy="22209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Programmers </a:t>
            </a:r>
            <a:r>
              <a:rPr lang="en-US" b="1" dirty="0">
                <a:solidFill>
                  <a:srgbClr val="FF0000"/>
                </a:solidFill>
              </a:rPr>
              <a:t>repeatedly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solve the same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parallel design challenges: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Race conditions, distributed state, communication…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Resulting code is very </a:t>
            </a:r>
            <a:r>
              <a:rPr lang="en-US" b="1" dirty="0">
                <a:solidFill>
                  <a:srgbClr val="FF0000"/>
                </a:solidFill>
              </a:rPr>
              <a:t>specialized</a:t>
            </a:r>
            <a:r>
              <a:rPr lang="en-US" dirty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Difficult</a:t>
            </a:r>
            <a:r>
              <a:rPr lang="en-US" dirty="0"/>
              <a:t> to maintain, extend, debug…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5A263-141E-4749-8B5C-BCF61A2DABAB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150813" y="1173163"/>
            <a:ext cx="8993187" cy="1722437"/>
            <a:chOff x="151099" y="2335315"/>
            <a:chExt cx="8992901" cy="1722394"/>
          </a:xfrm>
        </p:grpSpPr>
        <p:pic>
          <p:nvPicPr>
            <p:cNvPr id="17414" name="Picture 2" descr="http://www.nvidia.com/docs/IO/56076/GeForce_GTX_280_3qtr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99" y="2593999"/>
              <a:ext cx="1447800" cy="9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4" descr="http://benchmarkreviews.com/images/reviews/processor/Intel_Core_i7/Intel_Nehalem_Die_Callou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84" y="2724148"/>
              <a:ext cx="1360715" cy="85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 descr="http://tampabaytechs.net/images/server_rack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744" y="2621243"/>
              <a:ext cx="840786" cy="9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4" descr="http://files.wizardstower.co.uk/wordpress/wp-content/uploads/2008/11/amazon_aws_log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413" y="2593999"/>
              <a:ext cx="2133600" cy="86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Box 9"/>
            <p:cNvSpPr txBox="1">
              <a:spLocks noChangeArrowheads="1"/>
            </p:cNvSpPr>
            <p:nvPr/>
          </p:nvSpPr>
          <p:spPr bwMode="auto">
            <a:xfrm>
              <a:off x="379093" y="3657599"/>
              <a:ext cx="7457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>
                  <a:solidFill>
                    <a:srgbClr val="333399"/>
                  </a:solidFill>
                  <a:latin typeface="Tahoma" charset="0"/>
                  <a:ea typeface="ＭＳ Ｐゴシック" charset="-128"/>
                  <a:cs typeface="ＭＳ Ｐゴシック" charset="-128"/>
                </a:rPr>
                <a:t>GPUs</a:t>
              </a:r>
            </a:p>
          </p:txBody>
        </p:sp>
        <p:sp>
          <p:nvSpPr>
            <p:cNvPr id="17419" name="TextBox 10"/>
            <p:cNvSpPr txBox="1">
              <a:spLocks noChangeArrowheads="1"/>
            </p:cNvSpPr>
            <p:nvPr/>
          </p:nvSpPr>
          <p:spPr bwMode="auto">
            <a:xfrm>
              <a:off x="1873852" y="3657599"/>
              <a:ext cx="1200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>
                  <a:solidFill>
                    <a:srgbClr val="333399"/>
                  </a:solidFill>
                  <a:latin typeface="Tahoma" charset="0"/>
                  <a:ea typeface="ＭＳ Ｐゴシック" charset="-128"/>
                  <a:cs typeface="ＭＳ Ｐゴシック" charset="-128"/>
                </a:rPr>
                <a:t>Multicore</a:t>
              </a:r>
            </a:p>
          </p:txBody>
        </p:sp>
        <p:sp>
          <p:nvSpPr>
            <p:cNvPr id="17420" name="TextBox 11"/>
            <p:cNvSpPr txBox="1">
              <a:spLocks noChangeArrowheads="1"/>
            </p:cNvSpPr>
            <p:nvPr/>
          </p:nvSpPr>
          <p:spPr bwMode="auto">
            <a:xfrm>
              <a:off x="3580099" y="3657599"/>
              <a:ext cx="10114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>
                  <a:solidFill>
                    <a:srgbClr val="333399"/>
                  </a:solidFill>
                  <a:latin typeface="Tahoma" charset="0"/>
                  <a:ea typeface="ＭＳ Ｐゴシック" charset="-128"/>
                  <a:cs typeface="ＭＳ Ｐゴシック" charset="-128"/>
                </a:rPr>
                <a:t>Clusters</a:t>
              </a:r>
            </a:p>
          </p:txBody>
        </p:sp>
        <p:sp>
          <p:nvSpPr>
            <p:cNvPr id="17421" name="TextBox 12"/>
            <p:cNvSpPr txBox="1">
              <a:spLocks noChangeArrowheads="1"/>
            </p:cNvSpPr>
            <p:nvPr/>
          </p:nvSpPr>
          <p:spPr bwMode="auto">
            <a:xfrm>
              <a:off x="5601621" y="3657599"/>
              <a:ext cx="9358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>
                  <a:solidFill>
                    <a:srgbClr val="333399"/>
                  </a:solidFill>
                  <a:latin typeface="Tahoma" charset="0"/>
                  <a:ea typeface="ＭＳ Ｐゴシック" charset="-128"/>
                  <a:cs typeface="ＭＳ Ｐゴシック" charset="-128"/>
                </a:rPr>
                <a:t>Clouds</a:t>
              </a:r>
            </a:p>
          </p:txBody>
        </p:sp>
        <p:sp>
          <p:nvSpPr>
            <p:cNvPr id="17422" name="TextBox 13"/>
            <p:cNvSpPr txBox="1">
              <a:spLocks noChangeArrowheads="1"/>
            </p:cNvSpPr>
            <p:nvPr/>
          </p:nvSpPr>
          <p:spPr bwMode="auto">
            <a:xfrm>
              <a:off x="7120013" y="3657599"/>
              <a:ext cx="20239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>
                  <a:solidFill>
                    <a:srgbClr val="333399"/>
                  </a:solidFill>
                  <a:latin typeface="Tahoma" charset="0"/>
                  <a:ea typeface="ＭＳ Ｐゴシック" charset="-128"/>
                  <a:cs typeface="ＭＳ Ｐゴシック" charset="-128"/>
                </a:rPr>
                <a:t>Supercomputers</a:t>
              </a:r>
            </a:p>
          </p:txBody>
        </p:sp>
        <p:pic>
          <p:nvPicPr>
            <p:cNvPr id="17423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272" y="2335315"/>
              <a:ext cx="1531105" cy="121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125538" y="5427663"/>
            <a:ext cx="7038975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prstClr val="black"/>
                </a:solidFill>
                <a:latin typeface="Calibri"/>
              </a:rPr>
              <a:t>Idea: Avoid 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these problems by using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high-level abstractions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9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43000"/>
            <a:ext cx="91440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43000"/>
            <a:ext cx="914400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itle 1"/>
          <p:cNvSpPr>
            <a:spLocks noGrp="1"/>
          </p:cNvSpPr>
          <p:nvPr>
            <p:ph type="title"/>
          </p:nvPr>
        </p:nvSpPr>
        <p:spPr>
          <a:xfrm>
            <a:off x="193675" y="357188"/>
            <a:ext cx="8702675" cy="1143000"/>
          </a:xfrm>
        </p:spPr>
        <p:txBody>
          <a:bodyPr/>
          <a:lstStyle/>
          <a:p>
            <a:pPr eaLnBrk="1" hangingPunct="1"/>
            <a:r>
              <a:rPr lang="en-US" altLang="x-none" sz="3600"/>
              <a:t>PageRank data races confound convergence</a:t>
            </a:r>
          </a:p>
        </p:txBody>
      </p:sp>
      <p:sp>
        <p:nvSpPr>
          <p:cNvPr id="757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680CD3EE-931B-EF43-884A-DB5B5FE53F6C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206875" y="2717800"/>
            <a:ext cx="1211263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313" y="2082800"/>
            <a:ext cx="5170487" cy="347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Racing PageRank: Bug</a:t>
            </a:r>
          </a:p>
        </p:txBody>
      </p:sp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D154FB5-E163-4841-B1DA-DCD4FD7A737A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grpSp>
        <p:nvGrpSpPr>
          <p:cNvPr id="77827" name="Group 7"/>
          <p:cNvGrpSpPr>
            <a:grpSpLocks/>
          </p:cNvGrpSpPr>
          <p:nvPr/>
        </p:nvGrpSpPr>
        <p:grpSpPr bwMode="auto">
          <a:xfrm>
            <a:off x="409575" y="1247775"/>
            <a:ext cx="7826375" cy="4524375"/>
            <a:chOff x="4232379" y="2542872"/>
            <a:chExt cx="5078356" cy="2615900"/>
          </a:xfrm>
        </p:grpSpPr>
        <p:sp>
          <p:nvSpPr>
            <p:cNvPr id="77832" name="TextBox 17"/>
            <p:cNvSpPr txBox="1">
              <a:spLocks noChangeArrowheads="1"/>
            </p:cNvSpPr>
            <p:nvPr/>
          </p:nvSpPr>
          <p:spPr bwMode="auto">
            <a:xfrm>
              <a:off x="4232379" y="2542872"/>
              <a:ext cx="4683021" cy="26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Pagerank(scope) {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   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}</a:t>
              </a:r>
            </a:p>
          </p:txBody>
        </p:sp>
        <p:graphicFrame>
          <p:nvGraphicFramePr>
            <p:cNvPr id="77833" name="Object 18"/>
            <p:cNvGraphicFramePr>
              <a:graphicFrameLocks noChangeAspect="1"/>
            </p:cNvGraphicFramePr>
            <p:nvPr/>
          </p:nvGraphicFramePr>
          <p:xfrm>
            <a:off x="4359695" y="2983388"/>
            <a:ext cx="4951040" cy="146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76" name="Equation" r:id="rId4" imgW="3060700" imgH="889000" progId="Equation.3">
                    <p:embed/>
                  </p:oleObj>
                </mc:Choice>
                <mc:Fallback>
                  <p:oleObj name="Equation" r:id="rId4" imgW="3060700" imgH="8890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9695" y="2983388"/>
                          <a:ext cx="4951040" cy="1464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557213" y="3983038"/>
            <a:ext cx="5856287" cy="7508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6425" y="2009775"/>
            <a:ext cx="3035300" cy="1822450"/>
            <a:chOff x="606403" y="2009610"/>
            <a:chExt cx="3034603" cy="1822149"/>
          </a:xfrm>
        </p:grpSpPr>
        <p:sp>
          <p:nvSpPr>
            <p:cNvPr id="77830" name="Oval 4"/>
            <p:cNvSpPr>
              <a:spLocks noChangeArrowheads="1"/>
            </p:cNvSpPr>
            <p:nvPr/>
          </p:nvSpPr>
          <p:spPr bwMode="auto">
            <a:xfrm>
              <a:off x="606403" y="2009610"/>
              <a:ext cx="2668915" cy="53775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x-none" altLang="x-none" sz="2800">
                <a:latin typeface="Tahoma" charset="0"/>
              </a:endParaRPr>
            </a:p>
          </p:txBody>
        </p:sp>
        <p:sp>
          <p:nvSpPr>
            <p:cNvPr id="77831" name="Oval 8"/>
            <p:cNvSpPr>
              <a:spLocks noChangeArrowheads="1"/>
            </p:cNvSpPr>
            <p:nvPr/>
          </p:nvSpPr>
          <p:spPr bwMode="auto">
            <a:xfrm>
              <a:off x="973135" y="3357813"/>
              <a:ext cx="2667871" cy="47394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x-none" altLang="x-none" sz="2800">
                <a:latin typeface="Tahoma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Racing PageRank: Bug Fix</a:t>
            </a:r>
          </a:p>
        </p:txBody>
      </p:sp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2A790A2-F290-B44D-B721-E29214FB8271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grpSp>
        <p:nvGrpSpPr>
          <p:cNvPr id="79875" name="Group 7"/>
          <p:cNvGrpSpPr>
            <a:grpSpLocks/>
          </p:cNvGrpSpPr>
          <p:nvPr/>
        </p:nvGrpSpPr>
        <p:grpSpPr bwMode="auto">
          <a:xfrm>
            <a:off x="409575" y="1247775"/>
            <a:ext cx="7826375" cy="4524375"/>
            <a:chOff x="4232379" y="2542872"/>
            <a:chExt cx="5078356" cy="2615900"/>
          </a:xfrm>
        </p:grpSpPr>
        <p:sp>
          <p:nvSpPr>
            <p:cNvPr id="79879" name="TextBox 17"/>
            <p:cNvSpPr txBox="1">
              <a:spLocks noChangeArrowheads="1"/>
            </p:cNvSpPr>
            <p:nvPr/>
          </p:nvSpPr>
          <p:spPr bwMode="auto">
            <a:xfrm>
              <a:off x="4232379" y="2542872"/>
              <a:ext cx="4683021" cy="26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Pagerank(scope) {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x-none" sz="3600">
                <a:ea typeface="Consolas" charset="0"/>
                <a:cs typeface="Consolas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   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3600">
                  <a:ea typeface="Consolas" charset="0"/>
                  <a:cs typeface="Consolas" charset="0"/>
                </a:rPr>
                <a:t>}</a:t>
              </a:r>
            </a:p>
          </p:txBody>
        </p:sp>
        <p:graphicFrame>
          <p:nvGraphicFramePr>
            <p:cNvPr id="79880" name="Object 18"/>
            <p:cNvGraphicFramePr>
              <a:graphicFrameLocks noChangeAspect="1"/>
            </p:cNvGraphicFramePr>
            <p:nvPr/>
          </p:nvGraphicFramePr>
          <p:xfrm>
            <a:off x="4359695" y="2983388"/>
            <a:ext cx="4951040" cy="146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23" name="Equation" r:id="rId4" imgW="3060700" imgH="889000" progId="Equation.3">
                    <p:embed/>
                  </p:oleObj>
                </mc:Choice>
                <mc:Fallback>
                  <p:oleObj name="Equation" r:id="rId4" imgW="3060700" imgH="8890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9695" y="2983388"/>
                          <a:ext cx="4951040" cy="1464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642938" y="2009775"/>
            <a:ext cx="2587625" cy="5222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800" b="1"/>
              <a:t>tmp</a:t>
            </a:r>
          </a:p>
        </p:txBody>
      </p:sp>
      <p:sp>
        <p:nvSpPr>
          <p:cNvPr id="79877" name="TextBox 8"/>
          <p:cNvSpPr txBox="1">
            <a:spLocks noChangeArrowheads="1"/>
          </p:cNvSpPr>
          <p:nvPr/>
        </p:nvSpPr>
        <p:spPr bwMode="auto">
          <a:xfrm>
            <a:off x="1017588" y="3282950"/>
            <a:ext cx="2587625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800" b="1"/>
              <a:t>tmp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15938" y="3868738"/>
            <a:ext cx="3806825" cy="7778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A00"/>
            </a:solidFill>
            <a:prstDash val="sysDot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Throughput != Performance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219200"/>
          <a:ext cx="6858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88068AF2-170D-8A4C-AE37-86CB0C802FAF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1F2A4-8491-C049-BF1C-F99FD29E1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911F2A4-8491-C049-BF1C-F99FD29E1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B5F66C-5288-9D49-B866-4DD2852D0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0B5F66C-5288-9D49-B866-4DD2852D0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D7F1E-5B05-8A45-9891-72C47587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B2D7F1E-5B05-8A45-9891-72C475874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B9259-28EF-094B-8BC6-5A5F740C8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81B9259-28EF-094B-8BC6-5A5F740C8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589338" y="6183313"/>
            <a:ext cx="4640262" cy="158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Serializability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D14A0-DAB4-AE4A-96AF-6BDBD542E49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83972" name="TextBox 4"/>
          <p:cNvSpPr txBox="1">
            <a:spLocks noChangeArrowheads="1"/>
          </p:cNvSpPr>
          <p:nvPr/>
        </p:nvSpPr>
        <p:spPr bwMode="auto">
          <a:xfrm>
            <a:off x="376238" y="13620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For </a:t>
            </a:r>
            <a:r>
              <a:rPr lang="en-US" altLang="x-none" sz="2400" b="1"/>
              <a:t>every parallel execution</a:t>
            </a:r>
            <a:r>
              <a:rPr lang="en-US" altLang="x-none" sz="2400"/>
              <a:t>, there exists a </a:t>
            </a:r>
            <a:r>
              <a:rPr lang="en-US" altLang="x-none" sz="2400" b="1"/>
              <a:t>sequential execution </a:t>
            </a:r>
            <a:r>
              <a:rPr lang="en-US" altLang="x-none" sz="2400"/>
              <a:t>of update functions which produces the same result. </a:t>
            </a:r>
          </a:p>
        </p:txBody>
      </p:sp>
      <p:cxnSp>
        <p:nvCxnSpPr>
          <p:cNvPr id="83973" name="Straight Connector 5"/>
          <p:cNvCxnSpPr>
            <a:cxnSpLocks noChangeShapeType="1"/>
          </p:cNvCxnSpPr>
          <p:nvPr/>
        </p:nvCxnSpPr>
        <p:spPr bwMode="auto">
          <a:xfrm>
            <a:off x="3611563" y="5078413"/>
            <a:ext cx="4618037" cy="158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4" name="Straight Connector 6"/>
          <p:cNvCxnSpPr>
            <a:cxnSpLocks noChangeShapeType="1"/>
          </p:cNvCxnSpPr>
          <p:nvPr/>
        </p:nvCxnSpPr>
        <p:spPr bwMode="auto">
          <a:xfrm>
            <a:off x="3611563" y="4181475"/>
            <a:ext cx="4618037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017713" y="3789363"/>
            <a:ext cx="1452562" cy="731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400" dirty="0">
                <a:latin typeface="Tahoma" pitchFamily="34" charset="0"/>
                <a:ea typeface="ＭＳ Ｐゴシック" pitchFamily="-111" charset="-128"/>
              </a:rPr>
              <a:t>CPU 1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052638" y="4721225"/>
            <a:ext cx="1452562" cy="730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400" dirty="0">
                <a:latin typeface="Tahoma" pitchFamily="34" charset="0"/>
                <a:ea typeface="ＭＳ Ｐゴシック" pitchFamily="-111" charset="-128"/>
              </a:rPr>
              <a:t>CPU 2</a:t>
            </a:r>
          </a:p>
        </p:txBody>
      </p:sp>
      <p:sp>
        <p:nvSpPr>
          <p:cNvPr id="10" name="Oval 4"/>
          <p:cNvSpPr/>
          <p:nvPr/>
        </p:nvSpPr>
        <p:spPr bwMode="auto">
          <a:xfrm>
            <a:off x="5434013" y="3976688"/>
            <a:ext cx="373062" cy="373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0338" y="4900613"/>
            <a:ext cx="374650" cy="373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4635500" y="4900613"/>
            <a:ext cx="373063" cy="373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5934075" y="4900613"/>
            <a:ext cx="373063" cy="373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4"/>
          <p:cNvSpPr/>
          <p:nvPr/>
        </p:nvSpPr>
        <p:spPr bwMode="auto">
          <a:xfrm>
            <a:off x="5934075" y="3976688"/>
            <a:ext cx="373063" cy="373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3970338" y="3976688"/>
            <a:ext cx="374650" cy="3730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052638" y="5837238"/>
            <a:ext cx="1452562" cy="731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400" dirty="0">
                <a:latin typeface="Tahoma" pitchFamily="34" charset="0"/>
                <a:ea typeface="ＭＳ Ｐゴシック" pitchFamily="-111" charset="-128"/>
              </a:rPr>
              <a:t>Single</a:t>
            </a:r>
          </a:p>
          <a:p>
            <a:pPr algn="ctr" defTabSz="914400" eaLnBrk="1" hangingPunct="1">
              <a:defRPr/>
            </a:pPr>
            <a:r>
              <a:rPr lang="en-US" sz="2400" dirty="0"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83984" name="TextBox 18"/>
          <p:cNvSpPr txBox="1">
            <a:spLocks noChangeArrowheads="1"/>
          </p:cNvSpPr>
          <p:nvPr/>
        </p:nvSpPr>
        <p:spPr bwMode="auto">
          <a:xfrm>
            <a:off x="376238" y="4349750"/>
            <a:ext cx="114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Parallel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6238" y="5926138"/>
            <a:ext cx="1598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Sequential</a:t>
            </a:r>
          </a:p>
        </p:txBody>
      </p:sp>
      <p:sp>
        <p:nvSpPr>
          <p:cNvPr id="83986" name="TextBox 16"/>
          <p:cNvSpPr txBox="1">
            <a:spLocks noChangeArrowheads="1"/>
          </p:cNvSpPr>
          <p:nvPr/>
        </p:nvSpPr>
        <p:spPr bwMode="auto">
          <a:xfrm>
            <a:off x="7046913" y="3770313"/>
            <a:ext cx="779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time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4495800" y="2514600"/>
            <a:ext cx="373063" cy="373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6096000" y="2514600"/>
            <a:ext cx="373063" cy="373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3048000" y="2514600"/>
            <a:ext cx="373063" cy="3730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3421063" y="2701925"/>
            <a:ext cx="1074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4868863" y="2701925"/>
            <a:ext cx="1227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992" name="Group 39"/>
          <p:cNvGrpSpPr>
            <a:grpSpLocks/>
          </p:cNvGrpSpPr>
          <p:nvPr/>
        </p:nvGrpSpPr>
        <p:grpSpPr bwMode="auto">
          <a:xfrm>
            <a:off x="3971925" y="3979863"/>
            <a:ext cx="2336800" cy="1296987"/>
            <a:chOff x="4122995" y="4128618"/>
            <a:chExt cx="2337110" cy="1298227"/>
          </a:xfrm>
        </p:grpSpPr>
        <p:sp>
          <p:nvSpPr>
            <p:cNvPr id="34" name="Oval 4"/>
            <p:cNvSpPr/>
            <p:nvPr/>
          </p:nvSpPr>
          <p:spPr bwMode="auto">
            <a:xfrm>
              <a:off x="5585277" y="4128618"/>
              <a:ext cx="374700" cy="37341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22995" y="5053426"/>
              <a:ext cx="373112" cy="37341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6" name="Oval 4"/>
            <p:cNvSpPr/>
            <p:nvPr/>
          </p:nvSpPr>
          <p:spPr bwMode="auto">
            <a:xfrm>
              <a:off x="4788246" y="5053426"/>
              <a:ext cx="373111" cy="37341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7" name="Oval 4"/>
            <p:cNvSpPr/>
            <p:nvPr/>
          </p:nvSpPr>
          <p:spPr bwMode="auto">
            <a:xfrm>
              <a:off x="6086994" y="5053426"/>
              <a:ext cx="373111" cy="37341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8" name="Oval 4"/>
            <p:cNvSpPr/>
            <p:nvPr/>
          </p:nvSpPr>
          <p:spPr bwMode="auto">
            <a:xfrm>
              <a:off x="6086994" y="4128618"/>
              <a:ext cx="373111" cy="37341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9" name="Oval 4"/>
            <p:cNvSpPr/>
            <p:nvPr/>
          </p:nvSpPr>
          <p:spPr bwMode="auto">
            <a:xfrm>
              <a:off x="4122995" y="4128618"/>
              <a:ext cx="373112" cy="37341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81400" y="3657600"/>
            <a:ext cx="5356225" cy="2779713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400"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195 0.2916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79 0.15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7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3316 0.1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361 0.29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4948 0.2916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9879 0.156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2068513" y="1528763"/>
            <a:ext cx="4410075" cy="4217987"/>
            <a:chOff x="2068713" y="1780613"/>
            <a:chExt cx="4410578" cy="4218211"/>
          </a:xfrm>
        </p:grpSpPr>
        <p:sp>
          <p:nvSpPr>
            <p:cNvPr id="157" name="Rounded Rectangle 156"/>
            <p:cNvSpPr>
              <a:spLocks noChangeArrowheads="1"/>
            </p:cNvSpPr>
            <p:nvPr/>
          </p:nvSpPr>
          <p:spPr bwMode="auto">
            <a:xfrm>
              <a:off x="2068713" y="4448706"/>
              <a:ext cx="2362200" cy="9906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55" name="Rounded Rectangle 154"/>
            <p:cNvSpPr>
              <a:spLocks noChangeArrowheads="1"/>
            </p:cNvSpPr>
            <p:nvPr/>
          </p:nvSpPr>
          <p:spPr bwMode="auto">
            <a:xfrm>
              <a:off x="2068713" y="1780613"/>
              <a:ext cx="2362200" cy="9906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>
              <a:solidFill>
                <a:srgbClr val="F69240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 rot="7312094">
              <a:off x="3590874" y="3110407"/>
              <a:ext cx="3340383" cy="2436451"/>
            </a:xfrm>
            <a:custGeom>
              <a:avLst/>
              <a:gdLst>
                <a:gd name="T0" fmla="*/ 2151335 w 3147012"/>
                <a:gd name="T1" fmla="*/ 30376 h 2295407"/>
                <a:gd name="T2" fmla="*/ 1331189 w 3147012"/>
                <a:gd name="T3" fmla="*/ 212629 h 2295407"/>
                <a:gd name="T4" fmla="*/ 146535 w 3147012"/>
                <a:gd name="T5" fmla="*/ 303756 h 2295407"/>
                <a:gd name="T6" fmla="*/ 237662 w 3147012"/>
                <a:gd name="T7" fmla="*/ 850521 h 2295407"/>
                <a:gd name="T8" fmla="*/ 1422317 w 3147012"/>
                <a:gd name="T9" fmla="*/ 1215030 h 2295407"/>
                <a:gd name="T10" fmla="*/ 966681 w 3147012"/>
                <a:gd name="T11" fmla="*/ 2308558 h 2295407"/>
                <a:gd name="T12" fmla="*/ 1786825 w 3147012"/>
                <a:gd name="T13" fmla="*/ 2581941 h 2295407"/>
                <a:gd name="T14" fmla="*/ 2279589 w 3147012"/>
                <a:gd name="T15" fmla="*/ 1336534 h 2295407"/>
                <a:gd name="T16" fmla="*/ 2725100 w 3147012"/>
                <a:gd name="T17" fmla="*/ 2484064 h 2295407"/>
                <a:gd name="T18" fmla="*/ 3440619 w 3147012"/>
                <a:gd name="T19" fmla="*/ 2686569 h 2295407"/>
                <a:gd name="T20" fmla="*/ 3670123 w 3147012"/>
                <a:gd name="T21" fmla="*/ 2133054 h 2295407"/>
                <a:gd name="T22" fmla="*/ 2880353 w 3147012"/>
                <a:gd name="T23" fmla="*/ 394883 h 2295407"/>
                <a:gd name="T24" fmla="*/ 2151335 w 3147012"/>
                <a:gd name="T25" fmla="*/ 30376 h 2295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47012" h="2295407">
                  <a:moveTo>
                    <a:pt x="1798931" y="25400"/>
                  </a:moveTo>
                  <a:cubicBezTo>
                    <a:pt x="1583031" y="0"/>
                    <a:pt x="1467320" y="173566"/>
                    <a:pt x="1113131" y="177799"/>
                  </a:cubicBezTo>
                  <a:cubicBezTo>
                    <a:pt x="837964" y="196143"/>
                    <a:pt x="332081" y="76199"/>
                    <a:pt x="122531" y="253999"/>
                  </a:cubicBezTo>
                  <a:cubicBezTo>
                    <a:pt x="0" y="433210"/>
                    <a:pt x="20931" y="584199"/>
                    <a:pt x="198731" y="711199"/>
                  </a:cubicBezTo>
                  <a:cubicBezTo>
                    <a:pt x="376531" y="838199"/>
                    <a:pt x="1087731" y="812799"/>
                    <a:pt x="1189331" y="1015999"/>
                  </a:cubicBezTo>
                  <a:cubicBezTo>
                    <a:pt x="1290931" y="1219199"/>
                    <a:pt x="757531" y="1739898"/>
                    <a:pt x="808331" y="1930398"/>
                  </a:cubicBezTo>
                  <a:cubicBezTo>
                    <a:pt x="859131" y="2120898"/>
                    <a:pt x="1311157" y="2294465"/>
                    <a:pt x="1494131" y="2158999"/>
                  </a:cubicBezTo>
                  <a:cubicBezTo>
                    <a:pt x="1677105" y="2023533"/>
                    <a:pt x="1775412" y="1131240"/>
                    <a:pt x="1906175" y="1117599"/>
                  </a:cubicBezTo>
                  <a:cubicBezTo>
                    <a:pt x="2036938" y="1103958"/>
                    <a:pt x="2116902" y="1889007"/>
                    <a:pt x="2278709" y="2077155"/>
                  </a:cubicBezTo>
                  <a:cubicBezTo>
                    <a:pt x="2440516" y="2265303"/>
                    <a:pt x="2745316" y="2295407"/>
                    <a:pt x="2877020" y="2246488"/>
                  </a:cubicBezTo>
                  <a:cubicBezTo>
                    <a:pt x="3008724" y="2197569"/>
                    <a:pt x="3147012" y="2103024"/>
                    <a:pt x="3068931" y="1783643"/>
                  </a:cubicBezTo>
                  <a:cubicBezTo>
                    <a:pt x="2990850" y="1464262"/>
                    <a:pt x="2620198" y="623240"/>
                    <a:pt x="2408531" y="330199"/>
                  </a:cubicBezTo>
                  <a:cubicBezTo>
                    <a:pt x="2196864" y="37158"/>
                    <a:pt x="2014831" y="50800"/>
                    <a:pt x="1798931" y="25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 cap="flat" cmpd="sng">
              <a:solidFill>
                <a:srgbClr val="F6924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 rot="10800000">
              <a:off x="2872871" y="1785168"/>
              <a:ext cx="1684732" cy="3710149"/>
            </a:xfrm>
            <a:custGeom>
              <a:avLst/>
              <a:gdLst>
                <a:gd name="T0" fmla="*/ 1684214 w 1684732"/>
                <a:gd name="T1" fmla="*/ 1777249 h 3710149"/>
                <a:gd name="T2" fmla="*/ 828314 w 1684732"/>
                <a:gd name="T3" fmla="*/ 106754 h 3710149"/>
                <a:gd name="T4" fmla="*/ 55241 w 1684732"/>
                <a:gd name="T5" fmla="*/ 341452 h 3710149"/>
                <a:gd name="T6" fmla="*/ 745484 w 1684732"/>
                <a:gd name="T7" fmla="*/ 1749637 h 3710149"/>
                <a:gd name="T8" fmla="*/ 21 w 1684732"/>
                <a:gd name="T9" fmla="*/ 3323492 h 3710149"/>
                <a:gd name="T10" fmla="*/ 704069 w 1684732"/>
                <a:gd name="T11" fmla="*/ 3599606 h 3710149"/>
                <a:gd name="T12" fmla="*/ 1684214 w 1684732"/>
                <a:gd name="T13" fmla="*/ 1777249 h 3710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4732" h="3710149">
                  <a:moveTo>
                    <a:pt x="1684214" y="1777249"/>
                  </a:moveTo>
                  <a:cubicBezTo>
                    <a:pt x="1704921" y="1195107"/>
                    <a:pt x="1099810" y="346054"/>
                    <a:pt x="828314" y="106754"/>
                  </a:cubicBezTo>
                  <a:cubicBezTo>
                    <a:pt x="556819" y="-132546"/>
                    <a:pt x="69046" y="67638"/>
                    <a:pt x="55241" y="341452"/>
                  </a:cubicBezTo>
                  <a:cubicBezTo>
                    <a:pt x="41436" y="615266"/>
                    <a:pt x="754687" y="1252630"/>
                    <a:pt x="745484" y="1749637"/>
                  </a:cubicBezTo>
                  <a:cubicBezTo>
                    <a:pt x="736281" y="2246644"/>
                    <a:pt x="-4581" y="3024368"/>
                    <a:pt x="21" y="3323492"/>
                  </a:cubicBezTo>
                  <a:cubicBezTo>
                    <a:pt x="4622" y="3622616"/>
                    <a:pt x="423370" y="3857313"/>
                    <a:pt x="704069" y="3599606"/>
                  </a:cubicBezTo>
                  <a:cubicBezTo>
                    <a:pt x="984768" y="3341899"/>
                    <a:pt x="1663507" y="2359391"/>
                    <a:pt x="1684214" y="17772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BDB"/>
                </a:gs>
                <a:gs pos="64999">
                  <a:srgbClr val="FFD0AA"/>
                </a:gs>
                <a:gs pos="100000">
                  <a:srgbClr val="FFBE86"/>
                </a:gs>
              </a:gsLst>
              <a:lin ang="5400000" scaled="1"/>
            </a:gradFill>
            <a:ln w="9525" cap="flat" cmpd="sng">
              <a:solidFill>
                <a:srgbClr val="F69240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" name="Group 162"/>
          <p:cNvGrpSpPr>
            <a:grpSpLocks/>
          </p:cNvGrpSpPr>
          <p:nvPr/>
        </p:nvGrpSpPr>
        <p:grpSpPr bwMode="auto">
          <a:xfrm>
            <a:off x="2116138" y="1674813"/>
            <a:ext cx="3868737" cy="3540125"/>
            <a:chOff x="2116633" y="1891062"/>
            <a:chExt cx="3868282" cy="3540243"/>
          </a:xfrm>
        </p:grpSpPr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5256974" y="4689884"/>
              <a:ext cx="727941" cy="727940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Tahoma" pitchFamily="-64" charset="0"/>
              </a:endParaRPr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2116633" y="4703365"/>
              <a:ext cx="727941" cy="727940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Tahoma" pitchFamily="-64" charset="0"/>
              </a:endParaRPr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2125894" y="1891062"/>
              <a:ext cx="727941" cy="727940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Tahoma" pitchFamily="-64" charset="0"/>
              </a:endParaRPr>
            </a:p>
          </p:txBody>
        </p:sp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932771" y="3384553"/>
              <a:ext cx="727941" cy="727940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Tahoma" pitchFamily="-64" charset="0"/>
              </a:endParaRPr>
            </a:p>
          </p:txBody>
        </p:sp>
      </p:grpSp>
      <p:sp>
        <p:nvSpPr>
          <p:cNvPr id="860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Serializability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3C742-82EB-E840-89DB-7A2C813DC06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3594100" y="1570038"/>
            <a:ext cx="3340100" cy="2436812"/>
          </a:xfrm>
          <a:custGeom>
            <a:avLst/>
            <a:gdLst>
              <a:gd name="T0" fmla="*/ 2150971 w 3147012"/>
              <a:gd name="T1" fmla="*/ 30385 h 2295407"/>
              <a:gd name="T2" fmla="*/ 1330964 w 3147012"/>
              <a:gd name="T3" fmla="*/ 212692 h 2295407"/>
              <a:gd name="T4" fmla="*/ 146510 w 3147012"/>
              <a:gd name="T5" fmla="*/ 303847 h 2295407"/>
              <a:gd name="T6" fmla="*/ 237622 w 3147012"/>
              <a:gd name="T7" fmla="*/ 850772 h 2295407"/>
              <a:gd name="T8" fmla="*/ 1422076 w 3147012"/>
              <a:gd name="T9" fmla="*/ 1215391 h 2295407"/>
              <a:gd name="T10" fmla="*/ 966516 w 3147012"/>
              <a:gd name="T11" fmla="*/ 2309242 h 2295407"/>
              <a:gd name="T12" fmla="*/ 1786523 w 3147012"/>
              <a:gd name="T13" fmla="*/ 2582706 h 2295407"/>
              <a:gd name="T14" fmla="*/ 2279203 w 3147012"/>
              <a:gd name="T15" fmla="*/ 1336929 h 2295407"/>
              <a:gd name="T16" fmla="*/ 2724638 w 3147012"/>
              <a:gd name="T17" fmla="*/ 2484801 h 2295407"/>
              <a:gd name="T18" fmla="*/ 3440035 w 3147012"/>
              <a:gd name="T19" fmla="*/ 2687365 h 2295407"/>
              <a:gd name="T20" fmla="*/ 3669501 w 3147012"/>
              <a:gd name="T21" fmla="*/ 2133686 h 2295407"/>
              <a:gd name="T22" fmla="*/ 2879865 w 3147012"/>
              <a:gd name="T23" fmla="*/ 395000 h 2295407"/>
              <a:gd name="T24" fmla="*/ 2150971 w 3147012"/>
              <a:gd name="T25" fmla="*/ 30385 h 22954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260975" y="1677988"/>
            <a:ext cx="728663" cy="728662"/>
          </a:xfrm>
          <a:prstGeom prst="ellipse">
            <a:avLst/>
          </a:prstGeom>
          <a:solidFill>
            <a:srgbClr val="C0504D"/>
          </a:soli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latin typeface="Tahoma" pitchFamily="-64" charset="0"/>
            </a:endParaRPr>
          </a:p>
        </p:txBody>
      </p:sp>
      <p:cxnSp>
        <p:nvCxnSpPr>
          <p:cNvPr id="81" name="Straight Arrow Connector 80"/>
          <p:cNvCxnSpPr>
            <a:cxnSpLocks noChangeShapeType="1"/>
            <a:stCxn id="87" idx="6"/>
            <a:endCxn id="88" idx="2"/>
          </p:cNvCxnSpPr>
          <p:nvPr/>
        </p:nvCxnSpPr>
        <p:spPr bwMode="auto">
          <a:xfrm>
            <a:off x="2692400" y="2047875"/>
            <a:ext cx="1162050" cy="3175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ShapeType="1"/>
            <a:stCxn id="88" idx="6"/>
            <a:endCxn id="89" idx="2"/>
          </p:cNvCxnSpPr>
          <p:nvPr/>
        </p:nvCxnSpPr>
        <p:spPr bwMode="auto">
          <a:xfrm>
            <a:off x="4270375" y="2047875"/>
            <a:ext cx="1160463" cy="3175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  <a:stCxn id="93" idx="7"/>
            <a:endCxn id="88" idx="3"/>
          </p:cNvCxnSpPr>
          <p:nvPr/>
        </p:nvCxnSpPr>
        <p:spPr bwMode="auto">
          <a:xfrm rot="5400000" flipH="1" flipV="1">
            <a:off x="3074194" y="2548732"/>
            <a:ext cx="1193800" cy="487362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Arrow Connector 83"/>
          <p:cNvCxnSpPr>
            <a:cxnSpLocks noChangeShapeType="1"/>
            <a:stCxn id="95" idx="1"/>
            <a:endCxn id="89" idx="5"/>
          </p:cNvCxnSpPr>
          <p:nvPr/>
        </p:nvCxnSpPr>
        <p:spPr bwMode="auto">
          <a:xfrm rot="16200000" flipV="1">
            <a:off x="5440363" y="2541588"/>
            <a:ext cx="1193800" cy="501650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Arrow Connector 84"/>
          <p:cNvCxnSpPr>
            <a:cxnSpLocks noChangeShapeType="1"/>
            <a:stCxn id="94" idx="7"/>
            <a:endCxn id="89" idx="3"/>
          </p:cNvCxnSpPr>
          <p:nvPr/>
        </p:nvCxnSpPr>
        <p:spPr bwMode="auto">
          <a:xfrm rot="5400000" flipH="1" flipV="1">
            <a:off x="4652169" y="2548732"/>
            <a:ext cx="1193800" cy="487362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94" idx="1"/>
            <a:endCxn id="88" idx="5"/>
          </p:cNvCxnSpPr>
          <p:nvPr/>
        </p:nvCxnSpPr>
        <p:spPr bwMode="auto">
          <a:xfrm rot="16200000" flipV="1">
            <a:off x="3863182" y="2542381"/>
            <a:ext cx="1193800" cy="500063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Oval 4"/>
          <p:cNvSpPr>
            <a:spLocks noChangeArrowheads="1"/>
          </p:cNvSpPr>
          <p:nvPr/>
        </p:nvSpPr>
        <p:spPr bwMode="auto">
          <a:xfrm>
            <a:off x="2276475" y="1839913"/>
            <a:ext cx="415925" cy="4175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3854450" y="1839913"/>
            <a:ext cx="415925" cy="4175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5430838" y="1839913"/>
            <a:ext cx="417512" cy="4175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2276475" y="4665663"/>
            <a:ext cx="415925" cy="4175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3854450" y="4665663"/>
            <a:ext cx="415925" cy="4175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5430838" y="4665663"/>
            <a:ext cx="417512" cy="4175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3" name="Oval 4"/>
          <p:cNvSpPr>
            <a:spLocks noChangeArrowheads="1"/>
          </p:cNvSpPr>
          <p:nvPr/>
        </p:nvSpPr>
        <p:spPr bwMode="auto">
          <a:xfrm>
            <a:off x="3071813" y="3328988"/>
            <a:ext cx="417512" cy="4159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4649788" y="3328988"/>
            <a:ext cx="415925" cy="4159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227763" y="3328988"/>
            <a:ext cx="415925" cy="415925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96" name="Straight Arrow Connector 95"/>
          <p:cNvCxnSpPr>
            <a:cxnSpLocks noChangeShapeType="1"/>
            <a:stCxn id="90" idx="6"/>
            <a:endCxn id="91" idx="2"/>
          </p:cNvCxnSpPr>
          <p:nvPr/>
        </p:nvCxnSpPr>
        <p:spPr bwMode="auto">
          <a:xfrm>
            <a:off x="2692400" y="4875213"/>
            <a:ext cx="1162050" cy="3175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  <a:stCxn id="91" idx="6"/>
            <a:endCxn id="92" idx="2"/>
          </p:cNvCxnSpPr>
          <p:nvPr/>
        </p:nvCxnSpPr>
        <p:spPr bwMode="auto">
          <a:xfrm>
            <a:off x="4270375" y="4875213"/>
            <a:ext cx="1160463" cy="3175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  <a:stCxn id="91" idx="1"/>
            <a:endCxn id="93" idx="5"/>
          </p:cNvCxnSpPr>
          <p:nvPr/>
        </p:nvCxnSpPr>
        <p:spPr bwMode="auto">
          <a:xfrm rot="16200000" flipV="1">
            <a:off x="3149600" y="3962401"/>
            <a:ext cx="1042987" cy="487362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Arrow Connector 98"/>
          <p:cNvCxnSpPr>
            <a:cxnSpLocks noChangeShapeType="1"/>
            <a:stCxn id="92" idx="7"/>
            <a:endCxn id="95" idx="3"/>
          </p:cNvCxnSpPr>
          <p:nvPr/>
        </p:nvCxnSpPr>
        <p:spPr bwMode="auto">
          <a:xfrm rot="5400000" flipH="1" flipV="1">
            <a:off x="5515769" y="3955257"/>
            <a:ext cx="1042987" cy="501650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Arrow Connector 99"/>
          <p:cNvCxnSpPr>
            <a:cxnSpLocks noChangeShapeType="1"/>
            <a:stCxn id="92" idx="1"/>
            <a:endCxn id="94" idx="5"/>
          </p:cNvCxnSpPr>
          <p:nvPr/>
        </p:nvCxnSpPr>
        <p:spPr bwMode="auto">
          <a:xfrm rot="16200000" flipV="1">
            <a:off x="4727575" y="3962401"/>
            <a:ext cx="1042987" cy="487362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Arrow Connector 100"/>
          <p:cNvCxnSpPr>
            <a:cxnSpLocks noChangeShapeType="1"/>
            <a:stCxn id="91" idx="7"/>
            <a:endCxn id="94" idx="3"/>
          </p:cNvCxnSpPr>
          <p:nvPr/>
        </p:nvCxnSpPr>
        <p:spPr bwMode="auto">
          <a:xfrm rot="5400000" flipH="1" flipV="1">
            <a:off x="3938588" y="3956050"/>
            <a:ext cx="1042987" cy="500063"/>
          </a:xfrm>
          <a:prstGeom prst="straightConnector1">
            <a:avLst/>
          </a:prstGeom>
          <a:noFill/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" name="Group 182"/>
          <p:cNvGrpSpPr>
            <a:grpSpLocks/>
          </p:cNvGrpSpPr>
          <p:nvPr/>
        </p:nvGrpSpPr>
        <p:grpSpPr bwMode="auto">
          <a:xfrm>
            <a:off x="3894138" y="1920875"/>
            <a:ext cx="2698750" cy="1779588"/>
            <a:chOff x="2133600" y="2884114"/>
            <a:chExt cx="2542259" cy="1676400"/>
          </a:xfrm>
        </p:grpSpPr>
        <p:sp>
          <p:nvSpPr>
            <p:cNvPr id="107" name="Cube 106"/>
            <p:cNvSpPr/>
            <p:nvPr/>
          </p:nvSpPr>
          <p:spPr bwMode="auto">
            <a:xfrm>
              <a:off x="3657459" y="2884114"/>
              <a:ext cx="331989" cy="305072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8" name="Cube 107"/>
            <p:cNvSpPr/>
            <p:nvPr/>
          </p:nvSpPr>
          <p:spPr bwMode="auto">
            <a:xfrm>
              <a:off x="2845433" y="4255442"/>
              <a:ext cx="331989" cy="305072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9" name="Cube 108"/>
            <p:cNvSpPr/>
            <p:nvPr/>
          </p:nvSpPr>
          <p:spPr bwMode="auto">
            <a:xfrm>
              <a:off x="2133600" y="2884114"/>
              <a:ext cx="331989" cy="305072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0" name="Cube 109"/>
            <p:cNvSpPr/>
            <p:nvPr/>
          </p:nvSpPr>
          <p:spPr bwMode="auto">
            <a:xfrm>
              <a:off x="4343870" y="4255442"/>
              <a:ext cx="331989" cy="305072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03" name="Group 192"/>
          <p:cNvGrpSpPr>
            <a:grpSpLocks/>
          </p:cNvGrpSpPr>
          <p:nvPr/>
        </p:nvGrpSpPr>
        <p:grpSpPr bwMode="auto">
          <a:xfrm>
            <a:off x="4681538" y="1882775"/>
            <a:ext cx="1606550" cy="1138238"/>
            <a:chOff x="2875826" y="2848192"/>
            <a:chExt cx="1513567" cy="1071452"/>
          </a:xfrm>
        </p:grpSpPr>
        <p:sp>
          <p:nvSpPr>
            <p:cNvPr id="104" name="Cube 103"/>
            <p:cNvSpPr/>
            <p:nvPr/>
          </p:nvSpPr>
          <p:spPr bwMode="auto">
            <a:xfrm>
              <a:off x="2875826" y="2848192"/>
              <a:ext cx="332028" cy="304848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5" name="Cube 104"/>
            <p:cNvSpPr/>
            <p:nvPr/>
          </p:nvSpPr>
          <p:spPr bwMode="auto">
            <a:xfrm>
              <a:off x="3282635" y="3614796"/>
              <a:ext cx="332028" cy="304848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6" name="Cube 105"/>
            <p:cNvSpPr/>
            <p:nvPr/>
          </p:nvSpPr>
          <p:spPr bwMode="auto">
            <a:xfrm>
              <a:off x="4057365" y="3614796"/>
              <a:ext cx="332028" cy="304848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4062413" y="1677988"/>
            <a:ext cx="3897312" cy="1698625"/>
            <a:chOff x="4060341" y="1895263"/>
            <a:chExt cx="3897668" cy="1698526"/>
          </a:xfrm>
        </p:grpSpPr>
        <p:cxnSp>
          <p:nvCxnSpPr>
            <p:cNvPr id="111" name="Shape 69"/>
            <p:cNvCxnSpPr>
              <a:cxnSpLocks noChangeShapeType="1"/>
              <a:stCxn id="95" idx="6"/>
              <a:endCxn id="80" idx="6"/>
            </p:cNvCxnSpPr>
            <p:nvPr/>
          </p:nvCxnSpPr>
          <p:spPr bwMode="auto">
            <a:xfrm flipH="1" flipV="1">
              <a:off x="5987374" y="2042535"/>
              <a:ext cx="654886" cy="1494729"/>
            </a:xfrm>
            <a:prstGeom prst="curvedConnector3">
              <a:avLst>
                <a:gd name="adj1" fmla="val -34907"/>
              </a:avLst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hape 72"/>
            <p:cNvCxnSpPr>
              <a:cxnSpLocks noChangeShapeType="1"/>
              <a:stCxn id="88" idx="0"/>
              <a:endCxn id="80" idx="0"/>
            </p:cNvCxnSpPr>
            <p:nvPr/>
          </p:nvCxnSpPr>
          <p:spPr bwMode="auto">
            <a:xfrm rot="5400000" flipH="1" flipV="1">
              <a:off x="4760990" y="1194614"/>
              <a:ext cx="161765" cy="1563064"/>
            </a:xfrm>
            <a:prstGeom prst="curvedConnector3">
              <a:avLst>
                <a:gd name="adj1" fmla="val 241315"/>
              </a:avLst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hape 69"/>
            <p:cNvCxnSpPr>
              <a:cxnSpLocks noChangeShapeType="1"/>
              <a:stCxn id="108" idx="0"/>
              <a:endCxn id="80" idx="2"/>
            </p:cNvCxnSpPr>
            <p:nvPr/>
          </p:nvCxnSpPr>
          <p:spPr bwMode="auto">
            <a:xfrm rot="5400000" flipH="1" flipV="1">
              <a:off x="4394571" y="2728927"/>
              <a:ext cx="1334555" cy="395169"/>
            </a:xfrm>
            <a:prstGeom prst="curvedConnector2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66" name="TextBox 129"/>
            <p:cNvSpPr txBox="1">
              <a:spLocks noChangeArrowheads="1"/>
            </p:cNvSpPr>
            <p:nvPr/>
          </p:nvSpPr>
          <p:spPr bwMode="auto">
            <a:xfrm>
              <a:off x="7020483" y="2623203"/>
              <a:ext cx="9375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>
                  <a:solidFill>
                    <a:srgbClr val="00FF00"/>
                  </a:solidFill>
                </a:rPr>
                <a:t>Read</a:t>
              </a:r>
            </a:p>
          </p:txBody>
        </p:sp>
      </p:grp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4818063" y="1136650"/>
            <a:ext cx="2341562" cy="1762125"/>
            <a:chOff x="4817733" y="1352820"/>
            <a:chExt cx="2341736" cy="1762923"/>
          </a:xfrm>
        </p:grpSpPr>
        <p:grpSp>
          <p:nvGrpSpPr>
            <p:cNvPr id="86058" name="Group 144"/>
            <p:cNvGrpSpPr>
              <a:grpSpLocks/>
            </p:cNvGrpSpPr>
            <p:nvPr/>
          </p:nvGrpSpPr>
          <p:grpSpPr bwMode="auto">
            <a:xfrm>
              <a:off x="4817733" y="1895263"/>
              <a:ext cx="1389687" cy="1220480"/>
              <a:chOff x="4817733" y="1895263"/>
              <a:chExt cx="1389687" cy="1220480"/>
            </a:xfrm>
          </p:grpSpPr>
          <p:cxnSp>
            <p:nvCxnSpPr>
              <p:cNvPr id="132" name="Shape 72"/>
              <p:cNvCxnSpPr>
                <a:cxnSpLocks noChangeShapeType="1"/>
                <a:stCxn id="80" idx="0"/>
                <a:endCxn id="104" idx="1"/>
              </p:cNvCxnSpPr>
              <p:nvPr/>
            </p:nvCxnSpPr>
            <p:spPr bwMode="auto">
              <a:xfrm rot="-5400000" flipH="1" flipV="1">
                <a:off x="5078686" y="1634310"/>
                <a:ext cx="285398" cy="807304"/>
              </a:xfrm>
              <a:prstGeom prst="curvedConnector3">
                <a:avLst>
                  <a:gd name="adj1" fmla="val -80097"/>
                </a:avLst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hape 72"/>
              <p:cNvCxnSpPr>
                <a:cxnSpLocks noChangeShapeType="1"/>
                <a:stCxn id="80" idx="2"/>
                <a:endCxn id="105" idx="2"/>
              </p:cNvCxnSpPr>
              <p:nvPr/>
            </p:nvCxnSpPr>
            <p:spPr bwMode="auto">
              <a:xfrm rot="10800000" flipV="1">
                <a:off x="5113608" y="2259232"/>
                <a:ext cx="147459" cy="856511"/>
              </a:xfrm>
              <a:prstGeom prst="curvedConnector3">
                <a:avLst>
                  <a:gd name="adj1" fmla="val 255028"/>
                </a:avLst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Shape 72"/>
              <p:cNvCxnSpPr>
                <a:cxnSpLocks noChangeShapeType="1"/>
                <a:stCxn id="80" idx="5"/>
                <a:endCxn id="106" idx="4"/>
              </p:cNvCxnSpPr>
              <p:nvPr/>
            </p:nvCxnSpPr>
            <p:spPr bwMode="auto">
              <a:xfrm rot="16200000" flipH="1">
                <a:off x="5745339" y="2653663"/>
                <a:ext cx="599145" cy="325016"/>
              </a:xfrm>
              <a:prstGeom prst="curvedConnector4">
                <a:avLst>
                  <a:gd name="adj1" fmla="val 10231"/>
                  <a:gd name="adj2" fmla="val 195222"/>
                </a:avLst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6059" name="TextBox 149"/>
            <p:cNvSpPr txBox="1">
              <a:spLocks noChangeArrowheads="1"/>
            </p:cNvSpPr>
            <p:nvPr/>
          </p:nvSpPr>
          <p:spPr bwMode="auto">
            <a:xfrm>
              <a:off x="6128317" y="1352820"/>
              <a:ext cx="1031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>
                  <a:solidFill>
                    <a:srgbClr val="FF0000"/>
                  </a:solidFill>
                </a:rPr>
                <a:t>Write</a:t>
              </a:r>
            </a:p>
          </p:txBody>
        </p:sp>
      </p:grp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0" y="5202238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800"/>
              <a:t>Update functions </a:t>
            </a:r>
            <a:r>
              <a:rPr lang="en-US" altLang="x-none" b="1" i="1"/>
              <a:t>one</a:t>
            </a:r>
            <a:r>
              <a:rPr lang="en-US" altLang="x-none"/>
              <a:t> </a:t>
            </a:r>
            <a:r>
              <a:rPr lang="en-US" altLang="x-none" sz="2800"/>
              <a:t>vertex apart can be run in parallel.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603250" y="5815013"/>
            <a:ext cx="7702550" cy="646112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dk1"/>
                </a:solidFill>
                <a:latin typeface="+mn-lt"/>
              </a:rPr>
              <a:t>Edge Consistency 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062413" y="3594100"/>
            <a:ext cx="5057775" cy="1704975"/>
            <a:chOff x="4061972" y="3594100"/>
            <a:chExt cx="5057696" cy="1705202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592368" y="4458002"/>
              <a:ext cx="2527300" cy="841300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-64" charset="0"/>
                </a:rPr>
                <a:t>Overlapping regions</a:t>
              </a:r>
            </a:p>
            <a:p>
              <a:pPr algn="ctr" defTabSz="914400" eaLnBrk="1" hangingPunct="1">
                <a:defRPr/>
              </a:pPr>
              <a:r>
                <a:rPr lang="en-US" sz="2000" dirty="0">
                  <a:latin typeface="Tahoma" pitchFamily="-64" charset="0"/>
                </a:rPr>
                <a:t> are only read.</a:t>
              </a:r>
            </a:p>
          </p:txBody>
        </p:sp>
        <p:cxnSp>
          <p:nvCxnSpPr>
            <p:cNvPr id="61" name="Shape 69"/>
            <p:cNvCxnSpPr>
              <a:cxnSpLocks noChangeShapeType="1"/>
              <a:stCxn id="3" idx="0"/>
            </p:cNvCxnSpPr>
            <p:nvPr/>
          </p:nvCxnSpPr>
          <p:spPr bwMode="auto">
            <a:xfrm rot="16200000" flipV="1">
              <a:off x="6818005" y="3419988"/>
              <a:ext cx="863902" cy="1212125"/>
            </a:xfrm>
            <a:prstGeom prst="curvedConnector2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hape 69"/>
            <p:cNvCxnSpPr>
              <a:cxnSpLocks noChangeShapeType="1"/>
              <a:stCxn id="3" idx="0"/>
            </p:cNvCxnSpPr>
            <p:nvPr/>
          </p:nvCxnSpPr>
          <p:spPr bwMode="auto">
            <a:xfrm rot="16200000" flipV="1">
              <a:off x="6074525" y="2676509"/>
              <a:ext cx="773447" cy="2789540"/>
            </a:xfrm>
            <a:prstGeom prst="curvedConnector2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hape 69"/>
            <p:cNvCxnSpPr>
              <a:cxnSpLocks noChangeShapeType="1"/>
              <a:stCxn id="3" idx="1"/>
              <a:endCxn id="91" idx="4"/>
            </p:cNvCxnSpPr>
            <p:nvPr/>
          </p:nvCxnSpPr>
          <p:spPr bwMode="auto">
            <a:xfrm rot="10800000" flipV="1">
              <a:off x="4061972" y="4878652"/>
              <a:ext cx="2530396" cy="204248"/>
            </a:xfrm>
            <a:prstGeom prst="curvedConnector4">
              <a:avLst>
                <a:gd name="adj1" fmla="val 3222"/>
                <a:gd name="adj2" fmla="val 237042"/>
              </a:avLst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1" name="TextBox 250"/>
          <p:cNvSpPr txBox="1"/>
          <p:nvPr/>
        </p:nvSpPr>
        <p:spPr>
          <a:xfrm>
            <a:off x="1469188" y="1803975"/>
            <a:ext cx="6176829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 Stronger / Weaker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consistency levels available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User-tunable consistency levels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/>
              <a:t>trades off parallelism &amp; consistency</a:t>
            </a:r>
            <a:endParaRPr lang="en-US" sz="20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Distributed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spc="-150" dirty="0"/>
              <a:t>Solution 1:</a:t>
            </a:r>
            <a:r>
              <a:rPr lang="en-US" altLang="x-none" spc="-150" dirty="0"/>
              <a:t> </a:t>
            </a:r>
            <a:r>
              <a:rPr lang="en-US" altLang="x-none" b="1" i="1" spc="-150" dirty="0">
                <a:solidFill>
                  <a:schemeClr val="accent6">
                    <a:lumMod val="75000"/>
                  </a:schemeClr>
                </a:solidFill>
              </a:rPr>
              <a:t>Chromatic Engine</a:t>
            </a:r>
          </a:p>
          <a:p>
            <a:pPr lvl="1" eaLnBrk="1" hangingPunct="1">
              <a:defRPr/>
            </a:pPr>
            <a:r>
              <a:rPr lang="en-US" altLang="x-none" spc="-150" dirty="0"/>
              <a:t>Edge Consistency via </a:t>
            </a:r>
            <a:r>
              <a:rPr lang="en-US" b="1" spc="-150" dirty="0"/>
              <a:t>Graph Coloring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Solution 2: Distributed Locking</a:t>
            </a: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2752725" y="2946400"/>
            <a:ext cx="3390900" cy="2257425"/>
            <a:chOff x="3293130" y="1068703"/>
            <a:chExt cx="5008569" cy="3197403"/>
          </a:xfrm>
        </p:grpSpPr>
        <p:sp>
          <p:nvSpPr>
            <p:cNvPr id="10" name="Oval 4"/>
            <p:cNvSpPr/>
            <p:nvPr/>
          </p:nvSpPr>
          <p:spPr bwMode="auto">
            <a:xfrm>
              <a:off x="4116168" y="2469535"/>
              <a:ext cx="391587" cy="39574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600448" y="2469535"/>
              <a:ext cx="393932" cy="39574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087074" y="2469535"/>
              <a:ext cx="391588" cy="39574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10112" y="3863621"/>
              <a:ext cx="391587" cy="39349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369554" y="3874863"/>
              <a:ext cx="393932" cy="39124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831342" y="3863621"/>
              <a:ext cx="393932" cy="39349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293130" y="3874863"/>
              <a:ext cx="391588" cy="39124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910112" y="1068703"/>
              <a:ext cx="391587" cy="39124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369554" y="1077697"/>
              <a:ext cx="393932" cy="39349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831342" y="1068703"/>
              <a:ext cx="393932" cy="39124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93130" y="1077697"/>
              <a:ext cx="391588" cy="39349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00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3685616" y="1275017"/>
              <a:ext cx="1146209" cy="1007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>
              <a:off x="5224310" y="1264947"/>
              <a:ext cx="1146209" cy="1007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6763005" y="1264947"/>
              <a:ext cx="1146209" cy="1007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4107227" y="1746565"/>
              <a:ext cx="1124929" cy="43922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15" idx="1"/>
            </p:cNvCxnSpPr>
            <p:nvPr/>
          </p:nvCxnSpPr>
          <p:spPr bwMode="auto">
            <a:xfrm rot="16200000" flipV="1">
              <a:off x="6367710" y="1751598"/>
              <a:ext cx="1114858" cy="43922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5624659" y="1725302"/>
              <a:ext cx="1114858" cy="491817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  <a:stCxn id="14" idx="1"/>
            </p:cNvCxnSpPr>
            <p:nvPr/>
          </p:nvCxnSpPr>
          <p:spPr bwMode="auto">
            <a:xfrm rot="16200000" flipV="1">
              <a:off x="4850278" y="1720266"/>
              <a:ext cx="1124929" cy="491819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3685616" y="4059793"/>
              <a:ext cx="1146209" cy="1007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>
              <a:off x="5224310" y="4059793"/>
              <a:ext cx="1146209" cy="1007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6763005" y="4059793"/>
              <a:ext cx="1146209" cy="10071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16200000" flipV="1">
              <a:off x="4112263" y="3143986"/>
              <a:ext cx="1114859" cy="439223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/>
            <p:cNvCxnSpPr>
              <a:cxnSpLocks noChangeShapeType="1"/>
              <a:endCxn id="15" idx="3"/>
            </p:cNvCxnSpPr>
            <p:nvPr/>
          </p:nvCxnSpPr>
          <p:spPr bwMode="auto">
            <a:xfrm rot="5400000" flipH="1" flipV="1">
              <a:off x="6362674" y="3149021"/>
              <a:ext cx="1124930" cy="439225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endCxn id="14" idx="5"/>
            </p:cNvCxnSpPr>
            <p:nvPr/>
          </p:nvCxnSpPr>
          <p:spPr bwMode="auto">
            <a:xfrm rot="16200000" flipV="1">
              <a:off x="5619624" y="3122724"/>
              <a:ext cx="1124930" cy="491817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/>
            <p:cNvCxnSpPr>
              <a:cxnSpLocks noChangeShapeType="1"/>
              <a:endCxn id="14" idx="3"/>
            </p:cNvCxnSpPr>
            <p:nvPr/>
          </p:nvCxnSpPr>
          <p:spPr bwMode="auto">
            <a:xfrm rot="5400000" flipH="1" flipV="1">
              <a:off x="4855312" y="3117689"/>
              <a:ext cx="1114859" cy="491819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Chromatic Distributed Engine</a:t>
            </a:r>
          </a:p>
        </p:txBody>
      </p:sp>
      <p:cxnSp>
        <p:nvCxnSpPr>
          <p:cNvPr id="90114" name="Straight Connector 4"/>
          <p:cNvCxnSpPr>
            <a:cxnSpLocks noChangeShapeType="1"/>
          </p:cNvCxnSpPr>
          <p:nvPr/>
        </p:nvCxnSpPr>
        <p:spPr bwMode="auto">
          <a:xfrm>
            <a:off x="4556125" y="1725613"/>
            <a:ext cx="0" cy="4832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15" name="TextBox 7"/>
          <p:cNvSpPr txBox="1">
            <a:spLocks noChangeArrowheads="1"/>
          </p:cNvSpPr>
          <p:nvPr/>
        </p:nvSpPr>
        <p:spPr bwMode="auto">
          <a:xfrm rot="-5400000">
            <a:off x="-49212" y="3722688"/>
            <a:ext cx="85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Time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609600" y="1863725"/>
            <a:ext cx="328613" cy="46942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58975" y="2103438"/>
            <a:ext cx="2125663" cy="10350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Execute tasks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on all vertices of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color 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029200" y="2103438"/>
            <a:ext cx="2124075" cy="142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Execute tasks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on all vertices of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color 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943100" y="3554413"/>
            <a:ext cx="5192713" cy="3730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Ghost Synchronization Completion + Barrier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943100" y="3927475"/>
            <a:ext cx="2124075" cy="1739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Execute tasks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on all vertices of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color 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024438" y="3927475"/>
            <a:ext cx="2124075" cy="952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Execute tasks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on all vertices of </a:t>
            </a:r>
          </a:p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color 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962150" y="5673725"/>
            <a:ext cx="5191125" cy="373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Ghost Synchronization Completion + Barrier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079875" y="2201863"/>
            <a:ext cx="939800" cy="1279525"/>
            <a:chOff x="4080432" y="3168223"/>
            <a:chExt cx="938730" cy="1279328"/>
          </a:xfrm>
        </p:grpSpPr>
        <p:cxnSp>
          <p:nvCxnSpPr>
            <p:cNvPr id="90134" name="Straight Arrow Connector 21"/>
            <p:cNvCxnSpPr>
              <a:cxnSpLocks noChangeShapeType="1"/>
            </p:cNvCxnSpPr>
            <p:nvPr/>
          </p:nvCxnSpPr>
          <p:spPr bwMode="auto">
            <a:xfrm>
              <a:off x="4086241" y="3168223"/>
              <a:ext cx="927112" cy="539303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5" name="Straight Arrow Connector 22"/>
            <p:cNvCxnSpPr>
              <a:cxnSpLocks noChangeShapeType="1"/>
            </p:cNvCxnSpPr>
            <p:nvPr/>
          </p:nvCxnSpPr>
          <p:spPr bwMode="auto">
            <a:xfrm flipH="1">
              <a:off x="4080432" y="3189619"/>
              <a:ext cx="927112" cy="607110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6" name="Straight Arrow Connector 23"/>
            <p:cNvCxnSpPr>
              <a:cxnSpLocks noChangeShapeType="1"/>
            </p:cNvCxnSpPr>
            <p:nvPr/>
          </p:nvCxnSpPr>
          <p:spPr bwMode="auto">
            <a:xfrm>
              <a:off x="4086241" y="3513366"/>
              <a:ext cx="932921" cy="519131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7" name="Straight Arrow Connector 24"/>
            <p:cNvCxnSpPr>
              <a:cxnSpLocks noChangeShapeType="1"/>
            </p:cNvCxnSpPr>
            <p:nvPr/>
          </p:nvCxnSpPr>
          <p:spPr bwMode="auto">
            <a:xfrm>
              <a:off x="4086241" y="3880098"/>
              <a:ext cx="932921" cy="526035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8" name="Straight Arrow Connector 25"/>
            <p:cNvCxnSpPr>
              <a:cxnSpLocks noChangeShapeType="1"/>
            </p:cNvCxnSpPr>
            <p:nvPr/>
          </p:nvCxnSpPr>
          <p:spPr bwMode="auto">
            <a:xfrm flipH="1">
              <a:off x="4080432" y="3514590"/>
              <a:ext cx="932921" cy="607990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9" name="Straight Arrow Connector 26"/>
            <p:cNvCxnSpPr>
              <a:cxnSpLocks noChangeShapeType="1"/>
            </p:cNvCxnSpPr>
            <p:nvPr/>
          </p:nvCxnSpPr>
          <p:spPr bwMode="auto">
            <a:xfrm flipH="1">
              <a:off x="4080432" y="3888226"/>
              <a:ext cx="932921" cy="559325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067175" y="4065588"/>
            <a:ext cx="939800" cy="1279525"/>
            <a:chOff x="4080432" y="3168223"/>
            <a:chExt cx="938730" cy="1279328"/>
          </a:xfrm>
        </p:grpSpPr>
        <p:cxnSp>
          <p:nvCxnSpPr>
            <p:cNvPr id="90128" name="Straight Arrow Connector 29"/>
            <p:cNvCxnSpPr>
              <a:cxnSpLocks noChangeShapeType="1"/>
            </p:cNvCxnSpPr>
            <p:nvPr/>
          </p:nvCxnSpPr>
          <p:spPr bwMode="auto">
            <a:xfrm>
              <a:off x="4086241" y="3168223"/>
              <a:ext cx="927112" cy="539303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4080432" y="3189619"/>
              <a:ext cx="927112" cy="607110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0" name="Straight Arrow Connector 31"/>
            <p:cNvCxnSpPr>
              <a:cxnSpLocks noChangeShapeType="1"/>
            </p:cNvCxnSpPr>
            <p:nvPr/>
          </p:nvCxnSpPr>
          <p:spPr bwMode="auto">
            <a:xfrm>
              <a:off x="4086241" y="3513366"/>
              <a:ext cx="932921" cy="519131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1" name="Straight Arrow Connector 32"/>
            <p:cNvCxnSpPr>
              <a:cxnSpLocks noChangeShapeType="1"/>
            </p:cNvCxnSpPr>
            <p:nvPr/>
          </p:nvCxnSpPr>
          <p:spPr bwMode="auto">
            <a:xfrm>
              <a:off x="4086241" y="3880098"/>
              <a:ext cx="932921" cy="526035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2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4080432" y="3514590"/>
              <a:ext cx="932921" cy="607990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3" name="Straight Arrow Connector 34"/>
            <p:cNvCxnSpPr>
              <a:cxnSpLocks noChangeShapeType="1"/>
            </p:cNvCxnSpPr>
            <p:nvPr/>
          </p:nvCxnSpPr>
          <p:spPr bwMode="auto">
            <a:xfrm flipH="1">
              <a:off x="4080432" y="3888226"/>
              <a:ext cx="932921" cy="559325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012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5F29184-9A0F-D746-97FC-5E43DE62C920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9012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189038"/>
            <a:ext cx="13462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143000"/>
            <a:ext cx="1416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Matrix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1204913"/>
            <a:ext cx="8305800" cy="4967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Netflix Collaborative Filtering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Alternating Least Squares Matrix Factorization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/>
          </a:p>
        </p:txBody>
      </p:sp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1093788" y="2306638"/>
            <a:ext cx="703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solidFill>
                  <a:srgbClr val="FF0000"/>
                </a:solidFill>
              </a:rPr>
              <a:t>Model: 0.5 million nodes, 99 million edges</a:t>
            </a:r>
          </a:p>
        </p:txBody>
      </p:sp>
      <p:grpSp>
        <p:nvGrpSpPr>
          <p:cNvPr id="92164" name="Group 14"/>
          <p:cNvGrpSpPr>
            <a:grpSpLocks/>
          </p:cNvGrpSpPr>
          <p:nvPr/>
        </p:nvGrpSpPr>
        <p:grpSpPr bwMode="auto">
          <a:xfrm>
            <a:off x="1046163" y="2689225"/>
            <a:ext cx="4151312" cy="3735388"/>
            <a:chOff x="3120608" y="2739628"/>
            <a:chExt cx="4150247" cy="3736066"/>
          </a:xfrm>
        </p:grpSpPr>
        <p:grpSp>
          <p:nvGrpSpPr>
            <p:cNvPr id="92193" name="Group 29"/>
            <p:cNvGrpSpPr>
              <a:grpSpLocks/>
            </p:cNvGrpSpPr>
            <p:nvPr/>
          </p:nvGrpSpPr>
          <p:grpSpPr bwMode="auto">
            <a:xfrm>
              <a:off x="3120608" y="2739628"/>
              <a:ext cx="3401076" cy="3736066"/>
              <a:chOff x="3128859" y="3328479"/>
              <a:chExt cx="2755672" cy="3165564"/>
            </a:xfrm>
          </p:grpSpPr>
          <p:sp>
            <p:nvSpPr>
              <p:cNvPr id="9" name="Cube 8"/>
              <p:cNvSpPr>
                <a:spLocks noChangeArrowheads="1"/>
              </p:cNvSpPr>
              <p:nvPr/>
            </p:nvSpPr>
            <p:spPr bwMode="auto">
              <a:xfrm>
                <a:off x="3789920" y="3697884"/>
                <a:ext cx="2094609" cy="1723610"/>
              </a:xfrm>
              <a:prstGeom prst="cube">
                <a:avLst>
                  <a:gd name="adj" fmla="val 0"/>
                </a:avLst>
              </a:prstGeom>
              <a:gradFill rotWithShape="1">
                <a:gsLst>
                  <a:gs pos="0">
                    <a:srgbClr val="FFE5E5"/>
                  </a:gs>
                  <a:gs pos="64999">
                    <a:srgbClr val="FFBEBD"/>
                  </a:gs>
                  <a:gs pos="100000">
                    <a:srgbClr val="FFA2A1"/>
                  </a:gs>
                </a:gsLst>
                <a:lin ang="5400000" scaled="1"/>
              </a:gradFill>
              <a:ln w="9525">
                <a:solidFill>
                  <a:srgbClr val="BE4B48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  <a:ea typeface="ＭＳ Ｐゴシック" pitchFamily="-111" charset="-128"/>
                  </a:rPr>
                  <a:t>Netflix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789821" y="5483699"/>
                <a:ext cx="2094761" cy="6107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2597834" y="4268048"/>
                <a:ext cx="1715296" cy="57609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92201" name="TextBox 11"/>
              <p:cNvSpPr txBox="1">
                <a:spLocks noChangeArrowheads="1"/>
              </p:cNvSpPr>
              <p:nvPr/>
            </p:nvSpPr>
            <p:spPr bwMode="auto">
              <a:xfrm>
                <a:off x="3128859" y="3328479"/>
                <a:ext cx="80823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>
                    <a:solidFill>
                      <a:srgbClr val="000000"/>
                    </a:solidFill>
                  </a:rPr>
                  <a:t>Users</a:t>
                </a:r>
              </a:p>
            </p:txBody>
          </p:sp>
          <p:sp>
            <p:nvSpPr>
              <p:cNvPr id="92202" name="TextBox 12"/>
              <p:cNvSpPr txBox="1">
                <a:spLocks noChangeArrowheads="1"/>
              </p:cNvSpPr>
              <p:nvPr/>
            </p:nvSpPr>
            <p:spPr bwMode="auto">
              <a:xfrm>
                <a:off x="4391643" y="6093933"/>
                <a:ext cx="95583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>
                    <a:solidFill>
                      <a:srgbClr val="000000"/>
                    </a:solidFill>
                  </a:rPr>
                  <a:t>Movies</a:t>
                </a:r>
              </a:p>
            </p:txBody>
          </p:sp>
          <p:cxnSp>
            <p:nvCxnSpPr>
              <p:cNvPr id="92203" name="Straight Connector 15"/>
              <p:cNvCxnSpPr>
                <a:cxnSpLocks noChangeShapeType="1"/>
              </p:cNvCxnSpPr>
              <p:nvPr/>
            </p:nvCxnSpPr>
            <p:spPr bwMode="auto">
              <a:xfrm rot="5400000">
                <a:off x="2491416" y="4555824"/>
                <a:ext cx="1715881" cy="12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04" name="Straight Connector 16"/>
              <p:cNvCxnSpPr>
                <a:cxnSpLocks noChangeShapeType="1"/>
              </p:cNvCxnSpPr>
              <p:nvPr/>
            </p:nvCxnSpPr>
            <p:spPr bwMode="auto">
              <a:xfrm rot="5400000">
                <a:off x="2692698" y="4556146"/>
                <a:ext cx="1715238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05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3789920" y="5668828"/>
                <a:ext cx="2094609" cy="12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06" name="Straight Connector 18"/>
              <p:cNvCxnSpPr>
                <a:cxnSpLocks noChangeShapeType="1"/>
              </p:cNvCxnSpPr>
              <p:nvPr/>
            </p:nvCxnSpPr>
            <p:spPr bwMode="auto">
              <a:xfrm rot="10800000" flipV="1">
                <a:off x="3789921" y="5889350"/>
                <a:ext cx="2094610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Rectangle 21"/>
              <p:cNvSpPr/>
              <p:nvPr/>
            </p:nvSpPr>
            <p:spPr bwMode="auto">
              <a:xfrm>
                <a:off x="3789821" y="4887718"/>
                <a:ext cx="1630545" cy="162785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462801" y="5065302"/>
                <a:ext cx="171028" cy="356512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462801" y="5421814"/>
                <a:ext cx="171028" cy="672665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167437" y="4887718"/>
                <a:ext cx="622385" cy="162785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92211" name="Rectangle 28"/>
              <p:cNvSpPr>
                <a:spLocks noChangeArrowheads="1"/>
              </p:cNvSpPr>
              <p:nvPr/>
            </p:nvSpPr>
            <p:spPr bwMode="auto">
              <a:xfrm>
                <a:off x="5463229" y="4887941"/>
                <a:ext cx="170098" cy="162313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Tahoma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92194" name="Right Brace 30"/>
            <p:cNvSpPr>
              <a:spLocks/>
            </p:cNvSpPr>
            <p:nvPr/>
          </p:nvSpPr>
          <p:spPr bwMode="auto">
            <a:xfrm>
              <a:off x="6669986" y="5283265"/>
              <a:ext cx="191249" cy="720211"/>
            </a:xfrm>
            <a:prstGeom prst="rightBrace">
              <a:avLst>
                <a:gd name="adj1" fmla="val 41564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latin typeface="Tahom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195" name="TextBox 31"/>
            <p:cNvSpPr txBox="1">
              <a:spLocks noChangeArrowheads="1"/>
            </p:cNvSpPr>
            <p:nvPr/>
          </p:nvSpPr>
          <p:spPr bwMode="auto">
            <a:xfrm>
              <a:off x="6860215" y="5371174"/>
              <a:ext cx="410640" cy="52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/>
                <a:t>D</a:t>
              </a:r>
            </a:p>
          </p:txBody>
        </p:sp>
        <p:sp>
          <p:nvSpPr>
            <p:cNvPr id="92196" name="Right Brace 30"/>
            <p:cNvSpPr>
              <a:spLocks/>
            </p:cNvSpPr>
            <p:nvPr/>
          </p:nvSpPr>
          <p:spPr bwMode="auto">
            <a:xfrm rot="5400000">
              <a:off x="3428129" y="5078872"/>
              <a:ext cx="191307" cy="719992"/>
            </a:xfrm>
            <a:prstGeom prst="rightBrace">
              <a:avLst>
                <a:gd name="adj1" fmla="val 41556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latin typeface="Tahom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197" name="TextBox 31"/>
            <p:cNvSpPr txBox="1">
              <a:spLocks noChangeArrowheads="1"/>
            </p:cNvSpPr>
            <p:nvPr/>
          </p:nvSpPr>
          <p:spPr bwMode="auto">
            <a:xfrm>
              <a:off x="3339176" y="5500325"/>
              <a:ext cx="410640" cy="52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/>
                <a:t>D</a:t>
              </a:r>
            </a:p>
          </p:txBody>
        </p:sp>
      </p:grpSp>
      <p:sp>
        <p:nvSpPr>
          <p:cNvPr id="921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D10FD1E-4D09-A243-9381-3890E1B07ED3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grpSp>
        <p:nvGrpSpPr>
          <p:cNvPr id="92166" name="Group 13"/>
          <p:cNvGrpSpPr>
            <a:grpSpLocks/>
          </p:cNvGrpSpPr>
          <p:nvPr/>
        </p:nvGrpSpPr>
        <p:grpSpPr bwMode="auto">
          <a:xfrm>
            <a:off x="5599113" y="2836863"/>
            <a:ext cx="1989137" cy="3105150"/>
            <a:chOff x="792552" y="2899052"/>
            <a:chExt cx="1988925" cy="3104424"/>
          </a:xfrm>
        </p:grpSpPr>
        <p:cxnSp>
          <p:nvCxnSpPr>
            <p:cNvPr id="24" name="Straight Connector 23"/>
            <p:cNvCxnSpPr>
              <a:stCxn id="38" idx="3"/>
              <a:endCxn id="46" idx="1"/>
            </p:cNvCxnSpPr>
            <p:nvPr/>
          </p:nvCxnSpPr>
          <p:spPr bwMode="auto">
            <a:xfrm>
              <a:off x="1370340" y="3492638"/>
              <a:ext cx="77461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9" idx="3"/>
              <a:endCxn id="46" idx="1"/>
            </p:cNvCxnSpPr>
            <p:nvPr/>
          </p:nvCxnSpPr>
          <p:spPr bwMode="auto">
            <a:xfrm flipV="1">
              <a:off x="1370340" y="3492638"/>
              <a:ext cx="774617" cy="350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48" idx="1"/>
            </p:cNvCxnSpPr>
            <p:nvPr/>
          </p:nvCxnSpPr>
          <p:spPr bwMode="auto">
            <a:xfrm>
              <a:off x="1370340" y="3917989"/>
              <a:ext cx="774617" cy="3682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0" idx="3"/>
              <a:endCxn id="50" idx="1"/>
            </p:cNvCxnSpPr>
            <p:nvPr/>
          </p:nvCxnSpPr>
          <p:spPr bwMode="auto">
            <a:xfrm>
              <a:off x="1370340" y="4194149"/>
              <a:ext cx="774617" cy="8491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1" idx="3"/>
              <a:endCxn id="51" idx="1"/>
            </p:cNvCxnSpPr>
            <p:nvPr/>
          </p:nvCxnSpPr>
          <p:spPr bwMode="auto">
            <a:xfrm>
              <a:off x="1370340" y="4544904"/>
              <a:ext cx="774617" cy="84911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4" idx="3"/>
              <a:endCxn id="52" idx="1"/>
            </p:cNvCxnSpPr>
            <p:nvPr/>
          </p:nvCxnSpPr>
          <p:spPr bwMode="auto">
            <a:xfrm>
              <a:off x="1370340" y="5597171"/>
              <a:ext cx="774617" cy="35075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9" idx="1"/>
            </p:cNvCxnSpPr>
            <p:nvPr/>
          </p:nvCxnSpPr>
          <p:spPr bwMode="auto">
            <a:xfrm>
              <a:off x="1370340" y="4194149"/>
              <a:ext cx="774617" cy="4809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2" idx="3"/>
              <a:endCxn id="52" idx="1"/>
            </p:cNvCxnSpPr>
            <p:nvPr/>
          </p:nvCxnSpPr>
          <p:spPr bwMode="auto">
            <a:xfrm>
              <a:off x="1370340" y="4895660"/>
              <a:ext cx="774617" cy="105226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 bwMode="auto">
            <a:xfrm>
              <a:off x="983032" y="3437088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83032" y="3787844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83032" y="4138599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83032" y="4489355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83032" y="4840110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83032" y="5190866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83032" y="5541621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983032" y="5892377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44958" y="3437088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144958" y="3843393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144958" y="4230653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144958" y="4619500"/>
              <a:ext cx="387309" cy="1095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144958" y="4987714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144958" y="5338469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144958" y="5892377"/>
              <a:ext cx="387309" cy="1110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solidFill>
                  <a:schemeClr val="tx1"/>
                </a:solidFill>
                <a:latin typeface="Tahoma" pitchFamily="-64" charset="0"/>
              </a:endParaRPr>
            </a:p>
          </p:txBody>
        </p:sp>
        <p:cxnSp>
          <p:nvCxnSpPr>
            <p:cNvPr id="53" name="Straight Connector 52"/>
            <p:cNvCxnSpPr>
              <a:stCxn id="50" idx="1"/>
              <a:endCxn id="42" idx="3"/>
            </p:cNvCxnSpPr>
            <p:nvPr/>
          </p:nvCxnSpPr>
          <p:spPr bwMode="auto">
            <a:xfrm flipH="1" flipV="1">
              <a:off x="1370340" y="4895660"/>
              <a:ext cx="774617" cy="147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191" name="TextBox 53"/>
            <p:cNvSpPr txBox="1">
              <a:spLocks noChangeArrowheads="1"/>
            </p:cNvSpPr>
            <p:nvPr/>
          </p:nvSpPr>
          <p:spPr bwMode="auto">
            <a:xfrm>
              <a:off x="792552" y="2905297"/>
              <a:ext cx="710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solidFill>
                    <a:srgbClr val="000000"/>
                  </a:solidFill>
                </a:rPr>
                <a:t>Users</a:t>
              </a:r>
            </a:p>
          </p:txBody>
        </p:sp>
        <p:sp>
          <p:nvSpPr>
            <p:cNvPr id="92192" name="TextBox 54"/>
            <p:cNvSpPr txBox="1">
              <a:spLocks noChangeArrowheads="1"/>
            </p:cNvSpPr>
            <p:nvPr/>
          </p:nvSpPr>
          <p:spPr bwMode="auto">
            <a:xfrm>
              <a:off x="1915359" y="2899052"/>
              <a:ext cx="8661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solidFill>
                    <a:srgbClr val="000000"/>
                  </a:solidFill>
                </a:rPr>
                <a:t>Movies</a:t>
              </a:r>
            </a:p>
          </p:txBody>
        </p:sp>
      </p:grp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Netflix Collaborative Filtering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DA45-370A-4844-99BF-7F6BD5F76080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643063"/>
            <a:ext cx="4452938" cy="3597275"/>
            <a:chOff x="0" y="1642867"/>
            <a:chExt cx="4452961" cy="3597417"/>
          </a:xfrm>
        </p:grpSpPr>
        <p:grpSp>
          <p:nvGrpSpPr>
            <p:cNvPr id="94231" name="Group 74"/>
            <p:cNvGrpSpPr>
              <a:grpSpLocks/>
            </p:cNvGrpSpPr>
            <p:nvPr/>
          </p:nvGrpSpPr>
          <p:grpSpPr bwMode="auto">
            <a:xfrm>
              <a:off x="0" y="1642867"/>
              <a:ext cx="4452961" cy="3412751"/>
              <a:chOff x="5303254" y="4104229"/>
              <a:chExt cx="3273425" cy="2508754"/>
            </a:xfrm>
          </p:grpSpPr>
          <p:grpSp>
            <p:nvGrpSpPr>
              <p:cNvPr id="94233" name="Group 35"/>
              <p:cNvGrpSpPr>
                <a:grpSpLocks/>
              </p:cNvGrpSpPr>
              <p:nvPr/>
            </p:nvGrpSpPr>
            <p:grpSpPr bwMode="auto">
              <a:xfrm>
                <a:off x="5303254" y="4104229"/>
                <a:ext cx="3273425" cy="2508754"/>
                <a:chOff x="2565208" y="4001302"/>
                <a:chExt cx="3273425" cy="2508754"/>
              </a:xfrm>
            </p:grpSpPr>
            <p:pic>
              <p:nvPicPr>
                <p:cNvPr id="94240" name="Picture 3" descr="eval_compcomplex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5208" y="4001302"/>
                  <a:ext cx="3223944" cy="2508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241" name="Rectangle 34"/>
                <p:cNvSpPr>
                  <a:spLocks noChangeArrowheads="1"/>
                </p:cNvSpPr>
                <p:nvPr/>
              </p:nvSpPr>
              <p:spPr bwMode="auto">
                <a:xfrm>
                  <a:off x="2968964" y="4017797"/>
                  <a:ext cx="2869669" cy="2156096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800">
                    <a:latin typeface="Tahoma" charset="0"/>
                  </a:endParaRPr>
                </a:p>
              </p:txBody>
            </p:sp>
            <p:cxnSp>
              <p:nvCxnSpPr>
                <p:cNvPr id="94242" name="Straight Connector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19482" y="4093766"/>
                  <a:ext cx="2655571" cy="2078201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243" name="Freeform 25"/>
                <p:cNvSpPr>
                  <a:spLocks/>
                </p:cNvSpPr>
                <p:nvPr/>
              </p:nvSpPr>
              <p:spPr bwMode="auto">
                <a:xfrm>
                  <a:off x="2919482" y="4767197"/>
                  <a:ext cx="2787528" cy="1385621"/>
                </a:xfrm>
                <a:custGeom>
                  <a:avLst/>
                  <a:gdLst>
                    <a:gd name="T0" fmla="*/ 0 w 2787528"/>
                    <a:gd name="T1" fmla="*/ 1385621 h 1385621"/>
                    <a:gd name="T2" fmla="*/ 593793 w 2787528"/>
                    <a:gd name="T3" fmla="*/ 973234 h 1385621"/>
                    <a:gd name="T4" fmla="*/ 956667 w 2787528"/>
                    <a:gd name="T5" fmla="*/ 791783 h 1385621"/>
                    <a:gd name="T6" fmla="*/ 1319540 w 2787528"/>
                    <a:gd name="T7" fmla="*/ 610333 h 1385621"/>
                    <a:gd name="T8" fmla="*/ 2078276 w 2787528"/>
                    <a:gd name="T9" fmla="*/ 280423 h 1385621"/>
                    <a:gd name="T10" fmla="*/ 2787528 w 2787528"/>
                    <a:gd name="T11" fmla="*/ 0 h 13856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87528" h="1385621">
                      <a:moveTo>
                        <a:pt x="0" y="1385621"/>
                      </a:moveTo>
                      <a:cubicBezTo>
                        <a:pt x="217174" y="1228914"/>
                        <a:pt x="434349" y="1072207"/>
                        <a:pt x="593793" y="973234"/>
                      </a:cubicBezTo>
                      <a:cubicBezTo>
                        <a:pt x="753238" y="874261"/>
                        <a:pt x="956667" y="791783"/>
                        <a:pt x="956667" y="791783"/>
                      </a:cubicBezTo>
                      <a:cubicBezTo>
                        <a:pt x="1077625" y="731300"/>
                        <a:pt x="1132605" y="695560"/>
                        <a:pt x="1319540" y="610333"/>
                      </a:cubicBezTo>
                      <a:cubicBezTo>
                        <a:pt x="1506475" y="525106"/>
                        <a:pt x="1833611" y="382145"/>
                        <a:pt x="2078276" y="280423"/>
                      </a:cubicBezTo>
                      <a:cubicBezTo>
                        <a:pt x="2322941" y="178701"/>
                        <a:pt x="2787528" y="0"/>
                        <a:pt x="2787528" y="0"/>
                      </a:cubicBezTo>
                    </a:path>
                  </a:pathLst>
                </a:custGeom>
                <a:noFill/>
                <a:ln w="57150" cmpd="sng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44" name="Freeform 33"/>
                <p:cNvSpPr>
                  <a:spLocks/>
                </p:cNvSpPr>
                <p:nvPr/>
              </p:nvSpPr>
              <p:spPr bwMode="auto">
                <a:xfrm>
                  <a:off x="2935976" y="5591971"/>
                  <a:ext cx="2754540" cy="577342"/>
                </a:xfrm>
                <a:custGeom>
                  <a:avLst/>
                  <a:gdLst>
                    <a:gd name="T0" fmla="*/ 0 w 2754540"/>
                    <a:gd name="T1" fmla="*/ 577342 h 577342"/>
                    <a:gd name="T2" fmla="*/ 263908 w 2754540"/>
                    <a:gd name="T3" fmla="*/ 379396 h 577342"/>
                    <a:gd name="T4" fmla="*/ 577299 w 2754540"/>
                    <a:gd name="T5" fmla="*/ 280423 h 577342"/>
                    <a:gd name="T6" fmla="*/ 956667 w 2754540"/>
                    <a:gd name="T7" fmla="*/ 181451 h 577342"/>
                    <a:gd name="T8" fmla="*/ 1303046 w 2754540"/>
                    <a:gd name="T9" fmla="*/ 131964 h 577342"/>
                    <a:gd name="T10" fmla="*/ 2045287 w 2754540"/>
                    <a:gd name="T11" fmla="*/ 32991 h 577342"/>
                    <a:gd name="T12" fmla="*/ 2754540 w 2754540"/>
                    <a:gd name="T13" fmla="*/ 0 h 5773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54540" h="577342">
                      <a:moveTo>
                        <a:pt x="0" y="577342"/>
                      </a:moveTo>
                      <a:cubicBezTo>
                        <a:pt x="83846" y="503112"/>
                        <a:pt x="167692" y="428882"/>
                        <a:pt x="263908" y="379396"/>
                      </a:cubicBezTo>
                      <a:cubicBezTo>
                        <a:pt x="360125" y="329909"/>
                        <a:pt x="461839" y="313414"/>
                        <a:pt x="577299" y="280423"/>
                      </a:cubicBezTo>
                      <a:cubicBezTo>
                        <a:pt x="692759" y="247432"/>
                        <a:pt x="835709" y="206194"/>
                        <a:pt x="956667" y="181451"/>
                      </a:cubicBezTo>
                      <a:cubicBezTo>
                        <a:pt x="1077625" y="156708"/>
                        <a:pt x="1303046" y="131964"/>
                        <a:pt x="1303046" y="131964"/>
                      </a:cubicBezTo>
                      <a:cubicBezTo>
                        <a:pt x="1484483" y="107221"/>
                        <a:pt x="1803371" y="54985"/>
                        <a:pt x="2045287" y="32991"/>
                      </a:cubicBezTo>
                      <a:cubicBezTo>
                        <a:pt x="2287203" y="10997"/>
                        <a:pt x="2754540" y="0"/>
                        <a:pt x="2754540" y="0"/>
                      </a:cubicBezTo>
                    </a:path>
                  </a:pathLst>
                </a:cu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58" name="Straight Arrow Connector 57"/>
              <p:cNvCxnSpPr>
                <a:stCxn id="59" idx="3"/>
              </p:cNvCxnSpPr>
              <p:nvPr/>
            </p:nvCxnSpPr>
            <p:spPr>
              <a:xfrm flipV="1">
                <a:off x="7123768" y="4552371"/>
                <a:ext cx="578830" cy="536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6110815" y="4481181"/>
                <a:ext cx="1012953" cy="24857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Ideal</a:t>
                </a:r>
              </a:p>
            </p:txBody>
          </p:sp>
          <p:cxnSp>
            <p:nvCxnSpPr>
              <p:cNvPr id="62" name="Straight Arrow Connector 61"/>
              <p:cNvCxnSpPr>
                <a:cxnSpLocks noChangeShapeType="1"/>
                <a:stCxn id="63" idx="3"/>
              </p:cNvCxnSpPr>
              <p:nvPr/>
            </p:nvCxnSpPr>
            <p:spPr bwMode="auto">
              <a:xfrm>
                <a:off x="6865560" y="5020740"/>
                <a:ext cx="611447" cy="128596"/>
              </a:xfrm>
              <a:prstGeom prst="straightConnector1">
                <a:avLst/>
              </a:prstGeom>
              <a:noFill/>
              <a:ln w="25400">
                <a:solidFill>
                  <a:srgbClr val="9BBB59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Rectangle 62"/>
              <p:cNvSpPr/>
              <p:nvPr/>
            </p:nvSpPr>
            <p:spPr>
              <a:xfrm>
                <a:off x="5957939" y="4891978"/>
                <a:ext cx="907923" cy="25791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D=100</a:t>
                </a:r>
              </a:p>
            </p:txBody>
          </p:sp>
          <p:cxnSp>
            <p:nvCxnSpPr>
              <p:cNvPr id="67" name="Straight Arrow Connector 66"/>
              <p:cNvCxnSpPr>
                <a:cxnSpLocks noChangeShapeType="1"/>
                <a:stCxn id="68" idx="3"/>
              </p:cNvCxnSpPr>
              <p:nvPr/>
            </p:nvCxnSpPr>
            <p:spPr bwMode="auto">
              <a:xfrm>
                <a:off x="6483270" y="5415923"/>
                <a:ext cx="722396" cy="337413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Rectangle 67"/>
              <p:cNvSpPr/>
              <p:nvPr/>
            </p:nvSpPr>
            <p:spPr>
              <a:xfrm>
                <a:off x="5756049" y="5268931"/>
                <a:ext cx="727039" cy="2940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D=20</a:t>
                </a:r>
              </a:p>
            </p:txBody>
          </p:sp>
        </p:grpSp>
        <p:sp>
          <p:nvSpPr>
            <p:cNvPr id="94232" name="TextBox 6"/>
            <p:cNvSpPr txBox="1">
              <a:spLocks noChangeArrowheads="1"/>
            </p:cNvSpPr>
            <p:nvPr/>
          </p:nvSpPr>
          <p:spPr bwMode="auto">
            <a:xfrm>
              <a:off x="1765611" y="4870952"/>
              <a:ext cx="14986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# machines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473575" y="1524000"/>
            <a:ext cx="4673600" cy="3743325"/>
            <a:chOff x="4473238" y="1523815"/>
            <a:chExt cx="4673467" cy="3743212"/>
          </a:xfrm>
        </p:grpSpPr>
        <p:grpSp>
          <p:nvGrpSpPr>
            <p:cNvPr id="94215" name="Group 4"/>
            <p:cNvGrpSpPr>
              <a:grpSpLocks/>
            </p:cNvGrpSpPr>
            <p:nvPr/>
          </p:nvGrpSpPr>
          <p:grpSpPr bwMode="auto">
            <a:xfrm>
              <a:off x="4473238" y="1523815"/>
              <a:ext cx="4673467" cy="3677026"/>
              <a:chOff x="4473238" y="1523815"/>
              <a:chExt cx="4673467" cy="3677026"/>
            </a:xfrm>
          </p:grpSpPr>
          <p:grpSp>
            <p:nvGrpSpPr>
              <p:cNvPr id="94217" name="Group 56"/>
              <p:cNvGrpSpPr>
                <a:grpSpLocks/>
              </p:cNvGrpSpPr>
              <p:nvPr/>
            </p:nvGrpSpPr>
            <p:grpSpPr bwMode="auto">
              <a:xfrm>
                <a:off x="4473238" y="1523815"/>
                <a:ext cx="4673467" cy="3389961"/>
                <a:chOff x="5125416" y="1702560"/>
                <a:chExt cx="3298806" cy="2392833"/>
              </a:xfrm>
            </p:grpSpPr>
            <p:grpSp>
              <p:nvGrpSpPr>
                <p:cNvPr id="94219" name="Group 37"/>
                <p:cNvGrpSpPr>
                  <a:grpSpLocks/>
                </p:cNvGrpSpPr>
                <p:nvPr/>
              </p:nvGrpSpPr>
              <p:grpSpPr bwMode="auto">
                <a:xfrm>
                  <a:off x="5125416" y="1702560"/>
                  <a:ext cx="3298806" cy="2392833"/>
                  <a:chOff x="5393331" y="1292655"/>
                  <a:chExt cx="3298806" cy="2392833"/>
                </a:xfrm>
              </p:grpSpPr>
              <p:pic>
                <p:nvPicPr>
                  <p:cNvPr id="94226" name="Content Placeholder 3" descr="eval_als_hadoop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1040" b="4816"/>
                  <a:stretch>
                    <a:fillRect/>
                  </a:stretch>
                </p:blipFill>
                <p:spPr bwMode="auto">
                  <a:xfrm>
                    <a:off x="5393331" y="1502235"/>
                    <a:ext cx="3265818" cy="2183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422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822468" y="1292655"/>
                    <a:ext cx="2869669" cy="2156096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charset="0"/>
                      </a:defRPr>
                    </a:lvl9pPr>
                  </a:lstStyle>
                  <a:p>
                    <a:pPr algn="ctr" defTabSz="914400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x-none" altLang="x-none" sz="2800">
                      <a:latin typeface="Tahoma" charset="0"/>
                    </a:endParaRPr>
                  </a:p>
                </p:txBody>
              </p:sp>
              <p:sp>
                <p:nvSpPr>
                  <p:cNvPr id="6" name="Freeform 5"/>
                  <p:cNvSpPr>
                    <a:spLocks/>
                  </p:cNvSpPr>
                  <p:nvPr/>
                </p:nvSpPr>
                <p:spPr bwMode="auto">
                  <a:xfrm>
                    <a:off x="5764015" y="1388496"/>
                    <a:ext cx="2793332" cy="320094"/>
                  </a:xfrm>
                  <a:custGeom>
                    <a:avLst/>
                    <a:gdLst>
                      <a:gd name="T0" fmla="*/ 0 w 3166896"/>
                      <a:gd name="T1" fmla="*/ 0 h 362901"/>
                      <a:gd name="T2" fmla="*/ 169781 w 3166896"/>
                      <a:gd name="T3" fmla="*/ 113196 h 362901"/>
                      <a:gd name="T4" fmla="*/ 464069 w 3166896"/>
                      <a:gd name="T5" fmla="*/ 226394 h 362901"/>
                      <a:gd name="T6" fmla="*/ 1030006 w 3166896"/>
                      <a:gd name="T7" fmla="*/ 226394 h 362901"/>
                      <a:gd name="T8" fmla="*/ 2173202 w 3166896"/>
                      <a:gd name="T9" fmla="*/ 249032 h 3629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166896" h="362901">
                        <a:moveTo>
                          <a:pt x="0" y="0"/>
                        </a:moveTo>
                        <a:cubicBezTo>
                          <a:pt x="67351" y="54985"/>
                          <a:pt x="134702" y="109970"/>
                          <a:pt x="247413" y="164955"/>
                        </a:cubicBezTo>
                        <a:cubicBezTo>
                          <a:pt x="360124" y="219940"/>
                          <a:pt x="467337" y="302418"/>
                          <a:pt x="676264" y="329910"/>
                        </a:cubicBezTo>
                        <a:cubicBezTo>
                          <a:pt x="885191" y="357402"/>
                          <a:pt x="1500976" y="329910"/>
                          <a:pt x="1500976" y="329910"/>
                        </a:cubicBezTo>
                        <a:lnTo>
                          <a:pt x="3166896" y="362901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8064A2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000000">
                        <a:alpha val="34998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3"/>
                  <p:cNvSpPr>
                    <a:spLocks/>
                  </p:cNvSpPr>
                  <p:nvPr/>
                </p:nvSpPr>
                <p:spPr bwMode="auto">
                  <a:xfrm>
                    <a:off x="5778563" y="2305125"/>
                    <a:ext cx="2778784" cy="742035"/>
                  </a:xfrm>
                  <a:custGeom>
                    <a:avLst/>
                    <a:gdLst>
                      <a:gd name="T0" fmla="*/ 0 w 3150402"/>
                      <a:gd name="T1" fmla="*/ 0 h 841270"/>
                      <a:gd name="T2" fmla="*/ 124506 w 3150402"/>
                      <a:gd name="T3" fmla="*/ 147155 h 841270"/>
                      <a:gd name="T4" fmla="*/ 441432 w 3150402"/>
                      <a:gd name="T5" fmla="*/ 305630 h 841270"/>
                      <a:gd name="T6" fmla="*/ 1041326 w 3150402"/>
                      <a:gd name="T7" fmla="*/ 430146 h 841270"/>
                      <a:gd name="T8" fmla="*/ 2161884 w 3150402"/>
                      <a:gd name="T9" fmla="*/ 577301 h 841270"/>
                      <a:gd name="T10" fmla="*/ 2161884 w 3150402"/>
                      <a:gd name="T11" fmla="*/ 577301 h 8412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150402" h="841270">
                        <a:moveTo>
                          <a:pt x="0" y="0"/>
                        </a:moveTo>
                        <a:cubicBezTo>
                          <a:pt x="37112" y="70106"/>
                          <a:pt x="74224" y="140212"/>
                          <a:pt x="181437" y="214442"/>
                        </a:cubicBezTo>
                        <a:cubicBezTo>
                          <a:pt x="288650" y="288672"/>
                          <a:pt x="420604" y="376647"/>
                          <a:pt x="643276" y="445378"/>
                        </a:cubicBezTo>
                        <a:cubicBezTo>
                          <a:pt x="865948" y="514109"/>
                          <a:pt x="1099617" y="560847"/>
                          <a:pt x="1517471" y="626829"/>
                        </a:cubicBezTo>
                        <a:cubicBezTo>
                          <a:pt x="1935325" y="692811"/>
                          <a:pt x="3150402" y="841270"/>
                          <a:pt x="3150402" y="84127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000000">
                        <a:alpha val="34998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4"/>
                  <p:cNvSpPr>
                    <a:spLocks/>
                  </p:cNvSpPr>
                  <p:nvPr/>
                </p:nvSpPr>
                <p:spPr bwMode="auto">
                  <a:xfrm>
                    <a:off x="5764015" y="2537921"/>
                    <a:ext cx="2807881" cy="509239"/>
                  </a:xfrm>
                  <a:custGeom>
                    <a:avLst/>
                    <a:gdLst>
                      <a:gd name="T0" fmla="*/ 0 w 3183390"/>
                      <a:gd name="T1" fmla="*/ 0 h 577342"/>
                      <a:gd name="T2" fmla="*/ 147144 w 3183390"/>
                      <a:gd name="T3" fmla="*/ 181114 h 577342"/>
                      <a:gd name="T4" fmla="*/ 441432 w 3183390"/>
                      <a:gd name="T5" fmla="*/ 282989 h 577342"/>
                      <a:gd name="T6" fmla="*/ 735719 w 3183390"/>
                      <a:gd name="T7" fmla="*/ 328268 h 577342"/>
                      <a:gd name="T8" fmla="*/ 1030008 w 3183390"/>
                      <a:gd name="T9" fmla="*/ 350907 h 577342"/>
                      <a:gd name="T10" fmla="*/ 1595946 w 3183390"/>
                      <a:gd name="T11" fmla="*/ 384867 h 577342"/>
                      <a:gd name="T12" fmla="*/ 2184522 w 3183390"/>
                      <a:gd name="T13" fmla="*/ 396185 h 5773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183390" h="577342">
                        <a:moveTo>
                          <a:pt x="0" y="0"/>
                        </a:moveTo>
                        <a:cubicBezTo>
                          <a:pt x="53606" y="97598"/>
                          <a:pt x="107213" y="195197"/>
                          <a:pt x="214425" y="263928"/>
                        </a:cubicBezTo>
                        <a:cubicBezTo>
                          <a:pt x="321637" y="332659"/>
                          <a:pt x="500325" y="376647"/>
                          <a:pt x="643275" y="412387"/>
                        </a:cubicBezTo>
                        <a:cubicBezTo>
                          <a:pt x="786225" y="448127"/>
                          <a:pt x="929176" y="461874"/>
                          <a:pt x="1072126" y="478369"/>
                        </a:cubicBezTo>
                        <a:cubicBezTo>
                          <a:pt x="1215076" y="494865"/>
                          <a:pt x="1500976" y="511360"/>
                          <a:pt x="1500976" y="511360"/>
                        </a:cubicBezTo>
                        <a:cubicBezTo>
                          <a:pt x="1709903" y="525106"/>
                          <a:pt x="2045287" y="549850"/>
                          <a:pt x="2325689" y="560847"/>
                        </a:cubicBezTo>
                        <a:cubicBezTo>
                          <a:pt x="2606091" y="571844"/>
                          <a:pt x="3183390" y="577342"/>
                          <a:pt x="3183390" y="577342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F79646"/>
                    </a:solidFill>
                    <a:prstDash val="solid"/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000000">
                        <a:alpha val="34998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39" name="Straight Arrow Connector 38"/>
                <p:cNvCxnSpPr>
                  <a:stCxn id="40" idx="0"/>
                </p:cNvCxnSpPr>
                <p:nvPr/>
              </p:nvCxnSpPr>
              <p:spPr>
                <a:xfrm flipV="1">
                  <a:off x="7477384" y="2118272"/>
                  <a:ext cx="225224" cy="3204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</p:cxnSp>
            <p:sp>
              <p:nvSpPr>
                <p:cNvPr id="40" name="Rectangle 39"/>
                <p:cNvSpPr/>
                <p:nvPr/>
              </p:nvSpPr>
              <p:spPr>
                <a:xfrm>
                  <a:off x="6970910" y="2438740"/>
                  <a:ext cx="1011828" cy="248755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 err="1"/>
                    <a:t>Hadoop</a:t>
                  </a:r>
                  <a:endParaRPr lang="en-US" dirty="0"/>
                </a:p>
              </p:txBody>
            </p:sp>
            <p:cxnSp>
              <p:nvCxnSpPr>
                <p:cNvPr id="45" name="Straight Arrow Connector 44"/>
                <p:cNvCxnSpPr>
                  <a:cxnSpLocks noChangeShapeType="1"/>
                  <a:stCxn id="46" idx="2"/>
                  <a:endCxn id="14" idx="2"/>
                </p:cNvCxnSpPr>
                <p:nvPr/>
              </p:nvCxnSpPr>
              <p:spPr bwMode="auto">
                <a:xfrm flipH="1">
                  <a:off x="6078044" y="2660677"/>
                  <a:ext cx="257724" cy="447195"/>
                </a:xfrm>
                <a:prstGeom prst="straightConnector1">
                  <a:avLst/>
                </a:prstGeom>
                <a:noFill/>
                <a:ln w="25400">
                  <a:solidFill>
                    <a:srgbClr val="9BBB59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5957961" y="2412968"/>
                  <a:ext cx="755229" cy="247635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MPI</a:t>
                  </a:r>
                </a:p>
              </p:txBody>
            </p:sp>
            <p:cxnSp>
              <p:nvCxnSpPr>
                <p:cNvPr id="51" name="Straight Arrow Connector 50"/>
                <p:cNvCxnSpPr>
                  <a:cxnSpLocks noChangeShapeType="1"/>
                  <a:stCxn id="52" idx="1"/>
                  <a:endCxn id="15" idx="3"/>
                </p:cNvCxnSpPr>
                <p:nvPr/>
              </p:nvCxnSpPr>
              <p:spPr bwMode="auto">
                <a:xfrm flipH="1" flipV="1">
                  <a:off x="6441760" y="3369767"/>
                  <a:ext cx="117790" cy="323047"/>
                </a:xfrm>
                <a:prstGeom prst="straightConnector1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2" name="Rectangle 51"/>
                <p:cNvSpPr/>
                <p:nvPr/>
              </p:nvSpPr>
              <p:spPr>
                <a:xfrm>
                  <a:off x="6559679" y="3568221"/>
                  <a:ext cx="1000623" cy="247634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 err="1"/>
                    <a:t>GraphLab</a:t>
                  </a:r>
                  <a:endParaRPr lang="en-US" dirty="0"/>
                </a:p>
              </p:txBody>
            </p:sp>
          </p:grpSp>
          <p:pic>
            <p:nvPicPr>
              <p:cNvPr id="94218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3657" y="4897695"/>
                <a:ext cx="915750" cy="303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4216" name="TextBox 32"/>
            <p:cNvSpPr txBox="1">
              <a:spLocks noChangeArrowheads="1"/>
            </p:cNvSpPr>
            <p:nvPr/>
          </p:nvSpPr>
          <p:spPr bwMode="auto">
            <a:xfrm>
              <a:off x="6380584" y="4897695"/>
              <a:ext cx="14986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/>
                <a:t># machines</a:t>
              </a: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27800" y="5402263"/>
            <a:ext cx="930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b="1"/>
              <a:t>(D = 20)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-5400000">
            <a:off x="-671512" y="1784350"/>
            <a:ext cx="154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x-none"/>
              <a:t>vs  4 machines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ctrTitle"/>
          </p:nvPr>
        </p:nvSpPr>
        <p:spPr>
          <a:xfrm>
            <a:off x="685800" y="1912938"/>
            <a:ext cx="7772400" cy="1676400"/>
          </a:xfrm>
        </p:spPr>
        <p:txBody>
          <a:bodyPr/>
          <a:lstStyle/>
          <a:p>
            <a:pPr eaLnBrk="1" hangingPunct="1"/>
            <a:r>
              <a:rPr lang="en-US" altLang="x-none"/>
              <a:t>MapReduce / Hadoop</a:t>
            </a:r>
          </a:p>
        </p:txBody>
      </p:sp>
      <p:sp>
        <p:nvSpPr>
          <p:cNvPr id="19458" name="Subtitle 4"/>
          <p:cNvSpPr>
            <a:spLocks noGrp="1"/>
          </p:cNvSpPr>
          <p:nvPr>
            <p:ph type="subTitle" idx="1"/>
          </p:nvPr>
        </p:nvSpPr>
        <p:spPr>
          <a:xfrm>
            <a:off x="1847850" y="4046538"/>
            <a:ext cx="5448300" cy="954087"/>
          </a:xfrm>
        </p:spPr>
        <p:txBody>
          <a:bodyPr wrap="none">
            <a:spAutoFit/>
          </a:bodyPr>
          <a:lstStyle/>
          <a:p>
            <a:pPr eaLnBrk="1" hangingPunct="1"/>
            <a:r>
              <a:rPr lang="en-US" altLang="x-none" sz="2800" b="1">
                <a:solidFill>
                  <a:srgbClr val="0070C0"/>
                </a:solidFill>
              </a:rPr>
              <a:t>Build learning algorithms on top of </a:t>
            </a:r>
            <a:br>
              <a:rPr lang="en-US" altLang="x-none" sz="2800" b="1">
                <a:solidFill>
                  <a:srgbClr val="0070C0"/>
                </a:solidFill>
              </a:rPr>
            </a:br>
            <a:r>
              <a:rPr lang="en-US" altLang="x-none" sz="2800" b="1">
                <a:solidFill>
                  <a:srgbClr val="0070C0"/>
                </a:solidFill>
              </a:rPr>
              <a:t>high-level parallel abstractions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33400" y="990600"/>
            <a:ext cx="300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dirty="0"/>
              <a:t>... a </a:t>
            </a:r>
            <a:r>
              <a:rPr lang="en-US" altLang="x-none" sz="2800" b="1" i="1" dirty="0">
                <a:solidFill>
                  <a:schemeClr val="accent6">
                    <a:lumMod val="75000"/>
                  </a:schemeClr>
                </a:solidFill>
              </a:rPr>
              <a:t>better</a:t>
            </a:r>
            <a:r>
              <a:rPr lang="en-US" altLang="x-none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x-none" sz="2800" dirty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4294746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Distributed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spc="-150" dirty="0"/>
              <a:t>Solution 1:</a:t>
            </a:r>
            <a:r>
              <a:rPr lang="en-US" altLang="x-none" spc="-150" dirty="0"/>
              <a:t> </a:t>
            </a:r>
            <a:r>
              <a:rPr lang="en-US" altLang="x-none" b="1" i="1" spc="-150" dirty="0">
                <a:solidFill>
                  <a:schemeClr val="accent6">
                    <a:lumMod val="75000"/>
                  </a:schemeClr>
                </a:solidFill>
              </a:rPr>
              <a:t>Chromatic Engine</a:t>
            </a:r>
          </a:p>
          <a:p>
            <a:pPr lvl="1" eaLnBrk="1" hangingPunct="1">
              <a:defRPr/>
            </a:pPr>
            <a:r>
              <a:rPr lang="en-US" altLang="x-none" spc="-150" dirty="0"/>
              <a:t>Edge Consistency via </a:t>
            </a:r>
            <a:r>
              <a:rPr lang="en-US" b="1" spc="-150" dirty="0"/>
              <a:t>Graph Coloring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Requires a graph coloring </a:t>
            </a:r>
            <a:r>
              <a:rPr lang="en-US" dirty="0"/>
              <a:t>to be available</a:t>
            </a:r>
          </a:p>
          <a:p>
            <a:pPr lvl="1" eaLnBrk="1" hangingPunct="1">
              <a:defRPr/>
            </a:pPr>
            <a:r>
              <a:rPr lang="en-US" dirty="0"/>
              <a:t>Frequent barriers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inefficient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when only </a:t>
            </a:r>
            <a:r>
              <a:rPr lang="en-US" b="1" dirty="0">
                <a:sym typeface="Wingdings"/>
              </a:rPr>
              <a:t>some</a:t>
            </a:r>
            <a:r>
              <a:rPr lang="en-US" dirty="0">
                <a:sym typeface="Wingdings"/>
              </a:rPr>
              <a:t> vertices active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/>
              <a:t>Solution 2: Distributed Locking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Distributed Locking</a:t>
            </a:r>
          </a:p>
        </p:txBody>
      </p:sp>
      <p:sp>
        <p:nvSpPr>
          <p:cNvPr id="98306" name="TextBox 59"/>
          <p:cNvSpPr txBox="1">
            <a:spLocks noChangeArrowheads="1"/>
          </p:cNvSpPr>
          <p:nvPr/>
        </p:nvSpPr>
        <p:spPr bwMode="auto">
          <a:xfrm>
            <a:off x="557213" y="1130300"/>
            <a:ext cx="794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Edge Consistency can be guaranteed through locking.</a:t>
            </a:r>
          </a:p>
        </p:txBody>
      </p:sp>
      <p:sp>
        <p:nvSpPr>
          <p:cNvPr id="98" name="Oval 4"/>
          <p:cNvSpPr>
            <a:spLocks noChangeArrowheads="1"/>
          </p:cNvSpPr>
          <p:nvPr/>
        </p:nvSpPr>
        <p:spPr bwMode="auto">
          <a:xfrm>
            <a:off x="2927350" y="3821113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4413250" y="3821113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899150" y="3821113"/>
            <a:ext cx="393700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98310" name="Group 15"/>
          <p:cNvGrpSpPr>
            <a:grpSpLocks/>
          </p:cNvGrpSpPr>
          <p:nvPr/>
        </p:nvGrpSpPr>
        <p:grpSpPr bwMode="auto">
          <a:xfrm>
            <a:off x="2105025" y="5213350"/>
            <a:ext cx="5008563" cy="403225"/>
            <a:chOff x="1519063" y="3382942"/>
            <a:chExt cx="3699724" cy="297360"/>
          </a:xfrm>
        </p:grpSpPr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4928866" y="3382942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3792265" y="3390381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2655664" y="3382942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519063" y="3390381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98311" name="Group 17"/>
          <p:cNvGrpSpPr>
            <a:grpSpLocks/>
          </p:cNvGrpSpPr>
          <p:nvPr/>
        </p:nvGrpSpPr>
        <p:grpSpPr bwMode="auto">
          <a:xfrm>
            <a:off x="2105025" y="2419350"/>
            <a:ext cx="5008563" cy="401638"/>
            <a:chOff x="1526502" y="1318448"/>
            <a:chExt cx="3699724" cy="297360"/>
          </a:xfrm>
        </p:grpSpPr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4936305" y="1318448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3799704" y="1325887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2663103" y="1318448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526502" y="1325887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cxnSp>
        <p:nvCxnSpPr>
          <p:cNvPr id="111" name="Straight Arrow Connector 110"/>
          <p:cNvCxnSpPr>
            <a:cxnSpLocks noChangeShapeType="1"/>
          </p:cNvCxnSpPr>
          <p:nvPr/>
        </p:nvCxnSpPr>
        <p:spPr bwMode="auto">
          <a:xfrm flipV="1">
            <a:off x="2498725" y="2625725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11"/>
          <p:cNvCxnSpPr>
            <a:cxnSpLocks noChangeShapeType="1"/>
          </p:cNvCxnSpPr>
          <p:nvPr/>
        </p:nvCxnSpPr>
        <p:spPr bwMode="auto">
          <a:xfrm>
            <a:off x="4037013" y="2614613"/>
            <a:ext cx="1146175" cy="11112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Arrow Connector 112"/>
          <p:cNvCxnSpPr>
            <a:cxnSpLocks noChangeShapeType="1"/>
          </p:cNvCxnSpPr>
          <p:nvPr/>
        </p:nvCxnSpPr>
        <p:spPr bwMode="auto">
          <a:xfrm flipV="1">
            <a:off x="5575300" y="2614613"/>
            <a:ext cx="1146175" cy="11112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 rot="5400000" flipH="1" flipV="1">
            <a:off x="2920207" y="3096419"/>
            <a:ext cx="1123950" cy="4397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14"/>
          <p:cNvCxnSpPr>
            <a:cxnSpLocks noChangeShapeType="1"/>
            <a:stCxn id="100" idx="1"/>
          </p:cNvCxnSpPr>
          <p:nvPr/>
        </p:nvCxnSpPr>
        <p:spPr bwMode="auto">
          <a:xfrm rot="16200000" flipV="1">
            <a:off x="5180806" y="3101182"/>
            <a:ext cx="1114425" cy="4397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15"/>
          <p:cNvCxnSpPr>
            <a:cxnSpLocks noChangeShapeType="1"/>
            <a:stCxn id="99" idx="7"/>
          </p:cNvCxnSpPr>
          <p:nvPr/>
        </p:nvCxnSpPr>
        <p:spPr bwMode="auto">
          <a:xfrm rot="5400000" flipH="1" flipV="1">
            <a:off x="4437063" y="3074988"/>
            <a:ext cx="1114425" cy="4921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16"/>
          <p:cNvCxnSpPr>
            <a:cxnSpLocks noChangeShapeType="1"/>
            <a:stCxn id="99" idx="1"/>
          </p:cNvCxnSpPr>
          <p:nvPr/>
        </p:nvCxnSpPr>
        <p:spPr bwMode="auto">
          <a:xfrm rot="16200000" flipV="1">
            <a:off x="3663157" y="3071019"/>
            <a:ext cx="1123950" cy="4905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17"/>
          <p:cNvCxnSpPr>
            <a:cxnSpLocks noChangeShapeType="1"/>
          </p:cNvCxnSpPr>
          <p:nvPr/>
        </p:nvCxnSpPr>
        <p:spPr bwMode="auto">
          <a:xfrm flipV="1">
            <a:off x="2498725" y="5410200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18"/>
          <p:cNvCxnSpPr>
            <a:cxnSpLocks noChangeShapeType="1"/>
          </p:cNvCxnSpPr>
          <p:nvPr/>
        </p:nvCxnSpPr>
        <p:spPr bwMode="auto">
          <a:xfrm>
            <a:off x="4037013" y="5410200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V="1">
            <a:off x="5575300" y="5410200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rot="16200000" flipV="1">
            <a:off x="2924969" y="4493419"/>
            <a:ext cx="1114425" cy="4397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endCxn id="100" idx="3"/>
          </p:cNvCxnSpPr>
          <p:nvPr/>
        </p:nvCxnSpPr>
        <p:spPr bwMode="auto">
          <a:xfrm rot="5400000" flipH="1" flipV="1">
            <a:off x="5175250" y="4498975"/>
            <a:ext cx="1125538" cy="4397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endCxn id="99" idx="5"/>
          </p:cNvCxnSpPr>
          <p:nvPr/>
        </p:nvCxnSpPr>
        <p:spPr bwMode="auto">
          <a:xfrm rot="16200000" flipV="1">
            <a:off x="4431507" y="4472781"/>
            <a:ext cx="1125538" cy="4921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endCxn id="99" idx="3"/>
          </p:cNvCxnSpPr>
          <p:nvPr/>
        </p:nvCxnSpPr>
        <p:spPr bwMode="auto">
          <a:xfrm rot="5400000" flipH="1" flipV="1">
            <a:off x="3667919" y="4468019"/>
            <a:ext cx="1114425" cy="4905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8" name="Group 147"/>
          <p:cNvGrpSpPr>
            <a:grpSpLocks/>
          </p:cNvGrpSpPr>
          <p:nvPr/>
        </p:nvGrpSpPr>
        <p:grpSpPr bwMode="auto">
          <a:xfrm>
            <a:off x="2105025" y="2092325"/>
            <a:ext cx="5287963" cy="3433763"/>
            <a:chOff x="2105625" y="2092906"/>
            <a:chExt cx="5287485" cy="3432535"/>
          </a:xfrm>
        </p:grpSpPr>
        <p:pic>
          <p:nvPicPr>
            <p:cNvPr id="98331" name="Picture 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410" y="2092906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2" name="Picture 1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583" y="2092906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3" name="Picture 1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147" y="3562271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4" name="Picture 1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888" y="4939277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5" name="Picture 1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386" y="4939277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6" name="Picture 1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625" y="2177533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7" name="Picture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659" y="3527995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8" name="Picture 1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194" y="4939277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39" name="Picture 1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277" y="4877472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40" name="Picture 1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9768" y="3550503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41" name="Picture 1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277" y="2190483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92988" y="3582988"/>
            <a:ext cx="1654175" cy="585787"/>
            <a:chOff x="581616" y="1506742"/>
            <a:chExt cx="1654459" cy="586164"/>
          </a:xfrm>
        </p:grpSpPr>
        <p:sp>
          <p:nvSpPr>
            <p:cNvPr id="98329" name="TextBox 2"/>
            <p:cNvSpPr txBox="1">
              <a:spLocks noChangeArrowheads="1"/>
            </p:cNvSpPr>
            <p:nvPr/>
          </p:nvSpPr>
          <p:spPr bwMode="auto">
            <a:xfrm>
              <a:off x="1115118" y="1612904"/>
              <a:ext cx="11209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 b="1"/>
                <a:t>: RW Lock</a:t>
              </a:r>
            </a:p>
          </p:txBody>
        </p:sp>
        <p:pic>
          <p:nvPicPr>
            <p:cNvPr id="98330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16" y="1506742"/>
              <a:ext cx="557833" cy="586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5BC095F-BCCC-D442-83FD-24F71A6BE3BC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51</a:t>
            </a:fld>
            <a:endParaRPr lang="en-US" altLang="x-none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 bwMode="auto">
          <a:xfrm>
            <a:off x="3551238" y="2141538"/>
            <a:ext cx="3968750" cy="2282825"/>
          </a:xfrm>
          <a:custGeom>
            <a:avLst/>
            <a:gdLst>
              <a:gd name="connsiteX0" fmla="*/ 1629833 w 3409950"/>
              <a:gd name="connsiteY0" fmla="*/ 55033 h 1811866"/>
              <a:gd name="connsiteX1" fmla="*/ 3026833 w 3409950"/>
              <a:gd name="connsiteY1" fmla="*/ 105833 h 1811866"/>
              <a:gd name="connsiteX2" fmla="*/ 3230033 w 3409950"/>
              <a:gd name="connsiteY2" fmla="*/ 690033 h 1811866"/>
              <a:gd name="connsiteX3" fmla="*/ 1947333 w 3409950"/>
              <a:gd name="connsiteY3" fmla="*/ 664633 h 1811866"/>
              <a:gd name="connsiteX4" fmla="*/ 2493433 w 3409950"/>
              <a:gd name="connsiteY4" fmla="*/ 1413933 h 1811866"/>
              <a:gd name="connsiteX5" fmla="*/ 2290233 w 3409950"/>
              <a:gd name="connsiteY5" fmla="*/ 1769533 h 1811866"/>
              <a:gd name="connsiteX6" fmla="*/ 1833033 w 3409950"/>
              <a:gd name="connsiteY6" fmla="*/ 1642533 h 1811866"/>
              <a:gd name="connsiteX7" fmla="*/ 1540933 w 3409950"/>
              <a:gd name="connsiteY7" fmla="*/ 753533 h 1811866"/>
              <a:gd name="connsiteX8" fmla="*/ 1274233 w 3409950"/>
              <a:gd name="connsiteY8" fmla="*/ 1591733 h 1811866"/>
              <a:gd name="connsiteX9" fmla="*/ 867833 w 3409950"/>
              <a:gd name="connsiteY9" fmla="*/ 1756833 h 1811866"/>
              <a:gd name="connsiteX10" fmla="*/ 740833 w 3409950"/>
              <a:gd name="connsiteY10" fmla="*/ 1325033 h 1811866"/>
              <a:gd name="connsiteX11" fmla="*/ 1198033 w 3409950"/>
              <a:gd name="connsiteY11" fmla="*/ 677333 h 1811866"/>
              <a:gd name="connsiteX12" fmla="*/ 194733 w 3409950"/>
              <a:gd name="connsiteY12" fmla="*/ 690033 h 1811866"/>
              <a:gd name="connsiteX13" fmla="*/ 29633 w 3409950"/>
              <a:gd name="connsiteY13" fmla="*/ 283633 h 1811866"/>
              <a:gd name="connsiteX14" fmla="*/ 372533 w 3409950"/>
              <a:gd name="connsiteY14" fmla="*/ 93133 h 1811866"/>
              <a:gd name="connsiteX15" fmla="*/ 1629833 w 3409950"/>
              <a:gd name="connsiteY15" fmla="*/ 55033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950" h="1811866">
                <a:moveTo>
                  <a:pt x="1629833" y="55033"/>
                </a:moveTo>
                <a:cubicBezTo>
                  <a:pt x="2072216" y="57150"/>
                  <a:pt x="2760133" y="0"/>
                  <a:pt x="3026833" y="105833"/>
                </a:cubicBezTo>
                <a:cubicBezTo>
                  <a:pt x="3293533" y="211666"/>
                  <a:pt x="3409950" y="596900"/>
                  <a:pt x="3230033" y="690033"/>
                </a:cubicBezTo>
                <a:cubicBezTo>
                  <a:pt x="3050116" y="783166"/>
                  <a:pt x="2070100" y="543983"/>
                  <a:pt x="1947333" y="664633"/>
                </a:cubicBezTo>
                <a:cubicBezTo>
                  <a:pt x="1824566" y="785283"/>
                  <a:pt x="2436283" y="1229783"/>
                  <a:pt x="2493433" y="1413933"/>
                </a:cubicBezTo>
                <a:cubicBezTo>
                  <a:pt x="2550583" y="1598083"/>
                  <a:pt x="2400300" y="1731433"/>
                  <a:pt x="2290233" y="1769533"/>
                </a:cubicBezTo>
                <a:cubicBezTo>
                  <a:pt x="2180166" y="1807633"/>
                  <a:pt x="1957916" y="1811866"/>
                  <a:pt x="1833033" y="1642533"/>
                </a:cubicBezTo>
                <a:cubicBezTo>
                  <a:pt x="1708150" y="1473200"/>
                  <a:pt x="1634066" y="762000"/>
                  <a:pt x="1540933" y="753533"/>
                </a:cubicBezTo>
                <a:cubicBezTo>
                  <a:pt x="1447800" y="745066"/>
                  <a:pt x="1386416" y="1424516"/>
                  <a:pt x="1274233" y="1591733"/>
                </a:cubicBezTo>
                <a:cubicBezTo>
                  <a:pt x="1162050" y="1758950"/>
                  <a:pt x="956733" y="1801283"/>
                  <a:pt x="867833" y="1756833"/>
                </a:cubicBezTo>
                <a:cubicBezTo>
                  <a:pt x="778933" y="1712383"/>
                  <a:pt x="685800" y="1504950"/>
                  <a:pt x="740833" y="1325033"/>
                </a:cubicBezTo>
                <a:cubicBezTo>
                  <a:pt x="795866" y="1145116"/>
                  <a:pt x="1289050" y="783166"/>
                  <a:pt x="1198033" y="677333"/>
                </a:cubicBezTo>
                <a:cubicBezTo>
                  <a:pt x="1107016" y="571500"/>
                  <a:pt x="389466" y="755650"/>
                  <a:pt x="194733" y="690033"/>
                </a:cubicBezTo>
                <a:cubicBezTo>
                  <a:pt x="0" y="624416"/>
                  <a:pt x="0" y="383116"/>
                  <a:pt x="29633" y="283633"/>
                </a:cubicBezTo>
                <a:cubicBezTo>
                  <a:pt x="59266" y="184150"/>
                  <a:pt x="105833" y="131233"/>
                  <a:pt x="372533" y="93133"/>
                </a:cubicBezTo>
                <a:cubicBezTo>
                  <a:pt x="639233" y="55033"/>
                  <a:pt x="1187450" y="52916"/>
                  <a:pt x="1629833" y="550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Freeform 40"/>
          <p:cNvSpPr/>
          <p:nvPr/>
        </p:nvSpPr>
        <p:spPr bwMode="auto">
          <a:xfrm rot="10800000">
            <a:off x="1828800" y="3562350"/>
            <a:ext cx="3968750" cy="2282825"/>
          </a:xfrm>
          <a:custGeom>
            <a:avLst/>
            <a:gdLst>
              <a:gd name="connsiteX0" fmla="*/ 1629833 w 3409950"/>
              <a:gd name="connsiteY0" fmla="*/ 55033 h 1811866"/>
              <a:gd name="connsiteX1" fmla="*/ 3026833 w 3409950"/>
              <a:gd name="connsiteY1" fmla="*/ 105833 h 1811866"/>
              <a:gd name="connsiteX2" fmla="*/ 3230033 w 3409950"/>
              <a:gd name="connsiteY2" fmla="*/ 690033 h 1811866"/>
              <a:gd name="connsiteX3" fmla="*/ 1947333 w 3409950"/>
              <a:gd name="connsiteY3" fmla="*/ 664633 h 1811866"/>
              <a:gd name="connsiteX4" fmla="*/ 2493433 w 3409950"/>
              <a:gd name="connsiteY4" fmla="*/ 1413933 h 1811866"/>
              <a:gd name="connsiteX5" fmla="*/ 2290233 w 3409950"/>
              <a:gd name="connsiteY5" fmla="*/ 1769533 h 1811866"/>
              <a:gd name="connsiteX6" fmla="*/ 1833033 w 3409950"/>
              <a:gd name="connsiteY6" fmla="*/ 1642533 h 1811866"/>
              <a:gd name="connsiteX7" fmla="*/ 1540933 w 3409950"/>
              <a:gd name="connsiteY7" fmla="*/ 753533 h 1811866"/>
              <a:gd name="connsiteX8" fmla="*/ 1274233 w 3409950"/>
              <a:gd name="connsiteY8" fmla="*/ 1591733 h 1811866"/>
              <a:gd name="connsiteX9" fmla="*/ 867833 w 3409950"/>
              <a:gd name="connsiteY9" fmla="*/ 1756833 h 1811866"/>
              <a:gd name="connsiteX10" fmla="*/ 740833 w 3409950"/>
              <a:gd name="connsiteY10" fmla="*/ 1325033 h 1811866"/>
              <a:gd name="connsiteX11" fmla="*/ 1198033 w 3409950"/>
              <a:gd name="connsiteY11" fmla="*/ 677333 h 1811866"/>
              <a:gd name="connsiteX12" fmla="*/ 194733 w 3409950"/>
              <a:gd name="connsiteY12" fmla="*/ 690033 h 1811866"/>
              <a:gd name="connsiteX13" fmla="*/ 29633 w 3409950"/>
              <a:gd name="connsiteY13" fmla="*/ 283633 h 1811866"/>
              <a:gd name="connsiteX14" fmla="*/ 372533 w 3409950"/>
              <a:gd name="connsiteY14" fmla="*/ 93133 h 1811866"/>
              <a:gd name="connsiteX15" fmla="*/ 1629833 w 3409950"/>
              <a:gd name="connsiteY15" fmla="*/ 55033 h 18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09950" h="1811866">
                <a:moveTo>
                  <a:pt x="1629833" y="55033"/>
                </a:moveTo>
                <a:cubicBezTo>
                  <a:pt x="2072216" y="57150"/>
                  <a:pt x="2760133" y="0"/>
                  <a:pt x="3026833" y="105833"/>
                </a:cubicBezTo>
                <a:cubicBezTo>
                  <a:pt x="3293533" y="211666"/>
                  <a:pt x="3409950" y="596900"/>
                  <a:pt x="3230033" y="690033"/>
                </a:cubicBezTo>
                <a:cubicBezTo>
                  <a:pt x="3050116" y="783166"/>
                  <a:pt x="2070100" y="543983"/>
                  <a:pt x="1947333" y="664633"/>
                </a:cubicBezTo>
                <a:cubicBezTo>
                  <a:pt x="1824566" y="785283"/>
                  <a:pt x="2436283" y="1229783"/>
                  <a:pt x="2493433" y="1413933"/>
                </a:cubicBezTo>
                <a:cubicBezTo>
                  <a:pt x="2550583" y="1598083"/>
                  <a:pt x="2400300" y="1731433"/>
                  <a:pt x="2290233" y="1769533"/>
                </a:cubicBezTo>
                <a:cubicBezTo>
                  <a:pt x="2180166" y="1807633"/>
                  <a:pt x="1957916" y="1811866"/>
                  <a:pt x="1833033" y="1642533"/>
                </a:cubicBezTo>
                <a:cubicBezTo>
                  <a:pt x="1708150" y="1473200"/>
                  <a:pt x="1634066" y="762000"/>
                  <a:pt x="1540933" y="753533"/>
                </a:cubicBezTo>
                <a:cubicBezTo>
                  <a:pt x="1447800" y="745066"/>
                  <a:pt x="1386416" y="1424516"/>
                  <a:pt x="1274233" y="1591733"/>
                </a:cubicBezTo>
                <a:cubicBezTo>
                  <a:pt x="1162050" y="1758950"/>
                  <a:pt x="956733" y="1801283"/>
                  <a:pt x="867833" y="1756833"/>
                </a:cubicBezTo>
                <a:cubicBezTo>
                  <a:pt x="778933" y="1712383"/>
                  <a:pt x="685800" y="1504950"/>
                  <a:pt x="740833" y="1325033"/>
                </a:cubicBezTo>
                <a:cubicBezTo>
                  <a:pt x="795866" y="1145116"/>
                  <a:pt x="1289050" y="783166"/>
                  <a:pt x="1198033" y="677333"/>
                </a:cubicBezTo>
                <a:cubicBezTo>
                  <a:pt x="1107016" y="571500"/>
                  <a:pt x="389466" y="755650"/>
                  <a:pt x="194733" y="690033"/>
                </a:cubicBezTo>
                <a:cubicBezTo>
                  <a:pt x="0" y="624416"/>
                  <a:pt x="0" y="383116"/>
                  <a:pt x="29633" y="283633"/>
                </a:cubicBezTo>
                <a:cubicBezTo>
                  <a:pt x="59266" y="184150"/>
                  <a:pt x="105833" y="131233"/>
                  <a:pt x="372533" y="93133"/>
                </a:cubicBezTo>
                <a:cubicBezTo>
                  <a:pt x="639233" y="55033"/>
                  <a:pt x="1187450" y="52916"/>
                  <a:pt x="1629833" y="5503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Calibri" charset="0"/>
                <a:cs typeface="Calibri" charset="0"/>
              </a:rPr>
              <a:t>Consistency Through Locking</a:t>
            </a:r>
            <a:endParaRPr lang="en-US" altLang="x-none"/>
          </a:p>
        </p:txBody>
      </p:sp>
      <p:sp>
        <p:nvSpPr>
          <p:cNvPr id="98" name="Oval 4"/>
          <p:cNvSpPr>
            <a:spLocks noChangeArrowheads="1"/>
          </p:cNvSpPr>
          <p:nvPr/>
        </p:nvSpPr>
        <p:spPr bwMode="auto">
          <a:xfrm>
            <a:off x="2927350" y="3821113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4413250" y="3821113"/>
            <a:ext cx="392113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899150" y="3821113"/>
            <a:ext cx="393700" cy="392112"/>
          </a:xfrm>
          <a:prstGeom prst="ellipse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latin typeface="Tahoma" pitchFamily="34" charset="0"/>
              <a:ea typeface="ＭＳ Ｐゴシック" pitchFamily="-111" charset="-128"/>
            </a:endParaRPr>
          </a:p>
        </p:txBody>
      </p:sp>
      <p:grpSp>
        <p:nvGrpSpPr>
          <p:cNvPr id="100359" name="Group 15"/>
          <p:cNvGrpSpPr>
            <a:grpSpLocks/>
          </p:cNvGrpSpPr>
          <p:nvPr/>
        </p:nvGrpSpPr>
        <p:grpSpPr bwMode="auto">
          <a:xfrm>
            <a:off x="2105025" y="5213350"/>
            <a:ext cx="5008563" cy="403225"/>
            <a:chOff x="1519063" y="3382942"/>
            <a:chExt cx="3699724" cy="297360"/>
          </a:xfrm>
        </p:grpSpPr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4928866" y="3382942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3792265" y="3390381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2655664" y="3382942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519063" y="3390381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grpSp>
        <p:nvGrpSpPr>
          <p:cNvPr id="100360" name="Group 17"/>
          <p:cNvGrpSpPr>
            <a:grpSpLocks/>
          </p:cNvGrpSpPr>
          <p:nvPr/>
        </p:nvGrpSpPr>
        <p:grpSpPr bwMode="auto">
          <a:xfrm>
            <a:off x="2105025" y="2419350"/>
            <a:ext cx="5008563" cy="401638"/>
            <a:chOff x="1526502" y="1318448"/>
            <a:chExt cx="3699724" cy="297360"/>
          </a:xfrm>
        </p:grpSpPr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4936305" y="1318448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3799704" y="1325887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2663103" y="1318448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526502" y="1325887"/>
              <a:ext cx="289921" cy="289921"/>
            </a:xfrm>
            <a:prstGeom prst="ellipse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400"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cxnSp>
        <p:nvCxnSpPr>
          <p:cNvPr id="111" name="Straight Arrow Connector 110"/>
          <p:cNvCxnSpPr>
            <a:cxnSpLocks noChangeShapeType="1"/>
          </p:cNvCxnSpPr>
          <p:nvPr/>
        </p:nvCxnSpPr>
        <p:spPr bwMode="auto">
          <a:xfrm flipV="1">
            <a:off x="2498725" y="2625725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Arrow Connector 111"/>
          <p:cNvCxnSpPr>
            <a:cxnSpLocks noChangeShapeType="1"/>
          </p:cNvCxnSpPr>
          <p:nvPr/>
        </p:nvCxnSpPr>
        <p:spPr bwMode="auto">
          <a:xfrm>
            <a:off x="4037013" y="2614613"/>
            <a:ext cx="1146175" cy="11112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Straight Arrow Connector 112"/>
          <p:cNvCxnSpPr>
            <a:cxnSpLocks noChangeShapeType="1"/>
          </p:cNvCxnSpPr>
          <p:nvPr/>
        </p:nvCxnSpPr>
        <p:spPr bwMode="auto">
          <a:xfrm flipV="1">
            <a:off x="5575300" y="2614613"/>
            <a:ext cx="1146175" cy="11112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Straight Arrow Connector 113"/>
          <p:cNvCxnSpPr>
            <a:cxnSpLocks noChangeShapeType="1"/>
          </p:cNvCxnSpPr>
          <p:nvPr/>
        </p:nvCxnSpPr>
        <p:spPr bwMode="auto">
          <a:xfrm rot="5400000" flipH="1" flipV="1">
            <a:off x="2920207" y="3096419"/>
            <a:ext cx="1123950" cy="4397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Arrow Connector 114"/>
          <p:cNvCxnSpPr>
            <a:cxnSpLocks noChangeShapeType="1"/>
            <a:stCxn id="100" idx="1"/>
          </p:cNvCxnSpPr>
          <p:nvPr/>
        </p:nvCxnSpPr>
        <p:spPr bwMode="auto">
          <a:xfrm rot="16200000" flipV="1">
            <a:off x="5180806" y="3101182"/>
            <a:ext cx="1114425" cy="4397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Straight Arrow Connector 115"/>
          <p:cNvCxnSpPr>
            <a:cxnSpLocks noChangeShapeType="1"/>
            <a:stCxn id="99" idx="7"/>
          </p:cNvCxnSpPr>
          <p:nvPr/>
        </p:nvCxnSpPr>
        <p:spPr bwMode="auto">
          <a:xfrm rot="5400000" flipH="1" flipV="1">
            <a:off x="4437063" y="3074988"/>
            <a:ext cx="1114425" cy="4921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Arrow Connector 116"/>
          <p:cNvCxnSpPr>
            <a:cxnSpLocks noChangeShapeType="1"/>
            <a:stCxn id="99" idx="1"/>
          </p:cNvCxnSpPr>
          <p:nvPr/>
        </p:nvCxnSpPr>
        <p:spPr bwMode="auto">
          <a:xfrm rot="16200000" flipV="1">
            <a:off x="3663157" y="3071019"/>
            <a:ext cx="1123950" cy="4905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Straight Arrow Connector 117"/>
          <p:cNvCxnSpPr>
            <a:cxnSpLocks noChangeShapeType="1"/>
          </p:cNvCxnSpPr>
          <p:nvPr/>
        </p:nvCxnSpPr>
        <p:spPr bwMode="auto">
          <a:xfrm flipV="1">
            <a:off x="2498725" y="5410200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Straight Arrow Connector 118"/>
          <p:cNvCxnSpPr>
            <a:cxnSpLocks noChangeShapeType="1"/>
          </p:cNvCxnSpPr>
          <p:nvPr/>
        </p:nvCxnSpPr>
        <p:spPr bwMode="auto">
          <a:xfrm>
            <a:off x="4037013" y="5410200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 flipV="1">
            <a:off x="5575300" y="5410200"/>
            <a:ext cx="1146175" cy="95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rot="16200000" flipV="1">
            <a:off x="2924969" y="4493419"/>
            <a:ext cx="1114425" cy="4397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Arrow Connector 121"/>
          <p:cNvCxnSpPr>
            <a:cxnSpLocks noChangeShapeType="1"/>
            <a:endCxn id="100" idx="3"/>
          </p:cNvCxnSpPr>
          <p:nvPr/>
        </p:nvCxnSpPr>
        <p:spPr bwMode="auto">
          <a:xfrm rot="5400000" flipH="1" flipV="1">
            <a:off x="5175250" y="4498975"/>
            <a:ext cx="1125538" cy="4397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  <a:endCxn id="99" idx="5"/>
          </p:cNvCxnSpPr>
          <p:nvPr/>
        </p:nvCxnSpPr>
        <p:spPr bwMode="auto">
          <a:xfrm rot="16200000" flipV="1">
            <a:off x="4431507" y="4472781"/>
            <a:ext cx="1125538" cy="49212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Straight Arrow Connector 123"/>
          <p:cNvCxnSpPr>
            <a:cxnSpLocks noChangeShapeType="1"/>
            <a:endCxn id="99" idx="3"/>
          </p:cNvCxnSpPr>
          <p:nvPr/>
        </p:nvCxnSpPr>
        <p:spPr bwMode="auto">
          <a:xfrm rot="5400000" flipH="1" flipV="1">
            <a:off x="3667919" y="4468019"/>
            <a:ext cx="1114425" cy="4905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567" y="3527995"/>
            <a:ext cx="557833" cy="58616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194" y="4939277"/>
            <a:ext cx="557833" cy="58616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147" y="3562271"/>
            <a:ext cx="557833" cy="586164"/>
          </a:xfrm>
          <a:prstGeom prst="rect">
            <a:avLst/>
          </a:prstGeom>
        </p:spPr>
      </p:pic>
      <p:pic>
        <p:nvPicPr>
          <p:cNvPr id="100378" name="Picture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938713"/>
            <a:ext cx="558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386" y="4939277"/>
            <a:ext cx="557833" cy="58616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135188"/>
            <a:ext cx="55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888" y="2100711"/>
            <a:ext cx="557833" cy="5861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247" y="3527995"/>
            <a:ext cx="557833" cy="5861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277" y="2135561"/>
            <a:ext cx="557833" cy="5861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761" y="3569921"/>
            <a:ext cx="557833" cy="586164"/>
          </a:xfrm>
          <a:prstGeom prst="rect">
            <a:avLst/>
          </a:prstGeom>
        </p:spPr>
      </p:pic>
      <p:sp>
        <p:nvSpPr>
          <p:cNvPr id="100385" name="Rectangle 2"/>
          <p:cNvSpPr>
            <a:spLocks noChangeArrowheads="1"/>
          </p:cNvSpPr>
          <p:nvPr/>
        </p:nvSpPr>
        <p:spPr bwMode="auto">
          <a:xfrm>
            <a:off x="350838" y="1344613"/>
            <a:ext cx="823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/>
              <a:t>Acquire write-lock on center vertex, read-lock on adjacent.</a:t>
            </a:r>
          </a:p>
        </p:txBody>
      </p:sp>
      <p:sp>
        <p:nvSpPr>
          <p:cNvPr id="100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628BEC31-3E1F-5444-B8F3-FE31714728AA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3138" y="5360988"/>
            <a:ext cx="7197725" cy="1155700"/>
          </a:xfrm>
          <a:prstGeom prst="rect">
            <a:avLst/>
          </a:prstGeom>
          <a:solidFill>
            <a:srgbClr val="F2DCDB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+mn-lt"/>
              </a:rPr>
              <a:t>Performance problem: </a:t>
            </a:r>
            <a:r>
              <a:rPr lang="en-US" sz="2800" dirty="0">
                <a:latin typeface="+mn-lt"/>
              </a:rPr>
              <a:t>Acquiring a lock from a </a:t>
            </a:r>
            <a:r>
              <a:rPr lang="en-US" sz="2800" b="1" dirty="0">
                <a:latin typeface="+mn-lt"/>
              </a:rPr>
              <a:t>neighboring</a:t>
            </a:r>
            <a:r>
              <a:rPr lang="en-US" sz="2800" dirty="0">
                <a:latin typeface="+mn-lt"/>
              </a:rPr>
              <a:t> machine incurs a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latency penalty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Simple locking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2150" y="2995613"/>
            <a:ext cx="2124075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lock scope 1</a:t>
            </a:r>
          </a:p>
        </p:txBody>
      </p:sp>
      <p:cxnSp>
        <p:nvCxnSpPr>
          <p:cNvPr id="102403" name="Straight Connector 5"/>
          <p:cNvCxnSpPr>
            <a:cxnSpLocks noChangeShapeType="1"/>
          </p:cNvCxnSpPr>
          <p:nvPr/>
        </p:nvCxnSpPr>
        <p:spPr bwMode="auto">
          <a:xfrm>
            <a:off x="4556125" y="2319338"/>
            <a:ext cx="0" cy="423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3325" y="3535363"/>
            <a:ext cx="2468563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Process request 1</a:t>
            </a:r>
          </a:p>
        </p:txBody>
      </p:sp>
      <p:cxnSp>
        <p:nvCxnSpPr>
          <p:cNvPr id="11" name="Straight Arrow Connector 10"/>
          <p:cNvCxnSpPr>
            <a:cxnSpLocks noChangeShapeType="1"/>
            <a:stCxn id="4" idx="3"/>
            <a:endCxn id="9" idx="1"/>
          </p:cNvCxnSpPr>
          <p:nvPr/>
        </p:nvCxnSpPr>
        <p:spPr bwMode="auto">
          <a:xfrm>
            <a:off x="4086225" y="3168650"/>
            <a:ext cx="927100" cy="53816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62150" y="4141788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scope 1 acquired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3" name="Straight Arrow Connector 12"/>
          <p:cNvCxnSpPr>
            <a:cxnSpLocks noChangeShapeType="1"/>
            <a:stCxn id="9" idx="1"/>
            <a:endCxn id="12" idx="3"/>
          </p:cNvCxnSpPr>
          <p:nvPr/>
        </p:nvCxnSpPr>
        <p:spPr bwMode="auto">
          <a:xfrm flipH="1">
            <a:off x="4086225" y="3706813"/>
            <a:ext cx="927100" cy="608012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62150" y="4487863"/>
            <a:ext cx="2124075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 err="1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update_function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 1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62150" y="4832350"/>
            <a:ext cx="2124075" cy="3444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release scope 1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cxnSpLocks noChangeShapeType="1"/>
            <a:stCxn id="18" idx="3"/>
            <a:endCxn id="20" idx="1"/>
          </p:cNvCxnSpPr>
          <p:nvPr/>
        </p:nvCxnSpPr>
        <p:spPr bwMode="auto">
          <a:xfrm>
            <a:off x="4086225" y="5005388"/>
            <a:ext cx="927100" cy="676275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13325" y="5510213"/>
            <a:ext cx="2468563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Process release 1</a:t>
            </a:r>
          </a:p>
        </p:txBody>
      </p:sp>
      <p:sp>
        <p:nvSpPr>
          <p:cNvPr id="102412" name="TextBox 24"/>
          <p:cNvSpPr txBox="1">
            <a:spLocks noChangeArrowheads="1"/>
          </p:cNvSpPr>
          <p:nvPr/>
        </p:nvSpPr>
        <p:spPr bwMode="auto">
          <a:xfrm rot="-5400000">
            <a:off x="-49212" y="3722688"/>
            <a:ext cx="85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Time</a:t>
            </a:r>
          </a:p>
        </p:txBody>
      </p:sp>
      <p:sp>
        <p:nvSpPr>
          <p:cNvPr id="26" name="Down Arrow 25"/>
          <p:cNvSpPr/>
          <p:nvPr/>
        </p:nvSpPr>
        <p:spPr bwMode="auto">
          <a:xfrm>
            <a:off x="609600" y="1863725"/>
            <a:ext cx="328613" cy="46942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4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1D12A28-D97A-E24B-8E9E-B42EFDA36930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10241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644650"/>
            <a:ext cx="15636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44650"/>
            <a:ext cx="156368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p-Down Arrow 13"/>
          <p:cNvSpPr/>
          <p:nvPr/>
        </p:nvSpPr>
        <p:spPr bwMode="auto">
          <a:xfrm>
            <a:off x="2286000" y="3340100"/>
            <a:ext cx="292100" cy="801688"/>
          </a:xfrm>
          <a:prstGeom prst="up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800">
              <a:solidFill>
                <a:schemeClr val="tx1"/>
              </a:solidFill>
              <a:latin typeface="Tahoma" pitchFamily="-6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7" grpId="0" animBg="1"/>
      <p:bldP spid="18" grpId="0" animBg="1"/>
      <p:bldP spid="20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Pipelining </a:t>
            </a:r>
            <a:r>
              <a:rPr lang="en-US" altLang="x-none">
                <a:sym typeface="Wingdings" charset="2"/>
              </a:rPr>
              <a:t>hides latency</a:t>
            </a:r>
            <a:endParaRPr lang="en-US" altLang="x-none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403225" y="1479550"/>
            <a:ext cx="8305800" cy="6873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x-none" b="1"/>
              <a:t>GraphLab Idea: </a:t>
            </a:r>
            <a:r>
              <a:rPr lang="en-US" altLang="x-none" b="1">
                <a:solidFill>
                  <a:srgbClr val="00B050"/>
                </a:solidFill>
              </a:rPr>
              <a:t>Hide latency </a:t>
            </a:r>
            <a:r>
              <a:rPr lang="en-US" altLang="x-none"/>
              <a:t>using </a:t>
            </a:r>
            <a:r>
              <a:rPr lang="en-US" altLang="x-none" b="1">
                <a:solidFill>
                  <a:srgbClr val="0070C0"/>
                </a:solidFill>
              </a:rPr>
              <a:t>pipelining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2150" y="2995613"/>
            <a:ext cx="2124075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lock scope 1</a:t>
            </a:r>
          </a:p>
        </p:txBody>
      </p:sp>
      <p:cxnSp>
        <p:nvCxnSpPr>
          <p:cNvPr id="104452" name="Straight Connector 5"/>
          <p:cNvCxnSpPr>
            <a:cxnSpLocks noChangeShapeType="1"/>
          </p:cNvCxnSpPr>
          <p:nvPr/>
        </p:nvCxnSpPr>
        <p:spPr bwMode="auto">
          <a:xfrm>
            <a:off x="4556125" y="2319338"/>
            <a:ext cx="0" cy="423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13325" y="3535363"/>
            <a:ext cx="2468563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Process request 1</a:t>
            </a:r>
          </a:p>
        </p:txBody>
      </p:sp>
      <p:cxnSp>
        <p:nvCxnSpPr>
          <p:cNvPr id="11" name="Straight Arrow Connector 10"/>
          <p:cNvCxnSpPr>
            <a:cxnSpLocks noChangeShapeType="1"/>
            <a:stCxn id="4" idx="3"/>
            <a:endCxn id="9" idx="1"/>
          </p:cNvCxnSpPr>
          <p:nvPr/>
        </p:nvCxnSpPr>
        <p:spPr bwMode="auto">
          <a:xfrm>
            <a:off x="4086225" y="3168650"/>
            <a:ext cx="927100" cy="53816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62150" y="4141788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scope 1 acquired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3" name="Straight Arrow Connector 12"/>
          <p:cNvCxnSpPr>
            <a:cxnSpLocks noChangeShapeType="1"/>
            <a:stCxn id="9" idx="1"/>
            <a:endCxn id="12" idx="3"/>
          </p:cNvCxnSpPr>
          <p:nvPr/>
        </p:nvCxnSpPr>
        <p:spPr bwMode="auto">
          <a:xfrm flipH="1">
            <a:off x="4086225" y="3706813"/>
            <a:ext cx="927100" cy="608012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62150" y="5148263"/>
            <a:ext cx="2124075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 err="1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update_function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 1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62150" y="5514975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release scope 1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9" name="Straight Arrow Connector 18"/>
          <p:cNvCxnSpPr>
            <a:cxnSpLocks noChangeShapeType="1"/>
            <a:stCxn id="18" idx="3"/>
            <a:endCxn id="20" idx="1"/>
          </p:cNvCxnSpPr>
          <p:nvPr/>
        </p:nvCxnSpPr>
        <p:spPr bwMode="auto">
          <a:xfrm>
            <a:off x="4086225" y="5688013"/>
            <a:ext cx="927100" cy="53340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13325" y="6048375"/>
            <a:ext cx="2468563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Process release 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62150" y="3340100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lock scope 2</a:t>
            </a:r>
          </a:p>
        </p:txBody>
      </p:sp>
      <p:sp>
        <p:nvSpPr>
          <p:cNvPr id="104462" name="TextBox 24"/>
          <p:cNvSpPr txBox="1">
            <a:spLocks noChangeArrowheads="1"/>
          </p:cNvSpPr>
          <p:nvPr/>
        </p:nvSpPr>
        <p:spPr bwMode="auto">
          <a:xfrm rot="-5400000">
            <a:off x="-49212" y="3722688"/>
            <a:ext cx="855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/>
              <a:t>Time</a:t>
            </a:r>
          </a:p>
        </p:txBody>
      </p:sp>
      <p:sp>
        <p:nvSpPr>
          <p:cNvPr id="26" name="Down Arrow 25"/>
          <p:cNvSpPr/>
          <p:nvPr/>
        </p:nvSpPr>
        <p:spPr bwMode="auto">
          <a:xfrm>
            <a:off x="609600" y="2319338"/>
            <a:ext cx="328613" cy="42386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eaLnBrk="1" hangingPunct="1">
              <a:defRPr/>
            </a:pPr>
            <a:endParaRPr lang="en-US" sz="240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962150" y="3706813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lock scope 3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019675" y="3859213"/>
            <a:ext cx="2468563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Process request 2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19675" y="4233863"/>
            <a:ext cx="2468563" cy="34448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latin typeface="Tahoma" pitchFamily="34" charset="0"/>
                <a:ea typeface="ＭＳ Ｐゴシック" pitchFamily="-111" charset="-128"/>
              </a:rPr>
              <a:t>Process request 3</a:t>
            </a:r>
          </a:p>
        </p:txBody>
      </p:sp>
      <p:cxnSp>
        <p:nvCxnSpPr>
          <p:cNvPr id="28" name="Straight Arrow Connector 27"/>
          <p:cNvCxnSpPr>
            <a:cxnSpLocks noChangeShapeType="1"/>
            <a:stCxn id="21" idx="3"/>
            <a:endCxn id="24" idx="1"/>
          </p:cNvCxnSpPr>
          <p:nvPr/>
        </p:nvCxnSpPr>
        <p:spPr bwMode="auto">
          <a:xfrm>
            <a:off x="4086225" y="3513138"/>
            <a:ext cx="933450" cy="519112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  <a:stCxn id="23" idx="3"/>
            <a:endCxn id="27" idx="1"/>
          </p:cNvCxnSpPr>
          <p:nvPr/>
        </p:nvCxnSpPr>
        <p:spPr bwMode="auto">
          <a:xfrm>
            <a:off x="4086225" y="3879850"/>
            <a:ext cx="933450" cy="52705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  <a:stCxn id="24" idx="1"/>
            <a:endCxn id="31" idx="3"/>
          </p:cNvCxnSpPr>
          <p:nvPr/>
        </p:nvCxnSpPr>
        <p:spPr bwMode="auto">
          <a:xfrm flipH="1">
            <a:off x="4086225" y="4032250"/>
            <a:ext cx="933450" cy="60801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962150" y="4467225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scope 2 acquired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62150" y="4792663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scope 3 acquired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34" name="Straight Arrow Connector 33"/>
          <p:cNvCxnSpPr>
            <a:cxnSpLocks noChangeShapeType="1"/>
            <a:stCxn id="27" idx="1"/>
            <a:endCxn id="32" idx="3"/>
          </p:cNvCxnSpPr>
          <p:nvPr/>
        </p:nvCxnSpPr>
        <p:spPr bwMode="auto">
          <a:xfrm flipH="1">
            <a:off x="4086225" y="4406900"/>
            <a:ext cx="933450" cy="55880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62150" y="5876925"/>
            <a:ext cx="2124075" cy="3444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 err="1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update_function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 2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962150" y="6243638"/>
            <a:ext cx="2124075" cy="34607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ＭＳ Ｐゴシック" pitchFamily="-111" charset="-128"/>
              </a:rPr>
              <a:t>release scope 2</a:t>
            </a:r>
            <a:endParaRPr lang="en-US" sz="2000" dirty="0"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4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0F12869-4647-8446-BC1C-39E12B25577B}" type="slidenum">
              <a:rPr lang="en-US" altLang="x-none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54</a:t>
            </a:fld>
            <a:endParaRPr lang="en-US" altLang="x-none" sz="1200">
              <a:solidFill>
                <a:srgbClr val="000000"/>
              </a:solidFill>
            </a:endParaRPr>
          </a:p>
        </p:txBody>
      </p:sp>
      <p:pic>
        <p:nvPicPr>
          <p:cNvPr id="104476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017713"/>
            <a:ext cx="15636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77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017713"/>
            <a:ext cx="15636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31" grpId="0" animBg="1"/>
      <p:bldP spid="32" grpId="0" animBg="1"/>
      <p:bldP spid="37" grpId="0" animBg="1"/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Distributed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 1:</a:t>
            </a:r>
            <a:r>
              <a:rPr lang="en-US" altLang="x-none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x-none" b="1" i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Chromatic Engine</a:t>
            </a:r>
          </a:p>
          <a:p>
            <a:pPr lvl="1" eaLnBrk="1" hangingPunct="1">
              <a:defRPr/>
            </a:pPr>
            <a:r>
              <a:rPr lang="en-US" altLang="x-none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Edge Consistency via </a:t>
            </a:r>
            <a:r>
              <a:rPr lang="en-US" b="1" spc="-1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Graph Coloring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Requires a graph coloring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be available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Frequent barriers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inefficient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when only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some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vertices active</a:t>
            </a:r>
          </a:p>
          <a:p>
            <a:pPr lvl="1" eaLnBrk="1" hangingPunct="1"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/>
              <a:t>Solution 2: Distributed Locking</a:t>
            </a:r>
          </a:p>
          <a:p>
            <a:pPr lvl="1" eaLnBrk="1" hangingPunct="1">
              <a:defRPr/>
            </a:pPr>
            <a:r>
              <a:rPr lang="en-US" spc="-150" dirty="0"/>
              <a:t>Residual BP on 190K-vertex/560K-edge graph, 4 machines</a:t>
            </a:r>
          </a:p>
          <a:p>
            <a:pPr lvl="1" eaLnBrk="1" hangingPunct="1">
              <a:defRPr/>
            </a:pPr>
            <a:r>
              <a:rPr lang="en-US" dirty="0"/>
              <a:t>No pipelining: 472 sec; </a:t>
            </a:r>
            <a:r>
              <a:rPr lang="en-US" b="1" dirty="0">
                <a:solidFill>
                  <a:srgbClr val="00B050"/>
                </a:solidFill>
              </a:rPr>
              <a:t>with pipelining: 10 sec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How to handle machine failure?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/>
              <a:t>What when machines fail?  </a:t>
            </a:r>
            <a:r>
              <a:rPr lang="en-US" b="1" dirty="0"/>
              <a:t>How</a:t>
            </a:r>
            <a:r>
              <a:rPr lang="en-US" dirty="0"/>
              <a:t> do we </a:t>
            </a:r>
            <a:r>
              <a:rPr lang="en-US" b="1" dirty="0">
                <a:solidFill>
                  <a:srgbClr val="0070C0"/>
                </a:solidFill>
              </a:rPr>
              <a:t>provide fault tolerance?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Strawman scheme: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Synchronous snapshot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checkpointing</a:t>
            </a:r>
            <a:endParaRPr lang="en-US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Stop the world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/>
              <a:t>Write each machines’ state to disk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Snapshot Performance</a:t>
            </a:r>
          </a:p>
        </p:txBody>
      </p:sp>
      <p:pic>
        <p:nvPicPr>
          <p:cNvPr id="1095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314450"/>
            <a:ext cx="7567612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DFEAC-6D4F-F148-9E25-2066A2FC3559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09572" name="Rectangle 8"/>
          <p:cNvSpPr>
            <a:spLocks noChangeArrowheads="1"/>
          </p:cNvSpPr>
          <p:nvPr/>
        </p:nvSpPr>
        <p:spPr bwMode="auto">
          <a:xfrm>
            <a:off x="2144713" y="1768475"/>
            <a:ext cx="5584825" cy="4262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119313" y="1800225"/>
            <a:ext cx="3617912" cy="4221163"/>
          </a:xfrm>
          <a:custGeom>
            <a:avLst/>
            <a:gdLst>
              <a:gd name="T0" fmla="*/ 0 w 3618458"/>
              <a:gd name="T1" fmla="*/ 4221007 h 4221319"/>
              <a:gd name="T2" fmla="*/ 539127 w 3618458"/>
              <a:gd name="T3" fmla="*/ 3299137 h 4221319"/>
              <a:gd name="T4" fmla="*/ 1391295 w 3618458"/>
              <a:gd name="T5" fmla="*/ 3212168 h 4221319"/>
              <a:gd name="T6" fmla="*/ 1599989 w 3618458"/>
              <a:gd name="T7" fmla="*/ 2916474 h 4221319"/>
              <a:gd name="T8" fmla="*/ 2852154 w 3618458"/>
              <a:gd name="T9" fmla="*/ 846617 h 4221319"/>
              <a:gd name="T10" fmla="*/ 3269543 w 3618458"/>
              <a:gd name="T11" fmla="*/ 133471 h 4221319"/>
              <a:gd name="T12" fmla="*/ 3478237 w 3618458"/>
              <a:gd name="T13" fmla="*/ 11716 h 4221319"/>
              <a:gd name="T14" fmla="*/ 3617366 w 3618458"/>
              <a:gd name="T15" fmla="*/ 11716 h 42213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18458" h="4221319">
                <a:moveTo>
                  <a:pt x="0" y="4221319"/>
                </a:moveTo>
                <a:cubicBezTo>
                  <a:pt x="112352" y="4029249"/>
                  <a:pt x="490874" y="3311389"/>
                  <a:pt x="539289" y="3299381"/>
                </a:cubicBezTo>
                <a:cubicBezTo>
                  <a:pt x="789823" y="3237244"/>
                  <a:pt x="1318215" y="3281892"/>
                  <a:pt x="1391715" y="3212406"/>
                </a:cubicBezTo>
                <a:cubicBezTo>
                  <a:pt x="1551183" y="3061648"/>
                  <a:pt x="1356921" y="3310978"/>
                  <a:pt x="1600471" y="2916690"/>
                </a:cubicBezTo>
                <a:cubicBezTo>
                  <a:pt x="1844021" y="2522402"/>
                  <a:pt x="2574672" y="1310547"/>
                  <a:pt x="2853015" y="846679"/>
                </a:cubicBezTo>
                <a:cubicBezTo>
                  <a:pt x="3131358" y="382811"/>
                  <a:pt x="3166150" y="272641"/>
                  <a:pt x="3270529" y="133481"/>
                </a:cubicBezTo>
                <a:cubicBezTo>
                  <a:pt x="3374908" y="-5679"/>
                  <a:pt x="3421299" y="32010"/>
                  <a:pt x="3479287" y="11716"/>
                </a:cubicBezTo>
                <a:cubicBezTo>
                  <a:pt x="3537275" y="-8578"/>
                  <a:pt x="3614109" y="1569"/>
                  <a:pt x="3618458" y="11716"/>
                </a:cubicBezTo>
              </a:path>
            </a:pathLst>
          </a:custGeom>
          <a:noFill/>
          <a:ln w="5715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06625" y="1828800"/>
            <a:ext cx="1790700" cy="1201738"/>
            <a:chOff x="2418102" y="1774150"/>
            <a:chExt cx="1791832" cy="1200404"/>
          </a:xfrm>
        </p:grpSpPr>
        <p:sp>
          <p:nvSpPr>
            <p:cNvPr id="109590" name="Rectangle 9"/>
            <p:cNvSpPr>
              <a:spLocks noChangeArrowheads="1"/>
            </p:cNvSpPr>
            <p:nvPr/>
          </p:nvSpPr>
          <p:spPr bwMode="auto">
            <a:xfrm>
              <a:off x="2418102" y="1774150"/>
              <a:ext cx="1791832" cy="48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Tahoma" charset="0"/>
                </a:rPr>
                <a:t>No Snapshot</a:t>
              </a:r>
            </a:p>
          </p:txBody>
        </p:sp>
        <p:cxnSp>
          <p:nvCxnSpPr>
            <p:cNvPr id="109591" name="Straight Arrow Connector 11"/>
            <p:cNvCxnSpPr>
              <a:cxnSpLocks noChangeShapeType="1"/>
            </p:cNvCxnSpPr>
            <p:nvPr/>
          </p:nvCxnSpPr>
          <p:spPr bwMode="auto">
            <a:xfrm>
              <a:off x="3305322" y="2261212"/>
              <a:ext cx="713254" cy="71334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Freeform 4"/>
          <p:cNvSpPr>
            <a:spLocks/>
          </p:cNvSpPr>
          <p:nvPr/>
        </p:nvSpPr>
        <p:spPr bwMode="auto">
          <a:xfrm>
            <a:off x="2119313" y="1828800"/>
            <a:ext cx="2852737" cy="4175125"/>
          </a:xfrm>
          <a:custGeom>
            <a:avLst/>
            <a:gdLst>
              <a:gd name="T0" fmla="*/ 0 w 2853015"/>
              <a:gd name="T1" fmla="*/ 4175437 h 4174813"/>
              <a:gd name="T2" fmla="*/ 2104558 w 2853015"/>
              <a:gd name="T3" fmla="*/ 695907 h 4174813"/>
              <a:gd name="T4" fmla="*/ 2400251 w 2853015"/>
              <a:gd name="T5" fmla="*/ 208772 h 4174813"/>
              <a:gd name="T6" fmla="*/ 2591562 w 2853015"/>
              <a:gd name="T7" fmla="*/ 34796 h 4174813"/>
              <a:gd name="T8" fmla="*/ 2852459 w 2853015"/>
              <a:gd name="T9" fmla="*/ 0 h 41748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3015" h="4174813">
                <a:moveTo>
                  <a:pt x="0" y="4174813"/>
                </a:moveTo>
                <a:cubicBezTo>
                  <a:pt x="1004644" y="2501989"/>
                  <a:pt x="1704848" y="1356815"/>
                  <a:pt x="2104968" y="695803"/>
                </a:cubicBezTo>
                <a:lnTo>
                  <a:pt x="2400719" y="208740"/>
                </a:lnTo>
                <a:cubicBezTo>
                  <a:pt x="2452908" y="121765"/>
                  <a:pt x="2516685" y="69580"/>
                  <a:pt x="2592068" y="34790"/>
                </a:cubicBezTo>
                <a:cubicBezTo>
                  <a:pt x="2667451" y="0"/>
                  <a:pt x="2853015" y="0"/>
                  <a:pt x="2853015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136775" y="1838325"/>
            <a:ext cx="3983038" cy="4200525"/>
          </a:xfrm>
          <a:custGeom>
            <a:avLst/>
            <a:gdLst>
              <a:gd name="T0" fmla="*/ 0 w 3983784"/>
              <a:gd name="T1" fmla="*/ 4200158 h 4200892"/>
              <a:gd name="T2" fmla="*/ 539087 w 3983784"/>
              <a:gd name="T3" fmla="*/ 3278382 h 4200892"/>
              <a:gd name="T4" fmla="*/ 1704212 w 3983784"/>
              <a:gd name="T5" fmla="*/ 3191421 h 4200892"/>
              <a:gd name="T6" fmla="*/ 1895500 w 3983784"/>
              <a:gd name="T7" fmla="*/ 2895757 h 4200892"/>
              <a:gd name="T8" fmla="*/ 3130186 w 3983784"/>
              <a:gd name="T9" fmla="*/ 826108 h 4200892"/>
              <a:gd name="T10" fmla="*/ 3582323 w 3983784"/>
              <a:gd name="T11" fmla="*/ 95643 h 4200892"/>
              <a:gd name="T12" fmla="*/ 3982292 w 3983784"/>
              <a:gd name="T13" fmla="*/ 8682 h 42008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83784" h="4200892">
                <a:moveTo>
                  <a:pt x="0" y="4200892"/>
                </a:moveTo>
                <a:cubicBezTo>
                  <a:pt x="112352" y="4008822"/>
                  <a:pt x="297383" y="3534898"/>
                  <a:pt x="539289" y="3278954"/>
                </a:cubicBezTo>
                <a:cubicBezTo>
                  <a:pt x="864023" y="3215172"/>
                  <a:pt x="1394780" y="3209571"/>
                  <a:pt x="1704850" y="3191979"/>
                </a:cubicBezTo>
                <a:cubicBezTo>
                  <a:pt x="1861417" y="2971641"/>
                  <a:pt x="1658459" y="3290551"/>
                  <a:pt x="1896210" y="2896263"/>
                </a:cubicBezTo>
                <a:cubicBezTo>
                  <a:pt x="2133961" y="2501975"/>
                  <a:pt x="2850116" y="1293019"/>
                  <a:pt x="3131358" y="826252"/>
                </a:cubicBezTo>
                <a:cubicBezTo>
                  <a:pt x="3412600" y="359485"/>
                  <a:pt x="3441594" y="231920"/>
                  <a:pt x="3583665" y="95659"/>
                </a:cubicBezTo>
                <a:cubicBezTo>
                  <a:pt x="3725736" y="-40602"/>
                  <a:pt x="3833015" y="8684"/>
                  <a:pt x="3983784" y="868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972050" y="2552700"/>
            <a:ext cx="2757488" cy="523875"/>
            <a:chOff x="5184139" y="2497500"/>
            <a:chExt cx="2757328" cy="523220"/>
          </a:xfrm>
        </p:grpSpPr>
        <p:sp>
          <p:nvSpPr>
            <p:cNvPr id="109588" name="TextBox 24"/>
            <p:cNvSpPr txBox="1">
              <a:spLocks noChangeArrowheads="1"/>
            </p:cNvSpPr>
            <p:nvPr/>
          </p:nvSpPr>
          <p:spPr bwMode="auto">
            <a:xfrm>
              <a:off x="6332302" y="2497500"/>
              <a:ext cx="16091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>
                  <a:solidFill>
                    <a:srgbClr val="006700"/>
                  </a:solidFill>
                </a:rPr>
                <a:t>Snapshot</a:t>
              </a:r>
            </a:p>
          </p:txBody>
        </p:sp>
        <p:cxnSp>
          <p:nvCxnSpPr>
            <p:cNvPr id="109589" name="Straight Arrow Connector 25"/>
            <p:cNvCxnSpPr>
              <a:cxnSpLocks noChangeShapeType="1"/>
              <a:stCxn id="109588" idx="1"/>
            </p:cNvCxnSpPr>
            <p:nvPr/>
          </p:nvCxnSpPr>
          <p:spPr bwMode="auto">
            <a:xfrm flipH="1" flipV="1">
              <a:off x="5184139" y="2692119"/>
              <a:ext cx="1148163" cy="66991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10088" y="4065588"/>
            <a:ext cx="2690812" cy="954087"/>
            <a:chOff x="4721266" y="4010289"/>
            <a:chExt cx="2691949" cy="954107"/>
          </a:xfrm>
        </p:grpSpPr>
        <p:sp>
          <p:nvSpPr>
            <p:cNvPr id="109586" name="TextBox 23"/>
            <p:cNvSpPr txBox="1">
              <a:spLocks noChangeArrowheads="1"/>
            </p:cNvSpPr>
            <p:nvPr/>
          </p:nvSpPr>
          <p:spPr bwMode="auto">
            <a:xfrm>
              <a:off x="5715216" y="4010289"/>
              <a:ext cx="169799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>
                  <a:solidFill>
                    <a:srgbClr val="FF0000"/>
                  </a:solidFill>
                </a:rPr>
                <a:t>One slow machine</a:t>
              </a:r>
            </a:p>
          </p:txBody>
        </p:sp>
        <p:cxnSp>
          <p:nvCxnSpPr>
            <p:cNvPr id="109587" name="Straight Arrow Connector 27"/>
            <p:cNvCxnSpPr>
              <a:cxnSpLocks noChangeShapeType="1"/>
              <a:stCxn id="109586" idx="1"/>
            </p:cNvCxnSpPr>
            <p:nvPr/>
          </p:nvCxnSpPr>
          <p:spPr bwMode="auto">
            <a:xfrm flipH="1" flipV="1">
              <a:off x="4721266" y="4010291"/>
              <a:ext cx="993950" cy="47705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11238" y="2928938"/>
            <a:ext cx="7137400" cy="1077912"/>
          </a:xfrm>
          <a:prstGeom prst="rect">
            <a:avLst/>
          </a:prstGeom>
          <a:solidFill>
            <a:srgbClr val="FDEADA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dk1"/>
                </a:solidFill>
                <a:latin typeface="+mn-lt"/>
              </a:rPr>
              <a:t>How can we do better, </a:t>
            </a:r>
            <a:r>
              <a:rPr lang="en-US" sz="3200" b="1" dirty="0">
                <a:solidFill>
                  <a:srgbClr val="00B050"/>
                </a:solidFill>
                <a:latin typeface="+mn-lt"/>
              </a:rPr>
              <a:t>leveraging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+mn-lt"/>
              </a:rPr>
              <a:t>GraphLab’s </a:t>
            </a:r>
            <a:r>
              <a:rPr lang="en-US" sz="3200" b="1" dirty="0">
                <a:solidFill>
                  <a:schemeClr val="dk1"/>
                </a:solidFill>
                <a:latin typeface="+mn-lt"/>
              </a:rPr>
              <a:t>consistency mechanisms?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281238" y="4141788"/>
            <a:ext cx="1793875" cy="863600"/>
            <a:chOff x="2281416" y="4141986"/>
            <a:chExt cx="1794633" cy="863824"/>
          </a:xfrm>
        </p:grpSpPr>
        <p:sp>
          <p:nvSpPr>
            <p:cNvPr id="39" name="Left-Right Arrow 38"/>
            <p:cNvSpPr>
              <a:spLocks noChangeArrowheads="1"/>
            </p:cNvSpPr>
            <p:nvPr/>
          </p:nvSpPr>
          <p:spPr bwMode="auto">
            <a:xfrm>
              <a:off x="2785485" y="4660667"/>
              <a:ext cx="726247" cy="345143"/>
            </a:xfrm>
            <a:prstGeom prst="leftRight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Tahoma" pitchFamily="-64" charset="0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2281416" y="4141989"/>
              <a:ext cx="1794633" cy="400110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+mn-lt"/>
                </a:rPr>
                <a:t>Snapshot time</a:t>
              </a: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2913063" y="5149850"/>
            <a:ext cx="1666875" cy="781050"/>
            <a:chOff x="2912827" y="5149540"/>
            <a:chExt cx="1667291" cy="780999"/>
          </a:xfrm>
        </p:grpSpPr>
        <p:sp>
          <p:nvSpPr>
            <p:cNvPr id="38" name="Left-Right Arrow 37"/>
            <p:cNvSpPr>
              <a:spLocks noChangeArrowheads="1"/>
            </p:cNvSpPr>
            <p:nvPr/>
          </p:nvSpPr>
          <p:spPr bwMode="auto">
            <a:xfrm>
              <a:off x="3511732" y="5149540"/>
              <a:ext cx="486269" cy="345143"/>
            </a:xfrm>
            <a:prstGeom prst="left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lang="en-US" sz="2800">
                <a:latin typeface="Tahoma" pitchFamily="-64" charset="0"/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2912827" y="5530429"/>
              <a:ext cx="1667291" cy="400110"/>
            </a:xfrm>
            <a:prstGeom prst="rect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dk1"/>
                  </a:solidFill>
                  <a:latin typeface="+mn-lt"/>
                </a:rPr>
                <a:t>Slow machine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0" grpId="0" animBg="1"/>
      <p:bldP spid="3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Chandy-Lamport checkpointing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01775"/>
            <a:ext cx="5943600" cy="4778375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x-none" b="1" dirty="0">
                <a:ea typeface="Calibri" charset="0"/>
                <a:cs typeface="Calibri" charset="0"/>
              </a:rPr>
              <a:t>Step 1. </a:t>
            </a:r>
            <a:r>
              <a:rPr lang="en-US" altLang="x-none" dirty="0">
                <a:ea typeface="Calibri" charset="0"/>
                <a:cs typeface="Calibri" charset="0"/>
              </a:rPr>
              <a:t>Atomically one </a:t>
            </a:r>
            <a:r>
              <a:rPr lang="en-US" altLang="x-none" i="1" dirty="0">
                <a:ea typeface="Calibri" charset="0"/>
                <a:cs typeface="Calibri" charset="0"/>
              </a:rPr>
              <a:t>initiator</a:t>
            </a:r>
            <a:endParaRPr lang="en-US" altLang="x-none" dirty="0">
              <a:ea typeface="Calibri" charset="0"/>
              <a:cs typeface="Calibri" charset="0"/>
            </a:endParaRP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x-none" dirty="0">
                <a:ea typeface="Calibri" charset="0"/>
                <a:cs typeface="Calibri" charset="0"/>
              </a:rPr>
              <a:t>(a) Turns red, (b) Records its own state (c) sends </a:t>
            </a:r>
            <a:r>
              <a:rPr lang="en-US" altLang="x-none" i="1" dirty="0">
                <a:ea typeface="Calibri" charset="0"/>
                <a:cs typeface="Calibri" charset="0"/>
              </a:rPr>
              <a:t>marker</a:t>
            </a:r>
            <a:r>
              <a:rPr lang="en-US" altLang="x-none" dirty="0">
                <a:ea typeface="Calibri" charset="0"/>
                <a:cs typeface="Calibri" charset="0"/>
              </a:rPr>
              <a:t> to neighbors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endParaRPr lang="en-US" altLang="x-none" dirty="0">
              <a:ea typeface="Calibri" charset="0"/>
              <a:cs typeface="Calibri" charset="0"/>
            </a:endParaRP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x-none" b="1" dirty="0">
                <a:ea typeface="Calibri" charset="0"/>
                <a:cs typeface="Calibri" charset="0"/>
              </a:rPr>
              <a:t>Step 2. </a:t>
            </a:r>
            <a:r>
              <a:rPr lang="en-US" altLang="x-none" dirty="0">
                <a:ea typeface="Calibri" charset="0"/>
                <a:cs typeface="Calibri" charset="0"/>
              </a:rPr>
              <a:t>On receiving marker </a:t>
            </a:r>
            <a:r>
              <a:rPr lang="en-US" altLang="x-none" b="1" dirty="0">
                <a:ea typeface="Calibri" charset="0"/>
                <a:cs typeface="Calibri" charset="0"/>
              </a:rPr>
              <a:t>non-red</a:t>
            </a:r>
            <a:r>
              <a:rPr lang="en-US" altLang="x-none" dirty="0">
                <a:ea typeface="Calibri" charset="0"/>
                <a:cs typeface="Calibri" charset="0"/>
              </a:rPr>
              <a:t> node atomically: (a) Turns red,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en-US" altLang="x-none" dirty="0">
                <a:ea typeface="Calibri" charset="0"/>
                <a:cs typeface="Calibri" charset="0"/>
              </a:rPr>
              <a:t>	(b) Records its own state, (c) Sends markers along all outgoing channels</a:t>
            </a:r>
          </a:p>
        </p:txBody>
      </p:sp>
      <p:sp>
        <p:nvSpPr>
          <p:cNvPr id="111619" name="Oval 4"/>
          <p:cNvSpPr>
            <a:spLocks noChangeArrowheads="1"/>
          </p:cNvSpPr>
          <p:nvPr/>
        </p:nvSpPr>
        <p:spPr bwMode="auto">
          <a:xfrm>
            <a:off x="6781800" y="2308225"/>
            <a:ext cx="304800" cy="3048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20" name="Oval 5"/>
          <p:cNvSpPr>
            <a:spLocks noChangeArrowheads="1"/>
          </p:cNvSpPr>
          <p:nvPr/>
        </p:nvSpPr>
        <p:spPr bwMode="auto">
          <a:xfrm>
            <a:off x="8229600" y="34512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21" name="Oval 6"/>
          <p:cNvSpPr>
            <a:spLocks noChangeArrowheads="1"/>
          </p:cNvSpPr>
          <p:nvPr/>
        </p:nvSpPr>
        <p:spPr bwMode="auto">
          <a:xfrm>
            <a:off x="6858000" y="35274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22" name="Oval 7"/>
          <p:cNvSpPr>
            <a:spLocks noChangeArrowheads="1"/>
          </p:cNvSpPr>
          <p:nvPr/>
        </p:nvSpPr>
        <p:spPr bwMode="auto">
          <a:xfrm>
            <a:off x="8229600" y="23082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23" name="Oval 8"/>
          <p:cNvSpPr>
            <a:spLocks noChangeArrowheads="1"/>
          </p:cNvSpPr>
          <p:nvPr/>
        </p:nvSpPr>
        <p:spPr bwMode="auto">
          <a:xfrm>
            <a:off x="7620000" y="46704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24" name="Line 9"/>
          <p:cNvSpPr>
            <a:spLocks noChangeShapeType="1"/>
          </p:cNvSpPr>
          <p:nvPr/>
        </p:nvSpPr>
        <p:spPr bwMode="auto">
          <a:xfrm>
            <a:off x="7086600" y="2460625"/>
            <a:ext cx="1143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Line 10"/>
          <p:cNvSpPr>
            <a:spLocks noChangeShapeType="1"/>
          </p:cNvSpPr>
          <p:nvPr/>
        </p:nvSpPr>
        <p:spPr bwMode="auto">
          <a:xfrm>
            <a:off x="8382000" y="2613025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Line 11"/>
          <p:cNvSpPr>
            <a:spLocks noChangeShapeType="1"/>
          </p:cNvSpPr>
          <p:nvPr/>
        </p:nvSpPr>
        <p:spPr bwMode="auto">
          <a:xfrm flipH="1">
            <a:off x="7162800" y="3603625"/>
            <a:ext cx="1066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Line 12"/>
          <p:cNvSpPr>
            <a:spLocks noChangeShapeType="1"/>
          </p:cNvSpPr>
          <p:nvPr/>
        </p:nvSpPr>
        <p:spPr bwMode="auto">
          <a:xfrm flipV="1">
            <a:off x="6934200" y="2613025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Line 13"/>
          <p:cNvSpPr>
            <a:spLocks noChangeShapeType="1"/>
          </p:cNvSpPr>
          <p:nvPr/>
        </p:nvSpPr>
        <p:spPr bwMode="auto">
          <a:xfrm flipH="1">
            <a:off x="7086600" y="2536825"/>
            <a:ext cx="12192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Line 14"/>
          <p:cNvSpPr>
            <a:spLocks noChangeShapeType="1"/>
          </p:cNvSpPr>
          <p:nvPr/>
        </p:nvSpPr>
        <p:spPr bwMode="auto">
          <a:xfrm flipH="1">
            <a:off x="7772400" y="3756025"/>
            <a:ext cx="60960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Line 15"/>
          <p:cNvSpPr>
            <a:spLocks noChangeShapeType="1"/>
          </p:cNvSpPr>
          <p:nvPr/>
        </p:nvSpPr>
        <p:spPr bwMode="auto">
          <a:xfrm flipH="1" flipV="1">
            <a:off x="7086600" y="3832225"/>
            <a:ext cx="609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AutoShape 16"/>
          <p:cNvSpPr>
            <a:spLocks noChangeArrowheads="1"/>
          </p:cNvSpPr>
          <p:nvPr/>
        </p:nvSpPr>
        <p:spPr bwMode="auto">
          <a:xfrm>
            <a:off x="7467600" y="2155825"/>
            <a:ext cx="228600" cy="228600"/>
          </a:xfrm>
          <a:prstGeom prst="star5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-107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591300" y="2917825"/>
            <a:ext cx="228600" cy="228600"/>
          </a:xfrm>
          <a:prstGeom prst="star5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itchFamily="-107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6708775" y="3228975"/>
            <a:ext cx="0" cy="374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7775575" y="2284413"/>
            <a:ext cx="301625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6338888" y="5064125"/>
            <a:ext cx="1905000" cy="1109663"/>
          </a:xfrm>
          <a:prstGeom prst="wedgeRoundRectCallout">
            <a:avLst>
              <a:gd name="adj1" fmla="val -5162"/>
              <a:gd name="adj2" fmla="val -125157"/>
              <a:gd name="adj3" fmla="val 16667"/>
            </a:avLst>
          </a:prstGeom>
          <a:solidFill>
            <a:srgbClr val="FDFDD4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+mn-lt"/>
              </a:rPr>
              <a:t>First-in, first-out </a:t>
            </a:r>
            <a:r>
              <a:rPr lang="en-US" sz="2000" dirty="0">
                <a:latin typeface="+mn-lt"/>
              </a:rPr>
              <a:t>channels </a:t>
            </a:r>
            <a:r>
              <a:rPr lang="en-US" sz="2000">
                <a:latin typeface="+mn-lt"/>
              </a:rPr>
              <a:t>between nodes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963" y="5902325"/>
            <a:ext cx="85852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Implemented within GraphLab as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Update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Async. Snapshot Performance</a:t>
            </a:r>
          </a:p>
        </p:txBody>
      </p:sp>
      <p:pic>
        <p:nvPicPr>
          <p:cNvPr id="1126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314450"/>
            <a:ext cx="7567612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CBFA5-210D-FD4A-BD73-1746640F37BA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12644" name="Rectangle 8"/>
          <p:cNvSpPr>
            <a:spLocks noChangeArrowheads="1"/>
          </p:cNvSpPr>
          <p:nvPr/>
        </p:nvSpPr>
        <p:spPr bwMode="auto">
          <a:xfrm>
            <a:off x="2144713" y="1768475"/>
            <a:ext cx="5584825" cy="4262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x-none" altLang="x-none" sz="2800">
              <a:latin typeface="Tahoma" charset="0"/>
            </a:endParaRPr>
          </a:p>
        </p:txBody>
      </p:sp>
      <p:grpSp>
        <p:nvGrpSpPr>
          <p:cNvPr id="112645" name="Group 34"/>
          <p:cNvGrpSpPr>
            <a:grpSpLocks/>
          </p:cNvGrpSpPr>
          <p:nvPr/>
        </p:nvGrpSpPr>
        <p:grpSpPr bwMode="auto">
          <a:xfrm>
            <a:off x="2206625" y="1828800"/>
            <a:ext cx="1790700" cy="1201738"/>
            <a:chOff x="2418102" y="1774150"/>
            <a:chExt cx="1791832" cy="1200404"/>
          </a:xfrm>
        </p:grpSpPr>
        <p:sp>
          <p:nvSpPr>
            <p:cNvPr id="112656" name="Rectangle 9"/>
            <p:cNvSpPr>
              <a:spLocks noChangeArrowheads="1"/>
            </p:cNvSpPr>
            <p:nvPr/>
          </p:nvSpPr>
          <p:spPr bwMode="auto">
            <a:xfrm>
              <a:off x="2418102" y="1774150"/>
              <a:ext cx="1791832" cy="48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Tahoma" charset="0"/>
                </a:rPr>
                <a:t>No Snapshot</a:t>
              </a:r>
            </a:p>
          </p:txBody>
        </p:sp>
        <p:cxnSp>
          <p:nvCxnSpPr>
            <p:cNvPr id="112657" name="Straight Arrow Connector 11"/>
            <p:cNvCxnSpPr>
              <a:cxnSpLocks noChangeShapeType="1"/>
            </p:cNvCxnSpPr>
            <p:nvPr/>
          </p:nvCxnSpPr>
          <p:spPr bwMode="auto">
            <a:xfrm>
              <a:off x="3305322" y="2261212"/>
              <a:ext cx="713254" cy="71334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646" name="Freeform 4"/>
          <p:cNvSpPr>
            <a:spLocks/>
          </p:cNvSpPr>
          <p:nvPr/>
        </p:nvSpPr>
        <p:spPr bwMode="auto">
          <a:xfrm>
            <a:off x="2119313" y="1828800"/>
            <a:ext cx="2852737" cy="4175125"/>
          </a:xfrm>
          <a:custGeom>
            <a:avLst/>
            <a:gdLst>
              <a:gd name="T0" fmla="*/ 0 w 2853015"/>
              <a:gd name="T1" fmla="*/ 4175437 h 4174813"/>
              <a:gd name="T2" fmla="*/ 2104558 w 2853015"/>
              <a:gd name="T3" fmla="*/ 695907 h 4174813"/>
              <a:gd name="T4" fmla="*/ 2400251 w 2853015"/>
              <a:gd name="T5" fmla="*/ 208772 h 4174813"/>
              <a:gd name="T6" fmla="*/ 2591562 w 2853015"/>
              <a:gd name="T7" fmla="*/ 34796 h 4174813"/>
              <a:gd name="T8" fmla="*/ 2852459 w 2853015"/>
              <a:gd name="T9" fmla="*/ 0 h 41748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3015" h="4174813">
                <a:moveTo>
                  <a:pt x="0" y="4174813"/>
                </a:moveTo>
                <a:cubicBezTo>
                  <a:pt x="1004644" y="2501989"/>
                  <a:pt x="1704848" y="1356815"/>
                  <a:pt x="2104968" y="695803"/>
                </a:cubicBezTo>
                <a:lnTo>
                  <a:pt x="2400719" y="208740"/>
                </a:lnTo>
                <a:cubicBezTo>
                  <a:pt x="2452908" y="121765"/>
                  <a:pt x="2516685" y="69580"/>
                  <a:pt x="2592068" y="34790"/>
                </a:cubicBezTo>
                <a:cubicBezTo>
                  <a:pt x="2667451" y="0"/>
                  <a:pt x="2853015" y="0"/>
                  <a:pt x="2853015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741863" y="2552700"/>
            <a:ext cx="2757487" cy="523875"/>
            <a:chOff x="5184139" y="2497500"/>
            <a:chExt cx="2757328" cy="523220"/>
          </a:xfrm>
        </p:grpSpPr>
        <p:sp>
          <p:nvSpPr>
            <p:cNvPr id="112654" name="TextBox 24"/>
            <p:cNvSpPr txBox="1">
              <a:spLocks noChangeArrowheads="1"/>
            </p:cNvSpPr>
            <p:nvPr/>
          </p:nvSpPr>
          <p:spPr bwMode="auto">
            <a:xfrm>
              <a:off x="6332302" y="2497500"/>
              <a:ext cx="16091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>
                  <a:solidFill>
                    <a:srgbClr val="006700"/>
                  </a:solidFill>
                </a:rPr>
                <a:t>Snapshot</a:t>
              </a:r>
            </a:p>
          </p:txBody>
        </p:sp>
        <p:cxnSp>
          <p:nvCxnSpPr>
            <p:cNvPr id="112655" name="Straight Arrow Connector 25"/>
            <p:cNvCxnSpPr>
              <a:cxnSpLocks noChangeShapeType="1"/>
              <a:stCxn id="112654" idx="1"/>
            </p:cNvCxnSpPr>
            <p:nvPr/>
          </p:nvCxnSpPr>
          <p:spPr bwMode="auto">
            <a:xfrm flipH="1" flipV="1">
              <a:off x="5184139" y="2692119"/>
              <a:ext cx="1148163" cy="66991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157663" y="3886200"/>
            <a:ext cx="2690812" cy="954088"/>
            <a:chOff x="4721266" y="4010289"/>
            <a:chExt cx="2691949" cy="954107"/>
          </a:xfrm>
        </p:grpSpPr>
        <p:sp>
          <p:nvSpPr>
            <p:cNvPr id="112652" name="TextBox 23"/>
            <p:cNvSpPr txBox="1">
              <a:spLocks noChangeArrowheads="1"/>
            </p:cNvSpPr>
            <p:nvPr/>
          </p:nvSpPr>
          <p:spPr bwMode="auto">
            <a:xfrm>
              <a:off x="5715216" y="4010289"/>
              <a:ext cx="169799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 b="1">
                  <a:solidFill>
                    <a:srgbClr val="FF0000"/>
                  </a:solidFill>
                </a:rPr>
                <a:t>One slow machine</a:t>
              </a:r>
            </a:p>
          </p:txBody>
        </p:sp>
        <p:cxnSp>
          <p:nvCxnSpPr>
            <p:cNvPr id="112653" name="Straight Arrow Connector 27"/>
            <p:cNvCxnSpPr>
              <a:cxnSpLocks noChangeShapeType="1"/>
              <a:stCxn id="112652" idx="1"/>
            </p:cNvCxnSpPr>
            <p:nvPr/>
          </p:nvCxnSpPr>
          <p:spPr bwMode="auto">
            <a:xfrm flipH="1" flipV="1">
              <a:off x="4721266" y="4010291"/>
              <a:ext cx="993950" cy="47705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Freeform 18"/>
          <p:cNvSpPr>
            <a:spLocks/>
          </p:cNvSpPr>
          <p:nvPr/>
        </p:nvSpPr>
        <p:spPr bwMode="auto">
          <a:xfrm>
            <a:off x="2119313" y="1781175"/>
            <a:ext cx="3565525" cy="4257675"/>
          </a:xfrm>
          <a:custGeom>
            <a:avLst/>
            <a:gdLst>
              <a:gd name="T0" fmla="*/ 0 w 3566269"/>
              <a:gd name="T1" fmla="*/ 4257567 h 4257783"/>
              <a:gd name="T2" fmla="*/ 521675 w 3566269"/>
              <a:gd name="T3" fmla="*/ 3335675 h 4257783"/>
              <a:gd name="T4" fmla="*/ 747735 w 3566269"/>
              <a:gd name="T5" fmla="*/ 3126947 h 4257783"/>
              <a:gd name="T6" fmla="*/ 1078129 w 3566269"/>
              <a:gd name="T7" fmla="*/ 3057368 h 4257783"/>
              <a:gd name="T8" fmla="*/ 1443302 w 3566269"/>
              <a:gd name="T9" fmla="*/ 2866033 h 4257783"/>
              <a:gd name="T10" fmla="*/ 1930198 w 3566269"/>
              <a:gd name="T11" fmla="*/ 2065902 h 4257783"/>
              <a:gd name="T12" fmla="*/ 2573598 w 3566269"/>
              <a:gd name="T13" fmla="*/ 1022251 h 4257783"/>
              <a:gd name="T14" fmla="*/ 3130052 w 3566269"/>
              <a:gd name="T15" fmla="*/ 152542 h 4257783"/>
              <a:gd name="T16" fmla="*/ 3373500 w 3566269"/>
              <a:gd name="T17" fmla="*/ 13390 h 4257783"/>
              <a:gd name="T18" fmla="*/ 3564781 w 3566269"/>
              <a:gd name="T19" fmla="*/ 13390 h 42577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66269" h="4257783">
                <a:moveTo>
                  <a:pt x="0" y="4257783"/>
                </a:moveTo>
                <a:cubicBezTo>
                  <a:pt x="198609" y="3893936"/>
                  <a:pt x="397219" y="3524291"/>
                  <a:pt x="521893" y="3335845"/>
                </a:cubicBezTo>
                <a:cubicBezTo>
                  <a:pt x="646567" y="3147399"/>
                  <a:pt x="655266" y="3173492"/>
                  <a:pt x="748047" y="3127105"/>
                </a:cubicBezTo>
                <a:cubicBezTo>
                  <a:pt x="840828" y="3080718"/>
                  <a:pt x="962603" y="3101012"/>
                  <a:pt x="1078579" y="3057524"/>
                </a:cubicBezTo>
                <a:cubicBezTo>
                  <a:pt x="1194555" y="3014036"/>
                  <a:pt x="1301833" y="3031432"/>
                  <a:pt x="1443904" y="2866179"/>
                </a:cubicBezTo>
                <a:cubicBezTo>
                  <a:pt x="1585975" y="2700926"/>
                  <a:pt x="1931004" y="2066006"/>
                  <a:pt x="1931004" y="2066006"/>
                </a:cubicBezTo>
                <a:cubicBezTo>
                  <a:pt x="2119465" y="1758693"/>
                  <a:pt x="2374613" y="1341212"/>
                  <a:pt x="2574672" y="1022303"/>
                </a:cubicBezTo>
                <a:cubicBezTo>
                  <a:pt x="2774731" y="703394"/>
                  <a:pt x="2997985" y="320702"/>
                  <a:pt x="3131358" y="152550"/>
                </a:cubicBezTo>
                <a:cubicBezTo>
                  <a:pt x="3264731" y="-15602"/>
                  <a:pt x="3302423" y="36583"/>
                  <a:pt x="3374908" y="13390"/>
                </a:cubicBezTo>
                <a:cubicBezTo>
                  <a:pt x="3447393" y="-9803"/>
                  <a:pt x="3506831" y="1793"/>
                  <a:pt x="3566269" y="13390"/>
                </a:cubicBezTo>
              </a:path>
            </a:pathLst>
          </a:custGeom>
          <a:noFill/>
          <a:ln w="5715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2116138" y="1828800"/>
            <a:ext cx="3567112" cy="4257675"/>
          </a:xfrm>
          <a:custGeom>
            <a:avLst/>
            <a:gdLst>
              <a:gd name="T0" fmla="*/ 0 w 3566269"/>
              <a:gd name="T1" fmla="*/ 4257567 h 4257783"/>
              <a:gd name="T2" fmla="*/ 522139 w 3566269"/>
              <a:gd name="T3" fmla="*/ 3335675 h 4257783"/>
              <a:gd name="T4" fmla="*/ 748401 w 3566269"/>
              <a:gd name="T5" fmla="*/ 3126947 h 4257783"/>
              <a:gd name="T6" fmla="*/ 1079089 w 3566269"/>
              <a:gd name="T7" fmla="*/ 3057368 h 4257783"/>
              <a:gd name="T8" fmla="*/ 1526033 w 3566269"/>
              <a:gd name="T9" fmla="*/ 2768359 h 4257783"/>
              <a:gd name="T10" fmla="*/ 1964495 w 3566269"/>
              <a:gd name="T11" fmla="*/ 2065902 h 4257783"/>
              <a:gd name="T12" fmla="*/ 2592178 w 3566269"/>
              <a:gd name="T13" fmla="*/ 1038531 h 4257783"/>
              <a:gd name="T14" fmla="*/ 3149127 w 3566269"/>
              <a:gd name="T15" fmla="*/ 152542 h 4257783"/>
              <a:gd name="T16" fmla="*/ 3376504 w 3566269"/>
              <a:gd name="T17" fmla="*/ 13390 h 4257783"/>
              <a:gd name="T18" fmla="*/ 3567955 w 3566269"/>
              <a:gd name="T19" fmla="*/ 13390 h 42577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66269" h="4257783">
                <a:moveTo>
                  <a:pt x="0" y="4257783"/>
                </a:moveTo>
                <a:cubicBezTo>
                  <a:pt x="198609" y="3893936"/>
                  <a:pt x="397219" y="3524291"/>
                  <a:pt x="521893" y="3335845"/>
                </a:cubicBezTo>
                <a:cubicBezTo>
                  <a:pt x="646567" y="3147399"/>
                  <a:pt x="655266" y="3173492"/>
                  <a:pt x="748047" y="3127105"/>
                </a:cubicBezTo>
                <a:cubicBezTo>
                  <a:pt x="840828" y="3080718"/>
                  <a:pt x="949035" y="3117292"/>
                  <a:pt x="1078579" y="3057524"/>
                </a:cubicBezTo>
                <a:cubicBezTo>
                  <a:pt x="1208123" y="2997756"/>
                  <a:pt x="1377813" y="2933752"/>
                  <a:pt x="1525311" y="2768499"/>
                </a:cubicBezTo>
                <a:cubicBezTo>
                  <a:pt x="1672809" y="2603246"/>
                  <a:pt x="1785960" y="2354325"/>
                  <a:pt x="1963567" y="2066006"/>
                </a:cubicBezTo>
                <a:cubicBezTo>
                  <a:pt x="2141174" y="1777687"/>
                  <a:pt x="2393608" y="1357492"/>
                  <a:pt x="2590953" y="1038583"/>
                </a:cubicBezTo>
                <a:cubicBezTo>
                  <a:pt x="2788298" y="719674"/>
                  <a:pt x="3016980" y="323415"/>
                  <a:pt x="3147639" y="152550"/>
                </a:cubicBezTo>
                <a:cubicBezTo>
                  <a:pt x="3278298" y="-18315"/>
                  <a:pt x="3302423" y="36583"/>
                  <a:pt x="3374908" y="13390"/>
                </a:cubicBezTo>
                <a:cubicBezTo>
                  <a:pt x="3447393" y="-9803"/>
                  <a:pt x="3506831" y="1793"/>
                  <a:pt x="3566269" y="1339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01838" y="4852988"/>
            <a:ext cx="5870575" cy="1077912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28575">
            <a:solidFill>
              <a:schemeClr val="tx1"/>
            </a:solidFill>
            <a:prstDash val="sysDash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No </a:t>
            </a:r>
            <a:r>
              <a:rPr lang="en-US" sz="3200" b="1">
                <a:solidFill>
                  <a:srgbClr val="00B050"/>
                </a:solidFill>
                <a:latin typeface="+mn-lt"/>
              </a:rPr>
              <a:t>system performance penalty </a:t>
            </a:r>
            <a:r>
              <a:rPr lang="en-US" sz="3200">
                <a:solidFill>
                  <a:schemeClr val="dk1"/>
                </a:solidFill>
                <a:latin typeface="+mn-lt"/>
              </a:rPr>
              <a:t>incurred from </a:t>
            </a:r>
            <a:r>
              <a:rPr lang="en-US" sz="3200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3200" b="1" dirty="0">
                <a:solidFill>
                  <a:schemeClr val="dk1"/>
                </a:solidFill>
                <a:latin typeface="+mn-lt"/>
              </a:rPr>
              <a:t>slow machine!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Data-Parallel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4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err="1"/>
              <a:t>GraphLab</a:t>
            </a:r>
            <a:r>
              <a:rPr lang="en-US" altLang="x-none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4638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/>
              <a:t>Two different methods of achieving </a:t>
            </a:r>
            <a:r>
              <a:rPr lang="en-US" b="1" dirty="0"/>
              <a:t>consistency</a:t>
            </a:r>
          </a:p>
          <a:p>
            <a:pPr lvl="1" eaLnBrk="1" hangingPunct="1">
              <a:defRPr/>
            </a:pPr>
            <a:r>
              <a:rPr lang="en-US" dirty="0"/>
              <a:t>Graph Coloring</a:t>
            </a:r>
          </a:p>
          <a:p>
            <a:pPr lvl="1" eaLnBrk="1" hangingPunct="1">
              <a:defRPr/>
            </a:pPr>
            <a:r>
              <a:rPr lang="en-US" dirty="0"/>
              <a:t>Distributed Locking with pipelining</a:t>
            </a:r>
          </a:p>
          <a:p>
            <a:pPr eaLnBrk="1" hangingPunct="1">
              <a:defRPr/>
            </a:pPr>
            <a:r>
              <a:rPr lang="en-US" b="1" dirty="0"/>
              <a:t>Efficient implementations</a:t>
            </a:r>
          </a:p>
          <a:p>
            <a:pPr eaLnBrk="1" hangingPunct="1">
              <a:defRPr/>
            </a:pPr>
            <a:r>
              <a:rPr lang="en-US" b="1" spc="-150" dirty="0"/>
              <a:t>Asynchronous FT </a:t>
            </a:r>
            <a:r>
              <a:rPr lang="en-US" spc="-150" dirty="0"/>
              <a:t>w/fine-grained </a:t>
            </a:r>
            <a:r>
              <a:rPr lang="en-US" spc="-150" dirty="0" err="1"/>
              <a:t>Chandy-Lamport</a:t>
            </a:r>
            <a:endParaRPr lang="en-US" spc="-150" dirty="0"/>
          </a:p>
        </p:txBody>
      </p:sp>
      <p:sp>
        <p:nvSpPr>
          <p:cNvPr id="11469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9E54935-ECE1-BB40-8386-D16329389A63}" type="slidenum">
              <a:rPr lang="en-US" altLang="x-none" sz="1200"/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60</a:t>
            </a:fld>
            <a:endParaRPr lang="en-US" altLang="x-none" sz="1200"/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65138"/>
            <a:ext cx="8229600" cy="5661025"/>
          </a:xfrm>
        </p:spPr>
        <p:txBody>
          <a:bodyPr anchor="ctr"/>
          <a:lstStyle/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en-US" sz="3600">
                <a:solidFill>
                  <a:schemeClr val="bg1"/>
                </a:solidFill>
              </a:rPr>
              <a:t>Next </a:t>
            </a:r>
            <a:r>
              <a:rPr lang="en-US" sz="3600" dirty="0">
                <a:solidFill>
                  <a:schemeClr val="bg1"/>
                </a:solidFill>
              </a:rPr>
              <a:t>topic: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Streaming Data Processing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and Cluster 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0C9C0-7725-6B47-A9D8-4ACA12A8FB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/>
          <a:lstStyle/>
          <a:p>
            <a:r>
              <a:rPr lang="en-US" sz="3600" dirty="0"/>
              <a:t>Ex: Word count using partial aggregation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358" y="1615440"/>
            <a:ext cx="7802880" cy="44653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Compute word counts from individual files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Then merge intermediate output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Compute word count on merged outputs</a:t>
            </a:r>
          </a:p>
        </p:txBody>
      </p:sp>
    </p:spTree>
    <p:extLst>
      <p:ext uri="{BB962C8B-B14F-4D97-AF65-F5344CB8AC3E}">
        <p14:creationId xmlns:p14="http://schemas.microsoft.com/office/powerpoint/2010/main" val="81923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2778" y="385307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1802" y="3853076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combine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0815" y="3853076"/>
            <a:ext cx="116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partition</a:t>
            </a:r>
          </a:p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(“shuffle”)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5479" y="3853076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125322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1750" y="1143001"/>
            <a:ext cx="104775" cy="5622923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8550" y="76201"/>
            <a:ext cx="5276850" cy="1066800"/>
          </a:xfrm>
        </p:spPr>
        <p:txBody>
          <a:bodyPr/>
          <a:lstStyle/>
          <a:p>
            <a:r>
              <a:rPr lang="en-US" dirty="0"/>
              <a:t>Synchronization Barrier</a:t>
            </a:r>
          </a:p>
        </p:txBody>
      </p:sp>
      <p:sp>
        <p:nvSpPr>
          <p:cNvPr id="5" name="Lightning Bolt 4"/>
          <p:cNvSpPr/>
          <p:nvPr/>
        </p:nvSpPr>
        <p:spPr>
          <a:xfrm>
            <a:off x="4021757" y="4024274"/>
            <a:ext cx="1825100" cy="2635805"/>
          </a:xfrm>
          <a:prstGeom prst="lightningBol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1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2.4|2.9|1.4|6.4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9.7|9.5|4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28575">
          <a:solidFill>
            <a:schemeClr val="tx1"/>
          </a:solidFill>
          <a:prstDash val="sysDash"/>
        </a:ln>
      </a:spPr>
      <a:bodyPr rtlCol="0" anchor="ctr"/>
      <a:lstStyle>
        <a:defPPr algn="ctr">
          <a:defRPr sz="2800" b="1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3689</Words>
  <Application>Microsoft Macintosh PowerPoint</Application>
  <PresentationFormat>On-screen Show (4:3)</PresentationFormat>
  <Paragraphs>802</Paragraphs>
  <Slides>61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ＭＳ Ｐゴシック</vt:lpstr>
      <vt:lpstr>Arial</vt:lpstr>
      <vt:lpstr>Calibri</vt:lpstr>
      <vt:lpstr>Consolas</vt:lpstr>
      <vt:lpstr>Corbel</vt:lpstr>
      <vt:lpstr>Mangal</vt:lpstr>
      <vt:lpstr>Tahoma</vt:lpstr>
      <vt:lpstr>Times New Roman</vt:lpstr>
      <vt:lpstr>Wingdings</vt:lpstr>
      <vt:lpstr>Office Theme</vt:lpstr>
      <vt:lpstr>Equation</vt:lpstr>
      <vt:lpstr>Big Data I: Graph Processing, Distributed Machine Learning</vt:lpstr>
      <vt:lpstr>Big Data is Everywhere</vt:lpstr>
      <vt:lpstr>Threads, Locks, &amp; Messages </vt:lpstr>
      <vt:lpstr>Shift Towards Use Of Parallelism in ML and data analytics</vt:lpstr>
      <vt:lpstr>MapReduce / Hadoop</vt:lpstr>
      <vt:lpstr>Data-Parallel Computation</vt:lpstr>
      <vt:lpstr>Ex: Word count using partial aggregation</vt:lpstr>
      <vt:lpstr>Putting it together…</vt:lpstr>
      <vt:lpstr>Synchronization Barrier</vt:lpstr>
      <vt:lpstr>Fault Tolerance in MapReduce</vt:lpstr>
      <vt:lpstr>MapReduce: Not for Every Task</vt:lpstr>
      <vt:lpstr>MapReduce: Not for Every Task</vt:lpstr>
      <vt:lpstr>Iterative Algorithms</vt:lpstr>
      <vt:lpstr>MapAbuse: Iterative MapReduce</vt:lpstr>
      <vt:lpstr>In-Memory Data-Parallel Computation</vt:lpstr>
      <vt:lpstr>Spark: Resilient Distributed Datasets</vt:lpstr>
      <vt:lpstr>Spark: Resilient Distributed Datasets</vt:lpstr>
      <vt:lpstr>Spark Programming Interface</vt:lpstr>
      <vt:lpstr>Example: Log Mining</vt:lpstr>
      <vt:lpstr>In-Memory Data Sharing</vt:lpstr>
      <vt:lpstr>Efficient Fault Recovery via Lineage</vt:lpstr>
      <vt:lpstr>Generality of RDDs</vt:lpstr>
      <vt:lpstr>Spark Operations</vt:lpstr>
      <vt:lpstr>Task Scheduler</vt:lpstr>
      <vt:lpstr>Spark Summary</vt:lpstr>
      <vt:lpstr>Graph-Parallel Computation</vt:lpstr>
      <vt:lpstr>Graphs are Everywhere</vt:lpstr>
      <vt:lpstr>Properties of Graph Parallel Algorithms</vt:lpstr>
      <vt:lpstr>ML Tasks Beyond Data-Parallelism </vt:lpstr>
      <vt:lpstr>The GraphLab Framework</vt:lpstr>
      <vt:lpstr>Data Graph</vt:lpstr>
      <vt:lpstr>Distributed Data Graph</vt:lpstr>
      <vt:lpstr>Distributed Data Graph</vt:lpstr>
      <vt:lpstr>The GraphLab Framework</vt:lpstr>
      <vt:lpstr>Update Function</vt:lpstr>
      <vt:lpstr>Distributed Scheduling</vt:lpstr>
      <vt:lpstr>Ensuring Race-Free Code</vt:lpstr>
      <vt:lpstr>The GraphLab Framework</vt:lpstr>
      <vt:lpstr>PageRank Revisited</vt:lpstr>
      <vt:lpstr>PageRank data races confound convergence</vt:lpstr>
      <vt:lpstr>Racing PageRank: Bug</vt:lpstr>
      <vt:lpstr>Racing PageRank: Bug Fix</vt:lpstr>
      <vt:lpstr>Throughput != Performance</vt:lpstr>
      <vt:lpstr>Serializability</vt:lpstr>
      <vt:lpstr>Serializability Example</vt:lpstr>
      <vt:lpstr>Distributed Consistency</vt:lpstr>
      <vt:lpstr>Chromatic Distributed Engine</vt:lpstr>
      <vt:lpstr>Matrix Factorization</vt:lpstr>
      <vt:lpstr>Netflix Collaborative Filtering</vt:lpstr>
      <vt:lpstr>Distributed Consistency</vt:lpstr>
      <vt:lpstr>Distributed Locking</vt:lpstr>
      <vt:lpstr>Consistency Through Locking</vt:lpstr>
      <vt:lpstr>Simple locking</vt:lpstr>
      <vt:lpstr>Pipelining hides latency</vt:lpstr>
      <vt:lpstr>Distributed Consistency</vt:lpstr>
      <vt:lpstr>How to handle machine failure?</vt:lpstr>
      <vt:lpstr>Snapshot Performance</vt:lpstr>
      <vt:lpstr>Chandy-Lamport checkpointing</vt:lpstr>
      <vt:lpstr>Async. Snapshot Performance</vt:lpstr>
      <vt:lpstr>GraphLab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[Fall 20120] </dc:title>
  <dc:creator>Yu Qiao</dc:creator>
  <cp:lastModifiedBy>Marco Canini</cp:lastModifiedBy>
  <cp:revision>440</cp:revision>
  <dcterms:created xsi:type="dcterms:W3CDTF">2012-11-29T06:34:31Z</dcterms:created>
  <dcterms:modified xsi:type="dcterms:W3CDTF">2018-11-28T10:36:24Z</dcterms:modified>
</cp:coreProperties>
</file>