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9"/>
  </p:notesMasterIdLst>
  <p:handoutMasterIdLst>
    <p:handoutMasterId r:id="rId50"/>
  </p:handoutMasterIdLst>
  <p:sldIdLst>
    <p:sldId id="257" r:id="rId2"/>
    <p:sldId id="309" r:id="rId3"/>
    <p:sldId id="307" r:id="rId4"/>
    <p:sldId id="259" r:id="rId5"/>
    <p:sldId id="310" r:id="rId6"/>
    <p:sldId id="260" r:id="rId7"/>
    <p:sldId id="261" r:id="rId8"/>
    <p:sldId id="262" r:id="rId9"/>
    <p:sldId id="265" r:id="rId10"/>
    <p:sldId id="266" r:id="rId11"/>
    <p:sldId id="267" r:id="rId12"/>
    <p:sldId id="263" r:id="rId13"/>
    <p:sldId id="288" r:id="rId14"/>
    <p:sldId id="287" r:id="rId15"/>
    <p:sldId id="290" r:id="rId16"/>
    <p:sldId id="289" r:id="rId17"/>
    <p:sldId id="291" r:id="rId18"/>
    <p:sldId id="292" r:id="rId19"/>
    <p:sldId id="293" r:id="rId20"/>
    <p:sldId id="294" r:id="rId21"/>
    <p:sldId id="270" r:id="rId22"/>
    <p:sldId id="295" r:id="rId23"/>
    <p:sldId id="271" r:id="rId24"/>
    <p:sldId id="272" r:id="rId25"/>
    <p:sldId id="308" r:id="rId26"/>
    <p:sldId id="273" r:id="rId27"/>
    <p:sldId id="274" r:id="rId28"/>
    <p:sldId id="275" r:id="rId29"/>
    <p:sldId id="278" r:id="rId30"/>
    <p:sldId id="279" r:id="rId31"/>
    <p:sldId id="280" r:id="rId32"/>
    <p:sldId id="281" r:id="rId33"/>
    <p:sldId id="296" r:id="rId34"/>
    <p:sldId id="298" r:id="rId35"/>
    <p:sldId id="282" r:id="rId36"/>
    <p:sldId id="283" r:id="rId37"/>
    <p:sldId id="285" r:id="rId38"/>
    <p:sldId id="286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264" r:id="rId48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9900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EBD81-7E20-D347-9BC3-5F66A82BFF39}" v="37" dt="2018-09-16T06:41:57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24" autoAdjust="0"/>
    <p:restoredTop sz="80360" autoAdjust="0"/>
  </p:normalViewPr>
  <p:slideViewPr>
    <p:cSldViewPr snapToGrid="0">
      <p:cViewPr varScale="1">
        <p:scale>
          <a:sx n="104" d="100"/>
          <a:sy n="104" d="100"/>
        </p:scale>
        <p:origin x="111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595EBD81-7E20-D347-9BC3-5F66A82BFF39}"/>
    <pc:docChg chg="custSel addSld delSld modSld">
      <pc:chgData name="Marco Canini" userId="f9c31d46-c3b5-4114-aea8-426b22c5f56f" providerId="ADAL" clId="{595EBD81-7E20-D347-9BC3-5F66A82BFF39}" dt="2018-09-16T06:41:55.311" v="31" actId="20577"/>
      <pc:docMkLst>
        <pc:docMk/>
      </pc:docMkLst>
      <pc:sldChg chg="modSp">
        <pc:chgData name="Marco Canini" userId="f9c31d46-c3b5-4114-aea8-426b22c5f56f" providerId="ADAL" clId="{595EBD81-7E20-D347-9BC3-5F66A82BFF39}" dt="2018-09-16T06:04:49.467" v="2" actId="20577"/>
        <pc:sldMkLst>
          <pc:docMk/>
          <pc:sldMk cId="0" sldId="257"/>
        </pc:sldMkLst>
        <pc:spChg chg="mod">
          <ac:chgData name="Marco Canini" userId="f9c31d46-c3b5-4114-aea8-426b22c5f56f" providerId="ADAL" clId="{595EBD81-7E20-D347-9BC3-5F66A82BFF39}" dt="2018-09-16T06:04:49.467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595EBD81-7E20-D347-9BC3-5F66A82BFF39}" dt="2018-09-16T06:08:06.260" v="4" actId="2696"/>
        <pc:sldMkLst>
          <pc:docMk/>
          <pc:sldMk cId="1258953852" sldId="258"/>
        </pc:sldMkLst>
      </pc:sldChg>
      <pc:sldChg chg="modSp modNotesTx">
        <pc:chgData name="Marco Canini" userId="f9c31d46-c3b5-4114-aea8-426b22c5f56f" providerId="ADAL" clId="{595EBD81-7E20-D347-9BC3-5F66A82BFF39}" dt="2018-09-16T06:41:55.311" v="31" actId="20577"/>
        <pc:sldMkLst>
          <pc:docMk/>
          <pc:sldMk cId="1838524906" sldId="264"/>
        </pc:sldMkLst>
        <pc:spChg chg="mod">
          <ac:chgData name="Marco Canini" userId="f9c31d46-c3b5-4114-aea8-426b22c5f56f" providerId="ADAL" clId="{595EBD81-7E20-D347-9BC3-5F66A82BFF39}" dt="2018-09-16T06:41:37.872" v="30"/>
          <ac:spMkLst>
            <pc:docMk/>
            <pc:sldMk cId="1838524906" sldId="264"/>
            <ac:spMk id="2" creationId="{00000000-0000-0000-0000-000000000000}"/>
          </ac:spMkLst>
        </pc:spChg>
      </pc:sldChg>
      <pc:sldChg chg="modNotesTx">
        <pc:chgData name="Marco Canini" userId="f9c31d46-c3b5-4114-aea8-426b22c5f56f" providerId="ADAL" clId="{595EBD81-7E20-D347-9BC3-5F66A82BFF39}" dt="2018-09-16T06:15:15.033" v="22" actId="20577"/>
        <pc:sldMkLst>
          <pc:docMk/>
          <pc:sldMk cId="945406446" sldId="266"/>
        </pc:sldMkLst>
      </pc:sldChg>
      <pc:sldChg chg="del">
        <pc:chgData name="Marco Canini" userId="f9c31d46-c3b5-4114-aea8-426b22c5f56f" providerId="ADAL" clId="{595EBD81-7E20-D347-9BC3-5F66A82BFF39}" dt="2018-09-16T06:10:27.789" v="18" actId="2696"/>
        <pc:sldMkLst>
          <pc:docMk/>
          <pc:sldMk cId="750294612" sldId="277"/>
        </pc:sldMkLst>
      </pc:sldChg>
      <pc:sldChg chg="addSp">
        <pc:chgData name="Marco Canini" userId="f9c31d46-c3b5-4114-aea8-426b22c5f56f" providerId="ADAL" clId="{595EBD81-7E20-D347-9BC3-5F66A82BFF39}" dt="2018-09-16T06:31:26.077" v="23"/>
        <pc:sldMkLst>
          <pc:docMk/>
          <pc:sldMk cId="1370866700" sldId="278"/>
        </pc:sldMkLst>
        <pc:spChg chg="add">
          <ac:chgData name="Marco Canini" userId="f9c31d46-c3b5-4114-aea8-426b22c5f56f" providerId="ADAL" clId="{595EBD81-7E20-D347-9BC3-5F66A82BFF39}" dt="2018-09-16T06:31:26.077" v="23"/>
          <ac:spMkLst>
            <pc:docMk/>
            <pc:sldMk cId="1370866700" sldId="278"/>
            <ac:spMk id="37" creationId="{20EFCD8D-1416-934D-A874-733FB508CF97}"/>
          </ac:spMkLst>
        </pc:spChg>
      </pc:sldChg>
      <pc:sldChg chg="addSp">
        <pc:chgData name="Marco Canini" userId="f9c31d46-c3b5-4114-aea8-426b22c5f56f" providerId="ADAL" clId="{595EBD81-7E20-D347-9BC3-5F66A82BFF39}" dt="2018-09-16T06:31:27.576" v="24"/>
        <pc:sldMkLst>
          <pc:docMk/>
          <pc:sldMk cId="1303843388" sldId="279"/>
        </pc:sldMkLst>
        <pc:spChg chg="add">
          <ac:chgData name="Marco Canini" userId="f9c31d46-c3b5-4114-aea8-426b22c5f56f" providerId="ADAL" clId="{595EBD81-7E20-D347-9BC3-5F66A82BFF39}" dt="2018-09-16T06:31:27.576" v="24"/>
          <ac:spMkLst>
            <pc:docMk/>
            <pc:sldMk cId="1303843388" sldId="279"/>
            <ac:spMk id="38" creationId="{EBB7BC9F-9AB9-F94D-9FDB-837185244B24}"/>
          </ac:spMkLst>
        </pc:spChg>
      </pc:sldChg>
      <pc:sldChg chg="addSp">
        <pc:chgData name="Marco Canini" userId="f9c31d46-c3b5-4114-aea8-426b22c5f56f" providerId="ADAL" clId="{595EBD81-7E20-D347-9BC3-5F66A82BFF39}" dt="2018-09-16T06:31:36.557" v="25"/>
        <pc:sldMkLst>
          <pc:docMk/>
          <pc:sldMk cId="1701355355" sldId="280"/>
        </pc:sldMkLst>
        <pc:spChg chg="add">
          <ac:chgData name="Marco Canini" userId="f9c31d46-c3b5-4114-aea8-426b22c5f56f" providerId="ADAL" clId="{595EBD81-7E20-D347-9BC3-5F66A82BFF39}" dt="2018-09-16T06:31:36.557" v="25"/>
          <ac:spMkLst>
            <pc:docMk/>
            <pc:sldMk cId="1701355355" sldId="280"/>
            <ac:spMk id="43" creationId="{77D8B9BE-6B60-3343-88AC-19548E793199}"/>
          </ac:spMkLst>
        </pc:spChg>
      </pc:sldChg>
      <pc:sldChg chg="addSp">
        <pc:chgData name="Marco Canini" userId="f9c31d46-c3b5-4114-aea8-426b22c5f56f" providerId="ADAL" clId="{595EBD81-7E20-D347-9BC3-5F66A82BFF39}" dt="2018-09-16T06:31:39.858" v="26"/>
        <pc:sldMkLst>
          <pc:docMk/>
          <pc:sldMk cId="1298729179" sldId="281"/>
        </pc:sldMkLst>
        <pc:spChg chg="add">
          <ac:chgData name="Marco Canini" userId="f9c31d46-c3b5-4114-aea8-426b22c5f56f" providerId="ADAL" clId="{595EBD81-7E20-D347-9BC3-5F66A82BFF39}" dt="2018-09-16T06:31:39.858" v="26"/>
          <ac:spMkLst>
            <pc:docMk/>
            <pc:sldMk cId="1298729179" sldId="281"/>
            <ac:spMk id="43" creationId="{C895CB73-08A3-BD44-8855-FBDE3BB72141}"/>
          </ac:spMkLst>
        </pc:spChg>
      </pc:sldChg>
      <pc:sldChg chg="addSp">
        <pc:chgData name="Marco Canini" userId="f9c31d46-c3b5-4114-aea8-426b22c5f56f" providerId="ADAL" clId="{595EBD81-7E20-D347-9BC3-5F66A82BFF39}" dt="2018-09-16T06:31:55.266" v="27"/>
        <pc:sldMkLst>
          <pc:docMk/>
          <pc:sldMk cId="1755336546" sldId="296"/>
        </pc:sldMkLst>
        <pc:spChg chg="add">
          <ac:chgData name="Marco Canini" userId="f9c31d46-c3b5-4114-aea8-426b22c5f56f" providerId="ADAL" clId="{595EBD81-7E20-D347-9BC3-5F66A82BFF39}" dt="2018-09-16T06:31:55.266" v="27"/>
          <ac:spMkLst>
            <pc:docMk/>
            <pc:sldMk cId="1755336546" sldId="296"/>
            <ac:spMk id="44" creationId="{D330ECD8-38A4-1942-9DC1-50382CBF4A5E}"/>
          </ac:spMkLst>
        </pc:spChg>
      </pc:sldChg>
      <pc:sldChg chg="addSp">
        <pc:chgData name="Marco Canini" userId="f9c31d46-c3b5-4114-aea8-426b22c5f56f" providerId="ADAL" clId="{595EBD81-7E20-D347-9BC3-5F66A82BFF39}" dt="2018-09-16T06:31:57.956" v="28"/>
        <pc:sldMkLst>
          <pc:docMk/>
          <pc:sldMk cId="536098314" sldId="298"/>
        </pc:sldMkLst>
        <pc:spChg chg="add">
          <ac:chgData name="Marco Canini" userId="f9c31d46-c3b5-4114-aea8-426b22c5f56f" providerId="ADAL" clId="{595EBD81-7E20-D347-9BC3-5F66A82BFF39}" dt="2018-09-16T06:31:57.956" v="28"/>
          <ac:spMkLst>
            <pc:docMk/>
            <pc:sldMk cId="536098314" sldId="298"/>
            <ac:spMk id="54" creationId="{92628BA9-25C7-774C-9474-F858CF24BA0D}"/>
          </ac:spMkLst>
        </pc:spChg>
      </pc:sldChg>
      <pc:sldChg chg="modNotesTx">
        <pc:chgData name="Marco Canini" userId="f9c31d46-c3b5-4114-aea8-426b22c5f56f" providerId="ADAL" clId="{595EBD81-7E20-D347-9BC3-5F66A82BFF39}" dt="2018-09-16T06:37:24.294" v="29" actId="20577"/>
        <pc:sldMkLst>
          <pc:docMk/>
          <pc:sldMk cId="110540081" sldId="302"/>
        </pc:sldMkLst>
      </pc:sldChg>
      <pc:sldChg chg="modSp">
        <pc:chgData name="Marco Canini" userId="f9c31d46-c3b5-4114-aea8-426b22c5f56f" providerId="ADAL" clId="{595EBD81-7E20-D347-9BC3-5F66A82BFF39}" dt="2018-09-16T06:08:51.218" v="16" actId="27636"/>
        <pc:sldMkLst>
          <pc:docMk/>
          <pc:sldMk cId="1741461663" sldId="307"/>
        </pc:sldMkLst>
        <pc:spChg chg="mod">
          <ac:chgData name="Marco Canini" userId="f9c31d46-c3b5-4114-aea8-426b22c5f56f" providerId="ADAL" clId="{595EBD81-7E20-D347-9BC3-5F66A82BFF39}" dt="2018-09-16T06:08:51.218" v="16" actId="27636"/>
          <ac:spMkLst>
            <pc:docMk/>
            <pc:sldMk cId="1741461663" sldId="307"/>
            <ac:spMk id="2" creationId="{00000000-0000-0000-0000-000000000000}"/>
          </ac:spMkLst>
        </pc:spChg>
      </pc:sldChg>
      <pc:sldChg chg="add">
        <pc:chgData name="Marco Canini" userId="f9c31d46-c3b5-4114-aea8-426b22c5f56f" providerId="ADAL" clId="{595EBD81-7E20-D347-9BC3-5F66A82BFF39}" dt="2018-09-16T06:06:02.956" v="3"/>
        <pc:sldMkLst>
          <pc:docMk/>
          <pc:sldMk cId="3944382767" sldId="309"/>
        </pc:sldMkLst>
      </pc:sldChg>
      <pc:sldChg chg="modSp add">
        <pc:chgData name="Marco Canini" userId="f9c31d46-c3b5-4114-aea8-426b22c5f56f" providerId="ADAL" clId="{595EBD81-7E20-D347-9BC3-5F66A82BFF39}" dt="2018-09-16T06:10:40.479" v="21" actId="20577"/>
        <pc:sldMkLst>
          <pc:docMk/>
          <pc:sldMk cId="1691075501" sldId="310"/>
        </pc:sldMkLst>
        <pc:spChg chg="mod">
          <ac:chgData name="Marco Canini" userId="f9c31d46-c3b5-4114-aea8-426b22c5f56f" providerId="ADAL" clId="{595EBD81-7E20-D347-9BC3-5F66A82BFF39}" dt="2018-09-16T06:10:40.479" v="21" actId="20577"/>
          <ac:spMkLst>
            <pc:docMk/>
            <pc:sldMk cId="1691075501" sldId="31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u="none" dirty="0"/>
          </a:p>
          <a:p>
            <a:r>
              <a:rPr lang="en-US" b="0" i="0" u="none" dirty="0"/>
              <a:t>&gt;&gt;&gt; Syncing becomes</a:t>
            </a:r>
            <a:r>
              <a:rPr lang="en-US" b="0" i="0" u="none" baseline="0" dirty="0"/>
              <a:t> the process of ensuring that both nodes have the same update in their lists.</a:t>
            </a: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9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let’s see how nodes agree on the update order.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back to our example, we’re sorting the updates now by their timestamps.</a:t>
            </a:r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As the</a:t>
            </a:r>
            <a:r>
              <a:rPr lang="en-US" baseline="0" dirty="0"/>
              <a:t> updates</a:t>
            </a:r>
            <a:r>
              <a:rPr lang="en-US" dirty="0"/>
              <a:t> spread from node to node, nodes may initially apply updates in different orders.</a:t>
            </a:r>
            <a:r>
              <a:rPr lang="en-US" baseline="0" dirty="0"/>
              <a:t>  So this is what user A, B will see before syncing.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&gt;&gt;&gt;But we know that the correct eventual outcome is the following.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SEGUE: So we have a problem at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when A and</a:t>
            </a:r>
            <a:r>
              <a:rPr lang="en-US" b="1" baseline="0" dirty="0"/>
              <a:t> B sync with each other they will merge their write logs in timestamp order.</a:t>
            </a:r>
          </a:p>
          <a:p>
            <a:endParaRPr lang="en-US" baseline="0" dirty="0"/>
          </a:p>
          <a:p>
            <a:r>
              <a:rPr lang="en-US" baseline="0" dirty="0"/>
              <a:t>&gt;&gt;&gt; But what can B do -- it's already run the operation to add M2 at 10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3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6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with the mechanisms that we have discussed so far, one interesting question to ask is whether the update</a:t>
            </a:r>
            <a:r>
              <a:rPr lang="en-US" b="1" baseline="0" dirty="0"/>
              <a:t> order be consistent with global wall clock time?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43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Another question we can ask is whether</a:t>
            </a:r>
            <a:r>
              <a:rPr lang="en-US" b="1" baseline="0" dirty="0"/>
              <a:t> the order of updates is consistent with causal connections between updates.</a:t>
            </a:r>
          </a:p>
          <a:p>
            <a:endParaRPr lang="en-US" baseline="0" dirty="0"/>
          </a:p>
          <a:p>
            <a:r>
              <a:rPr lang="en-US" dirty="0"/>
              <a:t>In this e.g.</a:t>
            </a:r>
            <a:r>
              <a:rPr lang="en-US" baseline="0" dirty="0"/>
              <a:t> </a:t>
            </a:r>
            <a:r>
              <a:rPr lang="en-US" dirty="0"/>
              <a:t>suppose A adds a meeting, B sees</a:t>
            </a:r>
            <a:r>
              <a:rPr lang="en-US" baseline="0" dirty="0"/>
              <a:t> A’s meeting, then B DELETES A’s meeting.  But B’s clock was slow, so it assigned the delete update an EARLIER sequence number.</a:t>
            </a:r>
          </a:p>
          <a:p>
            <a:endParaRPr lang="en-US" baseline="0" dirty="0"/>
          </a:p>
          <a:p>
            <a:r>
              <a:rPr lang="en-US" baseline="0" dirty="0"/>
              <a:t>&gt;&gt;&gt; SEGUE: Oops, we have an update that doesn’t make sense.  So by now this should be screaming Lamport clocks.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want to timestamp ordering to respect causality.  And we know how</a:t>
            </a:r>
            <a:r>
              <a:rPr lang="en-US" b="1" baseline="0" dirty="0"/>
              <a:t> to solve that problem.</a:t>
            </a:r>
            <a:endParaRPr lang="en-US" b="0" baseline="0" dirty="0"/>
          </a:p>
          <a:p>
            <a:r>
              <a:rPr lang="en-US" b="0" baseline="0" dirty="0"/>
              <a:t>So this is the Lamport clock algorithm.</a:t>
            </a:r>
          </a:p>
          <a:p>
            <a:r>
              <a:rPr lang="en-US" b="0" baseline="0" dirty="0"/>
              <a:t>&gt;&gt;&gt; Recall the one-way inferences we can make about Lamport clocks</a:t>
            </a:r>
            <a:r>
              <a:rPr lang="is-IS" b="0" baseline="0" dirty="0"/>
              <a:t>…</a:t>
            </a:r>
            <a:endParaRPr lang="en-US" b="0" baseline="0" dirty="0"/>
          </a:p>
          <a:p>
            <a:r>
              <a:rPr lang="en-US" b="0" baseline="0" dirty="0"/>
              <a:t>SEGUE: But it turns out that’s the direction of inference we need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24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back to our delete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0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we’ve slightly painted ourselves into a corner.</a:t>
            </a:r>
            <a:r>
              <a:rPr lang="en-US" b="1" baseline="0" dirty="0"/>
              <a:t>  We have the user’s device listing meetings as tentative, in fact we allowed undo and redo to rollback those meetings so we had to be tentative...</a:t>
            </a:r>
          </a:p>
          <a:p>
            <a:r>
              <a:rPr lang="en-US" b="0" baseline="0" dirty="0"/>
              <a:t>&gt;&gt;&gt;</a:t>
            </a:r>
          </a:p>
          <a:p>
            <a:r>
              <a:rPr lang="en-US" b="0" baseline="0" dirty="0"/>
              <a:t>&gt;&gt;&gt; SEGUE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7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context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let’s discuss availability versus consistency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in some of the distributed systems we know about so far.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BUT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consistency model: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all ops in same order @ all replicas, always appearance of single system-wide order for all ops.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reachability requirement: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majority of nodes must be reachable by leader.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SEGUE: If reachability is weaker (and this is the common case), can we provide any consistency when we replicate?</a:t>
            </a:r>
            <a:endParaRPr lang="en-US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1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keeping in the sprit</a:t>
            </a:r>
            <a:r>
              <a:rPr lang="en-US" b="1" baseline="0" dirty="0"/>
              <a:t> of Bayou, we’d like a fully decentralized commit.</a:t>
            </a:r>
          </a:p>
          <a:p>
            <a:endParaRPr lang="en-US" b="1" baseline="0" dirty="0"/>
          </a:p>
          <a:p>
            <a:r>
              <a:rPr lang="en-US" b="1" baseline="0" dirty="0"/>
              <a:t>&gt;&gt;&gt;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13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it’s worth reviewing</a:t>
            </a:r>
            <a:r>
              <a:rPr lang="en-US" b="1" baseline="0" dirty="0"/>
              <a:t> the criteria we want out of the commit protocol.</a:t>
            </a:r>
          </a:p>
          <a:p>
            <a:endParaRPr lang="en-US" b="1" baseline="0" dirty="0"/>
          </a:p>
          <a:p>
            <a:r>
              <a:rPr lang="en-US" b="1" baseline="0" dirty="0"/>
              <a:t>Basically we want the total order of all writes to be the same at all servers.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00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09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262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1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When C finally syncs with the primary, the primary</a:t>
            </a:r>
            <a:r>
              <a:rPr lang="en-US" b="1" baseline="0" dirty="0"/>
              <a:t> has chosen CSNs for the updates in the opposite order as they were tentative at 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994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 definition, the set of committed</a:t>
            </a:r>
            <a:r>
              <a:rPr lang="en-US" b="1" baseline="0" dirty="0"/>
              <a:t> CSNs </a:t>
            </a:r>
            <a:r>
              <a:rPr lang="en-US" b="1" dirty="0"/>
              <a:t>is the official committed database</a:t>
            </a:r>
          </a:p>
          <a:p>
            <a:r>
              <a:rPr lang="en-US" b="1" dirty="0"/>
              <a:t>Everyone does (or will) agree on contents.</a:t>
            </a:r>
          </a:p>
          <a:p>
            <a:r>
              <a:rPr lang="en-US" b="1" dirty="0"/>
              <a:t>Entries there</a:t>
            </a:r>
            <a:r>
              <a:rPr lang="en-US" b="1" baseline="0" dirty="0"/>
              <a:t> will</a:t>
            </a:r>
            <a:r>
              <a:rPr lang="en-US" b="1" dirty="0"/>
              <a:t> never need go through conflict resolution.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54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59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synchronization algorithm is as follows:</a:t>
            </a:r>
            <a:r>
              <a:rPr lang="en-US" b="1" baseline="0" dirty="0"/>
              <a:t> to propagate to some other node X</a:t>
            </a:r>
            <a:r>
              <a:rPr lang="is-IS" b="1" baseline="0" dirty="0"/>
              <a:t>…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4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4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Committed updates were easy: we saw that B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sends its CSN </a:t>
            </a:r>
            <a:r>
              <a:rPr lang="en-US" b="1" dirty="0"/>
              <a:t>to A.  So what about the tentative updates?</a:t>
            </a:r>
          </a:p>
          <a:p>
            <a:endParaRPr lang="en-US" dirty="0"/>
          </a:p>
          <a:p>
            <a:r>
              <a:rPr lang="en-US" dirty="0"/>
              <a:t>&gt;&gt;&gt; Looking at the tentative</a:t>
            </a:r>
            <a:r>
              <a:rPr lang="en-US" baseline="0" dirty="0"/>
              <a:t> updates, </a:t>
            </a:r>
            <a:r>
              <a:rPr lang="en-US" dirty="0"/>
              <a:t>B tells A its highest local timestamps </a:t>
            </a:r>
            <a:r>
              <a:rPr lang="en-US" baseline="0" dirty="0"/>
              <a:t>for EACH OTHER NODE.</a:t>
            </a:r>
          </a:p>
          <a:p>
            <a:endParaRPr lang="en-US" baseline="0" dirty="0"/>
          </a:p>
          <a:p>
            <a:r>
              <a:rPr lang="en-US" baseline="0" dirty="0"/>
              <a:t>&gt;&gt;&gt; This is the version vector, so for example...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233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 could we cope with a new server Z joining the system?</a:t>
            </a:r>
          </a:p>
          <a:p>
            <a:endParaRPr lang="en-US" b="1" dirty="0"/>
          </a:p>
          <a:p>
            <a:r>
              <a:rPr lang="en-US" b="0" dirty="0"/>
              <a:t>&gt;&gt;&gt; If</a:t>
            </a:r>
            <a:r>
              <a:rPr lang="en-US" b="0" baseline="0" dirty="0"/>
              <a:t> A syncs to B and A knows about the new server, it may have tentative commits from the new server to share.</a:t>
            </a:r>
          </a:p>
          <a:p>
            <a:endParaRPr lang="en-US" b="0" baseline="0" dirty="0"/>
          </a:p>
          <a:p>
            <a:r>
              <a:rPr lang="en-US" b="0" baseline="0" dirty="0"/>
              <a:t>SEGUE: So far, so good.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02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 happens when Z retires (leaves the system)?  How do we announce that Z is gone?</a:t>
            </a:r>
            <a:r>
              <a:rPr lang="en-US" b="0" baseline="0" dirty="0"/>
              <a:t>  Well, we can have Z send an update to say it’s leaving.</a:t>
            </a:r>
          </a:p>
          <a:p>
            <a:endParaRPr lang="en-US" b="0" baseline="0" dirty="0"/>
          </a:p>
          <a:p>
            <a:r>
              <a:rPr lang="en-US" b="0" baseline="0" dirty="0"/>
              <a:t>&gt;&gt;&gt; But now we have the following ambiguity problem.</a:t>
            </a:r>
          </a:p>
          <a:p>
            <a:endParaRPr lang="en-US" b="0" baseline="0" dirty="0"/>
          </a:p>
          <a:p>
            <a:r>
              <a:rPr lang="en-US" b="0" baseline="0" dirty="0"/>
              <a:t>SEGUE: We need to disambiguate these two cases.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320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idea is that Z joins</a:t>
            </a:r>
            <a:r>
              <a:rPr lang="en-US" b="1" baseline="0" dirty="0"/>
              <a:t> by contacting some server already in the distributed database, say X.</a:t>
            </a:r>
          </a:p>
          <a:p>
            <a:endParaRPr lang="en-US" baseline="0" dirty="0"/>
          </a:p>
          <a:p>
            <a:r>
              <a:rPr lang="en-US" dirty="0"/>
              <a:t>So we replace the server identifier</a:t>
            </a:r>
            <a:r>
              <a:rPr lang="en-US" baseline="0" dirty="0"/>
              <a:t> with a tuple containing X’s logical clock with Z joined.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819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let’s see how this fixes our problem.  As before, A has a log entry from Z but B’s version vector has no Z entry.</a:t>
            </a:r>
          </a:p>
          <a:p>
            <a:endParaRPr lang="en-US" b="1" dirty="0"/>
          </a:p>
          <a:p>
            <a:pPr marL="228600" indent="-228600">
              <a:buAutoNum type="arabicPeriod"/>
            </a:pPr>
            <a:r>
              <a:rPr lang="en-US" b="0" baseline="0" dirty="0"/>
              <a:t>&gt;&gt;&gt; Z is a new server, B should add Z to its VV.</a:t>
            </a:r>
          </a:p>
          <a:p>
            <a:pPr marL="228600" indent="-228600">
              <a:buAutoNum type="arabicPeriod"/>
            </a:pPr>
            <a:r>
              <a:rPr lang="en-US" b="0" baseline="0" dirty="0"/>
              <a:t>&gt;&gt;&gt; Z is a retired server, so A can discard its log entries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417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35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8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surprisingly the answer is yes, system we’ll talk about today Bayou does just</a:t>
            </a:r>
            <a:r>
              <a:rPr lang="en-US" baseline="0" dirty="0"/>
              <a:t>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3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3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 let’s think about how automatic conflict resolution</a:t>
            </a:r>
            <a:r>
              <a:rPr lang="en-US" b="1" baseline="0" dirty="0"/>
              <a:t> might work.  One strawman scheme is to view the calendar database as a collection of binary data.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&gt;&gt;&gt; If we observe updates</a:t>
            </a:r>
            <a:r>
              <a:rPr lang="en-US" baseline="0" dirty="0"/>
              <a:t> at a coarse file-level granularity</a:t>
            </a:r>
            <a:r>
              <a:rPr lang="is-IS" baseline="0" dirty="0"/>
              <a:t>…</a:t>
            </a:r>
          </a:p>
          <a:p>
            <a:pPr marL="228600" indent="-228600">
              <a:buAutoNum type="arabicPeriod"/>
            </a:pPr>
            <a:r>
              <a:rPr lang="is-IS" baseline="0" dirty="0"/>
              <a:t>&gt;&gt;&gt; If we observe updates at a record-level granularity...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b="1" baseline="0" dirty="0"/>
              <a:t>So we need to include the semantics of the application in the conflict resolution, and the way the Bayou authors envision this is by making the updates more like what a human user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1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for example if we let</a:t>
            </a:r>
            <a:r>
              <a:rPr lang="en-US" b="1" baseline="0" dirty="0"/>
              <a:t> a calendar update be time, place, people, we’d have to </a:t>
            </a:r>
            <a:r>
              <a:rPr lang="en-US" b="1" dirty="0"/>
              <a:t>fall back on abstract bit-level resolution– there are no</a:t>
            </a:r>
            <a:r>
              <a:rPr lang="en-US" b="1" baseline="0" dirty="0"/>
              <a:t> app semantics in this write, needed in the case of conflicts</a:t>
            </a:r>
          </a:p>
          <a:p>
            <a:r>
              <a:rPr lang="en-US" baseline="0" dirty="0"/>
              <a:t>&gt;&gt;&gt; So Bayou’s idea is UPDATE FUNCTIONS: where the app actually specifies a FUNCTION, not just a new value.</a:t>
            </a:r>
          </a:p>
          <a:p>
            <a:r>
              <a:rPr lang="en-US" b="1" baseline="0" dirty="0"/>
              <a:t>Update function reads the state of the database, decides the best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 syncs with A (puts M1 at 10), then B (10’s busy, so puts M2</a:t>
            </a:r>
            <a:r>
              <a:rPr lang="en-US" b="1" baseline="0" dirty="0"/>
              <a:t> at 11)</a:t>
            </a:r>
          </a:p>
          <a:p>
            <a:r>
              <a:rPr lang="en-US" b="1" baseline="0" dirty="0"/>
              <a:t>Y syncs with B (puts M2 at 10), then A (10’s busy, so puts M1 at 11)</a:t>
            </a:r>
            <a:endParaRPr lang="en-US" b="0" baseline="0" dirty="0"/>
          </a:p>
          <a:p>
            <a:r>
              <a:rPr lang="en-US" b="0" baseline="0" dirty="0"/>
              <a:t>&gt;&gt;&gt; So we have the meetings scheduled at different times at different devices.</a:t>
            </a:r>
          </a:p>
          <a:p>
            <a:r>
              <a:rPr lang="en-US" b="0" baseline="0" dirty="0"/>
              <a:t>&gt;&gt;&gt; SEGUE: So we need some mechanism to prevent this.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9/16/18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9/16/18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Eventual Consistency: Bayou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Selected content adapted from B. Karp, R. Morris.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3157450"/>
          </a:xfrm>
        </p:spPr>
        <p:txBody>
          <a:bodyPr>
            <a:normAutofit/>
          </a:bodyPr>
          <a:lstStyle/>
          <a:p>
            <a:r>
              <a:rPr lang="en-US" dirty="0"/>
              <a:t>Suppose calendar update takes form:</a:t>
            </a:r>
          </a:p>
          <a:p>
            <a:pPr lvl="1"/>
            <a:r>
              <a:rPr lang="en-US" u="sng" dirty="0"/>
              <a:t>“10 AM meeting, Room=305, CS-240 staff”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 would this handle conflicts?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Better: </a:t>
            </a:r>
            <a:r>
              <a:rPr lang="en-US" dirty="0"/>
              <a:t>write is 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update function </a:t>
            </a:r>
            <a:r>
              <a:rPr lang="en-US" dirty="0"/>
              <a:t>for the </a:t>
            </a:r>
            <a:r>
              <a:rPr lang="en-US" b="1" dirty="0"/>
              <a:t>app</a:t>
            </a:r>
          </a:p>
          <a:p>
            <a:pPr lvl="1"/>
            <a:r>
              <a:rPr lang="en-US" u="sng" dirty="0"/>
              <a:t>“1-hour meeting at 10 AM if room is free, else 11 AM, Room=305, CS-240 staff”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a write?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4440" y="4944327"/>
            <a:ext cx="6598920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Want all nodes to execute </a:t>
            </a:r>
            <a:r>
              <a:rPr lang="en-US" sz="2800" spc="-100" dirty="0">
                <a:solidFill>
                  <a:schemeClr val="tx1"/>
                </a:solidFill>
              </a:rPr>
              <a:t>same instructions</a:t>
            </a:r>
            <a:r>
              <a:rPr lang="en-US" sz="2800" b="0" spc="-100" dirty="0">
                <a:solidFill>
                  <a:schemeClr val="tx1"/>
                </a:solidFill>
              </a:rPr>
              <a:t> in </a:t>
            </a:r>
            <a:r>
              <a:rPr lang="en-US" sz="2800" spc="-100" dirty="0">
                <a:solidFill>
                  <a:schemeClr val="tx1"/>
                </a:solidFill>
              </a:rPr>
              <a:t>same order,</a:t>
            </a:r>
            <a:r>
              <a:rPr lang="en-US" sz="2800" b="0" spc="-100" dirty="0">
                <a:solidFill>
                  <a:schemeClr val="tx1"/>
                </a:solidFill>
              </a:rPr>
              <a:t> </a:t>
            </a:r>
            <a:r>
              <a:rPr lang="en-US" sz="2800" spc="-100" dirty="0">
                <a:solidFill>
                  <a:schemeClr val="accent5">
                    <a:lumMod val="50000"/>
                  </a:schemeClr>
                </a:solidFill>
              </a:rPr>
              <a:t>eventually</a:t>
            </a:r>
          </a:p>
        </p:txBody>
      </p:sp>
    </p:spTree>
    <p:extLst>
      <p:ext uri="{BB962C8B-B14F-4D97-AF65-F5344CB8AC3E}">
        <p14:creationId xmlns:p14="http://schemas.microsoft.com/office/powerpoint/2010/main" val="94540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55797"/>
          </a:xfrm>
        </p:spPr>
        <p:txBody>
          <a:bodyPr/>
          <a:lstStyle/>
          <a:p>
            <a:r>
              <a:rPr lang="en-US" dirty="0"/>
              <a:t>Node </a:t>
            </a:r>
            <a:r>
              <a:rPr lang="en-US" b="1" dirty="0"/>
              <a:t>A </a:t>
            </a:r>
            <a:r>
              <a:rPr lang="en-US" dirty="0"/>
              <a:t>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Node </a:t>
            </a:r>
            <a:r>
              <a:rPr lang="en-US" b="1" dirty="0"/>
              <a:t>B </a:t>
            </a:r>
            <a:r>
              <a:rPr lang="en-US" dirty="0"/>
              <a:t>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syncs with </a:t>
            </a:r>
            <a:r>
              <a:rPr lang="en-US" b="1" dirty="0"/>
              <a:t>A, </a:t>
            </a:r>
            <a:r>
              <a:rPr lang="en-US" dirty="0"/>
              <a:t>then </a:t>
            </a:r>
            <a:r>
              <a:rPr lang="en-US" b="1" dirty="0"/>
              <a:t>B</a:t>
            </a:r>
          </a:p>
          <a:p>
            <a:r>
              <a:rPr lang="en-US" b="1" dirty="0"/>
              <a:t>Y</a:t>
            </a:r>
            <a:r>
              <a:rPr lang="en-US" dirty="0"/>
              <a:t> syncs with </a:t>
            </a:r>
            <a:r>
              <a:rPr lang="en-US" b="1" dirty="0"/>
              <a:t>B,</a:t>
            </a:r>
            <a:r>
              <a:rPr lang="en-US" dirty="0"/>
              <a:t> then </a:t>
            </a:r>
            <a:r>
              <a:rPr lang="en-US" b="1" dirty="0"/>
              <a:t>A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10:00</a:t>
            </a:r>
          </a:p>
          <a:p>
            <a:r>
              <a:rPr lang="en-US" b="1" dirty="0"/>
              <a:t>Y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479" y="5339041"/>
            <a:ext cx="795284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Can’t just apply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update functions to DB replicas</a:t>
            </a:r>
          </a:p>
        </p:txBody>
      </p:sp>
    </p:spTree>
    <p:extLst>
      <p:ext uri="{BB962C8B-B14F-4D97-AF65-F5344CB8AC3E}">
        <p14:creationId xmlns:p14="http://schemas.microsoft.com/office/powerpoint/2010/main" val="21440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an </a:t>
            </a:r>
            <a:r>
              <a:rPr lang="en-US" b="1" dirty="0"/>
              <a:t>ordered list of updates </a:t>
            </a:r>
            <a:r>
              <a:rPr lang="en-US" dirty="0"/>
              <a:t>at each node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sure every node holds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updates</a:t>
            </a:r>
          </a:p>
          <a:p>
            <a:pPr lvl="2"/>
            <a:r>
              <a:rPr lang="en-US" dirty="0"/>
              <a:t>And applies updates 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order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Make sure updates are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function of database contents</a:t>
            </a:r>
          </a:p>
          <a:p>
            <a:endParaRPr lang="en-US" dirty="0"/>
          </a:p>
          <a:p>
            <a:r>
              <a:rPr lang="en-US" dirty="0"/>
              <a:t>If we obey the above, “sync” is a </a:t>
            </a:r>
            <a:r>
              <a:rPr lang="en-US" b="1" dirty="0"/>
              <a:t>simple merge </a:t>
            </a:r>
            <a:r>
              <a:rPr lang="en-US" dirty="0"/>
              <a:t>of two ordered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Insight: Total ordering of updates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812" y="1922842"/>
            <a:ext cx="172852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Write log</a:t>
            </a:r>
            <a:endParaRPr lang="en-US" sz="2800" b="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Timestamp: </a:t>
            </a:r>
            <a:r>
              <a:rPr lang="en-US" dirty="0"/>
              <a:t>〈local timestamp </a:t>
            </a:r>
            <a:r>
              <a:rPr lang="en-US" b="1" dirty="0"/>
              <a:t>T</a:t>
            </a:r>
            <a:r>
              <a:rPr lang="en-US" dirty="0"/>
              <a:t>, originating node </a:t>
            </a:r>
            <a:r>
              <a:rPr lang="en-US" b="1" dirty="0"/>
              <a:t>ID</a:t>
            </a:r>
            <a:r>
              <a:rPr lang="en-US" dirty="0"/>
              <a:t>〉</a:t>
            </a:r>
          </a:p>
          <a:p>
            <a:pPr marL="342900" lvl="2" indent="-342900"/>
            <a:endParaRPr lang="en-US" dirty="0"/>
          </a:p>
          <a:p>
            <a:pPr marL="342900" lvl="2" indent="-342900"/>
            <a:r>
              <a:rPr lang="en-US" dirty="0"/>
              <a:t>Ordering updates a and b:</a:t>
            </a:r>
          </a:p>
          <a:p>
            <a:pPr marL="800100" lvl="3" indent="-342900"/>
            <a:r>
              <a:rPr lang="en-US" dirty="0"/>
              <a:t>a &lt; b if </a:t>
            </a:r>
            <a:r>
              <a:rPr lang="en-US" dirty="0" err="1"/>
              <a:t>a.T</a:t>
            </a:r>
            <a:r>
              <a:rPr lang="en-US" dirty="0"/>
              <a:t> &lt; </a:t>
            </a:r>
            <a:r>
              <a:rPr lang="en-US" dirty="0" err="1"/>
              <a:t>b.T</a:t>
            </a:r>
            <a:r>
              <a:rPr lang="en-US" dirty="0"/>
              <a:t>, or (</a:t>
            </a:r>
            <a:r>
              <a:rPr lang="en-US" dirty="0" err="1"/>
              <a:t>a.T</a:t>
            </a:r>
            <a:r>
              <a:rPr lang="en-US" dirty="0"/>
              <a:t> = </a:t>
            </a:r>
            <a:r>
              <a:rPr lang="en-US" dirty="0" err="1"/>
              <a:t>b.T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 &lt; </a:t>
            </a:r>
            <a:r>
              <a:rPr lang="en-US" dirty="0" err="1"/>
              <a:t>b.ID</a:t>
            </a:r>
            <a:r>
              <a:rPr lang="en-US" dirty="0"/>
              <a:t>)</a:t>
            </a:r>
          </a:p>
          <a:p>
            <a:pPr marL="342900" lvl="2" indent="-342900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Agreeing on the update order</a:t>
            </a:r>
          </a:p>
        </p:txBody>
      </p:sp>
    </p:spTree>
    <p:extLst>
      <p:ext uri="{BB962C8B-B14F-4D97-AF65-F5344CB8AC3E}">
        <p14:creationId xmlns:p14="http://schemas.microsoft.com/office/powerpoint/2010/main" val="61115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〈701, A〉: A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〈770, B〉: B 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Pre-sync</a:t>
            </a:r>
            <a:r>
              <a:rPr lang="en-US" dirty="0"/>
              <a:t> database state:</a:t>
            </a:r>
          </a:p>
          <a:p>
            <a:pPr lvl="1"/>
            <a:r>
              <a:rPr lang="en-US" dirty="0"/>
              <a:t>A has M1 at 10 AM</a:t>
            </a:r>
          </a:p>
          <a:p>
            <a:pPr lvl="1"/>
            <a:r>
              <a:rPr lang="en-US" dirty="0"/>
              <a:t>B has M2 at 10 AM</a:t>
            </a:r>
          </a:p>
          <a:p>
            <a:endParaRPr lang="en-US" dirty="0"/>
          </a:p>
          <a:p>
            <a:r>
              <a:rPr lang="en-US" dirty="0"/>
              <a:t>What's the </a:t>
            </a:r>
            <a:r>
              <a:rPr lang="en-US" b="1" dirty="0"/>
              <a:t>correct eventual outcome?   </a:t>
            </a:r>
          </a:p>
          <a:p>
            <a:pPr lvl="1"/>
            <a:r>
              <a:rPr lang="en-US" dirty="0"/>
              <a:t>The result of executing update functions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timestamp order: M1 at 10 AM</a:t>
            </a:r>
            <a:r>
              <a:rPr lang="en-US" dirty="0"/>
              <a:t>, M2 at 11 AM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389888" y="2515818"/>
            <a:ext cx="1828800" cy="439523"/>
          </a:xfrm>
          <a:prstGeom prst="wedgeRectCallout">
            <a:avLst>
              <a:gd name="adj1" fmla="val -35148"/>
              <a:gd name="adj2" fmla="val -9188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Timestamp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86783" y="4030675"/>
            <a:ext cx="343815" cy="285293"/>
          </a:xfrm>
          <a:prstGeom prst="leftArrow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2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Now A and B sync with each other.  </a:t>
            </a:r>
            <a:r>
              <a:rPr lang="en-US" dirty="0"/>
              <a:t>Then:</a:t>
            </a:r>
          </a:p>
          <a:p>
            <a:pPr lvl="1"/>
            <a:r>
              <a:rPr lang="en-US" dirty="0"/>
              <a:t>Each sorts new entries into its own log </a:t>
            </a:r>
          </a:p>
          <a:p>
            <a:pPr lvl="2"/>
            <a:r>
              <a:rPr lang="en-US" dirty="0"/>
              <a:t>Ordering by timestamp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Both now know </a:t>
            </a:r>
            <a:r>
              <a:rPr lang="en-US" dirty="0"/>
              <a:t>the </a:t>
            </a:r>
            <a:r>
              <a:rPr lang="en-US" b="1" dirty="0"/>
              <a:t>full set </a:t>
            </a:r>
            <a:r>
              <a:rPr lang="en-US" dirty="0"/>
              <a:t>of updates</a:t>
            </a:r>
          </a:p>
          <a:p>
            <a:pPr lvl="1"/>
            <a:endParaRPr lang="en-US" b="1" dirty="0"/>
          </a:p>
          <a:p>
            <a:r>
              <a:rPr lang="en-US" b="1" dirty="0"/>
              <a:t>A</a:t>
            </a:r>
            <a:r>
              <a:rPr lang="en-US" dirty="0"/>
              <a:t> can just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run B’s update function</a:t>
            </a:r>
          </a:p>
          <a:p>
            <a:r>
              <a:rPr lang="en-US" dirty="0"/>
              <a:t>But </a:t>
            </a:r>
            <a:r>
              <a:rPr lang="en-US" b="1" dirty="0"/>
              <a:t>B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already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run B’s operation, </a:t>
            </a:r>
            <a:r>
              <a:rPr lang="en-US" b="1" dirty="0">
                <a:solidFill>
                  <a:srgbClr val="FF0000"/>
                </a:solidFill>
              </a:rPr>
              <a:t>too soon!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example: Sync problem</a:t>
            </a:r>
          </a:p>
        </p:txBody>
      </p:sp>
    </p:spTree>
    <p:extLst>
      <p:ext uri="{BB962C8B-B14F-4D97-AF65-F5344CB8AC3E}">
        <p14:creationId xmlns:p14="http://schemas.microsoft.com/office/powerpoint/2010/main" val="61054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</a:t>
            </a:r>
            <a:r>
              <a:rPr lang="en-US" dirty="0"/>
              <a:t> needs to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“roll back” </a:t>
            </a:r>
            <a:r>
              <a:rPr lang="en-US" dirty="0"/>
              <a:t>the DB, and </a:t>
            </a:r>
            <a:r>
              <a:rPr lang="en-US" b="1" dirty="0"/>
              <a:t>re-run both ops </a:t>
            </a:r>
            <a:r>
              <a:rPr lang="en-US" dirty="0"/>
              <a:t>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correct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So, in the user interface, displayed meeting room calendar entries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“tentative” at first</a:t>
            </a:r>
          </a:p>
          <a:p>
            <a:pPr lvl="1"/>
            <a:r>
              <a:rPr lang="en-US" dirty="0"/>
              <a:t>B’s user saw M2 at 10 AM, then it moved to 11 AM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Roll back and replay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9064" y="4918642"/>
            <a:ext cx="6889671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chemeClr val="tx1"/>
                </a:solidFill>
              </a:rPr>
              <a:t>Big point: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>
                <a:solidFill>
                  <a:schemeClr val="tx1"/>
                </a:solidFill>
              </a:rPr>
              <a:t>log</a:t>
            </a:r>
            <a:r>
              <a:rPr lang="en-US" sz="2800" b="0" spc="-100">
                <a:solidFill>
                  <a:schemeClr val="tx1"/>
                </a:solidFill>
              </a:rPr>
              <a:t> at each node holds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 dirty="0">
                <a:solidFill>
                  <a:schemeClr val="tx1"/>
                </a:solidFill>
              </a:rPr>
              <a:t>truth</a:t>
            </a:r>
            <a:r>
              <a:rPr lang="en-US" sz="2800" b="0" spc="-100" dirty="0">
                <a:solidFill>
                  <a:schemeClr val="tx1"/>
                </a:solidFill>
              </a:rPr>
              <a:t>; the </a:t>
            </a:r>
            <a:r>
              <a:rPr lang="en-US" sz="2800" spc="-100" dirty="0">
                <a:solidFill>
                  <a:schemeClr val="tx1"/>
                </a:solidFill>
              </a:rPr>
              <a:t>DB</a:t>
            </a:r>
            <a:r>
              <a:rPr lang="en-US" sz="2800" b="0" spc="-100" dirty="0">
                <a:solidFill>
                  <a:schemeClr val="tx1"/>
                </a:solidFill>
              </a:rPr>
              <a:t> is just an </a:t>
            </a:r>
            <a:r>
              <a:rPr lang="en-US" sz="2800" spc="-100" dirty="0">
                <a:solidFill>
                  <a:schemeClr val="tx1"/>
                </a:solidFill>
              </a:rPr>
              <a:t>optimization</a:t>
            </a:r>
            <a:endParaRPr lang="en-US" sz="2800" spc="-1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dirty="0"/>
              <a:t>Maybe </a:t>
            </a:r>
            <a:r>
              <a:rPr lang="en-US" b="1" dirty="0"/>
              <a:t>B</a:t>
            </a:r>
            <a:r>
              <a:rPr lang="en-US" dirty="0"/>
              <a:t> asked first by the wall clock</a:t>
            </a:r>
          </a:p>
          <a:p>
            <a:pPr lvl="1"/>
            <a:r>
              <a:rPr lang="en-US" dirty="0"/>
              <a:t>But because of clock skew, </a:t>
            </a:r>
            <a:r>
              <a:rPr lang="en-US" b="1" dirty="0"/>
              <a:t>A’s</a:t>
            </a:r>
            <a:r>
              <a:rPr lang="en-US" dirty="0"/>
              <a:t> meeting has </a:t>
            </a:r>
            <a:r>
              <a:rPr lang="en-US" b="1" dirty="0"/>
              <a:t>lower timestamp</a:t>
            </a:r>
            <a:r>
              <a:rPr lang="en-US" dirty="0"/>
              <a:t>, so gets priority</a:t>
            </a:r>
          </a:p>
          <a:p>
            <a:endParaRPr lang="en-US" dirty="0"/>
          </a:p>
          <a:p>
            <a:r>
              <a:rPr lang="en-US" dirty="0"/>
              <a:t>No,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not “externally consistent”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pc="-150" dirty="0"/>
              <a:t>Is update order consistent with wall clock? </a:t>
            </a:r>
          </a:p>
        </p:txBody>
      </p:sp>
    </p:spTree>
    <p:extLst>
      <p:ext uri="{BB962C8B-B14F-4D97-AF65-F5344CB8AC3E}">
        <p14:creationId xmlns:p14="http://schemas.microsoft.com/office/powerpoint/2010/main" val="71338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another example:</a:t>
            </a:r>
          </a:p>
          <a:p>
            <a:endParaRPr lang="en-US" dirty="0"/>
          </a:p>
          <a:p>
            <a:r>
              <a:rPr lang="en-US" dirty="0"/>
              <a:t>〈701, A〉: </a:t>
            </a:r>
            <a:r>
              <a:rPr lang="en-US" b="1" dirty="0"/>
              <a:t>A</a:t>
            </a:r>
            <a:r>
              <a:rPr lang="en-US" dirty="0"/>
              <a:t>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〈700, B〉: </a:t>
            </a:r>
            <a:r>
              <a:rPr lang="en-US" b="1" dirty="0"/>
              <a:t>Delete update </a:t>
            </a:r>
            <a:r>
              <a:rPr lang="en-US" dirty="0"/>
              <a:t>〈701, A〉</a:t>
            </a:r>
          </a:p>
          <a:p>
            <a:pPr lvl="1"/>
            <a:r>
              <a:rPr lang="en-US" b="1" dirty="0"/>
              <a:t>B’s</a:t>
            </a:r>
            <a:r>
              <a:rPr lang="en-US" dirty="0"/>
              <a:t> clock was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</a:t>
            </a:r>
          </a:p>
          <a:p>
            <a:endParaRPr lang="en-US" dirty="0"/>
          </a:p>
          <a:p>
            <a:r>
              <a:rPr lang="en-US" dirty="0"/>
              <a:t>Now </a:t>
            </a:r>
            <a:r>
              <a:rPr lang="en-US" b="1" dirty="0">
                <a:solidFill>
                  <a:srgbClr val="FF0000"/>
                </a:solidFill>
              </a:rPr>
              <a:t>delete will be ordered before add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update </a:t>
            </a:r>
            <a:r>
              <a:rPr lang="en-US" sz="3600" dirty="0"/>
              <a:t>order respect causality?</a:t>
            </a:r>
          </a:p>
        </p:txBody>
      </p:sp>
    </p:spTree>
    <p:extLst>
      <p:ext uri="{BB962C8B-B14F-4D97-AF65-F5344CB8AC3E}">
        <p14:creationId xmlns:p14="http://schemas.microsoft.com/office/powerpoint/2010/main" val="8248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Want event timestamps so that </a:t>
            </a:r>
            <a:r>
              <a:rPr lang="en-US" b="1" dirty="0"/>
              <a:t>if</a:t>
            </a:r>
            <a:r>
              <a:rPr lang="en-US" dirty="0"/>
              <a:t> a node observes </a:t>
            </a:r>
            <a:r>
              <a:rPr lang="en-US" b="1" dirty="0"/>
              <a:t>E1</a:t>
            </a:r>
            <a:r>
              <a:rPr lang="en-US" dirty="0"/>
              <a:t> then generates </a:t>
            </a:r>
            <a:r>
              <a:rPr lang="en-US" b="1" dirty="0"/>
              <a:t>E2</a:t>
            </a:r>
            <a:r>
              <a:rPr lang="en-US" dirty="0"/>
              <a:t>,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TS(E1) &lt; TS(E2)</a:t>
            </a:r>
          </a:p>
          <a:p>
            <a:endParaRPr lang="en-US" dirty="0"/>
          </a:p>
          <a:p>
            <a:r>
              <a:rPr lang="en-US" b="1" dirty="0" err="1"/>
              <a:t>T</a:t>
            </a:r>
            <a:r>
              <a:rPr lang="en-US" sz="2400" b="1" dirty="0" err="1"/>
              <a:t>max</a:t>
            </a:r>
            <a:r>
              <a:rPr lang="en-US" dirty="0"/>
              <a:t> = highest TS seen from any node (including self)  </a:t>
            </a:r>
          </a:p>
          <a:p>
            <a:r>
              <a:rPr lang="en-US" dirty="0"/>
              <a:t>T = max(T</a:t>
            </a:r>
            <a:r>
              <a:rPr lang="en-US" baseline="-25000" dirty="0"/>
              <a:t>max</a:t>
            </a:r>
            <a:r>
              <a:rPr lang="en-US" dirty="0"/>
              <a:t>+1, wall-clock time), to generate TS</a:t>
            </a:r>
          </a:p>
          <a:p>
            <a:endParaRPr lang="en-US" dirty="0"/>
          </a:p>
          <a:p>
            <a:r>
              <a:rPr lang="en-US" dirty="0"/>
              <a:t>Recall properties:</a:t>
            </a:r>
          </a:p>
          <a:p>
            <a:pPr lvl="1"/>
            <a:r>
              <a:rPr lang="en-US" b="1" dirty="0"/>
              <a:t>E1</a:t>
            </a:r>
            <a:r>
              <a:rPr lang="en-US" dirty="0"/>
              <a:t> then </a:t>
            </a:r>
            <a:r>
              <a:rPr lang="en-US" b="1" dirty="0"/>
              <a:t>E2</a:t>
            </a:r>
            <a:r>
              <a:rPr lang="en-US" dirty="0"/>
              <a:t> on same node </a:t>
            </a:r>
            <a:r>
              <a:rPr lang="en-US" dirty="0">
                <a:sym typeface="Wingdings"/>
              </a:rPr>
              <a:t></a:t>
            </a:r>
            <a:r>
              <a:rPr lang="en-US" dirty="0"/>
              <a:t> TS(E1) &lt; TS(E2)    </a:t>
            </a:r>
          </a:p>
          <a:p>
            <a:pPr lvl="1"/>
            <a:r>
              <a:rPr lang="en-US" dirty="0"/>
              <a:t>But TS(E1) &lt; TS(E2)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does not imply </a:t>
            </a:r>
            <a:r>
              <a:rPr lang="en-US" dirty="0"/>
              <a:t>that E1 necessarily came before E2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logical clocks respect causality</a:t>
            </a:r>
          </a:p>
        </p:txBody>
      </p:sp>
    </p:spTree>
    <p:extLst>
      <p:ext uri="{BB962C8B-B14F-4D97-AF65-F5344CB8AC3E}">
        <p14:creationId xmlns:p14="http://schemas.microsoft.com/office/powerpoint/2010/main" val="18480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66984"/>
          </a:xfrm>
        </p:spPr>
        <p:txBody>
          <a:bodyPr>
            <a:normAutofit/>
          </a:bodyPr>
          <a:lstStyle/>
          <a:p>
            <a:r>
              <a:rPr lang="en-US" sz="2800" dirty="0"/>
              <a:t>Totally-Ordered Multicast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kept replicas consistent </a:t>
            </a:r>
            <a:r>
              <a:rPr lang="en-US" sz="2800" dirty="0"/>
              <a:t>but had </a:t>
            </a:r>
            <a:r>
              <a:rPr lang="en-US" sz="2800" b="1" dirty="0"/>
              <a:t>single points of failure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Not available </a:t>
            </a:r>
            <a:r>
              <a:rPr lang="en-US" sz="2800" dirty="0"/>
              <a:t>under failures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(</a:t>
            </a:r>
            <a:r>
              <a:rPr lang="en-US" sz="2800" i="1" dirty="0"/>
              <a:t>Later</a:t>
            </a:r>
            <a:r>
              <a:rPr lang="en-US" dirty="0">
                <a:sym typeface="Wingdings"/>
              </a:rPr>
              <a:t>): </a:t>
            </a:r>
            <a:r>
              <a:rPr lang="en-US" sz="2800" b="1" dirty="0"/>
              <a:t>Distributed consensus algorithms</a:t>
            </a:r>
            <a:endParaRPr lang="en-US" sz="2800" dirty="0"/>
          </a:p>
          <a:p>
            <a:pPr lvl="1"/>
            <a:r>
              <a:rPr lang="en-US" sz="2800" b="1" spc="-150" dirty="0">
                <a:solidFill>
                  <a:schemeClr val="accent3">
                    <a:lumMod val="50000"/>
                  </a:schemeClr>
                </a:solidFill>
              </a:rPr>
              <a:t>Strong consistency </a:t>
            </a:r>
            <a:r>
              <a:rPr lang="en-US" spc="-150" dirty="0"/>
              <a:t>(ops in same order everywhere)</a:t>
            </a:r>
            <a:endParaRPr lang="en-US" sz="2800" spc="-150" dirty="0"/>
          </a:p>
          <a:p>
            <a:pPr lvl="1"/>
            <a:r>
              <a:rPr lang="en-US" sz="2800" dirty="0"/>
              <a:t>But,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reachability requirements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versus consistency	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3986" y="5243384"/>
            <a:ext cx="7059827" cy="1079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If the </a:t>
            </a:r>
            <a:r>
              <a:rPr lang="en-US" sz="2800" spc="-100" dirty="0">
                <a:solidFill>
                  <a:srgbClr val="FF0000"/>
                </a:solidFill>
              </a:rPr>
              <a:t>network fails </a:t>
            </a:r>
            <a:r>
              <a:rPr lang="en-US" sz="2800" b="0" spc="-100" dirty="0">
                <a:solidFill>
                  <a:schemeClr val="tx1"/>
                </a:solidFill>
              </a:rPr>
              <a:t>(common case),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can we provide any consistency</a:t>
            </a:r>
            <a:r>
              <a:rPr lang="en-US" sz="2800" b="0" spc="-100" dirty="0">
                <a:solidFill>
                  <a:schemeClr val="tx1"/>
                </a:solidFill>
              </a:rPr>
              <a:t> when we replicate?</a:t>
            </a:r>
          </a:p>
        </p:txBody>
      </p:sp>
    </p:spTree>
    <p:extLst>
      <p:ext uri="{BB962C8B-B14F-4D97-AF65-F5344CB8AC3E}">
        <p14:creationId xmlns:p14="http://schemas.microsoft.com/office/powerpoint/2010/main" val="394438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〈701, A〉: A asks for meeting M1 at 10 AM, else 11 AM</a:t>
            </a:r>
          </a:p>
          <a:p>
            <a:r>
              <a:rPr lang="en-US" dirty="0"/>
              <a:t>〈700, B〉: Delete update 〈701, A〉</a:t>
            </a:r>
          </a:p>
          <a:p>
            <a:pPr marL="342900" lvl="2" indent="-342900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〈702, B〉:</a:t>
            </a:r>
            <a:r>
              <a:rPr lang="en-US" dirty="0"/>
              <a:t> Delete update 〈701, A〉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when </a:t>
            </a:r>
            <a:r>
              <a:rPr lang="en-US" b="1" dirty="0"/>
              <a:t>B </a:t>
            </a:r>
            <a:r>
              <a:rPr lang="en-US" dirty="0"/>
              <a:t>sees 〈701, A〉 it sets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T</a:t>
            </a:r>
            <a:r>
              <a:rPr lang="en-US" b="1" baseline="-25000" dirty="0" err="1">
                <a:solidFill>
                  <a:schemeClr val="accent5">
                    <a:lumMod val="50000"/>
                  </a:schemeClr>
                </a:solidFill>
              </a:rPr>
              <a:t>max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sym typeface="Wingdings"/>
              </a:rPr>
              <a:t> 701</a:t>
            </a:r>
          </a:p>
          <a:p>
            <a:pPr lvl="1"/>
            <a:r>
              <a:rPr lang="en-US" dirty="0">
                <a:sym typeface="Wingdings"/>
              </a:rPr>
              <a:t>So it will then generate a </a:t>
            </a:r>
            <a:r>
              <a:rPr lang="en-US" b="1" dirty="0">
                <a:sym typeface="Wingdings"/>
              </a:rPr>
              <a:t>delete update </a:t>
            </a:r>
            <a:r>
              <a:rPr lang="en-US" dirty="0">
                <a:sym typeface="Wingdings"/>
              </a:rPr>
              <a:t>with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  <a:sym typeface="Wingdings"/>
              </a:rPr>
              <a:t>later timestamp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clocks solve causality problem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5636" y="2061556"/>
            <a:ext cx="512064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Left Arrow 4"/>
          <p:cNvSpPr/>
          <p:nvPr/>
        </p:nvSpPr>
        <p:spPr>
          <a:xfrm rot="5400000">
            <a:off x="927700" y="2751014"/>
            <a:ext cx="358445" cy="329184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494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124200"/>
          </a:xfrm>
        </p:spPr>
        <p:txBody>
          <a:bodyPr>
            <a:normAutofit/>
          </a:bodyPr>
          <a:lstStyle/>
          <a:p>
            <a:r>
              <a:rPr lang="en-US" dirty="0"/>
              <a:t>Ordering by timestamp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arbitrarily constrains order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Never know </a:t>
            </a:r>
            <a:r>
              <a:rPr lang="en-US" dirty="0"/>
              <a:t>whether </a:t>
            </a:r>
            <a:r>
              <a:rPr lang="en-US" b="1" dirty="0"/>
              <a:t>some write from the past </a:t>
            </a:r>
            <a:r>
              <a:rPr lang="en-US" dirty="0"/>
              <a:t>may yet reach your node</a:t>
            </a:r>
            <a:r>
              <a:rPr lang="is-IS" dirty="0"/>
              <a:t>…</a:t>
            </a: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So all entries in log must be </a:t>
            </a:r>
            <a:r>
              <a:rPr lang="en-US" b="1" dirty="0">
                <a:solidFill>
                  <a:srgbClr val="FF0000"/>
                </a:solidFill>
              </a:rPr>
              <a:t>tentative forever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And you must </a:t>
            </a:r>
            <a:r>
              <a:rPr lang="en-US" b="1" dirty="0">
                <a:solidFill>
                  <a:srgbClr val="FF0000"/>
                </a:solidFill>
              </a:rPr>
              <a:t>store entire log forever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Timestamps for write ordering: Limitations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309" y="4800600"/>
            <a:ext cx="7793182" cy="1059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rgbClr val="FF0000"/>
                </a:solidFill>
              </a:rPr>
              <a:t>Problem: </a:t>
            </a:r>
            <a:r>
              <a:rPr lang="en-US" sz="2800" b="0" spc="-100" dirty="0">
                <a:solidFill>
                  <a:schemeClr val="tx1"/>
                </a:solidFill>
              </a:rPr>
              <a:t>How can we allow committing a tentative </a:t>
            </a:r>
            <a:r>
              <a:rPr lang="en-US" sz="2800" b="0" spc="-100">
                <a:solidFill>
                  <a:schemeClr val="tx1"/>
                </a:solidFill>
              </a:rPr>
              <a:t>entry,</a:t>
            </a:r>
            <a:r>
              <a:rPr lang="en-US" sz="2800" b="0" spc="-100" dirty="0">
                <a:solidFill>
                  <a:schemeClr val="tx1"/>
                </a:solidFill>
              </a:rPr>
              <a:t> </a:t>
            </a:r>
            <a:r>
              <a:rPr lang="en-US" sz="2800" b="0" spc="-100">
                <a:solidFill>
                  <a:schemeClr val="tx1"/>
                </a:solidFill>
              </a:rPr>
              <a:t>so </a:t>
            </a:r>
            <a:r>
              <a:rPr lang="en-US" sz="2800" b="0" spc="-100" dirty="0">
                <a:solidFill>
                  <a:schemeClr val="tx1"/>
                </a:solidFill>
              </a:rPr>
              <a:t>we can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trim logs </a:t>
            </a:r>
            <a:r>
              <a:rPr lang="en-US" sz="2800" b="0" spc="-100" dirty="0">
                <a:solidFill>
                  <a:schemeClr val="tx1"/>
                </a:solidFill>
              </a:rPr>
              <a:t>and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have meetings</a:t>
            </a:r>
          </a:p>
        </p:txBody>
      </p:sp>
    </p:spTree>
    <p:extLst>
      <p:ext uri="{BB962C8B-B14F-4D97-AF65-F5344CB8AC3E}">
        <p14:creationId xmlns:p14="http://schemas.microsoft.com/office/powerpoint/2010/main" val="18673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Strawman proposal: </a:t>
            </a:r>
            <a:r>
              <a:rPr lang="en-US" dirty="0"/>
              <a:t>Update 〈10, A〉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stable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if </a:t>
            </a:r>
            <a:r>
              <a:rPr lang="en-US" b="1" dirty="0"/>
              <a:t>all nodes</a:t>
            </a:r>
            <a:r>
              <a:rPr lang="en-US" dirty="0"/>
              <a:t> have seen all updates with TS ≤ 10</a:t>
            </a:r>
          </a:p>
          <a:p>
            <a:endParaRPr lang="en-US" dirty="0"/>
          </a:p>
          <a:p>
            <a:r>
              <a:rPr lang="en-US" dirty="0"/>
              <a:t>Have sync always send in </a:t>
            </a:r>
            <a:r>
              <a:rPr lang="en-US" b="1" dirty="0"/>
              <a:t>log order</a:t>
            </a:r>
          </a:p>
          <a:p>
            <a:r>
              <a:rPr lang="en-US" dirty="0"/>
              <a:t>If you have seen updates with TS &gt; 10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from every node</a:t>
            </a:r>
            <a:r>
              <a:rPr lang="en-US" dirty="0"/>
              <a:t> then you’ll never again see one &lt; 〈10, A〉</a:t>
            </a:r>
          </a:p>
          <a:p>
            <a:pPr lvl="1"/>
            <a:r>
              <a:rPr lang="en-US" dirty="0"/>
              <a:t>So 〈10, A〉 is stable</a:t>
            </a:r>
          </a:p>
          <a:p>
            <a:endParaRPr lang="en-US" dirty="0"/>
          </a:p>
          <a:p>
            <a:r>
              <a:rPr lang="en-US" dirty="0"/>
              <a:t>Why doesn’t Bayou do this?</a:t>
            </a:r>
          </a:p>
          <a:p>
            <a:pPr lvl="1"/>
            <a:r>
              <a:rPr lang="en-US" dirty="0"/>
              <a:t>A server that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remains disconnected </a:t>
            </a:r>
            <a:r>
              <a:rPr lang="en-US" dirty="0"/>
              <a:t>could prevent writes from stabilizing</a:t>
            </a:r>
          </a:p>
          <a:p>
            <a:pPr lvl="2"/>
            <a:r>
              <a:rPr lang="en-US" spc="-150" dirty="0"/>
              <a:t>So </a:t>
            </a:r>
            <a:r>
              <a:rPr lang="en-US" b="1" spc="-150" dirty="0">
                <a:solidFill>
                  <a:srgbClr val="FF0000"/>
                </a:solidFill>
              </a:rPr>
              <a:t>many writes </a:t>
            </a:r>
            <a:r>
              <a:rPr lang="en-US" spc="-150" dirty="0"/>
              <a:t>may be </a:t>
            </a:r>
            <a:r>
              <a:rPr lang="en-US" b="1" spc="-150" dirty="0"/>
              <a:t>rolled back </a:t>
            </a:r>
            <a:r>
              <a:rPr lang="en-US" spc="-150" dirty="0"/>
              <a:t>on re-connect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Fully </a:t>
            </a:r>
            <a:r>
              <a:rPr lang="en-US" sz="3800" dirty="0"/>
              <a:t>decentralized commit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3480511" y="1738580"/>
            <a:ext cx="2106777" cy="2106777"/>
          </a:xfrm>
          <a:prstGeom prst="noSmoking">
            <a:avLst>
              <a:gd name="adj" fmla="val 15609"/>
            </a:avLst>
          </a:prstGeom>
          <a:solidFill>
            <a:srgbClr val="FF0000">
              <a:alpha val="35000"/>
            </a:srgb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8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150" dirty="0"/>
              <a:t>For log entry </a:t>
            </a:r>
            <a:r>
              <a:rPr lang="en-US" b="1" spc="-150" dirty="0"/>
              <a:t>X</a:t>
            </a:r>
            <a:r>
              <a:rPr lang="en-US" spc="-150" dirty="0"/>
              <a:t> to be committed, all servers must agree: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dirty="0"/>
              <a:t>of all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previous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committed writes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That </a:t>
            </a:r>
            <a:r>
              <a:rPr lang="en-US" b="1" dirty="0"/>
              <a:t>X</a:t>
            </a:r>
            <a:r>
              <a:rPr lang="en-US" dirty="0"/>
              <a:t> is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next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in the total order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That all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uncommitted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entries are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“after” 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committing writes</a:t>
            </a:r>
          </a:p>
        </p:txBody>
      </p:sp>
    </p:spTree>
    <p:extLst>
      <p:ext uri="{BB962C8B-B14F-4D97-AF65-F5344CB8AC3E}">
        <p14:creationId xmlns:p14="http://schemas.microsoft.com/office/powerpoint/2010/main" val="1733786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094939"/>
          </a:xfrm>
        </p:spPr>
        <p:txBody>
          <a:bodyPr>
            <a:normAutofit/>
          </a:bodyPr>
          <a:lstStyle/>
          <a:p>
            <a:r>
              <a:rPr lang="en-US" spc="-100" dirty="0"/>
              <a:t>Bayou uses a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 commit </a:t>
            </a:r>
            <a:r>
              <a:rPr lang="en-US" spc="-100" dirty="0"/>
              <a:t>scheme</a:t>
            </a:r>
          </a:p>
          <a:p>
            <a:pPr lvl="1"/>
            <a:r>
              <a:rPr lang="en-US" spc="-100" dirty="0"/>
              <a:t>One designated node (the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</a:t>
            </a:r>
            <a:r>
              <a:rPr lang="en-US" spc="-100" dirty="0"/>
              <a:t>) commits updates</a:t>
            </a:r>
            <a:endParaRPr lang="en-US" b="1" spc="-100" dirty="0"/>
          </a:p>
          <a:p>
            <a:endParaRPr lang="en-US" dirty="0"/>
          </a:p>
          <a:p>
            <a:r>
              <a:rPr lang="en-US" dirty="0"/>
              <a:t>Primary marks each write it receives with a permanent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CSN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(commit sequence number)</a:t>
            </a:r>
          </a:p>
          <a:p>
            <a:pPr lvl="1"/>
            <a:r>
              <a:rPr lang="en-US" dirty="0"/>
              <a:t>That write is </a:t>
            </a:r>
            <a:r>
              <a:rPr lang="en-US" b="1" dirty="0"/>
              <a:t>committed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Complete timestamp </a:t>
            </a:r>
            <a:r>
              <a:rPr lang="en-US" dirty="0"/>
              <a:t>= </a:t>
            </a:r>
            <a:r>
              <a:rPr lang="en-US" b="1" dirty="0"/>
              <a:t>〈CSN, local TS, node-id〉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223" y="4879239"/>
            <a:ext cx="6715353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Advantage: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Can pick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primary server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close 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locus of update activity</a:t>
            </a:r>
          </a:p>
        </p:txBody>
      </p:sp>
    </p:spTree>
    <p:extLst>
      <p:ext uri="{BB962C8B-B14F-4D97-AF65-F5344CB8AC3E}">
        <p14:creationId xmlns:p14="http://schemas.microsoft.com/office/powerpoint/2010/main" val="21282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402178"/>
          </a:xfrm>
        </p:spPr>
        <p:txBody>
          <a:bodyPr>
            <a:normAutofit/>
          </a:bodyPr>
          <a:lstStyle/>
          <a:p>
            <a:r>
              <a:rPr lang="en-US" spc="-150" dirty="0"/>
              <a:t>Nodes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exchange CSNs </a:t>
            </a:r>
            <a:r>
              <a:rPr lang="en-US" spc="-150" dirty="0"/>
              <a:t>when they </a:t>
            </a:r>
            <a:r>
              <a:rPr lang="en-US" b="1" spc="-150" dirty="0"/>
              <a:t>sync</a:t>
            </a:r>
            <a:r>
              <a:rPr lang="en-US" spc="-150" dirty="0"/>
              <a:t> with each other</a:t>
            </a:r>
          </a:p>
          <a:p>
            <a:endParaRPr lang="en-US" spc="-150" dirty="0"/>
          </a:p>
          <a:p>
            <a:r>
              <a:rPr lang="en-US" b="1" spc="-100" dirty="0"/>
              <a:t>CSNs </a:t>
            </a:r>
            <a:r>
              <a:rPr lang="en-US" b="1" spc="-100" dirty="0">
                <a:sym typeface="Wingdings"/>
              </a:rPr>
              <a:t>define a </a:t>
            </a:r>
            <a:r>
              <a:rPr lang="en-US" b="1" spc="-100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spc="-100" dirty="0"/>
              <a:t>for committed writes</a:t>
            </a:r>
          </a:p>
          <a:p>
            <a:pPr lvl="1"/>
            <a:r>
              <a:rPr lang="en-US" dirty="0"/>
              <a:t>All nodes eventually agree on the total order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Uncommitted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writes come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after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all </a:t>
            </a:r>
            <a:r>
              <a:rPr lang="en-US" b="1" spc="-150" dirty="0"/>
              <a:t>committed</a:t>
            </a:r>
            <a:r>
              <a:rPr lang="en-US" spc="-150" dirty="0"/>
              <a:t> </a:t>
            </a:r>
            <a:r>
              <a:rPr lang="en-US" b="1" spc="-150" dirty="0"/>
              <a:t>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 (2)</a:t>
            </a:r>
          </a:p>
        </p:txBody>
      </p:sp>
    </p:spTree>
    <p:extLst>
      <p:ext uri="{BB962C8B-B14F-4D97-AF65-F5344CB8AC3E}">
        <p14:creationId xmlns:p14="http://schemas.microsoft.com/office/powerpoint/2010/main" val="1835695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Still not safe </a:t>
            </a:r>
            <a:r>
              <a:rPr lang="en-US" dirty="0"/>
              <a:t>to show users that an appointment request has committed!</a:t>
            </a:r>
          </a:p>
          <a:p>
            <a:endParaRPr lang="en-US" dirty="0"/>
          </a:p>
          <a:p>
            <a:r>
              <a:rPr lang="en-US" dirty="0"/>
              <a:t>Entire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log up to newly committed write </a:t>
            </a:r>
            <a:r>
              <a:rPr lang="en-US" dirty="0"/>
              <a:t>must be </a:t>
            </a:r>
            <a:r>
              <a:rPr lang="en-US" b="1" dirty="0"/>
              <a:t>committed</a:t>
            </a:r>
          </a:p>
          <a:p>
            <a:pPr lvl="1"/>
            <a:r>
              <a:rPr lang="en-US" dirty="0"/>
              <a:t>Else there might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earlier committed write </a:t>
            </a:r>
            <a:r>
              <a:rPr lang="en-US" dirty="0"/>
              <a:t>a node doesn’t know about!</a:t>
            </a:r>
          </a:p>
          <a:p>
            <a:pPr lvl="2"/>
            <a:r>
              <a:rPr lang="en-US" dirty="0"/>
              <a:t>And upon learning about it, would have to </a:t>
            </a:r>
            <a:r>
              <a:rPr lang="en-US" b="1" dirty="0">
                <a:solidFill>
                  <a:srgbClr val="FF0000"/>
                </a:solidFill>
              </a:rPr>
              <a:t>re-run conflict resolution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spc="-150" dirty="0"/>
              <a:t>Bayou propagates writes between nodes to enforce this invariant, </a:t>
            </a:r>
            <a:r>
              <a:rPr lang="en-US" i="1" spc="-150" dirty="0"/>
              <a:t>i.e. </a:t>
            </a:r>
            <a:r>
              <a:rPr lang="en-US" spc="-150" dirty="0"/>
              <a:t>Bayou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propagates writes in CSN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Showing users that writes are committed</a:t>
            </a:r>
          </a:p>
        </p:txBody>
      </p:sp>
    </p:spTree>
    <p:extLst>
      <p:ext uri="{BB962C8B-B14F-4D97-AF65-F5344CB8AC3E}">
        <p14:creationId xmlns:p14="http://schemas.microsoft.com/office/powerpoint/2010/main" val="154529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node has seen every CSN up to a write, as guaranteed by propagation protocol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then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show user </a:t>
            </a:r>
            <a:r>
              <a:rPr lang="en-US" dirty="0"/>
              <a:t>the write has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committed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Slow/disconnected </a:t>
            </a:r>
            <a:r>
              <a:rPr lang="en-US" dirty="0"/>
              <a:t>node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 prevent commits!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Primary replica allocates CSNs; global order of writes may not reflect real-time write times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Committed vs. 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5326561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writes</a:t>
            </a:r>
            <a:r>
              <a:rPr lang="en-US" dirty="0"/>
              <a:t>, though—how do they behave, as seen by users?</a:t>
            </a:r>
          </a:p>
          <a:p>
            <a:endParaRPr lang="en-US" dirty="0"/>
          </a:p>
          <a:p>
            <a:r>
              <a:rPr lang="en-US" dirty="0"/>
              <a:t>Two nodes may </a:t>
            </a:r>
            <a:r>
              <a:rPr lang="en-US" b="1" dirty="0">
                <a:solidFill>
                  <a:srgbClr val="FF0000"/>
                </a:solidFill>
              </a:rPr>
              <a:t>disagree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meaning of </a:t>
            </a:r>
            <a:r>
              <a:rPr lang="en-US" b="1" dirty="0"/>
              <a:t>tentative (uncommitted) writes</a:t>
            </a:r>
          </a:p>
          <a:p>
            <a:pPr lvl="1"/>
            <a:r>
              <a:rPr lang="en-US" spc="-150" dirty="0"/>
              <a:t>Even if those two nodes have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synced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with each other!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CSNs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from primary replica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resolve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these disagreements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102160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97380" y="2041861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137086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855676" cy="3672840"/>
          </a:xfrm>
        </p:spPr>
        <p:txBody>
          <a:bodyPr>
            <a:normAutofit/>
          </a:bodyPr>
          <a:lstStyle/>
          <a:p>
            <a:r>
              <a:rPr lang="en-US" b="1" i="1" dirty="0"/>
              <a:t>Eventual consistency:</a:t>
            </a:r>
            <a:r>
              <a:rPr lang="en-US" b="1" dirty="0"/>
              <a:t> </a:t>
            </a:r>
            <a:r>
              <a:rPr lang="en-US" dirty="0"/>
              <a:t>If no new updates to the object,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eventually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all accesses will return the last updated value</a:t>
            </a:r>
          </a:p>
          <a:p>
            <a:endParaRPr lang="en-US" dirty="0"/>
          </a:p>
          <a:p>
            <a:r>
              <a:rPr lang="en-US" b="1" spc="-150" dirty="0"/>
              <a:t>Common: </a:t>
            </a:r>
            <a:r>
              <a:rPr lang="en-US" spc="-150" dirty="0" err="1"/>
              <a:t>git</a:t>
            </a:r>
            <a:r>
              <a:rPr lang="en-US" spc="-150" dirty="0"/>
              <a:t>, iPhone sync, Dropbox, Amazon Dynamo</a:t>
            </a:r>
          </a:p>
          <a:p>
            <a:endParaRPr lang="en-US" dirty="0"/>
          </a:p>
          <a:p>
            <a:r>
              <a:rPr lang="en-US" dirty="0"/>
              <a:t>Why do people like eventual consistency?</a:t>
            </a:r>
          </a:p>
          <a:p>
            <a:pPr lvl="1"/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Fast read/write </a:t>
            </a:r>
            <a:r>
              <a:rPr lang="en-US" spc="-150" dirty="0"/>
              <a:t>of </a:t>
            </a:r>
            <a:r>
              <a:rPr lang="en-US" b="1" spc="-150" dirty="0"/>
              <a:t>local</a:t>
            </a:r>
            <a:r>
              <a:rPr lang="en-US" spc="-150" dirty="0"/>
              <a:t> copy (no primary, no consensus)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Disconnected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5349240"/>
            <a:ext cx="804671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6350" lvl="1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Issue: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writes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different copies</a:t>
            </a:r>
          </a:p>
          <a:p>
            <a:pPr lvl="1" indent="-450850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reconcile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them when discovered?</a:t>
            </a:r>
          </a:p>
        </p:txBody>
      </p:sp>
    </p:spTree>
    <p:extLst>
      <p:ext uri="{BB962C8B-B14F-4D97-AF65-F5344CB8AC3E}">
        <p14:creationId xmlns:p14="http://schemas.microsoft.com/office/powerpoint/2010/main" val="1741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69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13860" y="3268814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7BC9F-9AB9-F94D-9FDB-837185244B24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13038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D8B9BE-6B60-3343-88AC-19548E793199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1701355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12987291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3497282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705814" y="2887207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17553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/>
      <p:bldP spid="35" grpId="0"/>
      <p:bldP spid="31" grpId="0" animBg="1"/>
      <p:bldP spid="4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8200" y="9009072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991215" y="2192064"/>
            <a:ext cx="4162605" cy="497906"/>
            <a:chOff x="1897380" y="2039554"/>
            <a:chExt cx="4162605" cy="497906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277740" y="4515505"/>
            <a:ext cx="1578552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857820" y="2874522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198163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97044" y="4916526"/>
            <a:ext cx="151835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33105" y="4510724"/>
            <a:ext cx="159139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337908" y="4911745"/>
            <a:ext cx="158659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〈6,10, A〉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939832" y="4560989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ight Arrow 59"/>
          <p:cNvSpPr/>
          <p:nvPr/>
        </p:nvSpPr>
        <p:spPr>
          <a:xfrm>
            <a:off x="4945368" y="4949867"/>
            <a:ext cx="311549" cy="253854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072517" y="3522289"/>
            <a:ext cx="2081303" cy="512826"/>
            <a:chOff x="3978683" y="2024634"/>
            <a:chExt cx="2081303" cy="512826"/>
          </a:xfrm>
        </p:grpSpPr>
        <p:cxnSp>
          <p:nvCxnSpPr>
            <p:cNvPr id="64" name="Straight Arrow Connector 63"/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92628BA9-25C7-774C-9474-F858CF24BA0D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</p:spTree>
    <p:extLst>
      <p:ext uri="{BB962C8B-B14F-4D97-AF65-F5344CB8AC3E}">
        <p14:creationId xmlns:p14="http://schemas.microsoft.com/office/powerpoint/2010/main" val="536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9" grpId="0" animBg="1"/>
      <p:bldP spid="61" grpId="0" animBg="1"/>
      <p:bldP spid="62" grpId="0" animBg="1"/>
      <p:bldP spid="4" grpId="0" animBg="1"/>
      <p:bldP spid="6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nodes receive new CSNs, can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discard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all committed log entries seen up to that point</a:t>
            </a:r>
          </a:p>
          <a:p>
            <a:pPr lvl="1"/>
            <a:r>
              <a:rPr lang="en-US" dirty="0"/>
              <a:t>Update protocol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CSNs received in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Keep copy of whole database as of highest CSN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 need </a:t>
            </a:r>
            <a:r>
              <a:rPr lang="en-US" dirty="0"/>
              <a:t>to keep years of </a:t>
            </a:r>
            <a:r>
              <a:rPr lang="en-US" b="1" dirty="0"/>
              <a:t>log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Trimming the log</a:t>
            </a:r>
          </a:p>
        </p:txBody>
      </p:sp>
    </p:spTree>
    <p:extLst>
      <p:ext uri="{BB962C8B-B14F-4D97-AF65-F5344CB8AC3E}">
        <p14:creationId xmlns:p14="http://schemas.microsoft.com/office/powerpoint/2010/main" val="978497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user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creates meeting</a:t>
            </a:r>
            <a:r>
              <a:rPr lang="en-US" dirty="0"/>
              <a:t>, then decides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delete or change it</a:t>
            </a:r>
            <a:endParaRPr lang="en-US" dirty="0"/>
          </a:p>
          <a:p>
            <a:pPr lvl="1"/>
            <a:r>
              <a:rPr lang="en-US" dirty="0"/>
              <a:t>What </a:t>
            </a:r>
            <a:r>
              <a:rPr lang="en-US" b="1" dirty="0"/>
              <a:t>CSN order </a:t>
            </a:r>
            <a:r>
              <a:rPr lang="en-US" dirty="0"/>
              <a:t>must these ops have?</a:t>
            </a:r>
          </a:p>
          <a:p>
            <a:pPr lvl="2"/>
            <a:r>
              <a:rPr lang="en-US" dirty="0"/>
              <a:t>Create </a:t>
            </a:r>
            <a:r>
              <a:rPr lang="en-US" b="1" dirty="0"/>
              <a:t>first, then </a:t>
            </a:r>
            <a:r>
              <a:rPr lang="en-US" dirty="0"/>
              <a:t>delete or modify</a:t>
            </a:r>
          </a:p>
          <a:p>
            <a:pPr lvl="2"/>
            <a:r>
              <a:rPr lang="en-US" dirty="0"/>
              <a:t>Must be true in every node’s view of tentative log entries, too</a:t>
            </a:r>
          </a:p>
          <a:p>
            <a:endParaRPr lang="en-US" dirty="0"/>
          </a:p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 made </a:t>
            </a:r>
            <a:r>
              <a:rPr lang="en-US" b="1" dirty="0"/>
              <a:t>at each node</a:t>
            </a:r>
          </a:p>
          <a:p>
            <a:pPr lvl="1"/>
            <a:r>
              <a:rPr lang="en-US" dirty="0"/>
              <a:t>Not necessarily order among different nodes’ 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Can primary commit writes in any order?</a:t>
            </a:r>
          </a:p>
        </p:txBody>
      </p:sp>
    </p:spTree>
    <p:extLst>
      <p:ext uri="{BB962C8B-B14F-4D97-AF65-F5344CB8AC3E}">
        <p14:creationId xmlns:p14="http://schemas.microsoft.com/office/powerpoint/2010/main" val="5669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nodes discard all writes in log with CSNs</a:t>
            </a:r>
          </a:p>
          <a:p>
            <a:pPr lvl="1"/>
            <a:r>
              <a:rPr lang="en-US" dirty="0"/>
              <a:t>Just keep a copy of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“stable” DB</a:t>
            </a:r>
            <a:r>
              <a:rPr lang="en-US" dirty="0"/>
              <a:t>, reflecting discarded entries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receive writes that </a:t>
            </a:r>
            <a:r>
              <a:rPr lang="en-US" b="1" dirty="0"/>
              <a:t>conflict</a:t>
            </a:r>
            <a:r>
              <a:rPr lang="en-US" dirty="0"/>
              <a:t> with stable DB</a:t>
            </a:r>
          </a:p>
          <a:p>
            <a:pPr lvl="1"/>
            <a:r>
              <a:rPr lang="en-US" dirty="0"/>
              <a:t>Only could be if write had CSN less than a discarded CSN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Already saw </a:t>
            </a:r>
            <a:r>
              <a:rPr lang="en-US" dirty="0"/>
              <a:t>all writes with lower CSNs in right order: if see them again,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can discard!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Syncing with trimmed logs</a:t>
            </a:r>
          </a:p>
        </p:txBody>
      </p:sp>
    </p:spTree>
    <p:extLst>
      <p:ext uri="{BB962C8B-B14F-4D97-AF65-F5344CB8AC3E}">
        <p14:creationId xmlns:p14="http://schemas.microsoft.com/office/powerpoint/2010/main" val="20873651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propagate to node </a:t>
            </a:r>
            <a:r>
              <a:rPr lang="en-US" b="1" dirty="0"/>
              <a:t>X:</a:t>
            </a:r>
          </a:p>
          <a:p>
            <a:endParaRPr lang="en-US" dirty="0"/>
          </a:p>
          <a:p>
            <a:r>
              <a:rPr lang="en-US" dirty="0"/>
              <a:t>If </a:t>
            </a:r>
            <a:r>
              <a:rPr lang="en-US" b="1" dirty="0"/>
              <a:t>X’s</a:t>
            </a:r>
            <a:r>
              <a:rPr lang="en-US" dirty="0"/>
              <a:t> highest CSN </a:t>
            </a:r>
            <a:r>
              <a:rPr lang="en-US" b="1" dirty="0"/>
              <a:t>less than mine,</a:t>
            </a:r>
          </a:p>
          <a:p>
            <a:pPr lvl="1"/>
            <a:r>
              <a:rPr lang="en-US" dirty="0"/>
              <a:t>Send </a:t>
            </a:r>
            <a:r>
              <a:rPr lang="en-US" b="1" dirty="0"/>
              <a:t>X</a:t>
            </a:r>
            <a:r>
              <a:rPr lang="en-US" dirty="0"/>
              <a:t> full stable DB; X uses that as starting point</a:t>
            </a:r>
          </a:p>
          <a:p>
            <a:pPr lvl="1"/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 discard </a:t>
            </a:r>
            <a:r>
              <a:rPr lang="en-US" dirty="0"/>
              <a:t>all his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log entries</a:t>
            </a:r>
          </a:p>
          <a:p>
            <a:pPr lvl="1"/>
            <a:r>
              <a:rPr lang="en-US" b="1" dirty="0"/>
              <a:t>X</a:t>
            </a:r>
            <a:r>
              <a:rPr lang="en-US" dirty="0"/>
              <a:t> plays his </a:t>
            </a:r>
            <a:r>
              <a:rPr lang="en-US" b="1" dirty="0"/>
              <a:t>tentative writes </a:t>
            </a:r>
            <a:r>
              <a:rPr lang="en-US" dirty="0"/>
              <a:t>into that DB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If </a:t>
            </a:r>
            <a:r>
              <a:rPr lang="en-US" b="1" dirty="0"/>
              <a:t>X’s</a:t>
            </a:r>
            <a:r>
              <a:rPr lang="en-US" dirty="0"/>
              <a:t> highest CSN </a:t>
            </a:r>
            <a:r>
              <a:rPr lang="en-US" b="1" dirty="0"/>
              <a:t>greater than mine,</a:t>
            </a:r>
          </a:p>
          <a:p>
            <a:pPr lvl="1"/>
            <a:r>
              <a:rPr lang="en-US" b="1" dirty="0"/>
              <a:t>X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 ignore </a:t>
            </a:r>
            <a:r>
              <a:rPr lang="en-US" dirty="0"/>
              <a:t>my DB!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Syncing with trimmed logs (2)</a:t>
            </a:r>
          </a:p>
        </p:txBody>
      </p:sp>
    </p:spTree>
    <p:extLst>
      <p:ext uri="{BB962C8B-B14F-4D97-AF65-F5344CB8AC3E}">
        <p14:creationId xmlns:p14="http://schemas.microsoft.com/office/powerpoint/2010/main" val="13988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updates?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 tells A: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highest local TS for each other node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, “X 30, Y 20”</a:t>
            </a:r>
          </a:p>
          <a:p>
            <a:pPr lvl="1"/>
            <a:r>
              <a:rPr lang="en-US" dirty="0"/>
              <a:t>In response, A sends all X's updates after 〈-,30,X〉, all Y's updates after 〈-,20,X〉, </a:t>
            </a:r>
            <a:r>
              <a:rPr lang="en-US" i="1" dirty="0"/>
              <a:t>&amp; 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sync, quickly?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815634" y="2404647"/>
            <a:ext cx="3643720" cy="2141339"/>
            <a:chOff x="2815634" y="2537650"/>
            <a:chExt cx="3643720" cy="2141339"/>
          </a:xfrm>
        </p:grpSpPr>
        <p:sp>
          <p:nvSpPr>
            <p:cNvPr id="7" name="Rectangle 6"/>
            <p:cNvSpPr/>
            <p:nvPr/>
          </p:nvSpPr>
          <p:spPr>
            <a:xfrm>
              <a:off x="3405034" y="2537650"/>
              <a:ext cx="396240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>
                  <a:solidFill>
                    <a:schemeClr val="tx1"/>
                  </a:solidFill>
                  <a:latin typeface="+mn-lt"/>
                </a:rPr>
                <a:t>A</a:t>
              </a:r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475561" y="2550622"/>
              <a:ext cx="396240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+mn-lt"/>
                </a:rPr>
                <a:t>B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820439" y="3094029"/>
              <a:ext cx="1560368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820438" y="3094029"/>
              <a:ext cx="1560368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〈-,10, X〉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888007" y="3094029"/>
              <a:ext cx="1571347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〈-,10, X〉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815634" y="3490269"/>
              <a:ext cx="1565171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〈-,20, Y〉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15634" y="3886509"/>
              <a:ext cx="1565171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〈-,30, X〉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815634" y="4282749"/>
              <a:ext cx="1565171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〈-,40, X〉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888007" y="3490269"/>
              <a:ext cx="1571347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〈-,20, Y〉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888007" y="3886509"/>
              <a:ext cx="1571347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>
                  <a:solidFill>
                    <a:schemeClr val="tx1"/>
                  </a:solidFill>
                  <a:latin typeface="+mn-lt"/>
                </a:rPr>
                <a:t>〈-,30, X〉</a:t>
              </a:r>
              <a:endParaRPr lang="en-US" sz="24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888007" y="4282749"/>
              <a:ext cx="1571347" cy="396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477289" y="5317937"/>
            <a:ext cx="8113222" cy="10988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This is a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version vector </a:t>
            </a:r>
            <a:r>
              <a:rPr lang="en-US" sz="2800" b="0" dirty="0">
                <a:solidFill>
                  <a:schemeClr val="tx1"/>
                </a:solidFill>
              </a:rPr>
              <a:t>(“F” vector in Figure 4) </a:t>
            </a:r>
          </a:p>
          <a:p>
            <a:r>
              <a:rPr lang="en-US" sz="2800" dirty="0">
                <a:solidFill>
                  <a:schemeClr val="tx1"/>
                </a:solidFill>
              </a:rPr>
              <a:t>A’s F: </a:t>
            </a:r>
            <a:r>
              <a:rPr lang="en-US" sz="2800" b="0" dirty="0">
                <a:solidFill>
                  <a:schemeClr val="tx1"/>
                </a:solidFill>
              </a:rPr>
              <a:t>[X:40,Y:20]  	</a:t>
            </a:r>
            <a:r>
              <a:rPr lang="en-US" sz="2800" dirty="0">
                <a:solidFill>
                  <a:schemeClr val="tx1"/>
                </a:solidFill>
              </a:rPr>
              <a:t>B’s F:</a:t>
            </a:r>
            <a:r>
              <a:rPr lang="en-US" sz="2800" b="0" dirty="0">
                <a:solidFill>
                  <a:schemeClr val="tx1"/>
                </a:solidFill>
              </a:rPr>
              <a:t> [X:30,Y:20]</a:t>
            </a:r>
          </a:p>
        </p:txBody>
      </p:sp>
      <p:sp>
        <p:nvSpPr>
          <p:cNvPr id="19" name="Right Arrow 18"/>
          <p:cNvSpPr/>
          <p:nvPr/>
        </p:nvSpPr>
        <p:spPr>
          <a:xfrm rot="8100000">
            <a:off x="6233730" y="3349194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ight Arrow 19"/>
          <p:cNvSpPr/>
          <p:nvPr/>
        </p:nvSpPr>
        <p:spPr>
          <a:xfrm rot="8100000">
            <a:off x="6233729" y="3747851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32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Meeting room calendar application </a:t>
            </a:r>
            <a:r>
              <a:rPr lang="en-US" dirty="0"/>
              <a:t>as case study in ordering and conflicts in a distributed system with poor connectivity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calendar entry </a:t>
            </a:r>
            <a:r>
              <a:rPr lang="en-US" dirty="0"/>
              <a:t>= room, time, set of participants</a:t>
            </a:r>
          </a:p>
          <a:p>
            <a:endParaRPr lang="en-US" dirty="0"/>
          </a:p>
          <a:p>
            <a:r>
              <a:rPr lang="en-US" spc="-150" dirty="0"/>
              <a:t>Want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everyone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to see the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same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set of entries,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eventually</a:t>
            </a:r>
          </a:p>
          <a:p>
            <a:pPr lvl="1"/>
            <a:r>
              <a:rPr lang="en-US" dirty="0"/>
              <a:t>Else users may </a:t>
            </a:r>
            <a:r>
              <a:rPr lang="en-US" b="1" dirty="0">
                <a:solidFill>
                  <a:srgbClr val="FF0000"/>
                </a:solidFill>
              </a:rPr>
              <a:t>double-book room</a:t>
            </a:r>
            <a:endParaRPr lang="en-US" dirty="0"/>
          </a:p>
          <a:p>
            <a:pPr lvl="2"/>
            <a:r>
              <a:rPr lang="en-US" dirty="0"/>
              <a:t>or avoid using an </a:t>
            </a:r>
            <a:r>
              <a:rPr lang="en-US" b="1" dirty="0">
                <a:solidFill>
                  <a:srgbClr val="FF0000"/>
                </a:solidFill>
              </a:rPr>
              <a:t>empty </a:t>
            </a:r>
            <a:r>
              <a:rPr lang="en-US" dirty="0"/>
              <a:t>room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Bayou: A Weakly Connected</a:t>
            </a:r>
            <a:br>
              <a:rPr lang="en-US" sz="3200" dirty="0"/>
            </a:br>
            <a:r>
              <a:rPr lang="en-US" sz="3200" dirty="0"/>
              <a:t>Replicated Storage System</a:t>
            </a:r>
          </a:p>
        </p:txBody>
      </p:sp>
    </p:spTree>
    <p:extLst>
      <p:ext uri="{BB962C8B-B14F-4D97-AF65-F5344CB8AC3E}">
        <p14:creationId xmlns:p14="http://schemas.microsoft.com/office/powerpoint/2010/main" val="2221019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New server </a:t>
            </a:r>
            <a:r>
              <a:rPr lang="en-US" sz="3200" b="1" dirty="0"/>
              <a:t>Z</a:t>
            </a:r>
            <a:r>
              <a:rPr lang="en-US" sz="3200" dirty="0"/>
              <a:t> joins.  Could it just start generating writes, </a:t>
            </a:r>
            <a:r>
              <a:rPr lang="en-US" sz="3200" i="1" dirty="0"/>
              <a:t>e.g.</a:t>
            </a:r>
            <a:r>
              <a:rPr lang="en-US" sz="3200" dirty="0"/>
              <a:t> 〈-, 1, Z〉?</a:t>
            </a:r>
          </a:p>
          <a:p>
            <a:pPr lvl="1"/>
            <a:r>
              <a:rPr lang="en-US" sz="3200" dirty="0"/>
              <a:t>And other nodes just start including </a:t>
            </a:r>
            <a:r>
              <a:rPr lang="en-US" sz="3200" b="1" dirty="0"/>
              <a:t>Z</a:t>
            </a:r>
            <a:r>
              <a:rPr lang="en-US" sz="3200" dirty="0"/>
              <a:t> in their version vectors?</a:t>
            </a:r>
          </a:p>
          <a:p>
            <a:endParaRPr lang="en-US" sz="3200" dirty="0"/>
          </a:p>
          <a:p>
            <a:r>
              <a:rPr lang="en-US" sz="3200" dirty="0"/>
              <a:t>If </a:t>
            </a:r>
            <a:r>
              <a:rPr lang="en-US" sz="3200" b="1" dirty="0"/>
              <a:t>A</a:t>
            </a:r>
            <a:r>
              <a:rPr lang="en-US" sz="3200" dirty="0"/>
              <a:t> syncs to </a:t>
            </a:r>
            <a:r>
              <a:rPr lang="en-US" sz="3200" b="1" dirty="0"/>
              <a:t>B</a:t>
            </a:r>
            <a:r>
              <a:rPr lang="en-US" sz="3200" dirty="0"/>
              <a:t>, </a:t>
            </a:r>
            <a:r>
              <a:rPr lang="en-US" sz="3200" b="1" dirty="0"/>
              <a:t>A</a:t>
            </a:r>
            <a:r>
              <a:rPr lang="en-US" sz="3200" dirty="0"/>
              <a:t> has 〈-, 10, Z〉</a:t>
            </a:r>
          </a:p>
          <a:p>
            <a:pPr lvl="1"/>
            <a:r>
              <a:rPr lang="en-US" sz="3200" dirty="0"/>
              <a:t>But, </a:t>
            </a:r>
            <a:r>
              <a:rPr lang="en-US" sz="3200" b="1" dirty="0"/>
              <a:t>B</a:t>
            </a:r>
            <a:r>
              <a:rPr lang="en-US" sz="3200" dirty="0"/>
              <a:t>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has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Z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dirty="0"/>
              <a:t>in its version vector</a:t>
            </a:r>
          </a:p>
          <a:p>
            <a:pPr lvl="1"/>
            <a:endParaRPr lang="en-US" sz="3200" dirty="0"/>
          </a:p>
          <a:p>
            <a:pPr lvl="1"/>
            <a:r>
              <a:rPr lang="en-US" sz="3200" spc="-150" dirty="0"/>
              <a:t>A </a:t>
            </a:r>
            <a:r>
              <a:rPr lang="en-US" sz="3200" b="1" spc="-150" dirty="0">
                <a:solidFill>
                  <a:schemeClr val="accent3">
                    <a:lumMod val="50000"/>
                  </a:schemeClr>
                </a:solidFill>
              </a:rPr>
              <a:t>should pretend </a:t>
            </a:r>
            <a:r>
              <a:rPr lang="en-US" sz="3200" spc="-150" dirty="0"/>
              <a:t>B’s version vector was [</a:t>
            </a:r>
            <a:r>
              <a:rPr lang="en-US" sz="3200" b="1" spc="-150" dirty="0"/>
              <a:t>Z:0</a:t>
            </a:r>
            <a:r>
              <a:rPr lang="en-US" sz="3200" spc="-150" dirty="0"/>
              <a:t>,...]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server</a:t>
            </a:r>
          </a:p>
        </p:txBody>
      </p:sp>
    </p:spTree>
    <p:extLst>
      <p:ext uri="{BB962C8B-B14F-4D97-AF65-F5344CB8AC3E}">
        <p14:creationId xmlns:p14="http://schemas.microsoft.com/office/powerpoint/2010/main" val="63875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105400"/>
          </a:xfrm>
        </p:spPr>
        <p:txBody>
          <a:bodyPr>
            <a:normAutofit/>
          </a:bodyPr>
          <a:lstStyle/>
          <a:p>
            <a:r>
              <a:rPr lang="en-US" dirty="0"/>
              <a:t>We want to stop including </a:t>
            </a:r>
            <a:r>
              <a:rPr lang="en-US" b="1" dirty="0"/>
              <a:t>Z</a:t>
            </a:r>
            <a:r>
              <a:rPr lang="en-US" dirty="0"/>
              <a:t> in version vectors!</a:t>
            </a:r>
          </a:p>
          <a:p>
            <a:endParaRPr lang="en-US" dirty="0"/>
          </a:p>
          <a:p>
            <a:r>
              <a:rPr lang="en-US" b="1" dirty="0"/>
              <a:t>Z</a:t>
            </a:r>
            <a:r>
              <a:rPr lang="en-US" dirty="0"/>
              <a:t> sends update: </a:t>
            </a:r>
            <a:r>
              <a:rPr lang="en-US" b="1" dirty="0"/>
              <a:t>〈-, ?, </a:t>
            </a:r>
            <a:r>
              <a:rPr lang="en-US" b="1" dirty="0" err="1"/>
              <a:t>Z〉“retiring</a:t>
            </a:r>
            <a:r>
              <a:rPr lang="en-US" b="1" dirty="0"/>
              <a:t>”</a:t>
            </a:r>
          </a:p>
          <a:p>
            <a:pPr lvl="1"/>
            <a:r>
              <a:rPr lang="en-US" dirty="0"/>
              <a:t>If you see a retirement update, omit </a:t>
            </a:r>
            <a:r>
              <a:rPr lang="en-US" b="1" dirty="0"/>
              <a:t>Z</a:t>
            </a:r>
            <a:r>
              <a:rPr lang="en-US" dirty="0"/>
              <a:t> from VV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Problem: </a:t>
            </a:r>
            <a:r>
              <a:rPr lang="en-US" dirty="0"/>
              <a:t>How to deal with a VV that's missing Z?</a:t>
            </a:r>
          </a:p>
          <a:p>
            <a:pPr lvl="1"/>
            <a:r>
              <a:rPr lang="en-US" dirty="0"/>
              <a:t>A has log entries from Z, but B’s VV has no Z entry</a:t>
            </a:r>
          </a:p>
          <a:p>
            <a:pPr lvl="2"/>
            <a:r>
              <a:rPr lang="en-US" i="1" dirty="0"/>
              <a:t>e.g. </a:t>
            </a:r>
            <a:r>
              <a:rPr lang="en-US" dirty="0"/>
              <a:t>A has 〈-, 25, Z〉, B’s VV is just [A:20, B:21]</a:t>
            </a:r>
          </a:p>
          <a:p>
            <a:pPr lvl="1"/>
            <a:r>
              <a:rPr lang="en-US" dirty="0"/>
              <a:t>Maybe </a:t>
            </a:r>
            <a:r>
              <a:rPr lang="en-US" b="1" dirty="0"/>
              <a:t>Z</a:t>
            </a:r>
            <a:r>
              <a:rPr lang="en-US" dirty="0"/>
              <a:t> has </a:t>
            </a:r>
            <a:r>
              <a:rPr lang="en-US" b="1" dirty="0"/>
              <a:t>retired,</a:t>
            </a:r>
            <a:r>
              <a:rPr lang="en-US" dirty="0"/>
              <a:t> B knows, A does not</a:t>
            </a:r>
          </a:p>
          <a:p>
            <a:pPr lvl="1"/>
            <a:r>
              <a:rPr lang="en-US" dirty="0"/>
              <a:t>Maybe </a:t>
            </a:r>
            <a:r>
              <a:rPr lang="en-US" b="1" dirty="0"/>
              <a:t>Z</a:t>
            </a:r>
            <a:r>
              <a:rPr lang="en-US" dirty="0"/>
              <a:t> is </a:t>
            </a:r>
            <a:r>
              <a:rPr lang="en-US" b="1" dirty="0"/>
              <a:t>new,</a:t>
            </a:r>
            <a:r>
              <a:rPr lang="en-US" dirty="0"/>
              <a:t> A knows, B does not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retirement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8321" y="5874733"/>
            <a:ext cx="571115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Need a way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disambiguate</a:t>
            </a:r>
            <a:endParaRPr lang="en-US" sz="2800" b="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6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Idea: </a:t>
            </a:r>
            <a:r>
              <a:rPr lang="en-US" sz="3200" dirty="0"/>
              <a:t>Z joins by contacting some server X</a:t>
            </a:r>
          </a:p>
          <a:p>
            <a:pPr lvl="1"/>
            <a:r>
              <a:rPr lang="en-US" sz="3200" b="1" dirty="0"/>
              <a:t>New server identifier: </a:t>
            </a:r>
            <a:r>
              <a:rPr lang="en-US" sz="3200" dirty="0"/>
              <a:t>id now is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〈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</a:rPr>
              <a:t>T</a:t>
            </a:r>
            <a:r>
              <a:rPr lang="en-US" sz="3200" b="1" baseline="-25000" dirty="0" err="1">
                <a:solidFill>
                  <a:schemeClr val="accent5">
                    <a:lumMod val="50000"/>
                  </a:schemeClr>
                </a:solidFill>
              </a:rPr>
              <a:t>z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, X〉</a:t>
            </a:r>
          </a:p>
          <a:p>
            <a:pPr lvl="2"/>
            <a:r>
              <a:rPr lang="en-US" sz="3200" dirty="0" err="1"/>
              <a:t>T</a:t>
            </a:r>
            <a:r>
              <a:rPr lang="en-US" sz="3200" baseline="-25000" dirty="0" err="1"/>
              <a:t>z</a:t>
            </a:r>
            <a:r>
              <a:rPr lang="en-US" sz="3200" dirty="0"/>
              <a:t> is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X’s logical clock </a:t>
            </a:r>
            <a:r>
              <a:rPr lang="en-US" sz="3200" dirty="0"/>
              <a:t>as of when Z joined</a:t>
            </a:r>
          </a:p>
          <a:p>
            <a:endParaRPr lang="en-US" sz="3200" dirty="0"/>
          </a:p>
          <a:p>
            <a:r>
              <a:rPr lang="en-US" sz="3200" b="1" dirty="0"/>
              <a:t>X</a:t>
            </a:r>
            <a:r>
              <a:rPr lang="en-US" sz="3200" dirty="0"/>
              <a:t> issues update </a:t>
            </a:r>
            <a:r>
              <a:rPr lang="en-US" sz="3200" b="1" dirty="0"/>
              <a:t>〈-, </a:t>
            </a:r>
            <a:r>
              <a:rPr lang="en-US" sz="3200" b="1" dirty="0" err="1"/>
              <a:t>T</a:t>
            </a:r>
            <a:r>
              <a:rPr lang="en-US" sz="3200" b="1" baseline="-25000" dirty="0" err="1"/>
              <a:t>z</a:t>
            </a:r>
            <a:r>
              <a:rPr lang="en-US" sz="3200" b="1" dirty="0"/>
              <a:t>, X〉 “new server Z”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retirement plan</a:t>
            </a:r>
          </a:p>
        </p:txBody>
      </p:sp>
    </p:spTree>
    <p:extLst>
      <p:ext uri="{BB962C8B-B14F-4D97-AF65-F5344CB8AC3E}">
        <p14:creationId xmlns:p14="http://schemas.microsoft.com/office/powerpoint/2010/main" val="1105400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Z’s ID is 〈20, X〉</a:t>
            </a:r>
          </a:p>
          <a:p>
            <a:pPr lvl="1"/>
            <a:r>
              <a:rPr lang="en-US" dirty="0"/>
              <a:t>A syncs to B</a:t>
            </a:r>
          </a:p>
          <a:p>
            <a:pPr lvl="1"/>
            <a:r>
              <a:rPr lang="en-US" b="1" dirty="0"/>
              <a:t>A</a:t>
            </a:r>
            <a:r>
              <a:rPr lang="en-US" dirty="0"/>
              <a:t> has log entry from </a:t>
            </a:r>
            <a:r>
              <a:rPr lang="en-US" b="1" dirty="0"/>
              <a:t>Z: 〈-, 25, 〈20,X〉〉</a:t>
            </a:r>
          </a:p>
          <a:p>
            <a:pPr lvl="1"/>
            <a:r>
              <a:rPr lang="en-US" b="1" dirty="0"/>
              <a:t>B’s</a:t>
            </a:r>
            <a:r>
              <a:rPr lang="en-US" dirty="0"/>
              <a:t> VV has </a:t>
            </a:r>
            <a:r>
              <a:rPr lang="en-US" b="1" dirty="0"/>
              <a:t>no Z entry</a:t>
            </a:r>
          </a:p>
          <a:p>
            <a:pPr lvl="2"/>
            <a:endParaRPr lang="en-US" dirty="0"/>
          </a:p>
          <a:p>
            <a:r>
              <a:rPr lang="en-US" dirty="0"/>
              <a:t>One case: B’s VV: [</a:t>
            </a:r>
            <a:r>
              <a:rPr lang="en-US" b="1" dirty="0"/>
              <a:t>X:10</a:t>
            </a:r>
            <a:r>
              <a:rPr lang="en-US" dirty="0"/>
              <a:t>, ...]</a:t>
            </a:r>
          </a:p>
          <a:p>
            <a:pPr lvl="1"/>
            <a:r>
              <a:rPr lang="en-US" spc="-150" dirty="0"/>
              <a:t>10 &lt; 20, so B hasn’t yet seen X’s “new server Z” update</a:t>
            </a:r>
          </a:p>
          <a:p>
            <a:endParaRPr lang="en-US" dirty="0"/>
          </a:p>
          <a:p>
            <a:r>
              <a:rPr lang="en-US" dirty="0"/>
              <a:t>The other case: B’s VV: [</a:t>
            </a:r>
            <a:r>
              <a:rPr lang="en-US" b="1" dirty="0"/>
              <a:t>X:30</a:t>
            </a:r>
            <a:r>
              <a:rPr lang="en-US" dirty="0"/>
              <a:t>, ...]</a:t>
            </a:r>
          </a:p>
          <a:p>
            <a:pPr lvl="1"/>
            <a:r>
              <a:rPr lang="en-US" dirty="0"/>
              <a:t>20 &lt; 30, so B once knew about Z, but then saw a retirement update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retirement plan</a:t>
            </a:r>
          </a:p>
        </p:txBody>
      </p:sp>
    </p:spTree>
    <p:extLst>
      <p:ext uri="{BB962C8B-B14F-4D97-AF65-F5344CB8AC3E}">
        <p14:creationId xmlns:p14="http://schemas.microsoft.com/office/powerpoint/2010/main" val="27378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i="1" dirty="0"/>
              <a:t>Is eventual consistency a useful idea?</a:t>
            </a:r>
          </a:p>
          <a:p>
            <a:r>
              <a:rPr lang="en-US" b="1" dirty="0"/>
              <a:t>Yes: </a:t>
            </a:r>
            <a:r>
              <a:rPr lang="en-US" dirty="0"/>
              <a:t>people want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fast writes to local copies  </a:t>
            </a:r>
            <a:r>
              <a:rPr lang="en-US" dirty="0"/>
              <a:t>iPhone sync, Dropbox,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Dynamo</a:t>
            </a:r>
            <a:r>
              <a:rPr lang="en-US" dirty="0"/>
              <a:t>,</a:t>
            </a:r>
            <a:r>
              <a:rPr lang="en-US" i="1" dirty="0"/>
              <a:t> &amp; c.</a:t>
            </a:r>
          </a:p>
          <a:p>
            <a:endParaRPr lang="en-US" dirty="0"/>
          </a:p>
          <a:p>
            <a:r>
              <a:rPr lang="en-US" i="1" dirty="0"/>
              <a:t>Are update conflicts a real problem?  </a:t>
            </a:r>
          </a:p>
          <a:p>
            <a:r>
              <a:rPr lang="en-US" dirty="0"/>
              <a:t>Yes—all systems have some more or less awkward solution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step back</a:t>
            </a:r>
          </a:p>
        </p:txBody>
      </p:sp>
    </p:spTree>
    <p:extLst>
      <p:ext uri="{BB962C8B-B14F-4D97-AF65-F5344CB8AC3E}">
        <p14:creationId xmlns:p14="http://schemas.microsoft.com/office/powerpoint/2010/main" val="16232967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i.e.</a:t>
            </a:r>
            <a:r>
              <a:rPr lang="en-US" dirty="0"/>
              <a:t> update function log, version vectors, tentative ops</a:t>
            </a:r>
          </a:p>
          <a:p>
            <a:endParaRPr lang="en-US" dirty="0"/>
          </a:p>
          <a:p>
            <a:r>
              <a:rPr lang="en-US" dirty="0"/>
              <a:t>Only critical if you want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peer-to-peer sync</a:t>
            </a:r>
          </a:p>
          <a:p>
            <a:pPr lvl="1"/>
            <a:r>
              <a:rPr lang="en-US" i="1" dirty="0"/>
              <a:t>i.e. </a:t>
            </a:r>
            <a:r>
              <a:rPr lang="en-US" dirty="0"/>
              <a:t>both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disconnected operation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ad-hoc connectivity</a:t>
            </a:r>
          </a:p>
          <a:p>
            <a:pPr lvl="1"/>
            <a:endParaRPr lang="en-US" dirty="0"/>
          </a:p>
          <a:p>
            <a:r>
              <a:rPr lang="en-US" dirty="0"/>
              <a:t>Only tolerable if humans are main consumers of data</a:t>
            </a:r>
          </a:p>
          <a:p>
            <a:pPr lvl="1"/>
            <a:r>
              <a:rPr lang="en-US" dirty="0"/>
              <a:t>Otherwise you can sync through a central server </a:t>
            </a:r>
          </a:p>
          <a:p>
            <a:pPr lvl="1"/>
            <a:r>
              <a:rPr lang="en-US" dirty="0"/>
              <a:t>Or read locally but send updates through a master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Bayou’s complexity warranted?</a:t>
            </a:r>
          </a:p>
        </p:txBody>
      </p:sp>
    </p:spTree>
    <p:extLst>
      <p:ext uri="{BB962C8B-B14F-4D97-AF65-F5344CB8AC3E}">
        <p14:creationId xmlns:p14="http://schemas.microsoft.com/office/powerpoint/2010/main" val="543139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682" y="1447800"/>
            <a:ext cx="8249717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Update functions </a:t>
            </a:r>
            <a:r>
              <a:rPr lang="en-US" sz="3000" dirty="0"/>
              <a:t>for automatic application-driven conflict resolution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spc="-150" dirty="0">
                <a:solidFill>
                  <a:schemeClr val="accent5">
                    <a:lumMod val="50000"/>
                  </a:schemeClr>
                </a:solidFill>
              </a:rPr>
              <a:t>Ordered update log </a:t>
            </a:r>
            <a:r>
              <a:rPr lang="en-US" sz="3000" spc="-150" dirty="0"/>
              <a:t>is the real truth, not the DB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Application of 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Lamport logical clocks </a:t>
            </a:r>
            <a:r>
              <a:rPr lang="en-US" sz="3000" dirty="0"/>
              <a:t>for causal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Bayou’s take-away ideas?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263347" y="1452068"/>
            <a:ext cx="299923" cy="299923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3805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Peer to Peer Systems and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Distributed Hash 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2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’90s when paper was written: Dawn of PDAs, laptops, tablets</a:t>
            </a:r>
          </a:p>
          <a:p>
            <a:pPr lvl="1"/>
            <a:r>
              <a:rPr lang="en-US" dirty="0"/>
              <a:t>H/W clunky but showing clear potential</a:t>
            </a:r>
          </a:p>
          <a:p>
            <a:endParaRPr lang="en-US" dirty="0"/>
          </a:p>
          <a:p>
            <a:r>
              <a:rPr lang="en-US" dirty="0"/>
              <a:t>Commercial devices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did not have wireless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This problem has not gone away!</a:t>
            </a:r>
          </a:p>
          <a:p>
            <a:pPr lvl="1"/>
            <a:r>
              <a:rPr lang="en-US" dirty="0"/>
              <a:t>Devices might be off, not have network access</a:t>
            </a:r>
          </a:p>
          <a:p>
            <a:r>
              <a:rPr lang="en-US" dirty="0"/>
              <a:t>iPhone sync, Dropbox sync, Dynamo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context</a:t>
            </a:r>
          </a:p>
        </p:txBody>
      </p:sp>
    </p:spTree>
    <p:extLst>
      <p:ext uri="{BB962C8B-B14F-4D97-AF65-F5344CB8AC3E}">
        <p14:creationId xmlns:p14="http://schemas.microsoft.com/office/powerpoint/2010/main" val="16910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my calendar on a disconnected mobile phone</a:t>
            </a:r>
          </a:p>
          <a:p>
            <a:pPr lvl="1"/>
            <a:r>
              <a:rPr lang="en-US" i="1" dirty="0"/>
              <a:t>i.e.,</a:t>
            </a:r>
            <a:r>
              <a:rPr lang="en-US" dirty="0"/>
              <a:t> each user wants database replicated on her mobile device</a:t>
            </a:r>
          </a:p>
          <a:p>
            <a:pPr lvl="1"/>
            <a:r>
              <a:rPr lang="en-US" dirty="0"/>
              <a:t>No master copy</a:t>
            </a:r>
          </a:p>
          <a:p>
            <a:endParaRPr lang="en-US" dirty="0"/>
          </a:p>
          <a:p>
            <a:r>
              <a:rPr lang="en-US" dirty="0"/>
              <a:t>Phone has only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intermittent connectivity</a:t>
            </a:r>
          </a:p>
          <a:p>
            <a:pPr lvl="1"/>
            <a:r>
              <a:rPr lang="en-US" b="1" dirty="0"/>
              <a:t>Mobile data </a:t>
            </a:r>
            <a:r>
              <a:rPr lang="en-US" dirty="0"/>
              <a:t>expensive when roaming, </a:t>
            </a:r>
            <a:r>
              <a:rPr lang="en-US" b="1" dirty="0"/>
              <a:t>Wi-Fi</a:t>
            </a:r>
            <a:r>
              <a:rPr lang="en-US" dirty="0"/>
              <a:t> not everywhere, all the time</a:t>
            </a:r>
          </a:p>
          <a:p>
            <a:pPr lvl="1"/>
            <a:r>
              <a:rPr lang="en-US" b="1" dirty="0"/>
              <a:t>Bluetooth</a:t>
            </a:r>
            <a:r>
              <a:rPr lang="en-US" dirty="0"/>
              <a:t> useful for direct contact with other calendar users’ devices, but very short range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with a central server?</a:t>
            </a:r>
          </a:p>
        </p:txBody>
      </p:sp>
    </p:spTree>
    <p:extLst>
      <p:ext uri="{BB962C8B-B14F-4D97-AF65-F5344CB8AC3E}">
        <p14:creationId xmlns:p14="http://schemas.microsoft.com/office/powerpoint/2010/main" val="185868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two users are in Bluetooth range</a:t>
            </a:r>
          </a:p>
          <a:p>
            <a:endParaRPr lang="en-US" dirty="0"/>
          </a:p>
          <a:p>
            <a:r>
              <a:rPr lang="en-US" dirty="0"/>
              <a:t>Each sends entire calendar database to other</a:t>
            </a:r>
          </a:p>
          <a:p>
            <a:endParaRPr lang="en-US" dirty="0"/>
          </a:p>
          <a:p>
            <a:r>
              <a:rPr lang="en-US" dirty="0"/>
              <a:t>Possibly expend </a:t>
            </a:r>
            <a:r>
              <a:rPr lang="en-US" b="1" dirty="0">
                <a:solidFill>
                  <a:srgbClr val="FF0000"/>
                </a:solidFill>
              </a:rPr>
              <a:t>lots of network bandwidth</a:t>
            </a:r>
          </a:p>
          <a:p>
            <a:endParaRPr lang="en-US" dirty="0"/>
          </a:p>
          <a:p>
            <a:r>
              <a:rPr lang="en-US" dirty="0"/>
              <a:t>What if conflict, </a:t>
            </a:r>
            <a:r>
              <a:rPr lang="en-US" i="1" dirty="0"/>
              <a:t>i.e.</a:t>
            </a:r>
            <a:r>
              <a:rPr lang="en-US" dirty="0"/>
              <a:t>, two concurrent meetings?</a:t>
            </a:r>
          </a:p>
          <a:p>
            <a:pPr lvl="1"/>
            <a:r>
              <a:rPr lang="en-US" dirty="0"/>
              <a:t>iPhone sync keeps both meetings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Want to do better: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automatic conflict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 complete databases?</a:t>
            </a:r>
          </a:p>
        </p:txBody>
      </p:sp>
    </p:spTree>
    <p:extLst>
      <p:ext uri="{BB962C8B-B14F-4D97-AF65-F5344CB8AC3E}">
        <p14:creationId xmlns:p14="http://schemas.microsoft.com/office/powerpoint/2010/main" val="692561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Can’t</a:t>
            </a:r>
            <a:r>
              <a:rPr lang="en-US" dirty="0"/>
              <a:t> just view the calendar database as abstract </a:t>
            </a:r>
            <a:r>
              <a:rPr lang="en-US" b="1" dirty="0"/>
              <a:t>bits: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Too little information</a:t>
            </a:r>
            <a:r>
              <a:rPr lang="en-US" dirty="0"/>
              <a:t> to resolve conflicts: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“Both files have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entire databases conflict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“Distinct record in each database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no conflict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Automatic </a:t>
            </a:r>
            <a:r>
              <a:rPr lang="en-US" sz="3600" dirty="0"/>
              <a:t>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1625704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intelligence that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knows how to resolve conflicts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like </a:t>
            </a:r>
            <a:r>
              <a:rPr lang="en-US" b="1" dirty="0"/>
              <a:t>users’ updates:</a:t>
            </a:r>
            <a:r>
              <a:rPr lang="en-US" dirty="0"/>
              <a:t> read database, think, change request to eliminate conflict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ensure all nodes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resolve conflicts in the same way </a:t>
            </a:r>
            <a:r>
              <a:rPr lang="en-US" dirty="0"/>
              <a:t>to keep replicas consistent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Application-specific conflict </a:t>
            </a:r>
            <a:r>
              <a:rPr lang="en-US" sz="3600" dirty="0"/>
              <a:t>resolution</a:t>
            </a:r>
          </a:p>
        </p:txBody>
      </p:sp>
    </p:spTree>
    <p:extLst>
      <p:ext uri="{BB962C8B-B14F-4D97-AF65-F5344CB8AC3E}">
        <p14:creationId xmlns:p14="http://schemas.microsoft.com/office/powerpoint/2010/main" val="980539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38920</TotalTime>
  <Words>3821</Words>
  <Application>Microsoft Macintosh PowerPoint</Application>
  <PresentationFormat>On-screen Show (4:3)</PresentationFormat>
  <Paragraphs>638</Paragraphs>
  <Slides>47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ＭＳ Ｐゴシック</vt:lpstr>
      <vt:lpstr>Arial</vt:lpstr>
      <vt:lpstr>Calibri</vt:lpstr>
      <vt:lpstr>Courier New</vt:lpstr>
      <vt:lpstr>Times New Roman</vt:lpstr>
      <vt:lpstr>Wingdings</vt:lpstr>
      <vt:lpstr>1_Office Theme</vt:lpstr>
      <vt:lpstr>Eventual Consistency: Bayou</vt:lpstr>
      <vt:lpstr>Availability versus consistency </vt:lpstr>
      <vt:lpstr>Eventual consistency</vt:lpstr>
      <vt:lpstr>Bayou: A Weakly Connected Replicated Storage System</vt:lpstr>
      <vt:lpstr>Paper context</vt:lpstr>
      <vt:lpstr>What’s wrong with a central server?</vt:lpstr>
      <vt:lpstr>Swap complete databases?</vt:lpstr>
      <vt:lpstr>Automatic conflict resolution</vt:lpstr>
      <vt:lpstr>Application-specific conflict resolution</vt:lpstr>
      <vt:lpstr>What’s in a write?</vt:lpstr>
      <vt:lpstr>Problem</vt:lpstr>
      <vt:lpstr>Insight: Total ordering of updates</vt:lpstr>
      <vt:lpstr>Agreeing on the update order</vt:lpstr>
      <vt:lpstr>Write log example</vt:lpstr>
      <vt:lpstr>Write log example: Sync problem</vt:lpstr>
      <vt:lpstr>Solution: Roll back and replay</vt:lpstr>
      <vt:lpstr>Is update order consistent with wall clock? </vt:lpstr>
      <vt:lpstr>Does update order respect causality?</vt:lpstr>
      <vt:lpstr>Lamport logical clocks respect causality</vt:lpstr>
      <vt:lpstr>Lamport clocks solve causality problem</vt:lpstr>
      <vt:lpstr>Timestamps for write ordering: Limitations</vt:lpstr>
      <vt:lpstr>Fully decentralized commit</vt:lpstr>
      <vt:lpstr>Criteria for committing writes</vt:lpstr>
      <vt:lpstr>How Bayou commits writes</vt:lpstr>
      <vt:lpstr>How Bayou commits writes (2)</vt:lpstr>
      <vt:lpstr>Showing users that writes are committed</vt:lpstr>
      <vt:lpstr>Committed vs. tentative writes</vt:lpstr>
      <vt:lpstr>Tentative writes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Tentative order ≠ commit order</vt:lpstr>
      <vt:lpstr>Tentative order ≠ commit order</vt:lpstr>
      <vt:lpstr>Trimming the log</vt:lpstr>
      <vt:lpstr>Can primary commit writes in any order?</vt:lpstr>
      <vt:lpstr>Syncing with trimmed logs</vt:lpstr>
      <vt:lpstr>Syncing with trimmed logs (2)</vt:lpstr>
      <vt:lpstr>How to sync, quickly?</vt:lpstr>
      <vt:lpstr>New server</vt:lpstr>
      <vt:lpstr>Server retirement</vt:lpstr>
      <vt:lpstr>Bayou’s retirement plan</vt:lpstr>
      <vt:lpstr>Bayou’s retirement plan</vt:lpstr>
      <vt:lpstr>Let’s step back</vt:lpstr>
      <vt:lpstr>Is Bayou’s complexity warranted?</vt:lpstr>
      <vt:lpstr>What are Bayou’s take-away ideas?</vt:lpstr>
      <vt:lpstr>PowerPoint Presentation</vt:lpstr>
    </vt:vector>
  </TitlesOfParts>
  <Company>Princeton University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1828</cp:revision>
  <cp:lastPrinted>2016-10-18T23:13:40Z</cp:lastPrinted>
  <dcterms:created xsi:type="dcterms:W3CDTF">2013-10-08T01:49:25Z</dcterms:created>
  <dcterms:modified xsi:type="dcterms:W3CDTF">2018-09-16T06:41:58Z</dcterms:modified>
</cp:coreProperties>
</file>