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0"/>
  </p:notesMasterIdLst>
  <p:handoutMasterIdLst>
    <p:handoutMasterId r:id="rId61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363" r:id="rId17"/>
    <p:sldId id="364" r:id="rId18"/>
    <p:sldId id="331" r:id="rId19"/>
    <p:sldId id="359" r:id="rId20"/>
    <p:sldId id="360" r:id="rId21"/>
    <p:sldId id="342" r:id="rId22"/>
    <p:sldId id="361" r:id="rId23"/>
    <p:sldId id="272" r:id="rId24"/>
    <p:sldId id="273" r:id="rId25"/>
    <p:sldId id="343" r:id="rId26"/>
    <p:sldId id="344" r:id="rId27"/>
    <p:sldId id="275" r:id="rId28"/>
    <p:sldId id="348" r:id="rId29"/>
    <p:sldId id="346" r:id="rId30"/>
    <p:sldId id="347" r:id="rId31"/>
    <p:sldId id="349" r:id="rId32"/>
    <p:sldId id="278" r:id="rId33"/>
    <p:sldId id="350" r:id="rId34"/>
    <p:sldId id="332" r:id="rId35"/>
    <p:sldId id="285" r:id="rId36"/>
    <p:sldId id="286" r:id="rId37"/>
    <p:sldId id="287" r:id="rId38"/>
    <p:sldId id="351" r:id="rId39"/>
    <p:sldId id="352" r:id="rId40"/>
    <p:sldId id="288" r:id="rId41"/>
    <p:sldId id="353" r:id="rId42"/>
    <p:sldId id="290" r:id="rId43"/>
    <p:sldId id="362" r:id="rId44"/>
    <p:sldId id="292" r:id="rId45"/>
    <p:sldId id="354" r:id="rId46"/>
    <p:sldId id="298" r:id="rId47"/>
    <p:sldId id="355" r:id="rId48"/>
    <p:sldId id="296" r:id="rId49"/>
    <p:sldId id="293" r:id="rId50"/>
    <p:sldId id="294" r:id="rId51"/>
    <p:sldId id="295" r:id="rId52"/>
    <p:sldId id="297" r:id="rId53"/>
    <p:sldId id="358" r:id="rId54"/>
    <p:sldId id="299" r:id="rId55"/>
    <p:sldId id="301" r:id="rId56"/>
    <p:sldId id="356" r:id="rId57"/>
    <p:sldId id="300" r:id="rId58"/>
    <p:sldId id="340" r:id="rId5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anini" initials="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C7CBD6-F5CB-4241-8D48-FDB8ACE29A59}" v="112" dt="2018-09-19T11:08:26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 autoAdjust="0"/>
    <p:restoredTop sz="78029" autoAdjust="0"/>
  </p:normalViewPr>
  <p:slideViewPr>
    <p:cSldViewPr snapToGrid="0">
      <p:cViewPr varScale="1">
        <p:scale>
          <a:sx n="101" d="100"/>
          <a:sy n="101" d="100"/>
        </p:scale>
        <p:origin x="12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8DC7CBD6-F5CB-4241-8D48-FDB8ACE29A59}"/>
    <pc:docChg chg="addSld delSld modSld">
      <pc:chgData name="Marco Canini" userId="f9c31d46-c3b5-4114-aea8-426b22c5f56f" providerId="ADAL" clId="{8DC7CBD6-F5CB-4241-8D48-FDB8ACE29A59}" dt="2018-09-19T11:08:26.595" v="111" actId="20577"/>
      <pc:docMkLst>
        <pc:docMk/>
      </pc:docMkLst>
      <pc:sldChg chg="modSp">
        <pc:chgData name="Marco Canini" userId="f9c31d46-c3b5-4114-aea8-426b22c5f56f" providerId="ADAL" clId="{8DC7CBD6-F5CB-4241-8D48-FDB8ACE29A59}" dt="2018-09-18T19:47:45.472" v="2" actId="20577"/>
        <pc:sldMkLst>
          <pc:docMk/>
          <pc:sldMk cId="0" sldId="257"/>
        </pc:sldMkLst>
        <pc:spChg chg="mod">
          <ac:chgData name="Marco Canini" userId="f9c31d46-c3b5-4114-aea8-426b22c5f56f" providerId="ADAL" clId="{8DC7CBD6-F5CB-4241-8D48-FDB8ACE29A59}" dt="2018-09-18T19:47:45.472" v="2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del">
        <pc:chgData name="Marco Canini" userId="f9c31d46-c3b5-4114-aea8-426b22c5f56f" providerId="ADAL" clId="{8DC7CBD6-F5CB-4241-8D48-FDB8ACE29A59}" dt="2018-09-18T19:50:33.187" v="4" actId="2696"/>
        <pc:sldMkLst>
          <pc:docMk/>
          <pc:sldMk cId="1630883567" sldId="264"/>
        </pc:sldMkLst>
      </pc:sldChg>
      <pc:sldChg chg="del">
        <pc:chgData name="Marco Canini" userId="f9c31d46-c3b5-4114-aea8-426b22c5f56f" providerId="ADAL" clId="{8DC7CBD6-F5CB-4241-8D48-FDB8ACE29A59}" dt="2018-09-18T19:50:43.356" v="6" actId="2696"/>
        <pc:sldMkLst>
          <pc:docMk/>
          <pc:sldMk cId="1926323908" sldId="265"/>
        </pc:sldMkLst>
      </pc:sldChg>
      <pc:sldChg chg="del">
        <pc:chgData name="Marco Canini" userId="f9c31d46-c3b5-4114-aea8-426b22c5f56f" providerId="ADAL" clId="{8DC7CBD6-F5CB-4241-8D48-FDB8ACE29A59}" dt="2018-09-18T19:51:06.650" v="8" actId="2696"/>
        <pc:sldMkLst>
          <pc:docMk/>
          <pc:sldMk cId="190207788" sldId="271"/>
        </pc:sldMkLst>
      </pc:sldChg>
      <pc:sldChg chg="modAnim">
        <pc:chgData name="Marco Canini" userId="f9c31d46-c3b5-4114-aea8-426b22c5f56f" providerId="ADAL" clId="{8DC7CBD6-F5CB-4241-8D48-FDB8ACE29A59}" dt="2018-09-19T07:54:37.009" v="54"/>
        <pc:sldMkLst>
          <pc:docMk/>
          <pc:sldMk cId="1366626180" sldId="272"/>
        </pc:sldMkLst>
      </pc:sldChg>
      <pc:sldChg chg="del">
        <pc:chgData name="Marco Canini" userId="f9c31d46-c3b5-4114-aea8-426b22c5f56f" providerId="ADAL" clId="{8DC7CBD6-F5CB-4241-8D48-FDB8ACE29A59}" dt="2018-09-18T19:53:05.099" v="10" actId="2696"/>
        <pc:sldMkLst>
          <pc:docMk/>
          <pc:sldMk cId="314625947" sldId="291"/>
        </pc:sldMkLst>
      </pc:sldChg>
      <pc:sldChg chg="modSp">
        <pc:chgData name="Marco Canini" userId="f9c31d46-c3b5-4114-aea8-426b22c5f56f" providerId="ADAL" clId="{8DC7CBD6-F5CB-4241-8D48-FDB8ACE29A59}" dt="2018-09-19T11:07:27.437" v="56" actId="207"/>
        <pc:sldMkLst>
          <pc:docMk/>
          <pc:sldMk cId="658664192" sldId="298"/>
        </pc:sldMkLst>
        <pc:spChg chg="mod">
          <ac:chgData name="Marco Canini" userId="f9c31d46-c3b5-4114-aea8-426b22c5f56f" providerId="ADAL" clId="{8DC7CBD6-F5CB-4241-8D48-FDB8ACE29A59}" dt="2018-09-19T11:07:27.437" v="56" actId="207"/>
          <ac:spMkLst>
            <pc:docMk/>
            <pc:sldMk cId="658664192" sldId="298"/>
            <ac:spMk id="239619" creationId="{00000000-0000-0000-0000-000000000000}"/>
          </ac:spMkLst>
        </pc:spChg>
      </pc:sldChg>
      <pc:sldChg chg="modSp">
        <pc:chgData name="Marco Canini" userId="f9c31d46-c3b5-4114-aea8-426b22c5f56f" providerId="ADAL" clId="{8DC7CBD6-F5CB-4241-8D48-FDB8ACE29A59}" dt="2018-09-19T11:08:26.595" v="111" actId="20577"/>
        <pc:sldMkLst>
          <pc:docMk/>
          <pc:sldMk cId="2038358306" sldId="299"/>
        </pc:sldMkLst>
        <pc:spChg chg="mod">
          <ac:chgData name="Marco Canini" userId="f9c31d46-c3b5-4114-aea8-426b22c5f56f" providerId="ADAL" clId="{8DC7CBD6-F5CB-4241-8D48-FDB8ACE29A59}" dt="2018-09-19T11:08:26.595" v="111" actId="20577"/>
          <ac:spMkLst>
            <pc:docMk/>
            <pc:sldMk cId="2038358306" sldId="299"/>
            <ac:spMk id="3" creationId="{00000000-0000-0000-0000-000000000000}"/>
          </ac:spMkLst>
        </pc:spChg>
      </pc:sldChg>
      <pc:sldChg chg="modSp">
        <pc:chgData name="Marco Canini" userId="f9c31d46-c3b5-4114-aea8-426b22c5f56f" providerId="ADAL" clId="{8DC7CBD6-F5CB-4241-8D48-FDB8ACE29A59}" dt="2018-09-19T07:37:24.053" v="33" actId="20577"/>
        <pc:sldMkLst>
          <pc:docMk/>
          <pc:sldMk cId="249079880" sldId="326"/>
        </pc:sldMkLst>
        <pc:spChg chg="mod">
          <ac:chgData name="Marco Canini" userId="f9c31d46-c3b5-4114-aea8-426b22c5f56f" providerId="ADAL" clId="{8DC7CBD6-F5CB-4241-8D48-FDB8ACE29A59}" dt="2018-09-19T07:37:24.053" v="33" actId="20577"/>
          <ac:spMkLst>
            <pc:docMk/>
            <pc:sldMk cId="249079880" sldId="326"/>
            <ac:spMk id="2" creationId="{00000000-0000-0000-0000-000000000000}"/>
          </ac:spMkLst>
        </pc:spChg>
      </pc:sldChg>
      <pc:sldChg chg="modSp modAnim">
        <pc:chgData name="Marco Canini" userId="f9c31d46-c3b5-4114-aea8-426b22c5f56f" providerId="ADAL" clId="{8DC7CBD6-F5CB-4241-8D48-FDB8ACE29A59}" dt="2018-09-19T07:51:13.911" v="47" actId="20577"/>
        <pc:sldMkLst>
          <pc:docMk/>
          <pc:sldMk cId="1675406342" sldId="330"/>
        </pc:sldMkLst>
        <pc:spChg chg="mod">
          <ac:chgData name="Marco Canini" userId="f9c31d46-c3b5-4114-aea8-426b22c5f56f" providerId="ADAL" clId="{8DC7CBD6-F5CB-4241-8D48-FDB8ACE29A59}" dt="2018-09-19T07:51:13.911" v="47" actId="20577"/>
          <ac:spMkLst>
            <pc:docMk/>
            <pc:sldMk cId="1675406342" sldId="330"/>
            <ac:spMk id="2" creationId="{00000000-0000-0000-0000-000000000000}"/>
          </ac:spMkLst>
        </pc:spChg>
      </pc:sldChg>
      <pc:sldChg chg="modSp modNotesTx">
        <pc:chgData name="Marco Canini" userId="f9c31d46-c3b5-4114-aea8-426b22c5f56f" providerId="ADAL" clId="{8DC7CBD6-F5CB-4241-8D48-FDB8ACE29A59}" dt="2018-09-18T19:55:09.944" v="17" actId="20577"/>
        <pc:sldMkLst>
          <pc:docMk/>
          <pc:sldMk cId="996613329" sldId="340"/>
        </pc:sldMkLst>
        <pc:spChg chg="mod">
          <ac:chgData name="Marco Canini" userId="f9c31d46-c3b5-4114-aea8-426b22c5f56f" providerId="ADAL" clId="{8DC7CBD6-F5CB-4241-8D48-FDB8ACE29A59}" dt="2018-09-18T19:55:03.893" v="16" actId="20577"/>
          <ac:spMkLst>
            <pc:docMk/>
            <pc:sldMk cId="996613329" sldId="340"/>
            <ac:spMk id="2" creationId="{00000000-0000-0000-0000-000000000000}"/>
          </ac:spMkLst>
        </pc:spChg>
      </pc:sldChg>
      <pc:sldChg chg="modTransition">
        <pc:chgData name="Marco Canini" userId="f9c31d46-c3b5-4114-aea8-426b22c5f56f" providerId="ADAL" clId="{8DC7CBD6-F5CB-4241-8D48-FDB8ACE29A59}" dt="2018-09-18T19:54:07.773" v="11"/>
        <pc:sldMkLst>
          <pc:docMk/>
          <pc:sldMk cId="2008443020" sldId="355"/>
        </pc:sldMkLst>
      </pc:sldChg>
      <pc:sldChg chg="add">
        <pc:chgData name="Marco Canini" userId="f9c31d46-c3b5-4114-aea8-426b22c5f56f" providerId="ADAL" clId="{8DC7CBD6-F5CB-4241-8D48-FDB8ACE29A59}" dt="2018-09-18T19:50:24.329" v="3"/>
        <pc:sldMkLst>
          <pc:docMk/>
          <pc:sldMk cId="124321539" sldId="359"/>
        </pc:sldMkLst>
      </pc:sldChg>
      <pc:sldChg chg="add">
        <pc:chgData name="Marco Canini" userId="f9c31d46-c3b5-4114-aea8-426b22c5f56f" providerId="ADAL" clId="{8DC7CBD6-F5CB-4241-8D48-FDB8ACE29A59}" dt="2018-09-18T19:50:40.711" v="5"/>
        <pc:sldMkLst>
          <pc:docMk/>
          <pc:sldMk cId="1059528463" sldId="360"/>
        </pc:sldMkLst>
      </pc:sldChg>
      <pc:sldChg chg="add">
        <pc:chgData name="Marco Canini" userId="f9c31d46-c3b5-4114-aea8-426b22c5f56f" providerId="ADAL" clId="{8DC7CBD6-F5CB-4241-8D48-FDB8ACE29A59}" dt="2018-09-18T19:51:04.457" v="7"/>
        <pc:sldMkLst>
          <pc:docMk/>
          <pc:sldMk cId="1906215222" sldId="361"/>
        </pc:sldMkLst>
      </pc:sldChg>
      <pc:sldChg chg="add">
        <pc:chgData name="Marco Canini" userId="f9c31d46-c3b5-4114-aea8-426b22c5f56f" providerId="ADAL" clId="{8DC7CBD6-F5CB-4241-8D48-FDB8ACE29A59}" dt="2018-09-18T19:53:03.251" v="9"/>
        <pc:sldMkLst>
          <pc:docMk/>
          <pc:sldMk cId="776716453" sldId="362"/>
        </pc:sldMkLst>
      </pc:sldChg>
      <pc:sldChg chg="modSp add">
        <pc:chgData name="Marco Canini" userId="f9c31d46-c3b5-4114-aea8-426b22c5f56f" providerId="ADAL" clId="{8DC7CBD6-F5CB-4241-8D48-FDB8ACE29A59}" dt="2018-09-19T07:51:26.201" v="51" actId="20577"/>
        <pc:sldMkLst>
          <pc:docMk/>
          <pc:sldMk cId="1259492815" sldId="363"/>
        </pc:sldMkLst>
        <pc:spChg chg="mod">
          <ac:chgData name="Marco Canini" userId="f9c31d46-c3b5-4114-aea8-426b22c5f56f" providerId="ADAL" clId="{8DC7CBD6-F5CB-4241-8D48-FDB8ACE29A59}" dt="2018-09-19T07:51:26.201" v="51" actId="20577"/>
          <ac:spMkLst>
            <pc:docMk/>
            <pc:sldMk cId="1259492815" sldId="363"/>
            <ac:spMk id="2" creationId="{00000000-0000-0000-0000-000000000000}"/>
          </ac:spMkLst>
        </pc:spChg>
      </pc:sldChg>
      <pc:sldChg chg="add modAnim">
        <pc:chgData name="Marco Canini" userId="f9c31d46-c3b5-4114-aea8-426b22c5f56f" providerId="ADAL" clId="{8DC7CBD6-F5CB-4241-8D48-FDB8ACE29A59}" dt="2018-09-19T07:51:47.407" v="52"/>
        <pc:sldMkLst>
          <pc:docMk/>
          <pc:sldMk cId="2899365213" sldId="3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8.6065573770491802E-2"/>
          <c:w val="0.87158469945355199"/>
          <c:h val="0.754098360655737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0.08</c:v>
                </c:pt>
                <c:pt idx="5">
                  <c:v>0</c:v>
                </c:pt>
                <c:pt idx="6">
                  <c:v>0.2</c:v>
                </c:pt>
                <c:pt idx="7">
                  <c:v>0.57999999999999996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FD-7344-A422-3678608A1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90948848"/>
        <c:axId val="-1290426272"/>
      </c:lineChart>
      <c:catAx>
        <c:axId val="-129094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1290426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29042627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-1290948848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10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Seen two ends of the spectrum (centralized lookup, central point of failure) and flooding (performance problems).</a:t>
            </a:r>
          </a:p>
          <a:p>
            <a:endParaRPr lang="en-US" b="1" dirty="0"/>
          </a:p>
          <a:p>
            <a:r>
              <a:rPr lang="en-US" b="0" dirty="0"/>
              <a:t>&gt;&gt;&gt;</a:t>
            </a:r>
            <a:r>
              <a:rPr lang="en-US" b="0" baseline="0" dirty="0"/>
              <a:t> </a:t>
            </a:r>
            <a:r>
              <a:rPr lang="en-US" b="0" dirty="0"/>
              <a:t> So what</a:t>
            </a:r>
            <a:r>
              <a:rPr lang="en-US" b="0" baseline="0" dirty="0"/>
              <a:t> we’d like is to route queries between peers instead, in an efficient way, and make the whole system scale with reasonable state at each node.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22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that's exactly</a:t>
            </a:r>
            <a:r>
              <a:rPr lang="en-US" b="1" baseline="0" dirty="0"/>
              <a:t> what distributed hash tables and Chord work together to accomplish.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 want to associate some</a:t>
            </a:r>
            <a:r>
              <a:rPr lang="en-US" b="1" baseline="0" dirty="0"/>
              <a:t> KEY with VALUE.  </a:t>
            </a:r>
            <a:r>
              <a:rPr lang="en-US" b="1" dirty="0"/>
              <a:t>Recall</a:t>
            </a:r>
            <a:r>
              <a:rPr lang="en-US" b="1" baseline="0" dirty="0"/>
              <a:t> </a:t>
            </a:r>
            <a:r>
              <a:rPr lang="en-US" b="1" dirty="0"/>
              <a:t>single-node hash table stores</a:t>
            </a:r>
            <a:r>
              <a:rPr lang="en-US" b="1" baseline="0" dirty="0"/>
              <a:t> data key that is hash of a name.  Provides PUT to store value under key, GET to fetch value from key.</a:t>
            </a:r>
            <a:endParaRPr lang="en-US" b="1" dirty="0"/>
          </a:p>
          <a:p>
            <a:endParaRPr lang="en-US" baseline="0" dirty="0"/>
          </a:p>
          <a:p>
            <a:r>
              <a:rPr lang="en-US" baseline="0" dirty="0"/>
              <a:t>&gt;&gt;&gt; SEGUE: If you ask the question of how to accomplish this using millions of hosts on the Internet, the answer is the Distributed Hash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in a </a:t>
            </a:r>
            <a:r>
              <a:rPr lang="en-US" b="1" i="1" dirty="0"/>
              <a:t>distributed</a:t>
            </a:r>
            <a:r>
              <a:rPr lang="en-US" b="1" dirty="0"/>
              <a:t> hash table</a:t>
            </a:r>
            <a:r>
              <a:rPr lang="en-US" b="1" baseline="0" dirty="0"/>
              <a:t> you run the data through a hash function to get its key, then Chord tells you the IP address of the server that should store that content.  Issue RPCs to that server  put/get the content.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Consistency guarantees: if we have a put followed by a get,</a:t>
            </a:r>
            <a:r>
              <a:rPr lang="en-US" baseline="0" dirty="0"/>
              <a:t> then the get probably reflects the put, but there is no strict guarantee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the big picture is this.  The</a:t>
            </a:r>
            <a:r>
              <a:rPr lang="en-US" b="1" baseline="0" dirty="0"/>
              <a:t> app wants to use a hash table abstraction (THERE) to put/get data.</a:t>
            </a:r>
          </a:p>
          <a:p>
            <a:endParaRPr lang="en-US" b="0" baseline="0" dirty="0"/>
          </a:p>
          <a:p>
            <a:r>
              <a:rPr lang="en-US" b="0" baseline="0" dirty="0"/>
              <a:t>Core software is in two layers: </a:t>
            </a:r>
            <a:r>
              <a:rPr lang="en-US" b="0" baseline="0" dirty="0" err="1"/>
              <a:t>Dhash</a:t>
            </a:r>
            <a:r>
              <a:rPr lang="en-US" b="0" baseline="0" dirty="0"/>
              <a:t> and Chord.  </a:t>
            </a:r>
            <a:r>
              <a:rPr lang="en-US" b="0" i="1" u="sng" dirty="0"/>
              <a:t>DHASH</a:t>
            </a:r>
            <a:r>
              <a:rPr lang="en-US" b="0" i="0" u="none" dirty="0"/>
              <a:t> </a:t>
            </a:r>
            <a:r>
              <a:rPr lang="en-US" b="0" dirty="0"/>
              <a:t>fetches blocks, distributes</a:t>
            </a:r>
            <a:r>
              <a:rPr lang="en-US" b="0" baseline="0" dirty="0"/>
              <a:t> blocks over the servers, maintains replicated copies.  </a:t>
            </a:r>
          </a:p>
          <a:p>
            <a:endParaRPr lang="en-US" b="0" baseline="0" dirty="0"/>
          </a:p>
          <a:p>
            <a:r>
              <a:rPr lang="en-US" b="0" baseline="0" dirty="0" err="1"/>
              <a:t>Dhash</a:t>
            </a:r>
            <a:r>
              <a:rPr lang="en-US" b="0" baseline="0" dirty="0"/>
              <a:t> uses the </a:t>
            </a:r>
            <a:r>
              <a:rPr lang="en-US" b="0" i="1" u="sng" baseline="0" dirty="0"/>
              <a:t>CHORD</a:t>
            </a:r>
            <a:r>
              <a:rPr lang="en-US" b="0" i="1" u="none" baseline="0" dirty="0"/>
              <a:t> </a:t>
            </a:r>
            <a:r>
              <a:rPr lang="en-US" b="0" baseline="0" dirty="0"/>
              <a:t>lookup service to locate servers responsible for blocks.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now going back to BitTorrent, we can make</a:t>
            </a:r>
            <a:r>
              <a:rPr lang="en-US" b="1" baseline="0" dirty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WHY NOT CHORD LOOKUP SERVICE: need multi-</a:t>
            </a:r>
            <a:r>
              <a:rPr lang="en-US" b="0" baseline="0" dirty="0" err="1"/>
              <a:t>vals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now going back to BitTorrent, we can make</a:t>
            </a:r>
            <a:r>
              <a:rPr lang="en-US" b="1" baseline="0" dirty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WHY NOT CHORD LOOKUP SERVICE: need multi-</a:t>
            </a:r>
            <a:r>
              <a:rPr lang="en-US" b="0" baseline="0" dirty="0" err="1"/>
              <a:t>vals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99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now going back to BitTorrent, we can make</a:t>
            </a:r>
            <a:r>
              <a:rPr lang="en-US" b="1" baseline="0" dirty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WHY NOT CHORD LOOKUP SERVICE: need multi-</a:t>
            </a:r>
            <a:r>
              <a:rPr lang="en-US" b="0" baseline="0" dirty="0" err="1"/>
              <a:t>vals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fragmented than many trackers, one per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/>
              <a:t>We’ll begin</a:t>
            </a:r>
            <a:r>
              <a:rPr lang="en-US" b="1" baseline="0" dirty="0"/>
              <a:t> today with peer-to-peer systems from 15 years back like Napster and Gnutella.</a:t>
            </a:r>
          </a:p>
          <a:p>
            <a:pPr marL="228600" indent="-228600">
              <a:buAutoNum type="arabicPeriod"/>
            </a:pPr>
            <a:r>
              <a:rPr lang="en-US" b="1" baseline="0" dirty="0"/>
              <a:t>Then we’ll talk about a new data structure that scaled well, called Distributed Hash Table.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Finish with a service that maps individual data items onto nodes in a peer to peer system called Chord.  Eventually: how P2P influenced industrial large-scale distributed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8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4006E-FEE1-9640-A0E4-484672C1AB6F}" type="slidenum">
              <a:rPr lang="en-US"/>
              <a:pPr/>
              <a:t>23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Chord wants to evenly</a:t>
            </a:r>
            <a:r>
              <a:rPr lang="en-US" b="1" baseline="0" dirty="0"/>
              <a:t> partition the data onto servers, so it first hashes both the key and the IP address of every server using the same hash function.</a:t>
            </a:r>
          </a:p>
          <a:p>
            <a:endParaRPr lang="en-US" b="1" baseline="0" dirty="0"/>
          </a:p>
          <a:p>
            <a:r>
              <a:rPr lang="en-US" b="0" baseline="0" dirty="0"/>
              <a:t>SEGUE: The cleverness is in how Chord partitions the data.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Uses</a:t>
            </a:r>
            <a:r>
              <a:rPr lang="en-US" b="1" baseline="0" dirty="0"/>
              <a:t> a technique called Consistent Hashing invented by David </a:t>
            </a:r>
            <a:r>
              <a:rPr lang="en-US" b="1" baseline="0" dirty="0" err="1"/>
              <a:t>Karger</a:t>
            </a:r>
            <a:r>
              <a:rPr lang="en-US" b="1" baseline="0" dirty="0"/>
              <a:t> in 1997.  All </a:t>
            </a:r>
            <a:r>
              <a:rPr lang="en-US" b="1" dirty="0"/>
              <a:t>identifiers live in a single circular space.</a:t>
            </a:r>
          </a:p>
          <a:p>
            <a:endParaRPr lang="en-US" b="1" dirty="0"/>
          </a:p>
          <a:p>
            <a:r>
              <a:rPr lang="en-US" b="0" dirty="0"/>
              <a:t>SEGUE: So let’s look at how</a:t>
            </a:r>
            <a:r>
              <a:rPr lang="en-US" b="0" baseline="0" dirty="0"/>
              <a:t> nodes find each other in the Chord ring.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Each node is connected to its successor </a:t>
            </a:r>
            <a:r>
              <a:rPr lang="en-US" b="1" baseline="0" dirty="0"/>
              <a:t>by a direct pointer to the successor’s IP address that’s stored locally.  This is called the </a:t>
            </a:r>
            <a:r>
              <a:rPr lang="en-US" b="1" i="1" u="sng" baseline="0" dirty="0"/>
              <a:t>successor</a:t>
            </a:r>
            <a:r>
              <a:rPr lang="en-US" b="1" baseline="0" dirty="0"/>
              <a:t> pointer.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When one</a:t>
            </a:r>
            <a:r>
              <a:rPr lang="en-US" b="1" baseline="0" dirty="0"/>
              <a:t> node receives a query, it can forward the query to its successor, so the query moves around the ring.</a:t>
            </a:r>
          </a:p>
          <a:p>
            <a:endParaRPr lang="en-US" b="1" baseline="0" dirty="0"/>
          </a:p>
          <a:p>
            <a:r>
              <a:rPr lang="en-US" b="0" baseline="0" dirty="0"/>
              <a:t>&gt;&gt;&gt; When it reaches the node that has the key, that node replies directly to the node that asked, we keep the identity of the querying node in the query.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B6BD-B874-7940-B668-21D98D8FDB4E}" type="slidenum">
              <a:rPr lang="en-US"/>
              <a:pPr/>
              <a:t>27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the lookup algorithm is called on a certain node in the chord ring. 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Tests if ID</a:t>
            </a:r>
            <a:r>
              <a:rPr lang="en-US" baseline="0" dirty="0"/>
              <a:t> order is [its own id, THEN successor, THEN key], if so forward the query to the successor.  </a:t>
            </a:r>
            <a:r>
              <a:rPr lang="en-US" b="1" dirty="0"/>
              <a:t>(&lt; is modulo on the ring.)</a:t>
            </a:r>
            <a:r>
              <a:rPr lang="en-US" b="0" baseline="0" dirty="0"/>
              <a:t>  Else [current, key, successor] then answer is the successor.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undershoots to predecessor</a:t>
            </a:r>
            <a:r>
              <a:rPr lang="en-US" baseline="0" dirty="0"/>
              <a:t> s</a:t>
            </a:r>
            <a:r>
              <a:rPr lang="en-US" dirty="0"/>
              <a:t>o never misses the real successor.</a:t>
            </a:r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</a:t>
            </a:r>
            <a:r>
              <a:rPr lang="en-US" dirty="0" err="1"/>
              <a:t>n.successor</a:t>
            </a:r>
            <a:r>
              <a:rPr lang="en-US" dirty="0"/>
              <a:t> must be correct!  Otherwise we may skip over the responsible node,  and get(k) won't see data inserted by put(k).  Now, how</a:t>
            </a:r>
            <a:r>
              <a:rPr lang="en-US" baseline="0" dirty="0"/>
              <a:t> about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&gt;&gt;&gt; Can we make it</a:t>
            </a:r>
            <a:r>
              <a:rPr lang="en-US" baseline="0" dirty="0"/>
              <a:t> more like a binary search to speed up performance?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4650-96B7-1945-8E7F-D94ED41B6356}" type="slidenum">
              <a:rPr lang="en-US"/>
              <a:pPr/>
              <a:t>29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The data structure that Chord uses</a:t>
            </a:r>
            <a:r>
              <a:rPr lang="en-US" b="1" baseline="0" dirty="0"/>
              <a:t> to do this is called a </a:t>
            </a:r>
            <a:r>
              <a:rPr lang="en-US" b="1" i="1" baseline="0" dirty="0"/>
              <a:t>finger table</a:t>
            </a:r>
            <a:r>
              <a:rPr lang="en-US" b="1" baseline="0" dirty="0"/>
              <a:t>.</a:t>
            </a:r>
            <a:endParaRPr 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Finger table entries</a:t>
            </a:r>
            <a:r>
              <a:rPr lang="en-US" baseline="0" dirty="0"/>
              <a:t> contain</a:t>
            </a:r>
            <a:r>
              <a:rPr lang="en-US" dirty="0"/>
              <a:t> IP address and Chord ID</a:t>
            </a:r>
            <a:r>
              <a:rPr lang="en-US" baseline="0" dirty="0"/>
              <a:t> of the target server.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Nice property: One of the fingers takes you roughly half-way to target, so log-N time lookups</a:t>
            </a:r>
            <a:r>
              <a:rPr lang="en-US" baseline="0" dirty="0"/>
              <a:t> with log-N hops.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So for example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Users’ computers talk directly to each other to implement service,</a:t>
            </a:r>
            <a:r>
              <a:rPr lang="en-US" b="1" baseline="0" dirty="0"/>
              <a:t> </a:t>
            </a:r>
            <a:r>
              <a:rPr lang="en-US" b="1" dirty="0"/>
              <a:t>in contrast to the client-server</a:t>
            </a:r>
            <a:r>
              <a:rPr lang="en-US" b="1" baseline="0" dirty="0"/>
              <a:t> model where </a:t>
            </a:r>
            <a:r>
              <a:rPr lang="en-US" b="1" dirty="0"/>
              <a:t>users’ clients talk to central servers.</a:t>
            </a:r>
            <a:r>
              <a:rPr lang="en-US" b="1" baseline="0" dirty="0"/>
              <a:t>  </a:t>
            </a:r>
            <a:r>
              <a:rPr lang="en-US" b="1" dirty="0"/>
              <a:t>EXAMPLES: Skype, video and music players, file sharing.</a:t>
            </a:r>
          </a:p>
          <a:p>
            <a:endParaRPr lang="en-US" b="1" dirty="0"/>
          </a:p>
          <a:p>
            <a:r>
              <a:rPr lang="en-US" b="0" dirty="0"/>
              <a:t>SEGUE: So why might this be a good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1CD0-86D3-8542-A6C1-C34C3D207978}" type="slidenum">
              <a:rPr lang="en-US"/>
              <a:pPr/>
              <a:t>30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aseline="0" dirty="0"/>
              <a:t>Let’s see how finger tables let us </a:t>
            </a:r>
            <a:r>
              <a:rPr lang="en-US" dirty="0"/>
              <a:t>route to this</a:t>
            </a:r>
            <a:r>
              <a:rPr lang="en-US" baseline="0" dirty="0"/>
              <a:t> key, K112.</a:t>
            </a:r>
          </a:p>
          <a:p>
            <a:r>
              <a:rPr lang="en-US" baseline="0" dirty="0"/>
              <a:t>It will be stored at N120, so the ¼ finger table entry will take us almost there without overshooting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So if you think about the finger tables at all the nodes taken together</a:t>
            </a:r>
            <a:r>
              <a:rPr lang="is-IS" b="1" baseline="0" dirty="0"/>
              <a:t>…</a:t>
            </a:r>
          </a:p>
          <a:p>
            <a:endParaRPr lang="is-IS" b="1" baseline="0" dirty="0"/>
          </a:p>
          <a:p>
            <a:r>
              <a:rPr lang="is-IS" b="0" baseline="0" dirty="0"/>
              <a:t>SEGUE: So here’s the detailed lookup algorithm with finger tables.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7582-0C83-BF40-A4AA-BB2D7B839AB6}" type="slidenum">
              <a:rPr lang="en-US"/>
              <a:pPr/>
              <a:t>32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Still undershoots to predecessor. So never misses the real successor.</a:t>
            </a:r>
          </a:p>
          <a:p>
            <a:endParaRPr lang="en-US" dirty="0"/>
          </a:p>
          <a:p>
            <a:r>
              <a:rPr lang="en-US" dirty="0"/>
              <a:t>Lookup procedure isn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inherently log(n),</a:t>
            </a:r>
            <a:r>
              <a:rPr lang="en-US" baseline="0" dirty="0"/>
              <a:t> b</a:t>
            </a:r>
            <a:r>
              <a:rPr lang="en-US" dirty="0"/>
              <a:t>ut finger table causes it to be.</a:t>
            </a:r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5813-68A5-994F-98A0-B259A4623569}" type="slidenum">
              <a:rPr lang="en-US"/>
              <a:pPr/>
              <a:t>33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Maybe note that fingers point to the first relevant node.</a:t>
            </a:r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SEGUE: So we’ll come back to this point when we discuss Chord’s impact at the</a:t>
            </a:r>
            <a:r>
              <a:rPr lang="en-US" baseline="0" dirty="0"/>
              <a:t>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Joining is essentially a distributed linked list insertion.</a:t>
            </a:r>
          </a:p>
          <a:p>
            <a:endParaRPr lang="en-US" b="1" dirty="0"/>
          </a:p>
          <a:p>
            <a:r>
              <a:rPr lang="en-US" b="0" dirty="0"/>
              <a:t>New node N36 knows another node in ring (N25).</a:t>
            </a:r>
            <a:r>
              <a:rPr lang="en-US" b="0" baseline="0" dirty="0"/>
              <a:t>  </a:t>
            </a:r>
            <a:r>
              <a:rPr lang="en-US" b="0" dirty="0"/>
              <a:t>First, the new node looks</a:t>
            </a:r>
            <a:r>
              <a:rPr lang="en-US" b="0" baseline="0" dirty="0"/>
              <a:t> itself up, starting at that node.  </a:t>
            </a:r>
            <a:r>
              <a:rPr lang="en-US" b="0" i="1" u="sng" baseline="0" dirty="0"/>
              <a:t>That returns N40.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SEGUE: So now let’s see how N36 gets incorporated into the Chord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Periodic notify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messages each node sends to its successor maintain the predecessor pointers.</a:t>
            </a: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When node N36 sends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N40 a notify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N40 checks its predecessor (N25), and decides that N36 should be its predecessor instead.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N25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later sends N40 a notify, no-op.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</a:t>
            </a:r>
            <a:r>
              <a:rPr lang="en-US" baseline="0" dirty="0"/>
              <a:t> send a stabilize message to who you THINK your successor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From a performance perspective,</a:t>
            </a:r>
            <a:r>
              <a:rPr lang="en-US" b="1" baseline="0" dirty="0"/>
              <a:t> the </a:t>
            </a:r>
            <a:r>
              <a:rPr lang="en-US" b="1" dirty="0"/>
              <a:t>promise of peer</a:t>
            </a:r>
            <a:r>
              <a:rPr lang="en-US" b="1" baseline="0" dirty="0"/>
              <a:t> to peer computing was</a:t>
            </a:r>
            <a:r>
              <a:rPr lang="is-IS" b="1" baseline="0" dirty="0"/>
              <a:t> to leverage thousands to millions of nodes across the Internet to increase capacity of services.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As more join, system gets more resources.  Contrast with cli-server where more users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resources more taxed.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Nodes can join/leave just by talking to random peer already in.  So no need to set up a server and provision infrastructure.</a:t>
            </a:r>
            <a:endParaRPr lang="en-US" dirty="0"/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&gt;&gt;&gt; Harder to attack: not as simple as hacking single server/server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5075-282D-0948-8AB1-99E1AF63D23E}" type="slidenum">
              <a:rPr lang="en-US"/>
              <a:pPr/>
              <a:t>41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N10 is looking up key K90.</a:t>
            </a:r>
            <a:r>
              <a:rPr lang="en-US" b="1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problem, until lookup gets to N80, which knows no live node before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K90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might be 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replica of K90 at N113, but </a:t>
            </a:r>
            <a:r>
              <a:rPr lang="en-US" b="0" i="1" u="sng" dirty="0">
                <a:latin typeface="Times New Roman" charset="0"/>
                <a:ea typeface="Times New Roman" charset="0"/>
                <a:cs typeface="Times New Roman" charset="0"/>
              </a:rPr>
              <a:t>N80 can’t find it</a:t>
            </a:r>
            <a:r>
              <a:rPr lang="en-US" b="0" i="1" u="sng" baseline="0" dirty="0">
                <a:latin typeface="Times New Roman" charset="0"/>
                <a:ea typeface="Times New Roman" charset="0"/>
                <a:cs typeface="Times New Roman" charset="0"/>
              </a:rPr>
              <a:t> to make progress.</a:t>
            </a:r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rather than just one immediate</a:t>
            </a:r>
            <a:r>
              <a:rPr lang="en-US" b="1" baseline="0" dirty="0"/>
              <a:t> successor, each node keeps track of its r immediately following successor nodes.</a:t>
            </a:r>
          </a:p>
          <a:p>
            <a:endParaRPr lang="en-US" b="1" baseline="0" dirty="0"/>
          </a:p>
          <a:p>
            <a:r>
              <a:rPr lang="en-US" b="0" baseline="0" dirty="0"/>
              <a:t>SEGUE: So, how do we choose 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2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893-FF93-DB4C-A901-AC386549CD37}" type="slidenum">
              <a:rPr lang="en-US"/>
              <a:pPr/>
              <a:t>44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So the lookup</a:t>
            </a:r>
            <a:r>
              <a:rPr lang="en-US" b="1" baseline="0" dirty="0"/>
              <a:t> algorithm with fault tolerance becomes this.</a:t>
            </a:r>
            <a:endParaRPr lang="en-US" dirty="0"/>
          </a:p>
          <a:p>
            <a:r>
              <a:rPr lang="en-US" dirty="0"/>
              <a:t>Look </a:t>
            </a:r>
            <a:r>
              <a:rPr lang="en-US"/>
              <a:t>in successor </a:t>
            </a:r>
            <a:r>
              <a:rPr lang="en-US" dirty="0"/>
              <a:t>list as well.</a:t>
            </a:r>
          </a:p>
          <a:p>
            <a:r>
              <a:rPr lang="en-US" dirty="0"/>
              <a:t>If the call fails, we remove the node from the finger table </a:t>
            </a:r>
            <a:r>
              <a:rPr lang="en-US" i="1" u="sng" dirty="0"/>
              <a:t>and/or successor list</a:t>
            </a:r>
            <a:r>
              <a:rPr lang="en-US" dirty="0"/>
              <a:t>, and restart the</a:t>
            </a:r>
            <a:r>
              <a:rPr lang="en-US" baseline="0" dirty="0"/>
              <a:t> lookup.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Then to make it secure for a peer-to-peer setting, it authenticates block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let’s take a closer</a:t>
            </a:r>
            <a:r>
              <a:rPr lang="en-US" b="1" baseline="0" dirty="0"/>
              <a:t> look at how </a:t>
            </a:r>
            <a:r>
              <a:rPr lang="en-US" b="1" baseline="0" dirty="0" err="1"/>
              <a:t>DHash</a:t>
            </a:r>
            <a:r>
              <a:rPr lang="en-US" b="1" baseline="0" dirty="0"/>
              <a:t> authenticates that the data it stores is from some known identity, i.e. some private key.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DHash</a:t>
            </a:r>
            <a:r>
              <a:rPr lang="en-US" dirty="0"/>
              <a:t> servers verify the chain of signatures rooted at the public key, before accepting put(key, value).</a:t>
            </a:r>
          </a:p>
          <a:p>
            <a:r>
              <a:rPr lang="en-US" dirty="0"/>
              <a:t>Clients verify result of get(key)</a:t>
            </a:r>
            <a:r>
              <a:rPr lang="en-US" baseline="0" dirty="0"/>
              <a:t> through the same chain.  Whole thing is read-only, need to overwrite the root block to update.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317C-E316-C341-B72B-6526E290CA94}" type="slidenum">
              <a:rPr lang="en-US"/>
              <a:pPr/>
              <a:t>48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/>
              <a:t>Nodes with replicas are not likely to be near each other in underlying network.</a:t>
            </a:r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5CBA-FD8D-1F45-98C1-8BB1CE128D15}" type="slidenum">
              <a:rPr lang="en-US"/>
              <a:pPr/>
              <a:t>50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Actually, the lookup</a:t>
            </a:r>
            <a:r>
              <a:rPr lang="en-US" baseline="0" dirty="0"/>
              <a:t> cost is</a:t>
            </a:r>
            <a:r>
              <a:rPr lang="en-US" dirty="0"/>
              <a:t> ½ log(N).</a:t>
            </a:r>
          </a:p>
          <a:p>
            <a:endParaRPr lang="en-US" dirty="0"/>
          </a:p>
          <a:p>
            <a:r>
              <a:rPr lang="en-US" dirty="0"/>
              <a:t>Error bars: one </a:t>
            </a:r>
            <a:r>
              <a:rPr lang="en-US" dirty="0" err="1"/>
              <a:t>std</a:t>
            </a:r>
            <a:r>
              <a:rPr lang="en-US" dirty="0"/>
              <a:t> deviation,</a:t>
            </a:r>
            <a:r>
              <a:rPr lang="en-US" baseline="0" dirty="0"/>
              <a:t> so the </a:t>
            </a:r>
            <a:r>
              <a:rPr lang="en-US" b="1" baseline="0" dirty="0"/>
              <a:t>variation in the lookup costs </a:t>
            </a:r>
            <a:r>
              <a:rPr lang="en-US" baseline="0" dirty="0"/>
              <a:t>is not too 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So, the result has been successful adoption</a:t>
            </a:r>
            <a:r>
              <a:rPr lang="en-US" b="1" baseline="0" dirty="0"/>
              <a:t> in some niche areas.</a:t>
            </a:r>
          </a:p>
          <a:p>
            <a:endParaRPr lang="en-US" baseline="0" dirty="0"/>
          </a:p>
          <a:p>
            <a:r>
              <a:rPr lang="en-US" baseline="0" dirty="0"/>
              <a:t>1. Networks like Napster music-sharing (ca. 1999) and Gnutella began this in the illegal domain for music and movies, but more recently we’ve seen the adoption of BitTorrent for rapidly disseminating files among users.</a:t>
            </a:r>
          </a:p>
          <a:p>
            <a:endParaRPr lang="en-US" baseline="0" dirty="0"/>
          </a:p>
          <a:p>
            <a:r>
              <a:rPr lang="en-US" baseline="0" dirty="0"/>
              <a:t>2. Electronic currencies like Bitcoin have no central authority, so they use a P2P network.</a:t>
            </a:r>
          </a:p>
          <a:p>
            <a:endParaRPr lang="en-US" baseline="0" dirty="0"/>
          </a:p>
          <a:p>
            <a:r>
              <a:rPr lang="en-US" baseline="0" dirty="0"/>
              <a:t>3. Up until 2012 Skype used P2P to route calls between users, but this has since changed to be hosted Linux boxes because of security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to see how well the successor</a:t>
            </a:r>
            <a:r>
              <a:rPr lang="en-US" b="1" baseline="0" dirty="0"/>
              <a:t> list and data replication </a:t>
            </a:r>
            <a:r>
              <a:rPr lang="en-US" b="1" dirty="0"/>
              <a:t>handles failure,</a:t>
            </a:r>
            <a:r>
              <a:rPr lang="en-US" b="1" baseline="0" dirty="0"/>
              <a:t> we’ll look at a large scale experiment with 1,000 servers.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C5E-B835-AB4F-8585-CA456BE1887B}" type="slidenum">
              <a:rPr lang="en-US"/>
              <a:pPr/>
              <a:t>52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This is </a:t>
            </a:r>
            <a:r>
              <a:rPr lang="en-US" b="1" i="1" dirty="0"/>
              <a:t>before</a:t>
            </a:r>
            <a:r>
              <a:rPr lang="en-US" b="1" dirty="0"/>
              <a:t> stabilization starts</a:t>
            </a:r>
            <a:r>
              <a:rPr lang="en-US" b="1" baseline="0" dirty="0"/>
              <a:t> after we fail X% of the servers, so a</a:t>
            </a:r>
            <a:r>
              <a:rPr lang="en-US" b="1" dirty="0"/>
              <a:t>ll lookup failures attributable to loss of all 6 replicas.</a:t>
            </a:r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returning to P2P systems,</a:t>
            </a:r>
            <a:r>
              <a:rPr lang="en-US" b="1" baseline="0" dirty="0"/>
              <a:t> part of the problem is still the lookup problem.  But other part is fundamentally users’ computers are less reliable and trusted than managed servers.</a:t>
            </a:r>
          </a:p>
          <a:p>
            <a:endParaRPr lang="en-US" baseline="0" dirty="0"/>
          </a:p>
          <a:p>
            <a:r>
              <a:rPr lang="en-US" baseline="0" dirty="0"/>
              <a:t>This is exacerbated by the fact that users’ computers have flaky network connections, might be switched off, broken, </a:t>
            </a:r>
            <a:r>
              <a:rPr lang="en-US" i="1" baseline="0" dirty="0"/>
              <a:t>&amp;</a:t>
            </a:r>
            <a:r>
              <a:rPr lang="en-US" baseline="0" dirty="0"/>
              <a:t> </a:t>
            </a:r>
            <a:r>
              <a:rPr lang="en-US" i="1" baseline="0" dirty="0"/>
              <a:t>c.</a:t>
            </a:r>
            <a:r>
              <a:rPr lang="en-US" baseline="0" dirty="0"/>
              <a:t>  So they are hardly as reliable as managed servers.</a:t>
            </a:r>
          </a:p>
          <a:p>
            <a:endParaRPr lang="en-US" baseline="0" dirty="0"/>
          </a:p>
          <a:p>
            <a:r>
              <a:rPr lang="en-US" baseline="0" dirty="0"/>
              <a:t>Some P2P services are open, meaning anyone can join, these can be vulnerable to certain kinds of attacks.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e.g. </a:t>
            </a:r>
            <a:r>
              <a:rPr lang="en-US" b="1" baseline="0" dirty="0"/>
              <a:t>let’s look at how a popular cooperative file-sharing system, BitTorrent, works.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Say you’re the user,</a:t>
            </a:r>
            <a:r>
              <a:rPr lang="en-US" baseline="0" dirty="0"/>
              <a:t> want to download latest Linux kernel.  You click on torrent download link.  This gets a torrent file that contains hashes of chunks of the file, and IP address of a tracker node.  </a:t>
            </a:r>
            <a:r>
              <a:rPr lang="en-US" i="1" baseline="0" dirty="0"/>
              <a:t>Tracker node </a:t>
            </a:r>
            <a:r>
              <a:rPr lang="en-US" baseline="0" dirty="0"/>
              <a:t>is web server to coordinate group of peers.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client sends</a:t>
            </a:r>
            <a:r>
              <a:rPr lang="en-US" baseline="0" dirty="0"/>
              <a:t> an HTTP request to the tracker telling it which file it wants, then the tracker responds with a list of peers who have the file.</a:t>
            </a:r>
          </a:p>
          <a:p>
            <a:pPr marL="228600" indent="-228600">
              <a:buAutoNum type="arabicPeriod"/>
            </a:pPr>
            <a:r>
              <a:rPr lang="en-US" baseline="0" dirty="0"/>
              <a:t>D/L the file from peers, </a:t>
            </a:r>
            <a:r>
              <a:rPr lang="en-US" b="1" baseline="0" dirty="0"/>
              <a:t>in parallel</a:t>
            </a:r>
            <a:r>
              <a:rPr lang="en-US" baseline="0" dirty="0"/>
              <a:t>.  </a:t>
            </a:r>
            <a:r>
              <a:rPr lang="en-US" dirty="0"/>
              <a:t>Note only metadata--not file data -- are exchanged with centralized server, and only during</a:t>
            </a:r>
            <a:r>
              <a:rPr lang="en-US" baseline="0" dirty="0"/>
              <a:t> the</a:t>
            </a:r>
            <a:r>
              <a:rPr lang="en-US" dirty="0"/>
              <a:t> transient lifetime of a download.</a:t>
            </a:r>
          </a:p>
          <a:p>
            <a:pPr marL="228600" indent="-228600">
              <a:buAutoNum type="arabicPeriod"/>
            </a:pPr>
            <a:r>
              <a:rPr lang="en-US" dirty="0"/>
              <a:t>--</a:t>
            </a:r>
          </a:p>
          <a:p>
            <a:pPr marL="228600" indent="-228600">
              <a:buAutoNum type="arabicPeriod"/>
            </a:pPr>
            <a:r>
              <a:rPr lang="en-US" dirty="0"/>
              <a:t>C</a:t>
            </a:r>
            <a:r>
              <a:rPr lang="en-US" baseline="0" dirty="0"/>
              <a:t>lient switches  roles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“server” peers to serve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At the core of all peer to peer systems is the following problem.</a:t>
            </a:r>
          </a:p>
          <a:p>
            <a:r>
              <a:rPr lang="en-US" dirty="0"/>
              <a:t>Some</a:t>
            </a:r>
            <a:r>
              <a:rPr lang="en-US" baseline="0" dirty="0"/>
              <a:t> publisher does a put associating some key, say “Star </a:t>
            </a:r>
            <a:r>
              <a:rPr lang="en-US" baseline="0" dirty="0" err="1"/>
              <a:t>Wars.mov</a:t>
            </a:r>
            <a:r>
              <a:rPr lang="en-US" baseline="0" dirty="0"/>
              <a:t>”, with some value.  </a:t>
            </a:r>
          </a:p>
          <a:p>
            <a:r>
              <a:rPr lang="en-US" baseline="0" dirty="0"/>
              <a:t>Now some client comes along and does a get, looking for the information about the file.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How does</a:t>
            </a:r>
            <a:r>
              <a:rPr lang="en-US" b="1" i="1" baseline="0" dirty="0"/>
              <a:t> the client find out where that information went?</a:t>
            </a:r>
            <a:endParaRPr lang="en-US" b="1" i="1" dirty="0"/>
          </a:p>
          <a:p>
            <a:r>
              <a:rPr lang="en-US" dirty="0"/>
              <a:t>Non-trivial,</a:t>
            </a:r>
            <a:r>
              <a:rPr lang="en-US" baseline="0" dirty="0"/>
              <a:t> </a:t>
            </a:r>
            <a:r>
              <a:rPr lang="en-US" dirty="0"/>
              <a:t>1000s of nodes in P2P network</a:t>
            </a:r>
            <a:r>
              <a:rPr lang="en-US" baseline="0" dirty="0"/>
              <a:t> failing and coming back up, the </a:t>
            </a:r>
            <a:r>
              <a:rPr lang="en-US" dirty="0"/>
              <a:t>set of nodes that have the movie</a:t>
            </a:r>
            <a:r>
              <a:rPr lang="en-US" baseline="0" dirty="0"/>
              <a:t> </a:t>
            </a:r>
            <a:r>
              <a:rPr lang="en-US" dirty="0"/>
              <a:t>may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2268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Napster</a:t>
            </a:r>
            <a:r>
              <a:rPr lang="en-US" b="1" baseline="0" dirty="0"/>
              <a:t> (1999) was one of the first music sharing networks: </a:t>
            </a:r>
            <a:r>
              <a:rPr lang="en-US" b="1" dirty="0"/>
              <a:t>solution was</a:t>
            </a:r>
            <a:r>
              <a:rPr lang="en-US" b="1" baseline="0" dirty="0"/>
              <a:t> single centralized database to store all the location information.</a:t>
            </a:r>
          </a:p>
          <a:p>
            <a:endParaRPr lang="en-US" b="1" i="1" baseline="0" dirty="0"/>
          </a:p>
          <a:p>
            <a:r>
              <a:rPr lang="en-US" i="1" baseline="0" dirty="0"/>
              <a:t>&gt;&gt;&gt; Database holds IP address of publisher</a:t>
            </a:r>
            <a:r>
              <a:rPr lang="en-US" baseline="0" dirty="0"/>
              <a:t>, e.g. N</a:t>
            </a:r>
            <a:r>
              <a:rPr lang="en-US" baseline="-25000" dirty="0"/>
              <a:t>4</a:t>
            </a:r>
            <a:r>
              <a:rPr lang="en-US" baseline="0" dirty="0"/>
              <a:t> for Star Wars.  </a:t>
            </a:r>
          </a:p>
          <a:p>
            <a:r>
              <a:rPr lang="en-US" baseline="0" dirty="0"/>
              <a:t>&gt;&gt;&gt; Client does a lookup on </a:t>
            </a:r>
            <a:r>
              <a:rPr lang="en-US" baseline="0" dirty="0" err="1"/>
              <a:t>db</a:t>
            </a:r>
            <a:r>
              <a:rPr lang="en-US" baseline="0" dirty="0"/>
              <a:t>, can contact N4 directly to get content.</a:t>
            </a:r>
            <a:endParaRPr lang="en-US" baseline="-25000" dirty="0"/>
          </a:p>
          <a:p>
            <a:r>
              <a:rPr lang="en-US" dirty="0"/>
              <a:t>&gt;&gt;&gt;</a:t>
            </a:r>
            <a:r>
              <a:rPr lang="en-US" baseline="0" dirty="0"/>
              <a:t> </a:t>
            </a:r>
            <a:r>
              <a:rPr lang="en-US" dirty="0"/>
              <a:t>SEGUE: So now we’ve solved our rendezvous problem but</a:t>
            </a:r>
            <a:r>
              <a:rPr lang="en-US" baseline="0" dirty="0"/>
              <a:t> at the expense of the database having to keep a lot of</a:t>
            </a:r>
            <a:r>
              <a:rPr lang="en-US" dirty="0"/>
              <a:t> state, means it’s hard to keep the state up to date.</a:t>
            </a:r>
            <a:r>
              <a:rPr lang="en-US" baseline="0" dirty="0"/>
              <a:t>  </a:t>
            </a:r>
            <a:r>
              <a:rPr lang="en-US" dirty="0"/>
              <a:t>It’s also</a:t>
            </a:r>
            <a:r>
              <a:rPr lang="en-US" baseline="0" dirty="0"/>
              <a:t> a single point of failure, and it’s also a legal target, </a:t>
            </a:r>
            <a:r>
              <a:rPr lang="en-US" dirty="0"/>
              <a:t>which is exactly what happened to Napster</a:t>
            </a:r>
            <a:r>
              <a:rPr lang="en-US" baseline="0" dirty="0"/>
              <a:t> in the end.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O</a:t>
            </a:r>
            <a:r>
              <a:rPr lang="en-US" b="1" baseline="0" dirty="0"/>
              <a:t>pposite end of the spectrum: abandon any structure altogether, just flood queries throughout entire net.  So everyone maintains a small number of connected peers and a query gets flooded to all connected peers until it finds the content.  This is the approach the original Gnutella took in 2000, but it doesn’t scale.</a:t>
            </a:r>
          </a:p>
          <a:p>
            <a:endParaRPr lang="en-US" baseline="0" dirty="0"/>
          </a:p>
          <a:p>
            <a:r>
              <a:rPr lang="en-US" baseline="0" dirty="0"/>
              <a:t>&gt;&gt;&gt; SEGUE: It’s robust because there’s no central database to fail, so truly P2P.  But might require a number of messages on the order of the number of peers in the network, so didn’t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b="0" dirty="0"/>
              <a:t>Peer-to-Peer Systems and</a:t>
            </a:r>
            <a:br>
              <a:rPr lang="en-US" b="0" dirty="0"/>
            </a:br>
            <a:r>
              <a:rPr lang="en-US" b="0" dirty="0"/>
              <a:t>Distributed 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8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175" y="6261628"/>
            <a:ext cx="711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material.</a:t>
            </a:r>
          </a:p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Selected content adapted from B. Karp, R. Morris.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Routed DHT queries (Chord)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326769" y="1426694"/>
            <a:ext cx="2568412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Lookup(H(audio data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947133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>
                <a:latin typeface="Arial" charset="0"/>
              </a:rPr>
              <a:t>Can we make it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>
                <a:latin typeface="Arial" charset="0"/>
              </a:rPr>
              <a:t>,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>
                <a:latin typeface="Arial" charset="0"/>
              </a:rPr>
              <a:t>, reasonable number of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84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752493"/>
          </a:xfrm>
        </p:spPr>
        <p:txBody>
          <a:bodyPr>
            <a:normAutofit/>
          </a:bodyPr>
          <a:lstStyle/>
          <a:p>
            <a:r>
              <a:rPr lang="en-US" sz="2800" dirty="0"/>
              <a:t>Local</a:t>
            </a:r>
            <a:r>
              <a:rPr lang="en-US" sz="2800" b="1" dirty="0"/>
              <a:t> </a:t>
            </a:r>
            <a:r>
              <a:rPr lang="en-US" sz="2800" dirty="0"/>
              <a:t>hash table: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 = Hash(name)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value</a:t>
            </a:r>
          </a:p>
          <a:p>
            <a:endParaRPr lang="en-US" sz="2800" b="1" dirty="0"/>
          </a:p>
          <a:p>
            <a:r>
              <a:rPr lang="en-US" sz="2800" b="1" dirty="0"/>
              <a:t>Service:</a:t>
            </a:r>
            <a:r>
              <a:rPr lang="en-US" sz="2800" dirty="0"/>
              <a:t> Constant-time insertion and lookup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358348" y="4467639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</a:t>
            </a:r>
            <a:r>
              <a:rPr lang="en-US" sz="2600" i="1">
                <a:solidFill>
                  <a:schemeClr val="tx1"/>
                </a:solidFill>
              </a:rPr>
              <a:t>do (roughly) </a:t>
            </a:r>
            <a:r>
              <a:rPr lang="en-US" sz="2600" i="1" dirty="0">
                <a:solidFill>
                  <a:schemeClr val="tx1"/>
                </a:solidFill>
              </a:rPr>
              <a:t>this across millions of hosts on the Internet?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Distributed Hash Table (DHT)</a:t>
            </a:r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 = hash(data)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, key, 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, key)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Partitioning data </a:t>
            </a:r>
            <a:r>
              <a:rPr lang="en-US" sz="2800" dirty="0"/>
              <a:t>in truly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Tuples in a global database engine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Data blocks in a global file system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Files in 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494635"/>
            <a:ext cx="8763000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 App may be </a:t>
            </a:r>
            <a:r>
              <a:rPr lang="en-US" sz="2800" b="1" spc="-150" dirty="0">
                <a:latin typeface="Arial" charset="0"/>
              </a:rPr>
              <a:t>distributed</a:t>
            </a:r>
            <a:r>
              <a:rPr lang="en-US" sz="2800" spc="-150" dirty="0">
                <a:latin typeface="Arial" charset="0"/>
              </a:rPr>
              <a:t> over many nodes</a:t>
            </a:r>
          </a:p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DHT </a:t>
            </a:r>
            <a:r>
              <a:rPr lang="en-US" sz="2800" b="1" spc="-150" dirty="0">
                <a:latin typeface="Arial" charset="0"/>
              </a:rPr>
              <a:t>distributes data storage </a:t>
            </a:r>
            <a:r>
              <a:rPr lang="en-US" sz="2800" spc="-150" dirty="0">
                <a:latin typeface="Arial" charset="0"/>
              </a:rPr>
              <a:t>over many nodes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storage with a DHT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use DHT instead of (or with) a tracker</a:t>
            </a:r>
          </a:p>
          <a:p>
            <a:endParaRPr lang="en-US" dirty="0"/>
          </a:p>
          <a:p>
            <a:r>
              <a:rPr lang="en-US" dirty="0"/>
              <a:t>BT clients use DHT:</a:t>
            </a:r>
          </a:p>
          <a:p>
            <a:pPr lvl="1"/>
            <a:r>
              <a:rPr lang="en-US" dirty="0"/>
              <a:t>Key = </a:t>
            </a:r>
            <a:r>
              <a:rPr lang="en-US" b="1" dirty="0"/>
              <a:t>?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over DHT</a:t>
            </a:r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use DHT instead of (or with) a tracker</a:t>
            </a:r>
          </a:p>
          <a:p>
            <a:endParaRPr lang="en-US" dirty="0"/>
          </a:p>
          <a:p>
            <a:r>
              <a:rPr lang="en-US" dirty="0"/>
              <a:t>BT clients use DHT:</a:t>
            </a:r>
          </a:p>
          <a:p>
            <a:pPr lvl="1"/>
            <a:r>
              <a:rPr lang="en-US" dirty="0"/>
              <a:t>Key = </a:t>
            </a:r>
            <a:r>
              <a:rPr lang="en-US" b="1" dirty="0"/>
              <a:t>file content hash </a:t>
            </a:r>
            <a:r>
              <a:rPr lang="en-US" dirty="0"/>
              <a:t>(“</a:t>
            </a:r>
            <a:r>
              <a:rPr lang="en-US" dirty="0" err="1"/>
              <a:t>infohash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Value = 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over DHT</a:t>
            </a:r>
          </a:p>
        </p:txBody>
      </p:sp>
    </p:spTree>
    <p:extLst>
      <p:ext uri="{BB962C8B-B14F-4D97-AF65-F5344CB8AC3E}">
        <p14:creationId xmlns:p14="http://schemas.microsoft.com/office/powerpoint/2010/main" val="125949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use DHT instead of (or with) a tracker</a:t>
            </a:r>
          </a:p>
          <a:p>
            <a:endParaRPr lang="en-US" dirty="0"/>
          </a:p>
          <a:p>
            <a:r>
              <a:rPr lang="en-US" dirty="0"/>
              <a:t>BT clients use DHT:</a:t>
            </a:r>
          </a:p>
          <a:p>
            <a:pPr lvl="1"/>
            <a:r>
              <a:rPr lang="en-US" dirty="0"/>
              <a:t>Key = </a:t>
            </a:r>
            <a:r>
              <a:rPr lang="en-US" b="1" dirty="0"/>
              <a:t>file content hash </a:t>
            </a:r>
            <a:r>
              <a:rPr lang="en-US" dirty="0"/>
              <a:t>(“</a:t>
            </a:r>
            <a:r>
              <a:rPr lang="en-US" dirty="0" err="1"/>
              <a:t>infohash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Value = </a:t>
            </a:r>
            <a:r>
              <a:rPr lang="en-US" b="1" dirty="0"/>
              <a:t>IP 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peer</a:t>
            </a:r>
            <a:r>
              <a:rPr lang="en-US" dirty="0"/>
              <a:t> willing to serve file</a:t>
            </a:r>
          </a:p>
          <a:p>
            <a:pPr lvl="2"/>
            <a:r>
              <a:rPr lang="en-US" dirty="0"/>
              <a:t>Can store multiple values (</a:t>
            </a:r>
            <a:r>
              <a:rPr lang="en-US" i="1" dirty="0"/>
              <a:t>i.e.</a:t>
            </a:r>
            <a:r>
              <a:rPr lang="en-US" dirty="0"/>
              <a:t> IP addresses) for a key</a:t>
            </a:r>
          </a:p>
          <a:p>
            <a:endParaRPr lang="en-US" dirty="0"/>
          </a:p>
          <a:p>
            <a:r>
              <a:rPr lang="en-US" dirty="0"/>
              <a:t>Client does:</a:t>
            </a:r>
          </a:p>
          <a:p>
            <a:pPr lvl="1"/>
            <a:r>
              <a:rPr lang="en-US" dirty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serve</a:t>
            </a:r>
          </a:p>
          <a:p>
            <a:pPr lvl="1"/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/>
              <a:t>to identify itself as willing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over DHT</a:t>
            </a:r>
          </a:p>
        </p:txBody>
      </p:sp>
    </p:spTree>
    <p:extLst>
      <p:ext uri="{BB962C8B-B14F-4D97-AF65-F5344CB8AC3E}">
        <p14:creationId xmlns:p14="http://schemas.microsoft.com/office/powerpoint/2010/main" val="28993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DHT comprises a single giant tracker, less fragmented than many trackers</a:t>
            </a:r>
          </a:p>
          <a:p>
            <a:pPr lvl="1"/>
            <a:r>
              <a:rPr lang="en-US" dirty="0"/>
              <a:t>So peers more likely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find each other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Maybe a classic tracker too exposed to </a:t>
            </a:r>
            <a:r>
              <a:rPr lang="en-US" b="1" dirty="0"/>
              <a:t>legal </a:t>
            </a:r>
            <a:r>
              <a:rPr lang="en-US" b="1" i="1" dirty="0"/>
              <a:t>&amp; c.</a:t>
            </a:r>
            <a:r>
              <a:rPr lang="en-US" b="1" dirty="0"/>
              <a:t>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might DHT be a win for BitTorrent?</a:t>
            </a:r>
          </a:p>
        </p:txBody>
      </p:sp>
    </p:spTree>
    <p:extLst>
      <p:ext uri="{BB962C8B-B14F-4D97-AF65-F5344CB8AC3E}">
        <p14:creationId xmlns:p14="http://schemas.microsoft.com/office/powerpoint/2010/main" val="15655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API supports a </a:t>
            </a:r>
            <a:r>
              <a:rPr lang="en-US" sz="2800" b="1" dirty="0">
                <a:solidFill>
                  <a:srgbClr val="009900"/>
                </a:solidFill>
              </a:rPr>
              <a:t>wide range of applications</a:t>
            </a:r>
          </a:p>
          <a:p>
            <a:pPr lvl="1"/>
            <a:r>
              <a:rPr lang="en-US" sz="2800" dirty="0"/>
              <a:t>DHT imposes no structure/meaning on keys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Key-value pairs are </a:t>
            </a:r>
            <a:r>
              <a:rPr lang="en-US" sz="2800" b="1" dirty="0">
                <a:solidFill>
                  <a:srgbClr val="009900"/>
                </a:solidFill>
              </a:rPr>
              <a:t>persistent and global</a:t>
            </a:r>
          </a:p>
          <a:p>
            <a:pPr lvl="1"/>
            <a:r>
              <a:rPr lang="en-US" sz="2800" dirty="0"/>
              <a:t>Can store keys in other DHT values</a:t>
            </a:r>
          </a:p>
          <a:p>
            <a:pPr lvl="1"/>
            <a:r>
              <a:rPr lang="en-US" sz="2800" dirty="0"/>
              <a:t>And thus build </a:t>
            </a:r>
            <a:r>
              <a:rPr lang="en-US" sz="2800" b="1" dirty="0"/>
              <a:t>complex data structures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put/get DHT interface?</a:t>
            </a:r>
          </a:p>
        </p:txBody>
      </p:sp>
    </p:spTree>
    <p:extLst>
      <p:ext uri="{BB962C8B-B14F-4D97-AF65-F5344CB8AC3E}">
        <p14:creationId xmlns:p14="http://schemas.microsoft.com/office/powerpoint/2010/main" val="12432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Peer-to-Peer Systems</a:t>
            </a:r>
          </a:p>
          <a:p>
            <a:pPr marL="914400" lvl="1" indent="-514350"/>
            <a:r>
              <a:rPr lang="en-US" sz="2800" b="1" dirty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Decentralized:</a:t>
            </a:r>
            <a:r>
              <a:rPr lang="en-US" sz="2800" dirty="0"/>
              <a:t> no central authority</a:t>
            </a:r>
          </a:p>
          <a:p>
            <a:endParaRPr lang="en-US" sz="2800" dirty="0"/>
          </a:p>
          <a:p>
            <a:r>
              <a:rPr lang="en-US" sz="2800" b="1" dirty="0"/>
              <a:t>Scalable:</a:t>
            </a:r>
            <a:r>
              <a:rPr lang="en-US" sz="2800" dirty="0"/>
              <a:t> low network traffic overhead </a:t>
            </a:r>
          </a:p>
          <a:p>
            <a:endParaRPr lang="en-US" sz="2800" dirty="0"/>
          </a:p>
          <a:p>
            <a:r>
              <a:rPr lang="en-US" sz="2800" b="1" dirty="0"/>
              <a:t>Efficient:</a:t>
            </a:r>
            <a:r>
              <a:rPr lang="en-US" sz="2800" dirty="0"/>
              <a:t> find items quickly (latency)</a:t>
            </a:r>
          </a:p>
          <a:p>
            <a:endParaRPr lang="en-US" sz="2800" dirty="0"/>
          </a:p>
          <a:p>
            <a:r>
              <a:rPr lang="en-US" sz="2800" b="1" dirty="0"/>
              <a:t>Dynamic:</a:t>
            </a:r>
            <a:r>
              <a:rPr lang="en-US" sz="2800" dirty="0"/>
              <a:t> nodes fail, new nodes join</a:t>
            </a:r>
          </a:p>
          <a:p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DHT design be hard?</a:t>
            </a:r>
          </a:p>
        </p:txBody>
      </p:sp>
    </p:spTree>
    <p:extLst>
      <p:ext uri="{BB962C8B-B14F-4D97-AF65-F5344CB8AC3E}">
        <p14:creationId xmlns:p14="http://schemas.microsoft.com/office/powerpoint/2010/main" val="105952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b="1" dirty="0"/>
              <a:t>Basic design</a:t>
            </a:r>
          </a:p>
          <a:p>
            <a:pPr marL="914400" lvl="1" indent="-514350"/>
            <a:r>
              <a:rPr lang="en-US" sz="3200" dirty="0"/>
              <a:t>Integration with </a:t>
            </a:r>
            <a:r>
              <a:rPr lang="en-US" sz="3200" i="1" dirty="0" err="1"/>
              <a:t>DHash</a:t>
            </a:r>
            <a:r>
              <a:rPr lang="en-US" sz="3200" dirty="0"/>
              <a:t> DHT, performance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67891"/>
            <a:ext cx="8763000" cy="3609108"/>
          </a:xfrm>
        </p:spPr>
        <p:txBody>
          <a:bodyPr>
            <a:normAutofit/>
          </a:bodyPr>
          <a:lstStyle/>
          <a:p>
            <a:r>
              <a:rPr lang="en-US" sz="2800" b="1" dirty="0"/>
              <a:t>Efficient: </a:t>
            </a:r>
            <a:r>
              <a:rPr lang="en-US" sz="2800" dirty="0"/>
              <a:t>O(log </a:t>
            </a:r>
            <a:r>
              <a:rPr lang="en-US" sz="2800" i="1" dirty="0"/>
              <a:t>N</a:t>
            </a:r>
            <a:r>
              <a:rPr lang="en-US" sz="2800" dirty="0"/>
              <a:t>) messages per lookup</a:t>
            </a:r>
          </a:p>
          <a:p>
            <a:pPr lvl="1"/>
            <a:r>
              <a:rPr lang="en-US" sz="2800" i="1" dirty="0"/>
              <a:t>N</a:t>
            </a:r>
            <a:r>
              <a:rPr lang="en-US" sz="2800" dirty="0"/>
              <a:t> is the total number of servers</a:t>
            </a:r>
          </a:p>
          <a:p>
            <a:endParaRPr lang="en-US" sz="2800" dirty="0"/>
          </a:p>
          <a:p>
            <a:r>
              <a:rPr lang="en-US" sz="2800" b="1" dirty="0"/>
              <a:t>Scalable: </a:t>
            </a:r>
            <a:r>
              <a:rPr lang="en-US" sz="2800" dirty="0"/>
              <a:t>O(log </a:t>
            </a:r>
            <a:r>
              <a:rPr lang="en-US" sz="2800" i="1" dirty="0"/>
              <a:t>N</a:t>
            </a:r>
            <a:r>
              <a:rPr lang="en-US" sz="2800" dirty="0"/>
              <a:t>) state per node</a:t>
            </a:r>
          </a:p>
          <a:p>
            <a:endParaRPr lang="en-US" sz="2800" dirty="0"/>
          </a:p>
          <a:p>
            <a:r>
              <a:rPr lang="en-US" sz="2800" b="1" dirty="0"/>
              <a:t>Robust: </a:t>
            </a:r>
            <a:r>
              <a:rPr lang="en-US" sz="2800" dirty="0"/>
              <a:t>survives massive failures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009900"/>
                </a:solidFill>
              </a:rPr>
              <a:t>Simple to analyze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algorithm properties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1991" y="1911274"/>
            <a:ext cx="6303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Interface: lookup(key) </a:t>
            </a:r>
            <a:r>
              <a:rPr lang="en-US" sz="2800">
                <a:latin typeface="Arial" charset="0"/>
                <a:ea typeface="Arial" charset="0"/>
                <a:cs typeface="Arial" charset="0"/>
                <a:sym typeface="Symbol" charset="0"/>
              </a:rPr>
              <a:t>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IP address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1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Key identifier </a:t>
            </a:r>
            <a:r>
              <a:rPr lang="en-US" sz="2800" dirty="0"/>
              <a:t>= SHA-1(key)</a:t>
            </a:r>
          </a:p>
          <a:p>
            <a:endParaRPr lang="en-US" sz="2800" dirty="0"/>
          </a:p>
          <a:p>
            <a:r>
              <a:rPr lang="en-US" sz="2800" b="1" dirty="0"/>
              <a:t>Node identifier </a:t>
            </a:r>
            <a:r>
              <a:rPr lang="en-US" sz="2800" dirty="0"/>
              <a:t>= SHA-1(IP address)</a:t>
            </a:r>
          </a:p>
          <a:p>
            <a:endParaRPr lang="en-US" sz="2800" dirty="0"/>
          </a:p>
          <a:p>
            <a:r>
              <a:rPr lang="en-US" sz="2800" dirty="0"/>
              <a:t>SHA-1 distributes both uniformly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i="1" dirty="0"/>
              <a:t>How does Chord partition data?</a:t>
            </a:r>
          </a:p>
          <a:p>
            <a:pPr lvl="1"/>
            <a:r>
              <a:rPr lang="en-US" sz="2800" i="1" dirty="0"/>
              <a:t>i.e.</a:t>
            </a:r>
            <a:r>
              <a:rPr lang="en-US" sz="2800" dirty="0"/>
              <a:t>, map key IDs to node IDs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identifiers</a:t>
            </a:r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 [</a:t>
            </a:r>
            <a:r>
              <a:rPr lang="en-US" dirty="0" err="1"/>
              <a:t>Karger</a:t>
            </a:r>
            <a:r>
              <a:rPr lang="en-US" dirty="0"/>
              <a:t> ‘97]</a:t>
            </a: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node with next-higher 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Chord: Successor pointers</a:t>
            </a:r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lookup algorithm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2100"/>
            <a:ext cx="8534400" cy="45339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key-id </a:t>
            </a:r>
            <a:r>
              <a:rPr lang="en-US" sz="3200" i="1" spc="-300" dirty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2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200" spc="-300" dirty="0"/>
              <a:t>  					</a:t>
            </a:r>
            <a:r>
              <a:rPr lang="en-US" sz="3200" i="1" spc="-300" dirty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  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>
              <a:latin typeface="Times New Roman" charset="0"/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depends only on </a:t>
            </a:r>
            <a:r>
              <a:rPr lang="en-US" sz="3200" b="1" dirty="0"/>
              <a:t>successors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>
                <a:solidFill>
                  <a:srgbClr val="FF0000"/>
                </a:solidFill>
              </a:rPr>
              <a:t>Problem:</a:t>
            </a:r>
            <a:r>
              <a:rPr lang="en-US" sz="3200" spc="-150" dirty="0"/>
              <a:t> Forwarding through successor is slow</a:t>
            </a:r>
          </a:p>
          <a:p>
            <a:endParaRPr lang="en-US" sz="3200" dirty="0"/>
          </a:p>
          <a:p>
            <a:r>
              <a:rPr lang="en-US" sz="3200" dirty="0"/>
              <a:t>Data structure is a linked list: O(n)</a:t>
            </a:r>
          </a:p>
          <a:p>
            <a:endParaRPr lang="en-US" sz="3200" dirty="0"/>
          </a:p>
          <a:p>
            <a:r>
              <a:rPr lang="en-US" sz="3200" b="1" spc="-150" dirty="0"/>
              <a:t>Idea: </a:t>
            </a:r>
            <a:r>
              <a:rPr lang="en-US" sz="3200" spc="-150" dirty="0"/>
              <a:t>Can we make it more like a binary search?    </a:t>
            </a:r>
          </a:p>
          <a:p>
            <a:pPr lvl="1"/>
            <a:r>
              <a:rPr lang="en-US" sz="3200" spc="-150" dirty="0"/>
              <a:t>Need to be able to halve distance at each step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29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</a:rPr>
              <a:t>“</a:t>
            </a:r>
            <a:r>
              <a:rPr lang="en-US" sz="3600" dirty="0"/>
              <a:t>Finger table</a:t>
            </a:r>
            <a:r>
              <a:rPr lang="en-US" sz="3600" dirty="0">
                <a:latin typeface="Arial"/>
              </a:rPr>
              <a:t>”</a:t>
            </a:r>
            <a:r>
              <a:rPr lang="en-US" sz="3600" dirty="0"/>
              <a:t> allows log N-time lookups</a:t>
            </a:r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85832"/>
            <a:ext cx="8763000" cy="2391168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distributed</a:t>
            </a:r>
            <a:r>
              <a:rPr lang="en-US" sz="2800" dirty="0"/>
              <a:t> system architecture:</a:t>
            </a:r>
          </a:p>
          <a:p>
            <a:pPr lvl="1"/>
            <a:r>
              <a:rPr lang="en-US" sz="2800" b="1" dirty="0"/>
              <a:t>No centralized control</a:t>
            </a:r>
          </a:p>
          <a:p>
            <a:pPr lvl="1"/>
            <a:r>
              <a:rPr lang="en-US" sz="2800" dirty="0"/>
              <a:t>Nodes are </a:t>
            </a:r>
            <a:r>
              <a:rPr lang="en-US" sz="2800" b="1" dirty="0"/>
              <a:t>roughly symmetric </a:t>
            </a:r>
            <a:r>
              <a:rPr lang="en-US" sz="2800" dirty="0"/>
              <a:t>in function</a:t>
            </a:r>
          </a:p>
          <a:p>
            <a:endParaRPr lang="en-US" sz="2800" dirty="0"/>
          </a:p>
          <a:p>
            <a:r>
              <a:rPr lang="en-US" sz="2800" b="1" dirty="0"/>
              <a:t>Large</a:t>
            </a:r>
            <a:r>
              <a:rPr lang="en-US" sz="2800" dirty="0"/>
              <a:t> number of </a:t>
            </a:r>
            <a:r>
              <a:rPr lang="en-US" sz="2800" b="1" dirty="0">
                <a:solidFill>
                  <a:srgbClr val="FF0000"/>
                </a:solidFill>
              </a:rPr>
              <a:t>unreliable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is a Peer-to-Peer (P2P) system?</a:t>
            </a:r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30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/>
          <a:lstStyle/>
          <a:p>
            <a:r>
              <a:rPr lang="en-US" dirty="0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charset="0"/>
              </a:rPr>
              <a:t>K112</a:t>
            </a: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</a:p>
          <a:p>
            <a:pPr lvl="1"/>
            <a:r>
              <a:rPr lang="en-US" sz="3200" dirty="0"/>
              <a:t>Threaded through other nodes' finger tables</a:t>
            </a:r>
          </a:p>
          <a:p>
            <a:pPr lvl="1"/>
            <a:endParaRPr lang="en-US" sz="3200" dirty="0"/>
          </a:p>
          <a:p>
            <a:r>
              <a:rPr lang="en-US" sz="3200" dirty="0"/>
              <a:t>This is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better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than simply arranging the nodes in a single tree</a:t>
            </a:r>
          </a:p>
          <a:p>
            <a:pPr lvl="1"/>
            <a:r>
              <a:rPr lang="en-US" sz="3200" dirty="0"/>
              <a:t>Every node acts as a root</a:t>
            </a:r>
          </a:p>
          <a:p>
            <a:pPr lvl="2"/>
            <a:r>
              <a:rPr lang="en-US" sz="3200" dirty="0"/>
              <a:t>So there's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no root hotspot</a:t>
            </a:r>
          </a:p>
          <a:p>
            <a:pPr lvl="2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3200" dirty="0"/>
              <a:t>of failure</a:t>
            </a:r>
          </a:p>
          <a:p>
            <a:pPr lvl="2"/>
            <a:r>
              <a:rPr lang="en-US" sz="3200" dirty="0"/>
              <a:t>But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32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Implication of finger tables</a:t>
            </a:r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32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finger table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14475"/>
            <a:ext cx="8763000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  highest n: my-id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n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  call Lookup(key-id) on node n </a:t>
            </a:r>
            <a:r>
              <a:rPr lang="en-US" sz="3200" spc="-300" dirty="0"/>
              <a:t> </a:t>
            </a:r>
            <a:r>
              <a:rPr lang="en-US" sz="3200" i="1" spc="-300" dirty="0">
                <a:latin typeface="Times New Roman" charset="0"/>
              </a:rPr>
              <a:t>// next hop</a:t>
            </a:r>
          </a:p>
          <a:p>
            <a:pPr>
              <a:buFontTx/>
              <a:buNone/>
            </a:pPr>
            <a:r>
              <a:rPr lang="en-US" sz="3200" spc="-300" dirty="0"/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  <a:r>
              <a:rPr lang="en-US" sz="3200" spc="-300" dirty="0"/>
              <a:t>	</a:t>
            </a:r>
            <a:r>
              <a:rPr lang="en-US" sz="3200" i="1" spc="-300" dirty="0">
                <a:latin typeface="Times New Roman" charset="0"/>
              </a:rPr>
              <a:t>// done</a:t>
            </a:r>
            <a:r>
              <a:rPr lang="en-US" sz="32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33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O(log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a million nodes, it’s 20 hops</a:t>
            </a:r>
          </a:p>
          <a:p>
            <a:endParaRPr lang="en-US" sz="2800" dirty="0"/>
          </a:p>
          <a:p>
            <a:r>
              <a:rPr lang="en-US" sz="2800" dirty="0"/>
              <a:t>If each hop takes 50 milliseconds, lookups take </a:t>
            </a:r>
            <a:r>
              <a:rPr lang="en-US" sz="2800" b="1" dirty="0">
                <a:solidFill>
                  <a:srgbClr val="FF0000"/>
                </a:solidFill>
              </a:rPr>
              <a:t>a second</a:t>
            </a:r>
          </a:p>
          <a:p>
            <a:endParaRPr lang="en-US" sz="2800" dirty="0"/>
          </a:p>
          <a:p>
            <a:r>
              <a:rPr lang="en-US" sz="2800" dirty="0"/>
              <a:t>If each hop has 10% chance of failure, it’s a couple of timeouts</a:t>
            </a:r>
          </a:p>
          <a:p>
            <a:endParaRPr lang="en-US" sz="2800" dirty="0"/>
          </a:p>
          <a:p>
            <a:r>
              <a:rPr lang="en-US" sz="2800" dirty="0"/>
              <a:t>So in practice log(n) is better than O(n) but </a:t>
            </a:r>
            <a:r>
              <a:rPr lang="en-US" sz="2800" b="1" dirty="0">
                <a:solidFill>
                  <a:srgbClr val="FF0000"/>
                </a:solidFill>
              </a:rPr>
              <a:t>not great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 aside: Is log(n) fast or slow?</a:t>
            </a:r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35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list insert</a:t>
            </a:r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36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38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Notify</a:t>
            </a:r>
            <a:r>
              <a:rPr lang="en-US" dirty="0"/>
              <a:t> messages maintain predecessors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N36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>
                <a:solidFill>
                  <a:schemeClr val="tx1"/>
                </a:solidFill>
                <a:latin typeface="+mn-lt"/>
              </a:rPr>
              <a:t>N25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Stabilize </a:t>
            </a:r>
            <a:r>
              <a:rPr lang="en-US" sz="4000" dirty="0"/>
              <a:t>message fixes successor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stabilize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>
                <a:solidFill>
                  <a:schemeClr val="tx1"/>
                </a:solidFill>
                <a:latin typeface="+mn-lt"/>
              </a:rPr>
              <a:t>My predecessor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is N36.”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High capacity for services </a:t>
            </a:r>
            <a:r>
              <a:rPr lang="en-US" dirty="0"/>
              <a:t>through resource pooling:</a:t>
            </a:r>
          </a:p>
          <a:p>
            <a:pPr lvl="1"/>
            <a:r>
              <a:rPr lang="en-US" dirty="0"/>
              <a:t>Many disks</a:t>
            </a:r>
          </a:p>
          <a:p>
            <a:pPr lvl="1"/>
            <a:r>
              <a:rPr lang="en-US" dirty="0"/>
              <a:t>Many network connections</a:t>
            </a:r>
          </a:p>
          <a:p>
            <a:pPr lvl="1"/>
            <a:r>
              <a:rPr lang="en-US" dirty="0"/>
              <a:t>Many CPUs</a:t>
            </a:r>
          </a:p>
          <a:p>
            <a:endParaRPr lang="en-US" dirty="0"/>
          </a:p>
          <a:p>
            <a:r>
              <a:rPr lang="en-US" b="1" dirty="0"/>
              <a:t>Absence of a centralized server </a:t>
            </a:r>
            <a:r>
              <a:rPr lang="en-US" dirty="0"/>
              <a:t>or servers may mean: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/>
              <a:t>of service overload as load increases</a:t>
            </a:r>
          </a:p>
          <a:p>
            <a:pPr lvl="1"/>
            <a:r>
              <a:rPr lang="en-US" dirty="0"/>
              <a:t>Easier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/>
              <a:t>A single failure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/>
              <a:t>the whole system</a:t>
            </a:r>
          </a:p>
          <a:p>
            <a:pPr lvl="1"/>
            <a:r>
              <a:rPr lang="en-US" dirty="0"/>
              <a:t>System as a whole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121336"/>
            <a:ext cx="8763000" cy="135566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Correct successors produce correct lookups</a:t>
            </a:r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Summary</a:t>
            </a:r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41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/>
          <a:lstStyle/>
          <a:p>
            <a:r>
              <a:rPr lang="en-US" dirty="0"/>
              <a:t>Failures may cause incorrect lookup</a:t>
            </a:r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does not 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Lookup(K90)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42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Successor lists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7326"/>
            <a:ext cx="8763000" cy="4410074"/>
          </a:xfrm>
        </p:spPr>
        <p:txBody>
          <a:bodyPr/>
          <a:lstStyle/>
          <a:p>
            <a:r>
              <a:rPr lang="en-US" sz="3000" spc="-150" dirty="0"/>
              <a:t>Each node stores a </a:t>
            </a:r>
            <a:r>
              <a:rPr lang="en-US" sz="3000" b="1" spc="-150" dirty="0"/>
              <a:t>list</a:t>
            </a:r>
            <a:r>
              <a:rPr lang="en-US" sz="3000" spc="-150" dirty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</a:p>
          <a:p>
            <a:endParaRPr lang="en-US" sz="2800" dirty="0"/>
          </a:p>
          <a:p>
            <a:pPr lvl="1"/>
            <a:r>
              <a:rPr lang="en-US" sz="2800" dirty="0"/>
              <a:t>After failure, will know first live successor</a:t>
            </a:r>
          </a:p>
          <a:p>
            <a:pPr lvl="1"/>
            <a:r>
              <a:rPr lang="en-US" sz="2800" b="1" dirty="0"/>
              <a:t>Correct successors </a:t>
            </a:r>
            <a:r>
              <a:rPr lang="en-US" sz="2800" dirty="0"/>
              <a:t>guarantee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correct lookups</a:t>
            </a:r>
          </a:p>
          <a:p>
            <a:pPr lvl="1"/>
            <a:endParaRPr lang="en-US" dirty="0"/>
          </a:p>
          <a:p>
            <a:pPr lvl="2"/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43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successor list length </a:t>
            </a:r>
            <a:r>
              <a:rPr lang="en-US" i="1" dirty="0"/>
              <a:t>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/>
              <a:t>one half </a:t>
            </a:r>
            <a:r>
              <a:rPr lang="en-US" sz="3000" dirty="0"/>
              <a:t>of the nodes </a:t>
            </a:r>
            <a:r>
              <a:rPr lang="en-US" sz="3000" b="1" dirty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/>
              <a:t>Successor list of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/>
              <a:t>makes this probability 1/</a:t>
            </a:r>
            <a:r>
              <a:rPr lang="en-US" sz="3000" i="1" dirty="0"/>
              <a:t>N</a:t>
            </a:r>
            <a:r>
              <a:rPr lang="en-US" sz="3000" dirty="0"/>
              <a:t>: low for large </a:t>
            </a:r>
            <a:r>
              <a:rPr lang="en-US" sz="3000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76716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fault tolerance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85888"/>
            <a:ext cx="87630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28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  for highest n: my-id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key-id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  call Lookup(key-id) on node n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next hop</a:t>
            </a:r>
            <a:endParaRPr lang="en-US" sz="2800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remove n from finger 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	successor list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return Lookup(key-id)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my successor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/>
              <a:t>Integration with </a:t>
            </a:r>
            <a:r>
              <a:rPr lang="en-US" sz="3200" b="1" i="1" spc="-150" dirty="0" err="1"/>
              <a:t>DHash</a:t>
            </a:r>
            <a:r>
              <a:rPr lang="en-US" sz="3200" b="1" spc="-150" dirty="0"/>
              <a:t> DHT, performance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46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DHash</a:t>
            </a:r>
            <a:r>
              <a:rPr lang="en-US" dirty="0"/>
              <a:t> DHT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Builds key/value storage on Chord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b="1" dirty="0"/>
              <a:t>Replicates</a:t>
            </a:r>
            <a:r>
              <a:rPr lang="en-US" sz="2800" dirty="0"/>
              <a:t> blocks for availability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Stores 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at the 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/>
              <a:t> </a:t>
            </a:r>
            <a:r>
              <a:rPr lang="en-US" sz="2800" b="1" dirty="0"/>
              <a:t>successors </a:t>
            </a:r>
            <a:r>
              <a:rPr lang="en-US" sz="2800" dirty="0"/>
              <a:t>after the block on the Chord ring 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Caches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blocks for load balancing</a:t>
            </a:r>
          </a:p>
          <a:p>
            <a:pPr lvl="1">
              <a:lnSpc>
                <a:spcPct val="7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sends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of block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each of the servers it contacted along the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lookup path</a:t>
            </a:r>
          </a:p>
          <a:p>
            <a:pPr>
              <a:lnSpc>
                <a:spcPct val="70000"/>
              </a:lnSpc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Authenticates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47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data authentication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key is a cryptographic public key, data are signed by corresponding private key</a:t>
            </a:r>
          </a:p>
          <a:p>
            <a:endParaRPr lang="en-US" dirty="0"/>
          </a:p>
          <a:p>
            <a:r>
              <a:rPr lang="en-US" dirty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0" y="3851563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477549"/>
            <a:ext cx="87630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>
                <a:ea typeface="ＭＳ Ｐゴシック" charset="0"/>
              </a:rPr>
              <a:t>Replicas</a:t>
            </a:r>
            <a:r>
              <a:rPr lang="en-US" sz="2800" dirty="0">
                <a:ea typeface="ＭＳ Ｐゴシック" charset="0"/>
              </a:rPr>
              <a:t> are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sz="2800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sz="2800" dirty="0">
                <a:ea typeface="ＭＳ Ｐゴシック" charset="0"/>
              </a:rPr>
              <a:t>Hashed node IDs ensure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failure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replicates blocks at </a:t>
            </a:r>
            <a:r>
              <a:rPr lang="en-US" sz="3600" i="1" dirty="0"/>
              <a:t>r</a:t>
            </a:r>
            <a:r>
              <a:rPr lang="en-US" sz="3600" dirty="0"/>
              <a:t> successors</a:t>
            </a:r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49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overview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799"/>
            <a:ext cx="8763000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failure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1173" y="4393942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3200">
                <a:latin typeface="Arial" charset="0"/>
                <a:ea typeface="Arial" charset="0"/>
                <a:cs typeface="Arial" charset="0"/>
              </a:rPr>
              <a:t>: Experimentally confirm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Successful adoption in </a:t>
            </a:r>
            <a:r>
              <a:rPr lang="en-US" sz="2800" b="1" dirty="0"/>
              <a:t>some niche areas –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Client-to-client (legal, illegal) </a:t>
            </a:r>
            <a:r>
              <a:rPr lang="en-US" sz="2800" b="1" dirty="0"/>
              <a:t>file sharing</a:t>
            </a:r>
          </a:p>
          <a:p>
            <a:pPr lvl="1"/>
            <a:r>
              <a:rPr lang="en-US" sz="2800" dirty="0"/>
              <a:t>Popular data but owning organization has no money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Digital currency:</a:t>
            </a:r>
            <a:r>
              <a:rPr lang="en-US" sz="2800" dirty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Voice/video telephony:</a:t>
            </a:r>
            <a:r>
              <a:rPr lang="en-US" sz="2800" dirty="0"/>
              <a:t> user to user anyway</a:t>
            </a:r>
          </a:p>
          <a:p>
            <a:pPr marL="914400" lvl="1" indent="-514350"/>
            <a:r>
              <a:rPr lang="en-US" sz="2800" dirty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 adoption</a:t>
            </a:r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50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cost is O(log N)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416020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339436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87612" y="6207125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51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experiment setup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</a:t>
            </a:r>
            <a:r>
              <a:rPr lang="en-US" sz="2800" b="1" dirty="0"/>
              <a:t>1,000 Chord servers</a:t>
            </a:r>
          </a:p>
          <a:p>
            <a:pPr lvl="1"/>
            <a:r>
              <a:rPr lang="en-US" sz="2800" dirty="0"/>
              <a:t>Each server’s </a:t>
            </a:r>
            <a:r>
              <a:rPr lang="en-US" sz="2800" b="1" dirty="0"/>
              <a:t>successor list </a:t>
            </a:r>
            <a:r>
              <a:rPr lang="en-US" sz="2800" dirty="0"/>
              <a:t>has 20 entries</a:t>
            </a:r>
          </a:p>
          <a:p>
            <a:pPr lvl="1"/>
            <a:r>
              <a:rPr lang="en-US" sz="2800" dirty="0"/>
              <a:t>Wait 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sz="2800" dirty="0"/>
          </a:p>
          <a:p>
            <a:r>
              <a:rPr lang="en-US" sz="2800" dirty="0"/>
              <a:t>Insert 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each</a:t>
            </a:r>
          </a:p>
          <a:p>
            <a:endParaRPr lang="en-US" sz="2800" dirty="0"/>
          </a:p>
          <a:p>
            <a:r>
              <a:rPr lang="en-US" sz="2800" b="1" spc="-150" dirty="0"/>
              <a:t>Stop X% </a:t>
            </a:r>
            <a:r>
              <a:rPr lang="en-US" sz="2800" spc="-150" dirty="0"/>
              <a:t>of the servers, immediately make 1,000 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52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failures have little impact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1574800" y="1698625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-285739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21609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058642" y="2133600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6172200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spc="-150" dirty="0"/>
              <a:t>Concluding thoughts on DHT,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DHTs (CAN, Chord, </a:t>
            </a:r>
            <a:r>
              <a:rPr lang="en-US" dirty="0" err="1"/>
              <a:t>Kademlia</a:t>
            </a:r>
            <a:r>
              <a:rPr lang="en-US" dirty="0"/>
              <a:t>, Pastry, Tapestry) proposed in 2001-02</a:t>
            </a:r>
          </a:p>
          <a:p>
            <a:endParaRPr lang="en-US" dirty="0"/>
          </a:p>
          <a:p>
            <a:r>
              <a:rPr lang="en-US" dirty="0"/>
              <a:t>Following 5-6 years saw proliferation of DHT-based applications:</a:t>
            </a:r>
          </a:p>
          <a:p>
            <a:pPr lvl="1"/>
            <a:r>
              <a:rPr lang="en-US" dirty="0"/>
              <a:t>Filesystems (e.g., CFS, Ivy, </a:t>
            </a:r>
            <a:r>
              <a:rPr lang="en-US" dirty="0" err="1"/>
              <a:t>OceanStore</a:t>
            </a:r>
            <a:r>
              <a:rPr lang="en-US" dirty="0"/>
              <a:t>, Pond, PAST)</a:t>
            </a:r>
          </a:p>
          <a:p>
            <a:pPr lvl="1"/>
            <a:r>
              <a:rPr lang="en-US" dirty="0"/>
              <a:t>Naming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Content distribution systems (e.g., Coral)</a:t>
            </a:r>
          </a:p>
          <a:p>
            <a:pPr lvl="1"/>
            <a:r>
              <a:rPr lang="en-US" dirty="0"/>
              <a:t>Distributed databases (e.g., PIER)</a:t>
            </a:r>
          </a:p>
          <a:p>
            <a:endParaRPr lang="en-US" dirty="0"/>
          </a:p>
          <a:p>
            <a:r>
              <a:rPr lang="en-US" dirty="0"/>
              <a:t>Chord is one of </a:t>
            </a:r>
            <a:r>
              <a:rPr lang="en-US"/>
              <a:t>the most cited </a:t>
            </a:r>
            <a:r>
              <a:rPr lang="en-US" dirty="0"/>
              <a:t>papers in CS!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DHTs: Impact</a:t>
            </a:r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services 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/>
              <a:t>between peers (</a:t>
            </a:r>
            <a:r>
              <a:rPr lang="en-US" sz="3200" i="1" dirty="0"/>
              <a:t>cf. </a:t>
            </a:r>
            <a:r>
              <a:rPr lang="en-US" sz="3200" dirty="0"/>
              <a:t>between server cluster in datacenter)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User 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Lack of trust </a:t>
            </a:r>
            <a:r>
              <a:rPr lang="en-US" sz="3200" dirty="0"/>
              <a:t>in peers’ correct behavior</a:t>
            </a:r>
          </a:p>
          <a:p>
            <a:pPr lvl="1"/>
            <a:r>
              <a:rPr lang="en-US" sz="3200" spc="-150" dirty="0"/>
              <a:t>Securing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Seem promising for finding data in large P2P systems</a:t>
            </a:r>
          </a:p>
          <a:p>
            <a:r>
              <a:rPr lang="en-US" sz="2800" dirty="0"/>
              <a:t>Decentralization seems good for load, fault tolerance  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But: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difficult</a:t>
            </a:r>
            <a:endParaRPr lang="en-US" sz="2800" b="1" dirty="0"/>
          </a:p>
          <a:p>
            <a:r>
              <a:rPr lang="en-US" sz="2800" b="1" dirty="0"/>
              <a:t>But: </a:t>
            </a:r>
            <a:r>
              <a:rPr lang="en-US" sz="2800" b="1" dirty="0">
                <a:solidFill>
                  <a:srgbClr val="FF0000"/>
                </a:solidFill>
              </a:rPr>
              <a:t>churn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problem, particularly if log(n) is big</a:t>
            </a:r>
          </a:p>
          <a:p>
            <a:endParaRPr lang="en-US" sz="2800" dirty="0"/>
          </a:p>
          <a:p>
            <a:r>
              <a:rPr lang="en-US" sz="2800" dirty="0"/>
              <a:t>So DHTs have not had the impact that many hoped for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 in retrospective</a:t>
            </a:r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dirty="0"/>
              <a:t>Elegant way to divide a workload across machines</a:t>
            </a:r>
          </a:p>
          <a:p>
            <a:pPr lvl="1"/>
            <a:r>
              <a:rPr lang="en-US" dirty="0"/>
              <a:t>Very useful in clusters: actively used today in Amazon Dynamo, Apache Cassandra and other systems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for high availability, efficient recovery after node failure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 scalability: </a:t>
            </a:r>
            <a:r>
              <a:rPr lang="en-US" dirty="0"/>
              <a:t>“add nodes, capacity increases”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/>
              <a:t>minimal configuration</a:t>
            </a:r>
          </a:p>
          <a:p>
            <a:endParaRPr lang="en-US" dirty="0"/>
          </a:p>
          <a:p>
            <a:r>
              <a:rPr lang="en-US" b="1" dirty="0"/>
              <a:t>Unique trait: </a:t>
            </a:r>
            <a:r>
              <a:rPr lang="en-US" dirty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DHTs got right</a:t>
            </a:r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Next topic: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Scaling out Key-Value Storage: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Amazon Dynamo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9222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User clicks on download link</a:t>
            </a:r>
          </a:p>
          <a:p>
            <a:pPr marL="914400" lvl="1" indent="-514350"/>
            <a:r>
              <a:rPr lang="en-US" dirty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with content hash, IP addr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User’s BitTorrent (BT) client talks to tracker</a:t>
            </a:r>
          </a:p>
          <a:p>
            <a:pPr marL="914400" lvl="1" indent="-514350"/>
            <a:r>
              <a:rPr lang="en-US" dirty="0"/>
              <a:t>Tracker tells it </a:t>
            </a:r>
            <a:r>
              <a:rPr lang="en-US" b="1" dirty="0"/>
              <a:t>list of peers </a:t>
            </a:r>
            <a:r>
              <a:rPr lang="en-US" dirty="0"/>
              <a:t>who have file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User’s BT client downloads file from one or more peers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User’s BT client tells tracker it has a copy now, too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User’s BT client serves the file to others for a 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Classic BitTorrent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6953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>
                <a:solidFill>
                  <a:schemeClr val="tx1"/>
                </a:solidFill>
              </a:rPr>
              <a:t>Provides huge download bandwidth, </a:t>
            </a:r>
            <a:r>
              <a:rPr lang="en-US" sz="2600" dirty="0">
                <a:solidFill>
                  <a:schemeClr val="tx1"/>
                </a:solidFill>
              </a:rPr>
              <a:t>without</a:t>
            </a:r>
            <a:r>
              <a:rPr lang="en-US" sz="2600" b="0" dirty="0">
                <a:solidFill>
                  <a:schemeClr val="tx1"/>
                </a:solidFill>
              </a:rPr>
              <a:t> expensive server or network links</a:t>
            </a: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lookup problem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68948" y="5100516"/>
            <a:ext cx="3333275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put(“Star Wars.mov”, 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[content])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477428" y="1543205"/>
            <a:ext cx="3437972" cy="528662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595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lookup (Napster)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9784" y="3479476"/>
            <a:ext cx="3799437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(“Star Wars.mov”, IP address of N</a:t>
            </a:r>
            <a:r>
              <a:rPr lang="en-US" baseline="-25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6052453" y="3405535"/>
            <a:ext cx="2198345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75374" y="4545842"/>
            <a:ext cx="50400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800" dirty="0">
                <a:latin typeface="Arial" charset="0"/>
              </a:rPr>
              <a:t> but O(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) state and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75817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Flooded queries (original Gnutella)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774379" y="1426695"/>
            <a:ext cx="212080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26787" y="3399922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37408</TotalTime>
  <Words>4265</Words>
  <Application>Microsoft Macintosh PowerPoint</Application>
  <PresentationFormat>On-screen Show (4:3)</PresentationFormat>
  <Paragraphs>772</Paragraphs>
  <Slides>58</Slides>
  <Notes>54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 Regular</vt:lpstr>
      <vt:lpstr>ＭＳ Ｐゴシック</vt:lpstr>
      <vt:lpstr>Arial</vt:lpstr>
      <vt:lpstr>Calibri</vt:lpstr>
      <vt:lpstr>Courier</vt:lpstr>
      <vt:lpstr>Courier New</vt:lpstr>
      <vt:lpstr>Helvetica</vt:lpstr>
      <vt:lpstr>Symbol</vt:lpstr>
      <vt:lpstr>Tahoma</vt:lpstr>
      <vt:lpstr>Times New Roman</vt:lpstr>
      <vt:lpstr>Wingdings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BitTorrent over DHT</vt:lpstr>
      <vt:lpstr>BitTorrent over DHT</vt:lpstr>
      <vt:lpstr>Why might DHT be a win for BitTorrent?</vt:lpstr>
      <vt:lpstr>Why the put/get DHT interface?</vt:lpstr>
      <vt:lpstr>Why might DHT design be hard?</vt:lpstr>
      <vt:lpstr>Today</vt:lpstr>
      <vt:lpstr>Chord lookup algorithm properties</vt:lpstr>
      <vt:lpstr>Chord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allows log N-time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log(n) fast or slow?</vt:lpstr>
      <vt:lpstr>Joining: Linked list insert</vt:lpstr>
      <vt:lpstr>Join (2)</vt:lpstr>
      <vt:lpstr>Join (3)</vt:lpstr>
      <vt:lpstr>Notify messages maintain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 r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  <vt:lpstr>PowerPoint Presentation</vt:lpstr>
    </vt:vector>
  </TitlesOfParts>
  <Company>Princeton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1857</cp:revision>
  <cp:lastPrinted>2016-10-17T11:52:07Z</cp:lastPrinted>
  <dcterms:created xsi:type="dcterms:W3CDTF">2013-10-08T01:49:25Z</dcterms:created>
  <dcterms:modified xsi:type="dcterms:W3CDTF">2018-09-19T11:08:27Z</dcterms:modified>
</cp:coreProperties>
</file>