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2"/>
  </p:notesMasterIdLst>
  <p:handoutMasterIdLst>
    <p:handoutMasterId r:id="rId43"/>
  </p:handoutMasterIdLst>
  <p:sldIdLst>
    <p:sldId id="505" r:id="rId2"/>
    <p:sldId id="506" r:id="rId3"/>
    <p:sldId id="524" r:id="rId4"/>
    <p:sldId id="525" r:id="rId5"/>
    <p:sldId id="552" r:id="rId6"/>
    <p:sldId id="527" r:id="rId7"/>
    <p:sldId id="526" r:id="rId8"/>
    <p:sldId id="528" r:id="rId9"/>
    <p:sldId id="529" r:id="rId10"/>
    <p:sldId id="553" r:id="rId11"/>
    <p:sldId id="554" r:id="rId12"/>
    <p:sldId id="555" r:id="rId13"/>
    <p:sldId id="556" r:id="rId14"/>
    <p:sldId id="557" r:id="rId15"/>
    <p:sldId id="558" r:id="rId16"/>
    <p:sldId id="559" r:id="rId17"/>
    <p:sldId id="535" r:id="rId18"/>
    <p:sldId id="536" r:id="rId19"/>
    <p:sldId id="537" r:id="rId20"/>
    <p:sldId id="538" r:id="rId21"/>
    <p:sldId id="508" r:id="rId22"/>
    <p:sldId id="509" r:id="rId23"/>
    <p:sldId id="510" r:id="rId24"/>
    <p:sldId id="530" r:id="rId25"/>
    <p:sldId id="531" r:id="rId26"/>
    <p:sldId id="532" r:id="rId27"/>
    <p:sldId id="533" r:id="rId28"/>
    <p:sldId id="534" r:id="rId29"/>
    <p:sldId id="560" r:id="rId30"/>
    <p:sldId id="512" r:id="rId31"/>
    <p:sldId id="513" r:id="rId32"/>
    <p:sldId id="562" r:id="rId33"/>
    <p:sldId id="565" r:id="rId34"/>
    <p:sldId id="566" r:id="rId35"/>
    <p:sldId id="539" r:id="rId36"/>
    <p:sldId id="515" r:id="rId37"/>
    <p:sldId id="516" r:id="rId38"/>
    <p:sldId id="517" r:id="rId39"/>
    <p:sldId id="518" r:id="rId40"/>
    <p:sldId id="551" r:id="rId41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  <a:srgbClr val="FFFF99"/>
    <a:srgbClr val="92D050"/>
    <a:srgbClr val="CCFFFF"/>
    <a:srgbClr val="FFCC99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14" autoAdjust="0"/>
    <p:restoredTop sz="88844" autoAdjust="0"/>
  </p:normalViewPr>
  <p:slideViewPr>
    <p:cSldViewPr>
      <p:cViewPr varScale="1">
        <p:scale>
          <a:sx n="113" d="100"/>
          <a:sy n="113" d="100"/>
        </p:scale>
        <p:origin x="106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183" d="100"/>
          <a:sy n="183" d="100"/>
        </p:scale>
        <p:origin x="928" y="20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Floods, fires, top-of-rack switch failure </a:t>
            </a:r>
            <a:r>
              <a:rPr lang="en-US" i="1" dirty="0"/>
              <a:t>&amp; 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11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584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40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6712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baseline="0" dirty="0"/>
              <a:t>an it unilaterally abort?  </a:t>
            </a:r>
            <a:r>
              <a:rPr lang="en-US" b="1" baseline="0" dirty="0"/>
              <a:t>(NO, since the TC may go ahead, or may have crashed before sending commit to B but will come back up)</a:t>
            </a:r>
          </a:p>
          <a:p>
            <a:r>
              <a:rPr lang="en-US" dirty="0"/>
              <a:t>Can it unilaterally commit</a:t>
            </a:r>
            <a:r>
              <a:rPr lang="en-US" b="0" dirty="0"/>
              <a:t>?</a:t>
            </a:r>
            <a:r>
              <a:rPr lang="en-US" b="1" dirty="0"/>
              <a:t>  (NO</a:t>
            </a:r>
            <a:r>
              <a:rPr lang="en-US" b="1" baseline="0" dirty="0"/>
              <a:t>, never, needs consensus)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054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Let’s deal with timeout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245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</a:t>
            </a:r>
            <a:r>
              <a:rPr lang="en-US" baseline="0" dirty="0"/>
              <a:t> Crash and reboot?  Let's see (next slide).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717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 Trouble: We’re back to debiting one bank and not crediting</a:t>
            </a:r>
            <a:r>
              <a:rPr lang="en-US" baseline="0" dirty="0"/>
              <a:t> another</a:t>
            </a:r>
          </a:p>
          <a:p>
            <a:endParaRPr lang="en-US" baseline="0" dirty="0"/>
          </a:p>
          <a:p>
            <a:r>
              <a:rPr lang="en-US" baseline="0" dirty="0"/>
              <a:t>Why write to log first</a:t>
            </a:r>
            <a:r>
              <a:rPr lang="en-US" b="1" baseline="0" dirty="0"/>
              <a:t>?  (If we write to log second we might send commit then crash!)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748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So,</a:t>
            </a:r>
            <a:r>
              <a:rPr lang="en-US" baseline="0" dirty="0"/>
              <a:t> let’s investigate replicating the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195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04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QUESTION:</a:t>
            </a:r>
            <a:r>
              <a:rPr lang="en-US" baseline="0" dirty="0"/>
              <a:t> how is it different from parallelism?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45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can be violated in finite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04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might not be violated in finite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67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90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Invent a transaction coordinator as a</a:t>
            </a:r>
            <a:r>
              <a:rPr lang="en-US" baseline="0" dirty="0"/>
              <a:t> single authoritative entity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7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Invent a transaction coordinator as a</a:t>
            </a:r>
            <a:r>
              <a:rPr lang="en-US" baseline="0" dirty="0"/>
              <a:t> single authoritative entity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358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</a:t>
            </a:r>
            <a:r>
              <a:rPr lang="en-US" baseline="0" dirty="0"/>
              <a:t> Let’s start with correctness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61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Let’s deal with timeout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622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BDA9E-E3D6-7049-AF7D-FD004329EE88}" type="datetime1">
              <a:rPr lang="en-US" smtClean="0"/>
              <a:t>9/29/19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B09D8-2C79-C541-B437-6C7799561F54}" type="datetime1">
              <a:rPr lang="en-US" smtClean="0"/>
              <a:t>9/29/19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BBB58-8C99-9048-8845-E8DB3388B9E0}" type="datetime1">
              <a:rPr lang="en-US" smtClean="0"/>
              <a:t>9/29/19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</a:t>
            </a:r>
            <a:r>
              <a:rPr lang="en-US" dirty="0" err="1"/>
              <a:t>dfdjfldkfd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fdf</a:t>
            </a:r>
            <a:r>
              <a:rPr lang="en-US" dirty="0"/>
              <a:t> </a:t>
            </a:r>
            <a:r>
              <a:rPr lang="en-US" dirty="0" err="1"/>
              <a:t>dfdf</a:t>
            </a:r>
            <a:endParaRPr lang="en-US" dirty="0"/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5D66D-D93C-964C-BF62-1C12707BA793}" type="datetime1">
              <a:rPr lang="en-US" smtClean="0"/>
              <a:t>9/29/19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99144-8BB5-CF43-92E1-96DD0D9B6D9F}" type="datetime1">
              <a:rPr lang="en-US" smtClean="0"/>
              <a:t>9/29/19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76D98-96A7-484D-9721-C57A8010A73C}" type="datetime1">
              <a:rPr lang="en-US" smtClean="0"/>
              <a:t>9/29/19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94C35-46E0-5344-8D56-98F06AA95201}" type="datetime1">
              <a:rPr lang="en-US" smtClean="0"/>
              <a:t>9/29/19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2836C-BA0B-A54F-9960-ACB33011C1E4}" type="datetime1">
              <a:rPr lang="en-US" smtClean="0"/>
              <a:t>9/29/19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A46DB-2D3D-BC4C-95E0-348970C1FCEF}" type="datetime1">
              <a:rPr lang="en-US" smtClean="0"/>
              <a:t>9/29/19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ADBB4-071A-EF47-B2BE-1A134892F698}" type="datetime1">
              <a:rPr lang="en-US" smtClean="0"/>
              <a:t>9/29/19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6C7D6-B004-DC48-8DD8-585E51304CB6}" type="datetime1">
              <a:rPr lang="en-US" smtClean="0"/>
              <a:t>9/29/19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C90EB63-3B8C-5D45-8BEC-FEC79A634BA2}" type="datetime1">
              <a:rPr lang="en-US" smtClean="0"/>
              <a:t>9/29/19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Two-Phase Commit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10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176" y="6249436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  <p:extLst>
      <p:ext uri="{BB962C8B-B14F-4D97-AF65-F5344CB8AC3E}">
        <p14:creationId xmlns:p14="http://schemas.microsoft.com/office/powerpoint/2010/main" val="1513670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Reach agreement for distributed transactions in the presence of failures</a:t>
            </a:r>
          </a:p>
          <a:p>
            <a:r>
              <a:rPr lang="en-US" b="1" dirty="0"/>
              <a:t>Running example:</a:t>
            </a:r>
            <a:r>
              <a:rPr lang="en-US" dirty="0"/>
              <a:t> Transfer money from A to B</a:t>
            </a:r>
          </a:p>
          <a:p>
            <a:pPr lvl="1"/>
            <a:r>
              <a:rPr lang="en-US" dirty="0"/>
              <a:t>Debit at A, credit at B, tell the client “okay”</a:t>
            </a:r>
          </a:p>
          <a:p>
            <a:pPr lvl="1"/>
            <a:r>
              <a:rPr lang="en-US" dirty="0"/>
              <a:t>Require </a:t>
            </a:r>
            <a:r>
              <a:rPr lang="en-US" b="1" dirty="0">
                <a:solidFill>
                  <a:srgbClr val="008000"/>
                </a:solidFill>
              </a:rPr>
              <a:t>both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/>
              <a:t>banks to do it, or </a:t>
            </a:r>
            <a:r>
              <a:rPr lang="en-US" b="1" dirty="0">
                <a:solidFill>
                  <a:srgbClr val="008000"/>
                </a:solidFill>
              </a:rPr>
              <a:t>neither</a:t>
            </a:r>
          </a:p>
          <a:p>
            <a:pPr lvl="1"/>
            <a:r>
              <a:rPr lang="en-US" dirty="0"/>
              <a:t>Require that </a:t>
            </a:r>
            <a:r>
              <a:rPr lang="en-US" b="1" dirty="0">
                <a:solidFill>
                  <a:srgbClr val="FF0000"/>
                </a:solidFill>
              </a:rPr>
              <a:t>one bank never act alone</a:t>
            </a:r>
          </a:p>
          <a:p>
            <a:r>
              <a:rPr lang="en-US" dirty="0">
                <a:solidFill>
                  <a:srgbClr val="000000"/>
                </a:solidFill>
              </a:rPr>
              <a:t>This is an </a:t>
            </a:r>
            <a:r>
              <a:rPr lang="en-US" b="1" dirty="0">
                <a:solidFill>
                  <a:srgbClr val="000000"/>
                </a:solidFill>
              </a:rPr>
              <a:t>all-or-nothing atomic commit</a:t>
            </a:r>
            <a:r>
              <a:rPr lang="en-US" dirty="0">
                <a:solidFill>
                  <a:srgbClr val="000000"/>
                </a:solidFill>
              </a:rPr>
              <a:t> protocol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</p:spTree>
    <p:extLst>
      <p:ext uri="{BB962C8B-B14F-4D97-AF65-F5344CB8AC3E}">
        <p14:creationId xmlns:p14="http://schemas.microsoft.com/office/powerpoint/2010/main" val="203155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each distributed transaction T: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one transaction coordinator (TC)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 set of participants</a:t>
            </a:r>
          </a:p>
          <a:p>
            <a:r>
              <a:rPr lang="en-US" dirty="0">
                <a:solidFill>
                  <a:srgbClr val="000000"/>
                </a:solidFill>
              </a:rPr>
              <a:t>Coordinator knows participants; participants don’t necessarily know each other</a:t>
            </a:r>
          </a:p>
          <a:p>
            <a:r>
              <a:rPr lang="en-US" dirty="0">
                <a:solidFill>
                  <a:srgbClr val="000000"/>
                </a:solidFill>
              </a:rPr>
              <a:t>Each process has access to a Distributed Transaction Log (DT-Log) on stable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1828501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Each process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has an input value </a:t>
            </a:r>
            <a:r>
              <a:rPr lang="en-US" i="1" dirty="0" err="1">
                <a:solidFill>
                  <a:srgbClr val="000000"/>
                </a:solidFill>
              </a:rPr>
              <a:t>vote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lvl="1"/>
            <a:r>
              <a:rPr lang="en-US" i="1" dirty="0" err="1">
                <a:solidFill>
                  <a:srgbClr val="000000"/>
                </a:solidFill>
              </a:rPr>
              <a:t>vote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∈  {Yes, No}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Each process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has output value </a:t>
            </a:r>
            <a:r>
              <a:rPr lang="en-US" i="1" dirty="0" err="1">
                <a:solidFill>
                  <a:srgbClr val="000000"/>
                </a:solidFill>
              </a:rPr>
              <a:t>decision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lvl="1"/>
            <a:r>
              <a:rPr lang="en-US" i="1" dirty="0" err="1">
                <a:solidFill>
                  <a:srgbClr val="000000"/>
                </a:solidFill>
              </a:rPr>
              <a:t>decision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∈ {Commit, Abort}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setup</a:t>
            </a:r>
          </a:p>
        </p:txBody>
      </p:sp>
    </p:spTree>
    <p:extLst>
      <p:ext uri="{BB962C8B-B14F-4D97-AF65-F5344CB8AC3E}">
        <p14:creationId xmlns:p14="http://schemas.microsoft.com/office/powerpoint/2010/main" val="1161141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</p:spTree>
    <p:extLst>
      <p:ext uri="{BB962C8B-B14F-4D97-AF65-F5344CB8AC3E}">
        <p14:creationId xmlns:p14="http://schemas.microsoft.com/office/powerpoint/2010/main" val="328018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D56B87D6-0225-FC42-A959-1BF9E8DA6793}"/>
              </a:ext>
            </a:extLst>
          </p:cNvPr>
          <p:cNvSpPr/>
          <p:nvPr/>
        </p:nvSpPr>
        <p:spPr>
          <a:xfrm>
            <a:off x="228600" y="2200040"/>
            <a:ext cx="8565204" cy="1805035"/>
          </a:xfrm>
          <a:prstGeom prst="wedgeRectCallout">
            <a:avLst>
              <a:gd name="adj1" fmla="val -36097"/>
              <a:gd name="adj2" fmla="val -73709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b="0" dirty="0">
                <a:solidFill>
                  <a:schemeClr val="tx1"/>
                </a:solidFill>
              </a:rPr>
              <a:t>We do not require all processes to reach a decision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b="0" dirty="0">
                <a:solidFill>
                  <a:schemeClr val="tx1"/>
                </a:solidFill>
              </a:rPr>
              <a:t>We do not even require all correct processes to reach a decision (impossible to accomplish if links fail)</a:t>
            </a:r>
          </a:p>
        </p:txBody>
      </p:sp>
    </p:spTree>
    <p:extLst>
      <p:ext uri="{BB962C8B-B14F-4D97-AF65-F5344CB8AC3E}">
        <p14:creationId xmlns:p14="http://schemas.microsoft.com/office/powerpoint/2010/main" val="175375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D56B87D6-0225-FC42-A959-1BF9E8DA6793}"/>
              </a:ext>
            </a:extLst>
          </p:cNvPr>
          <p:cNvSpPr/>
          <p:nvPr/>
        </p:nvSpPr>
        <p:spPr>
          <a:xfrm>
            <a:off x="228600" y="2200040"/>
            <a:ext cx="8565204" cy="1805035"/>
          </a:xfrm>
          <a:prstGeom prst="wedgeRectCallout">
            <a:avLst>
              <a:gd name="adj1" fmla="val -35570"/>
              <a:gd name="adj2" fmla="val 67634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b="0" dirty="0">
                <a:solidFill>
                  <a:schemeClr val="tx1"/>
                </a:solidFill>
              </a:rPr>
              <a:t>Avoids triviality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b="0" dirty="0">
                <a:solidFill>
                  <a:schemeClr val="tx1"/>
                </a:solidFill>
              </a:rPr>
              <a:t>Allows Abort even if all processes have voted yes</a:t>
            </a:r>
          </a:p>
        </p:txBody>
      </p:sp>
    </p:spTree>
    <p:extLst>
      <p:ext uri="{BB962C8B-B14F-4D97-AF65-F5344CB8AC3E}">
        <p14:creationId xmlns:p14="http://schemas.microsoft.com/office/powerpoint/2010/main" val="1930172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604D16-02E7-7347-9ABD-E71C37A3BCEB}"/>
              </a:ext>
            </a:extLst>
          </p:cNvPr>
          <p:cNvSpPr/>
          <p:nvPr/>
        </p:nvSpPr>
        <p:spPr>
          <a:xfrm>
            <a:off x="660698" y="5972303"/>
            <a:ext cx="7746404" cy="79362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Note: </a:t>
            </a:r>
            <a:r>
              <a:rPr lang="en-US" sz="2400" b="0" dirty="0">
                <a:solidFill>
                  <a:schemeClr val="tx1"/>
                </a:solidFill>
              </a:rPr>
              <a:t>A process that does not vote Yes</a:t>
            </a:r>
          </a:p>
          <a:p>
            <a:r>
              <a:rPr lang="en-US" sz="2400" b="0" dirty="0">
                <a:solidFill>
                  <a:schemeClr val="tx1"/>
                </a:solidFill>
              </a:rPr>
              <a:t>can unilaterally abort</a:t>
            </a:r>
          </a:p>
        </p:txBody>
      </p:sp>
    </p:spTree>
    <p:extLst>
      <p:ext uri="{BB962C8B-B14F-4D97-AF65-F5344CB8AC3E}">
        <p14:creationId xmlns:p14="http://schemas.microsoft.com/office/powerpoint/2010/main" val="2888727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send_money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(A, B, amount)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Begin_Transaction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if 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- amount &gt;= 0)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- amount;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+ amount;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Commit_Transaction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} else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Abort_Transaction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  <a:p>
            <a:pPr marL="0" indent="0">
              <a:lnSpc>
                <a:spcPct val="120000"/>
              </a:lnSpc>
              <a:buNone/>
            </a:pP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endParaRPr lang="en-US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sending money</a:t>
            </a:r>
          </a:p>
        </p:txBody>
      </p:sp>
    </p:spTree>
    <p:extLst>
      <p:ext uri="{BB962C8B-B14F-4D97-AF65-F5344CB8AC3E}">
        <p14:creationId xmlns:p14="http://schemas.microsoft.com/office/powerpoint/2010/main" val="911482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Single-server: ACID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Atomicity</a:t>
            </a:r>
            <a:r>
              <a:rPr lang="en-US" dirty="0"/>
              <a:t>: all parts of the transaction execute or none (A’s decreases and B’s balance increases)</a:t>
            </a:r>
          </a:p>
          <a:p>
            <a:r>
              <a:rPr lang="en-US" b="1" dirty="0">
                <a:solidFill>
                  <a:schemeClr val="accent6"/>
                </a:solidFill>
              </a:rPr>
              <a:t>Consistency</a:t>
            </a:r>
            <a:r>
              <a:rPr lang="en-US" dirty="0"/>
              <a:t>: the transaction only commits if it preserves invariants (A’s balance never goes below 0)</a:t>
            </a:r>
          </a:p>
          <a:p>
            <a:r>
              <a:rPr lang="en-US" b="1" dirty="0">
                <a:solidFill>
                  <a:schemeClr val="accent6"/>
                </a:solidFill>
              </a:rPr>
              <a:t>Isolation</a:t>
            </a:r>
            <a:r>
              <a:rPr lang="en-US" dirty="0"/>
              <a:t>: the transaction executes as if it executed by itself (even if C is accessing A’s account, that will not interfere with this transaction)</a:t>
            </a:r>
          </a:p>
          <a:p>
            <a:r>
              <a:rPr lang="en-US" b="1" dirty="0">
                <a:solidFill>
                  <a:schemeClr val="accent6"/>
                </a:solidFill>
              </a:rPr>
              <a:t>Durability</a:t>
            </a:r>
            <a:r>
              <a:rPr lang="en-US" dirty="0"/>
              <a:t>: the transaction’s effects are not lost after it executes (updates to the balances will remain forever)</a:t>
            </a:r>
          </a:p>
        </p:txBody>
      </p:sp>
    </p:spTree>
    <p:extLst>
      <p:ext uri="{BB962C8B-B14F-4D97-AF65-F5344CB8AC3E}">
        <p14:creationId xmlns:p14="http://schemas.microsoft.com/office/powerpoint/2010/main" val="517496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transactions?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 client requests a transaction across servers: a sequence of operations which are treated as atomic (</a:t>
            </a:r>
            <a:r>
              <a:rPr lang="en-US" b="1" dirty="0">
                <a:solidFill>
                  <a:schemeClr val="accent6"/>
                </a:solidFill>
              </a:rPr>
              <a:t>it is all or nothing!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Operations being performed on behalf of other concurrent clients do not interfere</a:t>
            </a:r>
          </a:p>
          <a:p>
            <a:pPr lvl="1"/>
            <a:r>
              <a:rPr lang="en-US" dirty="0"/>
              <a:t>Either all of the operations must be completed successfully or they must have no effect at all in the presence of failures</a:t>
            </a:r>
          </a:p>
          <a:p>
            <a:r>
              <a:rPr lang="en-US" dirty="0"/>
              <a:t>How do we guarantee that all of the servers commit the transactions or none commit the transactions?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640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pc="-150" dirty="0"/>
              <a:t>Safety and liveness properties</a:t>
            </a:r>
          </a:p>
          <a:p>
            <a:r>
              <a:rPr lang="en-US" spc="-150" dirty="0"/>
              <a:t>Two-phase commit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2DDF-CCE5-9644-9AF3-BFB84D893AE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11665758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1183" y="1470346"/>
            <a:ext cx="5360582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dirty="0"/>
              <a:t>C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ym typeface="Wingdings"/>
              </a:rPr>
              <a:t>TC</a:t>
            </a:r>
            <a:r>
              <a:rPr lang="en-US" dirty="0">
                <a:sym typeface="Wingdings"/>
              </a:rPr>
              <a:t>: </a:t>
            </a:r>
            <a:r>
              <a:rPr lang="en-US" i="1" dirty="0"/>
              <a:t>“go!”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Straw Man one-phase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82215" y="3104737"/>
            <a:ext cx="1706219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>
            <a:off x="2125868" y="251831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06513" y="2656165"/>
            <a:ext cx="603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go!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F79B53-939D-AA46-8445-8E4C0B21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0391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1183" y="1470346"/>
            <a:ext cx="5360582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dirty="0"/>
              <a:t>C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ym typeface="Wingdings"/>
              </a:rPr>
              <a:t>TC</a:t>
            </a:r>
            <a:r>
              <a:rPr lang="en-US" dirty="0">
                <a:sym typeface="Wingdings"/>
              </a:rPr>
              <a:t>: </a:t>
            </a:r>
            <a:r>
              <a:rPr lang="en-US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dirty="0"/>
              <a:t>TC </a:t>
            </a:r>
            <a:r>
              <a:rPr lang="en-US" b="1" dirty="0">
                <a:sym typeface="Wingdings"/>
              </a:rPr>
              <a:t> A</a:t>
            </a:r>
            <a:r>
              <a:rPr lang="en-US" dirty="0">
                <a:sym typeface="Wingdings"/>
              </a:rPr>
              <a:t>: </a:t>
            </a:r>
            <a:r>
              <a:rPr lang="en-US" i="1" dirty="0"/>
              <a:t>“debit $20!”</a:t>
            </a:r>
          </a:p>
          <a:p>
            <a:pPr marL="0" indent="447675">
              <a:lnSpc>
                <a:spcPct val="90000"/>
              </a:lnSpc>
              <a:buNone/>
            </a:pPr>
            <a:r>
              <a:rPr lang="en-US" b="1" dirty="0"/>
              <a:t>TC </a:t>
            </a:r>
            <a:r>
              <a:rPr lang="en-US" b="1" dirty="0">
                <a:sym typeface="Wingdings"/>
              </a:rPr>
              <a:t> B: </a:t>
            </a:r>
            <a:r>
              <a:rPr lang="en-US" i="1" dirty="0">
                <a:sym typeface="Wingdings"/>
              </a:rPr>
              <a:t>“credit $20!”</a:t>
            </a:r>
            <a:endParaRPr lang="en-US" i="1" dirty="0"/>
          </a:p>
          <a:p>
            <a:pPr marL="0" indent="447675">
              <a:lnSpc>
                <a:spcPct val="90000"/>
              </a:lnSpc>
              <a:buNone/>
            </a:pPr>
            <a:r>
              <a:rPr lang="en-US" b="1" dirty="0"/>
              <a:t>TC </a:t>
            </a:r>
            <a:r>
              <a:rPr lang="en-US" b="1" dirty="0">
                <a:sym typeface="Wingdings"/>
              </a:rPr>
              <a:t> C: </a:t>
            </a:r>
            <a:r>
              <a:rPr lang="en-US" i="1" dirty="0">
                <a:sym typeface="Wingdings"/>
              </a:rPr>
              <a:t>“okay”</a:t>
            </a:r>
            <a:endParaRPr lang="en-US" i="1" dirty="0"/>
          </a:p>
          <a:p>
            <a:pPr>
              <a:lnSpc>
                <a:spcPct val="90000"/>
              </a:lnSpc>
            </a:pPr>
            <a:endParaRPr lang="en-US" b="1" spc="-150" dirty="0"/>
          </a:p>
          <a:p>
            <a:pPr>
              <a:lnSpc>
                <a:spcPct val="90000"/>
              </a:lnSpc>
            </a:pPr>
            <a:r>
              <a:rPr lang="en-US" b="1" spc="-100" dirty="0"/>
              <a:t>A, B </a:t>
            </a:r>
            <a:r>
              <a:rPr lang="en-US" spc="-100" dirty="0"/>
              <a:t>perform actions on receipt of messages</a:t>
            </a:r>
          </a:p>
          <a:p>
            <a:pPr>
              <a:lnSpc>
                <a:spcPct val="90000"/>
              </a:lnSpc>
            </a:pPr>
            <a:r>
              <a:rPr lang="en-US" b="1" spc="-100" dirty="0"/>
              <a:t>TC </a:t>
            </a:r>
            <a:r>
              <a:rPr lang="en-US" spc="-100" dirty="0"/>
              <a:t>repeats sending messages until both </a:t>
            </a:r>
            <a:r>
              <a:rPr lang="en-US" b="1" spc="-100" dirty="0"/>
              <a:t>A, B</a:t>
            </a:r>
            <a:r>
              <a:rPr lang="en-US" spc="-100" dirty="0"/>
              <a:t> ack</a:t>
            </a:r>
            <a:endParaRPr lang="en-US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Straw Man one-phase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82215" y="3104737"/>
            <a:ext cx="1706219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>
            <a:off x="2125868" y="251831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06513" y="2656165"/>
            <a:ext cx="603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go!</a:t>
            </a:r>
          </a:p>
        </p:txBody>
      </p:sp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 rot="16930232">
            <a:off x="1037570" y="3915408"/>
            <a:ext cx="1060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1" spc="-150" dirty="0">
                <a:latin typeface="Arial"/>
                <a:cs typeface="Arial"/>
              </a:rPr>
              <a:t>debit $20!</a:t>
            </a:r>
          </a:p>
        </p:txBody>
      </p:sp>
      <p:sp>
        <p:nvSpPr>
          <p:cNvPr id="40" name="TextBox 39"/>
          <p:cNvSpPr txBox="1"/>
          <p:nvPr/>
        </p:nvSpPr>
        <p:spPr>
          <a:xfrm rot="4695899">
            <a:off x="2420355" y="3856614"/>
            <a:ext cx="1105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1" spc="-150" dirty="0">
                <a:latin typeface="Arial"/>
                <a:cs typeface="Arial"/>
              </a:rPr>
              <a:t>credit $20!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33" name="Curved Connector 8"/>
          <p:cNvCxnSpPr/>
          <p:nvPr/>
        </p:nvCxnSpPr>
        <p:spPr>
          <a:xfrm>
            <a:off x="2392568" y="2518311"/>
            <a:ext cx="0" cy="81138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404161" y="2656164"/>
            <a:ext cx="788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okay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AF41B8-7420-284D-8E21-39200990C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15375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/>
              <a:t>What could </a:t>
            </a:r>
            <a:r>
              <a:rPr lang="en-US" b="1" dirty="0"/>
              <a:t>possibly</a:t>
            </a:r>
            <a:r>
              <a:rPr lang="en-US" dirty="0"/>
              <a:t> go wrong?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pc="-150" dirty="0"/>
              <a:t>Not enough money in </a:t>
            </a:r>
            <a:r>
              <a:rPr lang="en-US" b="1" spc="-150" dirty="0"/>
              <a:t>A’s</a:t>
            </a:r>
            <a:r>
              <a:rPr lang="en-US" spc="-150" dirty="0"/>
              <a:t> bank account?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spc="-150" dirty="0"/>
              <a:t>B’s</a:t>
            </a:r>
            <a:r>
              <a:rPr lang="en-US" spc="-150" dirty="0"/>
              <a:t> bank account no longer exists?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spc="-150" dirty="0"/>
              <a:t>A</a:t>
            </a:r>
            <a:r>
              <a:rPr lang="en-US" spc="-150" dirty="0"/>
              <a:t> or </a:t>
            </a:r>
            <a:r>
              <a:rPr lang="en-US" b="1" spc="-150" dirty="0"/>
              <a:t>B</a:t>
            </a:r>
            <a:r>
              <a:rPr lang="en-US" spc="-150" dirty="0"/>
              <a:t> </a:t>
            </a:r>
            <a:r>
              <a:rPr lang="en-US" b="1" spc="-150" dirty="0">
                <a:solidFill>
                  <a:srgbClr val="FF0000"/>
                </a:solidFill>
              </a:rPr>
              <a:t>crashes </a:t>
            </a:r>
            <a:r>
              <a:rPr lang="en-US" spc="-150" dirty="0">
                <a:solidFill>
                  <a:srgbClr val="000000"/>
                </a:solidFill>
              </a:rPr>
              <a:t>before receiving message</a:t>
            </a:r>
            <a:r>
              <a:rPr lang="en-US" spc="-150" dirty="0"/>
              <a:t>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The best-effort network to </a:t>
            </a:r>
            <a:r>
              <a:rPr lang="en-US" b="1" dirty="0"/>
              <a:t>B </a:t>
            </a:r>
            <a:r>
              <a:rPr lang="en-US" b="1" dirty="0">
                <a:solidFill>
                  <a:srgbClr val="FF0000"/>
                </a:solidFill>
              </a:rPr>
              <a:t>fails</a:t>
            </a:r>
            <a:r>
              <a:rPr lang="en-US" dirty="0"/>
              <a:t>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spc="-150" dirty="0"/>
              <a:t>TC </a:t>
            </a:r>
            <a:r>
              <a:rPr lang="en-US" b="1" spc="-150" dirty="0">
                <a:solidFill>
                  <a:srgbClr val="FF0000"/>
                </a:solidFill>
              </a:rPr>
              <a:t>crashes</a:t>
            </a:r>
            <a:r>
              <a:rPr lang="en-US" spc="-150" dirty="0">
                <a:solidFill>
                  <a:srgbClr val="FF0000"/>
                </a:solidFill>
              </a:rPr>
              <a:t> </a:t>
            </a:r>
            <a:r>
              <a:rPr lang="en-US" spc="-150" dirty="0"/>
              <a:t>after it sends </a:t>
            </a:r>
            <a:r>
              <a:rPr lang="en-US" i="1" spc="-150" dirty="0"/>
              <a:t>debit </a:t>
            </a:r>
            <a:r>
              <a:rPr lang="en-US" spc="-150" dirty="0"/>
              <a:t>to </a:t>
            </a:r>
            <a:r>
              <a:rPr lang="en-US" b="1" spc="-150" dirty="0"/>
              <a:t>A</a:t>
            </a:r>
            <a:r>
              <a:rPr lang="en-US" spc="-150" dirty="0"/>
              <a:t> but before sending to </a:t>
            </a:r>
            <a:r>
              <a:rPr lang="en-US" b="1" spc="-150" dirty="0"/>
              <a:t>B</a:t>
            </a:r>
            <a:r>
              <a:rPr lang="en-US" spc="-150" dirty="0"/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Reasoning about the Straw Man protocol</a:t>
            </a:r>
          </a:p>
        </p:txBody>
      </p:sp>
    </p:spTree>
    <p:extLst>
      <p:ext uri="{BB962C8B-B14F-4D97-AF65-F5344CB8AC3E}">
        <p14:creationId xmlns:p14="http://schemas.microsoft.com/office/powerpoint/2010/main" val="199127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Note that </a:t>
            </a:r>
            <a:r>
              <a:rPr lang="en-US" b="1" dirty="0"/>
              <a:t>TC</a:t>
            </a:r>
            <a:r>
              <a:rPr lang="en-US" dirty="0"/>
              <a:t>, </a:t>
            </a:r>
            <a:r>
              <a:rPr lang="en-US" b="1" dirty="0"/>
              <a:t>A</a:t>
            </a:r>
            <a:r>
              <a:rPr lang="en-US" dirty="0"/>
              <a:t>, and </a:t>
            </a:r>
            <a:r>
              <a:rPr lang="en-US" b="1" dirty="0"/>
              <a:t>B</a:t>
            </a:r>
            <a:r>
              <a:rPr lang="en-US" dirty="0"/>
              <a:t> each have a notion of committing</a:t>
            </a:r>
          </a:p>
          <a:p>
            <a:r>
              <a:rPr lang="en-US" dirty="0"/>
              <a:t>We want two properties:</a:t>
            </a:r>
            <a:endParaRPr lang="en-US" b="1" i="1" dirty="0">
              <a:solidFill>
                <a:srgbClr val="E46C0A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Safety</a:t>
            </a:r>
          </a:p>
          <a:p>
            <a:pPr marL="914400" lvl="1" indent="-514350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dirty="0">
                <a:solidFill>
                  <a:srgbClr val="000000"/>
                </a:solidFill>
              </a:rPr>
              <a:t>one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commits,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no one </a:t>
            </a:r>
            <a:r>
              <a:rPr lang="en-US" b="1" dirty="0">
                <a:solidFill>
                  <a:srgbClr val="FF0000"/>
                </a:solidFill>
              </a:rPr>
              <a:t>aborts</a:t>
            </a:r>
          </a:p>
          <a:p>
            <a:pPr marL="914400" lvl="1" indent="-514350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dirty="0">
                <a:solidFill>
                  <a:srgbClr val="000000"/>
                </a:solidFill>
              </a:rPr>
              <a:t>one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aborts,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no one </a:t>
            </a:r>
            <a:r>
              <a:rPr lang="en-US" b="1" dirty="0">
                <a:solidFill>
                  <a:srgbClr val="0000FF"/>
                </a:solidFill>
              </a:rPr>
              <a:t>commits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Liveness</a:t>
            </a:r>
          </a:p>
          <a:p>
            <a:pPr lvl="1"/>
            <a:r>
              <a:rPr lang="en-US" spc="-150" dirty="0">
                <a:solidFill>
                  <a:srgbClr val="000000"/>
                </a:solidFill>
              </a:rPr>
              <a:t>If </a:t>
            </a:r>
            <a:r>
              <a:rPr lang="en-US" b="1" spc="-150" dirty="0">
                <a:solidFill>
                  <a:srgbClr val="0000FF"/>
                </a:solidFill>
              </a:rPr>
              <a:t>no failures </a:t>
            </a:r>
            <a:r>
              <a:rPr lang="en-US" spc="-150" dirty="0">
                <a:solidFill>
                  <a:srgbClr val="000000"/>
                </a:solidFill>
              </a:rPr>
              <a:t>and </a:t>
            </a:r>
            <a:r>
              <a:rPr lang="en-US" b="1" spc="-150" dirty="0">
                <a:solidFill>
                  <a:srgbClr val="000000"/>
                </a:solidFill>
              </a:rPr>
              <a:t>A</a:t>
            </a:r>
            <a:r>
              <a:rPr lang="en-US" spc="-150" dirty="0">
                <a:solidFill>
                  <a:srgbClr val="000000"/>
                </a:solidFill>
              </a:rPr>
              <a:t> and </a:t>
            </a:r>
            <a:r>
              <a:rPr lang="en-US" b="1" spc="-150" dirty="0">
                <a:solidFill>
                  <a:srgbClr val="000000"/>
                </a:solidFill>
              </a:rPr>
              <a:t>B</a:t>
            </a:r>
            <a:r>
              <a:rPr lang="en-US" spc="-150" dirty="0">
                <a:solidFill>
                  <a:srgbClr val="000000"/>
                </a:solidFill>
              </a:rPr>
              <a:t> can commit, </a:t>
            </a:r>
            <a:r>
              <a:rPr lang="en-US" b="1" spc="-150" dirty="0">
                <a:solidFill>
                  <a:srgbClr val="0000FF"/>
                </a:solidFill>
              </a:rPr>
              <a:t>action commits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failures,</a:t>
            </a:r>
            <a:r>
              <a:rPr lang="en-US" dirty="0">
                <a:solidFill>
                  <a:srgbClr val="000000"/>
                </a:solidFill>
              </a:rPr>
              <a:t> reach a conclusion ASAP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versus liveness</a:t>
            </a:r>
          </a:p>
        </p:txBody>
      </p:sp>
    </p:spTree>
    <p:extLst>
      <p:ext uri="{BB962C8B-B14F-4D97-AF65-F5344CB8AC3E}">
        <p14:creationId xmlns:p14="http://schemas.microsoft.com/office/powerpoint/2010/main" val="10538891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correct</a:t>
            </a:r>
            <a:r>
              <a:rPr lang="en-US" sz="3200" dirty="0"/>
              <a:t> atomic commit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>
            <a:off x="2116343" y="2559586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18272" y="2679681"/>
            <a:ext cx="603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go!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1A89BA-7B7B-774C-BA2B-88DC6F9F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33311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correct</a:t>
            </a:r>
            <a:r>
              <a:rPr lang="en-US" sz="3200" dirty="0"/>
              <a:t> atomic commit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31558" y="3947046"/>
            <a:ext cx="1202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prepare!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912668" y="3947046"/>
            <a:ext cx="1202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prepare!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47AA2F-7E07-5B49-B996-4EDAAAF93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4626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correct</a:t>
            </a:r>
            <a:r>
              <a:rPr lang="en-US" sz="3200" dirty="0"/>
              <a:t> atomic commit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21" name="Curved Connector 8"/>
          <p:cNvCxnSpPr/>
          <p:nvPr/>
        </p:nvCxnSpPr>
        <p:spPr>
          <a:xfrm flipV="1">
            <a:off x="1823246" y="3981728"/>
            <a:ext cx="331118" cy="666414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flipH="1" flipV="1">
            <a:off x="2410039" y="3998494"/>
            <a:ext cx="305969" cy="637074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 rot="17869845">
            <a:off x="1722514" y="4288087"/>
            <a:ext cx="646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yes</a:t>
            </a:r>
          </a:p>
        </p:txBody>
      </p:sp>
      <p:sp>
        <p:nvSpPr>
          <p:cNvPr id="55" name="TextBox 54"/>
          <p:cNvSpPr txBox="1"/>
          <p:nvPr/>
        </p:nvSpPr>
        <p:spPr>
          <a:xfrm rot="3935173">
            <a:off x="2197062" y="4316586"/>
            <a:ext cx="646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yes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426B06-DECD-594D-B3D3-F650EB903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837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592255" y="3947924"/>
            <a:ext cx="114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commit!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923165" y="3954925"/>
            <a:ext cx="114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commit!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>
                <a:sym typeface="Wingdings"/>
              </a:rPr>
              <a:t>TC  A, B: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>
                <a:sym typeface="Wingdings"/>
              </a:rPr>
              <a:t>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>
                <a:sym typeface="Wingdings"/>
              </a:rPr>
              <a:t>”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 </a:t>
            </a:r>
            <a:r>
              <a:rPr lang="en-US" sz="2400" spc="-150" dirty="0">
                <a:sym typeface="Wingdings"/>
              </a:rPr>
              <a:t>sends </a:t>
            </a:r>
            <a:r>
              <a:rPr lang="en-US" sz="2400" b="1" i="1" spc="-150" dirty="0">
                <a:solidFill>
                  <a:srgbClr val="0000FF"/>
                </a:solidFill>
                <a:sym typeface="Wingdings"/>
              </a:rPr>
              <a:t>commit</a:t>
            </a:r>
            <a:r>
              <a:rPr lang="en-US" sz="2400" spc="-15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both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yes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</a:t>
            </a:r>
            <a:r>
              <a:rPr lang="en-US" sz="2400" spc="-150" dirty="0">
                <a:sym typeface="Wingdings"/>
              </a:rPr>
              <a:t> sends </a:t>
            </a:r>
            <a:r>
              <a:rPr lang="en-US" sz="2400" b="1" i="1" spc="-150" dirty="0">
                <a:solidFill>
                  <a:srgbClr val="FF3300"/>
                </a:solidFill>
                <a:sym typeface="Wingdings"/>
              </a:rPr>
              <a:t>abort</a:t>
            </a:r>
            <a:r>
              <a:rPr lang="en-US" sz="2400" spc="-150" dirty="0">
                <a:solidFill>
                  <a:srgbClr val="FF3300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either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no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correct</a:t>
            </a:r>
            <a:r>
              <a:rPr lang="en-US" sz="3200" dirty="0"/>
              <a:t> atomic commit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AF1765-A60A-4749-AD0C-D3A667A5E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04337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5"/>
            <a:ext cx="4819673" cy="5295579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>
                <a:sym typeface="Wingdings"/>
              </a:rPr>
              <a:t>TC  A, B: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>
                <a:sym typeface="Wingdings"/>
              </a:rPr>
              <a:t>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>
                <a:sym typeface="Wingdings"/>
              </a:rPr>
              <a:t>”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 </a:t>
            </a:r>
            <a:r>
              <a:rPr lang="en-US" sz="2400" spc="-150" dirty="0">
                <a:sym typeface="Wingdings"/>
              </a:rPr>
              <a:t>sends </a:t>
            </a:r>
            <a:r>
              <a:rPr lang="en-US" sz="2400" b="1" i="1" spc="-150" dirty="0">
                <a:solidFill>
                  <a:srgbClr val="0000FF"/>
                </a:solidFill>
                <a:sym typeface="Wingdings"/>
              </a:rPr>
              <a:t>commit</a:t>
            </a:r>
            <a:r>
              <a:rPr lang="en-US" sz="2400" spc="-15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both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yes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</a:t>
            </a:r>
            <a:r>
              <a:rPr lang="en-US" sz="2400" spc="-150" dirty="0">
                <a:sym typeface="Wingdings"/>
              </a:rPr>
              <a:t> sends </a:t>
            </a:r>
            <a:r>
              <a:rPr lang="en-US" sz="2400" b="1" i="1" spc="-150" dirty="0">
                <a:solidFill>
                  <a:srgbClr val="FF3300"/>
                </a:solidFill>
                <a:sym typeface="Wingdings"/>
              </a:rPr>
              <a:t>abort</a:t>
            </a:r>
            <a:r>
              <a:rPr lang="en-US" sz="2400" spc="-150" dirty="0">
                <a:solidFill>
                  <a:srgbClr val="FF3300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either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no</a:t>
            </a:r>
            <a:endParaRPr lang="en-US" sz="2400" b="1" spc="-100" dirty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TC </a:t>
            </a:r>
            <a:r>
              <a:rPr lang="en-US" sz="2400" b="1" spc="-100" dirty="0">
                <a:sym typeface="Wingdings"/>
              </a:rPr>
              <a:t> C: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“okay” or “failed”</a:t>
            </a:r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2400" b="1" spc="-100" dirty="0"/>
              <a:t>A, B </a:t>
            </a:r>
            <a:r>
              <a:rPr lang="en-US" sz="2400" spc="-100" dirty="0"/>
              <a:t>commit on receipt of commit message</a:t>
            </a:r>
            <a:endParaRPr lang="en-US" sz="2400" i="1" spc="-100" dirty="0"/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correct</a:t>
            </a:r>
            <a:r>
              <a:rPr lang="en-US" sz="3200" dirty="0"/>
              <a:t> atomic commit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44" name="Curved Connector 8"/>
          <p:cNvCxnSpPr/>
          <p:nvPr/>
        </p:nvCxnSpPr>
        <p:spPr>
          <a:xfrm>
            <a:off x="2392568" y="2518311"/>
            <a:ext cx="0" cy="81138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380643" y="2679681"/>
            <a:ext cx="788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okay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FD960C-6334-E94E-84A1-D6E491BC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12856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5126" y="2699507"/>
            <a:ext cx="4819673" cy="4877434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II. Sends </a:t>
            </a:r>
            <a:r>
              <a:rPr lang="en-US" sz="2200" i="1" spc="-100" dirty="0" err="1"/>
              <a:t>vote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to TC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</a:t>
            </a:r>
            <a:r>
              <a:rPr lang="en-US" sz="2200" b="1" spc="-100" dirty="0"/>
              <a:t>if</a:t>
            </a:r>
            <a:r>
              <a:rPr lang="en-US" sz="2200" spc="-100" dirty="0"/>
              <a:t> </a:t>
            </a:r>
            <a:r>
              <a:rPr lang="en-US" sz="2200" i="1" spc="-100" dirty="0" err="1"/>
              <a:t>vote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is NO </a:t>
            </a:r>
            <a:r>
              <a:rPr lang="en-US" sz="2200" b="1" spc="-100" dirty="0"/>
              <a:t>then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ABORT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</a:t>
            </a:r>
            <a:r>
              <a:rPr lang="en-US" sz="2200" b="1" spc="-100" dirty="0"/>
              <a:t>halt</a:t>
            </a:r>
          </a:p>
          <a:p>
            <a:pPr marL="0" indent="0">
              <a:lnSpc>
                <a:spcPct val="90000"/>
              </a:lnSpc>
              <a:buNone/>
            </a:pPr>
            <a:endParaRPr lang="en-US" sz="2200" spc="-100" dirty="0"/>
          </a:p>
          <a:p>
            <a:pPr marL="0" indent="0">
              <a:lnSpc>
                <a:spcPct val="90000"/>
              </a:lnSpc>
              <a:buNone/>
            </a:pPr>
            <a:endParaRPr lang="en-US" sz="2200" spc="-1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IV. </a:t>
            </a:r>
            <a:r>
              <a:rPr lang="en-US" sz="2200" b="1" spc="-100" dirty="0"/>
              <a:t>if</a:t>
            </a:r>
            <a:r>
              <a:rPr lang="en-US" sz="2200" spc="-100" dirty="0"/>
              <a:t> received COMMIT </a:t>
            </a:r>
            <a:r>
              <a:rPr lang="en-US" sz="2200" b="1" spc="-100" dirty="0"/>
              <a:t>then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COMMIT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</a:t>
            </a:r>
            <a:r>
              <a:rPr lang="en-US" sz="2200" b="1" spc="-100" dirty="0"/>
              <a:t>else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i="1" spc="-100" dirty="0"/>
              <a:t> 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ABORT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</a:t>
            </a:r>
            <a:r>
              <a:rPr lang="en-US" sz="2200" b="1" spc="-100" dirty="0"/>
              <a:t>halt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Two-Phase Commit (almost)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309045" y="1412000"/>
            <a:ext cx="307240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pc="-150" dirty="0">
                <a:latin typeface="Arial"/>
                <a:ea typeface="Gill Sans" pitchFamily="-84" charset="0"/>
                <a:cs typeface="Arial"/>
              </a:rPr>
              <a:t>Transaction Coordinator (TC)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4999563" y="1412000"/>
            <a:ext cx="199080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latin typeface="Arial"/>
                <a:ea typeface="Gill Sans" pitchFamily="-84" charset="0"/>
                <a:cs typeface="Arial"/>
              </a:rPr>
              <a:t>Participant </a:t>
            </a:r>
            <a:r>
              <a:rPr lang="en-US" b="0" i="1" dirty="0">
                <a:latin typeface="Arial"/>
                <a:ea typeface="Gill Sans" pitchFamily="-84" charset="0"/>
                <a:cs typeface="Arial"/>
              </a:rPr>
              <a:t>p</a:t>
            </a:r>
            <a:r>
              <a:rPr lang="en-US" b="0" i="1" baseline="-25000" dirty="0">
                <a:latin typeface="Arial"/>
                <a:ea typeface="Gill Sans" pitchFamily="-84" charset="0"/>
                <a:cs typeface="Arial"/>
              </a:rPr>
              <a:t>i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18E1B63-E9A7-C94E-8299-4A92FA3284FF}"/>
              </a:ext>
            </a:extLst>
          </p:cNvPr>
          <p:cNvSpPr txBox="1">
            <a:spLocks/>
          </p:cNvSpPr>
          <p:nvPr/>
        </p:nvSpPr>
        <p:spPr bwMode="auto">
          <a:xfrm>
            <a:off x="309045" y="2315255"/>
            <a:ext cx="4819673" cy="487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200" b="0" dirty="0"/>
              <a:t>I. Sends VOTE-REQ to all participants</a:t>
            </a:r>
            <a:endParaRPr lang="en-US" sz="2200" b="0" i="1" dirty="0"/>
          </a:p>
          <a:p>
            <a:pPr marL="0" indent="0">
              <a:lnSpc>
                <a:spcPct val="90000"/>
              </a:lnSpc>
              <a:buNone/>
            </a:pPr>
            <a:endParaRPr lang="en-US" sz="2200" b="0" i="1" dirty="0"/>
          </a:p>
          <a:p>
            <a:pPr marL="0" indent="0">
              <a:lnSpc>
                <a:spcPct val="90000"/>
              </a:lnSpc>
              <a:buNone/>
            </a:pPr>
            <a:endParaRPr lang="en-US" sz="2200" b="0" i="1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200" b="0" dirty="0"/>
              <a:t>III. </a:t>
            </a:r>
            <a:r>
              <a:rPr lang="en-US" sz="2200" b="1" dirty="0"/>
              <a:t>TC</a:t>
            </a:r>
            <a:r>
              <a:rPr lang="en-US" sz="2200" b="0" dirty="0"/>
              <a:t> </a:t>
            </a:r>
            <a:r>
              <a:rPr lang="en-US" sz="2200" b="0" dirty="0">
                <a:sym typeface="Wingdings"/>
              </a:rPr>
              <a:t>votes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dirty="0">
                <a:sym typeface="Wingdings"/>
              </a:rPr>
              <a:t>     if</a:t>
            </a:r>
            <a:r>
              <a:rPr lang="en-US" sz="2200" b="0" spc="-100" dirty="0">
                <a:sym typeface="Wingdings"/>
              </a:rPr>
              <a:t> all votes are YES </a:t>
            </a:r>
            <a:r>
              <a:rPr lang="en-US" sz="2200" spc="-100" dirty="0">
                <a:sym typeface="Wingdings"/>
              </a:rPr>
              <a:t>then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>
                <a:sym typeface="Wingdings"/>
              </a:rPr>
              <a:t>       </a:t>
            </a:r>
            <a:r>
              <a:rPr lang="en-US" sz="2200" b="0" i="1" spc="-100" dirty="0" err="1">
                <a:sym typeface="Wingdings"/>
              </a:rPr>
              <a:t>decide</a:t>
            </a:r>
            <a:r>
              <a:rPr lang="en-US" sz="2200" b="0" i="1" spc="-100" baseline="-25000" dirty="0" err="1">
                <a:sym typeface="Wingdings"/>
              </a:rPr>
              <a:t>TC</a:t>
            </a:r>
            <a:r>
              <a:rPr lang="en-US" sz="2200" b="0" spc="-100" dirty="0">
                <a:sym typeface="Wingdings"/>
              </a:rPr>
              <a:t> := COMMIT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b="0" spc="-100" dirty="0">
                <a:sym typeface="Wingdings"/>
              </a:rPr>
              <a:t>       send COMMIT to all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else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  </a:t>
            </a:r>
            <a:r>
              <a:rPr lang="en-US" sz="2200" b="0" i="1" spc="-100" dirty="0" err="1"/>
              <a:t>decide</a:t>
            </a:r>
            <a:r>
              <a:rPr lang="en-US" sz="2200" b="0" i="1" spc="-100" baseline="-25000" dirty="0" err="1"/>
              <a:t>TC</a:t>
            </a:r>
            <a:r>
              <a:rPr lang="en-US" sz="2200" b="0" spc="-100" dirty="0"/>
              <a:t> := ABORT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b="0" spc="-100" dirty="0"/>
              <a:t>       send ABORT to all who voted YES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b="1" spc="-100" dirty="0">
                <a:sym typeface="Wingdings"/>
              </a:rPr>
              <a:t>     halt</a:t>
            </a:r>
          </a:p>
        </p:txBody>
      </p:sp>
      <p:cxnSp>
        <p:nvCxnSpPr>
          <p:cNvPr id="17" name="Curved Connector 8">
            <a:extLst>
              <a:ext uri="{FF2B5EF4-FFF2-40B4-BE49-F238E27FC236}">
                <a16:creationId xmlns:a16="http://schemas.microsoft.com/office/drawing/2014/main" id="{14CB7421-AE20-E743-B742-FABC46E2ABD8}"/>
              </a:ext>
            </a:extLst>
          </p:cNvPr>
          <p:cNvCxnSpPr>
            <a:cxnSpLocks/>
          </p:cNvCxnSpPr>
          <p:nvPr/>
        </p:nvCxnSpPr>
        <p:spPr>
          <a:xfrm flipH="1" flipV="1">
            <a:off x="3035800" y="2699507"/>
            <a:ext cx="1881845" cy="230228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DE43D1-F08D-E843-B06E-B32F0EFB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cxnSp>
        <p:nvCxnSpPr>
          <p:cNvPr id="21" name="Curved Connector 8">
            <a:extLst>
              <a:ext uri="{FF2B5EF4-FFF2-40B4-BE49-F238E27FC236}">
                <a16:creationId xmlns:a16="http://schemas.microsoft.com/office/drawing/2014/main" id="{EFA51954-DBE8-2A42-9627-AF729CAFEEA4}"/>
              </a:ext>
            </a:extLst>
          </p:cNvPr>
          <p:cNvCxnSpPr>
            <a:cxnSpLocks/>
          </p:cNvCxnSpPr>
          <p:nvPr/>
        </p:nvCxnSpPr>
        <p:spPr>
          <a:xfrm flipV="1">
            <a:off x="3035800" y="3083355"/>
            <a:ext cx="1881845" cy="34564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Curved Connector 8">
            <a:extLst>
              <a:ext uri="{FF2B5EF4-FFF2-40B4-BE49-F238E27FC236}">
                <a16:creationId xmlns:a16="http://schemas.microsoft.com/office/drawing/2014/main" id="{410A016E-4CDA-CA40-B03B-AEBCFA13F060}"/>
              </a:ext>
            </a:extLst>
          </p:cNvPr>
          <p:cNvCxnSpPr>
            <a:cxnSpLocks/>
          </p:cNvCxnSpPr>
          <p:nvPr/>
        </p:nvCxnSpPr>
        <p:spPr>
          <a:xfrm flipH="1" flipV="1">
            <a:off x="3026268" y="4888592"/>
            <a:ext cx="1881845" cy="230228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54598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Safety and liveness properties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263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Satisfies AC-1 to AC-4</a:t>
            </a:r>
          </a:p>
          <a:p>
            <a:r>
              <a:rPr lang="en-US" dirty="0"/>
              <a:t>But not AC-5 (at least “as is”)</a:t>
            </a:r>
          </a:p>
          <a:p>
            <a:pPr lvl="1"/>
            <a:r>
              <a:rPr lang="en-US" dirty="0"/>
              <a:t>A process may be waiting for a message that may never arrive</a:t>
            </a:r>
          </a:p>
          <a:p>
            <a:pPr lvl="2"/>
            <a:r>
              <a:rPr lang="en-US" dirty="0"/>
              <a:t>Use Timeout Actions</a:t>
            </a:r>
          </a:p>
          <a:p>
            <a:pPr lvl="1"/>
            <a:r>
              <a:rPr lang="en-US" dirty="0"/>
              <a:t>No guarantee that a recovered process will reach a decision consistent with that of other processes</a:t>
            </a:r>
          </a:p>
          <a:p>
            <a:pPr lvl="2"/>
            <a:r>
              <a:rPr lang="en-US" dirty="0"/>
              <a:t>Processes save protocol state in DT-Log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atomic commit</a:t>
            </a:r>
          </a:p>
        </p:txBody>
      </p:sp>
    </p:spTree>
    <p:extLst>
      <p:ext uri="{BB962C8B-B14F-4D97-AF65-F5344CB8AC3E}">
        <p14:creationId xmlns:p14="http://schemas.microsoft.com/office/powerpoint/2010/main" val="178465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Where do hosts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wait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for messages?</a:t>
            </a:r>
          </a:p>
          <a:p>
            <a:pPr marL="0" indent="0">
              <a:buNone/>
            </a:pPr>
            <a:r>
              <a:rPr lang="en-US" b="1" dirty="0"/>
              <a:t>II.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is waiting for VOTE-REQ from </a:t>
            </a:r>
            <a:r>
              <a:rPr lang="en-US" b="1" dirty="0"/>
              <a:t>TC</a:t>
            </a:r>
          </a:p>
          <a:p>
            <a:pPr marL="0" indent="0">
              <a:buNone/>
            </a:pPr>
            <a:r>
              <a:rPr lang="en-US" b="1" dirty="0"/>
              <a:t>III. TC</a:t>
            </a:r>
            <a:r>
              <a:rPr lang="en-US" dirty="0"/>
              <a:t> waits for “yes” or “no” from participants</a:t>
            </a:r>
          </a:p>
          <a:p>
            <a:pPr marL="0" indent="0">
              <a:buNone/>
            </a:pPr>
            <a:r>
              <a:rPr lang="en-US" b="1" dirty="0"/>
              <a:t>IV.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(who voted YES) waits for “commit” or “abort” from </a:t>
            </a:r>
            <a:r>
              <a:rPr lang="en-US" b="1" dirty="0"/>
              <a:t>TC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11465615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II.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is waiting for VOTE-REQ from </a:t>
            </a:r>
            <a:r>
              <a:rPr lang="en-US" b="1" dirty="0"/>
              <a:t>TC</a:t>
            </a:r>
          </a:p>
          <a:p>
            <a:pPr lvl="1"/>
            <a:r>
              <a:rPr lang="en-US" dirty="0"/>
              <a:t>Since it is has not cast its vote yet, can decide ABORT and halt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11032025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III. TC</a:t>
            </a:r>
            <a:r>
              <a:rPr lang="en-US" dirty="0"/>
              <a:t> waits for “yes” or “no” from participants</a:t>
            </a:r>
          </a:p>
          <a:p>
            <a:pPr lvl="1"/>
            <a:r>
              <a:rPr lang="en-US" b="1" dirty="0"/>
              <a:t>TC</a:t>
            </a:r>
            <a:r>
              <a:rPr lang="en-US" dirty="0"/>
              <a:t> hasn’t yet sent any commit messages, so can </a:t>
            </a:r>
            <a:r>
              <a:rPr lang="en-US" b="1" dirty="0"/>
              <a:t>safely </a:t>
            </a:r>
            <a:r>
              <a:rPr lang="en-US" dirty="0"/>
              <a:t>ABORT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after a timeout</a:t>
            </a:r>
          </a:p>
          <a:p>
            <a:pPr lvl="1"/>
            <a:r>
              <a:rPr lang="en-US" dirty="0"/>
              <a:t>Send ABORT to all participants which voted YES, and halt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34040193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IV.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(who voted YES) waits for “commit” or “abort” from </a:t>
            </a:r>
            <a:r>
              <a:rPr lang="en-US" b="1" dirty="0"/>
              <a:t>TC</a:t>
            </a:r>
          </a:p>
          <a:p>
            <a:pPr lvl="1"/>
            <a:r>
              <a:rPr lang="en-US" dirty="0"/>
              <a:t>Can it unilaterally abort?</a:t>
            </a:r>
          </a:p>
          <a:p>
            <a:pPr lvl="1"/>
            <a:r>
              <a:rPr lang="en-US" dirty="0"/>
              <a:t>Can it unilaterally commit?</a:t>
            </a:r>
          </a:p>
          <a:p>
            <a:pPr lvl="1"/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cannot decide: must run a </a:t>
            </a:r>
            <a:r>
              <a:rPr lang="en-US" b="1" dirty="0">
                <a:solidFill>
                  <a:schemeClr val="accent6"/>
                </a:solidFill>
              </a:rPr>
              <a:t>termination protocol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232209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dirty="0"/>
              <a:t>Consider </a:t>
            </a:r>
            <a:r>
              <a:rPr lang="en-US" b="1" dirty="0"/>
              <a:t>B</a:t>
            </a:r>
            <a:r>
              <a:rPr lang="en-US" dirty="0"/>
              <a:t> (</a:t>
            </a:r>
            <a:r>
              <a:rPr lang="en-US" b="1" dirty="0"/>
              <a:t>A</a:t>
            </a:r>
            <a:r>
              <a:rPr lang="en-US" dirty="0"/>
              <a:t> case is symmetric) waiting for </a:t>
            </a:r>
            <a:r>
              <a:rPr lang="en-US" i="1" dirty="0"/>
              <a:t>commit</a:t>
            </a:r>
            <a:r>
              <a:rPr lang="en-US" dirty="0"/>
              <a:t> or </a:t>
            </a:r>
            <a:r>
              <a:rPr lang="en-US" i="1" dirty="0"/>
              <a:t>abort</a:t>
            </a:r>
            <a:r>
              <a:rPr lang="en-US" dirty="0"/>
              <a:t> from </a:t>
            </a:r>
            <a:r>
              <a:rPr lang="en-US" b="1" dirty="0"/>
              <a:t>TC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/>
              <a:t>Assume </a:t>
            </a:r>
            <a:r>
              <a:rPr lang="en-US" b="1" dirty="0"/>
              <a:t>B</a:t>
            </a:r>
            <a:r>
              <a:rPr lang="en-US" dirty="0"/>
              <a:t> voted </a:t>
            </a:r>
            <a:r>
              <a:rPr lang="en-US" i="1" dirty="0"/>
              <a:t>yes</a:t>
            </a:r>
            <a:r>
              <a:rPr lang="en-US" dirty="0"/>
              <a:t> (else, unilateral abort possible)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ym typeface="Wingdings"/>
              </a:rPr>
              <a:t>A</a:t>
            </a:r>
            <a:r>
              <a:rPr lang="en-US" dirty="0">
                <a:sym typeface="Wingdings"/>
              </a:rPr>
              <a:t>: </a:t>
            </a:r>
            <a:r>
              <a:rPr lang="en-US" dirty="0"/>
              <a:t>“status?” </a:t>
            </a:r>
            <a:r>
              <a:rPr lang="en-US" b="1" dirty="0"/>
              <a:t>A</a:t>
            </a:r>
            <a:r>
              <a:rPr lang="en-US" dirty="0"/>
              <a:t> then replies back to </a:t>
            </a:r>
            <a:r>
              <a:rPr lang="en-US" b="1" dirty="0"/>
              <a:t>B</a:t>
            </a:r>
            <a:r>
              <a:rPr lang="en-US" dirty="0"/>
              <a:t>. Then: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(No reply from </a:t>
            </a:r>
            <a:r>
              <a:rPr lang="en-US" b="1" dirty="0"/>
              <a:t>A</a:t>
            </a:r>
            <a:r>
              <a:rPr lang="en-US" dirty="0"/>
              <a:t>): no decision, </a:t>
            </a:r>
            <a:r>
              <a:rPr lang="en-US" b="1" dirty="0"/>
              <a:t>B</a:t>
            </a:r>
            <a:r>
              <a:rPr lang="en-US" dirty="0"/>
              <a:t> waits for </a:t>
            </a:r>
            <a:r>
              <a:rPr lang="en-US" b="1" dirty="0"/>
              <a:t>TC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 </a:t>
            </a:r>
            <a:r>
              <a:rPr lang="en-US" dirty="0"/>
              <a:t>received commit or abort from </a:t>
            </a:r>
            <a:r>
              <a:rPr lang="en-US" b="1" dirty="0"/>
              <a:t>TC</a:t>
            </a:r>
            <a:r>
              <a:rPr lang="en-US" dirty="0"/>
              <a:t>: </a:t>
            </a:r>
            <a:r>
              <a:rPr lang="en-US" b="1" dirty="0"/>
              <a:t>B</a:t>
            </a:r>
            <a:r>
              <a:rPr lang="en-US" dirty="0"/>
              <a:t> agrees with </a:t>
            </a:r>
            <a:r>
              <a:rPr lang="en-US" b="1" dirty="0"/>
              <a:t>TC</a:t>
            </a:r>
            <a:r>
              <a:rPr lang="en-US" dirty="0"/>
              <a:t>’s decision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</a:t>
            </a:r>
            <a:r>
              <a:rPr lang="en-US" dirty="0"/>
              <a:t> hasn’t voted yet or voted </a:t>
            </a:r>
            <a:r>
              <a:rPr lang="en-US" i="1" dirty="0"/>
              <a:t>no:</a:t>
            </a:r>
            <a:r>
              <a:rPr lang="en-US" dirty="0"/>
              <a:t> both </a:t>
            </a:r>
            <a:r>
              <a:rPr lang="en-US" b="1" dirty="0"/>
              <a:t>abort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>
                <a:solidFill>
                  <a:prstClr val="black"/>
                </a:solidFill>
              </a:rPr>
              <a:t>TC</a:t>
            </a:r>
            <a:r>
              <a:rPr lang="en-US" dirty="0">
                <a:solidFill>
                  <a:prstClr val="black"/>
                </a:solidFill>
              </a:rPr>
              <a:t> can’t have decided to commit</a:t>
            </a:r>
            <a:endParaRPr lang="en-US" b="1" dirty="0">
              <a:solidFill>
                <a:prstClr val="black"/>
              </a:solidFill>
            </a:endParaRP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</a:t>
            </a:r>
            <a:r>
              <a:rPr lang="en-US" dirty="0"/>
              <a:t> voted </a:t>
            </a:r>
            <a:r>
              <a:rPr lang="en-US" i="1" dirty="0"/>
              <a:t>yes:</a:t>
            </a:r>
            <a:r>
              <a:rPr lang="en-US" dirty="0"/>
              <a:t> both must </a:t>
            </a:r>
            <a:r>
              <a:rPr lang="en-US" b="1" dirty="0"/>
              <a:t>wait</a:t>
            </a:r>
            <a:r>
              <a:rPr lang="en-US" dirty="0"/>
              <a:t> for the </a:t>
            </a:r>
            <a:r>
              <a:rPr lang="en-US" b="1" dirty="0"/>
              <a:t>TC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TC </a:t>
            </a:r>
            <a:r>
              <a:rPr lang="en-US" dirty="0"/>
              <a:t>decided to </a:t>
            </a:r>
            <a:r>
              <a:rPr lang="en-US" b="1" dirty="0">
                <a:solidFill>
                  <a:srgbClr val="0000FF"/>
                </a:solidFill>
              </a:rPr>
              <a:t>commit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/>
              <a:t>if both replies</a:t>
            </a:r>
            <a:r>
              <a:rPr lang="en-US" i="1" dirty="0"/>
              <a:t> </a:t>
            </a:r>
            <a:r>
              <a:rPr lang="en-US" dirty="0"/>
              <a:t>received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TC</a:t>
            </a:r>
            <a:r>
              <a:rPr lang="en-US" dirty="0"/>
              <a:t> decided to </a:t>
            </a:r>
            <a:r>
              <a:rPr lang="en-US" b="1" dirty="0">
                <a:solidFill>
                  <a:srgbClr val="FF3300"/>
                </a:solidFill>
              </a:rPr>
              <a:t>abort</a:t>
            </a:r>
            <a:r>
              <a:rPr lang="en-US" dirty="0">
                <a:solidFill>
                  <a:srgbClr val="FF3300"/>
                </a:solidFill>
              </a:rPr>
              <a:t> </a:t>
            </a:r>
            <a:r>
              <a:rPr lang="en-US" dirty="0"/>
              <a:t>if it timed out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8282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What are the liveness and safety properties?</a:t>
            </a:r>
            <a:endParaRPr lang="en-US" dirty="0"/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Safety</a:t>
            </a:r>
            <a:r>
              <a:rPr lang="en-US" dirty="0"/>
              <a:t>: if servers don’t crash and network between A and B is reliable, all processes reach the same decision (in a finite number of steps)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Liveness</a:t>
            </a:r>
            <a:r>
              <a:rPr lang="en-US" dirty="0"/>
              <a:t>: if failures are eventually repaired, then every participant will eventually reach a decision</a:t>
            </a:r>
          </a:p>
          <a:p>
            <a:r>
              <a:rPr lang="en-US" dirty="0"/>
              <a:t>Can resolve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some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timeout situations with guaranteed correctness</a:t>
            </a:r>
          </a:p>
          <a:p>
            <a:r>
              <a:rPr lang="en-US" dirty="0"/>
              <a:t>Sometimes however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must block</a:t>
            </a:r>
          </a:p>
          <a:p>
            <a:pPr lvl="1"/>
            <a:r>
              <a:rPr lang="en-US" dirty="0"/>
              <a:t>Due to failure of the </a:t>
            </a:r>
            <a:r>
              <a:rPr lang="en-US" b="1" dirty="0"/>
              <a:t>TC</a:t>
            </a:r>
            <a:r>
              <a:rPr lang="en-US" dirty="0"/>
              <a:t> or network to the </a:t>
            </a:r>
            <a:r>
              <a:rPr lang="en-US" b="1" dirty="0"/>
              <a:t>TC</a:t>
            </a:r>
          </a:p>
          <a:p>
            <a:r>
              <a:rPr lang="en-US" dirty="0"/>
              <a:t>But what will happen if </a:t>
            </a:r>
            <a:r>
              <a:rPr lang="en-US" b="1" dirty="0"/>
              <a:t>TC, A,</a:t>
            </a:r>
            <a:r>
              <a:rPr lang="en-US" dirty="0"/>
              <a:t> or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crash and reboot?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the</a:t>
            </a:r>
            <a:br>
              <a:rPr lang="en-US" dirty="0"/>
            </a:br>
            <a:r>
              <a:rPr lang="en-US" dirty="0"/>
              <a:t>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979391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Can’t back out of commit if already decided</a:t>
            </a:r>
          </a:p>
          <a:p>
            <a:pPr lvl="1"/>
            <a:r>
              <a:rPr lang="en-US" b="1" dirty="0"/>
              <a:t>TC</a:t>
            </a:r>
            <a:r>
              <a:rPr lang="en-US" dirty="0"/>
              <a:t> crashes just after sending </a:t>
            </a:r>
            <a:r>
              <a:rPr lang="en-US" i="1" dirty="0"/>
              <a:t>“commit!”</a:t>
            </a:r>
            <a:endParaRPr lang="en-US" b="1" dirty="0"/>
          </a:p>
          <a:p>
            <a:pPr lvl="1"/>
            <a:r>
              <a:rPr lang="en-US" b="1" dirty="0"/>
              <a:t>A</a:t>
            </a:r>
            <a:r>
              <a:rPr lang="en-US" dirty="0"/>
              <a:t> or </a:t>
            </a:r>
            <a:r>
              <a:rPr lang="en-US" b="1" dirty="0"/>
              <a:t>B</a:t>
            </a:r>
            <a:r>
              <a:rPr lang="en-US" dirty="0"/>
              <a:t> crash just after sending </a:t>
            </a:r>
            <a:r>
              <a:rPr lang="en-US" i="1" dirty="0"/>
              <a:t>“yes”</a:t>
            </a:r>
          </a:p>
          <a:p>
            <a:r>
              <a:rPr lang="en-US" dirty="0"/>
              <a:t>If all nodes knew their state before crash, we could use the termination protocol…</a:t>
            </a:r>
          </a:p>
          <a:p>
            <a:pPr lvl="1"/>
            <a:r>
              <a:rPr lang="en-US" dirty="0"/>
              <a:t>Use</a:t>
            </a:r>
            <a:r>
              <a:rPr lang="en-US" b="1" dirty="0">
                <a:solidFill>
                  <a:srgbClr val="008000"/>
                </a:solidFill>
              </a:rPr>
              <a:t> write-ahead DT-Log </a:t>
            </a:r>
            <a:r>
              <a:rPr lang="en-US" dirty="0"/>
              <a:t>to record </a:t>
            </a:r>
            <a:r>
              <a:rPr lang="en-US" i="1" dirty="0"/>
              <a:t>“commit!” and “yes” </a:t>
            </a:r>
            <a:r>
              <a:rPr lang="en-US" dirty="0"/>
              <a:t>to stable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handle crash and reboot?</a:t>
            </a:r>
          </a:p>
        </p:txBody>
      </p:sp>
    </p:spTree>
    <p:extLst>
      <p:ext uri="{BB962C8B-B14F-4D97-AF65-F5344CB8AC3E}">
        <p14:creationId xmlns:p14="http://schemas.microsoft.com/office/powerpoint/2010/main" val="74616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If everyone rebooted and is reachable, TC can just check for </a:t>
            </a:r>
            <a:r>
              <a:rPr lang="en-US" b="1" dirty="0"/>
              <a:t>commit</a:t>
            </a:r>
            <a:r>
              <a:rPr lang="en-US" dirty="0"/>
              <a:t> record on DT-Log and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resend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action</a:t>
            </a:r>
          </a:p>
          <a:p>
            <a:r>
              <a:rPr lang="en-US" b="1" dirty="0"/>
              <a:t>TC:</a:t>
            </a:r>
            <a:r>
              <a:rPr lang="en-US" dirty="0"/>
              <a:t> If no </a:t>
            </a:r>
            <a:r>
              <a:rPr lang="en-US" b="1" dirty="0"/>
              <a:t>commit</a:t>
            </a:r>
            <a:r>
              <a:rPr lang="en-US" dirty="0"/>
              <a:t> record on disk,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</a:p>
          <a:p>
            <a:pPr lvl="1"/>
            <a:r>
              <a:rPr lang="en-US" dirty="0"/>
              <a:t>You didn’t send any </a:t>
            </a:r>
            <a:r>
              <a:rPr lang="en-US" i="1" dirty="0"/>
              <a:t>“commit!”</a:t>
            </a:r>
            <a:r>
              <a:rPr lang="en-US" dirty="0"/>
              <a:t> messages</a:t>
            </a:r>
          </a:p>
          <a:p>
            <a:r>
              <a:rPr lang="en-US" b="1" dirty="0"/>
              <a:t>A, B:</a:t>
            </a:r>
            <a:r>
              <a:rPr lang="en-US" dirty="0"/>
              <a:t> If no </a:t>
            </a:r>
            <a:r>
              <a:rPr lang="en-US" b="1" dirty="0"/>
              <a:t>yes</a:t>
            </a:r>
            <a:r>
              <a:rPr lang="en-US" dirty="0"/>
              <a:t> record on disk,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You didn’t vote </a:t>
            </a:r>
            <a:r>
              <a:rPr lang="en-US" i="1" dirty="0">
                <a:solidFill>
                  <a:srgbClr val="000000"/>
                </a:solidFill>
              </a:rPr>
              <a:t>“yes”</a:t>
            </a:r>
            <a:r>
              <a:rPr lang="en-US" dirty="0">
                <a:solidFill>
                  <a:srgbClr val="000000"/>
                </a:solidFill>
              </a:rPr>
              <a:t> so </a:t>
            </a:r>
            <a:r>
              <a:rPr lang="en-US" b="1" dirty="0">
                <a:solidFill>
                  <a:srgbClr val="000000"/>
                </a:solidFill>
              </a:rPr>
              <a:t>TC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couldn’t have </a:t>
            </a:r>
            <a:r>
              <a:rPr lang="en-US" dirty="0">
                <a:solidFill>
                  <a:srgbClr val="000000"/>
                </a:solidFill>
              </a:rPr>
              <a:t>committed</a:t>
            </a:r>
          </a:p>
          <a:p>
            <a:r>
              <a:rPr lang="en-US" dirty="0">
                <a:solidFill>
                  <a:srgbClr val="000000"/>
                </a:solidFill>
              </a:rPr>
              <a:t>A, B: If </a:t>
            </a:r>
            <a:r>
              <a:rPr lang="en-US" b="1" dirty="0">
                <a:solidFill>
                  <a:srgbClr val="000000"/>
                </a:solidFill>
              </a:rPr>
              <a:t>yes</a:t>
            </a:r>
            <a:r>
              <a:rPr lang="en-US" dirty="0">
                <a:solidFill>
                  <a:srgbClr val="000000"/>
                </a:solidFill>
              </a:rPr>
              <a:t> record on disk, execute termination protocol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This might block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Recovery protocol with non-volatile state</a:t>
            </a:r>
          </a:p>
        </p:txBody>
      </p:sp>
    </p:spTree>
    <p:extLst>
      <p:ext uri="{BB962C8B-B14F-4D97-AF65-F5344CB8AC3E}">
        <p14:creationId xmlns:p14="http://schemas.microsoft.com/office/powerpoint/2010/main" val="4205238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recovery protocol with non-volatile logging is called </a:t>
            </a:r>
            <a:r>
              <a:rPr lang="en-US" b="1" i="1" dirty="0">
                <a:solidFill>
                  <a:srgbClr val="E46C0A"/>
                </a:solidFill>
              </a:rPr>
              <a:t>Two-Phase Commit (2PC)</a:t>
            </a:r>
          </a:p>
          <a:p>
            <a:r>
              <a:rPr lang="en-US" b="1" dirty="0">
                <a:solidFill>
                  <a:srgbClr val="000000"/>
                </a:solidFill>
              </a:rPr>
              <a:t>Safety:</a:t>
            </a:r>
            <a:r>
              <a:rPr lang="en-US" dirty="0">
                <a:solidFill>
                  <a:srgbClr val="000000"/>
                </a:solidFill>
              </a:rPr>
              <a:t> All hosts that decide reach the same decision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No commit unless everyone says “yes”</a:t>
            </a:r>
          </a:p>
          <a:p>
            <a:r>
              <a:rPr lang="en-US" b="1" dirty="0">
                <a:solidFill>
                  <a:srgbClr val="000000"/>
                </a:solidFill>
              </a:rPr>
              <a:t>Liveness:</a:t>
            </a:r>
            <a:r>
              <a:rPr lang="en-US" dirty="0">
                <a:solidFill>
                  <a:srgbClr val="000000"/>
                </a:solidFill>
              </a:rPr>
              <a:t> If no failures and all say “yes” then commit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But if failures then 2PC might block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TC must be up to decide</a:t>
            </a:r>
          </a:p>
          <a:p>
            <a:r>
              <a:rPr lang="en-US" b="1" dirty="0">
                <a:solidFill>
                  <a:srgbClr val="FF0000"/>
                </a:solidFill>
              </a:rPr>
              <a:t>Doesn’t tolerate faults well: must wait for repair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</a:t>
            </a:r>
          </a:p>
        </p:txBody>
      </p:sp>
    </p:spTree>
    <p:extLst>
      <p:ext uri="{BB962C8B-B14F-4D97-AF65-F5344CB8AC3E}">
        <p14:creationId xmlns:p14="http://schemas.microsoft.com/office/powerpoint/2010/main" val="375597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is hard!</a:t>
            </a:r>
          </a:p>
          <a:p>
            <a:pPr lvl="1"/>
            <a:r>
              <a:rPr lang="en-US" dirty="0"/>
              <a:t>How do we design fault-tolerant systems?</a:t>
            </a:r>
          </a:p>
          <a:p>
            <a:pPr lvl="1"/>
            <a:r>
              <a:rPr lang="en-US" dirty="0"/>
              <a:t>How do we know if we’re successful?</a:t>
            </a:r>
          </a:p>
          <a:p>
            <a:r>
              <a:rPr lang="en-US" dirty="0"/>
              <a:t>Often use “properties” that hold true for every possible execution</a:t>
            </a:r>
          </a:p>
          <a:p>
            <a:r>
              <a:rPr lang="en-US" dirty="0"/>
              <a:t>We focus on </a:t>
            </a:r>
            <a:r>
              <a:rPr lang="en-US" b="1" dirty="0">
                <a:solidFill>
                  <a:schemeClr val="accent6"/>
                </a:solidFill>
              </a:rPr>
              <a:t>safety </a:t>
            </a:r>
            <a:r>
              <a:rPr lang="en-US" dirty="0"/>
              <a:t>and </a:t>
            </a:r>
            <a:r>
              <a:rPr lang="en-US" b="1" dirty="0">
                <a:solidFill>
                  <a:schemeClr val="accent6"/>
                </a:solidFill>
              </a:rPr>
              <a:t>liveness </a:t>
            </a:r>
            <a:r>
              <a:rPr lang="en-US" dirty="0"/>
              <a:t>properties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fault tolerance</a:t>
            </a:r>
          </a:p>
        </p:txBody>
      </p:sp>
    </p:spTree>
    <p:extLst>
      <p:ext uri="{BB962C8B-B14F-4D97-AF65-F5344CB8AC3E}">
        <p14:creationId xmlns:p14="http://schemas.microsoft.com/office/powerpoint/2010/main" val="4819257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z="3600" dirty="0"/>
              <a:t>Next topic</a:t>
            </a:r>
            <a:br>
              <a:rPr lang="en-US" sz="3600" dirty="0"/>
            </a:b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Reconfiguration and View Change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46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100709" cy="500812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Property</a:t>
            </a:r>
            <a:r>
              <a:rPr lang="en-US" dirty="0"/>
              <a:t>: a predicate that is evaluated over a run of the system (a </a:t>
            </a:r>
            <a:r>
              <a:rPr lang="en-US" b="1" dirty="0">
                <a:solidFill>
                  <a:schemeClr val="accent6"/>
                </a:solidFill>
              </a:rPr>
              <a:t>trace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“every message that is received was previously sent”</a:t>
            </a:r>
          </a:p>
          <a:p>
            <a:r>
              <a:rPr lang="en-US" dirty="0"/>
              <a:t>Not everything you may want to say about a system is a property:</a:t>
            </a:r>
          </a:p>
          <a:p>
            <a:pPr lvl="1"/>
            <a:r>
              <a:rPr lang="en-US" dirty="0"/>
              <a:t>“the program sends an average of 50 messages in a run”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</a:t>
            </a:r>
          </a:p>
        </p:txBody>
      </p:sp>
    </p:spTree>
    <p:extLst>
      <p:ext uri="{BB962C8B-B14F-4D97-AF65-F5344CB8AC3E}">
        <p14:creationId xmlns:p14="http://schemas.microsoft.com/office/powerpoint/2010/main" val="1589971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“Bad things” don’t happen, ever</a:t>
            </a:r>
          </a:p>
          <a:p>
            <a:pPr lvl="1"/>
            <a:r>
              <a:rPr lang="en-US" dirty="0"/>
              <a:t>No more than k processes are simultaneously in the critical section</a:t>
            </a:r>
          </a:p>
          <a:p>
            <a:pPr lvl="1"/>
            <a:r>
              <a:rPr lang="en-US" dirty="0"/>
              <a:t>Messages that are delivered are delivered in causal order</a:t>
            </a:r>
          </a:p>
          <a:p>
            <a:r>
              <a:rPr lang="en-US" dirty="0"/>
              <a:t>A safety property is “prefix closed”:</a:t>
            </a:r>
          </a:p>
          <a:p>
            <a:pPr lvl="1"/>
            <a:r>
              <a:rPr lang="en-US" dirty="0"/>
              <a:t>if it holds in a run, it holds in every prefix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properties</a:t>
            </a:r>
          </a:p>
        </p:txBody>
      </p:sp>
    </p:spTree>
    <p:extLst>
      <p:ext uri="{BB962C8B-B14F-4D97-AF65-F5344CB8AC3E}">
        <p14:creationId xmlns:p14="http://schemas.microsoft.com/office/powerpoint/2010/main" val="596836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“Good things” eventually happen</a:t>
            </a:r>
          </a:p>
          <a:p>
            <a:pPr lvl="1"/>
            <a:r>
              <a:rPr lang="en-US" dirty="0"/>
              <a:t>A process that wishes to enter the critical section eventually does so</a:t>
            </a:r>
          </a:p>
          <a:p>
            <a:pPr lvl="1"/>
            <a:r>
              <a:rPr lang="en-US" dirty="0"/>
              <a:t>Some message is eventually delivered</a:t>
            </a:r>
          </a:p>
          <a:p>
            <a:pPr lvl="1"/>
            <a:r>
              <a:rPr lang="en-US" dirty="0"/>
              <a:t>Eventual consistency: if a value doesn’t change, two servers will eventually agree on its value</a:t>
            </a:r>
          </a:p>
          <a:p>
            <a:r>
              <a:rPr lang="en-US" dirty="0"/>
              <a:t>Every run can be extended to satisfy a liveness property</a:t>
            </a:r>
          </a:p>
          <a:p>
            <a:pPr lvl="1"/>
            <a:r>
              <a:rPr lang="en-US" dirty="0"/>
              <a:t>If it does not hold in a prefix of a run, it does not mean it may not hold eventually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Liveness properties</a:t>
            </a:r>
          </a:p>
        </p:txBody>
      </p:sp>
    </p:spTree>
    <p:extLst>
      <p:ext uri="{BB962C8B-B14F-4D97-AF65-F5344CB8AC3E}">
        <p14:creationId xmlns:p14="http://schemas.microsoft.com/office/powerpoint/2010/main" val="1775932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“Good” and “bad” are application-specific</a:t>
            </a:r>
          </a:p>
          <a:p>
            <a:r>
              <a:rPr lang="en-US" dirty="0"/>
              <a:t>Safety is very important in banking transactions</a:t>
            </a:r>
          </a:p>
          <a:p>
            <a:pPr lvl="1"/>
            <a:r>
              <a:rPr lang="en-US" dirty="0"/>
              <a:t>May take some time to confirm a transaction</a:t>
            </a:r>
          </a:p>
          <a:p>
            <a:r>
              <a:rPr lang="en-US" dirty="0"/>
              <a:t>Liveness is very important in social networking sites</a:t>
            </a:r>
          </a:p>
          <a:p>
            <a:pPr lvl="1"/>
            <a:r>
              <a:rPr lang="en-US" dirty="0"/>
              <a:t>See updates right away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Often a trade-off</a:t>
            </a:r>
          </a:p>
        </p:txBody>
      </p:sp>
    </p:spTree>
    <p:extLst>
      <p:ext uri="{BB962C8B-B14F-4D97-AF65-F5344CB8AC3E}">
        <p14:creationId xmlns:p14="http://schemas.microsoft.com/office/powerpoint/2010/main" val="1577173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Two-phase commit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3274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39622</TotalTime>
  <Words>2432</Words>
  <Application>Microsoft Macintosh PowerPoint</Application>
  <PresentationFormat>On-screen Show (4:3)</PresentationFormat>
  <Paragraphs>387</Paragraphs>
  <Slides>40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Courier New</vt:lpstr>
      <vt:lpstr>Times New Roman</vt:lpstr>
      <vt:lpstr>1_Office Theme</vt:lpstr>
      <vt:lpstr>Two-Phase Commit</vt:lpstr>
      <vt:lpstr>Plan</vt:lpstr>
      <vt:lpstr>Safety and liveness properties</vt:lpstr>
      <vt:lpstr>Reasoning about fault tolerance</vt:lpstr>
      <vt:lpstr>Properties</vt:lpstr>
      <vt:lpstr>Safety properties</vt:lpstr>
      <vt:lpstr>Liveness properties</vt:lpstr>
      <vt:lpstr>Often a trade-off</vt:lpstr>
      <vt:lpstr>Two-phase commit</vt:lpstr>
      <vt:lpstr>Objective</vt:lpstr>
      <vt:lpstr>Model</vt:lpstr>
      <vt:lpstr>The setup</vt:lpstr>
      <vt:lpstr>Atomic Commit (AC) specification</vt:lpstr>
      <vt:lpstr>Atomic Commit (AC) specification</vt:lpstr>
      <vt:lpstr>Atomic Commit (AC) specification</vt:lpstr>
      <vt:lpstr>Atomic Commit (AC) specification</vt:lpstr>
      <vt:lpstr>Motivation: sending money</vt:lpstr>
      <vt:lpstr>Single-server: ACID</vt:lpstr>
      <vt:lpstr>Distributed transactions?</vt:lpstr>
      <vt:lpstr>Straw Man one-phase protocol</vt:lpstr>
      <vt:lpstr>Straw Man one-phase protocol</vt:lpstr>
      <vt:lpstr>Reasoning about the Straw Man protocol</vt:lpstr>
      <vt:lpstr>Safety versus liveness</vt:lpstr>
      <vt:lpstr>A correct atomic commit protocol</vt:lpstr>
      <vt:lpstr>A correct atomic commit protocol</vt:lpstr>
      <vt:lpstr>A correct atomic commit protocol</vt:lpstr>
      <vt:lpstr>A correct atomic commit protocol</vt:lpstr>
      <vt:lpstr>A correct atomic commit protocol</vt:lpstr>
      <vt:lpstr>Two-Phase Commit (almost)</vt:lpstr>
      <vt:lpstr>Reasoning about atomic commit</vt:lpstr>
      <vt:lpstr>Timeout actions</vt:lpstr>
      <vt:lpstr>Timeout actions</vt:lpstr>
      <vt:lpstr>Timeout actions</vt:lpstr>
      <vt:lpstr>Timeout actions</vt:lpstr>
      <vt:lpstr>Termination protocol</vt:lpstr>
      <vt:lpstr>Reasoning about the termination protocol</vt:lpstr>
      <vt:lpstr>How to handle crash and reboot?</vt:lpstr>
      <vt:lpstr>Recovery protocol with non-volatile state</vt:lpstr>
      <vt:lpstr>Two-Phase Commit</vt:lpstr>
      <vt:lpstr>Next topic Reconfiguration and View Change Protocols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1724</cp:revision>
  <cp:lastPrinted>2019-09-29T09:57:23Z</cp:lastPrinted>
  <dcterms:created xsi:type="dcterms:W3CDTF">2013-10-08T01:49:25Z</dcterms:created>
  <dcterms:modified xsi:type="dcterms:W3CDTF">2019-09-29T12:33:33Z</dcterms:modified>
</cp:coreProperties>
</file>