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342" r:id="rId4"/>
    <p:sldId id="343" r:id="rId5"/>
    <p:sldId id="370" r:id="rId6"/>
    <p:sldId id="344" r:id="rId7"/>
    <p:sldId id="347" r:id="rId8"/>
    <p:sldId id="348" r:id="rId9"/>
    <p:sldId id="349" r:id="rId10"/>
    <p:sldId id="350" r:id="rId11"/>
    <p:sldId id="372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73" r:id="rId22"/>
    <p:sldId id="374" r:id="rId23"/>
    <p:sldId id="362" r:id="rId24"/>
    <p:sldId id="363" r:id="rId25"/>
    <p:sldId id="365" r:id="rId26"/>
    <p:sldId id="367" r:id="rId27"/>
    <p:sldId id="379" r:id="rId28"/>
    <p:sldId id="380" r:id="rId29"/>
    <p:sldId id="381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7" autoAdjust="0"/>
    <p:restoredTop sz="83933" autoAdjust="0"/>
  </p:normalViewPr>
  <p:slideViewPr>
    <p:cSldViewPr snapToGrid="0">
      <p:cViewPr varScale="1">
        <p:scale>
          <a:sx n="74" d="100"/>
          <a:sy n="74" d="100"/>
        </p:scale>
        <p:origin x="176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</a:t>
            </a:r>
            <a:r>
              <a:rPr lang="en-US" baseline="0" dirty="0"/>
              <a:t> can s5 be elected?  S1 can fail, and then the rest of the system doesn’t know that epoch 4 ever existed.  S5 then has the highest epoch (3), so will get elected.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8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  <p:sldLayoutId id="2147483690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Putting it all together for SMR:</a:t>
            </a:r>
            <a:br>
              <a:rPr lang="en-US" sz="3800" b="0" dirty="0"/>
            </a:br>
            <a:r>
              <a:rPr lang="en-US" sz="2800" b="0" dirty="0"/>
              <a:t>Leader Election, RAFT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13175" y="6261628"/>
            <a:ext cx="711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RAFT slides heavily based on those from Diego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Ongaro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and John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Ousterhout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13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Content Placeholder 1">
            <a:extLst>
              <a:ext uri="{FF2B5EF4-FFF2-40B4-BE49-F238E27FC236}">
                <a16:creationId xmlns:a16="http://schemas.microsoft.com/office/drawing/2014/main" id="{2A3284A1-8C5C-B449-B6B3-B2F89BEA3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Client sends command to leader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sends </a:t>
            </a:r>
            <a:r>
              <a:rPr lang="en-US" sz="2200" b="0" dirty="0" err="1"/>
              <a:t>AppendEntries</a:t>
            </a:r>
            <a:r>
              <a:rPr lang="en-US" sz="2200" b="0" dirty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>
                <a:solidFill>
                  <a:srgbClr val="C00000"/>
                </a:solidFill>
              </a:rPr>
              <a:t>Once new entry committed: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passes command to its state machine, sends result to client</a:t>
            </a:r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piggybacks commitment to followers in later </a:t>
            </a:r>
            <a:r>
              <a:rPr lang="en-US" sz="2200" dirty="0" err="1"/>
              <a:t>AppendEntries</a:t>
            </a:r>
            <a:endParaRPr lang="en-US" sz="2200" dirty="0"/>
          </a:p>
          <a:p>
            <a:pPr marL="381600"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Followers pass committed commands to their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One successful RPC to any majority of servers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Highly Coherent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div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sub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server2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5FABBCC7-D7C9-AF41-BD52-A743EE8992DE}"/>
              </a:ext>
            </a:extLst>
          </p:cNvPr>
          <p:cNvSpPr txBox="1">
            <a:spLocks/>
          </p:cNvSpPr>
          <p:nvPr/>
        </p:nvSpPr>
        <p:spPr bwMode="auto">
          <a:xfrm>
            <a:off x="374128" y="3556947"/>
            <a:ext cx="876987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log entries on different server have same index and term: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Store the same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Logs are identical in all preceding entries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given entry is committed, all preceding also committed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 err="1"/>
              <a:t>AppendEntries</a:t>
            </a:r>
            <a:r>
              <a:rPr lang="en-US" sz="2200" b="0" dirty="0"/>
              <a:t> has &lt;</a:t>
            </a:r>
            <a:r>
              <a:rPr lang="en-US" sz="2200" b="0" dirty="0" err="1"/>
              <a:t>index,term</a:t>
            </a:r>
            <a:r>
              <a:rPr lang="en-US" sz="2200" b="0" dirty="0"/>
              <a:t>&gt; of entry preceding new ones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Follower must contain matching entry; otherwise it rejects</a:t>
            </a:r>
          </a:p>
          <a:p>
            <a:pPr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</a:pPr>
            <a:r>
              <a:rPr lang="en-US" sz="2200" b="0" dirty="0"/>
              <a:t>Implements an </a:t>
            </a:r>
            <a:r>
              <a:rPr lang="en-US" sz="2200" b="0" dirty="0">
                <a:solidFill>
                  <a:schemeClr val="tx2"/>
                </a:solidFill>
              </a:rPr>
              <a:t>induction step</a:t>
            </a:r>
            <a:r>
              <a:rPr lang="en-US" sz="2200" b="0" dirty="0"/>
              <a:t>, ensures coherency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Consistency Check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leader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follower</a:t>
              </a: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matching entry</a:t>
            </a: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mismatch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/>
              <a:t>Multiple crashes can leave many extraneous log entries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Changes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log index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term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Raft safety property:  </a:t>
            </a:r>
            <a:r>
              <a:rPr lang="en-US" sz="2300" b="0" dirty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Entries must be committed before applying to state machine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Requirement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9FF784-F83F-C34E-BD0A-0ACCB244A2C5}"/>
              </a:ext>
            </a:extLst>
          </p:cNvPr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  <a:gradFill rotWithShape="1">
            <a:gsLst>
              <a:gs pos="0">
                <a:srgbClr val="A5001E">
                  <a:shade val="51000"/>
                  <a:satMod val="130000"/>
                </a:srgbClr>
              </a:gs>
              <a:gs pos="80000">
                <a:srgbClr val="A5001E">
                  <a:shade val="93000"/>
                  <a:satMod val="130000"/>
                </a:srgbClr>
              </a:gs>
              <a:gs pos="100000">
                <a:srgbClr val="A5001E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A5001E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log entry applied to a state machine, no 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Best Leader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Unavailable during 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Committed?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875D2F75-7EDD-5346-AC6D-F6FF9F6829EB}"/>
              </a:ext>
            </a:extLst>
          </p:cNvPr>
          <p:cNvSpPr txBox="1">
            <a:spLocks/>
          </p:cNvSpPr>
          <p:nvPr/>
        </p:nvSpPr>
        <p:spPr bwMode="auto">
          <a:xfrm>
            <a:off x="319305" y="3737918"/>
            <a:ext cx="8596095" cy="288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 candidate most likely to contain all committed entries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 RequestVote, candidates incl. index + term of last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Voter V denies vote if its log is “more complete”:              (newer term) or (entry in higher index of same term)</a:t>
            </a: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Leader will have “most complete” log among electing majority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3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Committing Entry from Current Term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for term 3</a:t>
              </a: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Content Placeholder 58">
            <a:extLst>
              <a:ext uri="{FF2B5EF4-FFF2-40B4-BE49-F238E27FC236}">
                <a16:creationId xmlns:a16="http://schemas.microsoft.com/office/drawing/2014/main" id="{4766EC78-7A80-1141-ACAF-056FDA2DB69F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440"/>
            <a:ext cx="8796528" cy="191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#1: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decides entry in current term is committed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for term 3 must contain entry 4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Entry from Earlier Term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2" name="Content Placeholder 58">
            <a:extLst>
              <a:ext uri="{FF2B5EF4-FFF2-40B4-BE49-F238E27FC236}">
                <a16:creationId xmlns:a16="http://schemas.microsoft.com/office/drawing/2014/main" id="{9BDEB302-69FC-5E43-BEC5-DEBF47C7CBB8}"/>
              </a:ext>
            </a:extLst>
          </p:cNvPr>
          <p:cNvSpPr txBox="1">
            <a:spLocks/>
          </p:cNvSpPr>
          <p:nvPr/>
        </p:nvSpPr>
        <p:spPr bwMode="auto">
          <a:xfrm>
            <a:off x="347471" y="4663440"/>
            <a:ext cx="8761519" cy="197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Case #2: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trying to finish committing entry from earlier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3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safely committed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5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can be elected as leader for term 5 (how?)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elected, it will overwrite entry 3 on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and s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Commitment Rules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>
                <a:solidFill>
                  <a:srgbClr val="1F4899"/>
                </a:solidFill>
                <a:latin typeface="Arial" charset="0"/>
              </a:rPr>
              <a:t>makes Raft safe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41" name="Content Placeholder 58">
            <a:extLst>
              <a:ext uri="{FF2B5EF4-FFF2-40B4-BE49-F238E27FC236}">
                <a16:creationId xmlns:a16="http://schemas.microsoft.com/office/drawing/2014/main" id="{23CB7E3E-5DE9-D049-993B-2C75D0931E3D}"/>
              </a:ext>
            </a:extLst>
          </p:cNvPr>
          <p:cNvSpPr txBox="1">
            <a:spLocks/>
          </p:cNvSpPr>
          <p:nvPr/>
        </p:nvSpPr>
        <p:spPr bwMode="auto">
          <a:xfrm>
            <a:off x="347472" y="4663129"/>
            <a:ext cx="8079836" cy="221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leader to decide entry is committed: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Entry stored on a majority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≥ 1 new entry from leader’s term also on majority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Example;   Once e4 committed, s</a:t>
            </a:r>
            <a:r>
              <a:rPr kumimoji="0" lang="en-US" sz="2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cannot be elected leader for term 5, and e3 and e4 both safe</a:t>
            </a:r>
            <a:endParaRPr kumimoji="0" lang="en-US" sz="2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Replicated log =&gt; replicated state 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Replicated Log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/>
              <a:t>Leader changes can result in log inconsistencies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 Log Inconsistencies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Leader for term 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Possible</a:t>
            </a:r>
            <a:br>
              <a:rPr lang="en-US" sz="1800" dirty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followers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(c)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(d)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(e)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2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3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4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5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6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7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8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9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10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11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Fill in missing entries</a:t>
            </a:r>
          </a:p>
          <a:p>
            <a:r>
              <a:rPr lang="en-US" sz="2200" kern="0" dirty="0"/>
              <a:t>Leader keeps </a:t>
            </a:r>
            <a:r>
              <a:rPr lang="en-US" sz="2200" kern="0" dirty="0" err="1"/>
              <a:t>nextIndex</a:t>
            </a:r>
            <a:r>
              <a:rPr lang="en-US" sz="2200" kern="0" dirty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Initialized to (1 + leader’s last index)</a:t>
            </a:r>
          </a:p>
          <a:p>
            <a:r>
              <a:rPr lang="en-US" sz="2000" b="0" kern="0" dirty="0"/>
              <a:t>If </a:t>
            </a:r>
            <a:r>
              <a:rPr lang="en-US" sz="2000" b="0" kern="0" dirty="0" err="1"/>
              <a:t>AppendEntries</a:t>
            </a:r>
            <a:r>
              <a:rPr lang="en-US" sz="2000" b="0" kern="0" dirty="0"/>
              <a:t> consistency check fails, decrement </a:t>
            </a:r>
            <a:r>
              <a:rPr lang="en-US" sz="2000" b="0" kern="0" dirty="0" err="1"/>
              <a:t>nextIndex</a:t>
            </a:r>
            <a:r>
              <a:rPr lang="en-US" sz="2000" b="0" kern="0" dirty="0"/>
              <a:t>, try again</a:t>
            </a:r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Before repair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After repair</a:t>
            </a: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Neutralizing Old Leaders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4DA8140-96D4-964D-AB71-73E310422243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temporarily disconnected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other servers elect new leader</a:t>
            </a:r>
          </a:p>
          <a:p>
            <a:pPr marL="857250" marR="0" lvl="2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reconnected</a:t>
            </a:r>
          </a:p>
          <a:p>
            <a:pPr marL="1314450" marR="0" lvl="3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→ old leader attempts to commit log entries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Terms used to detect stale leaders (and candidates)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Every RPC contains term of sender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Sender’s term &lt; receiver: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Receiver: Rejects RPC (via ACK which sender processes…)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Receiver’s term &lt; sender:</a:t>
            </a:r>
          </a:p>
          <a:p>
            <a:pPr marL="1200150" marR="0" lvl="2" indent="-2857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Receiver reverts to follower, updates term, processes RPC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 updates terms of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Deposed server cannot commit new log entries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7A6404C-BDC1-CC43-8FDC-8CE8F8980F4C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31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commands to leader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If leader unknown, contact any server, which redirects client to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 only responds after command logged, committed, and executed by leader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request times out (e.g., leader crashes):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reissues command to new leader (after possible redirect)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Ensure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exactly-once semantics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even with leader failures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E.g., Leader can execute command then crash before responding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Client should embed unique ID in each command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This client ID included in log entry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Before accepting request, leader checks log for entry with same id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5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time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>
                  <a:solidFill>
                    <a:srgbClr val="008E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6A52EF6-6A8F-A348-B71C-43E403B6DB3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567928" cy="300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View configuration:  { leader, { members }, settings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Consensus must support changes to configuration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Replace failed machine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Change degree of replication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Cannot switch directly from one config to another: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conflicting majorities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could arise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44993636-7DDB-DA4F-85EE-48AE71365D4A}"/>
              </a:ext>
            </a:extLst>
          </p:cNvPr>
          <p:cNvSpPr txBox="1">
            <a:spLocks/>
          </p:cNvSpPr>
          <p:nvPr/>
        </p:nvSpPr>
        <p:spPr bwMode="auto">
          <a:xfrm>
            <a:off x="432836" y="1365269"/>
            <a:ext cx="84825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Joint consensus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intermediate phase: need majority of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both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old and new configurations for elections, commitment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Configuration change just a log entry; applied immediately on receipt (committed or not)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Once joint consensus is committed, begin replicating log entry for final configuration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r>
              <a:rPr lang="en-US" sz="1800" b="0" dirty="0">
                <a:latin typeface="Arial" charset="0"/>
              </a:rPr>
              <a:t> can make</a:t>
            </a:r>
          </a:p>
          <a:p>
            <a:r>
              <a:rPr lang="en-US" sz="1800" b="0" dirty="0"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>
                <a:solidFill>
                  <a:srgbClr val="A5001E"/>
                </a:solidFill>
                <a:latin typeface="Arial" charset="0"/>
              </a:rPr>
              <a:t>new</a:t>
            </a:r>
            <a:br>
              <a:rPr lang="en-US" sz="180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>
                <a:solidFill>
                  <a:srgbClr val="A5001E"/>
                </a:solidFill>
                <a:latin typeface="Arial" charset="0"/>
              </a:rPr>
              <a:t>steps down here</a:t>
            </a: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64E0FA15-8ABA-1840-AAAC-F6E9E558CA2E}"/>
              </a:ext>
            </a:extLst>
          </p:cNvPr>
          <p:cNvSpPr txBox="1">
            <a:spLocks/>
          </p:cNvSpPr>
          <p:nvPr/>
        </p:nvSpPr>
        <p:spPr bwMode="auto">
          <a:xfrm>
            <a:off x="432836" y="1660267"/>
            <a:ext cx="8711164" cy="22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Any server from either configuration can serve as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leader not in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must step down once C</a:t>
            </a:r>
            <a:r>
              <a:rPr kumimoji="0" 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committed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/>
              <a:t>Log entries flow only from leader to other servers </a:t>
            </a:r>
          </a:p>
          <a:p>
            <a:pPr lvl="1"/>
            <a:r>
              <a:rPr lang="en-US" dirty="0"/>
              <a:t>Select leader from limited set so doesn’t need to “catch up”</a:t>
            </a:r>
          </a:p>
          <a:p>
            <a:r>
              <a:rPr lang="en-US" dirty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/>
              <a:t>Randomized timers to initiate elections</a:t>
            </a:r>
          </a:p>
          <a:p>
            <a:r>
              <a:rPr lang="en-US" dirty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/>
              <a:t>New joint consensus approach with overlapping majorities</a:t>
            </a:r>
          </a:p>
          <a:p>
            <a:pPr lvl="1"/>
            <a:r>
              <a:rPr lang="en-US" dirty="0"/>
              <a:t>Cluster can operate normally during configuration changes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vs. </a:t>
            </a:r>
            <a:r>
              <a:rPr lang="en-US" sz="3800" dirty="0" err="1"/>
              <a:t>Viewstamped</a:t>
            </a:r>
            <a:r>
              <a:rPr lang="en-US" sz="3800" dirty="0"/>
              <a:t> Replication</a:t>
            </a:r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Designed for </a:t>
            </a:r>
            <a:r>
              <a:rPr lang="en-US" dirty="0">
                <a:solidFill>
                  <a:schemeClr val="accent6"/>
                </a:solidFill>
              </a:rPr>
              <a:t>understandability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At most one leader per term</a:t>
            </a:r>
          </a:p>
          <a:p>
            <a:pPr lvl="1"/>
            <a:r>
              <a:rPr lang="en-US" dirty="0"/>
              <a:t>Leader election randomized to avoid FLP scenarios</a:t>
            </a:r>
          </a:p>
          <a:p>
            <a:pPr lvl="1"/>
            <a:r>
              <a:rPr lang="en-US" dirty="0"/>
              <a:t>Elect leader with most up-to-date log</a:t>
            </a:r>
          </a:p>
          <a:p>
            <a:pPr>
              <a:spcBef>
                <a:spcPts val="800"/>
              </a:spcBef>
            </a:pPr>
            <a:r>
              <a:rPr lang="en-US" dirty="0"/>
              <a:t>Logs operations use an inductive consistency check, only accept an operation when previous log entry term/index</a:t>
            </a:r>
          </a:p>
          <a:p>
            <a:pPr>
              <a:spcBef>
                <a:spcPts val="800"/>
              </a:spcBef>
            </a:pPr>
            <a:r>
              <a:rPr lang="en-US" dirty="0"/>
              <a:t>New leader repairs follower logs to match its own and then can commit new commands</a:t>
            </a:r>
          </a:p>
          <a:p>
            <a:pPr>
              <a:spcBef>
                <a:spcPts val="800"/>
              </a:spcBef>
            </a:pPr>
            <a:r>
              <a:rPr lang="en-US" dirty="0"/>
              <a:t>Uses joint consensus for reconfiguration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Raft summary</a:t>
            </a:r>
          </a:p>
        </p:txBody>
      </p:sp>
    </p:spTree>
    <p:extLst>
      <p:ext uri="{BB962C8B-B14F-4D97-AF65-F5344CB8AC3E}">
        <p14:creationId xmlns:p14="http://schemas.microsoft.com/office/powerpoint/2010/main" val="20085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Overview</a:t>
            </a:r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/>
              <a:t>At any given time, each server is either: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Leader</a:t>
            </a:r>
            <a:r>
              <a:rPr lang="en-US" dirty="0"/>
              <a:t>: handles all client interactions, log replication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Follower</a:t>
            </a:r>
            <a:r>
              <a:rPr lang="en-US" dirty="0"/>
              <a:t>: completely passive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>
                <a:solidFill>
                  <a:schemeClr val="tx2"/>
                </a:solidFill>
              </a:rPr>
              <a:t>Candidate</a:t>
            </a:r>
            <a:r>
              <a:rPr lang="en-US" dirty="0"/>
              <a:t>: used to elect a new leader</a:t>
            </a:r>
          </a:p>
          <a:p>
            <a:r>
              <a:rPr lang="en-US" b="0" dirty="0"/>
              <a:t>Normal operation: 1 leader, N-1 followers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States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Validation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 election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majority of servers</a:t>
            </a: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new election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 higher term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or higher term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down”</a:t>
              </a:r>
            </a:p>
          </p:txBody>
        </p:sp>
      </p:grp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7C444F40-1216-8C40-A4F2-2094C90414D3}"/>
              </a:ext>
            </a:extLst>
          </p:cNvPr>
          <p:cNvSpPr txBox="1">
            <a:spLocks/>
          </p:cNvSpPr>
          <p:nvPr/>
        </p:nvSpPr>
        <p:spPr bwMode="auto">
          <a:xfrm>
            <a:off x="292608" y="1453896"/>
            <a:ext cx="8851392" cy="231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Servers start as followers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Leaders send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heartbeats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(empty AppendEntries RPCs) to maintain authority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electionTimeout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elapses with no RPCs (100-500ms), follower assumes leader has crashed and starts new election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(aka epochs)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Elections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Normal Operation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Split Vote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3FD64270-55C6-E84D-BB08-500B10000856}"/>
              </a:ext>
            </a:extLst>
          </p:cNvPr>
          <p:cNvSpPr txBox="1">
            <a:spLocks/>
          </p:cNvSpPr>
          <p:nvPr/>
        </p:nvSpPr>
        <p:spPr bwMode="auto">
          <a:xfrm>
            <a:off x="457200" y="3900615"/>
            <a:ext cx="8229600" cy="252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Time divided into terms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Election (either failed or resulted in 1 leader)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Normal operation under a single leader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server maintains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 term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1F48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role of terms: identify obsolete information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F48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284DFCC-F957-9E4C-A278-A5637C79F8D2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election: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current term, change to candidate state, vote for self</a:t>
            </a:r>
          </a:p>
          <a:p>
            <a:pPr marL="342900" marR="0" lvl="0" indent="-342900" algn="l" defTabSz="914400" rtl="0" eaLnBrk="0" fontAlgn="base" latinLnBrk="0" hangingPunct="0">
              <a:lnSpc>
                <a:spcPct val="25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RequestVote to all other servers, retry until either: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votes from majority of servers: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Become leader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Send AppendEntries heartbeats to all other servers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Receive RPC from valid leader: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Return to follower state</a:t>
            </a: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No-one wins election (election timeout elapses):</a:t>
            </a:r>
          </a:p>
          <a:p>
            <a:pPr marL="1314450" marR="0" lvl="2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Increment term, start new election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Voted for candidate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704316"/>
                </a:solidFill>
                <a:latin typeface="Arial" charset="0"/>
              </a:rPr>
              <a:t>B can’t also get majority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E8B357F2-4CDA-BC4E-B51B-B7B8953F5719}"/>
              </a:ext>
            </a:extLst>
          </p:cNvPr>
          <p:cNvSpPr txBox="1">
            <a:spLocks/>
          </p:cNvSpPr>
          <p:nvPr/>
        </p:nvSpPr>
        <p:spPr bwMode="auto">
          <a:xfrm>
            <a:off x="347472" y="1453896"/>
            <a:ext cx="8796528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Safety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allow at most one winner per term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server votes only once per term (persists on disk)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Two different candidates can’t get majorities in same term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A500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Liveness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some candidate must eventually win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Each choose election timeouts randomly in [T, 2T]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One usually initiates and wins election before others start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Works well if T &gt;&gt; network RTT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log index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followers</a:t>
            </a: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A5001E"/>
                </a:solidFill>
                <a:latin typeface="Arial" charset="0"/>
              </a:rPr>
              <a:t>committed entries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term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command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67" name="Content Placeholder 1">
            <a:extLst>
              <a:ext uri="{FF2B5EF4-FFF2-40B4-BE49-F238E27FC236}">
                <a16:creationId xmlns:a16="http://schemas.microsoft.com/office/drawing/2014/main" id="{21DCE4A4-E5FD-804D-8625-0E2C4BDEA700}"/>
              </a:ext>
            </a:extLst>
          </p:cNvPr>
          <p:cNvSpPr txBox="1">
            <a:spLocks/>
          </p:cNvSpPr>
          <p:nvPr/>
        </p:nvSpPr>
        <p:spPr bwMode="auto">
          <a:xfrm>
            <a:off x="669067" y="5128446"/>
            <a:ext cx="8229600" cy="15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entry = &lt; index, term, command 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 stored on stable storage (disk); survives crashes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Entry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A500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 known to be stored on majority of servers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Tx/>
              <a:buFont typeface=".HelveticaNeueDeskInterface-Regular" charset="-12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Durable / stable, will eventually be executed by state machines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39112</TotalTime>
  <Words>2093</Words>
  <Application>Microsoft Macintosh PowerPoint</Application>
  <PresentationFormat>On-screen Show (4:3)</PresentationFormat>
  <Paragraphs>767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.HelveticaNeueDeskInterface-Regular</vt:lpstr>
      <vt:lpstr>Arial</vt:lpstr>
      <vt:lpstr>Calibri</vt:lpstr>
      <vt:lpstr>Courier New</vt:lpstr>
      <vt:lpstr>Times New Roman</vt:lpstr>
      <vt:lpstr>1_Office Theme</vt:lpstr>
      <vt:lpstr>Putting it all together for SMR: Leader Election, RAFT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Configuration Changes</vt:lpstr>
      <vt:lpstr>2-Phase Approach via Joint Consensus</vt:lpstr>
      <vt:lpstr>2-Phase Approach via Joint Consensus</vt:lpstr>
      <vt:lpstr>Raft vs. Viewstamped Replication</vt:lpstr>
      <vt:lpstr>Raft summary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1594</cp:revision>
  <cp:lastPrinted>2018-10-14T11:12:44Z</cp:lastPrinted>
  <dcterms:created xsi:type="dcterms:W3CDTF">2013-10-08T01:49:25Z</dcterms:created>
  <dcterms:modified xsi:type="dcterms:W3CDTF">2019-10-08T08:41:00Z</dcterms:modified>
</cp:coreProperties>
</file>