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1"/>
  </p:notesMasterIdLst>
  <p:handoutMasterIdLst>
    <p:handoutMasterId r:id="rId32"/>
  </p:handoutMasterIdLst>
  <p:sldIdLst>
    <p:sldId id="257" r:id="rId2"/>
    <p:sldId id="306" r:id="rId3"/>
    <p:sldId id="342" r:id="rId4"/>
    <p:sldId id="343" r:id="rId5"/>
    <p:sldId id="370" r:id="rId6"/>
    <p:sldId id="344" r:id="rId7"/>
    <p:sldId id="347" r:id="rId8"/>
    <p:sldId id="348" r:id="rId9"/>
    <p:sldId id="349" r:id="rId10"/>
    <p:sldId id="350" r:id="rId11"/>
    <p:sldId id="372" r:id="rId12"/>
    <p:sldId id="351" r:id="rId13"/>
    <p:sldId id="352" r:id="rId14"/>
    <p:sldId id="353" r:id="rId15"/>
    <p:sldId id="354" r:id="rId16"/>
    <p:sldId id="355" r:id="rId17"/>
    <p:sldId id="356" r:id="rId18"/>
    <p:sldId id="357" r:id="rId19"/>
    <p:sldId id="358" r:id="rId20"/>
    <p:sldId id="359" r:id="rId21"/>
    <p:sldId id="373" r:id="rId22"/>
    <p:sldId id="374" r:id="rId23"/>
    <p:sldId id="362" r:id="rId24"/>
    <p:sldId id="363" r:id="rId25"/>
    <p:sldId id="365" r:id="rId26"/>
    <p:sldId id="367" r:id="rId27"/>
    <p:sldId id="379" r:id="rId28"/>
    <p:sldId id="380" r:id="rId29"/>
    <p:sldId id="381" r:id="rId3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57" autoAdjust="0"/>
    <p:restoredTop sz="83933" autoAdjust="0"/>
  </p:normalViewPr>
  <p:slideViewPr>
    <p:cSldViewPr snapToGrid="0">
      <p:cViewPr varScale="1">
        <p:scale>
          <a:sx n="74" d="100"/>
          <a:sy n="74" d="100"/>
        </p:scale>
        <p:origin x="176" y="12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9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903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4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33C5A0-49AD-4456-B170-B4454905C7F9}" type="slidenum">
              <a:rPr lang="en-US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0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How</a:t>
            </a:r>
            <a:r>
              <a:rPr lang="en-US" baseline="0" dirty="0"/>
              <a:t> can s5 be elected?  S1 can fail, and then the rest of the system doesn’t know that epoch 4 ever existed.  S5 then has the highest epoch (3), so will get elected.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8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72" y="1453896"/>
            <a:ext cx="8229600" cy="4906963"/>
          </a:xfrm>
        </p:spPr>
        <p:txBody>
          <a:bodyPr/>
          <a:lstStyle>
            <a:lvl1pPr marL="342900" indent="-342900">
              <a:spcBef>
                <a:spcPts val="1200"/>
              </a:spcBef>
              <a:buClr>
                <a:schemeClr val="tx1"/>
              </a:buClr>
              <a:buFont typeface="Arial" charset="0"/>
              <a:buChar char="•"/>
              <a:defRPr/>
            </a:lvl1pPr>
            <a:lvl2pPr marL="800100" indent="-342900">
              <a:spcBef>
                <a:spcPts val="6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2pPr>
            <a:lvl3pPr marL="1200150" indent="-285750">
              <a:spcBef>
                <a:spcPts val="400"/>
              </a:spcBef>
              <a:buClr>
                <a:schemeClr val="tx1"/>
              </a:buClr>
              <a:buFont typeface="Arial" charset="0"/>
              <a:buChar char="•"/>
              <a:defRPr/>
            </a:lvl3pPr>
            <a:lvl4pPr marL="1657350" indent="-285750">
              <a:spcBef>
                <a:spcPts val="300"/>
              </a:spcBef>
              <a:buClr>
                <a:schemeClr val="tx1"/>
              </a:buClr>
              <a:buFont typeface=".HelveticaNeueDeskInterface-Regular" charset="-120"/>
              <a:buChar char="–"/>
              <a:defRPr/>
            </a:lvl4pPr>
            <a:lvl5pPr marL="2114550" indent="-285750">
              <a:spcBef>
                <a:spcPts val="300"/>
              </a:spcBef>
              <a:buClr>
                <a:schemeClr val="tx1"/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sz="4000" spc="-1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553200"/>
            <a:ext cx="2133600" cy="212725"/>
          </a:xfrm>
        </p:spPr>
        <p:txBody>
          <a:bodyPr/>
          <a:lstStyle>
            <a:lvl1pPr>
              <a:defRPr sz="1400">
                <a:solidFill>
                  <a:srgbClr val="FF650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855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7F7F7F"/>
                </a:solidFill>
              </a:rPr>
              <a:t>Slide </a:t>
            </a:r>
            <a:fld id="{E2162002-2512-45FD-82AF-2FE8F2E91859}" type="slidenum">
              <a:rPr lang="en-US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8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  <p:sldLayoutId id="2147483690" r:id="rId1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/>
              <a:t>Putting it all together for SMR:</a:t>
            </a:r>
            <a:br>
              <a:rPr lang="en-US" sz="3800" b="0" dirty="0"/>
            </a:br>
            <a:r>
              <a:rPr lang="en-US" sz="2800" b="0" dirty="0"/>
              <a:t>Leader Election, RAFT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13175" y="6261628"/>
            <a:ext cx="7117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RAFT slides heavily based on those from Diego </a:t>
            </a:r>
            <a:r>
              <a:rPr lang="en-US" sz="1400" b="0" dirty="0" err="1">
                <a:latin typeface="Arial" charset="0"/>
                <a:ea typeface="Arial" charset="0"/>
                <a:cs typeface="Arial" charset="0"/>
              </a:rPr>
              <a:t>Ongaro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 and John </a:t>
            </a:r>
            <a:r>
              <a:rPr lang="en-US" sz="1400" b="0" dirty="0" err="1">
                <a:latin typeface="Arial" charset="0"/>
                <a:ea typeface="Arial" charset="0"/>
                <a:cs typeface="Arial" charset="0"/>
              </a:rPr>
              <a:t>Ousterhout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13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Content Placeholder 1">
            <a:extLst>
              <a:ext uri="{FF2B5EF4-FFF2-40B4-BE49-F238E27FC236}">
                <a16:creationId xmlns:a16="http://schemas.microsoft.com/office/drawing/2014/main" id="{2A3284A1-8C5C-B449-B6B3-B2F89BEA3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16" y="3793145"/>
            <a:ext cx="8686800" cy="3064855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Client sends command to leader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Leader appends command to its log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200" b="0" dirty="0"/>
              <a:t>Leader sends </a:t>
            </a:r>
            <a:r>
              <a:rPr lang="en-US" sz="2200" b="0" dirty="0" err="1"/>
              <a:t>AppendEntries</a:t>
            </a:r>
            <a:r>
              <a:rPr lang="en-US" sz="2200" b="0" dirty="0"/>
              <a:t> RPCs to followers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lang="en-US" sz="2200" b="0" dirty="0">
                <a:solidFill>
                  <a:srgbClr val="C00000"/>
                </a:solidFill>
              </a:rPr>
              <a:t>Once new entry committed:</a:t>
            </a:r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passes command to its state machine, sends result to client</a:t>
            </a:r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piggybacks commitment to followers in later </a:t>
            </a:r>
            <a:r>
              <a:rPr lang="en-US" sz="2200" dirty="0" err="1"/>
              <a:t>AppendEntries</a:t>
            </a:r>
            <a:endParaRPr lang="en-US" sz="2200" dirty="0"/>
          </a:p>
          <a:p>
            <a:pPr marL="381600"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Followers pass committed commands to their state machines</a:t>
            </a:r>
          </a:p>
        </p:txBody>
      </p:sp>
    </p:spTree>
    <p:extLst>
      <p:ext uri="{BB962C8B-B14F-4D97-AF65-F5344CB8AC3E}">
        <p14:creationId xmlns:p14="http://schemas.microsoft.com/office/powerpoint/2010/main" val="20929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1" grpId="0" animBg="1"/>
      <p:bldP spid="192" grpId="0" animBg="1"/>
      <p:bldP spid="1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016" y="4161636"/>
            <a:ext cx="7314511" cy="2143631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/>
              <a:t>Crashed / slow followers?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Leader retries RPCs until they succeed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0" dirty="0"/>
              <a:t>Performance is optimal in common case: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2200" dirty="0"/>
              <a:t>One successful RPC to any majority of servers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016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1306456" y="3207738"/>
            <a:ext cx="1524000" cy="228600"/>
            <a:chOff x="1828800" y="3733800"/>
            <a:chExt cx="1524000" cy="228600"/>
          </a:xfrm>
        </p:grpSpPr>
        <p:sp>
          <p:nvSpPr>
            <p:cNvPr id="107" name="Rectangle 10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19049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2400423" y="2217138"/>
            <a:ext cx="658633" cy="609600"/>
            <a:chOff x="3075167" y="2286000"/>
            <a:chExt cx="658633" cy="609600"/>
          </a:xfrm>
        </p:grpSpPr>
        <p:sp>
          <p:nvSpPr>
            <p:cNvPr id="113" name="Oval 1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369984" y="2217138"/>
            <a:ext cx="531549" cy="533400"/>
            <a:chOff x="2057400" y="2438400"/>
            <a:chExt cx="379678" cy="381000"/>
          </a:xfrm>
        </p:grpSpPr>
        <p:sp>
          <p:nvSpPr>
            <p:cNvPr id="1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7" name="TextBox 126"/>
          <p:cNvSpPr txBox="1"/>
          <p:nvPr/>
        </p:nvSpPr>
        <p:spPr>
          <a:xfrm>
            <a:off x="11540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3732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34400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744856" y="3207738"/>
            <a:ext cx="1524000" cy="228600"/>
            <a:chOff x="1828800" y="3733800"/>
            <a:chExt cx="1524000" cy="228600"/>
          </a:xfrm>
        </p:grpSpPr>
        <p:sp>
          <p:nvSpPr>
            <p:cNvPr id="131" name="Rectangle 1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43433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36" name="Group 135"/>
          <p:cNvGrpSpPr/>
          <p:nvPr/>
        </p:nvGrpSpPr>
        <p:grpSpPr>
          <a:xfrm>
            <a:off x="4838823" y="2217138"/>
            <a:ext cx="658633" cy="609600"/>
            <a:chOff x="3075167" y="2286000"/>
            <a:chExt cx="658633" cy="609600"/>
          </a:xfrm>
        </p:grpSpPr>
        <p:sp>
          <p:nvSpPr>
            <p:cNvPr id="137" name="Oval 1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47" name="Group 146"/>
          <p:cNvGrpSpPr/>
          <p:nvPr/>
        </p:nvGrpSpPr>
        <p:grpSpPr>
          <a:xfrm>
            <a:off x="3808384" y="2217138"/>
            <a:ext cx="531549" cy="533400"/>
            <a:chOff x="2057400" y="2438400"/>
            <a:chExt cx="379678" cy="381000"/>
          </a:xfrm>
        </p:grpSpPr>
        <p:sp>
          <p:nvSpPr>
            <p:cNvPr id="1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" name="TextBox 150"/>
          <p:cNvSpPr txBox="1"/>
          <p:nvPr/>
        </p:nvSpPr>
        <p:spPr>
          <a:xfrm>
            <a:off x="35924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48116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5878456" y="1683738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6183256" y="3207738"/>
            <a:ext cx="1524000" cy="228600"/>
            <a:chOff x="1828800" y="3733800"/>
            <a:chExt cx="1524000" cy="228600"/>
          </a:xfrm>
        </p:grpSpPr>
        <p:sp>
          <p:nvSpPr>
            <p:cNvPr id="155" name="Rectangle 1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59" name="TextBox 158"/>
          <p:cNvSpPr txBox="1"/>
          <p:nvPr/>
        </p:nvSpPr>
        <p:spPr>
          <a:xfrm>
            <a:off x="6781750" y="2979138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60" name="Group 159"/>
          <p:cNvGrpSpPr/>
          <p:nvPr/>
        </p:nvGrpSpPr>
        <p:grpSpPr>
          <a:xfrm>
            <a:off x="7277223" y="2217138"/>
            <a:ext cx="658633" cy="609600"/>
            <a:chOff x="3075167" y="2286000"/>
            <a:chExt cx="658633" cy="609600"/>
          </a:xfrm>
        </p:grpSpPr>
        <p:sp>
          <p:nvSpPr>
            <p:cNvPr id="161" name="Oval 1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171" name="Group 170"/>
          <p:cNvGrpSpPr/>
          <p:nvPr/>
        </p:nvGrpSpPr>
        <p:grpSpPr>
          <a:xfrm>
            <a:off x="6246784" y="2217138"/>
            <a:ext cx="531549" cy="533400"/>
            <a:chOff x="2057400" y="2438400"/>
            <a:chExt cx="379678" cy="381000"/>
          </a:xfrm>
        </p:grpSpPr>
        <p:sp>
          <p:nvSpPr>
            <p:cNvPr id="1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5" name="TextBox 174"/>
          <p:cNvSpPr txBox="1"/>
          <p:nvPr/>
        </p:nvSpPr>
        <p:spPr>
          <a:xfrm>
            <a:off x="6030856" y="1759938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7250056" y="1759938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501704" y="140623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7" name="Freeform 186"/>
          <p:cNvSpPr/>
          <p:nvPr/>
        </p:nvSpPr>
        <p:spPr>
          <a:xfrm>
            <a:off x="4296337" y="1875560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1839857" y="1631911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8"/>
          <p:cNvSpPr/>
          <p:nvPr/>
        </p:nvSpPr>
        <p:spPr>
          <a:xfrm>
            <a:off x="4079361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Connector 189"/>
          <p:cNvCxnSpPr/>
          <p:nvPr/>
        </p:nvCxnSpPr>
        <p:spPr>
          <a:xfrm flipV="1">
            <a:off x="516295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1" name="Freeform 190"/>
          <p:cNvSpPr/>
          <p:nvPr/>
        </p:nvSpPr>
        <p:spPr>
          <a:xfrm>
            <a:off x="65113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reeform 191"/>
          <p:cNvSpPr/>
          <p:nvPr/>
        </p:nvSpPr>
        <p:spPr>
          <a:xfrm>
            <a:off x="1634504" y="2789284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 flipV="1">
            <a:off x="76000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2723260" y="2860387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5" name="Freeform 194"/>
          <p:cNvSpPr/>
          <p:nvPr/>
        </p:nvSpPr>
        <p:spPr>
          <a:xfrm>
            <a:off x="6690858" y="1325090"/>
            <a:ext cx="922149" cy="83399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6051368" y="1350863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pic>
        <p:nvPicPr>
          <p:cNvPr id="207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63" y="758284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005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8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Operation:  Highly Coherent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1860028" y="1510352"/>
            <a:ext cx="2895600" cy="1447800"/>
            <a:chOff x="1860028" y="1510352"/>
            <a:chExt cx="2895600" cy="1447800"/>
          </a:xfrm>
        </p:grpSpPr>
        <p:sp>
          <p:nvSpPr>
            <p:cNvPr id="120" name="Rectangle 119"/>
            <p:cNvSpPr/>
            <p:nvPr/>
          </p:nvSpPr>
          <p:spPr>
            <a:xfrm>
              <a:off x="18600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8600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3172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7744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231628" y="151035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6888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222228" y="1510352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6888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23172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774428" y="18913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231628" y="18913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222228" y="18913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div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222228" y="2500952"/>
              <a:ext cx="533400" cy="4572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sub</a:t>
              </a: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600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3688828" y="2500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23172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2774428" y="2500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3231628" y="2500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835598" y="19660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server1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835598" y="2575664"/>
            <a:ext cx="8544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server2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5FABBCC7-D7C9-AF41-BD52-A743EE8992DE}"/>
              </a:ext>
            </a:extLst>
          </p:cNvPr>
          <p:cNvSpPr txBox="1">
            <a:spLocks/>
          </p:cNvSpPr>
          <p:nvPr/>
        </p:nvSpPr>
        <p:spPr bwMode="auto">
          <a:xfrm>
            <a:off x="374128" y="3556947"/>
            <a:ext cx="8769872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log entries on different server have same index and term: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Store the same command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Logs are identical in all preceding entries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given entry is committed, all preceding also committed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300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8004" y="4920060"/>
            <a:ext cx="8467396" cy="14591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 err="1"/>
              <a:t>AppendEntries</a:t>
            </a:r>
            <a:r>
              <a:rPr lang="en-US" sz="2200" b="0" dirty="0"/>
              <a:t> has &lt;</a:t>
            </a:r>
            <a:r>
              <a:rPr lang="en-US" sz="2200" b="0" dirty="0" err="1"/>
              <a:t>index,term</a:t>
            </a:r>
            <a:r>
              <a:rPr lang="en-US" sz="2200" b="0" dirty="0"/>
              <a:t>&gt; of entry preceding new ones</a:t>
            </a:r>
          </a:p>
          <a:p>
            <a:pPr>
              <a:lnSpc>
                <a:spcPct val="11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/>
              <a:t>Follower must contain matching entry; otherwise it rejects</a:t>
            </a:r>
          </a:p>
          <a:p>
            <a:pPr>
              <a:lnSpc>
                <a:spcPct val="110000"/>
              </a:lnSpc>
              <a:spcBef>
                <a:spcPts val="1600"/>
              </a:spcBef>
              <a:spcAft>
                <a:spcPts val="0"/>
              </a:spcAft>
            </a:pPr>
            <a:r>
              <a:rPr lang="en-US" sz="2200" b="0" dirty="0"/>
              <a:t>Implements an </a:t>
            </a:r>
            <a:r>
              <a:rPr lang="en-US" sz="2200" b="0" dirty="0">
                <a:solidFill>
                  <a:schemeClr val="tx2"/>
                </a:solidFill>
              </a:rPr>
              <a:t>induction step</a:t>
            </a:r>
            <a:r>
              <a:rPr lang="en-US" sz="2200" b="0" dirty="0"/>
              <a:t>, ensures coherency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Operation:  Consistency Check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8520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680884" y="1891352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3092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766484" y="18913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223684" y="18913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8520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3092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766484" y="2500952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223684" y="2500952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47072" y="1966064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leader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75551" y="2575664"/>
            <a:ext cx="8848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follower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8520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3092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664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223684" y="15240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80884" y="1524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82154" y="3106000"/>
            <a:ext cx="8229600" cy="1223752"/>
            <a:chOff x="482154" y="3106000"/>
            <a:chExt cx="8229600" cy="1223752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482154" y="3106000"/>
              <a:ext cx="8229600" cy="0"/>
            </a:xfrm>
            <a:prstGeom prst="line">
              <a:avLst/>
            </a:prstGeom>
            <a:ln w="19050" cap="rnd"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18520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680884" y="3262952"/>
              <a:ext cx="533400" cy="4572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jmp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3092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766484" y="32629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223684" y="3262952"/>
              <a:ext cx="457200" cy="4572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mov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8520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add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3092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cmp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664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>
                  <a:solidFill>
                    <a:srgbClr val="000000"/>
                  </a:solidFill>
                </a:rPr>
                <a:t>ret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223684" y="3872552"/>
              <a:ext cx="457200" cy="4572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  <a:br>
                <a:rPr lang="en-US" sz="1600" b="0" dirty="0">
                  <a:solidFill>
                    <a:srgbClr val="000000"/>
                  </a:solidFill>
                </a:rPr>
              </a:br>
              <a:r>
                <a:rPr lang="en-US" sz="1600" b="0" dirty="0" err="1">
                  <a:solidFill>
                    <a:srgbClr val="000000"/>
                  </a:solidFill>
                </a:rPr>
                <a:t>shl</a:t>
              </a:r>
              <a:endParaRPr lang="en-US" sz="1600" b="0" dirty="0">
                <a:solidFill>
                  <a:srgbClr val="000000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947072" y="3337664"/>
              <a:ext cx="713337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>
                  <a:solidFill>
                    <a:srgbClr val="000000"/>
                  </a:solidFill>
                  <a:latin typeface="Arial" charset="0"/>
                </a:rPr>
                <a:t>leader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75551" y="3947264"/>
              <a:ext cx="884858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0" dirty="0">
                  <a:solidFill>
                    <a:srgbClr val="000000"/>
                  </a:solidFill>
                  <a:latin typeface="Arial" charset="0"/>
                </a:rPr>
                <a:t>follower</a:t>
              </a:r>
            </a:p>
          </p:txBody>
        </p:sp>
      </p:grpSp>
      <p:sp>
        <p:nvSpPr>
          <p:cNvPr id="81" name="Freeform 80"/>
          <p:cNvSpPr/>
          <p:nvPr/>
        </p:nvSpPr>
        <p:spPr>
          <a:xfrm>
            <a:off x="3985684" y="2095087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rgbClr val="006400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042972" y="2043752"/>
            <a:ext cx="2800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6400"/>
                </a:solidFill>
                <a:latin typeface="Arial" charset="0"/>
              </a:rPr>
              <a:t>AppendEntries</a:t>
            </a:r>
            <a:r>
              <a:rPr lang="en-US" sz="1800" b="0" dirty="0">
                <a:solidFill>
                  <a:srgbClr val="006400"/>
                </a:solidFill>
                <a:latin typeface="Arial" charset="0"/>
              </a:rPr>
              <a:t> succeeds:</a:t>
            </a:r>
          </a:p>
          <a:p>
            <a:pPr algn="l"/>
            <a:r>
              <a:rPr lang="en-US" sz="1800" b="0" dirty="0">
                <a:solidFill>
                  <a:srgbClr val="006400"/>
                </a:solidFill>
                <a:latin typeface="Arial" charset="0"/>
              </a:rPr>
              <a:t>matching entry</a:t>
            </a:r>
          </a:p>
        </p:txBody>
      </p:sp>
      <p:sp>
        <p:nvSpPr>
          <p:cNvPr id="83" name="Freeform 82"/>
          <p:cNvSpPr/>
          <p:nvPr/>
        </p:nvSpPr>
        <p:spPr>
          <a:xfrm>
            <a:off x="3985684" y="3465885"/>
            <a:ext cx="828688" cy="635267"/>
          </a:xfrm>
          <a:custGeom>
            <a:avLst/>
            <a:gdLst>
              <a:gd name="connsiteX0" fmla="*/ 434283 w 434283"/>
              <a:gd name="connsiteY0" fmla="*/ 0 h 635267"/>
              <a:gd name="connsiteX1" fmla="*/ 1147 w 434283"/>
              <a:gd name="connsiteY1" fmla="*/ 635267 h 635267"/>
              <a:gd name="connsiteX0" fmla="*/ 433309 w 849194"/>
              <a:gd name="connsiteY0" fmla="*/ 0 h 635267"/>
              <a:gd name="connsiteX1" fmla="*/ 173 w 849194"/>
              <a:gd name="connsiteY1" fmla="*/ 635267 h 635267"/>
              <a:gd name="connsiteX0" fmla="*/ 433136 w 1030014"/>
              <a:gd name="connsiteY0" fmla="*/ 0 h 635267"/>
              <a:gd name="connsiteX1" fmla="*/ 0 w 1030014"/>
              <a:gd name="connsiteY1" fmla="*/ 635267 h 635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0014" h="635267">
                <a:moveTo>
                  <a:pt x="433136" y="0"/>
                </a:moveTo>
                <a:cubicBezTo>
                  <a:pt x="1583355" y="206141"/>
                  <a:pt x="866274" y="614412"/>
                  <a:pt x="0" y="635267"/>
                </a:cubicBezTo>
              </a:path>
            </a:pathLst>
          </a:custGeom>
          <a:noFill/>
          <a:ln w="28575"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042972" y="3454821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A5001E"/>
                </a:solidFill>
                <a:latin typeface="Arial" charset="0"/>
              </a:rPr>
              <a:t>AppendEntries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fails:</a:t>
            </a:r>
          </a:p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mismatch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3795184" y="3948752"/>
            <a:ext cx="304800" cy="304800"/>
            <a:chOff x="4038600" y="5715000"/>
            <a:chExt cx="304800" cy="304800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V="1">
              <a:off x="4038600" y="5715000"/>
              <a:ext cx="304800" cy="304800"/>
            </a:xfrm>
            <a:prstGeom prst="line">
              <a:avLst/>
            </a:prstGeom>
            <a:ln w="571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3299884" y="1542640"/>
            <a:ext cx="304800" cy="57731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00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1" grpId="0" animBg="1"/>
      <p:bldP spid="82" grpId="0"/>
      <p:bldP spid="83" grpId="0" animBg="1"/>
      <p:bldP spid="84" grpId="0"/>
      <p:bldP spid="8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472" y="1444752"/>
            <a:ext cx="8767454" cy="490696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b="0" dirty="0"/>
              <a:t>New leader’s log is truth, no special steps, start normal operation</a:t>
            </a:r>
          </a:p>
          <a:p>
            <a:pPr lvl="1">
              <a:spcAft>
                <a:spcPts val="600"/>
              </a:spcAft>
            </a:pPr>
            <a:r>
              <a:rPr lang="en-US" sz="2200" b="0" dirty="0"/>
              <a:t>Will eventually make follower’s logs identical to leader’s</a:t>
            </a:r>
          </a:p>
          <a:p>
            <a:pPr lvl="1">
              <a:spcAft>
                <a:spcPts val="600"/>
              </a:spcAft>
            </a:pPr>
            <a:r>
              <a:rPr lang="en-US" sz="2200" b="0" dirty="0"/>
              <a:t>Old leader may have left entries partially replicated</a:t>
            </a:r>
          </a:p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en-US" sz="2200" b="0" dirty="0"/>
              <a:t>Multiple crashes can leave many extraneous log entries</a:t>
            </a:r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 Changes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2199400" y="3909290"/>
            <a:ext cx="3965040" cy="2590800"/>
            <a:chOff x="2199400" y="3928054"/>
            <a:chExt cx="3965040" cy="2590800"/>
          </a:xfrm>
        </p:grpSpPr>
        <p:sp>
          <p:nvSpPr>
            <p:cNvPr id="7" name="TextBox 6"/>
            <p:cNvSpPr txBox="1"/>
            <p:nvPr/>
          </p:nvSpPr>
          <p:spPr>
            <a:xfrm>
              <a:off x="3497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78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59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40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21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02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83440" y="3928054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28000" y="3975921"/>
              <a:ext cx="1143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log index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497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78440" y="43090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97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78440" y="47662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259440" y="43090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59440" y="47662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640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21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02440" y="43090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640440" y="4766254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497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878440" y="52234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259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640440" y="5223454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497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640440" y="5680654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878440" y="56806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97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878440" y="6137854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21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402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259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640440" y="61378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21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402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83440" y="6137854"/>
              <a:ext cx="381000" cy="381000"/>
            </a:xfrm>
            <a:prstGeom prst="rect">
              <a:avLst/>
            </a:prstGeom>
            <a:solidFill>
              <a:srgbClr val="FFE181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259440" y="5680654"/>
              <a:ext cx="381000" cy="381000"/>
            </a:xfrm>
            <a:prstGeom prst="rect">
              <a:avLst/>
            </a:prstGeom>
            <a:solidFill>
              <a:srgbClr val="D1B2E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783440" y="4766254"/>
              <a:ext cx="381000" cy="381000"/>
            </a:xfrm>
            <a:prstGeom prst="rect">
              <a:avLst/>
            </a:prstGeom>
            <a:solidFill>
              <a:srgbClr val="EECBA8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199400" y="4375829"/>
              <a:ext cx="76200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term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116440" y="43610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116440" y="48182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116440" y="52754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116440" y="57326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116440" y="6189855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677186" y="4318609"/>
              <a:ext cx="923961" cy="136388"/>
            </a:xfrm>
            <a:custGeom>
              <a:avLst/>
              <a:gdLst>
                <a:gd name="connsiteX0" fmla="*/ 0 w 960895"/>
                <a:gd name="connsiteY0" fmla="*/ 30997 h 35621"/>
                <a:gd name="connsiteX1" fmla="*/ 960895 w 960895"/>
                <a:gd name="connsiteY1" fmla="*/ 0 h 35621"/>
                <a:gd name="connsiteX0" fmla="*/ 0 w 960895"/>
                <a:gd name="connsiteY0" fmla="*/ 140060 h 140060"/>
                <a:gd name="connsiteX1" fmla="*/ 960895 w 960895"/>
                <a:gd name="connsiteY1" fmla="*/ 109063 h 140060"/>
                <a:gd name="connsiteX0" fmla="*/ 0 w 960895"/>
                <a:gd name="connsiteY0" fmla="*/ 234909 h 234909"/>
                <a:gd name="connsiteX1" fmla="*/ 960895 w 960895"/>
                <a:gd name="connsiteY1" fmla="*/ 203912 h 234909"/>
                <a:gd name="connsiteX0" fmla="*/ 0 w 960895"/>
                <a:gd name="connsiteY0" fmla="*/ 229092 h 229092"/>
                <a:gd name="connsiteX1" fmla="*/ 960895 w 960895"/>
                <a:gd name="connsiteY1" fmla="*/ 198095 h 229092"/>
                <a:gd name="connsiteX0" fmla="*/ 0 w 960895"/>
                <a:gd name="connsiteY0" fmla="*/ 232023 h 232023"/>
                <a:gd name="connsiteX1" fmla="*/ 960895 w 960895"/>
                <a:gd name="connsiteY1" fmla="*/ 201026 h 232023"/>
                <a:gd name="connsiteX0" fmla="*/ 0 w 960895"/>
                <a:gd name="connsiteY0" fmla="*/ 190489 h 190489"/>
                <a:gd name="connsiteX1" fmla="*/ 960895 w 960895"/>
                <a:gd name="connsiteY1" fmla="*/ 159492 h 190489"/>
                <a:gd name="connsiteX0" fmla="*/ 0 w 960895"/>
                <a:gd name="connsiteY0" fmla="*/ 165531 h 165531"/>
                <a:gd name="connsiteX1" fmla="*/ 960895 w 960895"/>
                <a:gd name="connsiteY1" fmla="*/ 134534 h 165531"/>
                <a:gd name="connsiteX0" fmla="*/ 0 w 960895"/>
                <a:gd name="connsiteY0" fmla="*/ 146110 h 153859"/>
                <a:gd name="connsiteX1" fmla="*/ 960895 w 960895"/>
                <a:gd name="connsiteY1" fmla="*/ 153859 h 153859"/>
                <a:gd name="connsiteX0" fmla="*/ 0 w 999641"/>
                <a:gd name="connsiteY0" fmla="*/ 132573 h 171318"/>
                <a:gd name="connsiteX1" fmla="*/ 999641 w 999641"/>
                <a:gd name="connsiteY1" fmla="*/ 171318 h 17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9641" h="171318">
                  <a:moveTo>
                    <a:pt x="0" y="132573"/>
                  </a:moveTo>
                  <a:cubicBezTo>
                    <a:pt x="315779" y="-77946"/>
                    <a:pt x="670302" y="-17245"/>
                    <a:pt x="999641" y="171318"/>
                  </a:cubicBezTo>
                </a:path>
              </a:pathLst>
            </a:custGeom>
            <a:noFill/>
            <a:ln w="19050">
              <a:solidFill>
                <a:schemeClr val="tx2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09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900" y="2749882"/>
            <a:ext cx="8592500" cy="29429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Raft safety property:  </a:t>
            </a:r>
            <a:r>
              <a:rPr lang="en-US" sz="2300" b="0" dirty="0"/>
              <a:t>If leader has decided log entry is committed, entry will be present in logs of all future leaders</a:t>
            </a:r>
          </a:p>
          <a:p>
            <a:pPr>
              <a:spcBef>
                <a:spcPts val="2400"/>
              </a:spcBef>
            </a:pPr>
            <a:r>
              <a:rPr lang="en-US" b="0" dirty="0"/>
              <a:t>Why does this guarantee higher-level goal?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Leaders never overwrite entries in their logs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Only entries in leader’s log can be committed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100" dirty="0"/>
              <a:t>Entries must be committed before applying to state machine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Requirement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0784" y="5585147"/>
            <a:ext cx="5579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F4899"/>
                </a:solidFill>
                <a:latin typeface="Arial" charset="0"/>
              </a:rPr>
              <a:t>Committed → Present in future leaders’ logs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1363" y="6031598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commitment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33444" y="6020739"/>
            <a:ext cx="171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Restrictions on</a:t>
            </a:r>
            <a:b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</a:br>
            <a:r>
              <a:rPr lang="en-US" sz="1800" b="0" dirty="0">
                <a:solidFill>
                  <a:srgbClr val="E1FFE1">
                    <a:lumMod val="25000"/>
                  </a:srgbClr>
                </a:solidFill>
                <a:latin typeface="Arial" charset="0"/>
              </a:rPr>
              <a:t>leader election</a:t>
            </a:r>
          </a:p>
        </p:txBody>
      </p:sp>
      <p:sp>
        <p:nvSpPr>
          <p:cNvPr id="10" name="Freeform 9"/>
          <p:cNvSpPr/>
          <p:nvPr/>
        </p:nvSpPr>
        <p:spPr>
          <a:xfrm>
            <a:off x="2551144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flipH="1">
            <a:off x="5568147" y="5941782"/>
            <a:ext cx="658678" cy="402956"/>
          </a:xfrm>
          <a:custGeom>
            <a:avLst/>
            <a:gdLst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  <a:gd name="connsiteX0" fmla="*/ 658678 w 658678"/>
              <a:gd name="connsiteY0" fmla="*/ 0 h 402956"/>
              <a:gd name="connsiteX1" fmla="*/ 0 w 658678"/>
              <a:gd name="connsiteY1" fmla="*/ 402956 h 402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8678" h="402956">
                <a:moveTo>
                  <a:pt x="658678" y="0"/>
                </a:moveTo>
                <a:cubicBezTo>
                  <a:pt x="648346" y="242808"/>
                  <a:pt x="537274" y="392624"/>
                  <a:pt x="0" y="402956"/>
                </a:cubicBezTo>
              </a:path>
            </a:pathLst>
          </a:custGeom>
          <a:noFill/>
          <a:ln>
            <a:solidFill>
              <a:schemeClr val="accent2">
                <a:lumMod val="25000"/>
              </a:schemeClr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E9FF784-F83F-C34E-BD0A-0ACCB244A2C5}"/>
              </a:ext>
            </a:extLst>
          </p:cNvPr>
          <p:cNvSpPr/>
          <p:nvPr/>
        </p:nvSpPr>
        <p:spPr>
          <a:xfrm>
            <a:off x="548644" y="1486318"/>
            <a:ext cx="8172830" cy="1074470"/>
          </a:xfrm>
          <a:prstGeom prst="roundRect">
            <a:avLst/>
          </a:prstGeom>
          <a:gradFill rotWithShape="1">
            <a:gsLst>
              <a:gs pos="0">
                <a:srgbClr val="A5001E">
                  <a:shade val="51000"/>
                  <a:satMod val="130000"/>
                </a:srgbClr>
              </a:gs>
              <a:gs pos="80000">
                <a:srgbClr val="A5001E">
                  <a:shade val="93000"/>
                  <a:satMod val="130000"/>
                </a:srgbClr>
              </a:gs>
              <a:gs pos="100000">
                <a:srgbClr val="A5001E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A5001E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Once log entry applied to a state machine, no other state machine must apply a different value for that log entry</a:t>
            </a:r>
          </a:p>
        </p:txBody>
      </p:sp>
    </p:spTree>
    <p:extLst>
      <p:ext uri="{BB962C8B-B14F-4D97-AF65-F5344CB8AC3E}">
        <p14:creationId xmlns:p14="http://schemas.microsoft.com/office/powerpoint/2010/main" val="196087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/>
      <p:bldP spid="8" grpId="0"/>
      <p:bldP spid="9" grpId="0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the Best Leader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739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882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120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501083" y="18535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263083" y="18535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739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120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501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882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4263083" y="1497227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2739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882083" y="23869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3120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501083" y="23869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739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882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120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3501083" y="292031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263083" y="292031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662883" y="2844113"/>
            <a:ext cx="5410200" cy="533400"/>
            <a:chOff x="2662883" y="2844113"/>
            <a:chExt cx="5410200" cy="533400"/>
          </a:xfrm>
        </p:grpSpPr>
        <p:sp>
          <p:nvSpPr>
            <p:cNvPr id="111" name="Rounded Rectangle 110"/>
            <p:cNvSpPr/>
            <p:nvPr/>
          </p:nvSpPr>
          <p:spPr>
            <a:xfrm>
              <a:off x="2662883" y="2844113"/>
              <a:ext cx="2057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541621" y="2861325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Unavailable during leader transition</a:t>
              </a:r>
            </a:p>
          </p:txBody>
        </p:sp>
        <p:cxnSp>
          <p:nvCxnSpPr>
            <p:cNvPr id="115" name="Straight Connector 114"/>
            <p:cNvCxnSpPr/>
            <p:nvPr/>
          </p:nvCxnSpPr>
          <p:spPr>
            <a:xfrm flipH="1">
              <a:off x="4796483" y="31108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186883" y="1777313"/>
            <a:ext cx="3183538" cy="533400"/>
            <a:chOff x="4186883" y="1777313"/>
            <a:chExt cx="3183538" cy="533400"/>
          </a:xfrm>
        </p:grpSpPr>
        <p:sp>
          <p:nvSpPr>
            <p:cNvPr id="113" name="TextBox 112"/>
            <p:cNvSpPr txBox="1"/>
            <p:nvPr/>
          </p:nvSpPr>
          <p:spPr>
            <a:xfrm>
              <a:off x="5541621" y="1922185"/>
              <a:ext cx="1828800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Committed?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>
            <a:xfrm flipH="1">
              <a:off x="4796483" y="2044013"/>
              <a:ext cx="6096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Rounded Rectangle 115"/>
            <p:cNvSpPr/>
            <p:nvPr/>
          </p:nvSpPr>
          <p:spPr>
            <a:xfrm>
              <a:off x="4186883" y="177731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117" name="Rectangle 116"/>
          <p:cNvSpPr/>
          <p:nvPr/>
        </p:nvSpPr>
        <p:spPr>
          <a:xfrm>
            <a:off x="293332" y="2016922"/>
            <a:ext cx="196070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Can’t tell which entries committed!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58082" y="18993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358082" y="2432738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875D2F75-7EDD-5346-AC6D-F6FF9F6829EB}"/>
              </a:ext>
            </a:extLst>
          </p:cNvPr>
          <p:cNvSpPr txBox="1">
            <a:spLocks/>
          </p:cNvSpPr>
          <p:nvPr/>
        </p:nvSpPr>
        <p:spPr bwMode="auto">
          <a:xfrm>
            <a:off x="319305" y="3737918"/>
            <a:ext cx="8596095" cy="2881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 candidate most likely to contain all committed entries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 RequestVote, candidates incl. index + term of last log entry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Voter V denies vote if its log is “more complete”:              (newer term) or (entry in higher index of same term)</a:t>
            </a:r>
            <a:endParaRPr kumimoji="0" lang="en-US" sz="2200" b="0" i="0" u="none" strike="noStrike" kern="0" cap="none" spc="0" normalizeH="0" baseline="0" noProof="0">
              <a:ln>
                <a:noFill/>
              </a:ln>
              <a:solidFill>
                <a:srgbClr val="1F4899"/>
              </a:solidFill>
              <a:effectLst/>
              <a:uLnTx/>
              <a:uFillTx/>
              <a:latin typeface="Arial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Leader will have “most complete” log among electing majority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290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38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1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Committing Entry from Current Term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745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3126258" y="18502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745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3126258" y="23836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745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6258" y="29170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2745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507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6258" y="34504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2745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126258" y="3983814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2364258" y="19022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2364258" y="24356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2364258" y="29690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2364258" y="35024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364258" y="4035815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3507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3507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3888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3888258" y="23836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4269258" y="18502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3888258" y="29170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3507258" y="3450414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955058" y="3374214"/>
            <a:ext cx="2819400" cy="1066800"/>
            <a:chOff x="4955058" y="3374214"/>
            <a:chExt cx="2819400" cy="1066800"/>
          </a:xfrm>
        </p:grpSpPr>
        <p:sp>
          <p:nvSpPr>
            <p:cNvPr id="191" name="TextBox 190"/>
            <p:cNvSpPr txBox="1"/>
            <p:nvPr/>
          </p:nvSpPr>
          <p:spPr>
            <a:xfrm>
              <a:off x="5242996" y="3648901"/>
              <a:ext cx="2531462" cy="48731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Can’t be elected as</a:t>
              </a:r>
              <a:br>
                <a:rPr lang="en-US" sz="180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dirty="0">
                  <a:solidFill>
                    <a:srgbClr val="A5001E"/>
                  </a:solidFill>
                  <a:latin typeface="Arial" charset="0"/>
                </a:rPr>
                <a:t>leader for term 3</a:t>
              </a:r>
            </a:p>
          </p:txBody>
        </p:sp>
        <p:sp>
          <p:nvSpPr>
            <p:cNvPr id="193" name="Right Brace 192"/>
            <p:cNvSpPr/>
            <p:nvPr/>
          </p:nvSpPr>
          <p:spPr>
            <a:xfrm>
              <a:off x="4955058" y="3374214"/>
              <a:ext cx="152400" cy="1066800"/>
            </a:xfrm>
            <a:prstGeom prst="rightBrace">
              <a:avLst>
                <a:gd name="adj1" fmla="val 33757"/>
                <a:gd name="adj2" fmla="val 50000"/>
              </a:avLst>
            </a:prstGeom>
            <a:ln w="19050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E1FFE1">
                    <a:lumMod val="25000"/>
                  </a:srgb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812058" y="1902215"/>
            <a:ext cx="5257800" cy="1471999"/>
            <a:chOff x="3812058" y="1902215"/>
            <a:chExt cx="5257800" cy="1471999"/>
          </a:xfrm>
        </p:grpSpPr>
        <p:sp>
          <p:nvSpPr>
            <p:cNvPr id="188" name="Rounded Rectangle 187"/>
            <p:cNvSpPr/>
            <p:nvPr/>
          </p:nvSpPr>
          <p:spPr>
            <a:xfrm>
              <a:off x="3812058" y="2840814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5242996" y="2985686"/>
              <a:ext cx="38268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 just succeeded</a:t>
              </a:r>
            </a:p>
          </p:txBody>
        </p:sp>
        <p:cxnSp>
          <p:nvCxnSpPr>
            <p:cNvPr id="190" name="Straight Connector 189"/>
            <p:cNvCxnSpPr/>
            <p:nvPr/>
          </p:nvCxnSpPr>
          <p:spPr>
            <a:xfrm flipH="1">
              <a:off x="4497858" y="3107514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2" name="Freeform 191"/>
            <p:cNvSpPr/>
            <p:nvPr/>
          </p:nvSpPr>
          <p:spPr>
            <a:xfrm>
              <a:off x="4168191" y="2166243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242996" y="1902215"/>
              <a:ext cx="2531462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cxnSp>
          <p:nvCxnSpPr>
            <p:cNvPr id="195" name="Straight Connector 194"/>
            <p:cNvCxnSpPr/>
            <p:nvPr/>
          </p:nvCxnSpPr>
          <p:spPr>
            <a:xfrm flipH="1">
              <a:off x="4726458" y="2040714"/>
              <a:ext cx="3810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6" name="Content Placeholder 58">
            <a:extLst>
              <a:ext uri="{FF2B5EF4-FFF2-40B4-BE49-F238E27FC236}">
                <a16:creationId xmlns:a16="http://schemas.microsoft.com/office/drawing/2014/main" id="{4766EC78-7A80-1141-ACAF-056FDA2DB69F}"/>
              </a:ext>
            </a:extLst>
          </p:cNvPr>
          <p:cNvSpPr txBox="1">
            <a:spLocks/>
          </p:cNvSpPr>
          <p:nvPr/>
        </p:nvSpPr>
        <p:spPr bwMode="auto">
          <a:xfrm>
            <a:off x="347472" y="4663440"/>
            <a:ext cx="8796528" cy="191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Case #1: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decides entry in current term is committed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for term 3 must contain entry 4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44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Committing Entry from Earlier Term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741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122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503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3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884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265719" y="147663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F4899"/>
                </a:solidFill>
                <a:latin typeface="Arial" charset="0"/>
              </a:rPr>
              <a:t>5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741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122719" y="18576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741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122719" y="23910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741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122719" y="29244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741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503719" y="18576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122719" y="34578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41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122719" y="3991230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360719" y="19096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360719" y="24430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360719" y="29764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360719" y="35098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360719" y="4043231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1800" b="0" baseline="-2500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503719" y="23910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503719" y="2924430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3503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884719" y="1857630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884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427519" y="1901588"/>
            <a:ext cx="5681472" cy="1480042"/>
            <a:chOff x="3427519" y="1901588"/>
            <a:chExt cx="5681472" cy="1480042"/>
          </a:xfrm>
        </p:grpSpPr>
        <p:sp>
          <p:nvSpPr>
            <p:cNvPr id="86" name="Rounded Rectangle 85"/>
            <p:cNvSpPr/>
            <p:nvPr/>
          </p:nvSpPr>
          <p:spPr>
            <a:xfrm>
              <a:off x="3427519" y="2848230"/>
              <a:ext cx="533400" cy="533400"/>
            </a:xfrm>
            <a:prstGeom prst="roundRect">
              <a:avLst/>
            </a:prstGeom>
            <a:noFill/>
            <a:ln>
              <a:solidFill>
                <a:schemeClr val="tx2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239457" y="2998014"/>
              <a:ext cx="3869534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algn="l">
                <a:lnSpc>
                  <a:spcPts val="1900"/>
                </a:lnSpc>
                <a:defRPr>
                  <a:solidFill>
                    <a:schemeClr val="accent4"/>
                  </a:solidFill>
                </a:defRPr>
              </a:lvl1pPr>
            </a:lstStyle>
            <a:p>
              <a:r>
                <a:rPr lang="en-US" sz="1800" dirty="0" err="1">
                  <a:solidFill>
                    <a:srgbClr val="1F4899"/>
                  </a:solidFill>
                  <a:latin typeface="Arial" charset="0"/>
                </a:rPr>
                <a:t>AppendEntries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 just succeeded</a:t>
              </a:r>
            </a:p>
          </p:txBody>
        </p:sp>
        <p:cxnSp>
          <p:nvCxnSpPr>
            <p:cNvPr id="88" name="Straight Connector 87"/>
            <p:cNvCxnSpPr/>
            <p:nvPr/>
          </p:nvCxnSpPr>
          <p:spPr>
            <a:xfrm flipH="1">
              <a:off x="4113319" y="3114930"/>
              <a:ext cx="990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Freeform 91"/>
            <p:cNvSpPr/>
            <p:nvPr/>
          </p:nvSpPr>
          <p:spPr>
            <a:xfrm>
              <a:off x="3808519" y="2173659"/>
              <a:ext cx="355881" cy="808523"/>
            </a:xfrm>
            <a:custGeom>
              <a:avLst/>
              <a:gdLst>
                <a:gd name="connsiteX0" fmla="*/ 9261 w 9261"/>
                <a:gd name="connsiteY0" fmla="*/ 0 h 808523"/>
                <a:gd name="connsiteX1" fmla="*/ 9261 w 9261"/>
                <a:gd name="connsiteY1" fmla="*/ 808523 h 808523"/>
                <a:gd name="connsiteX0" fmla="*/ 445 w 209903"/>
                <a:gd name="connsiteY0" fmla="*/ 0 h 10000"/>
                <a:gd name="connsiteX1" fmla="*/ 445 w 209903"/>
                <a:gd name="connsiteY1" fmla="*/ 10000 h 10000"/>
                <a:gd name="connsiteX0" fmla="*/ 0 w 384280"/>
                <a:gd name="connsiteY0" fmla="*/ 0 h 10000"/>
                <a:gd name="connsiteX1" fmla="*/ 0 w 384280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280" h="10000">
                  <a:moveTo>
                    <a:pt x="0" y="0"/>
                  </a:moveTo>
                  <a:cubicBezTo>
                    <a:pt x="479825" y="3611"/>
                    <a:pt x="543919" y="6389"/>
                    <a:pt x="0" y="10000"/>
                  </a:cubicBezTo>
                </a:path>
              </a:pathLst>
            </a:custGeom>
            <a:noFill/>
            <a:ln>
              <a:solidFill>
                <a:schemeClr val="tx2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239457" y="1901588"/>
              <a:ext cx="1980118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lnSpc>
                  <a:spcPts val="1900"/>
                </a:lnSpc>
              </a:pPr>
              <a:r>
                <a:rPr lang="en-US" sz="1800">
                  <a:solidFill>
                    <a:srgbClr val="1F4899"/>
                  </a:solidFill>
                  <a:latin typeface="Arial" charset="0"/>
                </a:rPr>
                <a:t>Leader for term </a:t>
              </a:r>
              <a:r>
                <a:rPr lang="en-US" sz="180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cxnSp>
          <p:nvCxnSpPr>
            <p:cNvPr id="94" name="Straight Connector 93"/>
            <p:cNvCxnSpPr/>
            <p:nvPr/>
          </p:nvCxnSpPr>
          <p:spPr>
            <a:xfrm flipH="1">
              <a:off x="4494319" y="204813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5" name="Rectangle 94"/>
          <p:cNvSpPr/>
          <p:nvPr/>
        </p:nvSpPr>
        <p:spPr>
          <a:xfrm>
            <a:off x="4265719" y="3991230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42" name="Content Placeholder 58">
            <a:extLst>
              <a:ext uri="{FF2B5EF4-FFF2-40B4-BE49-F238E27FC236}">
                <a16:creationId xmlns:a16="http://schemas.microsoft.com/office/drawing/2014/main" id="{9BDEB302-69FC-5E43-BEC5-DEBF47C7CBB8}"/>
              </a:ext>
            </a:extLst>
          </p:cNvPr>
          <p:cNvSpPr txBox="1">
            <a:spLocks/>
          </p:cNvSpPr>
          <p:nvPr/>
        </p:nvSpPr>
        <p:spPr bwMode="auto">
          <a:xfrm>
            <a:off x="347471" y="4663440"/>
            <a:ext cx="8761519" cy="1975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Case #2: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trying to finish committing entry from earlier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Entry 3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not safely committed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5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can be elected as leader for term 5 (how?)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If elected, it will overwrite entry 3 on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1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2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, and s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3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29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Commitment Rules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75218" y="9011418"/>
            <a:ext cx="78742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1F4899"/>
                </a:solidFill>
                <a:latin typeface="Arial" charset="0"/>
              </a:rPr>
              <a:t>Combination of election rules and commitment rules</a:t>
            </a:r>
            <a:br>
              <a:rPr lang="en-US" sz="2400" dirty="0">
                <a:solidFill>
                  <a:srgbClr val="1F4899"/>
                </a:solidFill>
                <a:latin typeface="Arial" charset="0"/>
              </a:rPr>
            </a:br>
            <a:r>
              <a:rPr lang="en-US" sz="2400" dirty="0">
                <a:solidFill>
                  <a:srgbClr val="1F4899"/>
                </a:solidFill>
                <a:latin typeface="Arial" charset="0"/>
              </a:rPr>
              <a:t>makes Raft safe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2360718" y="1476630"/>
            <a:ext cx="2743200" cy="2895600"/>
            <a:chOff x="4953000" y="1828800"/>
            <a:chExt cx="2743200" cy="2895600"/>
          </a:xfrm>
        </p:grpSpPr>
        <p:sp>
          <p:nvSpPr>
            <p:cNvPr id="56" name="TextBox 55"/>
            <p:cNvSpPr txBox="1"/>
            <p:nvPr/>
          </p:nvSpPr>
          <p:spPr>
            <a:xfrm>
              <a:off x="5334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715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096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477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858000" y="18288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F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334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15000" y="22098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334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715000" y="27432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334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715000" y="32766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334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96000" y="22098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15000" y="38100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334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715000" y="4343400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953000" y="22618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953000" y="27952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953000" y="33286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953000" y="38620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953000" y="4395401"/>
              <a:ext cx="381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sz="1800" b="0" baseline="-25000" dirty="0">
                  <a:solidFill>
                    <a:srgbClr val="0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096000" y="27432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096000" y="3276600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096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477000" y="22098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477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  <p:cxnSp>
          <p:nvCxnSpPr>
            <p:cNvPr id="85" name="Straight Connector 84"/>
            <p:cNvCxnSpPr/>
            <p:nvPr/>
          </p:nvCxnSpPr>
          <p:spPr>
            <a:xfrm flipH="1">
              <a:off x="7086600" y="2400300"/>
              <a:ext cx="609600" cy="0"/>
            </a:xfrm>
            <a:prstGeom prst="line">
              <a:avLst/>
            </a:prstGeom>
            <a:ln w="19050" cap="rnd">
              <a:solidFill>
                <a:schemeClr val="tx2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6477000" y="27432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477000" y="3276600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858000" y="4343400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5239457" y="1901588"/>
            <a:ext cx="1980118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>
                <a:solidFill>
                  <a:srgbClr val="1F4899"/>
                </a:solidFill>
                <a:latin typeface="Arial" charset="0"/>
              </a:rPr>
              <a:t>Leader for term </a:t>
            </a:r>
            <a:r>
              <a:rPr lang="en-US" sz="1800" dirty="0">
                <a:solidFill>
                  <a:srgbClr val="1F4899"/>
                </a:solidFill>
                <a:latin typeface="Arial" charset="0"/>
              </a:rPr>
              <a:t>4</a:t>
            </a:r>
          </a:p>
        </p:txBody>
      </p:sp>
      <p:sp>
        <p:nvSpPr>
          <p:cNvPr id="41" name="Content Placeholder 58">
            <a:extLst>
              <a:ext uri="{FF2B5EF4-FFF2-40B4-BE49-F238E27FC236}">
                <a16:creationId xmlns:a16="http://schemas.microsoft.com/office/drawing/2014/main" id="{23CB7E3E-5DE9-D049-993B-2C75D0931E3D}"/>
              </a:ext>
            </a:extLst>
          </p:cNvPr>
          <p:cNvSpPr txBox="1">
            <a:spLocks/>
          </p:cNvSpPr>
          <p:nvPr/>
        </p:nvSpPr>
        <p:spPr bwMode="auto">
          <a:xfrm>
            <a:off x="347472" y="4663129"/>
            <a:ext cx="8079836" cy="2214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leader to decide entry is committed: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Entry stored on a majority 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≥ 1 new entry from leader’s term also on majority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Example;   Once e4 committed, s</a:t>
            </a:r>
            <a:r>
              <a:rPr kumimoji="0" lang="en-US" sz="22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</a:t>
            </a: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cannot be elected leader for term 5, and e3 and e4 both safe</a:t>
            </a:r>
            <a:endParaRPr kumimoji="0" lang="en-US" sz="2200" b="0" i="0" u="none" strike="noStrike" kern="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02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1141" y="5105400"/>
            <a:ext cx="7653343" cy="1600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Replicated log =&gt; replicated state machine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All servers execute same commands in same order</a:t>
            </a:r>
            <a:endParaRPr lang="en-US" sz="2400" dirty="0">
              <a:solidFill>
                <a:schemeClr val="accent4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Consensus module ensures proper log replication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Goal: Replicated Log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66" name="Rectangle 6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72" name="Oval 71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 76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 77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74" idx="0"/>
              <a:endCxn id="72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8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7036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7" name="Group 196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216" name="Rectangle 215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98" name="TextBox 197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99" name="Group 198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206" name="Oval 20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 20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 21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Freeform 21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Freeform 21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 21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5" name="Straight Connector 214"/>
            <p:cNvCxnSpPr>
              <a:stCxn id="208" idx="0"/>
              <a:endCxn id="206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00" name="Group 199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203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" name="TextBox 200"/>
          <p:cNvSpPr txBox="1"/>
          <p:nvPr/>
        </p:nvSpPr>
        <p:spPr>
          <a:xfrm>
            <a:off x="31420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2" name="Group 221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241" name="Rectangle 24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23" name="TextBox 222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224" name="Group 223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231" name="Oval 23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Freeform 23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Freeform 23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Freeform 23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Freeform 23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 23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0" name="Straight Connector 239"/>
            <p:cNvCxnSpPr>
              <a:stCxn id="233" idx="0"/>
              <a:endCxn id="231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5" name="Group 224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22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580474" y="27425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837060" y="343422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26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2" name="Straight Connector 271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3" name="Freeform 272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Freeform 274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7" name="Straight Connector 276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8" name="Freeform 277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Freeform 278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3" name="Straight Connector 282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5" name="Freeform 284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1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" grpId="0" animBg="1"/>
      <p:bldP spid="274" grpId="0" animBg="1"/>
      <p:bldP spid="275" grpId="0" animBg="1"/>
      <p:bldP spid="278" grpId="0" animBg="1"/>
      <p:bldP spid="279" grpId="0" animBg="1"/>
      <p:bldP spid="28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7998" y="5883117"/>
            <a:ext cx="8229600" cy="609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/>
              <a:t>Leader changes can result in log inconsistencies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Challenge:  Log Inconsistencies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2753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896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3134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3515495" y="1863807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4277495" y="1863807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4658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5039495" y="1863807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420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801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6182495" y="1863807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-75107" y="1911506"/>
            <a:ext cx="2327099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Leader for term 8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2753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3896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3134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3515495" y="2401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4277495" y="24013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4658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5039495" y="24013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5420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5801495" y="24013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2753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896495" y="29347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3134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3515495" y="29347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2753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3896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3134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3515495" y="34681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4277495" y="34681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4658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5039495" y="34681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5420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5801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182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6563495" y="34681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2753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3896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3134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3515495" y="40015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277495" y="40015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4658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5039495" y="4001523"/>
            <a:ext cx="381000" cy="381000"/>
          </a:xfrm>
          <a:prstGeom prst="rect">
            <a:avLst/>
          </a:prstGeom>
          <a:solidFill>
            <a:srgbClr val="FFC3CE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420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801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6182495" y="4001523"/>
            <a:ext cx="381000" cy="3810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2753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896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3134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515495" y="45349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4277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2753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3134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3515495" y="5068323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80" name="Right Brace 279"/>
          <p:cNvSpPr/>
          <p:nvPr/>
        </p:nvSpPr>
        <p:spPr>
          <a:xfrm flipH="1">
            <a:off x="2042885" y="2325123"/>
            <a:ext cx="152400" cy="32004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104217" y="3681667"/>
            <a:ext cx="1828800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Possible</a:t>
            </a:r>
            <a:br>
              <a:rPr lang="en-US" sz="1800" dirty="0">
                <a:solidFill>
                  <a:srgbClr val="1E4899"/>
                </a:solidFill>
                <a:latin typeface="Arial" charset="0"/>
              </a:rPr>
            </a:br>
            <a:r>
              <a:rPr lang="en-US" sz="1800" dirty="0">
                <a:solidFill>
                  <a:srgbClr val="1E4899"/>
                </a:solidFill>
                <a:latin typeface="Arial" charset="0"/>
              </a:rPr>
              <a:t>followers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4658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039495" y="4534923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6563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944495" y="4001523"/>
            <a:ext cx="381000" cy="381000"/>
          </a:xfrm>
          <a:prstGeom prst="rect">
            <a:avLst/>
          </a:prstGeom>
          <a:solidFill>
            <a:srgbClr val="EECBA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3896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4277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6563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5039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5420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5801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6182495" y="5068323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4658495" y="5068323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94" name="TextBox 293"/>
          <p:cNvSpPr txBox="1"/>
          <p:nvPr/>
        </p:nvSpPr>
        <p:spPr>
          <a:xfrm>
            <a:off x="2296295" y="2453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2296295" y="29867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(b)</a:t>
            </a:r>
          </a:p>
        </p:txBody>
      </p:sp>
      <p:sp>
        <p:nvSpPr>
          <p:cNvPr id="296" name="TextBox 295"/>
          <p:cNvSpPr txBox="1"/>
          <p:nvPr/>
        </p:nvSpPr>
        <p:spPr>
          <a:xfrm>
            <a:off x="2296295" y="35201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(c)</a:t>
            </a:r>
          </a:p>
        </p:txBody>
      </p:sp>
      <p:sp>
        <p:nvSpPr>
          <p:cNvPr id="297" name="TextBox 296"/>
          <p:cNvSpPr txBox="1"/>
          <p:nvPr/>
        </p:nvSpPr>
        <p:spPr>
          <a:xfrm>
            <a:off x="2296295" y="40535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(d)</a:t>
            </a:r>
          </a:p>
        </p:txBody>
      </p:sp>
      <p:sp>
        <p:nvSpPr>
          <p:cNvPr id="298" name="TextBox 297"/>
          <p:cNvSpPr txBox="1"/>
          <p:nvPr/>
        </p:nvSpPr>
        <p:spPr>
          <a:xfrm>
            <a:off x="2296295" y="45869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(e)</a:t>
            </a:r>
          </a:p>
        </p:txBody>
      </p:sp>
      <p:sp>
        <p:nvSpPr>
          <p:cNvPr id="299" name="TextBox 298"/>
          <p:cNvSpPr txBox="1"/>
          <p:nvPr/>
        </p:nvSpPr>
        <p:spPr>
          <a:xfrm>
            <a:off x="2296295" y="5120324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4201295" y="2325123"/>
            <a:ext cx="4570949" cy="1066800"/>
            <a:chOff x="4201295" y="2325123"/>
            <a:chExt cx="4570949" cy="1066800"/>
          </a:xfrm>
        </p:grpSpPr>
        <p:sp>
          <p:nvSpPr>
            <p:cNvPr id="303" name="Rounded Rectangle 302"/>
            <p:cNvSpPr/>
            <p:nvPr/>
          </p:nvSpPr>
          <p:spPr>
            <a:xfrm>
              <a:off x="6106295" y="23251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4" name="Rounded Rectangle 303"/>
            <p:cNvSpPr/>
            <p:nvPr/>
          </p:nvSpPr>
          <p:spPr>
            <a:xfrm>
              <a:off x="4201295" y="2858523"/>
              <a:ext cx="2438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7805313" y="2553723"/>
              <a:ext cx="9669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Missing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Entries</a:t>
              </a:r>
            </a:p>
          </p:txBody>
        </p:sp>
        <p:sp>
          <p:nvSpPr>
            <p:cNvPr id="307" name="Freeform 306"/>
            <p:cNvSpPr/>
            <p:nvPr/>
          </p:nvSpPr>
          <p:spPr>
            <a:xfrm>
              <a:off x="6717187" y="2574388"/>
              <a:ext cx="1045596" cy="261265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9" name="Freeform 308"/>
            <p:cNvSpPr/>
            <p:nvPr/>
          </p:nvSpPr>
          <p:spPr>
            <a:xfrm flipV="1">
              <a:off x="6715895" y="2934722"/>
              <a:ext cx="1045596" cy="227900"/>
            </a:xfrm>
            <a:custGeom>
              <a:avLst/>
              <a:gdLst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  <a:gd name="connsiteX0" fmla="*/ 1294108 w 1294108"/>
                <a:gd name="connsiteY0" fmla="*/ 302217 h 302217"/>
                <a:gd name="connsiteX1" fmla="*/ 0 w 1294108"/>
                <a:gd name="connsiteY1" fmla="*/ 0 h 30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94108" h="302217">
                  <a:moveTo>
                    <a:pt x="1294108" y="302217"/>
                  </a:moveTo>
                  <a:cubicBezTo>
                    <a:pt x="505681" y="295114"/>
                    <a:pt x="810535" y="1679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820295" y="3391923"/>
            <a:ext cx="5336670" cy="2133600"/>
            <a:chOff x="3820295" y="3391923"/>
            <a:chExt cx="5336670" cy="2133600"/>
          </a:xfrm>
        </p:grpSpPr>
        <p:sp>
          <p:nvSpPr>
            <p:cNvPr id="300" name="TextBox 299"/>
            <p:cNvSpPr txBox="1"/>
            <p:nvPr/>
          </p:nvSpPr>
          <p:spPr>
            <a:xfrm>
              <a:off x="7805313" y="4130676"/>
              <a:ext cx="13516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Extraneous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Entries</a:t>
              </a:r>
            </a:p>
          </p:txBody>
        </p:sp>
        <p:sp>
          <p:nvSpPr>
            <p:cNvPr id="301" name="Rounded Rectangle 300"/>
            <p:cNvSpPr/>
            <p:nvPr/>
          </p:nvSpPr>
          <p:spPr>
            <a:xfrm>
              <a:off x="3820295" y="4992123"/>
              <a:ext cx="3200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2" name="Rounded Rectangle 301"/>
            <p:cNvSpPr/>
            <p:nvPr/>
          </p:nvSpPr>
          <p:spPr>
            <a:xfrm>
              <a:off x="6487295" y="3391923"/>
              <a:ext cx="533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5" name="Freeform 304"/>
            <p:cNvSpPr/>
            <p:nvPr/>
          </p:nvSpPr>
          <p:spPr>
            <a:xfrm>
              <a:off x="7089146" y="3659269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08" name="Freeform 307"/>
            <p:cNvSpPr/>
            <p:nvPr/>
          </p:nvSpPr>
          <p:spPr>
            <a:xfrm flipV="1">
              <a:off x="7096895" y="4534923"/>
              <a:ext cx="693549" cy="723254"/>
            </a:xfrm>
            <a:custGeom>
              <a:avLst/>
              <a:gdLst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89"/>
                <a:gd name="connsiteX1" fmla="*/ 0 w 906651"/>
                <a:gd name="connsiteY1" fmla="*/ 0 h 1131389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  <a:gd name="connsiteX0" fmla="*/ 906651 w 906651"/>
                <a:gd name="connsiteY0" fmla="*/ 1131376 h 1131376"/>
                <a:gd name="connsiteX1" fmla="*/ 0 w 906651"/>
                <a:gd name="connsiteY1" fmla="*/ 0 h 1131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651" h="1131376">
                  <a:moveTo>
                    <a:pt x="906651" y="1131376"/>
                  </a:moveTo>
                  <a:cubicBezTo>
                    <a:pt x="425557" y="1128147"/>
                    <a:pt x="680634" y="1291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0" name="Rounded Rectangle 309"/>
            <p:cNvSpPr/>
            <p:nvPr/>
          </p:nvSpPr>
          <p:spPr>
            <a:xfrm>
              <a:off x="5344295" y="4458723"/>
              <a:ext cx="1295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1" name="Rounded Rectangle 310"/>
            <p:cNvSpPr/>
            <p:nvPr/>
          </p:nvSpPr>
          <p:spPr>
            <a:xfrm>
              <a:off x="6487295" y="3925323"/>
              <a:ext cx="914400" cy="533400"/>
            </a:xfrm>
            <a:prstGeom prst="roundRect">
              <a:avLst/>
            </a:prstGeom>
            <a:noFill/>
            <a:ln>
              <a:solidFill>
                <a:schemeClr val="accent4"/>
              </a:solidFill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312" name="Freeform 311"/>
            <p:cNvSpPr/>
            <p:nvPr/>
          </p:nvSpPr>
          <p:spPr>
            <a:xfrm>
              <a:off x="7422862" y="4340191"/>
              <a:ext cx="369168" cy="118589"/>
            </a:xfrm>
            <a:custGeom>
              <a:avLst/>
              <a:gdLst>
                <a:gd name="connsiteX0" fmla="*/ 482600 w 482600"/>
                <a:gd name="connsiteY0" fmla="*/ 132012 h 132012"/>
                <a:gd name="connsiteX1" fmla="*/ 0 w 482600"/>
                <a:gd name="connsiteY1" fmla="*/ 13479 h 132012"/>
                <a:gd name="connsiteX0" fmla="*/ 482600 w 482600"/>
                <a:gd name="connsiteY0" fmla="*/ 126727 h 126746"/>
                <a:gd name="connsiteX1" fmla="*/ 0 w 482600"/>
                <a:gd name="connsiteY1" fmla="*/ 8194 h 126746"/>
                <a:gd name="connsiteX0" fmla="*/ 482600 w 482600"/>
                <a:gd name="connsiteY0" fmla="*/ 118533 h 118589"/>
                <a:gd name="connsiteX1" fmla="*/ 0 w 482600"/>
                <a:gd name="connsiteY1" fmla="*/ 0 h 118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2600" h="118589">
                  <a:moveTo>
                    <a:pt x="482600" y="118533"/>
                  </a:moveTo>
                  <a:cubicBezTo>
                    <a:pt x="268111" y="120649"/>
                    <a:pt x="129823" y="63500"/>
                    <a:pt x="0" y="0"/>
                  </a:cubicBezTo>
                </a:path>
              </a:pathLst>
            </a:custGeom>
            <a:noFill/>
            <a:ln w="19050">
              <a:solidFill>
                <a:schemeClr val="accent4"/>
              </a:solidFill>
              <a:tailEnd type="triangle" w="sm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313" name="TextBox 312"/>
          <p:cNvSpPr txBox="1"/>
          <p:nvPr/>
        </p:nvSpPr>
        <p:spPr>
          <a:xfrm>
            <a:off x="2753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3134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2</a:t>
            </a:r>
          </a:p>
        </p:txBody>
      </p:sp>
      <p:sp>
        <p:nvSpPr>
          <p:cNvPr id="315" name="TextBox 314"/>
          <p:cNvSpPr txBox="1"/>
          <p:nvPr/>
        </p:nvSpPr>
        <p:spPr>
          <a:xfrm>
            <a:off x="3515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3</a:t>
            </a:r>
          </a:p>
        </p:txBody>
      </p:sp>
      <p:sp>
        <p:nvSpPr>
          <p:cNvPr id="316" name="TextBox 315"/>
          <p:cNvSpPr txBox="1"/>
          <p:nvPr/>
        </p:nvSpPr>
        <p:spPr>
          <a:xfrm>
            <a:off x="3896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4</a:t>
            </a:r>
          </a:p>
        </p:txBody>
      </p:sp>
      <p:sp>
        <p:nvSpPr>
          <p:cNvPr id="317" name="TextBox 316"/>
          <p:cNvSpPr txBox="1"/>
          <p:nvPr/>
        </p:nvSpPr>
        <p:spPr>
          <a:xfrm>
            <a:off x="4277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5</a:t>
            </a:r>
          </a:p>
        </p:txBody>
      </p:sp>
      <p:sp>
        <p:nvSpPr>
          <p:cNvPr id="318" name="TextBox 317"/>
          <p:cNvSpPr txBox="1"/>
          <p:nvPr/>
        </p:nvSpPr>
        <p:spPr>
          <a:xfrm>
            <a:off x="4658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6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5039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7</a:t>
            </a:r>
          </a:p>
        </p:txBody>
      </p:sp>
      <p:sp>
        <p:nvSpPr>
          <p:cNvPr id="320" name="TextBox 319"/>
          <p:cNvSpPr txBox="1"/>
          <p:nvPr/>
        </p:nvSpPr>
        <p:spPr>
          <a:xfrm>
            <a:off x="5420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8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5801495" y="1470402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9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6106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10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6487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11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6868295" y="1470402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solidFill>
                  <a:srgbClr val="1E4899"/>
                </a:solidFill>
                <a:latin typeface="Arial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69788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Repairing Follower Logs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Leader for term 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5" name="Right Brace 174"/>
          <p:cNvSpPr/>
          <p:nvPr/>
        </p:nvSpPr>
        <p:spPr>
          <a:xfrm flipH="1">
            <a:off x="1906028" y="2471136"/>
            <a:ext cx="152400" cy="1219200"/>
          </a:xfrm>
          <a:prstGeom prst="rightBrace">
            <a:avLst>
              <a:gd name="adj1" fmla="val 33757"/>
              <a:gd name="adj2" fmla="val 50000"/>
            </a:avLst>
          </a:prstGeom>
          <a:ln w="19050" cap="rnd">
            <a:solidFill>
              <a:srgbClr val="1E4899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759716" y="295184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>
                <a:solidFill>
                  <a:srgbClr val="1E4899"/>
                </a:solidFill>
                <a:latin typeface="Arial" charset="0"/>
              </a:rPr>
              <a:t>F</a:t>
            </a:r>
            <a:r>
              <a:rPr lang="en-US" sz="1800">
                <a:solidFill>
                  <a:srgbClr val="1E4899"/>
                </a:solidFill>
                <a:latin typeface="Arial" charset="0"/>
              </a:rPr>
              <a:t>ollowers</a:t>
            </a:r>
            <a:endParaRPr lang="en-US" sz="1800" dirty="0">
              <a:solidFill>
                <a:srgbClr val="1E4899"/>
              </a:solidFill>
              <a:latin typeface="Arial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(b)</a:t>
            </a:r>
          </a:p>
        </p:txBody>
      </p:sp>
      <p:sp>
        <p:nvSpPr>
          <p:cNvPr id="187" name="Freeform 186"/>
          <p:cNvSpPr/>
          <p:nvPr/>
        </p:nvSpPr>
        <p:spPr>
          <a:xfrm>
            <a:off x="6407905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8" name="Freeform 187"/>
          <p:cNvSpPr/>
          <p:nvPr/>
        </p:nvSpPr>
        <p:spPr>
          <a:xfrm>
            <a:off x="6020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9" name="Freeform 188"/>
          <p:cNvSpPr/>
          <p:nvPr/>
        </p:nvSpPr>
        <p:spPr>
          <a:xfrm>
            <a:off x="5639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0" name="Freeform 189"/>
          <p:cNvSpPr/>
          <p:nvPr/>
        </p:nvSpPr>
        <p:spPr>
          <a:xfrm>
            <a:off x="5258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1" name="Freeform 190"/>
          <p:cNvSpPr/>
          <p:nvPr/>
        </p:nvSpPr>
        <p:spPr>
          <a:xfrm>
            <a:off x="4877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2" name="Freeform 191"/>
          <p:cNvSpPr/>
          <p:nvPr/>
        </p:nvSpPr>
        <p:spPr>
          <a:xfrm>
            <a:off x="4496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3" name="Freeform 192"/>
          <p:cNvSpPr/>
          <p:nvPr/>
        </p:nvSpPr>
        <p:spPr>
          <a:xfrm>
            <a:off x="4115828" y="30963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4" name="Freeform 193"/>
          <p:cNvSpPr/>
          <p:nvPr/>
        </p:nvSpPr>
        <p:spPr>
          <a:xfrm>
            <a:off x="6407905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5" name="Freeform 194"/>
          <p:cNvSpPr/>
          <p:nvPr/>
        </p:nvSpPr>
        <p:spPr>
          <a:xfrm>
            <a:off x="6020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6" name="Freeform 195"/>
          <p:cNvSpPr/>
          <p:nvPr/>
        </p:nvSpPr>
        <p:spPr>
          <a:xfrm>
            <a:off x="5639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7" name="Freeform 196"/>
          <p:cNvSpPr/>
          <p:nvPr/>
        </p:nvSpPr>
        <p:spPr>
          <a:xfrm>
            <a:off x="5258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8" name="Freeform 197"/>
          <p:cNvSpPr/>
          <p:nvPr/>
        </p:nvSpPr>
        <p:spPr>
          <a:xfrm>
            <a:off x="4877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9" name="Freeform 198"/>
          <p:cNvSpPr/>
          <p:nvPr/>
        </p:nvSpPr>
        <p:spPr>
          <a:xfrm>
            <a:off x="4496828" y="2410590"/>
            <a:ext cx="302930" cy="136746"/>
          </a:xfrm>
          <a:custGeom>
            <a:avLst/>
            <a:gdLst>
              <a:gd name="connsiteX0" fmla="*/ 302930 w 302930"/>
              <a:gd name="connsiteY0" fmla="*/ 0 h 32388"/>
              <a:gd name="connsiteX1" fmla="*/ 0 w 302930"/>
              <a:gd name="connsiteY1" fmla="*/ 0 h 32388"/>
              <a:gd name="connsiteX0" fmla="*/ 302930 w 302930"/>
              <a:gd name="connsiteY0" fmla="*/ 93782 h 95991"/>
              <a:gd name="connsiteX1" fmla="*/ 0 w 302930"/>
              <a:gd name="connsiteY1" fmla="*/ 93782 h 95991"/>
              <a:gd name="connsiteX0" fmla="*/ 302930 w 302930"/>
              <a:gd name="connsiteY0" fmla="*/ 166197 h 166197"/>
              <a:gd name="connsiteX1" fmla="*/ 0 w 302930"/>
              <a:gd name="connsiteY1" fmla="*/ 166197 h 166197"/>
              <a:gd name="connsiteX0" fmla="*/ 302930 w 302930"/>
              <a:gd name="connsiteY0" fmla="*/ 136678 h 136678"/>
              <a:gd name="connsiteX1" fmla="*/ 0 w 302930"/>
              <a:gd name="connsiteY1" fmla="*/ 136678 h 136678"/>
              <a:gd name="connsiteX0" fmla="*/ 302930 w 302930"/>
              <a:gd name="connsiteY0" fmla="*/ 105226 h 105226"/>
              <a:gd name="connsiteX1" fmla="*/ 0 w 302930"/>
              <a:gd name="connsiteY1" fmla="*/ 105226 h 105226"/>
              <a:gd name="connsiteX0" fmla="*/ 302930 w 302930"/>
              <a:gd name="connsiteY0" fmla="*/ 118400 h 118400"/>
              <a:gd name="connsiteX1" fmla="*/ 0 w 302930"/>
              <a:gd name="connsiteY1" fmla="*/ 118400 h 118400"/>
              <a:gd name="connsiteX0" fmla="*/ 302930 w 302930"/>
              <a:gd name="connsiteY0" fmla="*/ 136746 h 136746"/>
              <a:gd name="connsiteX1" fmla="*/ 0 w 302930"/>
              <a:gd name="connsiteY1" fmla="*/ 136746 h 13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2930" h="136746">
                <a:moveTo>
                  <a:pt x="302930" y="136746"/>
                </a:moveTo>
                <a:cubicBezTo>
                  <a:pt x="187461" y="-48377"/>
                  <a:pt x="111262" y="-42768"/>
                  <a:pt x="0" y="136746"/>
                </a:cubicBezTo>
              </a:path>
            </a:pathLst>
          </a:cu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cxnSp>
        <p:nvCxnSpPr>
          <p:cNvPr id="200" name="Straight Arrow Connector 199"/>
          <p:cNvCxnSpPr/>
          <p:nvPr/>
        </p:nvCxnSpPr>
        <p:spPr>
          <a:xfrm>
            <a:off x="6744328" y="1092910"/>
            <a:ext cx="0" cy="1454426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1" name="Straight Arrow Connector 200"/>
          <p:cNvCxnSpPr/>
          <p:nvPr/>
        </p:nvCxnSpPr>
        <p:spPr>
          <a:xfrm>
            <a:off x="6744328" y="2623536"/>
            <a:ext cx="0" cy="609600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2" name="TextBox 201"/>
          <p:cNvSpPr txBox="1"/>
          <p:nvPr/>
        </p:nvSpPr>
        <p:spPr>
          <a:xfrm>
            <a:off x="6474714" y="849254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6225927" y="1417588"/>
            <a:ext cx="275291" cy="762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05" name="Content Placeholder 1"/>
          <p:cNvSpPr txBox="1">
            <a:spLocks/>
          </p:cNvSpPr>
          <p:nvPr/>
        </p:nvSpPr>
        <p:spPr bwMode="auto">
          <a:xfrm>
            <a:off x="347472" y="3935321"/>
            <a:ext cx="8796528" cy="290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200" kern="0" dirty="0"/>
              <a:t>New leader must make follower logs consistent with its own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Delete extraneous entries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Fill in missing entries</a:t>
            </a:r>
          </a:p>
          <a:p>
            <a:r>
              <a:rPr lang="en-US" sz="2200" kern="0" dirty="0"/>
              <a:t>Leader keeps </a:t>
            </a:r>
            <a:r>
              <a:rPr lang="en-US" sz="2200" kern="0" dirty="0" err="1"/>
              <a:t>nextIndex</a:t>
            </a:r>
            <a:r>
              <a:rPr lang="en-US" sz="2200" kern="0" dirty="0"/>
              <a:t> for each follower: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Index of next log entry to send to that follower</a:t>
            </a:r>
          </a:p>
          <a:p>
            <a:pPr lvl="1">
              <a:spcBef>
                <a:spcPts val="300"/>
              </a:spcBef>
            </a:pPr>
            <a:r>
              <a:rPr lang="en-US" b="0" kern="0" dirty="0"/>
              <a:t>Initialized to (1 + leader’s last index)</a:t>
            </a:r>
          </a:p>
          <a:p>
            <a:r>
              <a:rPr lang="en-US" sz="2000" b="0" kern="0" dirty="0"/>
              <a:t>If </a:t>
            </a:r>
            <a:r>
              <a:rPr lang="en-US" sz="2000" b="0" kern="0" dirty="0" err="1"/>
              <a:t>AppendEntries</a:t>
            </a:r>
            <a:r>
              <a:rPr lang="en-US" sz="2000" b="0" kern="0" dirty="0"/>
              <a:t> consistency check fails, decrement </a:t>
            </a:r>
            <a:r>
              <a:rPr lang="en-US" sz="2000" b="0" kern="0" dirty="0" err="1"/>
              <a:t>nextIndex</a:t>
            </a:r>
            <a:r>
              <a:rPr lang="en-US" sz="2000" b="0" kern="0" dirty="0"/>
              <a:t>, try again</a:t>
            </a:r>
          </a:p>
        </p:txBody>
      </p:sp>
    </p:spTree>
    <p:extLst>
      <p:ext uri="{BB962C8B-B14F-4D97-AF65-F5344CB8AC3E}">
        <p14:creationId xmlns:p14="http://schemas.microsoft.com/office/powerpoint/2010/main" val="13522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Repairing Follower Logs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75107" y="1470402"/>
            <a:ext cx="7476802" cy="774405"/>
            <a:chOff x="-75107" y="1470402"/>
            <a:chExt cx="7476802" cy="774405"/>
          </a:xfrm>
        </p:grpSpPr>
        <p:sp>
          <p:nvSpPr>
            <p:cNvPr id="134" name="Rectangle 133"/>
            <p:cNvSpPr/>
            <p:nvPr/>
          </p:nvSpPr>
          <p:spPr>
            <a:xfrm>
              <a:off x="2753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96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134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515495" y="1863807"/>
              <a:ext cx="381000" cy="3810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277495" y="1863807"/>
              <a:ext cx="381000" cy="381000"/>
            </a:xfrm>
            <a:prstGeom prst="rect">
              <a:avLst/>
            </a:prstGeom>
            <a:solidFill>
              <a:srgbClr val="FFFF9B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658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039495" y="1863807"/>
              <a:ext cx="381000" cy="381000"/>
            </a:xfrm>
            <a:prstGeom prst="rect">
              <a:avLst/>
            </a:prstGeom>
            <a:solidFill>
              <a:srgbClr val="FFC3CE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420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801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182495" y="1863807"/>
              <a:ext cx="381000" cy="3810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r>
                <a:rPr lang="en-US" sz="1600" b="0" dirty="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-75107" y="1911506"/>
              <a:ext cx="2327099" cy="24365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ts val="1900"/>
                </a:lnSpc>
              </a:pPr>
              <a:r>
                <a:rPr lang="en-US" sz="1800" dirty="0">
                  <a:solidFill>
                    <a:srgbClr val="1E4899"/>
                  </a:solidFill>
                  <a:latin typeface="Arial" charset="0"/>
                </a:rPr>
                <a:t>Leader for term 7</a:t>
              </a: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2753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134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3515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3896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4277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4658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39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420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5801495" y="1470402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6106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487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11</a:t>
              </a: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868295" y="1470402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solidFill>
                    <a:srgbClr val="1E4899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168" name="Rectangle 167"/>
          <p:cNvSpPr/>
          <p:nvPr/>
        </p:nvSpPr>
        <p:spPr>
          <a:xfrm>
            <a:off x="2744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887228" y="2547336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125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506228" y="25473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4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125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506228" y="3233136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823823" y="3301808"/>
            <a:ext cx="133369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Before repair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3887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268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6554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030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11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792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3228" y="3233136"/>
            <a:ext cx="381000" cy="381000"/>
          </a:xfrm>
          <a:prstGeom prst="rect">
            <a:avLst/>
          </a:prstGeom>
          <a:solidFill>
            <a:srgbClr val="FFE18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649228" y="3233136"/>
            <a:ext cx="381000" cy="381000"/>
          </a:xfrm>
          <a:prstGeom prst="rect">
            <a:avLst/>
          </a:prstGeom>
          <a:solidFill>
            <a:srgbClr val="D1B2E8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287028" y="25993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(a)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2287028" y="3285137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6563559" y="1870867"/>
            <a:ext cx="381000" cy="381000"/>
          </a:xfrm>
          <a:prstGeom prst="rect">
            <a:avLst/>
          </a:prstGeom>
          <a:noFill/>
          <a:ln w="19050">
            <a:solidFill>
              <a:schemeClr val="accent4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744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125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506228" y="4224775"/>
            <a:ext cx="381000" cy="3810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1700"/>
              </a:lnSpc>
            </a:pPr>
            <a:r>
              <a:rPr lang="en-US" sz="1600" b="0" dirty="0"/>
              <a:t>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887228" y="4224775"/>
            <a:ext cx="381000" cy="3810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/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280404" y="4232670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(f)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4460816" y="1536786"/>
            <a:ext cx="0" cy="1076934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4080228" y="1536786"/>
            <a:ext cx="3116" cy="1758233"/>
          </a:xfrm>
          <a:prstGeom prst="straightConnector1">
            <a:avLst/>
          </a:prstGeom>
          <a:noFill/>
          <a:ln w="25400">
            <a:solidFill>
              <a:schemeClr val="accent4"/>
            </a:solidFill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2" name="TextBox 71"/>
          <p:cNvSpPr txBox="1"/>
          <p:nvPr/>
        </p:nvSpPr>
        <p:spPr>
          <a:xfrm>
            <a:off x="3797928" y="1293533"/>
            <a:ext cx="107721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nextIndex</a:t>
            </a:r>
            <a:endParaRPr lang="en-US" sz="180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306145" y="3715188"/>
            <a:ext cx="411090" cy="420136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1016183" y="4276805"/>
            <a:ext cx="114133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1900"/>
              </a:lnSpc>
            </a:pPr>
            <a:r>
              <a:rPr lang="en-US" sz="1800" b="0" dirty="0">
                <a:solidFill>
                  <a:srgbClr val="1E4899"/>
                </a:solidFill>
                <a:latin typeface="Arial" charset="0"/>
              </a:rPr>
              <a:t>After repair</a:t>
            </a:r>
          </a:p>
        </p:txBody>
      </p:sp>
    </p:spTree>
    <p:extLst>
      <p:ext uri="{BB962C8B-B14F-4D97-AF65-F5344CB8AC3E}">
        <p14:creationId xmlns:p14="http://schemas.microsoft.com/office/powerpoint/2010/main" val="89592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Neutralizing Old Leaders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4DA8140-96D4-964D-AB71-73E310422243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567928" cy="531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temporarily disconnected 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other servers elect new leader</a:t>
            </a:r>
          </a:p>
          <a:p>
            <a:pPr marL="857250" marR="0" lvl="2" indent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old leader reconnected</a:t>
            </a:r>
          </a:p>
          <a:p>
            <a:pPr marL="1314450" marR="0" lvl="3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→ old leader attempts to commit log entries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Terms used to detect stale leaders (and candidates)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Every RPC contains term of sender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Sender’s term &lt; receiver:</a:t>
            </a: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Receiver: Rejects RPC (via ACK which sender processes…)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Receiver’s term &lt; sender:</a:t>
            </a:r>
          </a:p>
          <a:p>
            <a:pPr marL="1200150" marR="0" lvl="2" indent="-28575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Receiver reverts to follower, updates term, processes RPC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Election updates terms of majority of servers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Deposed server cannot commit new log entries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506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Protocol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C7A6404C-BDC1-CC43-8FDC-8CE8F8980F4C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531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Send commands to leader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If leader unknown, contact any server, which redirects client to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 only responds after command logged, committed, and executed by leader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request times out (e.g., leader crashes):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Client reissues command to new leader (after possible redirect)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3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Ensure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exactly-once semantics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even with leader failures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E.g., Leader can execute command then crash before responding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Client should embed unique ID in each command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This client ID included in log entry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Before accepting request, leader checks log for entry with same id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30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Changes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1487488" y="4230585"/>
            <a:ext cx="5581836" cy="2466275"/>
            <a:chOff x="993712" y="4230585"/>
            <a:chExt cx="5581836" cy="2466275"/>
          </a:xfrm>
        </p:grpSpPr>
        <p:sp>
          <p:nvSpPr>
            <p:cNvPr id="10" name="Rectangle 9"/>
            <p:cNvSpPr/>
            <p:nvPr/>
          </p:nvSpPr>
          <p:spPr>
            <a:xfrm>
              <a:off x="2060512" y="4611585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08512" y="4611585"/>
              <a:ext cx="1447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60512" y="4230585"/>
              <a:ext cx="442429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>
                  <a:solidFill>
                    <a:srgbClr val="000000"/>
                  </a:solidFill>
                  <a:latin typeface="Arial" charset="0"/>
                </a:rPr>
                <a:t>old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57778" y="4230585"/>
              <a:ext cx="517770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dirty="0" err="1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baseline="-25000" dirty="0" err="1">
                  <a:solidFill>
                    <a:srgbClr val="000000"/>
                  </a:solidFill>
                  <a:latin typeface="Arial" charset="0"/>
                </a:rPr>
                <a:t>new</a:t>
              </a:r>
              <a:endParaRPr lang="en-US" baseline="-250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3712" y="4587386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1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60512" y="4969139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51312" y="4969139"/>
              <a:ext cx="1905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60512" y="5326693"/>
              <a:ext cx="4495800" cy="228600"/>
            </a:xfrm>
            <a:prstGeom prst="rect">
              <a:avLst/>
            </a:prstGeom>
            <a:solidFill>
              <a:srgbClr val="D5FFD5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41712" y="5326693"/>
              <a:ext cx="25146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84512" y="5684247"/>
              <a:ext cx="29718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7312" y="6041801"/>
              <a:ext cx="3429000" cy="228600"/>
            </a:xfrm>
            <a:prstGeom prst="rect">
              <a:avLst/>
            </a:prstGeom>
            <a:solidFill>
              <a:srgbClr val="CCD9F4"/>
            </a:solidFill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>
                <a:lnSpc>
                  <a:spcPts val="1700"/>
                </a:lnSpc>
              </a:pPr>
              <a:endParaRPr lang="en-US" sz="1600" b="0">
                <a:solidFill>
                  <a:srgbClr val="00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93712" y="4944940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93712" y="5302494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93712" y="5660048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4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3712" y="6017602"/>
              <a:ext cx="8720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800" b="0" dirty="0">
                  <a:solidFill>
                    <a:srgbClr val="000000"/>
                  </a:solidFill>
                  <a:latin typeface="Arial" charset="0"/>
                </a:rPr>
                <a:t>Server 5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2060512" y="6434524"/>
              <a:ext cx="4495800" cy="0"/>
            </a:xfrm>
            <a:prstGeom prst="line">
              <a:avLst/>
            </a:prstGeom>
            <a:ln w="19050" cap="rnd"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060512" y="6481416"/>
              <a:ext cx="368691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time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87888" y="4230584"/>
            <a:ext cx="4362941" cy="2403828"/>
            <a:chOff x="4194112" y="4230584"/>
            <a:chExt cx="4362941" cy="2403828"/>
          </a:xfrm>
        </p:grpSpPr>
        <p:sp>
          <p:nvSpPr>
            <p:cNvPr id="43" name="Rounded Rectangle 42"/>
            <p:cNvSpPr/>
            <p:nvPr/>
          </p:nvSpPr>
          <p:spPr>
            <a:xfrm>
              <a:off x="4194112" y="5288193"/>
              <a:ext cx="304800" cy="1042415"/>
            </a:xfrm>
            <a:prstGeom prst="roundRect">
              <a:avLst/>
            </a:prstGeom>
            <a:noFill/>
            <a:ln>
              <a:solidFill>
                <a:srgbClr val="3167D3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194112" y="4561362"/>
              <a:ext cx="304800" cy="685800"/>
            </a:xfrm>
            <a:prstGeom prst="roundRect">
              <a:avLst/>
            </a:prstGeom>
            <a:noFill/>
            <a:ln>
              <a:solidFill>
                <a:srgbClr val="00B800"/>
              </a:solidFill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26799" y="4814462"/>
              <a:ext cx="163025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>
                  <a:solidFill>
                    <a:srgbClr val="008E00"/>
                  </a:solidFill>
                  <a:latin typeface="Arial" charset="0"/>
                </a:rPr>
                <a:t>Majority of C</a:t>
              </a:r>
              <a:r>
                <a:rPr lang="en-US" sz="1800" baseline="-25000" dirty="0">
                  <a:solidFill>
                    <a:srgbClr val="008E00"/>
                  </a:solidFill>
                  <a:latin typeface="Arial" charset="0"/>
                </a:rPr>
                <a:t>old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859472" y="5637355"/>
              <a:ext cx="169758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dirty="0">
                  <a:solidFill>
                    <a:srgbClr val="3167D3"/>
                  </a:solidFill>
                  <a:latin typeface="Arial" charset="0"/>
                </a:rPr>
                <a:t>Majority of </a:t>
              </a:r>
              <a:r>
                <a:rPr lang="en-US" sz="1800" dirty="0" err="1">
                  <a:solidFill>
                    <a:srgbClr val="3167D3"/>
                  </a:solidFill>
                  <a:latin typeface="Arial" charset="0"/>
                </a:rPr>
                <a:t>C</a:t>
              </a:r>
              <a:r>
                <a:rPr lang="en-US" sz="1800" baseline="-25000" dirty="0" err="1">
                  <a:solidFill>
                    <a:srgbClr val="3167D3"/>
                  </a:solidFill>
                  <a:latin typeface="Arial" charset="0"/>
                </a:rPr>
                <a:t>new</a:t>
              </a:r>
              <a:endParaRPr lang="en-US" sz="1800" baseline="-25000" dirty="0">
                <a:solidFill>
                  <a:srgbClr val="3167D3"/>
                </a:solidFill>
                <a:latin typeface="Arial" charset="0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 flipV="1">
              <a:off x="4422712" y="4230584"/>
              <a:ext cx="3581412" cy="569173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67239 w 3667271"/>
                <a:gd name="connsiteY0" fmla="*/ 0 h 346132"/>
                <a:gd name="connsiteX1" fmla="*/ 1848064 w 3667271"/>
                <a:gd name="connsiteY1" fmla="*/ 341548 h 346132"/>
                <a:gd name="connsiteX2" fmla="*/ 13 w 3667271"/>
                <a:gd name="connsiteY2" fmla="*/ 121878 h 346132"/>
                <a:gd name="connsiteX0" fmla="*/ 3667239 w 3667239"/>
                <a:gd name="connsiteY0" fmla="*/ 0 h 346132"/>
                <a:gd name="connsiteX1" fmla="*/ 1848064 w 3667239"/>
                <a:gd name="connsiteY1" fmla="*/ 341548 h 346132"/>
                <a:gd name="connsiteX2" fmla="*/ 13 w 3667239"/>
                <a:gd name="connsiteY2" fmla="*/ 121878 h 346132"/>
                <a:gd name="connsiteX0" fmla="*/ 3667240 w 3667240"/>
                <a:gd name="connsiteY0" fmla="*/ 0 h 341912"/>
                <a:gd name="connsiteX1" fmla="*/ 1848065 w 3667240"/>
                <a:gd name="connsiteY1" fmla="*/ 341548 h 341912"/>
                <a:gd name="connsiteX2" fmla="*/ 14 w 3667240"/>
                <a:gd name="connsiteY2" fmla="*/ 121878 h 34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7240" h="341912">
                  <a:moveTo>
                    <a:pt x="3667240" y="0"/>
                  </a:moveTo>
                  <a:cubicBezTo>
                    <a:pt x="3655208" y="315111"/>
                    <a:pt x="2478520" y="337533"/>
                    <a:pt x="1848065" y="341548"/>
                  </a:cubicBezTo>
                  <a:cubicBezTo>
                    <a:pt x="1217610" y="345563"/>
                    <a:pt x="-4799" y="319197"/>
                    <a:pt x="14" y="121878"/>
                  </a:cubicBezTo>
                </a:path>
              </a:pathLst>
            </a:custGeom>
            <a:noFill/>
            <a:ln>
              <a:solidFill>
                <a:srgbClr val="008E00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4422711" y="6001747"/>
              <a:ext cx="3591027" cy="632665"/>
            </a:xfrm>
            <a:custGeom>
              <a:avLst/>
              <a:gdLst>
                <a:gd name="connsiteX0" fmla="*/ 3667225 w 3667225"/>
                <a:gd name="connsiteY0" fmla="*/ 0 h 386974"/>
                <a:gd name="connsiteX1" fmla="*/ 1838425 w 3667225"/>
                <a:gd name="connsiteY1" fmla="*/ 385011 h 386974"/>
                <a:gd name="connsiteX2" fmla="*/ 0 w 3667225"/>
                <a:gd name="connsiteY2" fmla="*/ 192506 h 386974"/>
                <a:gd name="connsiteX0" fmla="*/ 3667239 w 3667239"/>
                <a:gd name="connsiteY0" fmla="*/ 0 h 396392"/>
                <a:gd name="connsiteX1" fmla="*/ 1838439 w 3667239"/>
                <a:gd name="connsiteY1" fmla="*/ 385011 h 396392"/>
                <a:gd name="connsiteX2" fmla="*/ 14 w 3667239"/>
                <a:gd name="connsiteY2" fmla="*/ 192506 h 396392"/>
                <a:gd name="connsiteX0" fmla="*/ 3667239 w 3667239"/>
                <a:gd name="connsiteY0" fmla="*/ 0 h 385151"/>
                <a:gd name="connsiteX1" fmla="*/ 1838439 w 3667239"/>
                <a:gd name="connsiteY1" fmla="*/ 385011 h 385151"/>
                <a:gd name="connsiteX2" fmla="*/ 14 w 3667239"/>
                <a:gd name="connsiteY2" fmla="*/ 192506 h 385151"/>
                <a:gd name="connsiteX0" fmla="*/ 3667239 w 3667270"/>
                <a:gd name="connsiteY0" fmla="*/ 0 h 387089"/>
                <a:gd name="connsiteX1" fmla="*/ 1838439 w 3667270"/>
                <a:gd name="connsiteY1" fmla="*/ 385011 h 387089"/>
                <a:gd name="connsiteX2" fmla="*/ 14 w 3667270"/>
                <a:gd name="connsiteY2" fmla="*/ 192506 h 387089"/>
                <a:gd name="connsiteX0" fmla="*/ 3676864 w 3676895"/>
                <a:gd name="connsiteY0" fmla="*/ 0 h 392010"/>
                <a:gd name="connsiteX1" fmla="*/ 1848064 w 3676895"/>
                <a:gd name="connsiteY1" fmla="*/ 385011 h 392010"/>
                <a:gd name="connsiteX2" fmla="*/ 13 w 3676895"/>
                <a:gd name="connsiteY2" fmla="*/ 165341 h 392010"/>
                <a:gd name="connsiteX0" fmla="*/ 3676864 w 3676895"/>
                <a:gd name="connsiteY0" fmla="*/ 0 h 385691"/>
                <a:gd name="connsiteX1" fmla="*/ 1848064 w 3676895"/>
                <a:gd name="connsiteY1" fmla="*/ 385011 h 385691"/>
                <a:gd name="connsiteX2" fmla="*/ 13 w 3676895"/>
                <a:gd name="connsiteY2" fmla="*/ 165341 h 385691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89 w 3686520"/>
                <a:gd name="connsiteY0" fmla="*/ 0 h 461109"/>
                <a:gd name="connsiteX1" fmla="*/ 1848064 w 3686520"/>
                <a:gd name="connsiteY1" fmla="*/ 450205 h 461109"/>
                <a:gd name="connsiteX2" fmla="*/ 13 w 3686520"/>
                <a:gd name="connsiteY2" fmla="*/ 230535 h 461109"/>
                <a:gd name="connsiteX0" fmla="*/ 3686490 w 3686522"/>
                <a:gd name="connsiteY0" fmla="*/ 0 h 450884"/>
                <a:gd name="connsiteX1" fmla="*/ 1848065 w 3686522"/>
                <a:gd name="connsiteY1" fmla="*/ 450205 h 450884"/>
                <a:gd name="connsiteX2" fmla="*/ 14 w 3686522"/>
                <a:gd name="connsiteY2" fmla="*/ 230535 h 450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86522" h="450884">
                  <a:moveTo>
                    <a:pt x="3686490" y="0"/>
                  </a:moveTo>
                  <a:cubicBezTo>
                    <a:pt x="3693709" y="380305"/>
                    <a:pt x="2491354" y="444380"/>
                    <a:pt x="1848065" y="450205"/>
                  </a:cubicBezTo>
                  <a:cubicBezTo>
                    <a:pt x="1204776" y="456030"/>
                    <a:pt x="-4799" y="427854"/>
                    <a:pt x="14" y="230535"/>
                  </a:cubicBezTo>
                </a:path>
              </a:pathLst>
            </a:custGeom>
            <a:noFill/>
            <a:ln>
              <a:solidFill>
                <a:srgbClr val="3167D3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</p:grp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C6A52EF6-6A8F-A348-B71C-43E403B6DB32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567928" cy="3003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View configuration:  { leader, { members }, settings }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Consensus must support changes to configuration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Replace failed machine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Change degree of replication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Cannot switch directly from one config to another: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conflicting majorities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could arise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049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/>
              <a:t>2-Phase Approach via Joint Consensus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3167D3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3167D3"/>
                </a:solidFill>
                <a:latin typeface="Arial" charset="0"/>
              </a:rPr>
              <a:t>old+new</a:t>
            </a:r>
            <a:endParaRPr lang="en-US" sz="1800" b="0" dirty="0">
              <a:solidFill>
                <a:srgbClr val="3167D3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8E00"/>
                </a:solidFill>
                <a:latin typeface="Arial" charset="0"/>
              </a:rPr>
              <a:t>new</a:t>
            </a:r>
            <a:endParaRPr lang="en-US" sz="1800" b="0" dirty="0">
              <a:solidFill>
                <a:srgbClr val="008E00"/>
              </a:solidFill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rgbClr val="3167D3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rgbClr val="008E00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rgbClr val="008E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>
                <a:solidFill>
                  <a:srgbClr val="008E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8E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8E00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008E00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rgbClr val="008E0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rgbClr val="3167D3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44993636-7DDB-DA4F-85EE-48AE71365D4A}"/>
              </a:ext>
            </a:extLst>
          </p:cNvPr>
          <p:cNvSpPr txBox="1">
            <a:spLocks/>
          </p:cNvSpPr>
          <p:nvPr/>
        </p:nvSpPr>
        <p:spPr bwMode="auto">
          <a:xfrm>
            <a:off x="432836" y="1365269"/>
            <a:ext cx="8482564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Joint consensus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intermediate phase: need majority of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both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old and new configurations for elections, commitment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Configuration change just a log entry; applied immediately on receipt (committed or not)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Once joint consensus is committed, begin replicating log entry for final configuration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812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04800" y="6173537"/>
            <a:ext cx="8534400" cy="609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700" dirty="0"/>
              <a:t>2-Phase Approach via Joint Consensus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172568" y="6207804"/>
            <a:ext cx="6934200" cy="0"/>
          </a:xfrm>
          <a:prstGeom prst="line">
            <a:avLst/>
          </a:prstGeom>
          <a:ln w="31750" cap="rnd">
            <a:tailEnd type="stealth" w="lg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73368" y="6235605"/>
            <a:ext cx="43601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29968" y="6219970"/>
            <a:ext cx="1317668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old+new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89774" y="6219970"/>
            <a:ext cx="1064394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solidFill>
                  <a:srgbClr val="000000"/>
                </a:solidFill>
                <a:latin typeface="Arial" charset="0"/>
              </a:rPr>
              <a:t>C</a:t>
            </a:r>
            <a:r>
              <a:rPr lang="en-US" sz="1800" b="0" baseline="-25000" dirty="0" err="1">
                <a:solidFill>
                  <a:srgbClr val="000000"/>
                </a:solidFill>
                <a:latin typeface="Arial" charset="0"/>
              </a:rPr>
              <a:t>new</a:t>
            </a: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 entry</a:t>
            </a:r>
            <a:br>
              <a:rPr lang="en-US" sz="1800" b="0" dirty="0">
                <a:solidFill>
                  <a:srgbClr val="000000"/>
                </a:solidFill>
                <a:latin typeface="Arial" charset="0"/>
              </a:rPr>
            </a:br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committed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839568" y="5507948"/>
            <a:ext cx="0" cy="699856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20768" y="5146556"/>
            <a:ext cx="0" cy="1061248"/>
          </a:xfrm>
          <a:prstGeom prst="line">
            <a:avLst/>
          </a:prstGeom>
          <a:ln w="31750" cap="rnd"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72568" y="5712553"/>
            <a:ext cx="3702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endParaRPr lang="en-US" sz="1800" b="0" dirty="0">
              <a:solidFill>
                <a:srgbClr val="A5001E"/>
              </a:solidFill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86968" y="5369449"/>
            <a:ext cx="74058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old+new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82930" y="5008057"/>
            <a:ext cx="44723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new</a:t>
            </a:r>
            <a:endParaRPr lang="en-US" sz="1800" b="0" dirty="0"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629768" y="5851052"/>
            <a:ext cx="1295400" cy="0"/>
          </a:xfrm>
          <a:prstGeom prst="line">
            <a:avLst/>
          </a:prstGeom>
          <a:ln w="6350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39568" y="5507948"/>
            <a:ext cx="10668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9251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906368" y="5146556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820768" y="5146556"/>
            <a:ext cx="1981200" cy="0"/>
          </a:xfrm>
          <a:prstGeom prst="line">
            <a:avLst/>
          </a:prstGeom>
          <a:ln w="6350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629768" y="4792196"/>
            <a:ext cx="2209800" cy="0"/>
          </a:xfrm>
          <a:prstGeom prst="line">
            <a:avLst/>
          </a:pr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05968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="0" baseline="-25000" dirty="0">
                <a:solidFill>
                  <a:srgbClr val="A5001E"/>
                </a:solidFill>
                <a:latin typeface="Arial" charset="0"/>
              </a:rPr>
              <a:t>old</a:t>
            </a: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 can make</a:t>
            </a:r>
          </a:p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unilateral decisions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839568" y="4715996"/>
            <a:ext cx="0" cy="152400"/>
          </a:xfrm>
          <a:prstGeom prst="line">
            <a:avLst/>
          </a:prstGeom>
          <a:ln w="31750" cap="rnd">
            <a:solidFill>
              <a:schemeClr val="accent4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06368" y="4792196"/>
            <a:ext cx="2971800" cy="0"/>
          </a:xfrm>
          <a:prstGeom prst="line">
            <a:avLst/>
          </a:prstGeom>
          <a:ln w="317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458892" y="4186061"/>
            <a:ext cx="196207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 err="1">
                <a:latin typeface="Arial" charset="0"/>
              </a:rPr>
              <a:t>C</a:t>
            </a:r>
            <a:r>
              <a:rPr lang="en-US" sz="1800" b="0" baseline="-25000" dirty="0" err="1">
                <a:latin typeface="Arial" charset="0"/>
              </a:rPr>
              <a:t>new</a:t>
            </a:r>
            <a:r>
              <a:rPr lang="en-US" sz="1800" b="0" dirty="0">
                <a:latin typeface="Arial" charset="0"/>
              </a:rPr>
              <a:t> can make</a:t>
            </a:r>
          </a:p>
          <a:p>
            <a:r>
              <a:rPr lang="en-US" sz="1800" b="0" dirty="0">
                <a:latin typeface="Arial" charset="0"/>
              </a:rPr>
              <a:t>unilateral decisions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4906368" y="4715996"/>
            <a:ext cx="0" cy="152400"/>
          </a:xfrm>
          <a:prstGeom prst="line">
            <a:avLst/>
          </a:prstGeom>
          <a:ln w="31750" cap="rnd"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25168" y="5851052"/>
            <a:ext cx="914400" cy="0"/>
          </a:xfrm>
          <a:prstGeom prst="line">
            <a:avLst/>
          </a:prstGeom>
          <a:ln w="63500" cap="rnd">
            <a:solidFill>
              <a:schemeClr val="accent4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06368" y="5507948"/>
            <a:ext cx="914400" cy="0"/>
          </a:xfrm>
          <a:prstGeom prst="line">
            <a:avLst/>
          </a:prstGeom>
          <a:ln w="63500" cap="rnd">
            <a:solidFill>
              <a:schemeClr val="tx1"/>
            </a:solidFill>
            <a:prstDash val="sysDot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11216" y="5390046"/>
            <a:ext cx="1902765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US" sz="1800" dirty="0">
                <a:solidFill>
                  <a:srgbClr val="A5001E"/>
                </a:solidFill>
                <a:latin typeface="Arial" charset="0"/>
              </a:rPr>
              <a:t>leader not in </a:t>
            </a:r>
            <a:r>
              <a:rPr lang="en-US" sz="1800" dirty="0" err="1">
                <a:solidFill>
                  <a:srgbClr val="A5001E"/>
                </a:solidFill>
                <a:latin typeface="Arial" charset="0"/>
              </a:rPr>
              <a:t>C</a:t>
            </a:r>
            <a:r>
              <a:rPr lang="en-US" sz="1800" baseline="-25000" dirty="0" err="1">
                <a:solidFill>
                  <a:srgbClr val="A5001E"/>
                </a:solidFill>
                <a:latin typeface="Arial" charset="0"/>
              </a:rPr>
              <a:t>new</a:t>
            </a:r>
            <a:br>
              <a:rPr lang="en-US" sz="180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dirty="0">
                <a:solidFill>
                  <a:srgbClr val="A5001E"/>
                </a:solidFill>
                <a:latin typeface="Arial" charset="0"/>
              </a:rPr>
              <a:t>steps down here</a:t>
            </a:r>
          </a:p>
        </p:txBody>
      </p:sp>
      <p:sp>
        <p:nvSpPr>
          <p:cNvPr id="34" name="Freeform 33"/>
          <p:cNvSpPr/>
          <p:nvPr/>
        </p:nvSpPr>
        <p:spPr>
          <a:xfrm>
            <a:off x="5896276" y="5226141"/>
            <a:ext cx="885524" cy="442192"/>
          </a:xfrm>
          <a:custGeom>
            <a:avLst/>
            <a:gdLst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272"/>
              <a:gd name="connsiteX1" fmla="*/ 0 w 885524"/>
              <a:gd name="connsiteY1" fmla="*/ 0 h 789272"/>
              <a:gd name="connsiteX0" fmla="*/ 885524 w 885524"/>
              <a:gd name="connsiteY0" fmla="*/ 789272 h 789340"/>
              <a:gd name="connsiteX1" fmla="*/ 0 w 885524"/>
              <a:gd name="connsiteY1" fmla="*/ 0 h 789340"/>
              <a:gd name="connsiteX0" fmla="*/ 885524 w 885524"/>
              <a:gd name="connsiteY0" fmla="*/ 789272 h 789348"/>
              <a:gd name="connsiteX1" fmla="*/ 0 w 885524"/>
              <a:gd name="connsiteY1" fmla="*/ 0 h 78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5524" h="789348">
                <a:moveTo>
                  <a:pt x="885524" y="789272"/>
                </a:moveTo>
                <a:cubicBezTo>
                  <a:pt x="368968" y="794886"/>
                  <a:pt x="256673" y="492493"/>
                  <a:pt x="0" y="0"/>
                </a:cubicBezTo>
              </a:path>
            </a:pathLst>
          </a:custGeom>
          <a:ln w="31750" cap="rnd">
            <a:solidFill>
              <a:schemeClr val="accent4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64E0FA15-8ABA-1840-AAAC-F6E9E558CA2E}"/>
              </a:ext>
            </a:extLst>
          </p:cNvPr>
          <p:cNvSpPr txBox="1">
            <a:spLocks/>
          </p:cNvSpPr>
          <p:nvPr/>
        </p:nvSpPr>
        <p:spPr bwMode="auto">
          <a:xfrm>
            <a:off x="432836" y="1660267"/>
            <a:ext cx="8711164" cy="2295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Any server from either configuration can serve as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leader not in C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must step down once C</a:t>
            </a:r>
            <a:r>
              <a:rPr kumimoji="0" lang="en-US" sz="2400" b="0" i="0" u="none" strike="noStrike" kern="0" cap="none" spc="0" normalizeH="0" baseline="-25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committed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748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660267"/>
            <a:ext cx="8711164" cy="5105658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Strong leader</a:t>
            </a:r>
          </a:p>
          <a:p>
            <a:pPr lvl="1"/>
            <a:r>
              <a:rPr lang="en-US" dirty="0"/>
              <a:t>Log entries flow only from leader to other servers </a:t>
            </a:r>
          </a:p>
          <a:p>
            <a:pPr lvl="1"/>
            <a:r>
              <a:rPr lang="en-US" dirty="0"/>
              <a:t>Select leader from limited set so doesn’t need to “catch up”</a:t>
            </a:r>
          </a:p>
          <a:p>
            <a:r>
              <a:rPr lang="en-US" dirty="0">
                <a:solidFill>
                  <a:srgbClr val="C00000"/>
                </a:solidFill>
              </a:rPr>
              <a:t>Leader election</a:t>
            </a:r>
          </a:p>
          <a:p>
            <a:pPr lvl="1"/>
            <a:r>
              <a:rPr lang="en-US" dirty="0"/>
              <a:t>Randomized timers to initiate elections</a:t>
            </a:r>
          </a:p>
          <a:p>
            <a:r>
              <a:rPr lang="en-US" dirty="0">
                <a:solidFill>
                  <a:srgbClr val="C00000"/>
                </a:solidFill>
              </a:rPr>
              <a:t>Membership changes</a:t>
            </a:r>
          </a:p>
          <a:p>
            <a:pPr lvl="1"/>
            <a:r>
              <a:rPr lang="en-US" dirty="0"/>
              <a:t>New joint consensus approach with overlapping majorities</a:t>
            </a:r>
          </a:p>
          <a:p>
            <a:pPr lvl="1"/>
            <a:r>
              <a:rPr lang="en-US" dirty="0"/>
              <a:t>Cluster can operate normally during configuration changes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Raft vs. </a:t>
            </a:r>
            <a:r>
              <a:rPr lang="en-US" sz="3800" dirty="0" err="1"/>
              <a:t>Viewstamped</a:t>
            </a:r>
            <a:r>
              <a:rPr lang="en-US" sz="3800" dirty="0"/>
              <a:t> Replication</a:t>
            </a:r>
          </a:p>
        </p:txBody>
      </p:sp>
    </p:spTree>
    <p:extLst>
      <p:ext uri="{BB962C8B-B14F-4D97-AF65-F5344CB8AC3E}">
        <p14:creationId xmlns:p14="http://schemas.microsoft.com/office/powerpoint/2010/main" val="5192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2836" y="1660267"/>
            <a:ext cx="8711164" cy="510565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Designed for </a:t>
            </a:r>
            <a:r>
              <a:rPr lang="en-US" dirty="0">
                <a:solidFill>
                  <a:schemeClr val="accent6"/>
                </a:solidFill>
              </a:rPr>
              <a:t>understandability</a:t>
            </a:r>
          </a:p>
          <a:p>
            <a:pPr>
              <a:spcBef>
                <a:spcPts val="800"/>
              </a:spcBef>
            </a:pPr>
            <a:r>
              <a:rPr lang="en-US" dirty="0"/>
              <a:t>At most one leader per term</a:t>
            </a:r>
          </a:p>
          <a:p>
            <a:pPr lvl="1"/>
            <a:r>
              <a:rPr lang="en-US" dirty="0"/>
              <a:t>Leader election randomized to avoid FLP scenarios</a:t>
            </a:r>
          </a:p>
          <a:p>
            <a:pPr lvl="1"/>
            <a:r>
              <a:rPr lang="en-US" dirty="0"/>
              <a:t>Elect leader with most up-to-date log</a:t>
            </a:r>
          </a:p>
          <a:p>
            <a:pPr>
              <a:spcBef>
                <a:spcPts val="800"/>
              </a:spcBef>
            </a:pPr>
            <a:r>
              <a:rPr lang="en-US" dirty="0"/>
              <a:t>Logs operations use an inductive consistency check, only accept an operation when previous log entry term/index</a:t>
            </a:r>
          </a:p>
          <a:p>
            <a:pPr>
              <a:spcBef>
                <a:spcPts val="800"/>
              </a:spcBef>
            </a:pPr>
            <a:r>
              <a:rPr lang="en-US" dirty="0"/>
              <a:t>New leader repairs follower logs to match its own and then can commit new commands</a:t>
            </a:r>
          </a:p>
          <a:p>
            <a:pPr>
              <a:spcBef>
                <a:spcPts val="800"/>
              </a:spcBef>
            </a:pPr>
            <a:r>
              <a:rPr lang="en-US" dirty="0"/>
              <a:t>Uses joint consensus for reconfiguration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3" name="Title 5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Raft summary</a:t>
            </a:r>
          </a:p>
        </p:txBody>
      </p:sp>
    </p:spTree>
    <p:extLst>
      <p:ext uri="{BB962C8B-B14F-4D97-AF65-F5344CB8AC3E}">
        <p14:creationId xmlns:p14="http://schemas.microsoft.com/office/powerpoint/2010/main" val="200859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Leader election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Normal operation (basic log replication)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Safety and consistency after leader changes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Neutralizing old leaders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Client interactions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Reconfiguration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Raft Overview</a:t>
            </a:r>
          </a:p>
        </p:txBody>
      </p:sp>
    </p:spTree>
    <p:extLst>
      <p:ext uri="{BB962C8B-B14F-4D97-AF65-F5344CB8AC3E}">
        <p14:creationId xmlns:p14="http://schemas.microsoft.com/office/powerpoint/2010/main" val="196858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2608" y="1453896"/>
            <a:ext cx="8107237" cy="2311698"/>
          </a:xfrm>
        </p:spPr>
        <p:txBody>
          <a:bodyPr>
            <a:normAutofit fontScale="70000" lnSpcReduction="20000"/>
          </a:bodyPr>
          <a:lstStyle/>
          <a:p>
            <a:r>
              <a:rPr lang="en-US" b="0" dirty="0"/>
              <a:t>At any given time, each server is either: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Leader</a:t>
            </a:r>
            <a:r>
              <a:rPr lang="en-US" dirty="0"/>
              <a:t>: handles all client interactions, log replication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Follower</a:t>
            </a:r>
            <a:r>
              <a:rPr lang="en-US" dirty="0"/>
              <a:t>: completely passive</a:t>
            </a:r>
          </a:p>
          <a:p>
            <a:pPr lvl="1">
              <a:lnSpc>
                <a:spcPct val="120000"/>
              </a:lnSpc>
              <a:spcAft>
                <a:spcPts val="0"/>
              </a:spcAft>
            </a:pPr>
            <a:r>
              <a:rPr lang="en-US" dirty="0">
                <a:solidFill>
                  <a:schemeClr val="tx2"/>
                </a:solidFill>
              </a:rPr>
              <a:t>Candidate</a:t>
            </a:r>
            <a:r>
              <a:rPr lang="en-US" dirty="0"/>
              <a:t>: used to elect a new leader</a:t>
            </a:r>
          </a:p>
          <a:p>
            <a:r>
              <a:rPr lang="en-US" b="0" dirty="0"/>
              <a:t>Normal operation: 1 leader, N-1 followers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States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Candidate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Leader</a:t>
            </a:r>
          </a:p>
        </p:txBody>
      </p:sp>
    </p:spTree>
    <p:extLst>
      <p:ext uri="{BB962C8B-B14F-4D97-AF65-F5344CB8AC3E}">
        <p14:creationId xmlns:p14="http://schemas.microsoft.com/office/powerpoint/2010/main" val="1580020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Liveness Validation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156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Follower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302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Candidate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44887" y="4900634"/>
            <a:ext cx="1752600" cy="533400"/>
          </a:xfrm>
          <a:prstGeom prst="roundRect">
            <a:avLst>
              <a:gd name="adj" fmla="val 50000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0" dirty="0">
                <a:solidFill>
                  <a:srgbClr val="4974CB"/>
                </a:solidFill>
              </a:rPr>
              <a:t>Leader</a:t>
            </a:r>
          </a:p>
        </p:txBody>
      </p:sp>
      <p:sp>
        <p:nvSpPr>
          <p:cNvPr id="10" name="Freeform 9"/>
          <p:cNvSpPr/>
          <p:nvPr/>
        </p:nvSpPr>
        <p:spPr>
          <a:xfrm>
            <a:off x="969980" y="4558937"/>
            <a:ext cx="365760" cy="606392"/>
          </a:xfrm>
          <a:custGeom>
            <a:avLst/>
            <a:gdLst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  <a:gd name="connsiteX0" fmla="*/ 0 w 365760"/>
              <a:gd name="connsiteY0" fmla="*/ 0 h 606392"/>
              <a:gd name="connsiteX1" fmla="*/ 365760 w 365760"/>
              <a:gd name="connsiteY1" fmla="*/ 606392 h 60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5760" h="606392">
                <a:moveTo>
                  <a:pt x="0" y="0"/>
                </a:moveTo>
                <a:cubicBezTo>
                  <a:pt x="4812" y="521369"/>
                  <a:pt x="115504" y="599975"/>
                  <a:pt x="365760" y="606392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932" y="421483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start</a:t>
            </a:r>
          </a:p>
        </p:txBody>
      </p:sp>
      <p:sp>
        <p:nvSpPr>
          <p:cNvPr id="13" name="Freeform 12"/>
          <p:cNvSpPr/>
          <p:nvPr/>
        </p:nvSpPr>
        <p:spPr>
          <a:xfrm>
            <a:off x="2644775" y="4598630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06287" y="4034359"/>
            <a:ext cx="1492716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start election</a:t>
            </a:r>
          </a:p>
        </p:txBody>
      </p:sp>
      <p:sp>
        <p:nvSpPr>
          <p:cNvPr id="15" name="Freeform 14"/>
          <p:cNvSpPr/>
          <p:nvPr/>
        </p:nvSpPr>
        <p:spPr>
          <a:xfrm>
            <a:off x="5146541" y="4595834"/>
            <a:ext cx="1655546" cy="306816"/>
          </a:xfrm>
          <a:custGeom>
            <a:avLst/>
            <a:gdLst>
              <a:gd name="connsiteX0" fmla="*/ 0 w 1655546"/>
              <a:gd name="connsiteY0" fmla="*/ 0 h 22228"/>
              <a:gd name="connsiteX1" fmla="*/ 1655546 w 1655546"/>
              <a:gd name="connsiteY1" fmla="*/ 0 h 22228"/>
              <a:gd name="connsiteX0" fmla="*/ 0 w 1655546"/>
              <a:gd name="connsiteY0" fmla="*/ 179958 h 182265"/>
              <a:gd name="connsiteX1" fmla="*/ 1655546 w 1655546"/>
              <a:gd name="connsiteY1" fmla="*/ 179958 h 182265"/>
              <a:gd name="connsiteX0" fmla="*/ 0 w 1655546"/>
              <a:gd name="connsiteY0" fmla="*/ 272714 h 272714"/>
              <a:gd name="connsiteX1" fmla="*/ 1655546 w 1655546"/>
              <a:gd name="connsiteY1" fmla="*/ 272714 h 272714"/>
              <a:gd name="connsiteX0" fmla="*/ 0 w 1655546"/>
              <a:gd name="connsiteY0" fmla="*/ 279333 h 279333"/>
              <a:gd name="connsiteX1" fmla="*/ 1655546 w 1655546"/>
              <a:gd name="connsiteY1" fmla="*/ 279333 h 279333"/>
              <a:gd name="connsiteX0" fmla="*/ 0 w 1655546"/>
              <a:gd name="connsiteY0" fmla="*/ 275498 h 275498"/>
              <a:gd name="connsiteX1" fmla="*/ 1655546 w 1655546"/>
              <a:gd name="connsiteY1" fmla="*/ 275498 h 275498"/>
              <a:gd name="connsiteX0" fmla="*/ 0 w 1655546"/>
              <a:gd name="connsiteY0" fmla="*/ 306816 h 306816"/>
              <a:gd name="connsiteX1" fmla="*/ 1655546 w 1655546"/>
              <a:gd name="connsiteY1" fmla="*/ 306816 h 30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55546" h="306816">
                <a:moveTo>
                  <a:pt x="0" y="306816"/>
                </a:moveTo>
                <a:cubicBezTo>
                  <a:pt x="321644" y="-107070"/>
                  <a:pt x="1432561" y="-97446"/>
                  <a:pt x="1655546" y="30681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46690" y="4034359"/>
            <a:ext cx="2069797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receive votes from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majority of servers</a:t>
            </a:r>
          </a:p>
        </p:txBody>
      </p:sp>
      <p:sp>
        <p:nvSpPr>
          <p:cNvPr id="17" name="Freeform 16"/>
          <p:cNvSpPr/>
          <p:nvPr/>
        </p:nvSpPr>
        <p:spPr>
          <a:xfrm>
            <a:off x="4458097" y="4434685"/>
            <a:ext cx="500310" cy="480386"/>
          </a:xfrm>
          <a:custGeom>
            <a:avLst/>
            <a:gdLst>
              <a:gd name="connsiteX0" fmla="*/ 0 w 413887"/>
              <a:gd name="connsiteY0" fmla="*/ 19661 h 29286"/>
              <a:gd name="connsiteX1" fmla="*/ 413887 w 413887"/>
              <a:gd name="connsiteY1" fmla="*/ 29286 h 29286"/>
              <a:gd name="connsiteX0" fmla="*/ 46492 w 460379"/>
              <a:gd name="connsiteY0" fmla="*/ 242950 h 252575"/>
              <a:gd name="connsiteX1" fmla="*/ 460379 w 460379"/>
              <a:gd name="connsiteY1" fmla="*/ 252575 h 252575"/>
              <a:gd name="connsiteX0" fmla="*/ 34625 w 483137"/>
              <a:gd name="connsiteY0" fmla="*/ 439122 h 448747"/>
              <a:gd name="connsiteX1" fmla="*/ 448512 w 483137"/>
              <a:gd name="connsiteY1" fmla="*/ 448747 h 448747"/>
              <a:gd name="connsiteX0" fmla="*/ 53980 w 500310"/>
              <a:gd name="connsiteY0" fmla="*/ 470761 h 480386"/>
              <a:gd name="connsiteX1" fmla="*/ 467867 w 500310"/>
              <a:gd name="connsiteY1" fmla="*/ 480386 h 480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0310" h="480386">
                <a:moveTo>
                  <a:pt x="53980" y="470761"/>
                </a:moveTo>
                <a:cubicBezTo>
                  <a:pt x="-225153" y="-144455"/>
                  <a:pt x="679624" y="-172527"/>
                  <a:pt x="467867" y="480386"/>
                </a:cubicBezTo>
              </a:path>
            </a:pathLst>
          </a:custGeom>
          <a:noFill/>
          <a:ln>
            <a:solidFill>
              <a:schemeClr val="accent4"/>
            </a:solidFill>
            <a:tailEnd type="triangle" w="med" len="lg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77061" y="3833834"/>
            <a:ext cx="1467068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timeout,</a:t>
            </a:r>
            <a:br>
              <a:rPr lang="en-US" sz="1800" b="0" dirty="0">
                <a:solidFill>
                  <a:srgbClr val="A5001E"/>
                </a:solidFill>
                <a:latin typeface="Arial" charset="0"/>
              </a:rPr>
            </a:br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new election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57000" y="5434034"/>
            <a:ext cx="7710832" cy="1219200"/>
            <a:chOff x="857000" y="5434034"/>
            <a:chExt cx="7710832" cy="1219200"/>
          </a:xfrm>
        </p:grpSpPr>
        <p:sp>
          <p:nvSpPr>
            <p:cNvPr id="19" name="Freeform 18"/>
            <p:cNvSpPr/>
            <p:nvPr/>
          </p:nvSpPr>
          <p:spPr>
            <a:xfrm>
              <a:off x="1720702" y="5444462"/>
              <a:ext cx="2974253" cy="590137"/>
            </a:xfrm>
            <a:custGeom>
              <a:avLst/>
              <a:gdLst>
                <a:gd name="connsiteX0" fmla="*/ 2974206 w 2974206"/>
                <a:gd name="connsiteY0" fmla="*/ 64833 h 64833"/>
                <a:gd name="connsiteX1" fmla="*/ 0 w 2974206"/>
                <a:gd name="connsiteY1" fmla="*/ 64833 h 64833"/>
                <a:gd name="connsiteX0" fmla="*/ 2974206 w 2974206"/>
                <a:gd name="connsiteY0" fmla="*/ 2990 h 304592"/>
                <a:gd name="connsiteX1" fmla="*/ 0 w 2974206"/>
                <a:gd name="connsiteY1" fmla="*/ 2990 h 304592"/>
                <a:gd name="connsiteX0" fmla="*/ 2974206 w 2974206"/>
                <a:gd name="connsiteY0" fmla="*/ 0 h 358866"/>
                <a:gd name="connsiteX1" fmla="*/ 0 w 2974206"/>
                <a:gd name="connsiteY1" fmla="*/ 0 h 358866"/>
                <a:gd name="connsiteX0" fmla="*/ 2974206 w 2974206"/>
                <a:gd name="connsiteY0" fmla="*/ 0 h 342000"/>
                <a:gd name="connsiteX1" fmla="*/ 0 w 2974206"/>
                <a:gd name="connsiteY1" fmla="*/ 0 h 342000"/>
                <a:gd name="connsiteX0" fmla="*/ 2974206 w 2974206"/>
                <a:gd name="connsiteY0" fmla="*/ 0 h 386787"/>
                <a:gd name="connsiteX1" fmla="*/ 0 w 2974206"/>
                <a:gd name="connsiteY1" fmla="*/ 0 h 386787"/>
                <a:gd name="connsiteX0" fmla="*/ 2974253 w 2974253"/>
                <a:gd name="connsiteY0" fmla="*/ 0 h 590137"/>
                <a:gd name="connsiteX1" fmla="*/ 47 w 2974253"/>
                <a:gd name="connsiteY1" fmla="*/ 0 h 59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974253" h="590137">
                  <a:moveTo>
                    <a:pt x="2974253" y="0"/>
                  </a:moveTo>
                  <a:cubicBezTo>
                    <a:pt x="2563576" y="338488"/>
                    <a:pt x="-12787" y="1138990"/>
                    <a:pt x="47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519647" y="5444462"/>
              <a:ext cx="4677878" cy="391941"/>
            </a:xfrm>
            <a:custGeom>
              <a:avLst/>
              <a:gdLst>
                <a:gd name="connsiteX0" fmla="*/ 4677878 w 4677878"/>
                <a:gd name="connsiteY0" fmla="*/ 75947 h 75947"/>
                <a:gd name="connsiteX1" fmla="*/ 0 w 4677878"/>
                <a:gd name="connsiteY1" fmla="*/ 75947 h 75947"/>
                <a:gd name="connsiteX0" fmla="*/ 4677878 w 4677878"/>
                <a:gd name="connsiteY0" fmla="*/ 3074 h 413768"/>
                <a:gd name="connsiteX1" fmla="*/ 0 w 4677878"/>
                <a:gd name="connsiteY1" fmla="*/ 3074 h 413768"/>
                <a:gd name="connsiteX0" fmla="*/ 4677878 w 4677878"/>
                <a:gd name="connsiteY0" fmla="*/ 0 h 468982"/>
                <a:gd name="connsiteX1" fmla="*/ 0 w 4677878"/>
                <a:gd name="connsiteY1" fmla="*/ 0 h 468982"/>
                <a:gd name="connsiteX0" fmla="*/ 4677878 w 4677878"/>
                <a:gd name="connsiteY0" fmla="*/ 0 h 409604"/>
                <a:gd name="connsiteX1" fmla="*/ 0 w 4677878"/>
                <a:gd name="connsiteY1" fmla="*/ 0 h 409604"/>
                <a:gd name="connsiteX0" fmla="*/ 4677878 w 4677878"/>
                <a:gd name="connsiteY0" fmla="*/ 0 h 384212"/>
                <a:gd name="connsiteX1" fmla="*/ 0 w 4677878"/>
                <a:gd name="connsiteY1" fmla="*/ 0 h 384212"/>
                <a:gd name="connsiteX0" fmla="*/ 4677878 w 4677878"/>
                <a:gd name="connsiteY0" fmla="*/ 0 h 391941"/>
                <a:gd name="connsiteX1" fmla="*/ 0 w 4677878"/>
                <a:gd name="connsiteY1" fmla="*/ 0 h 391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77878" h="391941">
                  <a:moveTo>
                    <a:pt x="4677878" y="0"/>
                  </a:moveTo>
                  <a:cubicBezTo>
                    <a:pt x="4561573" y="213360"/>
                    <a:pt x="575911" y="763604"/>
                    <a:pt x="0" y="0"/>
                  </a:cubicBezTo>
                </a:path>
              </a:pathLst>
            </a:custGeom>
            <a:noFill/>
            <a:ln>
              <a:solidFill>
                <a:schemeClr val="accent4"/>
              </a:solidFill>
              <a:tailEnd type="triangle" w="med" len="lg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800" b="0">
                <a:solidFill>
                  <a:srgbClr val="00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44146" y="5738834"/>
              <a:ext cx="2223686" cy="6052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discover server with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 higher term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7000" y="6047940"/>
              <a:ext cx="2531463" cy="60529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discover current leader</a:t>
              </a:r>
              <a:br>
                <a:rPr lang="en-US" sz="18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800" b="0" dirty="0">
                  <a:solidFill>
                    <a:srgbClr val="A5001E"/>
                  </a:solidFill>
                  <a:latin typeface="Arial" charset="0"/>
                </a:rPr>
                <a:t>or higher term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25287" y="5434034"/>
              <a:ext cx="67197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lnSpc>
                  <a:spcPts val="1500"/>
                </a:lnSpc>
              </a:pPr>
              <a:r>
                <a:rPr lang="en-US" sz="1400" b="0" dirty="0">
                  <a:solidFill>
                    <a:srgbClr val="A5001E"/>
                  </a:solidFill>
                  <a:latin typeface="Arial" charset="0"/>
                </a:rPr>
                <a:t>“step</a:t>
              </a:r>
              <a:br>
                <a:rPr lang="en-US" sz="1400" b="0" dirty="0">
                  <a:solidFill>
                    <a:srgbClr val="A5001E"/>
                  </a:solidFill>
                  <a:latin typeface="Arial" charset="0"/>
                </a:rPr>
              </a:br>
              <a:r>
                <a:rPr lang="en-US" sz="1400" b="0" dirty="0">
                  <a:solidFill>
                    <a:srgbClr val="A5001E"/>
                  </a:solidFill>
                  <a:latin typeface="Arial" charset="0"/>
                </a:rPr>
                <a:t>down”</a:t>
              </a:r>
            </a:p>
          </p:txBody>
        </p:sp>
      </p:grp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7C444F40-1216-8C40-A4F2-2094C90414D3}"/>
              </a:ext>
            </a:extLst>
          </p:cNvPr>
          <p:cNvSpPr txBox="1">
            <a:spLocks/>
          </p:cNvSpPr>
          <p:nvPr/>
        </p:nvSpPr>
        <p:spPr bwMode="auto">
          <a:xfrm>
            <a:off x="292608" y="1453896"/>
            <a:ext cx="8851392" cy="2311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Servers start as followers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Leaders send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heartbeats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(empty AppendEntries RPCs) to maintain authority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electionTimeout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elapses with no RPCs (100-500ms), follower assumes leader has crashed and starts new election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924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943600" y="2225683"/>
            <a:ext cx="9144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43600" y="2225683"/>
            <a:ext cx="762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(aka epochs)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0" y="2835283"/>
            <a:ext cx="5943600" cy="0"/>
          </a:xfrm>
          <a:prstGeom prst="line">
            <a:avLst/>
          </a:prstGeom>
          <a:ln w="38100"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05000" y="2225683"/>
            <a:ext cx="685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5000" y="2225683"/>
            <a:ext cx="304799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62400" y="2225683"/>
            <a:ext cx="3810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19600" y="2225683"/>
            <a:ext cx="14478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19600" y="2225683"/>
            <a:ext cx="1524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2225683"/>
            <a:ext cx="1219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67000" y="2225683"/>
            <a:ext cx="228600" cy="457200"/>
          </a:xfrm>
          <a:prstGeom prst="rect">
            <a:avLst/>
          </a:prstGeom>
          <a:solidFill>
            <a:srgbClr val="B3C7E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338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625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0000" y="1979462"/>
            <a:ext cx="6858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294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86772" y="1979462"/>
            <a:ext cx="62805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Term 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0" y="2835283"/>
            <a:ext cx="38792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1200" y="3216283"/>
            <a:ext cx="9361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Elections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76418" y="3216283"/>
            <a:ext cx="182101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Normal Operation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21336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5908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340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248400" y="2682883"/>
            <a:ext cx="15240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73510" y="3216283"/>
            <a:ext cx="97469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Split Vote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4152900" y="2682883"/>
            <a:ext cx="0" cy="533400"/>
          </a:xfrm>
          <a:prstGeom prst="line">
            <a:avLst/>
          </a:prstGeom>
          <a:ln w="19050" cap="rnd">
            <a:solidFill>
              <a:schemeClr val="accent4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Content Placeholder 1">
            <a:extLst>
              <a:ext uri="{FF2B5EF4-FFF2-40B4-BE49-F238E27FC236}">
                <a16:creationId xmlns:a16="http://schemas.microsoft.com/office/drawing/2014/main" id="{3FD64270-55C6-E84D-BB08-500B10000856}"/>
              </a:ext>
            </a:extLst>
          </p:cNvPr>
          <p:cNvSpPr txBox="1">
            <a:spLocks/>
          </p:cNvSpPr>
          <p:nvPr/>
        </p:nvSpPr>
        <p:spPr bwMode="auto">
          <a:xfrm>
            <a:off x="457200" y="3900615"/>
            <a:ext cx="8229600" cy="2527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Time divided into terms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Election (either failed or resulted in 1 leader)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Normal operation under a single leader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Each server maintains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current term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1F48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role of terms: identify obsolete information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1F489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19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1284DFCC-F957-9E4C-A278-A5637C79F8D2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Start election: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Increment current term, change to candidate state, vote for self</a:t>
            </a:r>
          </a:p>
          <a:p>
            <a:pPr marL="342900" marR="0" lvl="0" indent="-342900" algn="l" defTabSz="914400" rtl="0" eaLnBrk="0" fontAlgn="base" latinLnBrk="0" hangingPunct="0">
              <a:lnSpc>
                <a:spcPct val="25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Send RequestVote to all other servers, retry until either: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 votes from majority of servers: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Become leader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Send AppendEntries heartbeats to all other servers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Receive RPC from valid leader: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Return to follower state</a:t>
            </a:r>
          </a:p>
          <a:p>
            <a:pPr marL="914400" marR="0" lvl="1" indent="-45720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No-one wins election (election timeout elapses):</a:t>
            </a:r>
          </a:p>
          <a:p>
            <a:pPr marL="1314450" marR="0" lvl="2" indent="-4572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Increment term, start new election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167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05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67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29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791200" y="3284707"/>
            <a:ext cx="457200" cy="457200"/>
          </a:xfrm>
          <a:prstGeom prst="round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382977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Servers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24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A5001E"/>
                </a:solidFill>
                <a:latin typeface="Arial" charset="0"/>
              </a:rPr>
              <a:t>Voted for candidate 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90600" y="3208507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704316"/>
                </a:solidFill>
                <a:latin typeface="Arial" charset="0"/>
              </a:rPr>
              <a:t>B can’t also get majority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191000" y="3208507"/>
            <a:ext cx="2133600" cy="609600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667000" y="3208507"/>
            <a:ext cx="1371600" cy="609600"/>
          </a:xfrm>
          <a:prstGeom prst="roundRect">
            <a:avLst/>
          </a:prstGeom>
          <a:noFill/>
          <a:ln>
            <a:solidFill>
              <a:srgbClr val="704316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E8B357F2-4CDA-BC4E-B51B-B7B8953F5719}"/>
              </a:ext>
            </a:extLst>
          </p:cNvPr>
          <p:cNvSpPr txBox="1">
            <a:spLocks/>
          </p:cNvSpPr>
          <p:nvPr/>
        </p:nvSpPr>
        <p:spPr bwMode="auto">
          <a:xfrm>
            <a:off x="347472" y="1453896"/>
            <a:ext cx="8796528" cy="502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Safety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allow at most one winner per term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Each server votes only once per term (persists on disk)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Two different candidates can’t get majorities in same term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A5001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Liveness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some candidate must eventually win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Each choose election timeouts randomly in [T, 2T]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One usually initiates and wins election before others start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Works well if T &gt;&gt; network RTT 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17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Structure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21549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549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121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693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26567" y="1356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837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171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505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83967" y="135668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837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6121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069367" y="17376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526567" y="17376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5171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0505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583967" y="17376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sub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1549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983767" y="23472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121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069367" y="23472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526567" y="23472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1549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9837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6121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69367" y="29568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526567" y="29568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5171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0505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583967" y="29568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sub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1549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80" name="Rectangle 79"/>
          <p:cNvSpPr/>
          <p:nvPr/>
        </p:nvSpPr>
        <p:spPr>
          <a:xfrm>
            <a:off x="2612167" y="35664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1549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add</a:t>
            </a:r>
          </a:p>
        </p:txBody>
      </p:sp>
      <p:sp>
        <p:nvSpPr>
          <p:cNvPr id="87" name="Rectangle 86"/>
          <p:cNvSpPr/>
          <p:nvPr/>
        </p:nvSpPr>
        <p:spPr>
          <a:xfrm>
            <a:off x="39837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jmp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6121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cmp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3069367" y="4176088"/>
            <a:ext cx="457200" cy="457200"/>
          </a:xfrm>
          <a:prstGeom prst="rect">
            <a:avLst/>
          </a:prstGeom>
          <a:solidFill>
            <a:srgbClr val="D5FFD5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1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ret</a:t>
            </a:r>
          </a:p>
        </p:txBody>
      </p:sp>
      <p:sp>
        <p:nvSpPr>
          <p:cNvPr id="90" name="Rectangle 89"/>
          <p:cNvSpPr/>
          <p:nvPr/>
        </p:nvSpPr>
        <p:spPr>
          <a:xfrm>
            <a:off x="3526567" y="4176088"/>
            <a:ext cx="457200" cy="457200"/>
          </a:xfrm>
          <a:prstGeom prst="rect">
            <a:avLst/>
          </a:prstGeom>
          <a:solidFill>
            <a:srgbClr val="FFFF9B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2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mov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5171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>
                <a:solidFill>
                  <a:srgbClr val="000000"/>
                </a:solidFill>
              </a:rPr>
              <a:t>div</a:t>
            </a:r>
          </a:p>
        </p:txBody>
      </p:sp>
      <p:sp>
        <p:nvSpPr>
          <p:cNvPr id="92" name="Rectangle 91"/>
          <p:cNvSpPr/>
          <p:nvPr/>
        </p:nvSpPr>
        <p:spPr>
          <a:xfrm>
            <a:off x="5050567" y="4176088"/>
            <a:ext cx="533400" cy="457200"/>
          </a:xfrm>
          <a:prstGeom prst="rect">
            <a:avLst/>
          </a:prstGeom>
          <a:solidFill>
            <a:srgbClr val="CCD9F4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>
              <a:lnSpc>
                <a:spcPts val="1700"/>
              </a:lnSpc>
            </a:pPr>
            <a:r>
              <a:rPr lang="en-US" sz="1600" b="0" dirty="0">
                <a:solidFill>
                  <a:srgbClr val="000000"/>
                </a:solidFill>
              </a:rPr>
              <a:t>3</a:t>
            </a:r>
            <a:br>
              <a:rPr lang="en-US" sz="1600" b="0" dirty="0">
                <a:solidFill>
                  <a:srgbClr val="000000"/>
                </a:solidFill>
              </a:rPr>
            </a:br>
            <a:r>
              <a:rPr lang="en-US" sz="1600" b="0" dirty="0" err="1">
                <a:solidFill>
                  <a:srgbClr val="000000"/>
                </a:solidFill>
              </a:rPr>
              <a:t>shl</a:t>
            </a:r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879367" y="1812400"/>
            <a:ext cx="71333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leader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879367" y="1375938"/>
            <a:ext cx="102752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log index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879367" y="3374500"/>
            <a:ext cx="101309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000000"/>
                </a:solidFill>
                <a:latin typeface="Arial" charset="0"/>
              </a:rPr>
              <a:t>followers</a:t>
            </a:r>
          </a:p>
        </p:txBody>
      </p:sp>
      <p:sp>
        <p:nvSpPr>
          <p:cNvPr id="97" name="Right Brace 96"/>
          <p:cNvSpPr/>
          <p:nvPr/>
        </p:nvSpPr>
        <p:spPr>
          <a:xfrm>
            <a:off x="6422167" y="2347288"/>
            <a:ext cx="228600" cy="2283023"/>
          </a:xfrm>
          <a:prstGeom prst="rightBrace">
            <a:avLst>
              <a:gd name="adj1" fmla="val 37205"/>
              <a:gd name="adj2" fmla="val 50000"/>
            </a:avLst>
          </a:prstGeom>
          <a:ln w="19050" cap="rnd"/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154967" y="4709488"/>
            <a:ext cx="3429000" cy="228600"/>
            <a:chOff x="2154967" y="4709488"/>
            <a:chExt cx="3429000" cy="228600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2154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583967" y="4709488"/>
              <a:ext cx="0" cy="228600"/>
            </a:xfrm>
            <a:prstGeom prst="line">
              <a:avLst/>
            </a:prstGeom>
            <a:ln w="28575" cap="rnd">
              <a:solidFill>
                <a:schemeClr val="accent4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154967" y="4823788"/>
              <a:ext cx="3429000" cy="0"/>
            </a:xfrm>
            <a:prstGeom prst="line">
              <a:avLst/>
            </a:prstGeom>
            <a:ln w="28575" cap="rnd">
              <a:solidFill>
                <a:schemeClr val="accent4"/>
              </a:solidFill>
              <a:headEnd type="triangle" w="med" len="lg"/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3" name="TextBox 102"/>
          <p:cNvSpPr txBox="1"/>
          <p:nvPr/>
        </p:nvSpPr>
        <p:spPr>
          <a:xfrm>
            <a:off x="6879367" y="4630311"/>
            <a:ext cx="202138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A5001E"/>
                </a:solidFill>
                <a:latin typeface="Arial" charset="0"/>
              </a:rPr>
              <a:t>committed entries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110209" y="1473832"/>
            <a:ext cx="51135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1F4899"/>
                </a:solidFill>
                <a:latin typeface="Arial" charset="0"/>
              </a:rPr>
              <a:t>term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96259" y="2127715"/>
            <a:ext cx="112530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b="0" dirty="0">
                <a:solidFill>
                  <a:srgbClr val="1F4899"/>
                </a:solidFill>
                <a:latin typeface="Arial" charset="0"/>
              </a:rPr>
              <a:t>command</a:t>
            </a:r>
          </a:p>
        </p:txBody>
      </p:sp>
      <p:sp>
        <p:nvSpPr>
          <p:cNvPr id="109" name="Freeform 108"/>
          <p:cNvSpPr/>
          <p:nvPr/>
        </p:nvSpPr>
        <p:spPr>
          <a:xfrm>
            <a:off x="1702580" y="1649485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110" name="Freeform 109"/>
          <p:cNvSpPr/>
          <p:nvPr/>
        </p:nvSpPr>
        <p:spPr>
          <a:xfrm flipV="1">
            <a:off x="1697767" y="2040852"/>
            <a:ext cx="375385" cy="240640"/>
          </a:xfrm>
          <a:custGeom>
            <a:avLst/>
            <a:gdLst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0 h 240632"/>
              <a:gd name="connsiteX1" fmla="*/ 375385 w 375385"/>
              <a:gd name="connsiteY1" fmla="*/ 240632 h 240632"/>
              <a:gd name="connsiteX0" fmla="*/ 0 w 375385"/>
              <a:gd name="connsiteY0" fmla="*/ 8 h 240640"/>
              <a:gd name="connsiteX1" fmla="*/ 375385 w 375385"/>
              <a:gd name="connsiteY1" fmla="*/ 240640 h 240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5385" h="240640">
                <a:moveTo>
                  <a:pt x="0" y="8"/>
                </a:moveTo>
                <a:cubicBezTo>
                  <a:pt x="363353" y="-1597"/>
                  <a:pt x="-33689" y="237432"/>
                  <a:pt x="375385" y="240640"/>
                </a:cubicBezTo>
              </a:path>
            </a:pathLst>
          </a:custGeom>
          <a:ln w="19050" cap="rnd">
            <a:solidFill>
              <a:schemeClr val="tx2"/>
            </a:solidFill>
            <a:tailEnd type="triangle" w="sm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1800" b="0">
              <a:solidFill>
                <a:srgbClr val="000000"/>
              </a:solidFill>
            </a:endParaRPr>
          </a:p>
        </p:txBody>
      </p:sp>
      <p:sp>
        <p:nvSpPr>
          <p:cNvPr id="67" name="Content Placeholder 1">
            <a:extLst>
              <a:ext uri="{FF2B5EF4-FFF2-40B4-BE49-F238E27FC236}">
                <a16:creationId xmlns:a16="http://schemas.microsoft.com/office/drawing/2014/main" id="{21DCE4A4-E5FD-804D-8625-0E2C4BDEA700}"/>
              </a:ext>
            </a:extLst>
          </p:cNvPr>
          <p:cNvSpPr txBox="1">
            <a:spLocks/>
          </p:cNvSpPr>
          <p:nvPr/>
        </p:nvSpPr>
        <p:spPr bwMode="auto">
          <a:xfrm>
            <a:off x="669067" y="5128446"/>
            <a:ext cx="8229600" cy="1586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1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573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.HelveticaNeueDeskInterface-Regular" charset="-120"/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1145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SzPct val="90000"/>
              <a:buFont typeface="Arial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Arial" charset="0"/>
              <a:buChar char="●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Log entry = &lt; index, term, command &gt;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Log stored on stable storage (disk); survives crashes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Entry 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A5001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committed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if known to be stored on majority of servers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Tx/>
              <a:buFont typeface=".HelveticaNeueDeskInterface-Regular" charset="-12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Durable / stable, will eventually be executed by state machines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765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6" grpId="0"/>
      <p:bldP spid="97" grpId="0" animBg="1"/>
      <p:bldP spid="103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39112</TotalTime>
  <Words>2093</Words>
  <Application>Microsoft Macintosh PowerPoint</Application>
  <PresentationFormat>On-screen Show (4:3)</PresentationFormat>
  <Paragraphs>767</Paragraphs>
  <Slides>29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.HelveticaNeueDeskInterface-Regular</vt:lpstr>
      <vt:lpstr>Arial</vt:lpstr>
      <vt:lpstr>Calibri</vt:lpstr>
      <vt:lpstr>Courier New</vt:lpstr>
      <vt:lpstr>Times New Roman</vt:lpstr>
      <vt:lpstr>1_Office Theme</vt:lpstr>
      <vt:lpstr>Putting it all together for SMR: Leader Election, RAFT</vt:lpstr>
      <vt:lpstr>Goal: Replicated Log</vt:lpstr>
      <vt:lpstr>Raft Overview</vt:lpstr>
      <vt:lpstr>Server States</vt:lpstr>
      <vt:lpstr>Liveness Validation</vt:lpstr>
      <vt:lpstr>Terms (aka epochs)</vt:lpstr>
      <vt:lpstr>Elections</vt:lpstr>
      <vt:lpstr>Elections</vt:lpstr>
      <vt:lpstr>Log Structure</vt:lpstr>
      <vt:lpstr>Normal operation</vt:lpstr>
      <vt:lpstr>Normal operation</vt:lpstr>
      <vt:lpstr>Log Operation:  Highly Coherent</vt:lpstr>
      <vt:lpstr>Log Operation:  Consistency Check</vt:lpstr>
      <vt:lpstr>Leader Changes</vt:lpstr>
      <vt:lpstr>Safety Requirement</vt:lpstr>
      <vt:lpstr>Picking the Best Leader</vt:lpstr>
      <vt:lpstr>Committing Entry from Current Term</vt:lpstr>
      <vt:lpstr>Committing Entry from Earlier Term</vt:lpstr>
      <vt:lpstr>New Commitment Rules</vt:lpstr>
      <vt:lpstr>Challenge:  Log Inconsistencies</vt:lpstr>
      <vt:lpstr>Repairing Follower Logs</vt:lpstr>
      <vt:lpstr>Repairing Follower Logs</vt:lpstr>
      <vt:lpstr>Neutralizing Old Leaders</vt:lpstr>
      <vt:lpstr>Client Protocol</vt:lpstr>
      <vt:lpstr>Configuration Changes</vt:lpstr>
      <vt:lpstr>2-Phase Approach via Joint Consensus</vt:lpstr>
      <vt:lpstr>2-Phase Approach via Joint Consensus</vt:lpstr>
      <vt:lpstr>Raft vs. Viewstamped Replication</vt:lpstr>
      <vt:lpstr>Raft summary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1594</cp:revision>
  <cp:lastPrinted>2018-10-14T11:12:44Z</cp:lastPrinted>
  <dcterms:created xsi:type="dcterms:W3CDTF">2013-10-08T01:49:25Z</dcterms:created>
  <dcterms:modified xsi:type="dcterms:W3CDTF">2019-10-08T08:41:00Z</dcterms:modified>
</cp:coreProperties>
</file>