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90" r:id="rId2"/>
  </p:sldMasterIdLst>
  <p:notesMasterIdLst>
    <p:notesMasterId r:id="rId54"/>
  </p:notesMasterIdLst>
  <p:handoutMasterIdLst>
    <p:handoutMasterId r:id="rId55"/>
  </p:handoutMasterIdLst>
  <p:sldIdLst>
    <p:sldId id="257" r:id="rId3"/>
    <p:sldId id="285" r:id="rId4"/>
    <p:sldId id="287" r:id="rId5"/>
    <p:sldId id="313" r:id="rId6"/>
    <p:sldId id="308" r:id="rId7"/>
    <p:sldId id="261" r:id="rId8"/>
    <p:sldId id="258" r:id="rId9"/>
    <p:sldId id="289" r:id="rId10"/>
    <p:sldId id="290" r:id="rId11"/>
    <p:sldId id="300" r:id="rId12"/>
    <p:sldId id="301" r:id="rId13"/>
    <p:sldId id="302" r:id="rId14"/>
    <p:sldId id="314" r:id="rId15"/>
    <p:sldId id="321" r:id="rId16"/>
    <p:sldId id="548" r:id="rId17"/>
    <p:sldId id="551" r:id="rId18"/>
    <p:sldId id="556" r:id="rId19"/>
    <p:sldId id="563" r:id="rId20"/>
    <p:sldId id="600" r:id="rId21"/>
    <p:sldId id="603" r:id="rId22"/>
    <p:sldId id="610" r:id="rId23"/>
    <p:sldId id="604" r:id="rId24"/>
    <p:sldId id="288" r:id="rId25"/>
    <p:sldId id="311" r:id="rId26"/>
    <p:sldId id="262" r:id="rId27"/>
    <p:sldId id="315" r:id="rId28"/>
    <p:sldId id="316" r:id="rId29"/>
    <p:sldId id="264" r:id="rId30"/>
    <p:sldId id="265" r:id="rId31"/>
    <p:sldId id="266" r:id="rId32"/>
    <p:sldId id="269" r:id="rId33"/>
    <p:sldId id="267" r:id="rId34"/>
    <p:sldId id="270" r:id="rId35"/>
    <p:sldId id="284" r:id="rId36"/>
    <p:sldId id="317" r:id="rId37"/>
    <p:sldId id="272" r:id="rId38"/>
    <p:sldId id="273" r:id="rId39"/>
    <p:sldId id="274" r:id="rId40"/>
    <p:sldId id="318" r:id="rId41"/>
    <p:sldId id="319" r:id="rId42"/>
    <p:sldId id="320" r:id="rId43"/>
    <p:sldId id="295" r:id="rId44"/>
    <p:sldId id="275" r:id="rId45"/>
    <p:sldId id="276" r:id="rId46"/>
    <p:sldId id="279" r:id="rId47"/>
    <p:sldId id="280" r:id="rId48"/>
    <p:sldId id="312" r:id="rId49"/>
    <p:sldId id="305" r:id="rId50"/>
    <p:sldId id="296" r:id="rId51"/>
    <p:sldId id="306" r:id="rId52"/>
    <p:sldId id="309" r:id="rId5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BD"/>
    <a:srgbClr val="FCD5B5"/>
    <a:srgbClr val="0000FF"/>
    <a:srgbClr val="FFFF99"/>
    <a:srgbClr val="92D050"/>
    <a:srgbClr val="CCFFFF"/>
    <a:srgbClr val="FFCC99"/>
    <a:srgbClr val="FF3300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9" autoAdjust="0"/>
    <p:restoredTop sz="77392" autoAdjust="0"/>
  </p:normalViewPr>
  <p:slideViewPr>
    <p:cSldViewPr snapToGrid="0">
      <p:cViewPr varScale="1">
        <p:scale>
          <a:sx n="145" d="100"/>
          <a:sy n="145" d="100"/>
        </p:scale>
        <p:origin x="28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7B10AF-D570-494A-8CED-59D219329740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far in this class we’ve discussed</a:t>
            </a:r>
            <a:r>
              <a:rPr lang="en-US" b="1" baseline="0" dirty="0"/>
              <a:t> consensus protocols for state-machine replication in the setting where a failure means the node just stops working.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&gt;&gt;&gt; You’re now experts in the Paxos and RAFT algorithms...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SEGUE: But in reality it’s often not the case that a node or system component just stops working...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20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But</a:t>
            </a:r>
            <a:r>
              <a:rPr lang="en-US" altLang="en-US" b="1" baseline="0" dirty="0"/>
              <a:t> then, the bad guy N2 turns around and as leader, Prepares another higher sequence number, which N1 will say OK to b/c it's higher than N0's message.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57633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So now N2 t</a:t>
            </a:r>
            <a:r>
              <a:rPr lang="en-US" altLang="en-US" b="1" baseline="0" dirty="0"/>
              <a:t>ells N1 (ONLY) accept with a different value. </a:t>
            </a:r>
          </a:p>
          <a:p>
            <a:pPr eaLnBrk="1" hangingPunct="1"/>
            <a:r>
              <a:rPr lang="en-US" altLang="en-US" baseline="0" dirty="0"/>
              <a:t>So N1 decides a different value abc and we have conflicting decisions.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SEGUE: So clearly one problem is that the failed node can be in the intersection of two majority accept quorums.</a:t>
            </a:r>
          </a:p>
        </p:txBody>
      </p:sp>
    </p:spTree>
    <p:extLst>
      <p:ext uri="{BB962C8B-B14F-4D97-AF65-F5344CB8AC3E}">
        <p14:creationId xmlns:p14="http://schemas.microsoft.com/office/powerpoint/2010/main" val="177393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what to do?  Due to </a:t>
            </a:r>
            <a:r>
              <a:rPr lang="en-US" b="1" dirty="0" err="1"/>
              <a:t>Lamport</a:t>
            </a:r>
            <a:r>
              <a:rPr lang="en-US" b="1" baseline="0" dirty="0"/>
              <a:t> (1982).  </a:t>
            </a:r>
            <a:r>
              <a:rPr lang="en-US" b="1" dirty="0"/>
              <a:t>Problem of agreement in a setting</a:t>
            </a:r>
            <a:r>
              <a:rPr lang="en-US" b="1" baseline="0" dirty="0"/>
              <a:t> where Byzantine faults happen </a:t>
            </a:r>
            <a:r>
              <a:rPr lang="en-US" b="1" dirty="0"/>
              <a:t>can be expressed abstractly in terms of a group of generals of the Byzantine army camped with their troops around an enemy city.  Communicating only by messengers.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Must agree on common battle plan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They only way to succeed is to attack together or wait together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However, one or more of them may be traitors who will try to confuse the others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SEGUE: Today we’ll see an algorithm that achieves this.</a:t>
            </a:r>
            <a:endParaRPr lang="en-US" alt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80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1BE7E2-5CA8-6D40-98B5-5363DE127118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Before</a:t>
            </a:r>
            <a:r>
              <a:rPr lang="en-US" altLang="en-US" sz="1400" b="1" baseline="0" dirty="0"/>
              <a:t> I show you the algorithm the other design point we should talk about is using end-to-end crypto outside the system.  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endParaRPr lang="en-US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171515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1BE7E2-5CA8-6D40-98B5-5363DE127118}" type="slidenum">
              <a:rPr lang="en-US" altLang="en-US" sz="1200" b="0"/>
              <a:pPr/>
              <a:t>23</a:t>
            </a:fld>
            <a:endParaRPr lang="en-US" altLang="en-US" sz="1200" b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Before</a:t>
            </a:r>
            <a:r>
              <a:rPr lang="en-US" altLang="en-US" sz="1400" b="1" baseline="0" dirty="0"/>
              <a:t> I show you the algorithm the other design point we should talk about is using end-to-end crypto outside the system.  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BUT: client stores (signed) f1=“</a:t>
            </a:r>
            <a:r>
              <a:rPr lang="en-US" altLang="en-US" sz="1400" baseline="0" dirty="0" err="1"/>
              <a:t>aaa</a:t>
            </a:r>
            <a:r>
              <a:rPr lang="en-US" altLang="en-US" sz="1400" baseline="0" dirty="0"/>
              <a:t>” and later stores (signed) f1=“</a:t>
            </a:r>
            <a:r>
              <a:rPr lang="en-US" altLang="en-US" sz="1400" baseline="0" dirty="0" err="1"/>
              <a:t>bbb</a:t>
            </a:r>
            <a:r>
              <a:rPr lang="en-US" altLang="en-US" sz="1400" baseline="0" dirty="0"/>
              <a:t>”, Byzantine node can always return f1=“</a:t>
            </a:r>
            <a:r>
              <a:rPr lang="en-US" altLang="en-US" sz="1400" baseline="0" dirty="0" err="1"/>
              <a:t>aaa</a:t>
            </a:r>
            <a:r>
              <a:rPr lang="en-US" altLang="en-US" sz="1400" baseline="0" dirty="0"/>
              <a:t>”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BUT: clients must do expensive public key crypto EACH TIME they store a key-value pair.</a:t>
            </a:r>
          </a:p>
          <a:p>
            <a:pPr eaLnBrk="1" hangingPunct="1"/>
            <a:endParaRPr lang="en-US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319057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here comes</a:t>
            </a:r>
            <a:r>
              <a:rPr lang="en-US" baseline="0" dirty="0"/>
              <a:t> the algorithm for BFT replication, due to Barbara </a:t>
            </a:r>
            <a:r>
              <a:rPr lang="en-US" baseline="0" dirty="0" err="1"/>
              <a:t>Liskov</a:t>
            </a:r>
            <a:r>
              <a:rPr lang="en-US" baseline="0" dirty="0"/>
              <a:t> and Miguel Castro at MIT.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8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for example, to survive one failure, you need </a:t>
            </a:r>
            <a:r>
              <a:rPr lang="en-US" b="1" dirty="0"/>
              <a:t>four</a:t>
            </a:r>
            <a:r>
              <a:rPr lang="en-US" baseline="0" dirty="0"/>
              <a:t> replicas, not three.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6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We’ll rely on the state</a:t>
            </a:r>
            <a:r>
              <a:rPr lang="en-US" b="1" baseline="0" dirty="0"/>
              <a:t> machine replication correctness argument that you know well by now.</a:t>
            </a:r>
            <a:endParaRPr lang="en-US" b="1" dirty="0"/>
          </a:p>
          <a:p>
            <a:endParaRPr lang="en-US" dirty="0"/>
          </a:p>
          <a:p>
            <a:r>
              <a:rPr lang="en-US" i="1" dirty="0"/>
              <a:t>Protocol</a:t>
            </a:r>
            <a:r>
              <a:rPr lang="en-US" dirty="0"/>
              <a:t> has to guarantee that</a:t>
            </a:r>
            <a:r>
              <a:rPr lang="en-US" baseline="0" dirty="0"/>
              <a:t> all the non-faulty replicas execute the same operations in the same order.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8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One of the nice things about state machine replication is that it will allow us to provide service in spite of Byzantine-faulty clients.  Can make sure that the client doesn’t stop halfway through and leave the system in a bad state so that it can’t proceed.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5A08DBF-0C48-124E-A0BC-D86515B62E3F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So the type of faults we will focus on today are called Byzantine</a:t>
            </a:r>
            <a:r>
              <a:rPr lang="en-US" altLang="en-US" b="1" baseline="0" dirty="0"/>
              <a:t> faults – these are where the node fails arbitrarily.</a:t>
            </a:r>
          </a:p>
        </p:txBody>
      </p:sp>
    </p:spTree>
    <p:extLst>
      <p:ext uri="{BB962C8B-B14F-4D97-AF65-F5344CB8AC3E}">
        <p14:creationId xmlns:p14="http://schemas.microsoft.com/office/powerpoint/2010/main" val="1499610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first I’ll tell you</a:t>
            </a:r>
            <a:r>
              <a:rPr lang="en-US" b="1" baseline="0" dirty="0"/>
              <a:t> what the clients do, then I’ll tell you what the replicas do (here you see an example with </a:t>
            </a:r>
            <a:r>
              <a:rPr lang="en-US" b="1" i="1" baseline="0" dirty="0"/>
              <a:t>f</a:t>
            </a:r>
            <a:r>
              <a:rPr lang="en-US" b="1" i="0" baseline="0" dirty="0"/>
              <a:t> = 1)</a:t>
            </a:r>
            <a:r>
              <a:rPr lang="en-US" b="1" baseline="0" dirty="0"/>
              <a:t>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&gt;&gt;&gt; From client’s perspective,</a:t>
            </a:r>
            <a:r>
              <a:rPr lang="en-US" baseline="0" dirty="0"/>
              <a:t> </a:t>
            </a:r>
            <a:r>
              <a:rPr lang="en-US" i="1" dirty="0"/>
              <a:t>f</a:t>
            </a:r>
            <a:r>
              <a:rPr lang="en-US" baseline="0" dirty="0"/>
              <a:t> of these replies might be lies (reply saying the right thing, </a:t>
            </a:r>
            <a:r>
              <a:rPr lang="en-US" b="0" u="none" baseline="0" dirty="0"/>
              <a:t>but messes up the state!)</a:t>
            </a:r>
          </a:p>
          <a:p>
            <a:endParaRPr lang="en-US" baseline="0" dirty="0"/>
          </a:p>
          <a:p>
            <a:r>
              <a:rPr lang="en-US" baseline="0" dirty="0"/>
              <a:t>&gt;&gt;&gt; But by the numbers at least 1 of them is coming from a non-faulty replica, and we can </a:t>
            </a:r>
            <a:r>
              <a:rPr lang="en-US" b="1" baseline="0" dirty="0"/>
              <a:t>rely on that in our protocol.</a:t>
            </a:r>
          </a:p>
          <a:p>
            <a:endParaRPr lang="en-US" baseline="0" dirty="0"/>
          </a:p>
          <a:p>
            <a:r>
              <a:rPr lang="en-US" baseline="0" dirty="0"/>
              <a:t>SEGUE: Haven’t showed you the protocol yet.  Protocol needs to ensure that the answer from the non-faulty replica is a </a:t>
            </a:r>
            <a:r>
              <a:rPr lang="en-US" b="1" baseline="0" dirty="0"/>
              <a:t>correct</a:t>
            </a:r>
            <a:r>
              <a:rPr lang="en-US" baseline="0" dirty="0"/>
              <a:t>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Challenge</a:t>
            </a:r>
            <a:r>
              <a:rPr lang="en-US" baseline="0" dirty="0"/>
              <a:t> is that</a:t>
            </a:r>
            <a:r>
              <a:rPr lang="en-US" dirty="0"/>
              <a:t> we don’t know which replicas are faulty and which aren’t!</a:t>
            </a:r>
          </a:p>
          <a:p>
            <a:endParaRPr lang="en-US" dirty="0"/>
          </a:p>
          <a:p>
            <a:r>
              <a:rPr lang="en-US" dirty="0"/>
              <a:t>SEGUE: So now</a:t>
            </a:r>
            <a:r>
              <a:rPr lang="en-US" baseline="0" dirty="0"/>
              <a:t> let’s get into more details of the protocol.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9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first problem is how we choose an</a:t>
            </a:r>
            <a:r>
              <a:rPr lang="en-US" b="1" baseline="0" dirty="0"/>
              <a:t> order of requests.  So that’s the role of the primary in any particular view.</a:t>
            </a:r>
          </a:p>
          <a:p>
            <a:endParaRPr lang="en-US" dirty="0"/>
          </a:p>
          <a:p>
            <a:r>
              <a:rPr lang="en-US" dirty="0"/>
              <a:t>&gt;&gt;&gt; So</a:t>
            </a:r>
            <a:r>
              <a:rPr lang="en-US" baseline="0" dirty="0"/>
              <a:t> the </a:t>
            </a:r>
            <a:r>
              <a:rPr lang="en-US" dirty="0"/>
              <a:t>backups are checking up on what the primary</a:t>
            </a:r>
            <a:r>
              <a:rPr lang="en-US" baseline="0" dirty="0"/>
              <a:t> is doing.  The way we survive failures is by a VIEW CHANGE to change who the primary is (later).</a:t>
            </a:r>
          </a:p>
          <a:p>
            <a:endParaRPr lang="en-US" baseline="0" dirty="0"/>
          </a:p>
          <a:p>
            <a:r>
              <a:rPr lang="en-US" baseline="0" dirty="0"/>
              <a:t>SEGUE: So now let’s see how correct operation propagates from view to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8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So just like in</a:t>
            </a:r>
            <a:r>
              <a:rPr lang="en-US" sz="1400" b="1" baseline="0" dirty="0"/>
              <a:t> Paxos quorums propagate correct operation from view to view, but unlike </a:t>
            </a:r>
            <a:r>
              <a:rPr lang="en-US" sz="1400" b="1" baseline="0" dirty="0" err="1"/>
              <a:t>Paxos</a:t>
            </a:r>
            <a:r>
              <a:rPr lang="en-US" sz="1400" b="1" baseline="0" dirty="0"/>
              <a:t>, Byzantine quorum has &gt;= 2</a:t>
            </a:r>
            <a:r>
              <a:rPr lang="en-US" sz="1400" b="1" i="1" baseline="0" dirty="0"/>
              <a:t>f</a:t>
            </a:r>
            <a:r>
              <a:rPr lang="en-US" sz="1400" b="1" baseline="0" dirty="0"/>
              <a:t>+1 replicas.  </a:t>
            </a:r>
            <a:r>
              <a:rPr lang="en-US" sz="1400" b="1" dirty="0"/>
              <a:t>Here </a:t>
            </a:r>
            <a:r>
              <a:rPr lang="en-US" sz="1400" b="1" i="1" dirty="0"/>
              <a:t>f</a:t>
            </a:r>
            <a:r>
              <a:rPr lang="en-US" sz="1400" b="1" dirty="0"/>
              <a:t>=1</a:t>
            </a:r>
            <a:r>
              <a:rPr lang="en-US" sz="1400" b="1" baseline="0" dirty="0"/>
              <a:t> so 3</a:t>
            </a:r>
            <a:r>
              <a:rPr lang="en-US" sz="1400" b="1" i="1" baseline="0" dirty="0"/>
              <a:t>f</a:t>
            </a:r>
            <a:r>
              <a:rPr lang="en-US" sz="1400" b="1" baseline="0" dirty="0"/>
              <a:t>+1=4 replicas.</a:t>
            </a:r>
          </a:p>
          <a:p>
            <a:endParaRPr lang="en-US" sz="1400" b="1" baseline="0" dirty="0"/>
          </a:p>
          <a:p>
            <a:r>
              <a:rPr lang="en-US" sz="1400" baseline="0" dirty="0"/>
              <a:t>Green op executed at these three, orange later/different quorum.</a:t>
            </a:r>
          </a:p>
          <a:p>
            <a:endParaRPr lang="en-US" sz="1400" baseline="0" dirty="0"/>
          </a:p>
          <a:p>
            <a:r>
              <a:rPr lang="en-US" sz="1400" baseline="0" dirty="0"/>
              <a:t>&gt;&gt;&gt; Pick the failure to be in the INTERSECTION of the quorums (worst case!).  </a:t>
            </a:r>
            <a:r>
              <a:rPr lang="en-US" sz="1400" b="0" baseline="0" dirty="0">
                <a:sym typeface="Wingdings"/>
              </a:rPr>
              <a:t>Truth will be carried through the ONE intersecting replica.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1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Okay,</a:t>
            </a:r>
            <a:r>
              <a:rPr lang="en-US" b="1" baseline="0" dirty="0"/>
              <a:t> so now we have a clue about </a:t>
            </a:r>
            <a:r>
              <a:rPr lang="en-US" b="1" dirty="0"/>
              <a:t>what a CORRECT PRIMARY </a:t>
            </a:r>
            <a:r>
              <a:rPr lang="en-US" b="1" baseline="0" dirty="0"/>
              <a:t>is going to do in the protocol.  It is going to collect a quorum certificate.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9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Need</a:t>
            </a:r>
            <a:r>
              <a:rPr lang="en-US" b="1" baseline="0" dirty="0"/>
              <a:t> to validate that messages in quorum certificates really came from the nodes that they claim to be from.  So for that we set up secret keys at each node.</a:t>
            </a:r>
          </a:p>
          <a:p>
            <a:endParaRPr lang="en-US" baseline="0" dirty="0"/>
          </a:p>
          <a:p>
            <a:r>
              <a:rPr lang="en-US" b="0" baseline="0" dirty="0"/>
              <a:t>Secret keys for every pair of communicating nodes.</a:t>
            </a:r>
          </a:p>
          <a:p>
            <a:endParaRPr lang="en-US" b="0" baseline="0" dirty="0"/>
          </a:p>
          <a:p>
            <a:r>
              <a:rPr lang="en-US" b="0" baseline="0" dirty="0"/>
              <a:t>SEGUE: So now let me walk you through the protocol’s operation.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5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First the client submits a request to </a:t>
            </a:r>
            <a:r>
              <a:rPr lang="en-US" b="1" baseline="0" dirty="0"/>
              <a:t>the primary, </a:t>
            </a:r>
            <a:r>
              <a:rPr lang="en-US" b="1" dirty="0"/>
              <a:t>and the primary </a:t>
            </a:r>
            <a:r>
              <a:rPr lang="en-US" b="1" baseline="0" dirty="0"/>
              <a:t>validates and chooses an ordering of requests.</a:t>
            </a:r>
          </a:p>
          <a:p>
            <a:endParaRPr lang="en-US" b="1" dirty="0"/>
          </a:p>
          <a:p>
            <a:r>
              <a:rPr lang="en-US" dirty="0"/>
              <a:t>&gt;&gt;&gt; For that we use sequence numbers, and the primary is responsible</a:t>
            </a:r>
            <a:r>
              <a:rPr lang="en-US" baseline="0" dirty="0"/>
              <a:t> for choosing the sequence number for the request, which it does when it receives the request.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&gt;&gt;&gt; Let’s suppose Backup 3 fails.</a:t>
            </a:r>
          </a:p>
          <a:p>
            <a:endParaRPr lang="en-US" baseline="0" dirty="0">
              <a:sym typeface="Wingdings"/>
            </a:endParaRPr>
          </a:p>
          <a:p>
            <a:r>
              <a:rPr lang="en-US" baseline="0" dirty="0">
                <a:sym typeface="Wingdings"/>
              </a:rPr>
              <a:t>&gt;&gt;&gt; SEGUE: As in </a:t>
            </a:r>
            <a:r>
              <a:rPr lang="en-US" baseline="0" dirty="0" err="1">
                <a:sym typeface="Wingdings"/>
              </a:rPr>
              <a:t>Paxos</a:t>
            </a:r>
            <a:r>
              <a:rPr lang="en-US" baseline="0" dirty="0">
                <a:sym typeface="Wingdings"/>
              </a:rPr>
              <a:t> e.g. earlier primary may LIE, so other replicas must check up on it!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21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&gt;&gt;&gt; At this point in time, each replica checks the primary’s message.</a:t>
            </a:r>
            <a:endParaRPr lang="en-US" baseline="0" dirty="0"/>
          </a:p>
          <a:p>
            <a:r>
              <a:rPr lang="en-US" baseline="0" dirty="0"/>
              <a:t>Check: no two messages propose identical sequence numbers for </a:t>
            </a:r>
            <a:r>
              <a:rPr lang="en-US" u="sng" baseline="0" dirty="0"/>
              <a:t>different</a:t>
            </a:r>
            <a:r>
              <a:rPr lang="en-US" baseline="0" dirty="0"/>
              <a:t> client requests.  And verify crypto signatures.</a:t>
            </a:r>
          </a:p>
          <a:p>
            <a:endParaRPr lang="en-US" baseline="0" dirty="0"/>
          </a:p>
          <a:p>
            <a:r>
              <a:rPr lang="en-US" baseline="0" dirty="0"/>
              <a:t>&gt;&gt;&gt; If a replica is happy it sends </a:t>
            </a:r>
            <a:r>
              <a:rPr lang="en-US" b="1" i="1" baseline="0" dirty="0"/>
              <a:t>acceptance</a:t>
            </a:r>
            <a:r>
              <a:rPr lang="en-US" baseline="0" dirty="0"/>
              <a:t> messages &gt;&gt;&gt; saying that it is happy with that number for this client request.</a:t>
            </a:r>
          </a:p>
          <a:p>
            <a:endParaRPr lang="en-US" baseline="0" dirty="0"/>
          </a:p>
          <a:p>
            <a:r>
              <a:rPr lang="en-US" baseline="0" dirty="0"/>
              <a:t>Primary isn’t bothering to do this b/c it was the one that chose the seqno in the first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9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At this stage, replicas wait for these acceptance messages, try to collect a prepared </a:t>
            </a:r>
            <a:r>
              <a:rPr lang="en-US" b="1" i="1" baseline="0" dirty="0"/>
              <a:t>quorum certificate</a:t>
            </a:r>
            <a:r>
              <a:rPr lang="en-US" b="1" i="0" baseline="0" dirty="0"/>
              <a:t> (2f+1 messages saying the replica accepts the ordering).</a:t>
            </a:r>
          </a:p>
          <a:p>
            <a:endParaRPr lang="en-US" b="0" i="0" baseline="0" dirty="0"/>
          </a:p>
          <a:p>
            <a:r>
              <a:rPr lang="en-US" b="0" i="0" baseline="0" dirty="0"/>
              <a:t>&gt;&gt;&gt; When it has that we say that the request is prepared at that replica.  Each of the replicas have to create their own prepared quorum certificate.</a:t>
            </a:r>
          </a:p>
          <a:p>
            <a:endParaRPr lang="en-US" b="0" i="0" baseline="0" dirty="0"/>
          </a:p>
          <a:p>
            <a:r>
              <a:rPr lang="en-US" b="1" i="0" baseline="0" dirty="0"/>
              <a:t>&gt;&gt;&gt; What does it mean to be prepared?</a:t>
            </a:r>
          </a:p>
          <a:p>
            <a:r>
              <a:rPr lang="en-US" b="0" i="0" baseline="0" dirty="0"/>
              <a:t>There’s no global agreement yet on whether we should commit or not.  Couldn’t commit at this point because we want everyone to commit or no one to commit.</a:t>
            </a:r>
          </a:p>
          <a:p>
            <a:endParaRPr lang="en-US" b="0" i="0" baseline="0" dirty="0"/>
          </a:p>
          <a:p>
            <a:r>
              <a:rPr lang="en-US" b="0" i="0" baseline="0" dirty="0"/>
              <a:t>SEGUE: So we press onward to the next stage of the protocol</a:t>
            </a:r>
            <a:r>
              <a:rPr lang="is-IS" b="0" i="0" baseline="0" dirty="0"/>
              <a:t>…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And the question we're going to ask today is can we provide</a:t>
            </a:r>
            <a:r>
              <a:rPr lang="en-US" b="1" baseline="0" dirty="0"/>
              <a:t> a reliable state machine replicated service in the presence of Byzantine faults.</a:t>
            </a:r>
          </a:p>
          <a:p>
            <a:endParaRPr lang="en-US" b="1" baseline="0" dirty="0"/>
          </a:p>
          <a:p>
            <a:r>
              <a:rPr lang="en-US" b="0" baseline="0" dirty="0"/>
              <a:t>SEGUE: So handling fail-stop failures is hard enough; this is a really difficult requirement to meet why might we care?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5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So that’s exactly what the next</a:t>
            </a:r>
            <a:r>
              <a:rPr lang="en-US" b="1" i="0" baseline="0" dirty="0"/>
              <a:t> phase of the protocol accomplishes.  They announce that THEY KNOW that a quorum accepts.</a:t>
            </a:r>
          </a:p>
          <a:p>
            <a:endParaRPr lang="en-US" b="0" i="0" baseline="0" dirty="0"/>
          </a:p>
          <a:p>
            <a:r>
              <a:rPr lang="en-US" b="0" i="0" baseline="0" dirty="0"/>
              <a:t>&gt;&gt;&gt; When receive 2f+1 different statements that a replica is prepared they COMMIT the operation, reply to client.  To ensure state machine replication, replica doesn’t execute request until it has executed all earlier requests.</a:t>
            </a:r>
          </a:p>
          <a:p>
            <a:endParaRPr lang="en-US" b="0" i="0" baseline="0" dirty="0"/>
          </a:p>
          <a:p>
            <a:r>
              <a:rPr lang="en-US" b="0" i="0" baseline="0" dirty="0"/>
              <a:t>SEGUE: So let's think about what can go wrong here.  Primary can't tamper with request b/c of encryption.  But, could try to assign two different requests the same sequence number...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0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7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If m’ is a replayed request, backup 1 won’t execute further. But suppose it attempts to prepare…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1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1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E708903-1031-8C47-85B7-C6D80275D4C1}" type="slidenum">
              <a:rPr lang="en-US" altLang="en-US" sz="1200" b="0"/>
              <a:pPr/>
              <a:t>42</a:t>
            </a:fld>
            <a:endParaRPr lang="en-US" alt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67" tIns="44934" rIns="89867" bIns="44934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Okay, so now we know that backups won’t commit if the primary starts lying, so let’s talk about how </a:t>
            </a:r>
            <a:r>
              <a:rPr lang="en-US" altLang="en-US" b="1" baseline="0" dirty="0"/>
              <a:t>the replicas can take over and allow the system to proceed so that a Byzantine primary doesn’t bring the system down.</a:t>
            </a:r>
          </a:p>
          <a:p>
            <a:endParaRPr lang="en-US" altLang="en-US" dirty="0"/>
          </a:p>
          <a:p>
            <a:r>
              <a:rPr lang="en-US" altLang="en-US" dirty="0"/>
              <a:t>Replicas watch the primary</a:t>
            </a:r>
            <a:r>
              <a:rPr lang="en-US" altLang="en-US" baseline="0" dirty="0"/>
              <a:t> and if they hear conflicting messages they request a view change.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Structure is similar</a:t>
            </a:r>
            <a:r>
              <a:rPr lang="en-US" altLang="en-US" baseline="0" dirty="0"/>
              <a:t> to the normal operation of the system.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3192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you need to have mechanisms</a:t>
            </a:r>
            <a:r>
              <a:rPr lang="en-US" baseline="0" dirty="0"/>
              <a:t> that you don’t do view changes too often so that the system as a whole makes progress and can’t be subverted.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replica is storing all the messages and certificates into a </a:t>
            </a:r>
            <a:r>
              <a:rPr lang="en-US" b="1" dirty="0"/>
              <a:t>log</a:t>
            </a:r>
            <a:r>
              <a:rPr lang="en-US" dirty="0"/>
              <a:t> on disk.</a:t>
            </a:r>
          </a:p>
          <a:p>
            <a:endParaRPr lang="en-US" dirty="0"/>
          </a:p>
          <a:p>
            <a:r>
              <a:rPr lang="en-US" dirty="0"/>
              <a:t>Replicas have to agree to shrink</a:t>
            </a:r>
            <a:r>
              <a:rPr lang="en-US" baseline="0" dirty="0"/>
              <a:t> the log, otherwise </a:t>
            </a:r>
            <a:r>
              <a:rPr lang="en-US" b="1" baseline="0" dirty="0"/>
              <a:t>couldn’t form a new view in certain view change situations.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0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a system that works with no more than f simultaneous failures.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is-IS" dirty="0"/>
              <a:t>…replicas!</a:t>
            </a:r>
            <a:r>
              <a:rPr lang="en-US" dirty="0"/>
              <a:t>:</a:t>
            </a:r>
            <a:r>
              <a:rPr lang="en-US" baseline="0" dirty="0"/>
              <a:t> a faulty replica might appear okay because it responds to requests, and a non-faulty replica might appear faulty because of broken network or server overload.</a:t>
            </a:r>
          </a:p>
          <a:p>
            <a:r>
              <a:rPr lang="en-US" baseline="0" dirty="0"/>
              <a:t>&gt;&gt;&gt;</a:t>
            </a:r>
          </a:p>
          <a:p>
            <a:r>
              <a:rPr lang="en-US" baseline="0" dirty="0"/>
              <a:t>So you select a replication level that gives you confidence that there won’t be more than f failures in that many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4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here's a</a:t>
            </a:r>
            <a:r>
              <a:rPr lang="en-US" b="1" baseline="0" dirty="0"/>
              <a:t> sketch of the proactive recovery.  First, here's the HW involved.</a:t>
            </a:r>
          </a:p>
          <a:p>
            <a:endParaRPr lang="en-US" dirty="0"/>
          </a:p>
          <a:p>
            <a:r>
              <a:rPr lang="en-US" dirty="0"/>
              <a:t>&gt;&gt;&gt; Every 10 minutes the watchdog timer fires and the node reboots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Assumption – can’t get to the secure</a:t>
            </a:r>
            <a:r>
              <a:rPr lang="en-US" baseline="0" dirty="0"/>
              <a:t> co-processor by remote exploit over the Internet.</a:t>
            </a:r>
            <a:endParaRPr lang="en-US" dirty="0"/>
          </a:p>
          <a:p>
            <a:r>
              <a:rPr lang="en-US" dirty="0"/>
              <a:t>Read-only memory stores the BFT code,</a:t>
            </a:r>
            <a:r>
              <a:rPr lang="en-US" baseline="0" dirty="0"/>
              <a:t> so the attacker can’t change that!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</a:t>
            </a:r>
            <a:r>
              <a:rPr lang="en-US" baseline="0" dirty="0"/>
              <a:t> that we relied on the secret keys to prevent impersonation, and if impersonation happened it could break the assumption of no more than f failures.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4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6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Here's a thought for next time you're peering</a:t>
            </a:r>
            <a:r>
              <a:rPr lang="en-US" b="1" baseline="0" dirty="0"/>
              <a:t> out the window of a modern airplane at 35,000 ft.  </a:t>
            </a:r>
            <a:r>
              <a:rPr lang="en-US" b="1" dirty="0"/>
              <a:t>When you make an airplane fly-by-wire: you connect </a:t>
            </a:r>
            <a:r>
              <a:rPr lang="en-US" b="1" baseline="0" dirty="0"/>
              <a:t>a microprocessor to an airplane's control  surface.</a:t>
            </a:r>
          </a:p>
          <a:p>
            <a:endParaRPr lang="en-US" dirty="0"/>
          </a:p>
          <a:p>
            <a:r>
              <a:rPr lang="en-US" dirty="0"/>
              <a:t>&gt;&gt;&gt; I gave you a simplified</a:t>
            </a:r>
            <a:r>
              <a:rPr lang="en-US" baseline="0" dirty="0"/>
              <a:t> design here.</a:t>
            </a:r>
          </a:p>
          <a:p>
            <a:endParaRPr lang="en-US" baseline="0" dirty="0"/>
          </a:p>
          <a:p>
            <a:r>
              <a:rPr lang="en-US" baseline="0" dirty="0"/>
              <a:t>SEGUE: Key techniques: hardware/software diversity and voting.  We will see these techniques being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4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Andrew benchmark emulates a software development workload (compile, link).</a:t>
            </a:r>
          </a:p>
          <a:p>
            <a:endParaRPr lang="en-US" dirty="0"/>
          </a:p>
          <a:p>
            <a:r>
              <a:rPr lang="en-US" dirty="0"/>
              <a:t>Linux NFSv2 servers didn’t sync their</a:t>
            </a:r>
            <a:r>
              <a:rPr lang="en-US" baseline="0" dirty="0"/>
              <a:t> data to disk before returning writes to the client.</a:t>
            </a:r>
            <a:endParaRPr lang="en-US" dirty="0"/>
          </a:p>
          <a:p>
            <a:endParaRPr lang="en-US" dirty="0"/>
          </a:p>
          <a:p>
            <a:r>
              <a:rPr lang="en-US" i="1" u="sng" dirty="0"/>
              <a:t>These figures are without view</a:t>
            </a:r>
            <a:r>
              <a:rPr lang="en-US" i="1" u="sng" baseline="0" dirty="0"/>
              <a:t> changes or proactive recovery.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61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EF206E-F26F-894F-90F0-BDFEAA31B9A0}" type="slidenum">
              <a:rPr lang="en-US" altLang="en-US" sz="1200" b="0"/>
              <a:pPr/>
              <a:t>49</a:t>
            </a:fld>
            <a:endParaRPr lang="en-US" altLang="en-US" sz="1200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Expensive in terms of the number times messages have to traverse the network between replicas.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Doesn’t prevent</a:t>
            </a:r>
            <a:r>
              <a:rPr lang="en-US" altLang="en-US" baseline="0" dirty="0"/>
              <a:t> hacking into the OS or other services not part of BFT.</a:t>
            </a:r>
          </a:p>
          <a:p>
            <a:pPr eaLnBrk="1" hangingPunct="1"/>
            <a:r>
              <a:rPr lang="en-US" altLang="en-US" baseline="0" dirty="0"/>
              <a:t>Doesn’t prevent hacking from exposing data perhaps stored in the servers.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52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But on the up-side..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3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in the rest</a:t>
            </a:r>
            <a:r>
              <a:rPr lang="en-US" b="1" baseline="0" dirty="0"/>
              <a:t> of today’s lecture, </a:t>
            </a:r>
            <a:r>
              <a:rPr lang="en-US" b="1" dirty="0"/>
              <a:t>first we'll talk about why traditional state machine replication won't</a:t>
            </a:r>
            <a:r>
              <a:rPr lang="en-US" b="1" baseline="0" dirty="0"/>
              <a:t> cut it for BFT.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Then I'll describe a Practical BFT replication algorithm, wrap up with performance and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let's review traditional state machine replication</a:t>
            </a:r>
            <a:r>
              <a:rPr lang="en-US" b="1" baseline="0" dirty="0"/>
              <a:t> like Paxos.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&gt;&gt;&gt; These numbers mean that the quorums form </a:t>
            </a:r>
            <a:r>
              <a:rPr lang="en-US" b="1" dirty="0">
                <a:solidFill>
                  <a:srgbClr val="FF0000"/>
                </a:solidFill>
              </a:rPr>
              <a:t>overlap</a:t>
            </a:r>
            <a:r>
              <a:rPr lang="en-US" b="0" baseline="0" dirty="0">
                <a:solidFill>
                  <a:srgbClr val="FF0000"/>
                </a:solidFill>
              </a:rPr>
              <a:t> from one operation to the next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0" dirty="0"/>
              <a:t>SEGUE: Okay,</a:t>
            </a:r>
            <a:r>
              <a:rPr lang="en-US" b="0" baseline="0" dirty="0"/>
              <a:t> so why doesn’t this work for Byzantine Fault Tolerance?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5B6F1B8-1754-C446-A4A7-076A41E514EB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i="1" dirty="0"/>
              <a:t>So why can’t we use traditional state machine replication for Byzantine</a:t>
            </a:r>
            <a:r>
              <a:rPr lang="en-US" altLang="en-US" b="1" i="1" baseline="0" dirty="0"/>
              <a:t> Fault Tolerance? </a:t>
            </a:r>
            <a:r>
              <a:rPr lang="en-US" altLang="en-US" b="1" i="0" baseline="0" dirty="0"/>
              <a:t>two reasons.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0" dirty="0"/>
              <a:t>1. First, remember </a:t>
            </a:r>
            <a:r>
              <a:rPr lang="en-US" altLang="en-US" b="0" baseline="0" dirty="0"/>
              <a:t>primary told others what seqno &amp; value was, and they trusted this!  Same </a:t>
            </a:r>
            <a:r>
              <a:rPr lang="en-US" altLang="en-US" b="0" baseline="0" dirty="0" err="1"/>
              <a:t>seqno</a:t>
            </a:r>
            <a:r>
              <a:rPr lang="en-US" altLang="en-US" b="0" baseline="0" dirty="0"/>
              <a:t>, diff requests breaks state machine replication.</a:t>
            </a:r>
            <a:endParaRPr lang="en-US" altLang="en-US" b="0" dirty="0"/>
          </a:p>
          <a:p>
            <a:pPr eaLnBrk="1" hangingPunct="1"/>
            <a:endParaRPr lang="en-US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&gt;&gt;&gt; 2. </a:t>
            </a:r>
            <a:r>
              <a:rPr lang="en-US" altLang="en-US" b="0" i="1" baseline="0" dirty="0"/>
              <a:t>f</a:t>
            </a:r>
            <a:r>
              <a:rPr lang="en-US" altLang="en-US" b="0" baseline="0" dirty="0"/>
              <a:t>+1 nodes is a majority and so even if </a:t>
            </a:r>
            <a:r>
              <a:rPr lang="en-US" altLang="en-US" b="0" i="1" baseline="0" dirty="0"/>
              <a:t>f</a:t>
            </a:r>
            <a:r>
              <a:rPr lang="en-US" altLang="en-US" b="0" baseline="0" dirty="0"/>
              <a:t> fail, one node will still keep the state of the correct answer, and we trust that that node is not lying and was not lied to by the nodes that failed.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baseline="0" dirty="0"/>
              <a:t>SEGUE: So let's see this last point in more detail...</a:t>
            </a:r>
            <a:endParaRPr lang="en-US" altLang="en-US" b="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266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/>
              <a:t>So consider this Paxos</a:t>
            </a:r>
            <a:r>
              <a:rPr lang="en-US" altLang="en-US" sz="1400" b="1" baseline="0" dirty="0"/>
              <a:t> example.  </a:t>
            </a:r>
            <a:r>
              <a:rPr lang="en-US" altLang="en-US" sz="1400" b="1" dirty="0"/>
              <a:t>N0 is the leader</a:t>
            </a:r>
            <a:r>
              <a:rPr lang="en-US" altLang="en-US" sz="1400" b="1" baseline="0" dirty="0"/>
              <a:t> and</a:t>
            </a:r>
            <a:r>
              <a:rPr lang="en-US" altLang="en-US" sz="1400" b="1" dirty="0"/>
              <a:t> </a:t>
            </a:r>
            <a:r>
              <a:rPr lang="en-US" altLang="en-US" sz="1400" b="1" baseline="0" dirty="0"/>
              <a:t>broadcasts a prepare message.</a:t>
            </a:r>
          </a:p>
          <a:p>
            <a:pPr eaLnBrk="1" hangingPunct="1"/>
            <a:endParaRPr lang="en-US" altLang="en-US" sz="1400" baseline="0" dirty="0"/>
          </a:p>
          <a:p>
            <a:pPr eaLnBrk="1" hangingPunct="1"/>
            <a:r>
              <a:rPr lang="en-US" altLang="en-US" sz="1400" baseline="0" dirty="0"/>
              <a:t>&gt;&gt;&gt; N1 &amp; N2 respond OK.  </a:t>
            </a:r>
            <a:r>
              <a:rPr lang="en-US" altLang="en-US" sz="1400" dirty="0" err="1"/>
              <a:t>n</a:t>
            </a:r>
            <a:r>
              <a:rPr lang="en-US" altLang="en-US" sz="1400" baseline="-25000" dirty="0" err="1"/>
              <a:t>h</a:t>
            </a:r>
            <a:r>
              <a:rPr lang="en-US" altLang="en-US" sz="1400" baseline="0" dirty="0"/>
              <a:t> is highest proposal number seen (N0:1).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66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6837F4-745F-DA43-AC8C-4BED67B13EE6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Then, N0</a:t>
            </a:r>
            <a:r>
              <a:rPr lang="en-US" altLang="en-US" b="1" baseline="0" dirty="0"/>
              <a:t> broadcasts Accept message, and let's suppose the network between N0 and N1 breaks or is slow.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&gt;&gt;&gt; N2, our bad node, then replies OK, so N0 has a </a:t>
            </a:r>
            <a:r>
              <a:rPr lang="en-US" altLang="en-US" u="sng" baseline="0" dirty="0"/>
              <a:t>majority accept quorum of f+1 nodes</a:t>
            </a:r>
            <a:r>
              <a:rPr lang="en-US" altLang="en-US" baseline="0" dirty="0"/>
              <a:t> to go ahead and decide its proposed value &gt;&gt;&gt; say xyz</a:t>
            </a:r>
          </a:p>
        </p:txBody>
      </p:sp>
    </p:spTree>
    <p:extLst>
      <p:ext uri="{BB962C8B-B14F-4D97-AF65-F5344CB8AC3E}">
        <p14:creationId xmlns:p14="http://schemas.microsoft.com/office/powerpoint/2010/main" val="2780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400"/>
            </a:lvl3pPr>
            <a:lvl4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/>
            </a:lvl4pPr>
            <a:lvl5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82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15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9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5008124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1400"/>
              </a:spcBef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80000"/>
              </a:lnSpc>
              <a:spcBef>
                <a:spcPts val="800"/>
              </a:spcBef>
              <a:defRPr sz="2400"/>
            </a:lvl3pPr>
            <a:lvl4pPr>
              <a:lnSpc>
                <a:spcPct val="80000"/>
              </a:lnSpc>
              <a:spcBef>
                <a:spcPts val="800"/>
              </a:spcBef>
              <a:defRPr sz="2200"/>
            </a:lvl4pPr>
            <a:lvl5pPr>
              <a:lnSpc>
                <a:spcPct val="8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/>
            </a:pPr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94035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7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9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25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4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49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8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 Feb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Canini, ©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5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7" r:id="rId8"/>
    <p:sldLayoutId id="2147483688" r:id="rId9"/>
    <p:sldLayoutId id="214748368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25 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Marco Canini, ©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Byzantine Fault Tolerance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14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175" y="6261628"/>
            <a:ext cx="7117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material.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8"/>
            <a:ext cx="2129161" cy="177235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 rot="19165200">
            <a:off x="-135639" y="2659563"/>
            <a:ext cx="3971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Accept(1.N0, </a:t>
            </a:r>
            <a:r>
              <a:rPr lang="en-US" altLang="en-US" dirty="0" err="1"/>
              <a:t>xyz</a:t>
            </a:r>
            <a:r>
              <a:rPr lang="en-US" altLang="en-US" dirty="0"/>
              <a:t>)</a:t>
            </a:r>
          </a:p>
        </p:txBody>
      </p:sp>
      <p:sp>
        <p:nvSpPr>
          <p:cNvPr id="26" name="Cross 25"/>
          <p:cNvSpPr/>
          <p:nvPr/>
        </p:nvSpPr>
        <p:spPr>
          <a:xfrm rot="2700000">
            <a:off x="5319320" y="4125079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28377" y="3546664"/>
            <a:ext cx="3514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Accept(1.N0, </a:t>
            </a:r>
            <a:r>
              <a:rPr lang="en-US" altLang="en-US" dirty="0" err="1"/>
              <a:t>xyz</a:t>
            </a:r>
            <a:r>
              <a:rPr lang="en-US" altLang="en-US" dirty="0"/>
              <a:t>)</a:t>
            </a:r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204292" y="2335510"/>
            <a:ext cx="3459215" cy="2224180"/>
            <a:chOff x="1204292" y="2335510"/>
            <a:chExt cx="3459215" cy="2224180"/>
          </a:xfrm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619358" y="2843924"/>
              <a:ext cx="2044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Promise(1.N0, </a:t>
              </a:r>
              <a:r>
                <a:rPr lang="en-US" sz="1800" dirty="0" err="1"/>
                <a:t>Ø</a:t>
              </a:r>
              <a:r>
                <a:rPr lang="en-US" altLang="en-US" sz="1800" dirty="0"/>
                <a:t>)</a:t>
              </a:r>
              <a:endParaRPr lang="en-US" altLang="en-US" sz="2000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204292" y="4140666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000"/>
                <a:t>OK</a:t>
              </a:r>
              <a:endParaRPr lang="en-US" altLang="en-US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597" y="2277211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</p:spTree>
    <p:extLst>
      <p:ext uri="{BB962C8B-B14F-4D97-AF65-F5344CB8AC3E}">
        <p14:creationId xmlns:p14="http://schemas.microsoft.com/office/powerpoint/2010/main" val="1643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=1.N2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1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1800000">
            <a:off x="5656745" y="2071232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Prepare(1.N2)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rot="1800000">
            <a:off x="5098865" y="2941012"/>
            <a:ext cx="221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/>
              <a:t>Promise(1.N2, </a:t>
            </a:r>
            <a:r>
              <a:rPr lang="en-US" sz="1800" dirty="0" err="1"/>
              <a:t>Ø</a:t>
            </a:r>
            <a:r>
              <a:rPr lang="en-US" altLang="en-US" sz="1800" dirty="0"/>
              <a:t>)</a:t>
            </a:r>
            <a:endParaRPr lang="en-US" altLang="en-US" sz="2000" dirty="0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44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</a:t>
            </a:r>
            <a:r>
              <a:rPr lang="en-US" altLang="en-US" dirty="0">
                <a:solidFill>
                  <a:prstClr val="black"/>
                </a:solidFill>
              </a:rPr>
              <a:t>			</a:t>
            </a: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400" i="1" dirty="0">
                <a:solidFill>
                  <a:prstClr val="black"/>
                </a:solidFill>
              </a:rPr>
              <a:t>f </a:t>
            </a:r>
            <a:r>
              <a:rPr lang="en-US" altLang="en-US" sz="2400" dirty="0">
                <a:solidFill>
                  <a:prstClr val="black"/>
                </a:solidFill>
              </a:rPr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Freeform 17"/>
          <p:cNvSpPr>
            <a:spLocks/>
          </p:cNvSpPr>
          <p:nvPr/>
        </p:nvSpPr>
        <p:spPr bwMode="auto">
          <a:xfrm rot="5400000">
            <a:off x="5651422" y="1952456"/>
            <a:ext cx="1536810" cy="20520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=1.N2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3265800" y="4848136"/>
            <a:ext cx="1326542" cy="764943"/>
          </a:xfrm>
          <a:prstGeom prst="wedgeRoundRectCallout">
            <a:avLst>
              <a:gd name="adj1" fmla="val -82706"/>
              <a:gd name="adj2" fmla="val -3155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xyz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5400000">
            <a:off x="5668580" y="2291950"/>
            <a:ext cx="1251125" cy="1624101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 rot="968033">
            <a:off x="5419092" y="1956869"/>
            <a:ext cx="3578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Accept(1.N2, </a:t>
            </a:r>
            <a:r>
              <a:rPr lang="en-US" altLang="en-US" dirty="0" err="1"/>
              <a:t>abc</a:t>
            </a:r>
            <a:r>
              <a:rPr lang="en-US" altLang="en-US" dirty="0"/>
              <a:t>)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425410" y="4837829"/>
            <a:ext cx="1323301" cy="758569"/>
          </a:xfrm>
          <a:prstGeom prst="wedgeRoundRectCallout">
            <a:avLst>
              <a:gd name="adj1" fmla="val 87876"/>
              <a:gd name="adj2" fmla="val -2838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Decide abc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21598" y="5829942"/>
            <a:ext cx="4598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Conflicting decisions!</a:t>
            </a:r>
          </a:p>
        </p:txBody>
      </p:sp>
      <p:sp>
        <p:nvSpPr>
          <p:cNvPr id="25" name="Rounded Rectangle 24"/>
          <p:cNvSpPr/>
          <p:nvPr/>
        </p:nvSpPr>
        <p:spPr>
          <a:xfrm rot="19065341">
            <a:off x="1409079" y="2638305"/>
            <a:ext cx="4509907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3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 rot="13208209">
            <a:off x="3832633" y="2559662"/>
            <a:ext cx="4732375" cy="1676487"/>
          </a:xfrm>
          <a:prstGeom prst="roundRect">
            <a:avLst>
              <a:gd name="adj" fmla="val 37504"/>
            </a:avLst>
          </a:prstGeom>
          <a:noFill/>
          <a:ln w="4445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97247" y="321275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 ✓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458A9CFF-CD25-B545-B0A4-EC20902E2912}"/>
              </a:ext>
            </a:extLst>
          </p:cNvPr>
          <p:cNvSpPr txBox="1">
            <a:spLocks noChangeArrowheads="1"/>
          </p:cNvSpPr>
          <p:nvPr/>
        </p:nvSpPr>
        <p:spPr bwMode="auto">
          <a:xfrm rot="1800000">
            <a:off x="5098865" y="2941012"/>
            <a:ext cx="2212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/>
              <a:t>Promise(1.N2, </a:t>
            </a:r>
            <a:r>
              <a:rPr lang="en-US" sz="1800" dirty="0" err="1"/>
              <a:t>Ø</a:t>
            </a:r>
            <a:r>
              <a:rPr lang="en-US" altLang="en-US" sz="1800" dirty="0"/>
              <a:t>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010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95" y="1587626"/>
            <a:ext cx="1103199" cy="1815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24" y="3822921"/>
            <a:ext cx="3378200" cy="241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463" y="4216332"/>
            <a:ext cx="2094472" cy="11838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fundamentals:</a:t>
            </a:r>
            <a:br>
              <a:rPr lang="en-US" dirty="0"/>
            </a:br>
            <a:r>
              <a:rPr lang="en-US" dirty="0"/>
              <a:t>Byzantine Generals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926431" y="5475982"/>
            <a:ext cx="721493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spc="-150" dirty="0">
                <a:latin typeface="+mn-lt"/>
              </a:rPr>
              <a:t>Result: </a:t>
            </a:r>
            <a:r>
              <a:rPr lang="en-US" sz="3200" b="0" spc="-150" dirty="0">
                <a:latin typeface="+mn-lt"/>
              </a:rPr>
              <a:t>Using messengers, problem </a:t>
            </a:r>
            <a:r>
              <a:rPr lang="en-US" sz="3200" spc="-150" dirty="0">
                <a:latin typeface="+mn-lt"/>
              </a:rPr>
              <a:t>solvable</a:t>
            </a:r>
            <a:r>
              <a:rPr lang="en-US" sz="3200" b="0" spc="-150" dirty="0">
                <a:latin typeface="+mn-lt"/>
              </a:rPr>
              <a:t> </a:t>
            </a:r>
            <a:r>
              <a:rPr lang="en-US" sz="3200" spc="-150" dirty="0">
                <a:latin typeface="+mn-lt"/>
              </a:rPr>
              <a:t>iff</a:t>
            </a:r>
            <a:r>
              <a:rPr lang="en-US" sz="3200" b="0" spc="-150" dirty="0">
                <a:latin typeface="+mn-lt"/>
              </a:rPr>
              <a:t> </a:t>
            </a:r>
            <a:r>
              <a:rPr lang="en-US" sz="3200" spc="-15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&gt; ⅔ </a:t>
            </a:r>
            <a:r>
              <a:rPr lang="en-US" sz="3200" b="0" spc="-150" dirty="0">
                <a:latin typeface="+mn-lt"/>
              </a:rPr>
              <a:t>of the generals are loyal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557" y="3756576"/>
            <a:ext cx="1326485" cy="1502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b="5340"/>
          <a:stretch/>
        </p:blipFill>
        <p:spPr>
          <a:xfrm>
            <a:off x="654969" y="2598341"/>
            <a:ext cx="1708484" cy="17445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51" y="443583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General #1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799" y="160571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General #2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1440" y="4937519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General #3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47830" y="4675478"/>
            <a:ext cx="180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Unreliable messenger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840" y="1565098"/>
            <a:ext cx="2426117" cy="23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/>
              <a:t>Clients </a:t>
            </a:r>
            <a:r>
              <a:rPr lang="en-US" altLang="en-US" b="1" dirty="0"/>
              <a:t>sign</a:t>
            </a:r>
            <a:r>
              <a:rPr lang="en-US" altLang="en-US" dirty="0"/>
              <a:t> input data before storing it, then 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signatures on data retrieved from service</a:t>
            </a:r>
          </a:p>
          <a:p>
            <a:endParaRPr lang="en-US" altLang="en-US" b="1" dirty="0"/>
          </a:p>
          <a:p>
            <a:r>
              <a:rPr lang="en-US" altLang="en-US" b="1" dirty="0"/>
              <a:t>Example: </a:t>
            </a:r>
            <a:r>
              <a:rPr lang="en-US" altLang="en-US" dirty="0"/>
              <a:t>Store signed file f1=“</a:t>
            </a:r>
            <a:r>
              <a:rPr lang="en-US" altLang="en-US" dirty="0" err="1"/>
              <a:t>aaa</a:t>
            </a:r>
            <a:r>
              <a:rPr lang="en-US" altLang="en-US" dirty="0"/>
              <a:t>” with server</a:t>
            </a:r>
          </a:p>
          <a:p>
            <a:pPr lvl="1"/>
            <a:r>
              <a:rPr lang="en-US" altLang="en-US" dirty="0"/>
              <a:t>Verify that returned f1 is 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 burden on client instead?</a:t>
            </a:r>
          </a:p>
        </p:txBody>
      </p:sp>
    </p:spTree>
    <p:extLst>
      <p:ext uri="{BB962C8B-B14F-4D97-AF65-F5344CB8AC3E}">
        <p14:creationId xmlns:p14="http://schemas.microsoft.com/office/powerpoint/2010/main" val="273906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&lt;cryptography in 6 slides&gt;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j-lt"/>
              </a:rPr>
              <a:t>κρμπτο γραφη</a:t>
            </a:r>
            <a:r>
              <a:rPr lang="el-GR" dirty="0"/>
              <a:t> </a:t>
            </a:r>
            <a:r>
              <a:rPr lang="en-US" dirty="0"/>
              <a:t>(Cryptography)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Greek for “secret writing”</a:t>
            </a:r>
          </a:p>
          <a:p>
            <a:r>
              <a:rPr lang="en-US" b="1" dirty="0"/>
              <a:t>Confidentiality</a:t>
            </a:r>
          </a:p>
          <a:p>
            <a:pPr lvl="1"/>
            <a:r>
              <a:rPr lang="en-US" dirty="0"/>
              <a:t>Obscure a message from eavesdroppers</a:t>
            </a:r>
          </a:p>
          <a:p>
            <a:r>
              <a:rPr lang="en-US" b="1" dirty="0"/>
              <a:t>Integrity</a:t>
            </a:r>
          </a:p>
          <a:p>
            <a:pPr lvl="1"/>
            <a:r>
              <a:rPr lang="en-US" dirty="0"/>
              <a:t>Assure recipient that the message was not altered</a:t>
            </a:r>
          </a:p>
          <a:p>
            <a:r>
              <a:rPr lang="en-US" b="1" dirty="0"/>
              <a:t>Authentication</a:t>
            </a:r>
          </a:p>
          <a:p>
            <a:pPr lvl="1"/>
            <a:r>
              <a:rPr lang="en-US" dirty="0"/>
              <a:t>Verify the identity of the source of a message</a:t>
            </a:r>
          </a:p>
          <a:p>
            <a:r>
              <a:rPr lang="en-US" b="1" dirty="0"/>
              <a:t>Non-repudiation</a:t>
            </a:r>
          </a:p>
          <a:p>
            <a:pPr lvl="1"/>
            <a:r>
              <a:rPr lang="en-US" dirty="0"/>
              <a:t>Convince a 3</a:t>
            </a:r>
            <a:r>
              <a:rPr lang="en-US" baseline="30000" dirty="0"/>
              <a:t>rd</a:t>
            </a:r>
            <a:r>
              <a:rPr lang="en-US" dirty="0"/>
              <a:t> party that what was said is accurate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2854422"/>
            <a:ext cx="8727141" cy="379018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Encryption algorithm</a:t>
            </a:r>
          </a:p>
          <a:p>
            <a:pPr lvl="1"/>
            <a:r>
              <a:rPr lang="en-US" dirty="0"/>
              <a:t>Transforms a </a:t>
            </a:r>
            <a:r>
              <a:rPr lang="en-US" b="1" dirty="0"/>
              <a:t>plaintext</a:t>
            </a:r>
            <a:r>
              <a:rPr lang="en-US" dirty="0"/>
              <a:t> into a </a:t>
            </a:r>
            <a:r>
              <a:rPr lang="en-US" b="1" dirty="0" err="1"/>
              <a:t>ciphertext</a:t>
            </a:r>
            <a:r>
              <a:rPr lang="en-US" dirty="0"/>
              <a:t> that is </a:t>
            </a:r>
            <a:r>
              <a:rPr lang="en-US" b="1" dirty="0"/>
              <a:t>unintelligible for</a:t>
            </a:r>
            <a:br>
              <a:rPr lang="en-US" b="1" dirty="0"/>
            </a:br>
            <a:r>
              <a:rPr lang="en-US" b="1" dirty="0"/>
              <a:t>non-authorized parties</a:t>
            </a:r>
          </a:p>
          <a:p>
            <a:pPr lvl="1"/>
            <a:r>
              <a:rPr lang="en-US" dirty="0"/>
              <a:t>Usually parametrized with a cryptographic key</a:t>
            </a:r>
          </a:p>
          <a:p>
            <a:r>
              <a:rPr lang="en-US" b="1" dirty="0"/>
              <a:t>Asymmetric (Public) key cryptography</a:t>
            </a:r>
          </a:p>
          <a:p>
            <a:pPr lvl="1"/>
            <a:r>
              <a:rPr lang="en-US" dirty="0"/>
              <a:t>Crypto system: encryption + decryption algorithms + key generation</a:t>
            </a:r>
          </a:p>
          <a:p>
            <a:r>
              <a:rPr lang="en-US" b="1" dirty="0"/>
              <a:t>Symmetric (Shared) key cryptography</a:t>
            </a:r>
          </a:p>
          <a:p>
            <a:pPr lvl="1"/>
            <a:r>
              <a:rPr lang="en-US" dirty="0"/>
              <a:t>Cipher/decipher: symmetric-key encryption/decryption algorithms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5616" y="1957199"/>
            <a:ext cx="1371600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Encryption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3511" y="1957199"/>
            <a:ext cx="1426834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Decryption</a:t>
            </a: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 flipV="1">
            <a:off x="2717216" y="2239597"/>
            <a:ext cx="1146468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>
            <a:off x="5087647" y="2239597"/>
            <a:ext cx="1165864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3861" y="177566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ciphertext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9472" y="1772533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ciphertext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327389" y="2245199"/>
            <a:ext cx="10182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684" y="1681598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609813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plaintext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857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plaintext</a:t>
            </a:r>
          </a:p>
        </p:txBody>
      </p:sp>
      <p:cxnSp>
        <p:nvCxnSpPr>
          <p:cNvPr id="27" name="Straight Arrow Connector 26"/>
          <p:cNvCxnSpPr>
            <a:cxnSpLocks/>
            <a:stCxn id="6" idx="3"/>
          </p:cNvCxnSpPr>
          <p:nvPr/>
        </p:nvCxnSpPr>
        <p:spPr>
          <a:xfrm>
            <a:off x="7680345" y="2245199"/>
            <a:ext cx="7934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780" y="1591071"/>
            <a:ext cx="709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5494" y="1587867"/>
            <a:ext cx="61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Bob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7FDF3-7E10-A54B-AEEB-2DABB7E5F52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 descr="DIY Encrypted Email Thunderbird GPG and Enigmail">
            <a:extLst>
              <a:ext uri="{FF2B5EF4-FFF2-40B4-BE49-F238E27FC236}">
                <a16:creationId xmlns:a16="http://schemas.microsoft.com/office/drawing/2014/main" id="{42ADF76C-25AD-43A8-94E4-A3A548CF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36" y="2062945"/>
            <a:ext cx="501030" cy="5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IY Encrypted Email Thunderbird GPG and Enigmail">
            <a:extLst>
              <a:ext uri="{FF2B5EF4-FFF2-40B4-BE49-F238E27FC236}">
                <a16:creationId xmlns:a16="http://schemas.microsoft.com/office/drawing/2014/main" id="{34E7365F-DFBD-4AE8-9551-5F41962D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85" y="2059812"/>
            <a:ext cx="501030" cy="50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laintext icon">
            <a:extLst>
              <a:ext uri="{FF2B5EF4-FFF2-40B4-BE49-F238E27FC236}">
                <a16:creationId xmlns:a16="http://schemas.microsoft.com/office/drawing/2014/main" id="{8242CE8D-44B3-4BD9-8ACD-C504569D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9" y="2142205"/>
            <a:ext cx="342119" cy="3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plaintext icon">
            <a:extLst>
              <a:ext uri="{FF2B5EF4-FFF2-40B4-BE49-F238E27FC236}">
                <a16:creationId xmlns:a16="http://schemas.microsoft.com/office/drawing/2014/main" id="{4B244BBB-9A55-4B84-A90E-B6A0CBE4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090" y="2117963"/>
            <a:ext cx="342119" cy="3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Sym</a:t>
            </a:r>
            <a:r>
              <a:rPr lang="en-US" dirty="0"/>
              <a:t>metric key</a:t>
            </a:r>
            <a:r>
              <a:rPr lang="en-US" sz="4000" dirty="0"/>
              <a:t> encryption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8178800" cy="52578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endParaRPr lang="en-US" sz="2600" dirty="0"/>
          </a:p>
          <a:p>
            <a:pPr marL="0" indent="0" eaLnBrk="1" hangingPunct="1">
              <a:buNone/>
              <a:defRPr/>
            </a:pPr>
            <a:r>
              <a:rPr lang="en-US" sz="2600" dirty="0"/>
              <a:t>E, D:  cipher       </a:t>
            </a:r>
            <a:r>
              <a:rPr lang="en-US" sz="2600" dirty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/>
              <a:t>m, c:  plaintext,  </a:t>
            </a:r>
            <a:r>
              <a:rPr lang="en-US" sz="2600" dirty="0" err="1"/>
              <a:t>ciphertext</a:t>
            </a:r>
            <a:r>
              <a:rPr lang="en-US" sz="2600" dirty="0"/>
              <a:t>            n:  nonce   </a:t>
            </a:r>
            <a:r>
              <a:rPr lang="en-US" sz="1900" b="0" dirty="0"/>
              <a:t>(aka IV)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/>
              <a:t>Encryption algorithm is </a:t>
            </a:r>
            <a:r>
              <a:rPr lang="en-US" sz="2600" b="1" dirty="0"/>
              <a:t>publicly known</a:t>
            </a:r>
            <a:endParaRPr lang="en-US" sz="2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/>
              <a:t>Never use a proprietary cipher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05929" y="1809689"/>
            <a:ext cx="742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2309752"/>
            <a:ext cx="762000" cy="9144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>
                <a:solidFill>
                  <a:schemeClr val="lt1"/>
                </a:solidFill>
                <a:cs typeface="Tahoma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276695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79798" y="2289114"/>
            <a:ext cx="700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03594" y="2339914"/>
            <a:ext cx="1471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2" y="2157354"/>
            <a:ext cx="12239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38034" y="1831914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2331977"/>
            <a:ext cx="762000" cy="9144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>
                <a:solidFill>
                  <a:schemeClr val="lt1"/>
                </a:solidFill>
                <a:cs typeface="Tahoma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2789177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77419" y="2309752"/>
            <a:ext cx="603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2789177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43796" y="2289114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1430339" y="3444875"/>
            <a:ext cx="3397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689725" y="3478211"/>
            <a:ext cx="338139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3538537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3533773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2800290"/>
            <a:ext cx="205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17370" y="1521822"/>
            <a:ext cx="883575" cy="40011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866840"/>
            <a:ext cx="914400" cy="633413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809689"/>
            <a:ext cx="1143000" cy="633413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2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4953965"/>
            <a:ext cx="8727141" cy="1469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PK: public key , 	SK: secret key (e.g., 1024 bits)</a:t>
            </a:r>
          </a:p>
          <a:p>
            <a:pPr marL="0" indent="0">
              <a:buNone/>
            </a:pPr>
            <a:r>
              <a:rPr lang="en-US" sz="2400" dirty="0"/>
              <a:t>Example: Bob generates (</a:t>
            </a:r>
            <a:r>
              <a:rPr lang="en-US" sz="2400" dirty="0" err="1"/>
              <a:t>PK</a:t>
            </a:r>
            <a:r>
              <a:rPr lang="en-US" sz="2000" baseline="-25000" dirty="0" err="1"/>
              <a:t>Bob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000" baseline="-25000" dirty="0" err="1"/>
              <a:t>Bob</a:t>
            </a:r>
            <a:r>
              <a:rPr lang="en-US" sz="2400" dirty="0"/>
              <a:t>) and gives </a:t>
            </a:r>
            <a:r>
              <a:rPr lang="en-US" sz="2400" dirty="0" err="1"/>
              <a:t>PK</a:t>
            </a:r>
            <a:r>
              <a:rPr lang="en-US" sz="2000" baseline="-25000" dirty="0" err="1"/>
              <a:t>Bob</a:t>
            </a:r>
            <a:r>
              <a:rPr lang="en-US" sz="2400" dirty="0"/>
              <a:t> to Alice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1095" y="3184115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4224" y="3184115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D</a:t>
            </a: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>
            <a:off x="2260371" y="3472115"/>
            <a:ext cx="147763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 flipV="1">
            <a:off x="4961964" y="3472115"/>
            <a:ext cx="155226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79655" y="3002582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E(</a:t>
            </a:r>
            <a:r>
              <a:rPr lang="en-US" sz="2000" b="0" dirty="0" err="1">
                <a:latin typeface="+mn-lt"/>
                <a:cs typeface="Tahoma"/>
              </a:rPr>
              <a:t>PK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r>
              <a:rPr lang="en-US" sz="2000" b="0" dirty="0" err="1">
                <a:latin typeface="+mn-lt"/>
                <a:cs typeface="Tahoma"/>
              </a:rPr>
              <a:t>,m</a:t>
            </a:r>
            <a:r>
              <a:rPr lang="en-US" sz="2000" b="0" dirty="0">
                <a:latin typeface="+mn-lt"/>
                <a:cs typeface="Tahoma"/>
              </a:rPr>
              <a:t>)=c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3376" y="299944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c</a:t>
            </a: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201706" y="3472115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001" y="2928427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195972" y="3002582"/>
            <a:ext cx="1735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D(</a:t>
            </a:r>
            <a:r>
              <a:rPr lang="en-US" sz="2000" b="0" dirty="0" err="1">
                <a:latin typeface="+mn-lt"/>
                <a:cs typeface="Tahoma"/>
              </a:rPr>
              <a:t>SK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r>
              <a:rPr lang="en-US" sz="2000" b="0" dirty="0" err="1">
                <a:latin typeface="+mn-lt"/>
                <a:cs typeface="Tahoma"/>
              </a:rPr>
              <a:t>,c</a:t>
            </a:r>
            <a:r>
              <a:rPr lang="en-US" sz="2000" b="0" dirty="0">
                <a:latin typeface="+mn-lt"/>
                <a:cs typeface="Tahoma"/>
              </a:rPr>
              <a:t>)=m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786" y="3002582"/>
            <a:ext cx="40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m</a:t>
            </a:r>
          </a:p>
        </p:txBody>
      </p:sp>
      <p:cxnSp>
        <p:nvCxnSpPr>
          <p:cNvPr id="27" name="Straight Arrow Connector 26"/>
          <p:cNvCxnSpPr>
            <a:stCxn id="6" idx="3"/>
          </p:cNvCxnSpPr>
          <p:nvPr/>
        </p:nvCxnSpPr>
        <p:spPr>
          <a:xfrm>
            <a:off x="7223500" y="3472115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45050" y="2341394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>
                <a:latin typeface="+mn-lt"/>
                <a:cs typeface="Tahoma"/>
              </a:rPr>
              <a:t>PK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17" name="Straight Arrow Connector 16"/>
          <p:cNvCxnSpPr>
            <a:endCxn id="5" idx="0"/>
          </p:cNvCxnSpPr>
          <p:nvPr/>
        </p:nvCxnSpPr>
        <p:spPr>
          <a:xfrm>
            <a:off x="1905733" y="2741503"/>
            <a:ext cx="0" cy="45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7063" y="2323743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>
                <a:latin typeface="+mn-lt"/>
                <a:cs typeface="Tahoma"/>
              </a:rPr>
              <a:t>SK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21" name="Straight Arrow Connector 20"/>
          <p:cNvCxnSpPr>
            <a:endCxn id="6" idx="0"/>
          </p:cNvCxnSpPr>
          <p:nvPr/>
        </p:nvCxnSpPr>
        <p:spPr>
          <a:xfrm>
            <a:off x="6868862" y="2723853"/>
            <a:ext cx="0" cy="45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34479" y="373391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Alice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8102" y="373071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Bob</a:t>
            </a:r>
          </a:p>
        </p:txBody>
      </p:sp>
      <p:cxnSp>
        <p:nvCxnSpPr>
          <p:cNvPr id="30" name="Straight Arrow Connector 29"/>
          <p:cNvCxnSpPr>
            <a:stCxn id="16" idx="3"/>
            <a:endCxn id="20" idx="1"/>
          </p:cNvCxnSpPr>
          <p:nvPr/>
        </p:nvCxnSpPr>
        <p:spPr>
          <a:xfrm flipV="1">
            <a:off x="2175727" y="2523798"/>
            <a:ext cx="4131336" cy="1765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3464" y="2139077"/>
            <a:ext cx="108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+mn-lt"/>
                <a:cs typeface="Tahoma"/>
              </a:rPr>
              <a:t>key pair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19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95344" y="1349144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cs typeface="Tahoma"/>
              </a:rPr>
              <a:t>Gen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115311" y="1925143"/>
            <a:ext cx="1970552" cy="484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72000" y="1925143"/>
            <a:ext cx="1735063" cy="42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4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Traditional state machine replication tolerates </a:t>
            </a:r>
            <a:r>
              <a:rPr lang="en-US" altLang="en-US" sz="3200" b="1" dirty="0"/>
              <a:t>fail-stop failures:</a:t>
            </a:r>
          </a:p>
          <a:p>
            <a:pPr lvl="1"/>
            <a:r>
              <a:rPr lang="en-US" altLang="en-US" sz="3200" dirty="0"/>
              <a:t>Node crashes</a:t>
            </a:r>
          </a:p>
          <a:p>
            <a:pPr lvl="1"/>
            <a:r>
              <a:rPr lang="en-US" altLang="en-US" sz="3200" dirty="0"/>
              <a:t>Network breaks or partitions</a:t>
            </a:r>
          </a:p>
          <a:p>
            <a:endParaRPr lang="en-US" altLang="en-US" sz="3200" dirty="0"/>
          </a:p>
          <a:p>
            <a:r>
              <a:rPr lang="en-US" altLang="en-US" sz="3200" dirty="0"/>
              <a:t>State machine replication with </a:t>
            </a:r>
            <a:r>
              <a:rPr lang="en-US" altLang="en-US" sz="3200" b="1" i="1" dirty="0"/>
              <a:t>N</a:t>
            </a:r>
            <a:r>
              <a:rPr lang="en-US" altLang="en-US" sz="3200" b="1" dirty="0"/>
              <a:t> = 2</a:t>
            </a:r>
            <a:r>
              <a:rPr lang="en-US" altLang="en-US" sz="3200" b="1" i="1" dirty="0"/>
              <a:t>f</a:t>
            </a:r>
            <a:r>
              <a:rPr lang="en-US" altLang="en-US" sz="3200" b="1" dirty="0"/>
              <a:t>+1</a:t>
            </a:r>
            <a:r>
              <a:rPr lang="en-US" altLang="en-US" sz="3200" dirty="0"/>
              <a:t> replicas can tolerate </a:t>
            </a:r>
            <a:r>
              <a:rPr lang="en-US" altLang="en-US" sz="3200" b="1" i="1" dirty="0"/>
              <a:t>f</a:t>
            </a:r>
            <a:r>
              <a:rPr lang="en-US" altLang="en-US" sz="3200" dirty="0"/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simultaneous fail-stop failures</a:t>
            </a:r>
          </a:p>
          <a:p>
            <a:pPr lvl="1"/>
            <a:r>
              <a:rPr lang="en-US" altLang="en-US" b="1" dirty="0"/>
              <a:t>Two algorithms:</a:t>
            </a:r>
            <a:r>
              <a:rPr lang="en-US" altLang="en-US" dirty="0"/>
              <a:t> Paxos, RAFT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 far: Fail-stop failures</a:t>
            </a:r>
          </a:p>
        </p:txBody>
      </p:sp>
    </p:spTree>
    <p:extLst>
      <p:ext uri="{BB962C8B-B14F-4D97-AF65-F5344CB8AC3E}">
        <p14:creationId xmlns:p14="http://schemas.microsoft.com/office/powerpoint/2010/main" val="5551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  <a:p>
            <a:pPr lvl="1"/>
            <a:r>
              <a:rPr lang="en-US" dirty="0"/>
              <a:t>Alice public key for encryption</a:t>
            </a:r>
          </a:p>
          <a:p>
            <a:pPr lvl="1"/>
            <a:r>
              <a:rPr lang="en-US" dirty="0"/>
              <a:t>Anyone can send encrypted message</a:t>
            </a:r>
          </a:p>
          <a:p>
            <a:pPr lvl="1"/>
            <a:r>
              <a:rPr lang="en-US" dirty="0"/>
              <a:t>Only Alice can decrypt messages (with secret key)</a:t>
            </a:r>
          </a:p>
          <a:p>
            <a:endParaRPr lang="en-US" dirty="0"/>
          </a:p>
          <a:p>
            <a:r>
              <a:rPr lang="en-US" dirty="0"/>
              <a:t>Digital signature scheme</a:t>
            </a:r>
          </a:p>
          <a:p>
            <a:pPr lvl="1"/>
            <a:r>
              <a:rPr lang="en-US" dirty="0"/>
              <a:t>Alice public key for verifying signatures</a:t>
            </a:r>
          </a:p>
          <a:p>
            <a:pPr lvl="1"/>
            <a:r>
              <a:rPr lang="en-US" dirty="0"/>
              <a:t>Anyone can check a message signed by Alice</a:t>
            </a:r>
          </a:p>
          <a:p>
            <a:pPr lvl="1"/>
            <a:r>
              <a:rPr lang="en-US" dirty="0"/>
              <a:t>Only Alice can sign messages (with secret key)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03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shared secret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18" y="212056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>
                <a:latin typeface="+mn-lt"/>
                <a:cs typeface="Tahoma"/>
              </a:rPr>
              <a:t>Alice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3669" y="2120563"/>
            <a:ext cx="73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>
                <a:latin typeface="+mn-lt"/>
                <a:cs typeface="Tahoma"/>
              </a:rPr>
              <a:t>Bob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653963"/>
            <a:ext cx="222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(</a:t>
            </a:r>
            <a:r>
              <a:rPr lang="en-US" sz="2400" b="0" dirty="0" err="1">
                <a:latin typeface="+mn-lt"/>
                <a:cs typeface="Tahoma"/>
              </a:rPr>
              <a:t>pk</a:t>
            </a:r>
            <a:r>
              <a:rPr lang="en-US" sz="2400" b="0" dirty="0">
                <a:latin typeface="+mn-lt"/>
                <a:cs typeface="Tahoma"/>
              </a:rPr>
              <a:t>, </a:t>
            </a:r>
            <a:r>
              <a:rPr lang="en-US" sz="2400" b="0" dirty="0" err="1">
                <a:latin typeface="+mn-lt"/>
                <a:cs typeface="Tahoma"/>
              </a:rPr>
              <a:t>sk</a:t>
            </a:r>
            <a:r>
              <a:rPr lang="en-US" sz="2400" b="0" dirty="0">
                <a:latin typeface="+mn-lt"/>
                <a:cs typeface="Tahoma"/>
              </a:rPr>
              <a:t>) ⟵ G()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800" y="3187363"/>
            <a:ext cx="6781800" cy="461665"/>
            <a:chOff x="1066800" y="2190750"/>
            <a:chExt cx="6781800" cy="46166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2647950"/>
              <a:ext cx="678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05200" y="2190750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+mn-lt"/>
                  <a:cs typeface="Tahoma"/>
                </a:rPr>
                <a:t>“Alice”,   </a:t>
              </a:r>
              <a:r>
                <a:rPr lang="en-US" sz="2400" b="0" dirty="0" err="1">
                  <a:latin typeface="+mn-lt"/>
                  <a:cs typeface="Tahoma"/>
                </a:rPr>
                <a:t>pk</a:t>
              </a:r>
              <a:endParaRPr lang="en-US" sz="2400" b="0" dirty="0">
                <a:latin typeface="+mn-lt"/>
                <a:cs typeface="Tahom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55049" y="3644563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choose random </a:t>
            </a:r>
          </a:p>
          <a:p>
            <a:pPr algn="ctr"/>
            <a:r>
              <a:rPr lang="en-US" sz="2000" b="0" dirty="0">
                <a:latin typeface="+mn-lt"/>
                <a:cs typeface="Tahoma"/>
              </a:rPr>
              <a:t>x</a:t>
            </a:r>
            <a:endParaRPr lang="en-US" sz="2400" b="0" baseline="30000" dirty="0">
              <a:latin typeface="+mn-lt"/>
              <a:cs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66800" y="4787563"/>
            <a:ext cx="678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4272529"/>
            <a:ext cx="278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“Bob”,   </a:t>
            </a:r>
            <a:r>
              <a:rPr lang="en-US" sz="2400" b="0" dirty="0" err="1">
                <a:latin typeface="+mn-lt"/>
                <a:cs typeface="Tahoma"/>
              </a:rPr>
              <a:t>c⟵E</a:t>
            </a:r>
            <a:r>
              <a:rPr lang="en-US" sz="2400" b="0" dirty="0">
                <a:latin typeface="+mn-lt"/>
                <a:cs typeface="Tahoma"/>
              </a:rPr>
              <a:t>(</a:t>
            </a:r>
            <a:r>
              <a:rPr lang="en-US" sz="2400" b="0" dirty="0" err="1">
                <a:latin typeface="+mn-lt"/>
                <a:cs typeface="Tahoma"/>
              </a:rPr>
              <a:t>pk,x</a:t>
            </a:r>
            <a:r>
              <a:rPr lang="en-US" sz="2400" b="0" dirty="0">
                <a:latin typeface="+mn-lt"/>
                <a:cs typeface="Tahoma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124617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D(</a:t>
            </a:r>
            <a:r>
              <a:rPr lang="en-US" sz="2400" b="0" dirty="0" err="1">
                <a:latin typeface="+mn-lt"/>
                <a:cs typeface="Tahoma"/>
              </a:rPr>
              <a:t>sk,c</a:t>
            </a:r>
            <a:r>
              <a:rPr lang="en-US" sz="2400" b="0" dirty="0">
                <a:latin typeface="+mn-lt"/>
                <a:cs typeface="Tahoma"/>
              </a:rPr>
              <a:t>) </a:t>
            </a:r>
            <a:r>
              <a:rPr lang="en-US" sz="2400" b="0" dirty="0">
                <a:latin typeface="+mn-lt"/>
                <a:cs typeface="Tahoma"/>
                <a:sym typeface="Wingdings"/>
              </a:rPr>
              <a:t>⟶ x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609" y="5650012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+mn-lt"/>
                <a:cs typeface="Tahoma"/>
              </a:rPr>
              <a:t>x shared secret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&lt;/cryptography in 6 slides&gt;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9421"/>
            <a:ext cx="8763000" cy="2454669"/>
          </a:xfrm>
        </p:spPr>
        <p:txBody>
          <a:bodyPr>
            <a:normAutofit/>
          </a:bodyPr>
          <a:lstStyle/>
          <a:p>
            <a:r>
              <a:rPr lang="en-US" altLang="en-US" dirty="0"/>
              <a:t>Clients </a:t>
            </a:r>
            <a:r>
              <a:rPr lang="en-US" altLang="en-US" b="1" dirty="0"/>
              <a:t>sign</a:t>
            </a:r>
            <a:r>
              <a:rPr lang="en-US" altLang="en-US" dirty="0"/>
              <a:t> input data before storing it, then 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verify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signatures on data retrieved from service</a:t>
            </a:r>
          </a:p>
          <a:p>
            <a:endParaRPr lang="en-US" altLang="en-US" b="1" dirty="0"/>
          </a:p>
          <a:p>
            <a:r>
              <a:rPr lang="en-US" altLang="en-US" b="1" dirty="0"/>
              <a:t>Example: </a:t>
            </a:r>
            <a:r>
              <a:rPr lang="en-US" altLang="en-US" dirty="0"/>
              <a:t>Store signed file f1=“</a:t>
            </a:r>
            <a:r>
              <a:rPr lang="en-US" altLang="en-US" dirty="0" err="1"/>
              <a:t>aaa</a:t>
            </a:r>
            <a:r>
              <a:rPr lang="en-US" altLang="en-US" dirty="0"/>
              <a:t>” with server</a:t>
            </a:r>
          </a:p>
          <a:p>
            <a:pPr lvl="1"/>
            <a:r>
              <a:rPr lang="en-US" altLang="en-US" dirty="0"/>
              <a:t>Verify that returned f1 is correctly signed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 burden on client instead?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625" y="4047032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+mn-lt"/>
              </a:rPr>
              <a:t>But a Byzantine node can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replay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stale,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 signed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data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in its response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1625" y="5415981"/>
            <a:ext cx="630455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Inefficient: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 Clients have to perform computations and sign data</a:t>
            </a:r>
          </a:p>
        </p:txBody>
      </p:sp>
    </p:spTree>
    <p:extLst>
      <p:ext uri="{BB962C8B-B14F-4D97-AF65-F5344CB8AC3E}">
        <p14:creationId xmlns:p14="http://schemas.microsoft.com/office/powerpoint/2010/main" val="7242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Practical BFT replication algorithm</a:t>
            </a:r>
          </a:p>
          <a:p>
            <a:pPr marL="522288" indent="0">
              <a:buNone/>
            </a:pPr>
            <a:r>
              <a:rPr lang="en-US" sz="2800" b="1" dirty="0"/>
              <a:t>[</a:t>
            </a:r>
            <a:r>
              <a:rPr lang="en-US" sz="2800" b="1" dirty="0" err="1"/>
              <a:t>Liskov</a:t>
            </a:r>
            <a:r>
              <a:rPr lang="en-US" sz="2800" b="1" dirty="0"/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2363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3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replicas</a:t>
            </a:r>
            <a:r>
              <a:rPr lang="en-US" dirty="0"/>
              <a:t> to survive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b="1" dirty="0"/>
              <a:t>failures</a:t>
            </a:r>
          </a:p>
          <a:p>
            <a:pPr lvl="1"/>
            <a:r>
              <a:rPr lang="en-US" dirty="0"/>
              <a:t>Shown to be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minimal</a:t>
            </a:r>
            <a:r>
              <a:rPr lang="en-US" b="1" dirty="0"/>
              <a:t> (</a:t>
            </a:r>
            <a:r>
              <a:rPr lang="en-US" b="1" dirty="0" err="1"/>
              <a:t>Lamport</a:t>
            </a:r>
            <a:r>
              <a:rPr lang="en-US" b="1" dirty="0"/>
              <a:t>)</a:t>
            </a:r>
          </a:p>
          <a:p>
            <a:endParaRPr lang="en-US" dirty="0"/>
          </a:p>
          <a:p>
            <a:r>
              <a:rPr lang="en-US" dirty="0"/>
              <a:t>Requires </a:t>
            </a:r>
            <a:r>
              <a:rPr lang="en-US" b="1" dirty="0"/>
              <a:t>three phases (not two)</a:t>
            </a:r>
          </a:p>
          <a:p>
            <a:endParaRPr lang="en-US" dirty="0"/>
          </a:p>
          <a:p>
            <a:r>
              <a:rPr lang="en-US" dirty="0"/>
              <a:t>Provides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state machine replication</a:t>
            </a:r>
          </a:p>
          <a:p>
            <a:pPr lvl="1"/>
            <a:r>
              <a:rPr lang="en-US" dirty="0"/>
              <a:t>Arbitrary service accessed by operations</a:t>
            </a:r>
            <a:endParaRPr lang="en-US" i="1" dirty="0"/>
          </a:p>
          <a:p>
            <a:pPr lvl="2"/>
            <a:r>
              <a:rPr lang="en-US" dirty="0"/>
              <a:t>E.g., file system ops read and write files and directories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Tolerates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Byzantine-faulty clients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BFT: Overview</a:t>
            </a:r>
          </a:p>
        </p:txBody>
      </p:sp>
    </p:spTree>
    <p:extLst>
      <p:ext uri="{BB962C8B-B14F-4D97-AF65-F5344CB8AC3E}">
        <p14:creationId xmlns:p14="http://schemas.microsoft.com/office/powerpoint/2010/main" val="582447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3681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operations are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deterministic</a:t>
            </a:r>
          </a:p>
          <a:p>
            <a:r>
              <a:rPr lang="en-US" dirty="0"/>
              <a:t>Assume replicas </a:t>
            </a:r>
            <a:r>
              <a:rPr lang="en-US" b="1" dirty="0"/>
              <a:t>start in same state</a:t>
            </a:r>
          </a:p>
          <a:p>
            <a:endParaRPr lang="en-US" dirty="0"/>
          </a:p>
          <a:p>
            <a:r>
              <a:rPr lang="en-US" dirty="0"/>
              <a:t>If replicas execute </a:t>
            </a:r>
            <a:r>
              <a:rPr lang="en-US" b="1" dirty="0"/>
              <a:t>same requests </a:t>
            </a:r>
            <a:r>
              <a:rPr lang="en-US" dirty="0"/>
              <a:t>in </a:t>
            </a:r>
            <a:r>
              <a:rPr lang="en-US" b="1" dirty="0"/>
              <a:t>same order:</a:t>
            </a:r>
          </a:p>
          <a:p>
            <a:pPr lvl="1"/>
            <a:r>
              <a:rPr lang="en-US" dirty="0"/>
              <a:t>Correct replicas will produce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identical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argument</a:t>
            </a:r>
          </a:p>
        </p:txBody>
      </p:sp>
      <p:grpSp>
        <p:nvGrpSpPr>
          <p:cNvPr id="243" name="Group 242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161" name="Rounded Rectangle 160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Freeform 23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6" name="Straight Connector 235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2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5" name="Rounded Rectangle 164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207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" name="Straight Connector 201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19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0" name="Straight Connector 179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Freeform 180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Freeform 188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64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1597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Clients </a:t>
            </a:r>
            <a:r>
              <a:rPr lang="en-US" b="1" dirty="0">
                <a:solidFill>
                  <a:srgbClr val="009900"/>
                </a:solidFill>
              </a:rPr>
              <a:t>can’t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cause replica inconsistencies</a:t>
            </a:r>
          </a:p>
          <a:p>
            <a:endParaRPr lang="en-US" dirty="0"/>
          </a:p>
          <a:p>
            <a:r>
              <a:rPr lang="en-US" dirty="0"/>
              <a:t>Clients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write bogus data to the system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Sol’n: </a:t>
            </a:r>
            <a:r>
              <a:rPr lang="en-US" dirty="0"/>
              <a:t>Authenticate clients and separate their data</a:t>
            </a:r>
          </a:p>
          <a:p>
            <a:pPr lvl="2"/>
            <a:r>
              <a:rPr lang="en-US" dirty="0"/>
              <a:t>This is a </a:t>
            </a:r>
            <a:r>
              <a:rPr lang="en-US" b="1" dirty="0"/>
              <a:t>separate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Non-problem: Client failures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42675" y="3880385"/>
            <a:ext cx="5431383" cy="2672815"/>
            <a:chOff x="1542675" y="3880385"/>
            <a:chExt cx="5431383" cy="2672815"/>
          </a:xfrm>
        </p:grpSpPr>
        <p:sp>
          <p:nvSpPr>
            <p:cNvPr id="6" name="Rounded Rectangle 5"/>
            <p:cNvSpPr/>
            <p:nvPr/>
          </p:nvSpPr>
          <p:spPr>
            <a:xfrm>
              <a:off x="1542675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73798" y="5790614"/>
              <a:ext cx="1155613" cy="173342"/>
              <a:chOff x="1828800" y="3733800"/>
              <a:chExt cx="1524000" cy="2286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03327" y="5039465"/>
              <a:ext cx="499426" cy="462245"/>
              <a:chOff x="3075167" y="2286000"/>
              <a:chExt cx="658633" cy="6096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821969" y="5039465"/>
              <a:ext cx="403061" cy="404465"/>
              <a:chOff x="2057400" y="2438400"/>
              <a:chExt cx="379678" cy="381000"/>
            </a:xfrm>
          </p:grpSpPr>
          <p:sp>
            <p:nvSpPr>
              <p:cNvPr id="6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3391656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22779" y="5790614"/>
              <a:ext cx="1155613" cy="173342"/>
              <a:chOff x="1828800" y="3733800"/>
              <a:chExt cx="1524000" cy="2286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52309" y="5039465"/>
              <a:ext cx="499426" cy="462245"/>
              <a:chOff x="3075167" y="2286000"/>
              <a:chExt cx="658633" cy="6096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670951" y="5039465"/>
              <a:ext cx="403061" cy="404465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5240638" y="4635000"/>
              <a:ext cx="1733420" cy="1444517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71761" y="5790614"/>
              <a:ext cx="1155613" cy="173342"/>
              <a:chOff x="1828800" y="3733800"/>
              <a:chExt cx="1524000" cy="228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301290" y="5039465"/>
              <a:ext cx="499426" cy="462245"/>
              <a:chOff x="3075167" y="2286000"/>
              <a:chExt cx="658633" cy="6096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519932" y="5039465"/>
              <a:ext cx="403061" cy="404465"/>
              <a:chOff x="2057400" y="2438400"/>
              <a:chExt cx="379678" cy="381000"/>
            </a:xfrm>
          </p:grpSpPr>
          <p:sp>
            <p:nvSpPr>
              <p:cNvPr id="3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980" y="3880385"/>
              <a:ext cx="520026" cy="52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702883" y="4403878"/>
              <a:ext cx="0" cy="577807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4040954" y="4780455"/>
              <a:ext cx="1521884" cy="26978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78263" y="4595701"/>
              <a:ext cx="3384576" cy="454535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76426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698086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5720512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22549" y="5473310"/>
              <a:ext cx="658112" cy="282048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546090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848127" y="5527226"/>
              <a:ext cx="0" cy="34668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844886" y="4198218"/>
              <a:ext cx="699244" cy="77563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48221" y="3896328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25315" y="6153090"/>
              <a:ext cx="1239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Replicas</a:t>
              </a:r>
            </a:p>
          </p:txBody>
        </p:sp>
      </p:grpSp>
      <p:sp>
        <p:nvSpPr>
          <p:cNvPr id="82" name="Freeform 6"/>
          <p:cNvSpPr>
            <a:spLocks/>
          </p:cNvSpPr>
          <p:nvPr/>
        </p:nvSpPr>
        <p:spPr bwMode="auto">
          <a:xfrm flipH="1">
            <a:off x="5723442" y="3676852"/>
            <a:ext cx="242887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3" name="Freeform 9"/>
          <p:cNvSpPr>
            <a:spLocks/>
          </p:cNvSpPr>
          <p:nvPr/>
        </p:nvSpPr>
        <p:spPr bwMode="auto">
          <a:xfrm>
            <a:off x="5321240" y="3684869"/>
            <a:ext cx="242888" cy="385763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5"/>
              <a:gd name="T37" fmla="*/ 0 h 305"/>
              <a:gd name="T38" fmla="*/ 215 w 215"/>
              <a:gd name="T39" fmla="*/ 305 h 3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978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29789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Send requests to the primary replica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Wait for </a:t>
            </a:r>
            <a:r>
              <a:rPr lang="en-US" i="1" dirty="0"/>
              <a:t>f</a:t>
            </a:r>
            <a:r>
              <a:rPr lang="en-US" dirty="0"/>
              <a:t>+1 </a:t>
            </a:r>
            <a:r>
              <a:rPr lang="en-US" b="1" dirty="0"/>
              <a:t>identical</a:t>
            </a:r>
            <a:r>
              <a:rPr lang="en-US" dirty="0"/>
              <a:t> replies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The replies may be deceptive</a:t>
            </a:r>
          </a:p>
          <a:p>
            <a:pPr lvl="2"/>
            <a:r>
              <a:rPr lang="en-US" i="1" dirty="0"/>
              <a:t>i.e.</a:t>
            </a:r>
            <a:r>
              <a:rPr lang="en-US" dirty="0"/>
              <a:t> replica returns “correct” answer, but locally does otherwise!</a:t>
            </a:r>
          </a:p>
          <a:p>
            <a:endParaRPr lang="en-US" dirty="0"/>
          </a:p>
          <a:p>
            <a:r>
              <a:rPr lang="en-US" dirty="0"/>
              <a:t>But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≥ one </a:t>
            </a:r>
            <a:r>
              <a:rPr lang="en-US" dirty="0"/>
              <a:t>reply is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actually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non-faulty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clients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152" y="562995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5873" y="5629951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sp>
        <p:nvSpPr>
          <p:cNvPr id="5" name="Oval 4"/>
          <p:cNvSpPr/>
          <p:nvPr/>
        </p:nvSpPr>
        <p:spPr>
          <a:xfrm>
            <a:off x="1995686" y="5676757"/>
            <a:ext cx="368055" cy="3680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5549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8130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3292" y="5676757"/>
            <a:ext cx="368055" cy="3680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Curved Connector 11"/>
          <p:cNvCxnSpPr>
            <a:stCxn id="5" idx="6"/>
            <a:endCxn id="6" idx="2"/>
          </p:cNvCxnSpPr>
          <p:nvPr/>
        </p:nvCxnSpPr>
        <p:spPr>
          <a:xfrm flipV="1">
            <a:off x="2363741" y="5860785"/>
            <a:ext cx="1221808" cy="1"/>
          </a:xfrm>
          <a:prstGeom prst="straightConnector1">
            <a:avLst/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427571" y="5485167"/>
            <a:ext cx="2803269" cy="76636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urved Connector 11"/>
          <p:cNvCxnSpPr>
            <a:stCxn id="7" idx="0"/>
            <a:endCxn id="5" idx="7"/>
          </p:cNvCxnSpPr>
          <p:nvPr/>
        </p:nvCxnSpPr>
        <p:spPr>
          <a:xfrm rot="16200000" flipH="1" flipV="1">
            <a:off x="3369049" y="4617549"/>
            <a:ext cx="53901" cy="2172317"/>
          </a:xfrm>
          <a:prstGeom prst="curvedConnector3">
            <a:avLst>
              <a:gd name="adj1" fmla="val -634248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11"/>
          <p:cNvCxnSpPr>
            <a:endCxn id="5" idx="7"/>
          </p:cNvCxnSpPr>
          <p:nvPr/>
        </p:nvCxnSpPr>
        <p:spPr>
          <a:xfrm rot="16200000" flipH="1" flipV="1">
            <a:off x="3725340" y="4261258"/>
            <a:ext cx="53900" cy="2884898"/>
          </a:xfrm>
          <a:prstGeom prst="curvedConnector3">
            <a:avLst>
              <a:gd name="adj1" fmla="val -956896"/>
            </a:avLst>
          </a:prstGeom>
          <a:ln>
            <a:prstDash val="solid"/>
            <a:headEnd type="none" w="lg" len="lg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65496">
            <a:off x="1705849" y="4775264"/>
            <a:ext cx="26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+1 matching replies</a:t>
            </a:r>
          </a:p>
        </p:txBody>
      </p:sp>
      <p:sp>
        <p:nvSpPr>
          <p:cNvPr id="48" name="Up Arrow 47"/>
          <p:cNvSpPr/>
          <p:nvPr/>
        </p:nvSpPr>
        <p:spPr>
          <a:xfrm>
            <a:off x="4326329" y="6128602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10115" y="5676756"/>
            <a:ext cx="362524" cy="3625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out a protocol that ensures that</a:t>
            </a:r>
          </a:p>
          <a:p>
            <a:pPr lvl="1"/>
            <a:r>
              <a:rPr lang="en-US" dirty="0"/>
              <a:t>Replies from honest replicas are correct</a:t>
            </a:r>
          </a:p>
          <a:p>
            <a:pPr lvl="1"/>
            <a:endParaRPr lang="en-US" dirty="0"/>
          </a:p>
          <a:p>
            <a:pPr lvl="1"/>
            <a:r>
              <a:rPr lang="en-US" spc="-150" dirty="0"/>
              <a:t>Enough replicas process each request to ensure that</a:t>
            </a:r>
          </a:p>
          <a:p>
            <a:pPr lvl="2"/>
            <a:r>
              <a:rPr lang="en-US" dirty="0"/>
              <a:t>The </a:t>
            </a:r>
            <a:r>
              <a:rPr lang="en-US" b="1" dirty="0"/>
              <a:t>non-faulty </a:t>
            </a:r>
            <a:r>
              <a:rPr lang="en-US" dirty="0"/>
              <a:t>replicas process the </a:t>
            </a:r>
            <a:r>
              <a:rPr lang="en-US" b="1" dirty="0"/>
              <a:t>same</a:t>
            </a:r>
            <a:r>
              <a:rPr lang="en-US" dirty="0"/>
              <a:t> </a:t>
            </a:r>
            <a:r>
              <a:rPr lang="en-US" b="1" dirty="0"/>
              <a:t>requests </a:t>
            </a:r>
          </a:p>
          <a:p>
            <a:pPr lvl="2"/>
            <a:r>
              <a:rPr lang="en-US" dirty="0"/>
              <a:t>In the </a:t>
            </a:r>
            <a:r>
              <a:rPr lang="en-US" b="1" dirty="0"/>
              <a:t>same order</a:t>
            </a:r>
          </a:p>
          <a:p>
            <a:endParaRPr lang="en-US" dirty="0"/>
          </a:p>
          <a:p>
            <a:r>
              <a:rPr lang="en-US" dirty="0"/>
              <a:t>Non-faulty replicas obey the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replicas do</a:t>
            </a:r>
          </a:p>
        </p:txBody>
      </p:sp>
    </p:spTree>
    <p:extLst>
      <p:ext uri="{BB962C8B-B14F-4D97-AF65-F5344CB8AC3E}">
        <p14:creationId xmlns:p14="http://schemas.microsoft.com/office/powerpoint/2010/main" val="130543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3200" b="1" i="1" spc="-150" dirty="0">
                <a:solidFill>
                  <a:schemeClr val="accent6">
                    <a:lumMod val="75000"/>
                  </a:schemeClr>
                </a:solidFill>
              </a:rPr>
              <a:t>Byzantine fault: </a:t>
            </a:r>
            <a:r>
              <a:rPr lang="en-US" altLang="en-US" sz="3200" spc="-150" dirty="0"/>
              <a:t>Node/component </a:t>
            </a:r>
            <a:r>
              <a:rPr lang="en-US" altLang="en-US" sz="3200" b="1" spc="-150" dirty="0"/>
              <a:t>fails</a:t>
            </a:r>
            <a:r>
              <a:rPr lang="en-US" altLang="en-US" sz="3200" spc="-150" dirty="0"/>
              <a:t> </a:t>
            </a:r>
            <a:r>
              <a:rPr lang="en-US" altLang="en-US" sz="3200" b="1" spc="-150" dirty="0"/>
              <a:t>arbitrarily</a:t>
            </a:r>
          </a:p>
          <a:p>
            <a:pPr lvl="1"/>
            <a:r>
              <a:rPr lang="en-US" altLang="en-US" sz="3200" dirty="0"/>
              <a:t>Might perform </a:t>
            </a:r>
            <a:r>
              <a:rPr lang="en-US" altLang="en-US" sz="3200" b="1" dirty="0">
                <a:solidFill>
                  <a:srgbClr val="FF0000"/>
                </a:solidFill>
              </a:rPr>
              <a:t>incorrect computation</a:t>
            </a:r>
          </a:p>
          <a:p>
            <a:pPr lvl="1"/>
            <a:r>
              <a:rPr lang="en-US" altLang="en-US" sz="3200" dirty="0"/>
              <a:t>Might give </a:t>
            </a:r>
            <a:r>
              <a:rPr lang="en-US" altLang="en-US" sz="3200" b="1" dirty="0">
                <a:solidFill>
                  <a:srgbClr val="FF0000"/>
                </a:solidFill>
              </a:rPr>
              <a:t>conflicting information </a:t>
            </a:r>
            <a:r>
              <a:rPr lang="en-US" altLang="en-US" sz="3200" dirty="0"/>
              <a:t>to different parts of the system</a:t>
            </a:r>
          </a:p>
          <a:p>
            <a:pPr lvl="1"/>
            <a:r>
              <a:rPr lang="en-US" altLang="en-US" sz="3200" dirty="0"/>
              <a:t>Might </a:t>
            </a:r>
            <a:r>
              <a:rPr lang="en-US" altLang="en-US" sz="3200" b="1" dirty="0">
                <a:solidFill>
                  <a:srgbClr val="FF0000"/>
                </a:solidFill>
              </a:rPr>
              <a:t>collude</a:t>
            </a:r>
            <a:r>
              <a:rPr lang="en-US" altLang="en-US" sz="3200" dirty="0"/>
              <a:t> with other failed nodes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lvl="1"/>
            <a:endParaRPr lang="en-US" altLang="en-US" sz="3200" b="1" dirty="0"/>
          </a:p>
          <a:p>
            <a:r>
              <a:rPr lang="en-US" altLang="en-US" sz="3200" dirty="0"/>
              <a:t>Why might nodes or components fail arbitrarily?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Software bug </a:t>
            </a:r>
            <a:r>
              <a:rPr lang="en-US" altLang="en-US" sz="3200" dirty="0"/>
              <a:t>present in code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Hardware failure </a:t>
            </a:r>
            <a:r>
              <a:rPr lang="en-US" altLang="en-US" sz="3200" dirty="0"/>
              <a:t>occurs</a:t>
            </a:r>
          </a:p>
          <a:p>
            <a:pPr lvl="1"/>
            <a:r>
              <a:rPr lang="en-US" altLang="en-US" sz="3200" b="1" dirty="0">
                <a:solidFill>
                  <a:srgbClr val="FF0000"/>
                </a:solidFill>
              </a:rPr>
              <a:t>Hack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attack on system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Byzantine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faults</a:t>
            </a:r>
          </a:p>
        </p:txBody>
      </p:sp>
    </p:spTree>
    <p:extLst>
      <p:ext uri="{BB962C8B-B14F-4D97-AF65-F5344CB8AC3E}">
        <p14:creationId xmlns:p14="http://schemas.microsoft.com/office/powerpoint/2010/main" val="14150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Primary-Backup protocol: Group runs in a </a:t>
            </a:r>
            <a:r>
              <a:rPr lang="en-US" b="1" dirty="0"/>
              <a:t>view</a:t>
            </a:r>
            <a:endParaRPr lang="en-US" dirty="0"/>
          </a:p>
          <a:p>
            <a:pPr lvl="1"/>
            <a:r>
              <a:rPr lang="en-US" dirty="0"/>
              <a:t>View </a:t>
            </a:r>
            <a:r>
              <a:rPr lang="en-US" b="1" dirty="0"/>
              <a:t>number</a:t>
            </a:r>
            <a:r>
              <a:rPr lang="en-US" dirty="0"/>
              <a:t> designates the </a:t>
            </a:r>
            <a:r>
              <a:rPr lang="en-US" b="1" dirty="0"/>
              <a:t>primary</a:t>
            </a:r>
            <a:r>
              <a:rPr lang="en-US" dirty="0"/>
              <a:t> replica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Primary is the node whose </a:t>
            </a:r>
            <a:r>
              <a:rPr lang="en-US" b="1" dirty="0"/>
              <a:t>id (modulo view #) =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protocol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10" name="TextBox 9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Curved Connector 11"/>
            <p:cNvCxnSpPr>
              <a:stCxn id="9" idx="0"/>
              <a:endCxn id="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7" idx="0"/>
              <a:endCxn id="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1"/>
            <p:cNvCxnSpPr>
              <a:endCxn id="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urved Connector 207"/>
            <p:cNvCxnSpPr>
              <a:stCxn id="6" idx="0"/>
              <a:endCxn id="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urved Connector 210"/>
            <p:cNvCxnSpPr>
              <a:stCxn id="5" idx="6"/>
              <a:endCxn id="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5690548" y="3535118"/>
            <a:ext cx="398188" cy="3981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377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picks the ordering of requests</a:t>
            </a:r>
          </a:p>
          <a:p>
            <a:pPr lvl="1"/>
            <a:r>
              <a:rPr lang="en-US" dirty="0"/>
              <a:t>But the </a:t>
            </a:r>
            <a:r>
              <a:rPr lang="en-US" b="1" dirty="0"/>
              <a:t>primary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might be a liar!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Backups ensure primary behaves correctly</a:t>
            </a:r>
          </a:p>
          <a:p>
            <a:pPr lvl="1"/>
            <a:r>
              <a:rPr lang="en-US" dirty="0"/>
              <a:t>Check and certify correct ordering</a:t>
            </a:r>
          </a:p>
          <a:p>
            <a:pPr lvl="1"/>
            <a:r>
              <a:rPr lang="en-US" dirty="0"/>
              <a:t>Trigger </a:t>
            </a:r>
            <a:r>
              <a:rPr lang="en-US" b="1" dirty="0"/>
              <a:t>view changes </a:t>
            </a:r>
            <a:r>
              <a:rPr lang="en-US" dirty="0"/>
              <a:t>to replace faulty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48990" y="3327314"/>
            <a:ext cx="7376100" cy="1107525"/>
            <a:chOff x="748990" y="3327314"/>
            <a:chExt cx="7376100" cy="1107525"/>
          </a:xfrm>
        </p:grpSpPr>
        <p:sp>
          <p:nvSpPr>
            <p:cNvPr id="23" name="TextBox 22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1" name="Curved Connector 11"/>
            <p:cNvCxnSpPr>
              <a:stCxn id="29" idx="0"/>
              <a:endCxn id="25" idx="7"/>
            </p:cNvCxnSpPr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7" idx="0"/>
              <a:endCxn id="25" idx="7"/>
            </p:cNvCxnSpPr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urved Connector 11"/>
            <p:cNvCxnSpPr>
              <a:stCxn id="28" idx="0"/>
              <a:endCxn id="25" idx="7"/>
            </p:cNvCxnSpPr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6" idx="0"/>
              <a:endCxn id="25" idx="7"/>
            </p:cNvCxnSpPr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5" idx="6"/>
              <a:endCxn id="26" idx="2"/>
            </p:cNvCxnSpPr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9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372680"/>
            <a:ext cx="8763000" cy="308486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3200" spc="-150" dirty="0"/>
              <a:t>One op’s quorum </a:t>
            </a:r>
            <a:r>
              <a:rPr lang="en-US" sz="3200" b="1" spc="-150" dirty="0">
                <a:solidFill>
                  <a:schemeClr val="accent3">
                    <a:lumMod val="50000"/>
                  </a:schemeClr>
                </a:solidFill>
              </a:rPr>
              <a:t>overlaps</a:t>
            </a:r>
            <a:r>
              <a:rPr lang="en-US" sz="3200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spc="-150" dirty="0"/>
              <a:t>with next op’s quorum</a:t>
            </a:r>
            <a:endParaRPr lang="en-US" sz="3200" spc="-100" dirty="0"/>
          </a:p>
          <a:p>
            <a:pPr lvl="1">
              <a:lnSpc>
                <a:spcPct val="75000"/>
              </a:lnSpc>
            </a:pPr>
            <a:r>
              <a:rPr lang="en-US" spc="-100" dirty="0"/>
              <a:t>There are </a:t>
            </a:r>
            <a:r>
              <a:rPr lang="en-US" b="1" spc="-100" dirty="0"/>
              <a:t>3</a:t>
            </a:r>
            <a:r>
              <a:rPr lang="en-US" b="1" i="1" spc="-100" dirty="0"/>
              <a:t>f</a:t>
            </a:r>
            <a:r>
              <a:rPr lang="en-US" b="1" spc="-100" dirty="0"/>
              <a:t>+1 replicas, in total</a:t>
            </a:r>
          </a:p>
          <a:p>
            <a:pPr lvl="2">
              <a:lnSpc>
                <a:spcPct val="75000"/>
              </a:lnSpc>
            </a:pP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So overlap is ≥ </a:t>
            </a:r>
            <a:r>
              <a:rPr lang="en-US" sz="3200" b="1" i="1" spc="-100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+1 replicas</a:t>
            </a:r>
          </a:p>
          <a:p>
            <a:pPr>
              <a:lnSpc>
                <a:spcPct val="75000"/>
              </a:lnSpc>
            </a:pPr>
            <a:endParaRPr lang="en-US" sz="3200" i="1" spc="-100" dirty="0">
              <a:sym typeface="Wingdings"/>
            </a:endParaRPr>
          </a:p>
          <a:p>
            <a:pPr>
              <a:lnSpc>
                <a:spcPct val="75000"/>
              </a:lnSpc>
            </a:pPr>
            <a:r>
              <a:rPr lang="en-US" sz="3200" i="1" spc="-100" dirty="0">
                <a:sym typeface="Wingdings"/>
              </a:rPr>
              <a:t>f</a:t>
            </a:r>
            <a:r>
              <a:rPr lang="en-US" sz="3200" spc="-100" dirty="0">
                <a:sym typeface="Wingdings"/>
              </a:rPr>
              <a:t>+1 replicas must contain </a:t>
            </a:r>
            <a:r>
              <a:rPr lang="en-US" sz="3200" spc="-100" dirty="0"/>
              <a:t>≥ 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1 non-faulty replica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quorums		    				   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0" name="Rounded Rectangle 9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11" name="Rounded Rectangle 10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70196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9272" y="2376343"/>
            <a:ext cx="402336" cy="40233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p Arrow 23"/>
          <p:cNvSpPr/>
          <p:nvPr/>
        </p:nvSpPr>
        <p:spPr>
          <a:xfrm rot="8100000">
            <a:off x="5307459" y="2063340"/>
            <a:ext cx="311655" cy="375982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0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425038"/>
            <a:ext cx="8763000" cy="3032507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Quorum certificate: </a:t>
            </a:r>
            <a:r>
              <a:rPr lang="en-US" sz="3200" dirty="0"/>
              <a:t>a</a:t>
            </a:r>
            <a:r>
              <a:rPr lang="en-US" sz="3200" spc="-150" dirty="0"/>
              <a:t> collection of 2</a:t>
            </a:r>
            <a:r>
              <a:rPr lang="en-US" sz="3200" i="1" spc="-150" dirty="0"/>
              <a:t>f</a:t>
            </a:r>
            <a:r>
              <a:rPr lang="en-US" sz="3200" spc="-150" dirty="0"/>
              <a:t> + 1 signed, </a:t>
            </a:r>
            <a:r>
              <a:rPr lang="en-US" sz="3200" b="1" spc="-150" dirty="0"/>
              <a:t>identical</a:t>
            </a:r>
            <a:r>
              <a:rPr lang="en-US" sz="3200" spc="-150" dirty="0"/>
              <a:t> messages from a Byzantine quorum</a:t>
            </a:r>
            <a:endParaRPr lang="en-US" sz="3200" b="1" spc="-15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All messages agree on the </a:t>
            </a:r>
            <a:r>
              <a:rPr lang="en-US" sz="3200" b="1" dirty="0"/>
              <a:t>same statement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certificates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0577" y="1362610"/>
            <a:ext cx="7558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Byzantine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quorum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contains ≥ 2</a:t>
            </a:r>
            <a:r>
              <a:rPr lang="en-US" sz="26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+1 replicas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27378" y="1919280"/>
            <a:ext cx="3053852" cy="1109577"/>
            <a:chOff x="4520428" y="1919280"/>
            <a:chExt cx="3053852" cy="1109577"/>
          </a:xfrm>
        </p:grpSpPr>
        <p:sp>
          <p:nvSpPr>
            <p:cNvPr id="19" name="Rounded Rectangle 18"/>
            <p:cNvSpPr/>
            <p:nvPr/>
          </p:nvSpPr>
          <p:spPr>
            <a:xfrm>
              <a:off x="4520428" y="2122014"/>
              <a:ext cx="2516490" cy="906843"/>
            </a:xfrm>
            <a:prstGeom prst="roundRect">
              <a:avLst/>
            </a:prstGeom>
            <a:solidFill>
              <a:srgbClr val="D7E4BD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64423" y="1919280"/>
              <a:ext cx="509857" cy="196447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5422" y="1855053"/>
            <a:ext cx="2543994" cy="1048696"/>
            <a:chOff x="3638063" y="1852998"/>
            <a:chExt cx="2543994" cy="1048696"/>
          </a:xfrm>
        </p:grpSpPr>
        <p:sp>
          <p:nvSpPr>
            <p:cNvPr id="22" name="Rounded Rectangle 21"/>
            <p:cNvSpPr/>
            <p:nvPr/>
          </p:nvSpPr>
          <p:spPr>
            <a:xfrm>
              <a:off x="3665567" y="2249179"/>
              <a:ext cx="2516490" cy="652515"/>
            </a:xfrm>
            <a:prstGeom prst="roundRect">
              <a:avLst/>
            </a:prstGeom>
            <a:solidFill>
              <a:srgbClr val="FCD5B5">
                <a:alpha val="69804"/>
              </a:srgb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638063" y="1852998"/>
              <a:ext cx="312279" cy="343823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3896607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9579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1065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1346" y="2376343"/>
            <a:ext cx="398188" cy="3981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680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client and replica has a </a:t>
            </a:r>
            <a:r>
              <a:rPr lang="en-US" b="1" dirty="0"/>
              <a:t>private-public keypair</a:t>
            </a:r>
          </a:p>
          <a:p>
            <a:endParaRPr lang="en-US" dirty="0"/>
          </a:p>
          <a:p>
            <a:r>
              <a:rPr lang="en-US" b="1" dirty="0"/>
              <a:t>Secret keys: </a:t>
            </a:r>
            <a:r>
              <a:rPr lang="en-US" dirty="0"/>
              <a:t>symmetric cryptography</a:t>
            </a:r>
          </a:p>
          <a:p>
            <a:pPr lvl="1"/>
            <a:r>
              <a:rPr lang="en-US" dirty="0"/>
              <a:t>Key is known only to the two communicating parties</a:t>
            </a:r>
          </a:p>
          <a:p>
            <a:pPr lvl="1"/>
            <a:r>
              <a:rPr lang="en-US" dirty="0"/>
              <a:t>Bootstrapped using the public keys</a:t>
            </a:r>
          </a:p>
          <a:p>
            <a:endParaRPr lang="en-US" dirty="0"/>
          </a:p>
          <a:p>
            <a:r>
              <a:rPr lang="en-US" b="1" dirty="0"/>
              <a:t>Each client, replica </a:t>
            </a:r>
            <a:r>
              <a:rPr lang="en-US" dirty="0"/>
              <a:t>has the following secret keys:</a:t>
            </a:r>
          </a:p>
          <a:p>
            <a:pPr lvl="1"/>
            <a:r>
              <a:rPr lang="en-US" dirty="0"/>
              <a:t>One key per node for sending messages</a:t>
            </a:r>
          </a:p>
          <a:p>
            <a:pPr lvl="1"/>
            <a:r>
              <a:rPr lang="en-US" dirty="0"/>
              <a:t>One key per node for receiving messages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105287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7"/>
            <a:ext cx="8763000" cy="1522808"/>
          </a:xfrm>
        </p:spPr>
        <p:txBody>
          <a:bodyPr>
            <a:normAutofit/>
          </a:bodyPr>
          <a:lstStyle/>
          <a:p>
            <a:r>
              <a:rPr lang="en-US" spc="-150" dirty="0"/>
              <a:t>Client requests operation </a:t>
            </a:r>
            <a:r>
              <a:rPr lang="en-US" b="1" spc="-150" dirty="0"/>
              <a:t>op</a:t>
            </a:r>
            <a:r>
              <a:rPr lang="en-US" spc="-150" dirty="0"/>
              <a:t> with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spc="-150" dirty="0"/>
              <a:t>t</a:t>
            </a:r>
          </a:p>
          <a:p>
            <a:r>
              <a:rPr lang="en-US" spc="-150" dirty="0"/>
              <a:t>Primary chooses the request’s </a:t>
            </a:r>
            <a:r>
              <a:rPr lang="en-US" b="1" i="1" spc="-150" dirty="0">
                <a:solidFill>
                  <a:schemeClr val="accent6">
                    <a:lumMod val="75000"/>
                  </a:schemeClr>
                </a:solidFill>
              </a:rPr>
              <a:t>sequence number </a:t>
            </a:r>
            <a:r>
              <a:rPr lang="en-US" spc="-150" dirty="0"/>
              <a:t>(</a:t>
            </a:r>
            <a:r>
              <a:rPr lang="en-US" i="1" spc="-150" dirty="0"/>
              <a:t>n</a:t>
            </a:r>
            <a:r>
              <a:rPr lang="en-US" spc="-150" dirty="0"/>
              <a:t>)</a:t>
            </a:r>
          </a:p>
          <a:p>
            <a:pPr lvl="1"/>
            <a:r>
              <a:rPr lang="en-US" dirty="0"/>
              <a:t>Sequence number determines order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requests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2169" y="1309704"/>
            <a:ext cx="3988592" cy="761255"/>
            <a:chOff x="52169" y="1309704"/>
            <a:chExt cx="3988592" cy="761255"/>
          </a:xfrm>
        </p:grpSpPr>
        <p:sp>
          <p:nvSpPr>
            <p:cNvPr id="14" name="TextBox 13"/>
            <p:cNvSpPr txBox="1"/>
            <p:nvPr/>
          </p:nvSpPr>
          <p:spPr>
            <a:xfrm>
              <a:off x="52169" y="1309704"/>
              <a:ext cx="39885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m=⟨</a:t>
              </a:r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request,op,t⟩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>
              <a:off x="2046465" y="1771369"/>
              <a:ext cx="260976" cy="29959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537772" y="2139147"/>
            <a:ext cx="4381793" cy="2130022"/>
            <a:chOff x="2537772" y="2139147"/>
            <a:chExt cx="4381793" cy="213002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37772" y="2139147"/>
              <a:ext cx="546250" cy="702523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37772" y="2147498"/>
              <a:ext cx="546250" cy="1404006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37772" y="2147498"/>
              <a:ext cx="546250" cy="2121671"/>
            </a:xfrm>
            <a:prstGeom prst="straightConnector1">
              <a:avLst/>
            </a:prstGeom>
            <a:ln>
              <a:solidFill>
                <a:srgbClr val="C00000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027153" y="2187202"/>
              <a:ext cx="3892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⟨Let 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seq</a:t>
              </a:r>
              <a:r>
                <a:rPr lang="en-US" sz="24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(m)=</a:t>
              </a:r>
              <a:r>
                <a:rPr lang="en-US" sz="24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n⟩</a:t>
              </a:r>
              <a:r>
                <a:rPr lang="en-US" sz="2400" baseline="-250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, Primary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1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893111"/>
            <a:ext cx="8763000" cy="1644424"/>
          </a:xfrm>
        </p:spPr>
        <p:txBody>
          <a:bodyPr>
            <a:normAutofit/>
          </a:bodyPr>
          <a:lstStyle/>
          <a:p>
            <a:r>
              <a:rPr lang="en-US" sz="2800" dirty="0"/>
              <a:t>Backups </a:t>
            </a:r>
            <a:r>
              <a:rPr lang="en-US" sz="2800" b="1" dirty="0"/>
              <a:t>locally</a:t>
            </a:r>
            <a:r>
              <a:rPr lang="en-US" sz="2800" dirty="0"/>
              <a:t> verify they’ve seen </a:t>
            </a:r>
            <a:r>
              <a:rPr lang="en-US" sz="2800" b="1" dirty="0"/>
              <a:t>≤ one </a:t>
            </a:r>
            <a:r>
              <a:rPr lang="en-US" sz="2800" dirty="0"/>
              <a:t>client request for sequence number </a:t>
            </a:r>
            <a:r>
              <a:rPr lang="en-US" sz="2800" i="1" dirty="0"/>
              <a:t>n</a:t>
            </a:r>
          </a:p>
          <a:p>
            <a:pPr lvl="1"/>
            <a:r>
              <a:rPr lang="en-US" sz="2400" dirty="0"/>
              <a:t>If local check passes, replica broadcasts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accept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message</a:t>
            </a:r>
          </a:p>
          <a:p>
            <a:pPr lvl="2"/>
            <a:r>
              <a:rPr lang="en-US" sz="2000" dirty="0"/>
              <a:t>Each replica makes this decision </a:t>
            </a:r>
            <a:r>
              <a:rPr lang="en-US" sz="2000" b="1" dirty="0"/>
              <a:t>independently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primary’s message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25876" y="2131835"/>
            <a:ext cx="311655" cy="2653081"/>
            <a:chOff x="3225876" y="2131835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81704" y="2131835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3225876" y="4408934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17937" y="1276644"/>
            <a:ext cx="2034056" cy="794315"/>
            <a:chOff x="117937" y="1276644"/>
            <a:chExt cx="2034056" cy="794315"/>
          </a:xfrm>
        </p:grpSpPr>
        <p:sp>
          <p:nvSpPr>
            <p:cNvPr id="49" name="TextBox 48"/>
            <p:cNvSpPr txBox="1"/>
            <p:nvPr/>
          </p:nvSpPr>
          <p:spPr>
            <a:xfrm>
              <a:off x="117937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3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Backups wait to collect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quorum certificate</a:t>
            </a:r>
          </a:p>
          <a:p>
            <a:r>
              <a:rPr lang="en-US" dirty="0"/>
              <a:t>Message is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(P)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a replica when it has:</a:t>
            </a:r>
          </a:p>
          <a:p>
            <a:pPr lvl="1"/>
            <a:r>
              <a:rPr lang="en-US" sz="2600" b="1" dirty="0"/>
              <a:t>A message </a:t>
            </a:r>
            <a:r>
              <a:rPr lang="en-US" sz="2600" dirty="0"/>
              <a:t>from the primary </a:t>
            </a:r>
            <a:r>
              <a:rPr lang="en-US" sz="2600" b="1" dirty="0"/>
              <a:t>proposing</a:t>
            </a:r>
            <a:r>
              <a:rPr lang="en-US" sz="2600" dirty="0"/>
              <a:t> the seqno</a:t>
            </a:r>
          </a:p>
          <a:p>
            <a:pPr lvl="1"/>
            <a:r>
              <a:rPr lang="en-US" sz="2600" b="1" dirty="0"/>
              <a:t>2</a:t>
            </a:r>
            <a:r>
              <a:rPr lang="en-US" sz="2600" b="1" i="1" dirty="0"/>
              <a:t>f</a:t>
            </a:r>
            <a:r>
              <a:rPr lang="en-US" sz="2600" dirty="0"/>
              <a:t> messages from itself and others </a:t>
            </a:r>
            <a:r>
              <a:rPr lang="en-US" sz="2600" b="1" dirty="0"/>
              <a:t>accepting</a:t>
            </a:r>
            <a:r>
              <a:rPr lang="en-US" sz="2600" dirty="0"/>
              <a:t> the seqno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</a:t>
            </a:r>
            <a:r>
              <a:rPr lang="en-US" i="1" dirty="0"/>
              <a:t>prepared certificate</a:t>
            </a:r>
            <a:r>
              <a:rPr lang="en-US" dirty="0"/>
              <a:t>	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32393" y="2139669"/>
            <a:ext cx="311655" cy="2653081"/>
            <a:chOff x="4132393" y="2139669"/>
            <a:chExt cx="311655" cy="26530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288221" y="2139669"/>
              <a:ext cx="0" cy="21529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>
              <a:off x="4132393" y="4416768"/>
              <a:ext cx="311655" cy="37598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937" y="1276644"/>
            <a:ext cx="2034056" cy="794315"/>
            <a:chOff x="117937" y="1276644"/>
            <a:chExt cx="2034056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7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927954" y="2270310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7954" y="297231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I accept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37635" y="1548668"/>
            <a:ext cx="375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596" y="4886860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Each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correct </a:t>
            </a:r>
            <a:r>
              <a:rPr lang="en-US" sz="2800" b="0" dirty="0">
                <a:solidFill>
                  <a:schemeClr val="tx1"/>
                </a:solidFill>
              </a:rPr>
              <a:t>node has a prepared certificate </a:t>
            </a:r>
            <a:r>
              <a:rPr lang="en-US" sz="2800" dirty="0">
                <a:solidFill>
                  <a:schemeClr val="tx1"/>
                </a:solidFill>
              </a:rPr>
              <a:t>locally,</a:t>
            </a:r>
            <a:r>
              <a:rPr lang="en-US" sz="2800" b="0" dirty="0">
                <a:solidFill>
                  <a:schemeClr val="tx1"/>
                </a:solidFill>
              </a:rPr>
              <a:t> but does not </a:t>
            </a:r>
            <a:r>
              <a:rPr lang="en-US" sz="2800" u="sng" dirty="0">
                <a:solidFill>
                  <a:schemeClr val="tx1"/>
                </a:solidFill>
              </a:rPr>
              <a:t>know</a:t>
            </a:r>
            <a:r>
              <a:rPr lang="en-US" sz="2800" b="0" dirty="0">
                <a:solidFill>
                  <a:schemeClr val="tx1"/>
                </a:solidFill>
              </a:rPr>
              <a:t> whether the </a:t>
            </a:r>
            <a:r>
              <a:rPr lang="en-US" sz="2800" dirty="0">
                <a:solidFill>
                  <a:schemeClr val="tx1"/>
                </a:solidFill>
              </a:rPr>
              <a:t>other correct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nodes </a:t>
            </a:r>
            <a:r>
              <a:rPr lang="en-US" sz="2800" b="0" dirty="0">
                <a:solidFill>
                  <a:schemeClr val="tx1"/>
                </a:solidFill>
              </a:rPr>
              <a:t>do too!  So, we </a:t>
            </a:r>
            <a:r>
              <a:rPr lang="en-US" sz="2800" dirty="0">
                <a:solidFill>
                  <a:srgbClr val="FF0000"/>
                </a:solidFill>
              </a:rPr>
              <a:t>can’t commit </a:t>
            </a:r>
            <a:r>
              <a:rPr lang="en-US" sz="2800" b="0" dirty="0">
                <a:solidFill>
                  <a:schemeClr val="tx1"/>
                </a:solidFill>
              </a:rPr>
              <a:t>yet!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4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spc="-150" dirty="0"/>
              <a:t>Prepared replicas announce: </a:t>
            </a:r>
            <a:r>
              <a:rPr lang="en-US" sz="2800" b="1" spc="-150" dirty="0">
                <a:solidFill>
                  <a:schemeClr val="accent3">
                    <a:lumMod val="50000"/>
                  </a:schemeClr>
                </a:solidFill>
              </a:rPr>
              <a:t>they know </a:t>
            </a:r>
            <a:r>
              <a:rPr lang="en-US" sz="2800" spc="-150" dirty="0"/>
              <a:t>a quorum accepts</a:t>
            </a:r>
          </a:p>
          <a:p>
            <a:r>
              <a:rPr lang="en-US" sz="2800" dirty="0"/>
              <a:t>Replicas wait for a </a:t>
            </a:r>
            <a:r>
              <a:rPr lang="en-US" sz="2800" b="1" i="1" dirty="0">
                <a:solidFill>
                  <a:srgbClr val="0000FF"/>
                </a:solidFill>
              </a:rPr>
              <a:t>committed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quorum certificate </a:t>
            </a:r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en-US" sz="2800" dirty="0"/>
              <a:t>: 2</a:t>
            </a:r>
            <a:r>
              <a:rPr lang="en-US" sz="2800" i="1" dirty="0"/>
              <a:t>f</a:t>
            </a:r>
            <a:r>
              <a:rPr lang="en-US" sz="2800" dirty="0"/>
              <a:t>+1 different statements that a replica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prepared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</a:t>
            </a:r>
            <a:r>
              <a:rPr lang="en-US" i="1" dirty="0"/>
              <a:t>committed</a:t>
            </a:r>
            <a:r>
              <a:rPr lang="en-US" dirty="0"/>
              <a:t> certificate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46250" cy="702523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46250" cy="140400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46250" cy="2121671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 rot="2700000">
            <a:off x="2539186" y="4081761"/>
            <a:ext cx="372277" cy="372277"/>
          </a:xfrm>
          <a:prstGeom prst="plus">
            <a:avLst>
              <a:gd name="adj" fmla="val 32547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7936" y="1276644"/>
            <a:ext cx="2034057" cy="794315"/>
            <a:chOff x="117936" y="1276644"/>
            <a:chExt cx="2034057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6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393524" y="2146460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89587" y="2139147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863775" y="296030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92499" y="1548668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92392" y="2022926"/>
            <a:ext cx="191656" cy="1679472"/>
            <a:chOff x="4192392" y="2022926"/>
            <a:chExt cx="191656" cy="1679472"/>
          </a:xfrm>
        </p:grpSpPr>
        <p:sp>
          <p:nvSpPr>
            <p:cNvPr id="17" name="TextBox 16"/>
            <p:cNvSpPr txBox="1"/>
            <p:nvPr/>
          </p:nvSpPr>
          <p:spPr>
            <a:xfrm>
              <a:off x="4192392" y="3456177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92392" y="2733940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2392" y="2022926"/>
              <a:ext cx="191656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69887" y="2139147"/>
            <a:ext cx="546250" cy="2154280"/>
            <a:chOff x="3608716" y="2139148"/>
            <a:chExt cx="546250" cy="215428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065950" y="2131834"/>
            <a:ext cx="549523" cy="2137852"/>
            <a:chOff x="4343009" y="2139148"/>
            <a:chExt cx="549523" cy="2137852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061252" y="2116173"/>
            <a:ext cx="546250" cy="2192582"/>
            <a:chOff x="3608716" y="2831433"/>
            <a:chExt cx="546250" cy="219258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3608716" y="2849031"/>
              <a:ext cx="546250" cy="70252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608716" y="2849502"/>
              <a:ext cx="546250" cy="2174513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rgbClr val="0000FF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5601641" y="2276658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601641" y="1418593"/>
            <a:ext cx="33591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Have cert for 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(m)=</a:t>
            </a:r>
            <a:r>
              <a:rPr lang="en-US" sz="24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Primary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11439" y="2983720"/>
            <a:ext cx="33591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—”—</a:t>
            </a:r>
            <a:r>
              <a:rPr lang="en-US" sz="2400" baseline="-2500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Signed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  <a:ea typeface="Arial" charset="0"/>
                <a:cs typeface="Arial" charset="0"/>
              </a:rPr>
              <a:t>, Backup 2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970626" y="2010333"/>
            <a:ext cx="202877" cy="1679472"/>
            <a:chOff x="4186782" y="2022926"/>
            <a:chExt cx="202877" cy="1679472"/>
          </a:xfrm>
        </p:grpSpPr>
        <p:sp>
          <p:nvSpPr>
            <p:cNvPr id="72" name="TextBox 71"/>
            <p:cNvSpPr txBox="1"/>
            <p:nvPr/>
          </p:nvSpPr>
          <p:spPr>
            <a:xfrm>
              <a:off x="4186782" y="3456177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86782" y="2733940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86782" y="2022926"/>
              <a:ext cx="202877" cy="24622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36576" tIns="0" rIns="18288" bIns="0" rtlCol="0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46792" y="4834259"/>
            <a:ext cx="8768608" cy="160126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0" dirty="0">
                <a:solidFill>
                  <a:schemeClr val="tx1"/>
                </a:solidFill>
              </a:rPr>
              <a:t>Once the request is </a:t>
            </a:r>
            <a:r>
              <a:rPr lang="en-US" sz="3200" dirty="0">
                <a:solidFill>
                  <a:schemeClr val="tx2"/>
                </a:solidFill>
              </a:rPr>
              <a:t>committed</a:t>
            </a:r>
            <a:r>
              <a:rPr lang="en-US" sz="3200" b="0" dirty="0">
                <a:solidFill>
                  <a:schemeClr val="tx1"/>
                </a:solidFill>
              </a:rPr>
              <a:t>, replicas </a:t>
            </a:r>
            <a:r>
              <a:rPr lang="en-US" sz="3200" dirty="0">
                <a:solidFill>
                  <a:schemeClr val="tx1"/>
                </a:solidFill>
              </a:rPr>
              <a:t>execute</a:t>
            </a:r>
            <a:r>
              <a:rPr lang="en-US" sz="3200" b="0" dirty="0">
                <a:solidFill>
                  <a:schemeClr val="tx1"/>
                </a:solidFill>
              </a:rPr>
              <a:t> the operation and send a reply</a:t>
            </a:r>
          </a:p>
          <a:p>
            <a:pPr algn="ctr"/>
            <a:r>
              <a:rPr lang="en-US" sz="3200" b="0" dirty="0">
                <a:solidFill>
                  <a:schemeClr val="tx1"/>
                </a:solidFill>
              </a:rPr>
              <a:t>directly back to the client.</a:t>
            </a:r>
          </a:p>
        </p:txBody>
      </p:sp>
    </p:spTree>
    <p:extLst>
      <p:ext uri="{BB962C8B-B14F-4D97-AF65-F5344CB8AC3E}">
        <p14:creationId xmlns:p14="http://schemas.microsoft.com/office/powerpoint/2010/main" val="10951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8763000" cy="3564368"/>
          </a:xfrm>
        </p:spPr>
        <p:txBody>
          <a:bodyPr>
            <a:normAutofit/>
          </a:bodyPr>
          <a:lstStyle/>
          <a:p>
            <a:r>
              <a:rPr lang="en-US" dirty="0"/>
              <a:t>The client assigns each request a unique, monotonically increasing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timestamp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/>
              <a:t>t</a:t>
            </a:r>
            <a:endParaRPr lang="en-US" dirty="0"/>
          </a:p>
          <a:p>
            <a:r>
              <a:rPr lang="en-US" dirty="0"/>
              <a:t>Servers track greatest </a:t>
            </a:r>
            <a:r>
              <a:rPr lang="en-US" i="1" dirty="0"/>
              <a:t>t</a:t>
            </a:r>
            <a:r>
              <a:rPr lang="en-US" dirty="0"/>
              <a:t> executed for each client </a:t>
            </a:r>
            <a:r>
              <a:rPr lang="en-US" i="1" dirty="0"/>
              <a:t>c,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(c), </a:t>
            </a:r>
            <a:r>
              <a:rPr lang="en-US" dirty="0"/>
              <a:t>and their corresponding reply</a:t>
            </a:r>
          </a:p>
          <a:p>
            <a:pPr lvl="1"/>
            <a:r>
              <a:rPr lang="en-US" dirty="0"/>
              <a:t>On receiving request to execute with timestamp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If t &lt; T</a:t>
            </a:r>
            <a:r>
              <a:rPr lang="de-DE" dirty="0"/>
              <a:t>(c), </a:t>
            </a:r>
            <a:r>
              <a:rPr lang="en-US" dirty="0"/>
              <a:t>skip the request execution</a:t>
            </a:r>
          </a:p>
          <a:p>
            <a:pPr lvl="2"/>
            <a:r>
              <a:rPr lang="en-US" dirty="0"/>
              <a:t>If t = T</a:t>
            </a:r>
            <a:r>
              <a:rPr lang="de-DE" dirty="0"/>
              <a:t>(c), </a:t>
            </a:r>
            <a:r>
              <a:rPr lang="en-US" dirty="0"/>
              <a:t>resend the reply but skip execution</a:t>
            </a:r>
          </a:p>
          <a:p>
            <a:pPr lvl="2"/>
            <a:r>
              <a:rPr lang="en-US" dirty="0"/>
              <a:t>If t &gt; T</a:t>
            </a:r>
            <a:r>
              <a:rPr lang="de-DE" dirty="0"/>
              <a:t>(c)</a:t>
            </a:r>
            <a:r>
              <a:rPr lang="en-US" dirty="0"/>
              <a:t>, execute request, set T</a:t>
            </a:r>
            <a:r>
              <a:rPr lang="de-DE" dirty="0"/>
              <a:t>(c) </a:t>
            </a:r>
            <a:r>
              <a:rPr lang="de-DE" dirty="0">
                <a:sym typeface="Wingdings"/>
              </a:rPr>
              <a:t> t, remember </a:t>
            </a:r>
            <a:r>
              <a:rPr lang="de-DE" dirty="0" err="1">
                <a:sym typeface="Wingdings"/>
              </a:rPr>
              <a:t>reply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Byzantine primary: replaying </a:t>
            </a:r>
            <a:r>
              <a:rPr lang="en-US" sz="3400"/>
              <a:t>old requests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>
          <a:xfrm>
            <a:off x="1318088" y="5147139"/>
            <a:ext cx="6431623" cy="1119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Malicious primary can invoke t = T</a:t>
            </a:r>
            <a:r>
              <a:rPr lang="de-DE" sz="2800" b="0" dirty="0">
                <a:solidFill>
                  <a:schemeClr val="tx1"/>
                </a:solidFill>
              </a:rPr>
              <a:t>(c) </a:t>
            </a:r>
            <a:r>
              <a:rPr lang="de-DE" sz="2800" b="0" dirty="0" err="1">
                <a:solidFill>
                  <a:schemeClr val="tx1"/>
                </a:solidFill>
              </a:rPr>
              <a:t>case</a:t>
            </a:r>
            <a:r>
              <a:rPr lang="de-DE" sz="2800" b="0" dirty="0">
                <a:solidFill>
                  <a:schemeClr val="tx1"/>
                </a:solidFill>
              </a:rPr>
              <a:t> but </a:t>
            </a:r>
            <a:r>
              <a:rPr lang="de-DE" sz="2800" dirty="0" err="1">
                <a:solidFill>
                  <a:schemeClr val="tx1"/>
                </a:solidFill>
              </a:rPr>
              <a:t>cannot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compromise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safety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 we provide state machine replication for a service </a:t>
            </a:r>
            <a:r>
              <a:rPr lang="en-US" sz="3200" b="1" dirty="0">
                <a:solidFill>
                  <a:srgbClr val="FF0000"/>
                </a:solidFill>
              </a:rPr>
              <a:t>in the presence of Byzantine faults?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Such a service is called 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Byzantine Fault Tolerant </a:t>
            </a:r>
            <a:r>
              <a:rPr lang="en-US" sz="3200" dirty="0"/>
              <a:t>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BFT</a:t>
            </a:r>
            <a:r>
              <a:rPr lang="en-US" sz="3200" dirty="0"/>
              <a:t>) service</a:t>
            </a:r>
          </a:p>
          <a:p>
            <a:endParaRPr lang="en-US" sz="3200" i="1" dirty="0"/>
          </a:p>
          <a:p>
            <a:endParaRPr lang="en-US" sz="3200" i="1" dirty="0"/>
          </a:p>
          <a:p>
            <a:r>
              <a:rPr lang="en-US" sz="3200" i="1" dirty="0"/>
              <a:t>Why might we care about this level of reliability?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Byzantine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550224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34736"/>
            <a:ext cx="8763000" cy="1634369"/>
          </a:xfrm>
        </p:spPr>
        <p:txBody>
          <a:bodyPr>
            <a:normAutofit/>
          </a:bodyPr>
          <a:lstStyle/>
          <a:p>
            <a:r>
              <a:rPr lang="en-US" sz="2800" b="1" spc="-150" dirty="0"/>
              <a:t>Recall: </a:t>
            </a:r>
            <a:r>
              <a:rPr lang="en-US" sz="2800" spc="-150" dirty="0"/>
              <a:t>To </a:t>
            </a: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prepare</a:t>
            </a:r>
            <a:r>
              <a:rPr lang="en-US" sz="2800" spc="-150" dirty="0"/>
              <a:t>, need primary message and 2</a:t>
            </a:r>
            <a:r>
              <a:rPr lang="en-US" sz="2800" i="1" spc="-150" dirty="0"/>
              <a:t>f</a:t>
            </a:r>
            <a:r>
              <a:rPr lang="en-US" sz="2800" spc="-150" dirty="0"/>
              <a:t> accepts</a:t>
            </a:r>
          </a:p>
          <a:p>
            <a:pPr lvl="1"/>
            <a:r>
              <a:rPr lang="en-US" sz="2600" spc="-150" dirty="0"/>
              <a:t>Backup 1: </a:t>
            </a:r>
            <a:r>
              <a:rPr lang="en-US" sz="2600" b="1" spc="-150" dirty="0">
                <a:solidFill>
                  <a:schemeClr val="accent3">
                    <a:lumMod val="50000"/>
                  </a:schemeClr>
                </a:solidFill>
              </a:rPr>
              <a:t>Won’t prepare m’</a:t>
            </a:r>
          </a:p>
          <a:p>
            <a:pPr lvl="1"/>
            <a:r>
              <a:rPr lang="en-US" sz="2600" spc="-150" dirty="0"/>
              <a:t>Backups 2, 3: Will prepare m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Byzantine primary</a:t>
            </a:r>
            <a:r>
              <a:rPr lang="en-US" sz="3200"/>
              <a:t>: Splitting replicas	     </a:t>
            </a:r>
            <a:r>
              <a:rPr lang="en-US" dirty="0"/>
              <a:t>	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 = 1)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5020" y="2131835"/>
            <a:ext cx="7670380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5020" y="2849501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45020" y="3567167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020" y="4284833"/>
            <a:ext cx="767038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5018" y="2116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5018" y="284167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018" y="3559335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18" y="4277000"/>
            <a:ext cx="132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 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37772" y="2139147"/>
            <a:ext cx="502435" cy="700636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37772" y="2147498"/>
            <a:ext cx="591527" cy="1425902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7772" y="2147498"/>
            <a:ext cx="591527" cy="2137335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17936" y="1276644"/>
            <a:ext cx="2034057" cy="794315"/>
            <a:chOff x="117936" y="1276644"/>
            <a:chExt cx="2034057" cy="794315"/>
          </a:xfrm>
        </p:grpSpPr>
        <p:sp>
          <p:nvSpPr>
            <p:cNvPr id="41" name="TextBox 40"/>
            <p:cNvSpPr txBox="1"/>
            <p:nvPr/>
          </p:nvSpPr>
          <p:spPr>
            <a:xfrm>
              <a:off x="117936" y="1276644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400" baseline="-25000" dirty="0" err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Signed</a:t>
              </a:r>
              <a:r>
                <a:rPr lang="en-US" sz="2400" baseline="-25000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, Client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678855" y="1703230"/>
              <a:ext cx="473138" cy="367729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132873" y="2132334"/>
            <a:ext cx="546250" cy="2154280"/>
            <a:chOff x="3608716" y="2139148"/>
            <a:chExt cx="546250" cy="215428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3608716" y="2841148"/>
              <a:ext cx="546250" cy="7025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08716" y="2139148"/>
              <a:ext cx="546250" cy="71035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08716" y="2831433"/>
              <a:ext cx="546250" cy="1461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37444" y="2119514"/>
            <a:ext cx="549523" cy="2137852"/>
            <a:chOff x="4343009" y="2139148"/>
            <a:chExt cx="549523" cy="213785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343009" y="3572363"/>
              <a:ext cx="546250" cy="70463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358563" y="2389462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m’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0207" y="2320073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(m’)=n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29299" y="3018585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33236" y="3741001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Let 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seq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Arial" charset="0"/>
                <a:cs typeface="Arial" charset="0"/>
              </a:rPr>
              <a:t>(m)=n</a:t>
            </a:r>
            <a:endParaRPr lang="en-US" sz="2400" baseline="-25000" dirty="0">
              <a:solidFill>
                <a:srgbClr val="C00000"/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2686" y="2170038"/>
            <a:ext cx="549523" cy="2094254"/>
            <a:chOff x="4343009" y="1485035"/>
            <a:chExt cx="549523" cy="2094254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4343009" y="1485035"/>
              <a:ext cx="546250" cy="20873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343009" y="2856076"/>
              <a:ext cx="546250" cy="70971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343009" y="2139148"/>
              <a:ext cx="549523" cy="144014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378467" y="4237732"/>
            <a:ext cx="1519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accept m</a:t>
            </a:r>
            <a:endParaRPr lang="en-US" sz="2400" baseline="-25000" dirty="0">
              <a:solidFill>
                <a:schemeClr val="accent6">
                  <a:lumMod val="7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31211" y="1328437"/>
            <a:ext cx="2545814" cy="666032"/>
          </a:xfrm>
          <a:prstGeom prst="wedgeRoundRectCallout">
            <a:avLst>
              <a:gd name="adj1" fmla="val -38699"/>
              <a:gd name="adj2" fmla="val 119262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C0000"/>
                </a:solidFill>
              </a:rPr>
              <a:t>Replayed</a:t>
            </a:r>
            <a:r>
              <a:rPr lang="en-US" b="0" dirty="0">
                <a:solidFill>
                  <a:srgbClr val="CC0000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request, </a:t>
            </a:r>
            <a:r>
              <a:rPr lang="en-US" dirty="0">
                <a:solidFill>
                  <a:schemeClr val="tx1"/>
                </a:solidFill>
              </a:rPr>
              <a:t>signed</a:t>
            </a:r>
            <a:r>
              <a:rPr lang="en-US" b="0" dirty="0">
                <a:solidFill>
                  <a:schemeClr val="tx1"/>
                </a:solidFill>
              </a:rPr>
              <a:t> by client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A526FB-B7CE-DE4B-870E-66046AA0132A}"/>
              </a:ext>
            </a:extLst>
          </p:cNvPr>
          <p:cNvSpPr/>
          <p:nvPr/>
        </p:nvSpPr>
        <p:spPr>
          <a:xfrm>
            <a:off x="7047497" y="1855177"/>
            <a:ext cx="1963138" cy="2540977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5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general, backups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won’t prepare two different requests with the same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seqno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if primary lies</a:t>
            </a:r>
          </a:p>
          <a:p>
            <a:endParaRPr lang="en-US" dirty="0"/>
          </a:p>
          <a:p>
            <a:r>
              <a:rPr lang="en-US" b="1" dirty="0"/>
              <a:t>Suppose they did: </a:t>
            </a:r>
            <a:r>
              <a:rPr lang="en-US" dirty="0"/>
              <a:t>two distinct requests </a:t>
            </a:r>
            <a:r>
              <a:rPr lang="en-US" b="1" dirty="0"/>
              <a:t>m</a:t>
            </a:r>
            <a:r>
              <a:rPr lang="en-US" dirty="0"/>
              <a:t> and </a:t>
            </a:r>
            <a:r>
              <a:rPr lang="en-US" b="1" dirty="0"/>
              <a:t>m′</a:t>
            </a:r>
            <a:r>
              <a:rPr lang="en-US" dirty="0"/>
              <a:t> for the same sequence number 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Then prepared quorum certificates (each of size 2</a:t>
            </a:r>
            <a:r>
              <a:rPr lang="en-US" i="1" dirty="0"/>
              <a:t>f</a:t>
            </a:r>
            <a:r>
              <a:rPr lang="en-US" dirty="0"/>
              <a:t>+1) would </a:t>
            </a:r>
            <a:r>
              <a:rPr lang="en-US" b="1" dirty="0"/>
              <a:t>intersect</a:t>
            </a:r>
            <a:r>
              <a:rPr lang="en-US" dirty="0"/>
              <a:t> at an </a:t>
            </a:r>
            <a:r>
              <a:rPr lang="en-US" b="1" dirty="0"/>
              <a:t>honest</a:t>
            </a:r>
            <a:r>
              <a:rPr lang="en-US" dirty="0"/>
              <a:t> replica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that honest replica would have sent an accept message for both m and m′ which </a:t>
            </a:r>
            <a:r>
              <a:rPr lang="en-US" b="1" dirty="0"/>
              <a:t>can’t happen</a:t>
            </a:r>
          </a:p>
          <a:p>
            <a:pPr lvl="2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So m = m′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replicas</a:t>
            </a:r>
          </a:p>
        </p:txBody>
      </p:sp>
    </p:spTree>
    <p:extLst>
      <p:ext uri="{BB962C8B-B14F-4D97-AF65-F5344CB8AC3E}">
        <p14:creationId xmlns:p14="http://schemas.microsoft.com/office/powerpoint/2010/main" val="28221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009051"/>
            <a:ext cx="8662416" cy="244849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If a replica suspects the primary is faulty, it requests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view change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 err="1">
                <a:solidFill>
                  <a:schemeClr val="accent6">
                    <a:lumMod val="75000"/>
                  </a:schemeClr>
                </a:solidFill>
              </a:rPr>
              <a:t>viewchange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request to all replicas</a:t>
            </a:r>
          </a:p>
          <a:p>
            <a:pPr lvl="2"/>
            <a:r>
              <a:rPr lang="en-US" altLang="en-US" dirty="0"/>
              <a:t>Everyone </a:t>
            </a:r>
            <a:r>
              <a:rPr lang="en-US" altLang="en-US" dirty="0" err="1"/>
              <a:t>acks</a:t>
            </a:r>
            <a:r>
              <a:rPr lang="en-US" altLang="en-US" dirty="0"/>
              <a:t> the view change request</a:t>
            </a:r>
          </a:p>
          <a:p>
            <a:endParaRPr lang="en-US" altLang="en-US" dirty="0"/>
          </a:p>
          <a:p>
            <a:r>
              <a:rPr lang="en-US" altLang="en-US" dirty="0"/>
              <a:t>New primary collects a quorum (2</a:t>
            </a:r>
            <a:r>
              <a:rPr lang="en-US" altLang="en-US" i="1" dirty="0"/>
              <a:t>f</a:t>
            </a:r>
            <a:r>
              <a:rPr lang="en-US" altLang="en-US" dirty="0"/>
              <a:t>+1) of responses</a:t>
            </a:r>
          </a:p>
          <a:p>
            <a:pPr lvl="1"/>
            <a:r>
              <a:rPr lang="en-US" altLang="en-US" dirty="0"/>
              <a:t>Sends a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new-view</a:t>
            </a:r>
            <a:r>
              <a:rPr lang="en-US" altLang="en-US" dirty="0"/>
              <a:t> message with this certificate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View change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9666" y="2384081"/>
            <a:ext cx="7376100" cy="1107525"/>
            <a:chOff x="748990" y="3327314"/>
            <a:chExt cx="7376100" cy="1107525"/>
          </a:xfrm>
        </p:grpSpPr>
        <p:sp>
          <p:nvSpPr>
            <p:cNvPr id="5" name="TextBox 4"/>
            <p:cNvSpPr txBox="1"/>
            <p:nvPr/>
          </p:nvSpPr>
          <p:spPr>
            <a:xfrm>
              <a:off x="748990" y="3863012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Client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5426" y="3932778"/>
              <a:ext cx="879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View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08708" y="3534591"/>
              <a:ext cx="398188" cy="3981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28735" y="3534590"/>
              <a:ext cx="398188" cy="39818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5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88604" y="353459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93580" y="3548410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45885" y="3548409"/>
              <a:ext cx="398188" cy="3981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16580" y="3327314"/>
              <a:ext cx="3972007" cy="1107525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" name="Curved Connector 11"/>
            <p:cNvCxnSpPr/>
            <p:nvPr/>
          </p:nvCxnSpPr>
          <p:spPr>
            <a:xfrm rot="16200000" flipH="1" flipV="1">
              <a:off x="4424533" y="1372458"/>
              <a:ext cx="44495" cy="4396396"/>
            </a:xfrm>
            <a:prstGeom prst="curvedConnector3">
              <a:avLst>
                <a:gd name="adj1" fmla="val -224322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6200000" flipH="1" flipV="1">
              <a:off x="3638984" y="2144189"/>
              <a:ext cx="58314" cy="2839115"/>
            </a:xfrm>
            <a:prstGeom prst="curvedConnector3">
              <a:avLst>
                <a:gd name="adj1" fmla="val -72895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1"/>
            <p:cNvCxnSpPr/>
            <p:nvPr/>
          </p:nvCxnSpPr>
          <p:spPr>
            <a:xfrm rot="16200000" flipH="1" flipV="1">
              <a:off x="4048382" y="1748611"/>
              <a:ext cx="44494" cy="3644091"/>
            </a:xfrm>
            <a:prstGeom prst="curvedConnector3">
              <a:avLst>
                <a:gd name="adj1" fmla="val -1298375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rot="16200000" flipH="1" flipV="1">
              <a:off x="3009049" y="2774124"/>
              <a:ext cx="58314" cy="1579246"/>
            </a:xfrm>
            <a:prstGeom prst="curvedConnector3">
              <a:avLst>
                <a:gd name="adj1" fmla="val -392016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flipV="1">
              <a:off x="2306896" y="3733684"/>
              <a:ext cx="1321839" cy="1"/>
            </a:xfrm>
            <a:prstGeom prst="curvedConnector3">
              <a:avLst>
                <a:gd name="adj1" fmla="val 50000"/>
              </a:avLst>
            </a:prstGeom>
            <a:ln>
              <a:prstDash val="solid"/>
              <a:headEnd type="none" w="lg" len="lg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68577" y="3932777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Primary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2478" y="3927453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Arial" charset="0"/>
                  <a:ea typeface="Arial" charset="0"/>
                  <a:cs typeface="Arial" charset="0"/>
                </a:rPr>
                <a:t>Backups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490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Need committed operations to </a:t>
            </a:r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survive</a:t>
            </a:r>
            <a:r>
              <a:rPr lang="en-US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50" dirty="0"/>
              <a:t>into next view</a:t>
            </a:r>
          </a:p>
          <a:p>
            <a:pPr lvl="1"/>
            <a:r>
              <a:rPr lang="en-US" dirty="0"/>
              <a:t>Client may have gotten answer</a:t>
            </a:r>
          </a:p>
          <a:p>
            <a:endParaRPr lang="en-US" dirty="0"/>
          </a:p>
          <a:p>
            <a:r>
              <a:rPr lang="en-US" dirty="0"/>
              <a:t>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preserve liveness</a:t>
            </a:r>
          </a:p>
          <a:p>
            <a:pPr lvl="1"/>
            <a:r>
              <a:rPr lang="en-US" dirty="0"/>
              <a:t>If replicas are too fast to do view change, but really primary is okay – then performance problem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 malicious replica tries to subvert the system by proposing a </a:t>
            </a:r>
            <a:r>
              <a:rPr lang="en-US" b="1" dirty="0">
                <a:solidFill>
                  <a:srgbClr val="FF0000"/>
                </a:solidFill>
              </a:rPr>
              <a:t>bogus view 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view change</a:t>
            </a:r>
          </a:p>
        </p:txBody>
      </p:sp>
    </p:spTree>
    <p:extLst>
      <p:ext uri="{BB962C8B-B14F-4D97-AF65-F5344CB8AC3E}">
        <p14:creationId xmlns:p14="http://schemas.microsoft.com/office/powerpoint/2010/main" val="1964870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Storing all messages and certificates into a </a:t>
            </a:r>
            <a:r>
              <a:rPr lang="en-US" b="1" dirty="0"/>
              <a:t>log</a:t>
            </a:r>
            <a:endParaRPr lang="en-US" dirty="0"/>
          </a:p>
          <a:p>
            <a:pPr lvl="1"/>
            <a:r>
              <a:rPr lang="en-US" dirty="0"/>
              <a:t>Can’t let log </a:t>
            </a:r>
            <a:r>
              <a:rPr lang="en-US" b="1" dirty="0">
                <a:solidFill>
                  <a:srgbClr val="FF0000"/>
                </a:solidFill>
              </a:rPr>
              <a:t>grow without bound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Protocol to </a:t>
            </a:r>
            <a:r>
              <a:rPr lang="en-US" b="1" dirty="0"/>
              <a:t>shrink the log </a:t>
            </a:r>
            <a:r>
              <a:rPr lang="en-US" dirty="0"/>
              <a:t>when it gets too big</a:t>
            </a:r>
          </a:p>
          <a:p>
            <a:pPr lvl="1"/>
            <a:r>
              <a:rPr lang="en-US" dirty="0"/>
              <a:t>Discard messages, certificates on commit?</a:t>
            </a:r>
          </a:p>
          <a:p>
            <a:pPr lvl="2"/>
            <a:r>
              <a:rPr lang="en-US" dirty="0"/>
              <a:t>No!  Need them for view change</a:t>
            </a:r>
          </a:p>
          <a:p>
            <a:pPr lvl="1"/>
            <a:r>
              <a:rPr lang="en-US" dirty="0"/>
              <a:t>Replicas have to agree to shrink the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172139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What we’ve done so far: good service provided there are no more than </a:t>
            </a:r>
            <a:r>
              <a:rPr lang="en-US" i="1" spc="-150" dirty="0"/>
              <a:t>f</a:t>
            </a:r>
            <a:r>
              <a:rPr lang="en-US" spc="-150" dirty="0"/>
              <a:t> failures </a:t>
            </a:r>
            <a:r>
              <a:rPr lang="en-US" b="1" spc="-150" dirty="0"/>
              <a:t>over system lifetime</a:t>
            </a:r>
          </a:p>
          <a:p>
            <a:pPr lvl="1"/>
            <a:r>
              <a:rPr lang="en-US" dirty="0"/>
              <a:t>But cannot </a:t>
            </a:r>
            <a:r>
              <a:rPr lang="en-US" b="1" dirty="0">
                <a:solidFill>
                  <a:srgbClr val="FF0000"/>
                </a:solidFill>
              </a:rPr>
              <a:t>recognize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faulty replicas!</a:t>
            </a:r>
          </a:p>
          <a:p>
            <a:endParaRPr lang="en-US" dirty="0"/>
          </a:p>
          <a:p>
            <a:r>
              <a:rPr lang="en-US" dirty="0"/>
              <a:t>Therefore </a:t>
            </a:r>
            <a:r>
              <a:rPr lang="en-US" b="1" dirty="0"/>
              <a:t>proactive</a:t>
            </a:r>
            <a:r>
              <a:rPr lang="en-US" dirty="0"/>
              <a:t> </a:t>
            </a:r>
            <a:r>
              <a:rPr lang="en-US" b="1" dirty="0"/>
              <a:t>recovery:</a:t>
            </a:r>
          </a:p>
          <a:p>
            <a:pPr lvl="1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Recover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the replica to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known good state </a:t>
            </a:r>
            <a:r>
              <a:rPr lang="en-US" dirty="0"/>
              <a:t>whether faulty or not</a:t>
            </a:r>
          </a:p>
          <a:p>
            <a:endParaRPr lang="en-US" dirty="0"/>
          </a:p>
          <a:p>
            <a:r>
              <a:rPr lang="en-US" dirty="0"/>
              <a:t>Correct service provided no more than </a:t>
            </a:r>
            <a:r>
              <a:rPr lang="en-US" i="1" dirty="0"/>
              <a:t>f</a:t>
            </a:r>
            <a:r>
              <a:rPr lang="en-US" dirty="0"/>
              <a:t> failures in a small time window – </a:t>
            </a:r>
            <a:r>
              <a:rPr lang="en-US" i="1" dirty="0"/>
              <a:t>e.g.,</a:t>
            </a:r>
            <a:r>
              <a:rPr lang="en-US" dirty="0"/>
              <a:t> 10 minutes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recovery</a:t>
            </a:r>
          </a:p>
        </p:txBody>
      </p:sp>
    </p:spTree>
    <p:extLst>
      <p:ext uri="{BB962C8B-B14F-4D97-AF65-F5344CB8AC3E}">
        <p14:creationId xmlns:p14="http://schemas.microsoft.com/office/powerpoint/2010/main" val="21136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Watchdog timer</a:t>
            </a:r>
          </a:p>
          <a:p>
            <a:r>
              <a:rPr lang="en-US" dirty="0"/>
              <a:t>Secure co-processor</a:t>
            </a:r>
          </a:p>
          <a:p>
            <a:pPr lvl="1"/>
            <a:r>
              <a:rPr lang="en-US" dirty="0"/>
              <a:t>Stores node’s </a:t>
            </a:r>
            <a:r>
              <a:rPr lang="en-US" b="1" dirty="0"/>
              <a:t>private</a:t>
            </a:r>
            <a:r>
              <a:rPr lang="en-US" dirty="0"/>
              <a:t> key (of private-public keypair)</a:t>
            </a:r>
          </a:p>
          <a:p>
            <a:r>
              <a:rPr lang="en-US" dirty="0"/>
              <a:t>Read-only memory</a:t>
            </a:r>
          </a:p>
          <a:p>
            <a:endParaRPr lang="en-US" dirty="0"/>
          </a:p>
          <a:p>
            <a:r>
              <a:rPr lang="en-US" dirty="0"/>
              <a:t>Restart node periodically:</a:t>
            </a:r>
          </a:p>
          <a:p>
            <a:pPr lvl="1"/>
            <a:r>
              <a:rPr lang="en-US" dirty="0"/>
              <a:t>Saves its state (timed operation)</a:t>
            </a:r>
          </a:p>
          <a:p>
            <a:pPr lvl="1"/>
            <a:r>
              <a:rPr lang="en-US" dirty="0"/>
              <a:t>Reboot, reload code from read-only memory</a:t>
            </a:r>
          </a:p>
          <a:p>
            <a:pPr lvl="1"/>
            <a:r>
              <a:rPr lang="en-US" dirty="0"/>
              <a:t>Discard all secret keys (prevent impersonation)</a:t>
            </a:r>
          </a:p>
          <a:p>
            <a:pPr lvl="1"/>
            <a:r>
              <a:rPr lang="en-US" dirty="0"/>
              <a:t>Establishes new secret keys and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protocol sketch</a:t>
            </a:r>
          </a:p>
        </p:txBody>
      </p:sp>
    </p:spTree>
    <p:extLst>
      <p:ext uri="{BB962C8B-B14F-4D97-AF65-F5344CB8AC3E}">
        <p14:creationId xmlns:p14="http://schemas.microsoft.com/office/powerpoint/2010/main" val="15473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Practical BFT replication algorithm</a:t>
            </a:r>
          </a:p>
          <a:p>
            <a:pPr marL="522288" indent="0"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Liskov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Castro, 2001]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b="1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3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BFS</a:t>
            </a:r>
            <a:r>
              <a:rPr lang="en-US" dirty="0"/>
              <a:t> filesystem runs atop BFT</a:t>
            </a:r>
          </a:p>
          <a:p>
            <a:pPr lvl="1"/>
            <a:r>
              <a:rPr lang="en-US" dirty="0"/>
              <a:t>Four replicas tolerating one Byzantine failure</a:t>
            </a:r>
          </a:p>
          <a:p>
            <a:pPr lvl="1"/>
            <a:r>
              <a:rPr lang="en-US" dirty="0"/>
              <a:t>Modified Andrew filesystem benchmark</a:t>
            </a:r>
          </a:p>
          <a:p>
            <a:endParaRPr lang="en-US" dirty="0"/>
          </a:p>
          <a:p>
            <a:r>
              <a:rPr lang="en-US" dirty="0"/>
              <a:t>What’s performance relative to NFS?</a:t>
            </a:r>
          </a:p>
          <a:p>
            <a:pPr lvl="1"/>
            <a:r>
              <a:rPr lang="en-US" dirty="0"/>
              <a:t>Compare BFS versus Linux NFSv2 (unsafe!)</a:t>
            </a:r>
          </a:p>
          <a:p>
            <a:pPr lvl="2"/>
            <a:r>
              <a:rPr lang="en-US" sz="2800" dirty="0"/>
              <a:t>BFS </a:t>
            </a:r>
            <a:r>
              <a:rPr lang="en-US" sz="2800" b="1" dirty="0"/>
              <a:t>15% slower: </a:t>
            </a:r>
            <a:r>
              <a:rPr lang="en-US" sz="2800" dirty="0"/>
              <a:t>claim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can be used in practice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benchmarks</a:t>
            </a:r>
          </a:p>
        </p:txBody>
      </p:sp>
    </p:spTree>
    <p:extLst>
      <p:ext uri="{BB962C8B-B14F-4D97-AF65-F5344CB8AC3E}">
        <p14:creationId xmlns:p14="http://schemas.microsoft.com/office/powerpoint/2010/main" val="1027766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pc="-150" dirty="0"/>
              <a:t>Protection is achieved only when at most </a:t>
            </a:r>
            <a:r>
              <a:rPr lang="en-US" altLang="en-US" i="1" spc="-150" dirty="0"/>
              <a:t>f</a:t>
            </a:r>
            <a:r>
              <a:rPr lang="en-US" altLang="en-US" spc="-150" dirty="0"/>
              <a:t> nodes fail</a:t>
            </a:r>
          </a:p>
          <a:p>
            <a:pPr lvl="1"/>
            <a:r>
              <a:rPr lang="en-US" altLang="en-US" dirty="0"/>
              <a:t>Is one node more or less secure than four?</a:t>
            </a:r>
          </a:p>
          <a:p>
            <a:pPr lvl="2"/>
            <a:r>
              <a:rPr lang="en-US" sz="2800" dirty="0"/>
              <a:t>Need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independent implementations </a:t>
            </a:r>
            <a:r>
              <a:rPr lang="en-US" sz="2800" dirty="0"/>
              <a:t>of the service</a:t>
            </a:r>
            <a:endParaRPr lang="en-US" altLang="en-US" sz="2800" dirty="0"/>
          </a:p>
          <a:p>
            <a:endParaRPr lang="en-US" altLang="en-US" dirty="0"/>
          </a:p>
          <a:p>
            <a:r>
              <a:rPr lang="en-US" altLang="en-US" dirty="0"/>
              <a:t>Needs </a:t>
            </a:r>
            <a:r>
              <a:rPr lang="en-US" altLang="en-US" b="1" dirty="0">
                <a:solidFill>
                  <a:srgbClr val="FF0000"/>
                </a:solidFill>
              </a:rPr>
              <a:t>more messages, rounds </a:t>
            </a:r>
            <a:r>
              <a:rPr lang="en-US" altLang="en-US" dirty="0"/>
              <a:t>than conventional state machine replication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FF0000"/>
                </a:solidFill>
              </a:rPr>
              <a:t>Does not prevent </a:t>
            </a:r>
            <a:r>
              <a:rPr lang="en-US" altLang="en-US" dirty="0"/>
              <a:t>many classes of attacks:</a:t>
            </a:r>
          </a:p>
          <a:p>
            <a:pPr lvl="1"/>
            <a:r>
              <a:rPr lang="en-US" altLang="en-US" dirty="0"/>
              <a:t>Turn a machine into a botnet node</a:t>
            </a:r>
          </a:p>
          <a:p>
            <a:pPr lvl="1"/>
            <a:r>
              <a:rPr lang="en-US" altLang="en-US" dirty="0"/>
              <a:t>Steal data from servers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Practical limitations of BFT</a:t>
            </a:r>
          </a:p>
        </p:txBody>
      </p:sp>
    </p:spTree>
    <p:extLst>
      <p:ext uri="{BB962C8B-B14F-4D97-AF65-F5344CB8AC3E}">
        <p14:creationId xmlns:p14="http://schemas.microsoft.com/office/powerpoint/2010/main" val="138493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5097"/>
          <a:stretch/>
        </p:blipFill>
        <p:spPr>
          <a:xfrm>
            <a:off x="5921838" y="4531351"/>
            <a:ext cx="2657156" cy="22047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9421"/>
            <a:ext cx="5474677" cy="37134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Triple-redundant, dissimilar </a:t>
            </a:r>
            <a:r>
              <a:rPr lang="en-US" dirty="0"/>
              <a:t>processor hardware: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Intel 80486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Motorola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AMD</a:t>
            </a:r>
          </a:p>
          <a:p>
            <a:pPr marL="347663" indent="-334963"/>
            <a:r>
              <a:rPr lang="en-US" dirty="0"/>
              <a:t>Each processor runs code from 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different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compiler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Mini-case-study: Boeing 777 fly-by-wire primary flight control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81" y="1657932"/>
            <a:ext cx="3053319" cy="204233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52400" y="5045529"/>
            <a:ext cx="6417212" cy="14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ts val="1400"/>
              </a:spcBef>
              <a:spcAft>
                <a:spcPct val="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Simplified</a:t>
            </a:r>
            <a:r>
              <a:rPr lang="en-US" dirty="0"/>
              <a:t> design:</a:t>
            </a:r>
          </a:p>
          <a:p>
            <a:r>
              <a:rPr lang="en-US" b="0" dirty="0"/>
              <a:t>Pilot inputs </a:t>
            </a:r>
            <a:r>
              <a:rPr lang="en-US" b="0" dirty="0">
                <a:sym typeface="Wingdings"/>
              </a:rPr>
              <a:t> three processors</a:t>
            </a:r>
            <a:endParaRPr lang="en-US" b="0" dirty="0"/>
          </a:p>
          <a:p>
            <a:r>
              <a:rPr lang="en-US" b="0" spc="-150" dirty="0"/>
              <a:t>Processors </a:t>
            </a:r>
            <a:r>
              <a:rPr lang="en-US" spc="-150" dirty="0">
                <a:solidFill>
                  <a:schemeClr val="accent3">
                    <a:lumMod val="50000"/>
                  </a:schemeClr>
                </a:solidFill>
              </a:rPr>
              <a:t>vote</a:t>
            </a:r>
            <a:r>
              <a:rPr lang="en-US" b="0" spc="-15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0" spc="-150" dirty="0">
                <a:sym typeface="Wingdings"/>
              </a:rPr>
              <a:t> </a:t>
            </a:r>
            <a:r>
              <a:rPr lang="en-US" spc="-150" dirty="0">
                <a:sym typeface="Wingdings"/>
              </a:rPr>
              <a:t>control surface</a:t>
            </a:r>
            <a:endParaRPr lang="en-US" spc="-150" dirty="0"/>
          </a:p>
        </p:txBody>
      </p:sp>
      <p:sp>
        <p:nvSpPr>
          <p:cNvPr id="8" name="Rectangle 7"/>
          <p:cNvSpPr/>
          <p:nvPr/>
        </p:nvSpPr>
        <p:spPr>
          <a:xfrm>
            <a:off x="1242419" y="3038151"/>
            <a:ext cx="6582961" cy="1605809"/>
          </a:xfrm>
          <a:prstGeom prst="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Key techniques:</a:t>
            </a:r>
          </a:p>
          <a:p>
            <a:pPr algn="ctr"/>
            <a:r>
              <a:rPr lang="en-US" sz="3200" b="0" dirty="0">
                <a:solidFill>
                  <a:schemeClr val="tx1"/>
                </a:solidFill>
              </a:rPr>
              <a:t>Hardware and software </a:t>
            </a:r>
            <a:r>
              <a:rPr lang="en-US" sz="3200" dirty="0">
                <a:solidFill>
                  <a:schemeClr val="tx1"/>
                </a:solidFill>
              </a:rPr>
              <a:t>diversity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Voting</a:t>
            </a:r>
            <a:r>
              <a:rPr lang="en-US" sz="3200" b="0" dirty="0">
                <a:solidFill>
                  <a:schemeClr val="tx1"/>
                </a:solidFill>
              </a:rPr>
              <a:t> between components</a:t>
            </a:r>
          </a:p>
        </p:txBody>
      </p:sp>
    </p:spTree>
    <p:extLst>
      <p:ext uri="{BB962C8B-B14F-4D97-AF65-F5344CB8AC3E}">
        <p14:creationId xmlns:p14="http://schemas.microsoft.com/office/powerpoint/2010/main" val="960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50" dirty="0"/>
              <a:t>Inspired </a:t>
            </a:r>
            <a:r>
              <a:rPr lang="en-US" b="1" spc="-150" dirty="0">
                <a:solidFill>
                  <a:schemeClr val="accent5">
                    <a:lumMod val="75000"/>
                  </a:schemeClr>
                </a:solidFill>
              </a:rPr>
              <a:t>much follow-on work </a:t>
            </a:r>
            <a:r>
              <a:rPr lang="en-US" spc="-150" dirty="0"/>
              <a:t>to address its limitations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ideas surrounding Byzantine fault tolerance </a:t>
            </a:r>
            <a:r>
              <a:rPr lang="en-US" dirty="0"/>
              <a:t>have found numerous applications:</a:t>
            </a:r>
          </a:p>
          <a:p>
            <a:pPr lvl="1"/>
            <a:r>
              <a:rPr lang="en-US" dirty="0"/>
              <a:t>Boeing 777 and 787 flight control computer systems</a:t>
            </a:r>
          </a:p>
          <a:p>
            <a:pPr lvl="1"/>
            <a:r>
              <a:rPr lang="en-US" dirty="0"/>
              <a:t>Digital currency systems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impact</a:t>
            </a:r>
          </a:p>
        </p:txBody>
      </p:sp>
    </p:spTree>
    <p:extLst>
      <p:ext uri="{BB962C8B-B14F-4D97-AF65-F5344CB8AC3E}">
        <p14:creationId xmlns:p14="http://schemas.microsoft.com/office/powerpoint/2010/main" val="881984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Next topic: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Strong consistency and CAP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spc="-150" dirty="0"/>
              <a:t>Traditional state-machine replication for BFT?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Practical BFT replication algorithm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Performance and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93739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Traditional state machine replication (Paxos) </a:t>
            </a:r>
            <a:r>
              <a:rPr lang="en-US" sz="3200" dirty="0"/>
              <a:t>requires, </a:t>
            </a:r>
            <a:r>
              <a:rPr lang="en-US" sz="3200" i="1" dirty="0"/>
              <a:t>e.g.</a:t>
            </a:r>
            <a:r>
              <a:rPr lang="en-US" sz="3200" dirty="0"/>
              <a:t>, 2</a:t>
            </a:r>
            <a:r>
              <a:rPr lang="en-US" sz="3200" i="1" dirty="0"/>
              <a:t>f </a:t>
            </a:r>
            <a:r>
              <a:rPr lang="en-US" sz="3200" dirty="0"/>
              <a:t>+ 1 = </a:t>
            </a:r>
            <a:r>
              <a:rPr lang="en-US" sz="3200" b="1" dirty="0"/>
              <a:t>three</a:t>
            </a:r>
            <a:r>
              <a:rPr lang="en-US" sz="3200" dirty="0"/>
              <a:t> replicas, if </a:t>
            </a:r>
            <a:r>
              <a:rPr lang="en-US" sz="3200" i="1" dirty="0"/>
              <a:t>f</a:t>
            </a:r>
            <a:r>
              <a:rPr lang="en-US" sz="3200" dirty="0"/>
              <a:t> = 1</a:t>
            </a:r>
          </a:p>
          <a:p>
            <a:endParaRPr lang="en-US" sz="3200" dirty="0"/>
          </a:p>
          <a:p>
            <a:r>
              <a:rPr lang="en-US" sz="3200" dirty="0"/>
              <a:t>Operations are totally ordered </a:t>
            </a:r>
            <a:r>
              <a:rPr lang="en-US" sz="3200" dirty="0">
                <a:sym typeface="Wingdings"/>
              </a:rPr>
              <a:t> correctness</a:t>
            </a:r>
            <a:endParaRPr lang="en-US" sz="3200" dirty="0"/>
          </a:p>
          <a:p>
            <a:pPr lvl="1"/>
            <a:r>
              <a:rPr lang="en-US" sz="3200" dirty="0"/>
              <a:t>A two-phase protocol</a:t>
            </a:r>
          </a:p>
          <a:p>
            <a:endParaRPr lang="en-US" sz="3200" dirty="0"/>
          </a:p>
          <a:p>
            <a:r>
              <a:rPr lang="en-US" sz="3200" dirty="0"/>
              <a:t>Each operation uses ≥ </a:t>
            </a:r>
            <a:r>
              <a:rPr lang="en-US" sz="3200" i="1" dirty="0"/>
              <a:t>f</a:t>
            </a:r>
            <a:r>
              <a:rPr lang="en-US" sz="3200" dirty="0"/>
              <a:t> + 1 = 2</a:t>
            </a:r>
            <a:r>
              <a:rPr lang="en-US" sz="3200" b="1" dirty="0"/>
              <a:t> </a:t>
            </a:r>
            <a:r>
              <a:rPr lang="en-US" sz="3200" dirty="0"/>
              <a:t>of them</a:t>
            </a:r>
          </a:p>
          <a:p>
            <a:pPr lvl="1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Overlapping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quorums</a:t>
            </a:r>
          </a:p>
          <a:p>
            <a:pPr lvl="2"/>
            <a:r>
              <a:rPr lang="en-US" sz="3200" dirty="0"/>
              <a:t>So at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least one replica </a:t>
            </a:r>
            <a:r>
              <a:rPr lang="en-US" sz="3200" dirty="0"/>
              <a:t>“remembers”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/>
              <a:t>Review: Tolerating one fail-stop failure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olidFill>
                  <a:srgbClr val="FF0000"/>
                </a:solidFill>
              </a:rPr>
              <a:t>Can’t rely on the primary </a:t>
            </a:r>
            <a:r>
              <a:rPr lang="en-US" altLang="en-US" dirty="0"/>
              <a:t>to assign proposal #</a:t>
            </a:r>
          </a:p>
          <a:p>
            <a:pPr lvl="1"/>
            <a:r>
              <a:rPr lang="en-US" altLang="en-US" dirty="0"/>
              <a:t>Could assign same proposal # to different requests</a:t>
            </a:r>
          </a:p>
          <a:p>
            <a:endParaRPr lang="en-US" alt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en-US" b="1" dirty="0"/>
              <a:t>Can’t use Paxos </a:t>
            </a:r>
            <a:r>
              <a:rPr lang="en-US" altLang="en-US" dirty="0"/>
              <a:t>for view change</a:t>
            </a:r>
          </a:p>
          <a:p>
            <a:pPr lvl="1"/>
            <a:r>
              <a:rPr lang="en-US" altLang="en-US" dirty="0"/>
              <a:t>Under Byzantine faults, the intersection of two majority (</a:t>
            </a:r>
            <a:r>
              <a:rPr lang="en-US" altLang="en-US" i="1" dirty="0"/>
              <a:t>f </a:t>
            </a:r>
            <a:r>
              <a:rPr lang="en-US" altLang="en-US" dirty="0"/>
              <a:t>+ 1 node) quorums </a:t>
            </a:r>
            <a:r>
              <a:rPr lang="en-US" altLang="en-US" b="1" dirty="0">
                <a:solidFill>
                  <a:srgbClr val="FF0000"/>
                </a:solidFill>
              </a:rPr>
              <a:t>may be bad node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Bad node tells </a:t>
            </a:r>
            <a:r>
              <a:rPr lang="en-US" altLang="en-US" b="1" dirty="0"/>
              <a:t>different</a:t>
            </a:r>
            <a:r>
              <a:rPr lang="en-US" altLang="en-US" dirty="0"/>
              <a:t> quorums </a:t>
            </a:r>
            <a:r>
              <a:rPr lang="en-US" altLang="en-US" b="1" dirty="0">
                <a:solidFill>
                  <a:srgbClr val="FF0000"/>
                </a:solidFill>
              </a:rPr>
              <a:t>different things!</a:t>
            </a:r>
          </a:p>
          <a:p>
            <a:pPr lvl="2"/>
            <a:r>
              <a:rPr lang="en-US" altLang="en-US" sz="2800" i="1" dirty="0"/>
              <a:t>e.g.</a:t>
            </a:r>
            <a:r>
              <a:rPr lang="en-US" altLang="en-US" sz="2800" dirty="0"/>
              <a:t> tells N0 accept </a:t>
            </a:r>
            <a:r>
              <a:rPr lang="en-US" altLang="en-US" sz="2800" b="1" dirty="0">
                <a:solidFill>
                  <a:srgbClr val="FF0000"/>
                </a:solidFill>
              </a:rPr>
              <a:t>val1,</a:t>
            </a:r>
            <a:r>
              <a:rPr lang="en-US" altLang="en-US" sz="2800" dirty="0"/>
              <a:t> but N1 accept </a:t>
            </a:r>
            <a:r>
              <a:rPr lang="en-US" altLang="en-US" sz="2800" b="1" dirty="0">
                <a:solidFill>
                  <a:srgbClr val="FF0000"/>
                </a:solidFill>
              </a:rPr>
              <a:t>val2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 Paxos for BFT?</a:t>
            </a:r>
          </a:p>
        </p:txBody>
      </p:sp>
    </p:spTree>
    <p:extLst>
      <p:ext uri="{BB962C8B-B14F-4D97-AF65-F5344CB8AC3E}">
        <p14:creationId xmlns:p14="http://schemas.microsoft.com/office/powerpoint/2010/main" val="19447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Paxos under Byzantine faults			</a:t>
            </a:r>
            <a:r>
              <a:rPr lang="en-US" altLang="en-US" sz="2400" dirty="0"/>
              <a:t>(</a:t>
            </a:r>
            <a:r>
              <a:rPr lang="en-US" altLang="en-US" sz="2400" i="1" dirty="0"/>
              <a:t>f </a:t>
            </a:r>
            <a:r>
              <a:rPr lang="en-US" altLang="en-US" sz="2400" dirty="0"/>
              <a:t>= 1)</a:t>
            </a:r>
            <a:endParaRPr lang="en-US" altLang="en-US" dirty="0"/>
          </a:p>
        </p:txBody>
      </p:sp>
      <p:pic>
        <p:nvPicPr>
          <p:cNvPr id="26627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374686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0" y="3769212"/>
            <a:ext cx="11287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reeform 16"/>
          <p:cNvSpPr>
            <a:spLocks/>
          </p:cNvSpPr>
          <p:nvPr/>
        </p:nvSpPr>
        <p:spPr bwMode="auto">
          <a:xfrm>
            <a:off x="1018903" y="3948189"/>
            <a:ext cx="1031966" cy="814805"/>
          </a:xfrm>
          <a:custGeom>
            <a:avLst/>
            <a:gdLst>
              <a:gd name="T0" fmla="*/ 840 w 840"/>
              <a:gd name="T1" fmla="*/ 376 h 576"/>
              <a:gd name="T2" fmla="*/ 120 w 840"/>
              <a:gd name="T3" fmla="*/ 520 h 576"/>
              <a:gd name="T4" fmla="*/ 120 w 840"/>
              <a:gd name="T5" fmla="*/ 40 h 576"/>
              <a:gd name="T6" fmla="*/ 792 w 840"/>
              <a:gd name="T7" fmla="*/ 28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840"/>
              <a:gd name="T13" fmla="*/ 0 h 576"/>
              <a:gd name="T14" fmla="*/ 840 w 840"/>
              <a:gd name="T15" fmla="*/ 576 h 576"/>
              <a:gd name="connsiteX0" fmla="*/ 9608 w 9608"/>
              <a:gd name="connsiteY0" fmla="*/ 6434 h 9213"/>
              <a:gd name="connsiteX1" fmla="*/ 1037 w 9608"/>
              <a:gd name="connsiteY1" fmla="*/ 8934 h 9213"/>
              <a:gd name="connsiteX2" fmla="*/ 1037 w 9608"/>
              <a:gd name="connsiteY2" fmla="*/ 600 h 9213"/>
              <a:gd name="connsiteX3" fmla="*/ 9429 w 9608"/>
              <a:gd name="connsiteY3" fmla="*/ 1767 h 9213"/>
              <a:gd name="connsiteX0" fmla="*/ 10000 w 10000"/>
              <a:gd name="connsiteY0" fmla="*/ 6656 h 9672"/>
              <a:gd name="connsiteX1" fmla="*/ 1079 w 10000"/>
              <a:gd name="connsiteY1" fmla="*/ 9369 h 9672"/>
              <a:gd name="connsiteX2" fmla="*/ 1079 w 10000"/>
              <a:gd name="connsiteY2" fmla="*/ 323 h 9672"/>
              <a:gd name="connsiteX3" fmla="*/ 9814 w 10000"/>
              <a:gd name="connsiteY3" fmla="*/ 1590 h 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672">
                <a:moveTo>
                  <a:pt x="10000" y="6656"/>
                </a:moveTo>
                <a:cubicBezTo>
                  <a:pt x="6283" y="8540"/>
                  <a:pt x="2566" y="10424"/>
                  <a:pt x="1079" y="9369"/>
                </a:cubicBezTo>
                <a:cubicBezTo>
                  <a:pt x="-408" y="8314"/>
                  <a:pt x="-309" y="1078"/>
                  <a:pt x="1079" y="323"/>
                </a:cubicBezTo>
                <a:cubicBezTo>
                  <a:pt x="2467" y="-430"/>
                  <a:pt x="6038" y="192"/>
                  <a:pt x="9814" y="159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7"/>
          <p:cNvSpPr>
            <a:spLocks/>
          </p:cNvSpPr>
          <p:nvPr/>
        </p:nvSpPr>
        <p:spPr bwMode="auto">
          <a:xfrm>
            <a:off x="2573383" y="2064942"/>
            <a:ext cx="1682206" cy="1552346"/>
          </a:xfrm>
          <a:custGeom>
            <a:avLst/>
            <a:gdLst>
              <a:gd name="T0" fmla="*/ 0 w 1296"/>
              <a:gd name="T1" fmla="*/ 768 h 768"/>
              <a:gd name="T2" fmla="*/ 288 w 1296"/>
              <a:gd name="T3" fmla="*/ 144 h 768"/>
              <a:gd name="T4" fmla="*/ 1296 w 1296"/>
              <a:gd name="T5" fmla="*/ 0 h 768"/>
              <a:gd name="T6" fmla="*/ 0 60000 65536"/>
              <a:gd name="T7" fmla="*/ 0 60000 65536"/>
              <a:gd name="T8" fmla="*/ 0 60000 65536"/>
              <a:gd name="T9" fmla="*/ 0 w 1296"/>
              <a:gd name="T10" fmla="*/ 0 h 768"/>
              <a:gd name="T11" fmla="*/ 1296 w 129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768">
                <a:moveTo>
                  <a:pt x="0" y="768"/>
                </a:moveTo>
                <a:cubicBezTo>
                  <a:pt x="36" y="520"/>
                  <a:pt x="72" y="272"/>
                  <a:pt x="288" y="144"/>
                </a:cubicBezTo>
                <a:cubicBezTo>
                  <a:pt x="504" y="16"/>
                  <a:pt x="900" y="8"/>
                  <a:pt x="129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5" name="Freeform 18"/>
          <p:cNvSpPr>
            <a:spLocks/>
          </p:cNvSpPr>
          <p:nvPr/>
        </p:nvSpPr>
        <p:spPr bwMode="auto">
          <a:xfrm flipV="1">
            <a:off x="3122737" y="4110529"/>
            <a:ext cx="3718073" cy="223039"/>
          </a:xfrm>
          <a:custGeom>
            <a:avLst/>
            <a:gdLst>
              <a:gd name="T0" fmla="*/ 0 w 2064"/>
              <a:gd name="T1" fmla="*/ 48 h 152"/>
              <a:gd name="T2" fmla="*/ 1152 w 2064"/>
              <a:gd name="T3" fmla="*/ 144 h 152"/>
              <a:gd name="T4" fmla="*/ 2064 w 2064"/>
              <a:gd name="T5" fmla="*/ 0 h 152"/>
              <a:gd name="T6" fmla="*/ 0 60000 65536"/>
              <a:gd name="T7" fmla="*/ 0 60000 65536"/>
              <a:gd name="T8" fmla="*/ 0 60000 65536"/>
              <a:gd name="T9" fmla="*/ 0 w 2064"/>
              <a:gd name="T10" fmla="*/ 0 h 152"/>
              <a:gd name="T11" fmla="*/ 2064 w 206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52">
                <a:moveTo>
                  <a:pt x="0" y="48"/>
                </a:moveTo>
                <a:cubicBezTo>
                  <a:pt x="404" y="100"/>
                  <a:pt x="808" y="152"/>
                  <a:pt x="1152" y="144"/>
                </a:cubicBezTo>
                <a:cubicBezTo>
                  <a:pt x="1496" y="136"/>
                  <a:pt x="1780" y="68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3874825" y="3654176"/>
            <a:ext cx="2188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Prepare(1.N0)</a:t>
            </a:r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2328681" y="4759914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N0</a:t>
            </a:r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7274122" y="4789612"/>
            <a:ext cx="57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N1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65114" y="1709832"/>
            <a:ext cx="1128713" cy="1527175"/>
            <a:chOff x="4108269" y="2114912"/>
            <a:chExt cx="1128713" cy="1527175"/>
          </a:xfrm>
        </p:grpSpPr>
        <p:sp>
          <p:nvSpPr>
            <p:cNvPr id="26629" name="Freeform 6"/>
            <p:cNvSpPr>
              <a:spLocks/>
            </p:cNvSpPr>
            <p:nvPr/>
          </p:nvSpPr>
          <p:spPr bwMode="auto">
            <a:xfrm flipH="1">
              <a:off x="4963932" y="2118087"/>
              <a:ext cx="242887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6631" name="Picture 7" descr="MCj043161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69" y="2222862"/>
              <a:ext cx="1128713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Freeform 9"/>
            <p:cNvSpPr>
              <a:spLocks/>
            </p:cNvSpPr>
            <p:nvPr/>
          </p:nvSpPr>
          <p:spPr bwMode="auto">
            <a:xfrm>
              <a:off x="4409894" y="2114912"/>
              <a:ext cx="242888" cy="385763"/>
            </a:xfrm>
            <a:custGeom>
              <a:avLst/>
              <a:gdLst>
                <a:gd name="T0" fmla="*/ 133 w 215"/>
                <a:gd name="T1" fmla="*/ 304 h 305"/>
                <a:gd name="T2" fmla="*/ 82 w 215"/>
                <a:gd name="T3" fmla="*/ 257 h 305"/>
                <a:gd name="T4" fmla="*/ 56 w 215"/>
                <a:gd name="T5" fmla="*/ 232 h 305"/>
                <a:gd name="T6" fmla="*/ 46 w 215"/>
                <a:gd name="T7" fmla="*/ 221 h 305"/>
                <a:gd name="T8" fmla="*/ 20 w 215"/>
                <a:gd name="T9" fmla="*/ 185 h 305"/>
                <a:gd name="T10" fmla="*/ 20 w 215"/>
                <a:gd name="T11" fmla="*/ 0 h 305"/>
                <a:gd name="T12" fmla="*/ 82 w 215"/>
                <a:gd name="T13" fmla="*/ 118 h 305"/>
                <a:gd name="T14" fmla="*/ 215 w 215"/>
                <a:gd name="T15" fmla="*/ 180 h 305"/>
                <a:gd name="T16" fmla="*/ 174 w 215"/>
                <a:gd name="T17" fmla="*/ 242 h 305"/>
                <a:gd name="T18" fmla="*/ 149 w 215"/>
                <a:gd name="T19" fmla="*/ 288 h 305"/>
                <a:gd name="T20" fmla="*/ 113 w 215"/>
                <a:gd name="T21" fmla="*/ 298 h 305"/>
                <a:gd name="T22" fmla="*/ 133 w 215"/>
                <a:gd name="T23" fmla="*/ 304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305"/>
                <a:gd name="T38" fmla="*/ 215 w 215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305">
                  <a:moveTo>
                    <a:pt x="133" y="304"/>
                  </a:moveTo>
                  <a:cubicBezTo>
                    <a:pt x="117" y="287"/>
                    <a:pt x="98" y="273"/>
                    <a:pt x="82" y="257"/>
                  </a:cubicBezTo>
                  <a:cubicBezTo>
                    <a:pt x="73" y="248"/>
                    <a:pt x="65" y="241"/>
                    <a:pt x="56" y="232"/>
                  </a:cubicBezTo>
                  <a:cubicBezTo>
                    <a:pt x="52" y="228"/>
                    <a:pt x="46" y="221"/>
                    <a:pt x="46" y="221"/>
                  </a:cubicBezTo>
                  <a:cubicBezTo>
                    <a:pt x="40" y="204"/>
                    <a:pt x="32" y="198"/>
                    <a:pt x="20" y="185"/>
                  </a:cubicBezTo>
                  <a:cubicBezTo>
                    <a:pt x="1" y="125"/>
                    <a:pt x="0" y="63"/>
                    <a:pt x="20" y="0"/>
                  </a:cubicBezTo>
                  <a:cubicBezTo>
                    <a:pt x="34" y="43"/>
                    <a:pt x="47" y="86"/>
                    <a:pt x="82" y="118"/>
                  </a:cubicBezTo>
                  <a:cubicBezTo>
                    <a:pt x="99" y="172"/>
                    <a:pt x="167" y="175"/>
                    <a:pt x="215" y="180"/>
                  </a:cubicBezTo>
                  <a:cubicBezTo>
                    <a:pt x="210" y="211"/>
                    <a:pt x="206" y="232"/>
                    <a:pt x="174" y="242"/>
                  </a:cubicBezTo>
                  <a:cubicBezTo>
                    <a:pt x="166" y="255"/>
                    <a:pt x="161" y="279"/>
                    <a:pt x="149" y="288"/>
                  </a:cubicBezTo>
                  <a:cubicBezTo>
                    <a:pt x="139" y="296"/>
                    <a:pt x="113" y="286"/>
                    <a:pt x="113" y="298"/>
                  </a:cubicBezTo>
                  <a:cubicBezTo>
                    <a:pt x="113" y="305"/>
                    <a:pt x="126" y="302"/>
                    <a:pt x="133" y="30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9" name="Text Box 22"/>
            <p:cNvSpPr txBox="1">
              <a:spLocks noChangeArrowheads="1"/>
            </p:cNvSpPr>
            <p:nvPr/>
          </p:nvSpPr>
          <p:spPr bwMode="auto">
            <a:xfrm>
              <a:off x="4473394" y="3184887"/>
              <a:ext cx="573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N2</a:t>
              </a:r>
            </a:p>
          </p:txBody>
        </p:sp>
      </p:grpSp>
      <p:sp>
        <p:nvSpPr>
          <p:cNvPr id="26640" name="Text Box 23"/>
          <p:cNvSpPr txBox="1">
            <a:spLocks noChangeArrowheads="1"/>
          </p:cNvSpPr>
          <p:nvPr/>
        </p:nvSpPr>
        <p:spPr bwMode="auto">
          <a:xfrm>
            <a:off x="6992240" y="5223551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1" name="Text Box 24"/>
          <p:cNvSpPr txBox="1">
            <a:spLocks noChangeArrowheads="1"/>
          </p:cNvSpPr>
          <p:nvPr/>
        </p:nvSpPr>
        <p:spPr bwMode="auto">
          <a:xfrm>
            <a:off x="2035518" y="5259938"/>
            <a:ext cx="1136850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 err="1"/>
              <a:t>n</a:t>
            </a:r>
            <a:r>
              <a:rPr lang="en-US" altLang="en-US" sz="2000" baseline="-25000" dirty="0" err="1"/>
              <a:t>h</a:t>
            </a:r>
            <a:r>
              <a:rPr lang="en-US" altLang="en-US" sz="2000" dirty="0"/>
              <a:t>=1.N0</a:t>
            </a:r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 rot="18900000">
            <a:off x="-40870" y="2740586"/>
            <a:ext cx="339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Prepare(1.N0)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1320" y="2335510"/>
            <a:ext cx="5609491" cy="2923789"/>
            <a:chOff x="1231320" y="2335510"/>
            <a:chExt cx="5609491" cy="2923789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36782" y="4797634"/>
              <a:ext cx="266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/>
                <a:t>Promise(1.N0, </a:t>
              </a:r>
              <a:r>
                <a:rPr lang="en-US" dirty="0" err="1"/>
                <a:t>Ø</a:t>
              </a:r>
              <a:r>
                <a:rPr lang="en-US" altLang="en-US" dirty="0"/>
                <a:t>)</a:t>
              </a:r>
              <a:endParaRPr lang="en-US" altLang="en-US" sz="2800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rot="10800000" flipV="1">
              <a:off x="3097264" y="4512400"/>
              <a:ext cx="3743547" cy="223039"/>
            </a:xfrm>
            <a:custGeom>
              <a:avLst/>
              <a:gdLst>
                <a:gd name="T0" fmla="*/ 0 w 2064"/>
                <a:gd name="T1" fmla="*/ 48 h 152"/>
                <a:gd name="T2" fmla="*/ 1152 w 2064"/>
                <a:gd name="T3" fmla="*/ 144 h 152"/>
                <a:gd name="T4" fmla="*/ 2064 w 2064"/>
                <a:gd name="T5" fmla="*/ 0 h 152"/>
                <a:gd name="T6" fmla="*/ 0 60000 65536"/>
                <a:gd name="T7" fmla="*/ 0 60000 65536"/>
                <a:gd name="T8" fmla="*/ 0 60000 65536"/>
                <a:gd name="T9" fmla="*/ 0 w 2064"/>
                <a:gd name="T10" fmla="*/ 0 h 152"/>
                <a:gd name="T11" fmla="*/ 2064 w 206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" h="152">
                  <a:moveTo>
                    <a:pt x="0" y="48"/>
                  </a:moveTo>
                  <a:cubicBezTo>
                    <a:pt x="404" y="100"/>
                    <a:pt x="808" y="152"/>
                    <a:pt x="1152" y="144"/>
                  </a:cubicBezTo>
                  <a:cubicBezTo>
                    <a:pt x="1496" y="136"/>
                    <a:pt x="1780" y="68"/>
                    <a:pt x="206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823364" y="2335510"/>
              <a:ext cx="1432226" cy="1271217"/>
            </a:xfrm>
            <a:custGeom>
              <a:avLst/>
              <a:gdLst>
                <a:gd name="T0" fmla="*/ 0 w 1296"/>
                <a:gd name="T1" fmla="*/ 768 h 768"/>
                <a:gd name="T2" fmla="*/ 288 w 1296"/>
                <a:gd name="T3" fmla="*/ 144 h 768"/>
                <a:gd name="T4" fmla="*/ 1296 w 1296"/>
                <a:gd name="T5" fmla="*/ 0 h 768"/>
                <a:gd name="T6" fmla="*/ 0 60000 65536"/>
                <a:gd name="T7" fmla="*/ 0 60000 65536"/>
                <a:gd name="T8" fmla="*/ 0 60000 65536"/>
                <a:gd name="T9" fmla="*/ 0 w 1296"/>
                <a:gd name="T10" fmla="*/ 0 h 768"/>
                <a:gd name="T11" fmla="*/ 1296 w 129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768">
                  <a:moveTo>
                    <a:pt x="0" y="768"/>
                  </a:moveTo>
                  <a:cubicBezTo>
                    <a:pt x="36" y="520"/>
                    <a:pt x="72" y="272"/>
                    <a:pt x="288" y="144"/>
                  </a:cubicBezTo>
                  <a:cubicBezTo>
                    <a:pt x="504" y="16"/>
                    <a:pt x="900" y="8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 rot="19201192">
              <a:off x="2621170" y="2855298"/>
              <a:ext cx="20441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/>
                <a:t>Promise(1.N0, </a:t>
              </a:r>
              <a:r>
                <a:rPr lang="en-US" sz="1800" dirty="0" err="1"/>
                <a:t>Ø</a:t>
              </a:r>
              <a:r>
                <a:rPr lang="en-US" altLang="en-US" sz="1800" dirty="0"/>
                <a:t>)</a:t>
              </a:r>
              <a:endParaRPr lang="en-US" altLang="en-US" sz="2000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31320" y="4147879"/>
              <a:ext cx="647545" cy="411811"/>
            </a:xfrm>
            <a:custGeom>
              <a:avLst/>
              <a:gdLst>
                <a:gd name="T0" fmla="*/ 840 w 840"/>
                <a:gd name="T1" fmla="*/ 376 h 576"/>
                <a:gd name="T2" fmla="*/ 120 w 840"/>
                <a:gd name="T3" fmla="*/ 520 h 576"/>
                <a:gd name="T4" fmla="*/ 120 w 840"/>
                <a:gd name="T5" fmla="*/ 40 h 576"/>
                <a:gd name="T6" fmla="*/ 792 w 840"/>
                <a:gd name="T7" fmla="*/ 28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76"/>
                <a:gd name="T14" fmla="*/ 840 w 840"/>
                <a:gd name="T15" fmla="*/ 576 h 576"/>
                <a:gd name="connsiteX0" fmla="*/ 9608 w 9608"/>
                <a:gd name="connsiteY0" fmla="*/ 6434 h 9213"/>
                <a:gd name="connsiteX1" fmla="*/ 1037 w 9608"/>
                <a:gd name="connsiteY1" fmla="*/ 8934 h 9213"/>
                <a:gd name="connsiteX2" fmla="*/ 1037 w 9608"/>
                <a:gd name="connsiteY2" fmla="*/ 600 h 9213"/>
                <a:gd name="connsiteX3" fmla="*/ 9429 w 9608"/>
                <a:gd name="connsiteY3" fmla="*/ 1767 h 9213"/>
                <a:gd name="connsiteX0" fmla="*/ 10000 w 10000"/>
                <a:gd name="connsiteY0" fmla="*/ 6656 h 9672"/>
                <a:gd name="connsiteX1" fmla="*/ 1079 w 10000"/>
                <a:gd name="connsiteY1" fmla="*/ 9369 h 9672"/>
                <a:gd name="connsiteX2" fmla="*/ 1079 w 10000"/>
                <a:gd name="connsiteY2" fmla="*/ 323 h 9672"/>
                <a:gd name="connsiteX3" fmla="*/ 9814 w 10000"/>
                <a:gd name="connsiteY3" fmla="*/ 1590 h 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672">
                  <a:moveTo>
                    <a:pt x="10000" y="6656"/>
                  </a:moveTo>
                  <a:cubicBezTo>
                    <a:pt x="6283" y="8540"/>
                    <a:pt x="2566" y="10424"/>
                    <a:pt x="1079" y="9369"/>
                  </a:cubicBezTo>
                  <a:cubicBezTo>
                    <a:pt x="-408" y="8314"/>
                    <a:pt x="-309" y="1078"/>
                    <a:pt x="1079" y="323"/>
                  </a:cubicBezTo>
                  <a:cubicBezTo>
                    <a:pt x="2467" y="-430"/>
                    <a:pt x="6038" y="192"/>
                    <a:pt x="9814" y="15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204291" y="4140666"/>
            <a:ext cx="56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 dirty="0"/>
              <a:t>OK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08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43977</TotalTime>
  <Words>4436</Words>
  <Application>Microsoft Macintosh PowerPoint</Application>
  <PresentationFormat>On-screen Show (4:3)</PresentationFormat>
  <Paragraphs>714</Paragraphs>
  <Slides>51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Courier New</vt:lpstr>
      <vt:lpstr>Tahoma</vt:lpstr>
      <vt:lpstr>Times New Roman</vt:lpstr>
      <vt:lpstr>1_Office Theme</vt:lpstr>
      <vt:lpstr>2_Office Theme</vt:lpstr>
      <vt:lpstr>Byzantine Fault Tolerance</vt:lpstr>
      <vt:lpstr>So far: Fail-stop failures</vt:lpstr>
      <vt:lpstr>Byzantine faults</vt:lpstr>
      <vt:lpstr>Today: Byzantine fault tolerance</vt:lpstr>
      <vt:lpstr>Mini-case-study: Boeing 777 fly-by-wire primary flight control system</vt:lpstr>
      <vt:lpstr>Today</vt:lpstr>
      <vt:lpstr>Review: Tolerating one fail-stop failure</vt:lpstr>
      <vt:lpstr>Use Paxos for BFT?</vt:lpstr>
      <vt:lpstr>Paxos under Byzantine faults   (f = 1)</vt:lpstr>
      <vt:lpstr>Paxos under Byzantine faults   (f = 1)</vt:lpstr>
      <vt:lpstr>Paxos under Byzantine faults   (f = 1)</vt:lpstr>
      <vt:lpstr>Paxos under Byzantine faults   (f = 1)</vt:lpstr>
      <vt:lpstr>Theoretical fundamentals: Byzantine Generals</vt:lpstr>
      <vt:lpstr>Put burden on client instead?</vt:lpstr>
      <vt:lpstr>&lt;cryptography in 6 slides&gt;</vt:lpstr>
      <vt:lpstr>κρμπτο γραφη (Cryptography)</vt:lpstr>
      <vt:lpstr>Terminology</vt:lpstr>
      <vt:lpstr>Symmetric key encryption</vt:lpstr>
      <vt:lpstr>Public key encryption</vt:lpstr>
      <vt:lpstr>Applications</vt:lpstr>
      <vt:lpstr>Establishing a shared secret</vt:lpstr>
      <vt:lpstr>&lt;/cryptography in 6 slides&gt;</vt:lpstr>
      <vt:lpstr>Put burden on client instead?</vt:lpstr>
      <vt:lpstr>Today</vt:lpstr>
      <vt:lpstr>Practical BFT: Overview</vt:lpstr>
      <vt:lpstr>Correctness argument</vt:lpstr>
      <vt:lpstr>Non-problem: Client failures</vt:lpstr>
      <vt:lpstr>What clients do</vt:lpstr>
      <vt:lpstr>What replicas do</vt:lpstr>
      <vt:lpstr>Primary-Backup protocol</vt:lpstr>
      <vt:lpstr>Ordering requests</vt:lpstr>
      <vt:lpstr>Byzantine quorums              (f = 1)</vt:lpstr>
      <vt:lpstr>Quorum certificates</vt:lpstr>
      <vt:lpstr>Keys</vt:lpstr>
      <vt:lpstr>Ordering requests</vt:lpstr>
      <vt:lpstr>Checking the primary’s message</vt:lpstr>
      <vt:lpstr>Collecting a prepared certificate (f = 1)</vt:lpstr>
      <vt:lpstr>Collecting a committed certificate (f = 1)</vt:lpstr>
      <vt:lpstr>Byzantine primary: replaying old requests</vt:lpstr>
      <vt:lpstr>Byzantine primary: Splitting replicas       (f = 1)</vt:lpstr>
      <vt:lpstr>Splitting replicas</vt:lpstr>
      <vt:lpstr>View change</vt:lpstr>
      <vt:lpstr>Considerations for view change</vt:lpstr>
      <vt:lpstr>Garbage collection</vt:lpstr>
      <vt:lpstr>Proactive recovery</vt:lpstr>
      <vt:lpstr>Recovery protocol sketch</vt:lpstr>
      <vt:lpstr>Today</vt:lpstr>
      <vt:lpstr>File system benchmarks</vt:lpstr>
      <vt:lpstr>Practical limitations of BFT</vt:lpstr>
      <vt:lpstr>Large impact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2037</cp:revision>
  <cp:lastPrinted>2016-10-12T09:37:44Z</cp:lastPrinted>
  <dcterms:created xsi:type="dcterms:W3CDTF">2013-10-08T01:49:25Z</dcterms:created>
  <dcterms:modified xsi:type="dcterms:W3CDTF">2019-10-23T07:46:34Z</dcterms:modified>
</cp:coreProperties>
</file>