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4"/>
  </p:notesMasterIdLst>
  <p:handoutMasterIdLst>
    <p:handoutMasterId r:id="rId45"/>
  </p:handoutMasterIdLst>
  <p:sldIdLst>
    <p:sldId id="257" r:id="rId2"/>
    <p:sldId id="427" r:id="rId3"/>
    <p:sldId id="428" r:id="rId4"/>
    <p:sldId id="430" r:id="rId5"/>
    <p:sldId id="431" r:id="rId6"/>
    <p:sldId id="429" r:id="rId7"/>
    <p:sldId id="432" r:id="rId8"/>
    <p:sldId id="433" r:id="rId9"/>
    <p:sldId id="434" r:id="rId10"/>
    <p:sldId id="437" r:id="rId11"/>
    <p:sldId id="435" r:id="rId12"/>
    <p:sldId id="438" r:id="rId13"/>
    <p:sldId id="439" r:id="rId14"/>
    <p:sldId id="440" r:id="rId15"/>
    <p:sldId id="276" r:id="rId16"/>
    <p:sldId id="282" r:id="rId17"/>
    <p:sldId id="281" r:id="rId18"/>
    <p:sldId id="280" r:id="rId19"/>
    <p:sldId id="279" r:id="rId20"/>
    <p:sldId id="283" r:id="rId21"/>
    <p:sldId id="285" r:id="rId22"/>
    <p:sldId id="391" r:id="rId23"/>
    <p:sldId id="392" r:id="rId24"/>
    <p:sldId id="441" r:id="rId25"/>
    <p:sldId id="287" r:id="rId26"/>
    <p:sldId id="288" r:id="rId27"/>
    <p:sldId id="290" r:id="rId28"/>
    <p:sldId id="289" r:id="rId29"/>
    <p:sldId id="443" r:id="rId30"/>
    <p:sldId id="444" r:id="rId31"/>
    <p:sldId id="442" r:id="rId32"/>
    <p:sldId id="445" r:id="rId33"/>
    <p:sldId id="446" r:id="rId34"/>
    <p:sldId id="405" r:id="rId35"/>
    <p:sldId id="447" r:id="rId36"/>
    <p:sldId id="448" r:id="rId37"/>
    <p:sldId id="449" r:id="rId38"/>
    <p:sldId id="450" r:id="rId39"/>
    <p:sldId id="451" r:id="rId40"/>
    <p:sldId id="301" r:id="rId41"/>
    <p:sldId id="300" r:id="rId42"/>
    <p:sldId id="302" r:id="rId4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3" autoAdjust="0"/>
    <p:restoredTop sz="84082" autoAdjust="0"/>
  </p:normalViewPr>
  <p:slideViewPr>
    <p:cSldViewPr snapToGrid="0">
      <p:cViewPr varScale="1">
        <p:scale>
          <a:sx n="107" d="100"/>
          <a:sy n="107" d="100"/>
        </p:scale>
        <p:origin x="240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34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ts(a</a:t>
            </a:r>
            <a:r>
              <a:rPr lang="en-US" dirty="0"/>
              <a:t>)</a:t>
            </a:r>
            <a:r>
              <a:rPr lang="en-US" baseline="0" dirty="0"/>
              <a:t> &lt; </a:t>
            </a:r>
            <a:r>
              <a:rPr lang="en-US" baseline="0" dirty="0" err="1"/>
              <a:t>ts</a:t>
            </a:r>
            <a:r>
              <a:rPr lang="en-US" baseline="0" dirty="0"/>
              <a:t> (</a:t>
            </a:r>
            <a:r>
              <a:rPr lang="en-US" baseline="0" dirty="0" err="1"/>
              <a:t>b</a:t>
            </a:r>
            <a:r>
              <a:rPr lang="en-US" baseline="0" dirty="0"/>
              <a:t>), are either </a:t>
            </a:r>
            <a:r>
              <a:rPr lang="en-US" baseline="0" dirty="0" err="1"/>
              <a:t>linearizable</a:t>
            </a:r>
            <a:r>
              <a:rPr lang="en-US" baseline="0" dirty="0"/>
              <a:t>?  Does </a:t>
            </a:r>
            <a:r>
              <a:rPr lang="en-US" baseline="0" dirty="0" err="1"/>
              <a:t>ts(a</a:t>
            </a:r>
            <a:r>
              <a:rPr lang="en-US" baseline="0" dirty="0"/>
              <a:t>) have to be before </a:t>
            </a:r>
            <a:r>
              <a:rPr lang="en-US" baseline="0" dirty="0" err="1"/>
              <a:t>ts(b</a:t>
            </a:r>
            <a:r>
              <a:rPr lang="en-US" baseline="0" dirty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00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[Common</a:t>
            </a:r>
            <a:r>
              <a:rPr lang="en-US" baseline="0" dirty="0"/>
              <a:t> example is x is an uploaded photo, and y is adding that photo to an album.]</a:t>
            </a:r>
          </a:p>
          <a:p>
            <a:endParaRPr lang="en-US" baseline="0" dirty="0"/>
          </a:p>
          <a:p>
            <a:r>
              <a:rPr lang="en-US" baseline="0" dirty="0"/>
              <a:t>Happens-before would also have a 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0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Strong Consistency &amp; CAP Theorem</a:t>
            </a:r>
            <a:endParaRPr lang="en-US" sz="3200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15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real-time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operation A </a:t>
            </a:r>
            <a:r>
              <a:rPr lang="en-US" dirty="0">
                <a:solidFill>
                  <a:srgbClr val="FF8F00"/>
                </a:solidFill>
              </a:rPr>
              <a:t>completes</a:t>
            </a:r>
            <a:r>
              <a:rPr lang="en-US" i="1" dirty="0">
                <a:solidFill>
                  <a:srgbClr val="FF8F00"/>
                </a:solidFill>
              </a:rPr>
              <a:t> </a:t>
            </a:r>
            <a:r>
              <a:rPr lang="en-US" dirty="0"/>
              <a:t>before operation B </a:t>
            </a:r>
            <a:r>
              <a:rPr lang="en-US" dirty="0">
                <a:solidFill>
                  <a:srgbClr val="FF8F00"/>
                </a:solidFill>
              </a:rPr>
              <a:t>begins</a:t>
            </a:r>
            <a:r>
              <a:rPr lang="en-US" dirty="0"/>
              <a:t>, then A is ordered before B in real-time</a:t>
            </a:r>
          </a:p>
          <a:p>
            <a:pPr lvl="1"/>
            <a:r>
              <a:rPr lang="en-US" dirty="0"/>
              <a:t>If neither A nor B completes before the other begins, then there is no real-time order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  <a:r>
              <a:rPr lang="en-US" sz="2000" b="0" dirty="0"/>
              <a:t> [Herlihy and Wing 1990]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85021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dirty="0"/>
              <a:t>Will receive requests ordered by real-time in that order</a:t>
            </a:r>
          </a:p>
          <a:p>
            <a:pPr lvl="1"/>
            <a:r>
              <a:rPr lang="en-US" dirty="0"/>
              <a:t>Will receive all requests in some order</a:t>
            </a:r>
          </a:p>
          <a:p>
            <a:r>
              <a:rPr lang="en-US" dirty="0"/>
              <a:t>Atomic Multicast, </a:t>
            </a:r>
            <a:r>
              <a:rPr lang="en-US" dirty="0" err="1"/>
              <a:t>Viewstamped</a:t>
            </a:r>
            <a:r>
              <a:rPr lang="en-US" dirty="0"/>
              <a:t> Replication, </a:t>
            </a:r>
            <a:r>
              <a:rPr lang="en-US" dirty="0" err="1"/>
              <a:t>Paxos</a:t>
            </a:r>
            <a:r>
              <a:rPr lang="en-US" dirty="0"/>
              <a:t>, and RAFT provide Linearizability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==</a:t>
            </a:r>
            <a:br>
              <a:rPr lang="en-US" dirty="0"/>
            </a:br>
            <a:r>
              <a:rPr lang="en-US" dirty="0"/>
              <a:t>“Appears to be a Single Machine”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54132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Hides the complexity of the underlying distributed system from applications!</a:t>
            </a:r>
          </a:p>
          <a:p>
            <a:pPr lvl="1"/>
            <a:r>
              <a:rPr lang="en-US" dirty="0"/>
              <a:t>Easier to write applications</a:t>
            </a:r>
          </a:p>
          <a:p>
            <a:pPr lvl="1"/>
            <a:r>
              <a:rPr lang="en-US" dirty="0"/>
              <a:t>Easier to write correct applications</a:t>
            </a:r>
          </a:p>
          <a:p>
            <a:r>
              <a:rPr lang="en-US" dirty="0"/>
              <a:t>But, performance trade-offs, e.g., CAP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is ideal?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9237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Network Partitions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Linearizability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CAP Theorem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Consistency Hierarchy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410140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dirty="0"/>
              <a:t>CAP conjecture</a:t>
            </a:r>
            <a:r>
              <a:rPr lang="en-US" b="0" dirty="0"/>
              <a:t> </a:t>
            </a:r>
            <a:r>
              <a:rPr lang="en-US" sz="2000" b="0" dirty="0"/>
              <a:t>[Brewer 00]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29962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  <a:r>
              <a:rPr lang="en-US" sz="2000" b="0" dirty="0"/>
              <a:t> [Gilbert Lynch 02]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</p:spTree>
    <p:extLst>
      <p:ext uri="{BB962C8B-B14F-4D97-AF65-F5344CB8AC3E}">
        <p14:creationId xmlns:p14="http://schemas.microsoft.com/office/powerpoint/2010/main" val="1127596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82418" y="5891360"/>
            <a:ext cx="2956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</p:spTree>
    <p:extLst>
      <p:ext uri="{BB962C8B-B14F-4D97-AF65-F5344CB8AC3E}">
        <p14:creationId xmlns:p14="http://schemas.microsoft.com/office/powerpoint/2010/main" val="489616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82418" y="5891360"/>
            <a:ext cx="2956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704" y="4855877"/>
            <a:ext cx="270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38217" y="2544462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11275" y="3109451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ok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</p:spTree>
    <p:extLst>
      <p:ext uri="{BB962C8B-B14F-4D97-AF65-F5344CB8AC3E}">
        <p14:creationId xmlns:p14="http://schemas.microsoft.com/office/powerpoint/2010/main" val="4522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82418" y="5891360"/>
            <a:ext cx="2956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704" y="4855877"/>
            <a:ext cx="270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38217" y="2544462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11275" y="3109451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ok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95174" y="2589287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68232" y="3109451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x=0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198831" y="4581283"/>
            <a:ext cx="40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82418" y="5891360"/>
            <a:ext cx="2956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704" y="4855877"/>
            <a:ext cx="270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38217" y="2544462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11275" y="3109451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ok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Helvetica Neue Medium" charset="0"/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95174" y="2589287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68232" y="3109451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x=0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198831" y="4581283"/>
            <a:ext cx="40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Frame 32"/>
          <p:cNvSpPr/>
          <p:nvPr/>
        </p:nvSpPr>
        <p:spPr>
          <a:xfrm>
            <a:off x="1701540" y="2540930"/>
            <a:ext cx="551107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849863" y="3113746"/>
            <a:ext cx="620932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977093" y="2103731"/>
            <a:ext cx="917070" cy="365841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56991" y="2204350"/>
            <a:ext cx="1638183" cy="1100845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1681" y="1875179"/>
            <a:ext cx="4160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Not consistent (C) =&gt; contradiction! 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6775304" y="1966412"/>
            <a:ext cx="186865" cy="1868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41" grpId="0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Network Partitions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Linearizability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CAP Theorem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Consistency Hierarchy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4012686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1/2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Cannot “choose” no partitions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2-out-of-3 interpretation doesn’t make sense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Instead, availability OR consistency?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i.e., fundamental trade-off between availability and consistency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When designing system must choose one or the other, both are not 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2/2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It is a theorem, with a proof, that you understand!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Cannot “beat” CAP theorem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 engineer systems to make partitions extremely rare, however, and then just take the rare hit to availability (or consistency)</a:t>
            </a:r>
          </a:p>
        </p:txBody>
      </p:sp>
    </p:spTree>
    <p:extLst>
      <p:ext uri="{BB962C8B-B14F-4D97-AF65-F5344CB8AC3E}">
        <p14:creationId xmlns:p14="http://schemas.microsoft.com/office/powerpoint/2010/main" val="3672133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trade-offs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52DDF-CCE5-9644-9AF3-BFB84D893AE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Network Partitions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Linearizability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CAP Theorem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Consistency Hierarchy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539755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Contract between a distributed system and the applications that run on it</a:t>
            </a:r>
          </a:p>
          <a:p>
            <a:r>
              <a:rPr lang="en-US" dirty="0"/>
              <a:t>A consistency model is a set of </a:t>
            </a:r>
            <a:r>
              <a:rPr lang="en-US" dirty="0">
                <a:solidFill>
                  <a:srgbClr val="FF8F00"/>
                </a:solidFill>
              </a:rPr>
              <a:t>guarantees</a:t>
            </a:r>
            <a:r>
              <a:rPr lang="en-US" dirty="0"/>
              <a:t> made by the distributed system</a:t>
            </a:r>
          </a:p>
          <a:p>
            <a:r>
              <a:rPr lang="en-US" dirty="0"/>
              <a:t>e.g., Linearizability</a:t>
            </a:r>
          </a:p>
          <a:p>
            <a:pPr lvl="1"/>
            <a:r>
              <a:rPr lang="en-US" dirty="0"/>
              <a:t>Guarantees a total order of operations</a:t>
            </a:r>
          </a:p>
          <a:p>
            <a:pPr lvl="1"/>
            <a:r>
              <a:rPr lang="en-US" dirty="0"/>
              <a:t>Guarantees the real-time ordering is respected</a:t>
            </a:r>
          </a:p>
        </p:txBody>
      </p:sp>
    </p:spTree>
    <p:extLst>
      <p:ext uri="{BB962C8B-B14F-4D97-AF65-F5344CB8AC3E}">
        <p14:creationId xmlns:p14="http://schemas.microsoft.com/office/powerpoint/2010/main" val="30842683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967" y="0"/>
            <a:ext cx="8724598" cy="1325563"/>
          </a:xfrm>
        </p:spPr>
        <p:txBody>
          <a:bodyPr/>
          <a:lstStyle/>
          <a:p>
            <a:r>
              <a:rPr lang="en-US" dirty="0"/>
              <a:t>Stronger vs weaker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Stronger consistency models</a:t>
            </a:r>
          </a:p>
          <a:p>
            <a:pPr marL="457200" lvl="1" indent="0">
              <a:buNone/>
            </a:pPr>
            <a:r>
              <a:rPr lang="en-US" dirty="0"/>
              <a:t>+ Easier to write applications</a:t>
            </a:r>
          </a:p>
          <a:p>
            <a:pPr lvl="1">
              <a:buFontTx/>
              <a:buChar char="-"/>
            </a:pPr>
            <a:r>
              <a:rPr lang="en-US" dirty="0"/>
              <a:t> More guarantees for the system to ensure</a:t>
            </a:r>
          </a:p>
          <a:p>
            <a:pPr marL="914400" lvl="2" indent="0">
              <a:buNone/>
            </a:pPr>
            <a:r>
              <a:rPr lang="en-US" dirty="0"/>
              <a:t>Results in performance tradeoffs</a:t>
            </a:r>
          </a:p>
          <a:p>
            <a:r>
              <a:rPr lang="en-US" dirty="0"/>
              <a:t>Weaker consistency models</a:t>
            </a:r>
          </a:p>
          <a:p>
            <a:pPr marL="457200" lvl="1" indent="0">
              <a:buNone/>
            </a:pPr>
            <a:r>
              <a:rPr lang="en-US" dirty="0"/>
              <a:t>-  Harder to write applications</a:t>
            </a:r>
          </a:p>
          <a:p>
            <a:pPr marL="457200" lvl="1" indent="0">
              <a:buNone/>
            </a:pPr>
            <a:r>
              <a:rPr lang="en-US" dirty="0"/>
              <a:t>+ Fewer guarantees for the system to ensure</a:t>
            </a:r>
          </a:p>
        </p:txBody>
      </p:sp>
    </p:spTree>
    <p:extLst>
      <p:ext uri="{BB962C8B-B14F-4D97-AF65-F5344CB8AC3E}">
        <p14:creationId xmlns:p14="http://schemas.microsoft.com/office/powerpoint/2010/main" val="1001665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30057667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stronger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consistency model </a:t>
            </a:r>
            <a:r>
              <a:rPr lang="en-US" i="1" dirty="0"/>
              <a:t>A</a:t>
            </a:r>
            <a:r>
              <a:rPr lang="en-US" dirty="0"/>
              <a:t> is strictly stronger than </a:t>
            </a:r>
            <a:r>
              <a:rPr lang="en-US" i="1" dirty="0"/>
              <a:t>B</a:t>
            </a:r>
            <a:r>
              <a:rPr lang="en-US" dirty="0"/>
              <a:t> if it allows a strict subset of the behaviors of B</a:t>
            </a:r>
          </a:p>
          <a:p>
            <a:pPr lvl="1"/>
            <a:r>
              <a:rPr lang="en-US" dirty="0"/>
              <a:t>Guarantees are strictly stronger</a:t>
            </a:r>
          </a:p>
          <a:p>
            <a:pPr lvl="1"/>
            <a:endParaRPr lang="en-US" dirty="0"/>
          </a:p>
          <a:p>
            <a:r>
              <a:rPr lang="en-US" dirty="0" err="1"/>
              <a:t>Linearizability</a:t>
            </a:r>
            <a:r>
              <a:rPr lang="en-US" dirty="0"/>
              <a:t> is strictly stronger than Sequential Consistency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: ∃total order + real-time ordering</a:t>
            </a:r>
          </a:p>
          <a:p>
            <a:pPr lvl="1"/>
            <a:r>
              <a:rPr lang="en-US" dirty="0"/>
              <a:t>Sequential: ∃total order + process ordering</a:t>
            </a:r>
          </a:p>
          <a:p>
            <a:pPr lvl="2"/>
            <a:r>
              <a:rPr lang="en-US" dirty="0"/>
              <a:t>Process ordering ⊆ Real-time ordering</a:t>
            </a:r>
          </a:p>
        </p:txBody>
      </p:sp>
    </p:spTree>
    <p:extLst>
      <p:ext uri="{BB962C8B-B14F-4D97-AF65-F5344CB8AC3E}">
        <p14:creationId xmlns:p14="http://schemas.microsoft.com/office/powerpoint/2010/main" val="38686692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283BF-A93F-C74D-8BEA-BEB22CB38F3A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D14CF3-EE12-6041-9A8A-F2C9E04306B8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0FF6A-BEC5-5B44-9FD9-BA816B4DF359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6A8605-F1B2-B44C-A038-0DA09F0E8CD7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14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D4A654-8B18-874E-A4D4-F9811E0D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3E97B90A-9712-B944-AF32-84EBCF2D6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E0600983-590B-EB4A-A6A4-62DDEFBA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949B7E06-2AAC-D848-BAF6-7138F7F6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A839D32C-881B-784D-BB32-D81ABEC3F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7F57AAB8-7C5D-3E49-84F6-62713B58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6A5FA8B-1267-D04A-9C5A-2C2C400F7310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1A5D4A-F260-3E4C-9F2B-4841C0C34695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1408F9-E506-344F-8EBF-8D9B6C8A4CEB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20D95F-2D59-7643-A57F-92417ED419B2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B6F931-C941-7E44-8911-5E98AFF52232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20CE74-8185-6D47-AF4F-A372330DCE9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049954-7A67-C346-84B3-AC3A607D9C60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245B59-CE94-A94D-81AA-5106043C4DAE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ACCB40-BA32-8940-B336-CC4365321014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89778F-AE2B-BA45-80EB-03B6BB61DFDD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2335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283BF-A93F-C74D-8BEA-BEB22CB38F3A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D14CF3-EE12-6041-9A8A-F2C9E04306B8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0FF6A-BEC5-5B44-9FD9-BA816B4DF359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6A8605-F1B2-B44C-A038-0DA09F0E8CD7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83062E47-53B2-E249-989D-51719D445A64}"/>
              </a:ext>
            </a:extLst>
          </p:cNvPr>
          <p:cNvSpPr/>
          <p:nvPr/>
        </p:nvSpPr>
        <p:spPr>
          <a:xfrm>
            <a:off x="299807" y="2134057"/>
            <a:ext cx="1918229" cy="1017756"/>
          </a:xfrm>
          <a:prstGeom prst="wedgeRectCallout">
            <a:avLst>
              <a:gd name="adj1" fmla="val -21452"/>
              <a:gd name="adj2" fmla="val 7300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issues operation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A778334E-46F6-2A41-A793-81F09B2DC5E3}"/>
              </a:ext>
            </a:extLst>
          </p:cNvPr>
          <p:cNvSpPr/>
          <p:nvPr/>
        </p:nvSpPr>
        <p:spPr>
          <a:xfrm>
            <a:off x="1068695" y="4664766"/>
            <a:ext cx="2123170" cy="1017756"/>
          </a:xfrm>
          <a:prstGeom prst="wedgeRectCallout">
            <a:avLst>
              <a:gd name="adj1" fmla="val -4259"/>
              <a:gd name="adj2" fmla="val -133526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receives response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45004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2244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73293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54289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73293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87085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Sequential = </a:t>
            </a:r>
            <a:r>
              <a:rPr lang="en-US" sz="2800" dirty="0" err="1"/>
              <a:t>Linearizability</a:t>
            </a:r>
            <a:r>
              <a:rPr lang="en-US" sz="2800" dirty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All servers execute all ops in </a:t>
            </a:r>
            <a:r>
              <a:rPr lang="en-US" sz="2300" i="1" dirty="0"/>
              <a:t>some</a:t>
            </a:r>
            <a:r>
              <a:rPr lang="en-US" sz="2300" dirty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300" dirty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sz="2400" b="0" dirty="0"/>
              <a:t>With concurrent ops, “reordering” of ops (</a:t>
            </a:r>
            <a:r>
              <a:rPr lang="en-US" sz="2400" b="0" dirty="0" err="1"/>
              <a:t>w.r.t</a:t>
            </a:r>
            <a:r>
              <a:rPr lang="en-US" sz="2400" b="0" dirty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200" b="0" dirty="0"/>
              <a:t>e.g.,	</a:t>
            </a:r>
            <a:r>
              <a:rPr lang="en-US" sz="2200" b="0" dirty="0" err="1"/>
              <a:t>linearizability</a:t>
            </a:r>
            <a:r>
              <a:rPr lang="en-US" sz="2200" b="0"/>
              <a:t> </a:t>
            </a:r>
            <a:r>
              <a:rPr lang="en-US" sz="2200" b="0" dirty="0"/>
              <a:t>cares about </a:t>
            </a:r>
            <a:r>
              <a:rPr lang="en-US" sz="2200" b="0" dirty="0">
                <a:solidFill>
                  <a:srgbClr val="FF0000"/>
                </a:solidFill>
              </a:rPr>
              <a:t>time</a:t>
            </a:r>
            <a:r>
              <a:rPr lang="en-US" sz="2200" b="0" dirty="0"/>
              <a:t>											sequential consistency cares about </a:t>
            </a:r>
            <a:r>
              <a:rPr lang="en-US" sz="2200" b="0" dirty="0">
                <a:solidFill>
                  <a:srgbClr val="FF00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3819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11424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73293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88FEEBA-0686-BC4F-914D-62550A5AE039}"/>
              </a:ext>
            </a:extLst>
          </p:cNvPr>
          <p:cNvSpPr txBox="1"/>
          <p:nvPr/>
        </p:nvSpPr>
        <p:spPr>
          <a:xfrm>
            <a:off x="2713828" y="6013862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Also valid with linearizability</a:t>
            </a:r>
          </a:p>
        </p:txBody>
      </p:sp>
    </p:spTree>
    <p:extLst>
      <p:ext uri="{BB962C8B-B14F-4D97-AF65-F5344CB8AC3E}">
        <p14:creationId xmlns:p14="http://schemas.microsoft.com/office/powerpoint/2010/main" val="3235169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73293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4D0C863-5933-664C-A90C-6A4355E1C3B3}"/>
              </a:ext>
            </a:extLst>
          </p:cNvPr>
          <p:cNvSpPr txBox="1"/>
          <p:nvPr/>
        </p:nvSpPr>
        <p:spPr>
          <a:xfrm>
            <a:off x="2802124" y="6013862"/>
            <a:ext cx="3539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Not valid with linearizability</a:t>
            </a:r>
          </a:p>
        </p:txBody>
      </p:sp>
    </p:spTree>
    <p:extLst>
      <p:ext uri="{BB962C8B-B14F-4D97-AF65-F5344CB8AC3E}">
        <p14:creationId xmlns:p14="http://schemas.microsoft.com/office/powerpoint/2010/main" val="26591531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w(x=a)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17990" y="2050534"/>
              <a:ext cx="97815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w(x=b)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1770475" y="6013862"/>
            <a:ext cx="5724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global ordering can explain these results</a:t>
            </a:r>
          </a:p>
        </p:txBody>
      </p:sp>
    </p:spTree>
    <p:extLst>
      <p:ext uri="{BB962C8B-B14F-4D97-AF65-F5344CB8AC3E}">
        <p14:creationId xmlns:p14="http://schemas.microsoft.com/office/powerpoint/2010/main" val="4546297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F2D380-3C52-2C49-A898-06A201AA0FC5}"/>
              </a:ext>
            </a:extLst>
          </p:cNvPr>
          <p:cNvSpPr txBox="1"/>
          <p:nvPr/>
        </p:nvSpPr>
        <p:spPr>
          <a:xfrm>
            <a:off x="227824" y="339124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37347E-7816-2442-A5BD-94E971DB23EB}"/>
              </a:ext>
            </a:extLst>
          </p:cNvPr>
          <p:cNvSpPr txBox="1"/>
          <p:nvPr/>
        </p:nvSpPr>
        <p:spPr>
          <a:xfrm>
            <a:off x="227824" y="3929589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2B6ABE-4832-D840-B196-E5DD2FB431F4}"/>
              </a:ext>
            </a:extLst>
          </p:cNvPr>
          <p:cNvSpPr txBox="1"/>
          <p:nvPr/>
        </p:nvSpPr>
        <p:spPr>
          <a:xfrm>
            <a:off x="227824" y="446793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6523D18-A75A-A045-9DC3-5A7FE23D041C}"/>
              </a:ext>
            </a:extLst>
          </p:cNvPr>
          <p:cNvSpPr txBox="1"/>
          <p:nvPr/>
        </p:nvSpPr>
        <p:spPr>
          <a:xfrm>
            <a:off x="227824" y="500628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D6C961-86A7-F544-A4C6-B19EFCF7B482}"/>
              </a:ext>
            </a:extLst>
          </p:cNvPr>
          <p:cNvSpPr txBox="1"/>
          <p:nvPr/>
        </p:nvSpPr>
        <p:spPr>
          <a:xfrm>
            <a:off x="953282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15ADE76-BBE2-F14C-B971-CF062A40FFDF}"/>
              </a:ext>
            </a:extLst>
          </p:cNvPr>
          <p:cNvSpPr txBox="1"/>
          <p:nvPr/>
        </p:nvSpPr>
        <p:spPr>
          <a:xfrm>
            <a:off x="1817194" y="3943890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w(x=b)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r(x)=c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r(x)=a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73292" y="2064835"/>
              <a:ext cx="86754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r(x)=b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591404" y="6013862"/>
            <a:ext cx="8082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sequential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global ordering can explain these results…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E.g.: w(x=c), r(x)=c, r(x)=a, w(x=b) doesn’t preserve P1’s ordering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018A90-8FD4-3E4B-BB62-92E9E2541844}"/>
              </a:ext>
            </a:extLst>
          </p:cNvPr>
          <p:cNvSpPr txBox="1"/>
          <p:nvPr/>
        </p:nvSpPr>
        <p:spPr>
          <a:xfrm>
            <a:off x="2695534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w(x=c)</a:t>
            </a:r>
          </a:p>
        </p:txBody>
      </p:sp>
    </p:spTree>
    <p:extLst>
      <p:ext uri="{BB962C8B-B14F-4D97-AF65-F5344CB8AC3E}">
        <p14:creationId xmlns:p14="http://schemas.microsoft.com/office/powerpoint/2010/main" val="1839614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D4A654-8B18-874E-A4D4-F9811E0D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6DAB7E15-BE9E-1247-A3A6-180996A7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085052F7-5E76-F843-B005-8E24B557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F4E3F338-E344-B847-9197-84726A062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0615F278-C0F4-8A46-8062-E980A165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911B07A2-5E3B-1940-A2B2-2057170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D914CF-536A-5B40-B2A4-BC8FB4E7363B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B24C18-7399-7245-A040-EDB60ED15CDF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399A9F-1A59-2347-AE81-55E2C0222EA2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E7D85F-DDF1-E140-BA73-2B17DC08B58E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44460C-ECD5-6B4F-9A5E-73207E9008FD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FC8369-4966-0C4E-B897-B44DE1D8228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27577-F7D6-B54B-9E51-FFAAD472F1FA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7B528A-5165-6443-8DB0-5475284859F7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87B7E8-D929-0748-B7F1-4C28ACAF5EF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97F1C2-46BB-CC46-87AE-6F1B9E725315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4F0E38-C79F-5541-B2E0-8226CAA3448B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2123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13445127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But Not Sequential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2260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22599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21919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21919" y="1368751"/>
            <a:ext cx="1185333" cy="397934"/>
            <a:chOff x="914400" y="2036233"/>
            <a:chExt cx="1185333" cy="397934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114972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r(y)=0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620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2304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3935" y="342556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8314" y="3993905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83107" y="342556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83104" y="3993905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579637" y="3629184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88108" y="4183759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836" y="4745735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w(x=1), r(y=0), w(y=1)</a:t>
            </a:r>
          </a:p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2117" y="3439907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Happens Before 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600582"/>
            <a:ext cx="1275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Process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44451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444518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64813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Total 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55795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55795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4781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Casual+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972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Sequential</a:t>
            </a:r>
          </a:p>
        </p:txBody>
      </p:sp>
      <p:sp>
        <p:nvSpPr>
          <p:cNvPr id="62" name="Freeform 61"/>
          <p:cNvSpPr/>
          <p:nvPr/>
        </p:nvSpPr>
        <p:spPr>
          <a:xfrm>
            <a:off x="5681133" y="5173133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3836" y="5077381"/>
            <a:ext cx="3469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w(y=1), r(x=0), w(x=1)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00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2" grpId="0" animBg="1"/>
      <p:bldP spid="63" grpId="0" animBg="1"/>
      <p:bldP spid="6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But Not Causal+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328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3360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7809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680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22599" y="1368751"/>
            <a:ext cx="1185333" cy="414411"/>
            <a:chOff x="914400" y="2036233"/>
            <a:chExt cx="1185333" cy="414411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074897" y="2050534"/>
              <a:ext cx="95891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</a:t>
              </a:r>
              <a:r>
                <a:rPr lang="en-US">
                  <a:latin typeface="Helvetica Neue Medium" charset="0"/>
                  <a:ea typeface="Helvetica Neue Medium" charset="0"/>
                  <a:cs typeface="Helvetica Neue Medium" charset="0"/>
                </a:rPr>
                <a:t>(y=1)</a:t>
              </a:r>
              <a:endParaRPr lang="en-US" dirty="0"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688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9647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79827" y="3274190"/>
            <a:ext cx="2677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As long as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eventually would see r(x)=1 this is fine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423329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Happens Before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35984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359848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56346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Order for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60029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60029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9014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65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Eventual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Causal+</a:t>
            </a:r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82333" y="3706934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255318" y="5344475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4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3" grpId="0" animBg="1"/>
      <p:bldP spid="38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Totally-ordered Multicast?</a:t>
            </a:r>
          </a:p>
          <a:p>
            <a:pPr>
              <a:spcBef>
                <a:spcPts val="800"/>
              </a:spcBef>
            </a:pPr>
            <a:r>
              <a:rPr lang="en-US" dirty="0"/>
              <a:t>Bayou?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Viewstamped</a:t>
            </a:r>
            <a:r>
              <a:rPr lang="en-US" dirty="0"/>
              <a:t> Replication?</a:t>
            </a:r>
          </a:p>
          <a:p>
            <a:pPr>
              <a:spcBef>
                <a:spcPts val="800"/>
              </a:spcBef>
            </a:pPr>
            <a:r>
              <a:rPr lang="en-US" dirty="0"/>
              <a:t>Chord?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Paxos</a:t>
            </a:r>
            <a:r>
              <a:rPr lang="en-US" dirty="0"/>
              <a:t>?</a:t>
            </a:r>
          </a:p>
          <a:p>
            <a:pPr>
              <a:spcBef>
                <a:spcPts val="800"/>
              </a:spcBef>
            </a:pPr>
            <a:r>
              <a:rPr lang="en-US" dirty="0"/>
              <a:t>Dynamo?</a:t>
            </a:r>
          </a:p>
          <a:p>
            <a:pPr>
              <a:spcBef>
                <a:spcPts val="800"/>
              </a:spcBef>
            </a:pPr>
            <a:r>
              <a:rPr lang="en-US" dirty="0"/>
              <a:t>RAFT?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handle partitions?</a:t>
            </a:r>
          </a:p>
        </p:txBody>
      </p:sp>
    </p:spTree>
    <p:extLst>
      <p:ext uri="{BB962C8B-B14F-4D97-AF65-F5344CB8AC3E}">
        <p14:creationId xmlns:p14="http://schemas.microsoft.com/office/powerpoint/2010/main" val="1044587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D4A654-8B18-874E-A4D4-F9811E0D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 set of partitions?</a:t>
            </a:r>
          </a:p>
        </p:txBody>
      </p:sp>
      <p:pic>
        <p:nvPicPr>
          <p:cNvPr id="19" name="Picture 559" descr="j0431564">
            <a:extLst>
              <a:ext uri="{FF2B5EF4-FFF2-40B4-BE49-F238E27FC236}">
                <a16:creationId xmlns:a16="http://schemas.microsoft.com/office/drawing/2014/main" id="{75D70EC8-05A6-2B4A-B25F-DA286AF8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59" descr="j0431564">
            <a:extLst>
              <a:ext uri="{FF2B5EF4-FFF2-40B4-BE49-F238E27FC236}">
                <a16:creationId xmlns:a16="http://schemas.microsoft.com/office/drawing/2014/main" id="{1693255A-A971-DE45-97C3-77ACADE6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59" descr="j0431564">
            <a:extLst>
              <a:ext uri="{FF2B5EF4-FFF2-40B4-BE49-F238E27FC236}">
                <a16:creationId xmlns:a16="http://schemas.microsoft.com/office/drawing/2014/main" id="{9FE7E356-06D3-AA40-9489-83D7ECAB7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9" descr="j0431564">
            <a:extLst>
              <a:ext uri="{FF2B5EF4-FFF2-40B4-BE49-F238E27FC236}">
                <a16:creationId xmlns:a16="http://schemas.microsoft.com/office/drawing/2014/main" id="{C83C432F-BEE4-8143-892F-6C06E40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59" descr="j0431564">
            <a:extLst>
              <a:ext uri="{FF2B5EF4-FFF2-40B4-BE49-F238E27FC236}">
                <a16:creationId xmlns:a16="http://schemas.microsoft.com/office/drawing/2014/main" id="{2C7325AD-2F4F-A44B-AFED-4CEE967D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D79EEE-00C6-0B41-9755-2EF9A3E3BC03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9C74B5-25EF-E344-91EF-BA56844136C3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2C748-A4D5-0946-8A5D-404689972A48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684245-1887-9041-85B0-28232A8A1FFF}"/>
              </a:ext>
            </a:extLst>
          </p:cNvPr>
          <p:cNvCxnSpPr>
            <a:endCxn id="21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1D4FC7-101D-1743-BF7C-445DE633B6D7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03D4C6-4752-294D-A7AD-7706AE074829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69E4F7-5CA9-A84A-AA96-D0D545757EF1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31D7BD-2CF6-1940-A4C1-A337EE710095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0661AB1-D1A0-CF41-BD8C-A2F72F3BEE3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98D5D2C-383B-CC47-B239-3D808F885CD3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70D7BAF-7D57-044C-B346-0C213494DA99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78012E-CA28-A948-9B5E-A860F320A1E1}"/>
              </a:ext>
            </a:extLst>
          </p:cNvPr>
          <p:cNvCxnSpPr/>
          <p:nvPr/>
        </p:nvCxnSpPr>
        <p:spPr>
          <a:xfrm flipH="1">
            <a:off x="2855352" y="2671314"/>
            <a:ext cx="2846202" cy="977321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81E9E4-46B3-B044-B60A-3CE78E99D439}"/>
              </a:ext>
            </a:extLst>
          </p:cNvPr>
          <p:cNvCxnSpPr/>
          <p:nvPr/>
        </p:nvCxnSpPr>
        <p:spPr>
          <a:xfrm flipH="1">
            <a:off x="1019729" y="2912552"/>
            <a:ext cx="1775080" cy="609522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13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Replicas appear to be a </a:t>
            </a:r>
            <a:r>
              <a:rPr lang="en-US" dirty="0">
                <a:solidFill>
                  <a:srgbClr val="FF8F00"/>
                </a:solidFill>
              </a:rPr>
              <a:t>single machine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8F00"/>
                </a:solidFill>
              </a:rPr>
              <a:t>lose</a:t>
            </a:r>
            <a:r>
              <a:rPr lang="en-US" dirty="0"/>
              <a:t> </a:t>
            </a:r>
            <a:r>
              <a:rPr lang="en-US" dirty="0">
                <a:solidFill>
                  <a:srgbClr val="FF8F00"/>
                </a:solidFill>
              </a:rPr>
              <a:t>availability </a:t>
            </a:r>
            <a:r>
              <a:rPr lang="en-US" dirty="0"/>
              <a:t>during a network partition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All replicas </a:t>
            </a:r>
            <a:r>
              <a:rPr lang="en-US" dirty="0">
                <a:solidFill>
                  <a:srgbClr val="FF8F00"/>
                </a:solidFill>
              </a:rPr>
              <a:t>remain available </a:t>
            </a:r>
            <a:r>
              <a:rPr lang="en-US" dirty="0"/>
              <a:t>during a network partition but </a:t>
            </a:r>
            <a:r>
              <a:rPr lang="en-US" dirty="0">
                <a:solidFill>
                  <a:srgbClr val="FF8F00"/>
                </a:solidFill>
              </a:rPr>
              <a:t>do not appear to be a single machine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trade-off?</a:t>
            </a:r>
          </a:p>
        </p:txBody>
      </p:sp>
    </p:spTree>
    <p:extLst>
      <p:ext uri="{BB962C8B-B14F-4D97-AF65-F5344CB8AC3E}">
        <p14:creationId xmlns:p14="http://schemas.microsoft.com/office/powerpoint/2010/main" val="56217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You cannot achieve all three of: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Consistency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Availability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Partition-Tolerance</a:t>
            </a:r>
          </a:p>
          <a:p>
            <a:pPr>
              <a:spcBef>
                <a:spcPts val="800"/>
              </a:spcBef>
            </a:pPr>
            <a:r>
              <a:rPr lang="en-US" dirty="0"/>
              <a:t>Partition Tolerance =&gt; Partitions Can Happen</a:t>
            </a:r>
          </a:p>
          <a:p>
            <a:pPr>
              <a:spcBef>
                <a:spcPts val="800"/>
              </a:spcBef>
            </a:pPr>
            <a:r>
              <a:rPr lang="en-US" dirty="0"/>
              <a:t>Availability =&gt; All Sides of Partition Continue</a:t>
            </a:r>
          </a:p>
          <a:p>
            <a:pPr>
              <a:spcBef>
                <a:spcPts val="800"/>
              </a:spcBef>
            </a:pPr>
            <a:r>
              <a:rPr lang="en-US" dirty="0"/>
              <a:t>Consistency =&gt; Replicas Act Like Single Machine</a:t>
            </a:r>
          </a:p>
          <a:p>
            <a:pPr lvl="1"/>
            <a:r>
              <a:rPr lang="en-US" dirty="0"/>
              <a:t>Specifically, </a:t>
            </a:r>
            <a:r>
              <a:rPr lang="en-US" dirty="0">
                <a:solidFill>
                  <a:srgbClr val="FF8F00"/>
                </a:solidFill>
              </a:rPr>
              <a:t>Linearizability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preview</a:t>
            </a:r>
          </a:p>
        </p:txBody>
      </p:sp>
    </p:spTree>
    <p:extLst>
      <p:ext uri="{BB962C8B-B14F-4D97-AF65-F5344CB8AC3E}">
        <p14:creationId xmlns:p14="http://schemas.microsoft.com/office/powerpoint/2010/main" val="274925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Network Partitions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Linearizability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CAP Theorem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Consistency Hierarchy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06027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41273</TotalTime>
  <Words>2248</Words>
  <Application>Microsoft Macintosh PowerPoint</Application>
  <PresentationFormat>On-screen Show (4:3)</PresentationFormat>
  <Paragraphs>436</Paragraphs>
  <Slides>42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Courier New</vt:lpstr>
      <vt:lpstr>Helvetica Neue Medium</vt:lpstr>
      <vt:lpstr>Times New Roman</vt:lpstr>
      <vt:lpstr>1_Office Theme</vt:lpstr>
      <vt:lpstr>Strong Consistency &amp; CAP Theorem</vt:lpstr>
      <vt:lpstr>Outline</vt:lpstr>
      <vt:lpstr>Network partitions divide systems</vt:lpstr>
      <vt:lpstr>Network partitions divide systems</vt:lpstr>
      <vt:lpstr>How can we handle partitions?</vt:lpstr>
      <vt:lpstr>How about this set of partitions?</vt:lpstr>
      <vt:lpstr>Fundamental trade-off?</vt:lpstr>
      <vt:lpstr>CAP theorem preview</vt:lpstr>
      <vt:lpstr>Outline</vt:lpstr>
      <vt:lpstr>Linearizability [Herlihy and Wing 1990]</vt:lpstr>
      <vt:lpstr>Linearizability == “Appears to be a Single Machine”</vt:lpstr>
      <vt:lpstr>Linearizability is ideal?</vt:lpstr>
      <vt:lpstr>Outline</vt:lpstr>
      <vt:lpstr>CAP conjecture [Brewer 00]</vt:lpstr>
      <vt:lpstr>CAP theorem [Gilbert Lynch 02]</vt:lpstr>
      <vt:lpstr>CAP theorem [Gilbert Lynch 02]</vt:lpstr>
      <vt:lpstr>CAP theorem [Gilbert Lynch 02]</vt:lpstr>
      <vt:lpstr>CAP theorem [Gilbert Lynch 02]</vt:lpstr>
      <vt:lpstr>CAP theorem [Gilbert Lynch 02]</vt:lpstr>
      <vt:lpstr>CAP interpretation 1/2</vt:lpstr>
      <vt:lpstr>CAP interpretation 2/2</vt:lpstr>
      <vt:lpstr>More trade-offs L vs. C</vt:lpstr>
      <vt:lpstr>PACELC</vt:lpstr>
      <vt:lpstr>Outline</vt:lpstr>
      <vt:lpstr>Consistency models</vt:lpstr>
      <vt:lpstr>Stronger vs weaker consistency</vt:lpstr>
      <vt:lpstr>Consistency hierarchy</vt:lpstr>
      <vt:lpstr>Strictly stronger consistency</vt:lpstr>
      <vt:lpstr>Intuitive example</vt:lpstr>
      <vt:lpstr>Intuitive example</vt:lpstr>
      <vt:lpstr>Linearizability</vt:lpstr>
      <vt:lpstr>Linearizability: YES</vt:lpstr>
      <vt:lpstr>Linearizability: NO</vt:lpstr>
      <vt:lpstr>Sequential consistency</vt:lpstr>
      <vt:lpstr>Sequential consistency</vt:lpstr>
      <vt:lpstr>Sequential consistency: YES</vt:lpstr>
      <vt:lpstr>Sequential consistency: YES</vt:lpstr>
      <vt:lpstr>Sequential consistency: NO</vt:lpstr>
      <vt:lpstr>Sequential consistency: NO</vt:lpstr>
      <vt:lpstr>Causal+ Consistency</vt:lpstr>
      <vt:lpstr>Causal+ But Not Sequential</vt:lpstr>
      <vt:lpstr>Eventual But Not Causal+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1664</cp:revision>
  <cp:lastPrinted>2016-11-07T05:42:15Z</cp:lastPrinted>
  <dcterms:created xsi:type="dcterms:W3CDTF">2013-10-08T01:49:25Z</dcterms:created>
  <dcterms:modified xsi:type="dcterms:W3CDTF">2019-11-03T12:15:11Z</dcterms:modified>
</cp:coreProperties>
</file>