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5"/>
  </p:notesMasterIdLst>
  <p:handoutMasterIdLst>
    <p:handoutMasterId r:id="rId46"/>
  </p:handoutMasterIdLst>
  <p:sldIdLst>
    <p:sldId id="257" r:id="rId2"/>
    <p:sldId id="290" r:id="rId3"/>
    <p:sldId id="301" r:id="rId4"/>
    <p:sldId id="559" r:id="rId5"/>
    <p:sldId id="409" r:id="rId6"/>
    <p:sldId id="410" r:id="rId7"/>
    <p:sldId id="408" r:id="rId8"/>
    <p:sldId id="411" r:id="rId9"/>
    <p:sldId id="461" r:id="rId10"/>
    <p:sldId id="557" r:id="rId11"/>
    <p:sldId id="554" r:id="rId12"/>
    <p:sldId id="399" r:id="rId13"/>
    <p:sldId id="556" r:id="rId14"/>
    <p:sldId id="558" r:id="rId15"/>
    <p:sldId id="560" r:id="rId16"/>
    <p:sldId id="300" r:id="rId17"/>
    <p:sldId id="302" r:id="rId18"/>
    <p:sldId id="413" r:id="rId19"/>
    <p:sldId id="416" r:id="rId20"/>
    <p:sldId id="417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553" r:id="rId29"/>
    <p:sldId id="330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8" r:id="rId38"/>
    <p:sldId id="332" r:id="rId39"/>
    <p:sldId id="333" r:id="rId40"/>
    <p:sldId id="334" r:id="rId41"/>
    <p:sldId id="299" r:id="rId42"/>
    <p:sldId id="331" r:id="rId43"/>
    <p:sldId id="551" r:id="rId4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82" autoAdjust="0"/>
    <p:restoredTop sz="84286" autoAdjust="0"/>
  </p:normalViewPr>
  <p:slideViewPr>
    <p:cSldViewPr snapToGrid="0">
      <p:cViewPr varScale="1">
        <p:scale>
          <a:sx n="107" d="100"/>
          <a:sy n="107" d="100"/>
        </p:scale>
        <p:origin x="48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57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79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086A4C-3EC3-B041-AC0E-EFE805A5DE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308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81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84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logical server abstraction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87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4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28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288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2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Users post messages, reply to each others’ messages.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42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33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48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logical server abstraction</a:t>
            </a:r>
            <a:r>
              <a:rPr lang="en-US" baseline="0" dirty="0"/>
              <a:t>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7F2BA-944E-0A42-BBD4-EB289F3A630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740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E973-2F78-F34A-985E-1CADD5692DC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993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368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77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10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90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11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56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8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13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2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[Common</a:t>
            </a:r>
            <a:r>
              <a:rPr lang="en-US" baseline="0" dirty="0"/>
              <a:t> example is x is an uploaded photo, and y is adding that photo to an album.]</a:t>
            </a:r>
          </a:p>
          <a:p>
            <a:endParaRPr lang="en-US" baseline="0" dirty="0"/>
          </a:p>
          <a:p>
            <a:r>
              <a:rPr lang="en-US" baseline="0" dirty="0"/>
              <a:t>Happens-before would also have a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33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19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86A4C-3EC3-B041-AC0E-EFE805A5DEA9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3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172D-75B7-A04C-9BD4-BE3498D2E1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0F63C-B4E6-6041-B84D-EFD5916BAB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47472" y="18288"/>
            <a:ext cx="87965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b="1" spc="-10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52728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9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3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5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6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image" Target="../media/image20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12" Type="http://schemas.openxmlformats.org/officeDocument/2006/relationships/image" Target="../media/image1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image" Target="../media/image18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Relationship Id="rId14" Type="http://schemas.openxmlformats.org/officeDocument/2006/relationships/image" Target="../media/image21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dirty="0"/>
              <a:t>Scalable Causal Consistency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16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175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Relationships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Can P3 see x=d and then x=a? </a:t>
            </a:r>
            <a:r>
              <a:rPr lang="en-US" sz="2400" b="1" dirty="0"/>
              <a:t>Why?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475EF3-8980-BB4E-AE2A-BDCD556CF341}"/>
              </a:ext>
            </a:extLst>
          </p:cNvPr>
          <p:cNvCxnSpPr>
            <a:cxnSpLocks/>
          </p:cNvCxnSpPr>
          <p:nvPr/>
        </p:nvCxnSpPr>
        <p:spPr>
          <a:xfrm>
            <a:off x="227824" y="1854473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FBA0AA-C8B8-414B-A5A1-69D4D0426502}"/>
              </a:ext>
            </a:extLst>
          </p:cNvPr>
          <p:cNvCxnSpPr>
            <a:cxnSpLocks/>
          </p:cNvCxnSpPr>
          <p:nvPr/>
        </p:nvCxnSpPr>
        <p:spPr>
          <a:xfrm>
            <a:off x="227824" y="2392821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14F6668-631D-F644-A7DB-78B447D2C443}"/>
              </a:ext>
            </a:extLst>
          </p:cNvPr>
          <p:cNvCxnSpPr>
            <a:cxnSpLocks/>
          </p:cNvCxnSpPr>
          <p:nvPr/>
        </p:nvCxnSpPr>
        <p:spPr>
          <a:xfrm>
            <a:off x="227824" y="2931169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CF5709-33A2-4541-9F92-8E2B268EB873}"/>
              </a:ext>
            </a:extLst>
          </p:cNvPr>
          <p:cNvSpPr txBox="1"/>
          <p:nvPr/>
        </p:nvSpPr>
        <p:spPr>
          <a:xfrm>
            <a:off x="227824" y="138524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61F8D-1C4D-FA41-A63C-93161E4815F2}"/>
              </a:ext>
            </a:extLst>
          </p:cNvPr>
          <p:cNvSpPr txBox="1"/>
          <p:nvPr/>
        </p:nvSpPr>
        <p:spPr>
          <a:xfrm>
            <a:off x="227824" y="1923592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7B1E8D-9A3B-DA46-9A5B-9FCAF2E13BA2}"/>
              </a:ext>
            </a:extLst>
          </p:cNvPr>
          <p:cNvSpPr txBox="1"/>
          <p:nvPr/>
        </p:nvSpPr>
        <p:spPr>
          <a:xfrm>
            <a:off x="227824" y="246194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DDBED9-C756-A04A-8348-C1F2598FFE6B}"/>
              </a:ext>
            </a:extLst>
          </p:cNvPr>
          <p:cNvSpPr txBox="1"/>
          <p:nvPr/>
        </p:nvSpPr>
        <p:spPr>
          <a:xfrm>
            <a:off x="953282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w(x=a)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3FB23D-5365-FC4E-835E-6A78394288FF}"/>
              </a:ext>
            </a:extLst>
          </p:cNvPr>
          <p:cNvSpPr txBox="1"/>
          <p:nvPr/>
        </p:nvSpPr>
        <p:spPr>
          <a:xfrm>
            <a:off x="2264165" y="1937893"/>
            <a:ext cx="86273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r(y=b)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C90417-104B-2843-AD52-EF3936C53C15}"/>
              </a:ext>
            </a:extLst>
          </p:cNvPr>
          <p:cNvSpPr txBox="1"/>
          <p:nvPr/>
        </p:nvSpPr>
        <p:spPr>
          <a:xfrm>
            <a:off x="3848992" y="2488404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8A63B-0261-4C45-B891-8DC8932DBB7F}"/>
              </a:ext>
            </a:extLst>
          </p:cNvPr>
          <p:cNvSpPr txBox="1"/>
          <p:nvPr/>
        </p:nvSpPr>
        <p:spPr>
          <a:xfrm>
            <a:off x="5496145" y="2494857"/>
            <a:ext cx="95410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w(z=e)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85E740-E03E-E04B-BFDE-42934BDA4E82}"/>
              </a:ext>
            </a:extLst>
          </p:cNvPr>
          <p:cNvSpPr txBox="1"/>
          <p:nvPr/>
        </p:nvSpPr>
        <p:spPr>
          <a:xfrm>
            <a:off x="3800903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w(x=c)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55CE1B-BD57-6E4A-B854-D992CA11DE73}"/>
              </a:ext>
            </a:extLst>
          </p:cNvPr>
          <p:cNvSpPr txBox="1"/>
          <p:nvPr/>
        </p:nvSpPr>
        <p:spPr>
          <a:xfrm>
            <a:off x="3800903" y="1937893"/>
            <a:ext cx="97815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w(x=d)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0401E93-6596-E749-9C16-3887C723D388}"/>
              </a:ext>
            </a:extLst>
          </p:cNvPr>
          <p:cNvSpPr txBox="1"/>
          <p:nvPr/>
        </p:nvSpPr>
        <p:spPr>
          <a:xfrm>
            <a:off x="2208862" y="1399546"/>
            <a:ext cx="97334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w(y=b)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590FE06-5586-3346-86F9-69B906EB4C44}"/>
              </a:ext>
            </a:extLst>
          </p:cNvPr>
          <p:cNvCxnSpPr>
            <a:cxnSpLocks/>
            <a:stCxn id="16" idx="3"/>
            <a:endCxn id="22" idx="1"/>
          </p:cNvCxnSpPr>
          <p:nvPr/>
        </p:nvCxnSpPr>
        <p:spPr>
          <a:xfrm flipV="1">
            <a:off x="1917007" y="1599601"/>
            <a:ext cx="291855" cy="44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D35C2AF-DB0A-DF42-B3BA-A807E12C502A}"/>
              </a:ext>
            </a:extLst>
          </p:cNvPr>
          <p:cNvCxnSpPr>
            <a:cxnSpLocks/>
            <a:stCxn id="22" idx="2"/>
            <a:endCxn id="17" idx="0"/>
          </p:cNvCxnSpPr>
          <p:nvPr/>
        </p:nvCxnSpPr>
        <p:spPr>
          <a:xfrm>
            <a:off x="2695534" y="1799656"/>
            <a:ext cx="0" cy="138237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509B4D-BD52-2A4D-98AB-C94DC00D861E}"/>
              </a:ext>
            </a:extLst>
          </p:cNvPr>
          <p:cNvCxnSpPr>
            <a:cxnSpLocks/>
            <a:stCxn id="22" idx="3"/>
            <a:endCxn id="42" idx="1"/>
          </p:cNvCxnSpPr>
          <p:nvPr/>
        </p:nvCxnSpPr>
        <p:spPr>
          <a:xfrm>
            <a:off x="3182206" y="1599601"/>
            <a:ext cx="618697" cy="44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881DEDE-E48C-6649-AA81-3F0AABFBE28A}"/>
              </a:ext>
            </a:extLst>
          </p:cNvPr>
          <p:cNvCxnSpPr>
            <a:cxnSpLocks/>
            <a:stCxn id="17" idx="3"/>
            <a:endCxn id="45" idx="1"/>
          </p:cNvCxnSpPr>
          <p:nvPr/>
        </p:nvCxnSpPr>
        <p:spPr>
          <a:xfrm>
            <a:off x="3126902" y="2137948"/>
            <a:ext cx="674001" cy="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1010F07-3719-094C-9162-7589C2AFB352}"/>
              </a:ext>
            </a:extLst>
          </p:cNvPr>
          <p:cNvCxnSpPr>
            <a:cxnSpLocks/>
            <a:stCxn id="45" idx="2"/>
            <a:endCxn id="20" idx="0"/>
          </p:cNvCxnSpPr>
          <p:nvPr/>
        </p:nvCxnSpPr>
        <p:spPr>
          <a:xfrm flipH="1">
            <a:off x="4282765" y="2338003"/>
            <a:ext cx="7215" cy="150401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0F9579-B127-1D42-9498-4F8794944DF0}"/>
              </a:ext>
            </a:extLst>
          </p:cNvPr>
          <p:cNvCxnSpPr>
            <a:cxnSpLocks/>
            <a:stCxn id="20" idx="3"/>
            <a:endCxn id="32" idx="1"/>
          </p:cNvCxnSpPr>
          <p:nvPr/>
        </p:nvCxnSpPr>
        <p:spPr>
          <a:xfrm>
            <a:off x="4716538" y="2688459"/>
            <a:ext cx="779607" cy="6453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3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Valid under causal consistency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b="1" dirty="0"/>
              <a:t>Why?  </a:t>
            </a:r>
            <a:r>
              <a:rPr lang="en-US" sz="2400" i="1" dirty="0"/>
              <a:t>w(x=b) </a:t>
            </a:r>
            <a:r>
              <a:rPr lang="en-US" sz="2400" dirty="0"/>
              <a:t>and </a:t>
            </a:r>
            <a:r>
              <a:rPr lang="en-US" sz="2400" i="1" dirty="0"/>
              <a:t>w(x=c)</a:t>
            </a:r>
            <a:r>
              <a:rPr lang="en-US" sz="2400" dirty="0"/>
              <a:t> are concurrent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So all processes don’t (need to) see them in same order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P3 and P4 read the values ‘a’ and ‘b’ in order as potentially causally related. No ‘causality’ for ‘c’.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475EF3-8980-BB4E-AE2A-BDCD556CF341}"/>
              </a:ext>
            </a:extLst>
          </p:cNvPr>
          <p:cNvCxnSpPr>
            <a:cxnSpLocks/>
          </p:cNvCxnSpPr>
          <p:nvPr/>
        </p:nvCxnSpPr>
        <p:spPr>
          <a:xfrm>
            <a:off x="227824" y="1854473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FBA0AA-C8B8-414B-A5A1-69D4D0426502}"/>
              </a:ext>
            </a:extLst>
          </p:cNvPr>
          <p:cNvCxnSpPr>
            <a:cxnSpLocks/>
          </p:cNvCxnSpPr>
          <p:nvPr/>
        </p:nvCxnSpPr>
        <p:spPr>
          <a:xfrm>
            <a:off x="227824" y="2392821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14F6668-631D-F644-A7DB-78B447D2C443}"/>
              </a:ext>
            </a:extLst>
          </p:cNvPr>
          <p:cNvCxnSpPr>
            <a:cxnSpLocks/>
          </p:cNvCxnSpPr>
          <p:nvPr/>
        </p:nvCxnSpPr>
        <p:spPr>
          <a:xfrm>
            <a:off x="227824" y="2931169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AD62813-3096-2A46-8426-E871F1D8C7D4}"/>
              </a:ext>
            </a:extLst>
          </p:cNvPr>
          <p:cNvCxnSpPr>
            <a:cxnSpLocks/>
          </p:cNvCxnSpPr>
          <p:nvPr/>
        </p:nvCxnSpPr>
        <p:spPr>
          <a:xfrm>
            <a:off x="227824" y="3469517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DCF5709-33A2-4541-9F92-8E2B268EB873}"/>
              </a:ext>
            </a:extLst>
          </p:cNvPr>
          <p:cNvSpPr txBox="1"/>
          <p:nvPr/>
        </p:nvSpPr>
        <p:spPr>
          <a:xfrm>
            <a:off x="227824" y="138524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961F8D-1C4D-FA41-A63C-93161E4815F2}"/>
              </a:ext>
            </a:extLst>
          </p:cNvPr>
          <p:cNvSpPr txBox="1"/>
          <p:nvPr/>
        </p:nvSpPr>
        <p:spPr>
          <a:xfrm>
            <a:off x="227824" y="1923592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7B1E8D-9A3B-DA46-9A5B-9FCAF2E13BA2}"/>
              </a:ext>
            </a:extLst>
          </p:cNvPr>
          <p:cNvSpPr txBox="1"/>
          <p:nvPr/>
        </p:nvSpPr>
        <p:spPr>
          <a:xfrm>
            <a:off x="227824" y="246194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E4BD64-129F-DA4B-955B-027506F1021B}"/>
              </a:ext>
            </a:extLst>
          </p:cNvPr>
          <p:cNvSpPr txBox="1"/>
          <p:nvPr/>
        </p:nvSpPr>
        <p:spPr>
          <a:xfrm>
            <a:off x="227824" y="300028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DDBED9-C756-A04A-8348-C1F2598FFE6B}"/>
              </a:ext>
            </a:extLst>
          </p:cNvPr>
          <p:cNvSpPr txBox="1"/>
          <p:nvPr/>
        </p:nvSpPr>
        <p:spPr>
          <a:xfrm>
            <a:off x="953282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w(x=a)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3FB23D-5365-FC4E-835E-6A78394288FF}"/>
              </a:ext>
            </a:extLst>
          </p:cNvPr>
          <p:cNvSpPr txBox="1"/>
          <p:nvPr/>
        </p:nvSpPr>
        <p:spPr>
          <a:xfrm>
            <a:off x="1879711" y="1937893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r(x=a)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C90417-104B-2843-AD52-EF3936C53C15}"/>
              </a:ext>
            </a:extLst>
          </p:cNvPr>
          <p:cNvSpPr txBox="1"/>
          <p:nvPr/>
        </p:nvSpPr>
        <p:spPr>
          <a:xfrm>
            <a:off x="4764628" y="2488404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F8A63B-0261-4C45-B891-8DC8932DBB7F}"/>
              </a:ext>
            </a:extLst>
          </p:cNvPr>
          <p:cNvSpPr txBox="1"/>
          <p:nvPr/>
        </p:nvSpPr>
        <p:spPr>
          <a:xfrm>
            <a:off x="5624961" y="2494857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007122-61C1-BE43-ABE5-C42EDB513595}"/>
              </a:ext>
            </a:extLst>
          </p:cNvPr>
          <p:cNvSpPr txBox="1"/>
          <p:nvPr/>
        </p:nvSpPr>
        <p:spPr>
          <a:xfrm>
            <a:off x="4764628" y="3014589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85E740-E03E-E04B-BFDE-42934BDA4E82}"/>
              </a:ext>
            </a:extLst>
          </p:cNvPr>
          <p:cNvSpPr txBox="1"/>
          <p:nvPr/>
        </p:nvSpPr>
        <p:spPr>
          <a:xfrm>
            <a:off x="3800903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w(x=c)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835B00-9865-7F4C-A053-E11BC3CBA5EA}"/>
              </a:ext>
            </a:extLst>
          </p:cNvPr>
          <p:cNvSpPr txBox="1"/>
          <p:nvPr/>
        </p:nvSpPr>
        <p:spPr>
          <a:xfrm>
            <a:off x="1879710" y="2447640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r(x=a)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A83257-1543-3F43-9EF5-B2BB27D326BA}"/>
              </a:ext>
            </a:extLst>
          </p:cNvPr>
          <p:cNvSpPr txBox="1"/>
          <p:nvPr/>
        </p:nvSpPr>
        <p:spPr>
          <a:xfrm>
            <a:off x="1879709" y="2981531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r(x=a)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55CE1B-BD57-6E4A-B854-D992CA11DE73}"/>
              </a:ext>
            </a:extLst>
          </p:cNvPr>
          <p:cNvSpPr txBox="1"/>
          <p:nvPr/>
        </p:nvSpPr>
        <p:spPr>
          <a:xfrm>
            <a:off x="2822750" y="1937893"/>
            <a:ext cx="97815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w(x=b)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7E045F-C2E1-0941-B11D-B4A98EBF1318}"/>
              </a:ext>
            </a:extLst>
          </p:cNvPr>
          <p:cNvSpPr txBox="1"/>
          <p:nvPr/>
        </p:nvSpPr>
        <p:spPr>
          <a:xfrm>
            <a:off x="5632173" y="3014087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r(x)=c</a:t>
            </a:r>
          </a:p>
        </p:txBody>
      </p:sp>
    </p:spTree>
    <p:extLst>
      <p:ext uri="{BB962C8B-B14F-4D97-AF65-F5344CB8AC3E}">
        <p14:creationId xmlns:p14="http://schemas.microsoft.com/office/powerpoint/2010/main" val="308792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Sequential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3694176"/>
            <a:ext cx="7024255" cy="30252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Invalid under sequential consistency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b="1" dirty="0"/>
              <a:t>Why?  </a:t>
            </a:r>
            <a:r>
              <a:rPr lang="en-US" sz="2400" dirty="0"/>
              <a:t>P3 and P4 see b and c in different order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But fine for causal consistency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B and C are not causally dependent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Write after write has no dep’s,  write after read does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50E9A58-AB8C-0A4B-B4C9-998426B14AA1}"/>
              </a:ext>
            </a:extLst>
          </p:cNvPr>
          <p:cNvCxnSpPr>
            <a:cxnSpLocks/>
          </p:cNvCxnSpPr>
          <p:nvPr/>
        </p:nvCxnSpPr>
        <p:spPr>
          <a:xfrm>
            <a:off x="227824" y="1854473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32A7D8D-CD96-D24E-8AA0-132F5DB8B589}"/>
              </a:ext>
            </a:extLst>
          </p:cNvPr>
          <p:cNvCxnSpPr>
            <a:cxnSpLocks/>
          </p:cNvCxnSpPr>
          <p:nvPr/>
        </p:nvCxnSpPr>
        <p:spPr>
          <a:xfrm>
            <a:off x="227824" y="2392821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DA17FA-7297-CF48-8924-06B0DB77B598}"/>
              </a:ext>
            </a:extLst>
          </p:cNvPr>
          <p:cNvCxnSpPr>
            <a:cxnSpLocks/>
          </p:cNvCxnSpPr>
          <p:nvPr/>
        </p:nvCxnSpPr>
        <p:spPr>
          <a:xfrm>
            <a:off x="227824" y="2931169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B00589-C27C-DB43-9A04-50752BEFADC1}"/>
              </a:ext>
            </a:extLst>
          </p:cNvPr>
          <p:cNvCxnSpPr>
            <a:cxnSpLocks/>
          </p:cNvCxnSpPr>
          <p:nvPr/>
        </p:nvCxnSpPr>
        <p:spPr>
          <a:xfrm>
            <a:off x="227824" y="3469517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ED15C8-5C56-B54D-8060-2D497E617CAC}"/>
              </a:ext>
            </a:extLst>
          </p:cNvPr>
          <p:cNvSpPr txBox="1"/>
          <p:nvPr/>
        </p:nvSpPr>
        <p:spPr>
          <a:xfrm>
            <a:off x="227824" y="138524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EB21B4-C8A4-9D4F-884F-2B4B25AEBA44}"/>
              </a:ext>
            </a:extLst>
          </p:cNvPr>
          <p:cNvSpPr txBox="1"/>
          <p:nvPr/>
        </p:nvSpPr>
        <p:spPr>
          <a:xfrm>
            <a:off x="227824" y="1923592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9530C4-88F6-344E-B78F-2DE19501DA92}"/>
              </a:ext>
            </a:extLst>
          </p:cNvPr>
          <p:cNvSpPr txBox="1"/>
          <p:nvPr/>
        </p:nvSpPr>
        <p:spPr>
          <a:xfrm>
            <a:off x="227824" y="246194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B29E02-0112-3E4F-9EE8-B977B11E8F8E}"/>
              </a:ext>
            </a:extLst>
          </p:cNvPr>
          <p:cNvSpPr txBox="1"/>
          <p:nvPr/>
        </p:nvSpPr>
        <p:spPr>
          <a:xfrm>
            <a:off x="227824" y="300028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E1C87-B665-8A4D-A881-2D0B5E8EF83C}"/>
              </a:ext>
            </a:extLst>
          </p:cNvPr>
          <p:cNvSpPr txBox="1"/>
          <p:nvPr/>
        </p:nvSpPr>
        <p:spPr>
          <a:xfrm>
            <a:off x="953282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F2EE21-704C-2542-9FC5-86BFE1E1667B}"/>
              </a:ext>
            </a:extLst>
          </p:cNvPr>
          <p:cNvSpPr txBox="1"/>
          <p:nvPr/>
        </p:nvSpPr>
        <p:spPr>
          <a:xfrm>
            <a:off x="1879711" y="1937893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r(x=a)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6AECDE-3485-F74B-8EFD-D0D62EE440DC}"/>
              </a:ext>
            </a:extLst>
          </p:cNvPr>
          <p:cNvSpPr txBox="1"/>
          <p:nvPr/>
        </p:nvSpPr>
        <p:spPr>
          <a:xfrm>
            <a:off x="4764628" y="2488404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203C19-CC8C-AD4F-9948-F9ED261953DF}"/>
              </a:ext>
            </a:extLst>
          </p:cNvPr>
          <p:cNvSpPr txBox="1"/>
          <p:nvPr/>
        </p:nvSpPr>
        <p:spPr>
          <a:xfrm>
            <a:off x="5624961" y="2494857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54044E-C925-6946-A6C9-C4101C3BB831}"/>
              </a:ext>
            </a:extLst>
          </p:cNvPr>
          <p:cNvSpPr txBox="1"/>
          <p:nvPr/>
        </p:nvSpPr>
        <p:spPr>
          <a:xfrm>
            <a:off x="4764628" y="3014589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53A0A2-7EBC-BF4A-B111-942BBA20CB80}"/>
              </a:ext>
            </a:extLst>
          </p:cNvPr>
          <p:cNvSpPr txBox="1"/>
          <p:nvPr/>
        </p:nvSpPr>
        <p:spPr>
          <a:xfrm>
            <a:off x="3800903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w(x=c)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577E97-C10C-9D4E-8B9A-C1299719CDD8}"/>
              </a:ext>
            </a:extLst>
          </p:cNvPr>
          <p:cNvSpPr txBox="1"/>
          <p:nvPr/>
        </p:nvSpPr>
        <p:spPr>
          <a:xfrm>
            <a:off x="1879710" y="2447640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r(x=a)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CAD911-407B-374C-8773-7E7FA8928F27}"/>
              </a:ext>
            </a:extLst>
          </p:cNvPr>
          <p:cNvSpPr txBox="1"/>
          <p:nvPr/>
        </p:nvSpPr>
        <p:spPr>
          <a:xfrm>
            <a:off x="1879709" y="2981531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r(x=a)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3F3BF1-10ED-3D4A-9713-A26261E137EB}"/>
              </a:ext>
            </a:extLst>
          </p:cNvPr>
          <p:cNvSpPr txBox="1"/>
          <p:nvPr/>
        </p:nvSpPr>
        <p:spPr>
          <a:xfrm>
            <a:off x="2822750" y="1937893"/>
            <a:ext cx="97815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w(x=b)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6488EE-CD5D-9648-9230-4087A50D9B0E}"/>
              </a:ext>
            </a:extLst>
          </p:cNvPr>
          <p:cNvSpPr txBox="1"/>
          <p:nvPr/>
        </p:nvSpPr>
        <p:spPr>
          <a:xfrm>
            <a:off x="5632173" y="3014087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r(x)=c</a:t>
            </a:r>
          </a:p>
        </p:txBody>
      </p:sp>
    </p:spTree>
    <p:extLst>
      <p:ext uri="{BB962C8B-B14F-4D97-AF65-F5344CB8AC3E}">
        <p14:creationId xmlns:p14="http://schemas.microsoft.com/office/powerpoint/2010/main" val="162466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12" name="Rounded Rectangle 146"/>
          <p:cNvSpPr>
            <a:spLocks noChangeArrowheads="1"/>
          </p:cNvSpPr>
          <p:nvPr/>
        </p:nvSpPr>
        <p:spPr bwMode="auto">
          <a:xfrm>
            <a:off x="6934200" y="5021242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6600" dirty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80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3" name="Rounded Rectangle 146"/>
          <p:cNvSpPr>
            <a:spLocks noChangeArrowheads="1"/>
          </p:cNvSpPr>
          <p:nvPr/>
        </p:nvSpPr>
        <p:spPr bwMode="auto">
          <a:xfrm>
            <a:off x="6678607" y="16764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15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8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94198" y="3576685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Violation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alibri"/>
              </a:rPr>
              <a:t>:  </a:t>
            </a:r>
            <a:r>
              <a:rPr lang="en-US" sz="2400" b="0" noProof="0" dirty="0">
                <a:latin typeface="+mn-lt"/>
                <a:cs typeface="Calibri"/>
              </a:rPr>
              <a:t>w</a:t>
            </a:r>
            <a:r>
              <a:rPr lang="en-US" sz="2400" b="0" dirty="0">
                <a:latin typeface="+mn-lt"/>
                <a:cs typeface="Calibri"/>
              </a:rPr>
              <a:t>(x=b) is potentially dep. on w(x=a)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851609-C619-6E47-A0C6-422ABBDB7FA8}"/>
              </a:ext>
            </a:extLst>
          </p:cNvPr>
          <p:cNvCxnSpPr>
            <a:cxnSpLocks/>
          </p:cNvCxnSpPr>
          <p:nvPr/>
        </p:nvCxnSpPr>
        <p:spPr>
          <a:xfrm>
            <a:off x="227824" y="1854473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3D3C07-B07A-9B4F-B613-34487D835D74}"/>
              </a:ext>
            </a:extLst>
          </p:cNvPr>
          <p:cNvCxnSpPr>
            <a:cxnSpLocks/>
          </p:cNvCxnSpPr>
          <p:nvPr/>
        </p:nvCxnSpPr>
        <p:spPr>
          <a:xfrm>
            <a:off x="227824" y="2392821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87D75D4-FADE-4543-AAF8-F3EBCAE18FB9}"/>
              </a:ext>
            </a:extLst>
          </p:cNvPr>
          <p:cNvCxnSpPr>
            <a:cxnSpLocks/>
          </p:cNvCxnSpPr>
          <p:nvPr/>
        </p:nvCxnSpPr>
        <p:spPr>
          <a:xfrm>
            <a:off x="227824" y="2931169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8050A29-0E04-3D43-ADD9-68330524C488}"/>
              </a:ext>
            </a:extLst>
          </p:cNvPr>
          <p:cNvCxnSpPr>
            <a:cxnSpLocks/>
          </p:cNvCxnSpPr>
          <p:nvPr/>
        </p:nvCxnSpPr>
        <p:spPr>
          <a:xfrm>
            <a:off x="227824" y="3469517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AC0714D-4E95-6B40-A3D5-057E05F9DB24}"/>
              </a:ext>
            </a:extLst>
          </p:cNvPr>
          <p:cNvSpPr txBox="1"/>
          <p:nvPr/>
        </p:nvSpPr>
        <p:spPr>
          <a:xfrm>
            <a:off x="227824" y="138524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865ABF-AF38-ED43-BBFB-0DFFAF5A49D9}"/>
              </a:ext>
            </a:extLst>
          </p:cNvPr>
          <p:cNvSpPr txBox="1"/>
          <p:nvPr/>
        </p:nvSpPr>
        <p:spPr>
          <a:xfrm>
            <a:off x="227824" y="1923592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2427E0-1EC2-6E45-B055-35C753827CE6}"/>
              </a:ext>
            </a:extLst>
          </p:cNvPr>
          <p:cNvSpPr txBox="1"/>
          <p:nvPr/>
        </p:nvSpPr>
        <p:spPr>
          <a:xfrm>
            <a:off x="227824" y="246194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BD7BF4-A8DD-5947-806F-981041458D80}"/>
              </a:ext>
            </a:extLst>
          </p:cNvPr>
          <p:cNvSpPr txBox="1"/>
          <p:nvPr/>
        </p:nvSpPr>
        <p:spPr>
          <a:xfrm>
            <a:off x="227824" y="300028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7E5F9F-DC59-2547-A9E0-901719C94834}"/>
              </a:ext>
            </a:extLst>
          </p:cNvPr>
          <p:cNvSpPr txBox="1"/>
          <p:nvPr/>
        </p:nvSpPr>
        <p:spPr>
          <a:xfrm>
            <a:off x="953282" y="140403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w(x=a)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1D5A56-2F57-AB43-9CC3-953A22BCEA17}"/>
              </a:ext>
            </a:extLst>
          </p:cNvPr>
          <p:cNvSpPr txBox="1"/>
          <p:nvPr/>
        </p:nvSpPr>
        <p:spPr>
          <a:xfrm>
            <a:off x="1879711" y="1937893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r(x=a)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6C93F6-8983-4140-B976-87FE4366C2A9}"/>
              </a:ext>
            </a:extLst>
          </p:cNvPr>
          <p:cNvSpPr txBox="1"/>
          <p:nvPr/>
        </p:nvSpPr>
        <p:spPr>
          <a:xfrm>
            <a:off x="4757415" y="2488404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D970A8-93B1-8B4C-B64F-96EACFEFA706}"/>
              </a:ext>
            </a:extLst>
          </p:cNvPr>
          <p:cNvSpPr txBox="1"/>
          <p:nvPr/>
        </p:nvSpPr>
        <p:spPr>
          <a:xfrm>
            <a:off x="5632174" y="2494857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AD4DA8-348A-5A45-8875-33C0C98EBDCB}"/>
              </a:ext>
            </a:extLst>
          </p:cNvPr>
          <p:cNvSpPr txBox="1"/>
          <p:nvPr/>
        </p:nvSpPr>
        <p:spPr>
          <a:xfrm>
            <a:off x="4771841" y="3014589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7DB071-364B-E346-93FF-A24F1C35C76A}"/>
              </a:ext>
            </a:extLst>
          </p:cNvPr>
          <p:cNvSpPr txBox="1"/>
          <p:nvPr/>
        </p:nvSpPr>
        <p:spPr>
          <a:xfrm>
            <a:off x="2822750" y="1937893"/>
            <a:ext cx="97815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w(x=b)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3728DA-4433-AE41-A7A3-98C60C3FD26C}"/>
              </a:ext>
            </a:extLst>
          </p:cNvPr>
          <p:cNvSpPr txBox="1"/>
          <p:nvPr/>
        </p:nvSpPr>
        <p:spPr>
          <a:xfrm>
            <a:off x="5624960" y="3014087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r(x)=b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1C9BAEDF-39AC-2E4B-A641-821262FC1319}"/>
              </a:ext>
            </a:extLst>
          </p:cNvPr>
          <p:cNvSpPr txBox="1">
            <a:spLocks noChangeArrowheads="1"/>
          </p:cNvSpPr>
          <p:nvPr/>
        </p:nvSpPr>
        <p:spPr>
          <a:xfrm>
            <a:off x="561975" y="6167057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</a:t>
            </a:r>
            <a:r>
              <a:rPr lang="en-US" sz="2400" b="0" dirty="0">
                <a:latin typeface="+mn-lt"/>
              </a:rPr>
              <a:t>: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P2 doesn’t read value of a before w(x=b)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F912300-51CA-AF4D-A458-31A0275E81F9}"/>
              </a:ext>
            </a:extLst>
          </p:cNvPr>
          <p:cNvCxnSpPr>
            <a:cxnSpLocks/>
          </p:cNvCxnSpPr>
          <p:nvPr/>
        </p:nvCxnSpPr>
        <p:spPr>
          <a:xfrm>
            <a:off x="227824" y="4552013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6E14196-C5EF-BA48-8C53-2656F3553B67}"/>
              </a:ext>
            </a:extLst>
          </p:cNvPr>
          <p:cNvCxnSpPr>
            <a:cxnSpLocks/>
          </p:cNvCxnSpPr>
          <p:nvPr/>
        </p:nvCxnSpPr>
        <p:spPr>
          <a:xfrm>
            <a:off x="227824" y="5090361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9704350-5D22-7545-A425-DB2EF0AB565D}"/>
              </a:ext>
            </a:extLst>
          </p:cNvPr>
          <p:cNvCxnSpPr>
            <a:cxnSpLocks/>
          </p:cNvCxnSpPr>
          <p:nvPr/>
        </p:nvCxnSpPr>
        <p:spPr>
          <a:xfrm>
            <a:off x="227824" y="5628709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73B597-71B1-0C4C-BE05-AC88DA630E98}"/>
              </a:ext>
            </a:extLst>
          </p:cNvPr>
          <p:cNvCxnSpPr>
            <a:cxnSpLocks/>
          </p:cNvCxnSpPr>
          <p:nvPr/>
        </p:nvCxnSpPr>
        <p:spPr>
          <a:xfrm>
            <a:off x="227824" y="6167057"/>
            <a:ext cx="666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8F4CFBE-759E-9848-B5DC-D2FD498AFCCC}"/>
              </a:ext>
            </a:extLst>
          </p:cNvPr>
          <p:cNvSpPr txBox="1"/>
          <p:nvPr/>
        </p:nvSpPr>
        <p:spPr>
          <a:xfrm>
            <a:off x="227824" y="408278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94F6AA3-ED68-104D-BE79-0CB43CF8221B}"/>
              </a:ext>
            </a:extLst>
          </p:cNvPr>
          <p:cNvSpPr txBox="1"/>
          <p:nvPr/>
        </p:nvSpPr>
        <p:spPr>
          <a:xfrm>
            <a:off x="227824" y="4621132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9D2125-8EE6-B04A-A394-09D5F10E152D}"/>
              </a:ext>
            </a:extLst>
          </p:cNvPr>
          <p:cNvSpPr txBox="1"/>
          <p:nvPr/>
        </p:nvSpPr>
        <p:spPr>
          <a:xfrm>
            <a:off x="227824" y="5159480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18E1E6C-19F7-314A-84AF-FDC37A0629A8}"/>
              </a:ext>
            </a:extLst>
          </p:cNvPr>
          <p:cNvSpPr txBox="1"/>
          <p:nvPr/>
        </p:nvSpPr>
        <p:spPr>
          <a:xfrm>
            <a:off x="227824" y="569782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1DE6B7-3DEA-5A4E-BB6A-0304A6A93958}"/>
              </a:ext>
            </a:extLst>
          </p:cNvPr>
          <p:cNvSpPr txBox="1"/>
          <p:nvPr/>
        </p:nvSpPr>
        <p:spPr>
          <a:xfrm>
            <a:off x="953282" y="4101578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w(x=a)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15020BC-FBF5-904E-901C-F0CD95010358}"/>
              </a:ext>
            </a:extLst>
          </p:cNvPr>
          <p:cNvSpPr txBox="1"/>
          <p:nvPr/>
        </p:nvSpPr>
        <p:spPr>
          <a:xfrm>
            <a:off x="4757415" y="5185944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E4BDA6-B2C4-024B-AC5A-67934497EF4A}"/>
              </a:ext>
            </a:extLst>
          </p:cNvPr>
          <p:cNvSpPr txBox="1"/>
          <p:nvPr/>
        </p:nvSpPr>
        <p:spPr>
          <a:xfrm>
            <a:off x="5632174" y="5192397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8A18426-6EE2-154C-8E4A-9A663167FDDC}"/>
              </a:ext>
            </a:extLst>
          </p:cNvPr>
          <p:cNvSpPr txBox="1"/>
          <p:nvPr/>
        </p:nvSpPr>
        <p:spPr>
          <a:xfrm>
            <a:off x="4771841" y="5712129"/>
            <a:ext cx="85311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746A965-1202-5145-96B9-28BCBEB0003C}"/>
              </a:ext>
            </a:extLst>
          </p:cNvPr>
          <p:cNvSpPr txBox="1"/>
          <p:nvPr/>
        </p:nvSpPr>
        <p:spPr>
          <a:xfrm>
            <a:off x="2822750" y="4635433"/>
            <a:ext cx="97815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w(x=b)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8987CA9-23D8-C945-9BC5-17C4B0732072}"/>
              </a:ext>
            </a:extLst>
          </p:cNvPr>
          <p:cNvSpPr txBox="1"/>
          <p:nvPr/>
        </p:nvSpPr>
        <p:spPr>
          <a:xfrm>
            <a:off x="5624960" y="5711627"/>
            <a:ext cx="86754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r(x)=b</a:t>
            </a:r>
          </a:p>
        </p:txBody>
      </p:sp>
    </p:spTree>
    <p:extLst>
      <p:ext uri="{BB962C8B-B14F-4D97-AF65-F5344CB8AC3E}">
        <p14:creationId xmlns:p14="http://schemas.microsoft.com/office/powerpoint/2010/main" val="50612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2EAC6-2B18-1040-A995-20F764F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Alice shares photo with Bob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Upload the photo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Add photo to album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Bob checks album</a:t>
            </a:r>
          </a:p>
          <a:p>
            <a:pPr marL="571500" indent="-514350"/>
            <a:r>
              <a:rPr lang="en-US" dirty="0"/>
              <a:t>Under causal consistency, if the album has a reference to the photo, Bob must see the photo</a:t>
            </a:r>
          </a:p>
          <a:p>
            <a:pPr marL="571500" indent="-514350"/>
            <a:r>
              <a:rPr lang="en-US" dirty="0"/>
              <a:t>Under eventual consistency, album may have a reference to a photo that has not been written yet (the corresponding write has not propagated)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14CADA-BF5C-D94E-81C5-7E67CDA9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9687B5-E681-6448-B74F-9AF4750C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Examples</a:t>
            </a:r>
          </a:p>
        </p:txBody>
      </p:sp>
    </p:spTree>
    <p:extLst>
      <p:ext uri="{BB962C8B-B14F-4D97-AF65-F5344CB8AC3E}">
        <p14:creationId xmlns:p14="http://schemas.microsoft.com/office/powerpoint/2010/main" val="2382297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F2EAC6-2B18-1040-A995-20F764F45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Carol and Dan concurrently update event time (9pm)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Carol sets 8pm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Dan sets 10pm</a:t>
            </a:r>
          </a:p>
          <a:p>
            <a:pPr marL="571500" indent="-514350"/>
            <a:r>
              <a:rPr lang="en-US" dirty="0"/>
              <a:t>Under causal consistency, two replicas may forever return different times</a:t>
            </a:r>
          </a:p>
          <a:p>
            <a:pPr marL="571500" indent="-514350"/>
            <a:r>
              <a:rPr lang="en-US" dirty="0"/>
              <a:t>Under causal+ consistency, replicas must eventually handle the conflict in a convergent manner</a:t>
            </a:r>
          </a:p>
          <a:p>
            <a:pPr marL="971550" lvl="1" indent="-514350"/>
            <a:r>
              <a:rPr lang="en-US" dirty="0"/>
              <a:t>If a last-writer-wins, either Carol’s or Dan’s write win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14CADA-BF5C-D94E-81C5-7E67CDA9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9687B5-E681-6448-B74F-9AF4750C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Examples</a:t>
            </a:r>
          </a:p>
        </p:txBody>
      </p:sp>
    </p:spTree>
    <p:extLst>
      <p:ext uri="{BB962C8B-B14F-4D97-AF65-F5344CB8AC3E}">
        <p14:creationId xmlns:p14="http://schemas.microsoft.com/office/powerpoint/2010/main" val="313777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But Not Sequential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022600" y="1383052"/>
            <a:ext cx="1185333" cy="397934"/>
            <a:chOff x="914400" y="2036233"/>
            <a:chExt cx="1185333" cy="397934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22599" y="2124956"/>
            <a:ext cx="1185333" cy="397934"/>
            <a:chOff x="914400" y="2036233"/>
            <a:chExt cx="1185333" cy="397934"/>
          </a:xfrm>
        </p:grpSpPr>
        <p:grpSp>
          <p:nvGrpSpPr>
            <p:cNvPr id="13" name="Group 1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w(y=1)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21919" y="2124956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114971" y="2064835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21919" y="1368751"/>
            <a:ext cx="1185333" cy="397934"/>
            <a:chOff x="914400" y="2036233"/>
            <a:chExt cx="1185333" cy="397934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114972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r(y)=0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36205" y="1383052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62304" y="21302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43935" y="3425569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8314" y="3993905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83107" y="3425569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83104" y="3993905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2579637" y="3629184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88108" y="4183759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3836" y="4745735"/>
            <a:ext cx="3443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Order: w(x=1), r(y=0), w(y=1)</a:t>
            </a:r>
          </a:p>
          <a:p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117" y="3439907"/>
            <a:ext cx="127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Happens Before 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2741" y="3600582"/>
            <a:ext cx="127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Process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Ordering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17467" y="3444518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1846" y="4012854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6639" y="3444518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6636" y="401285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53169" y="364813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61640" y="420270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94946" y="5226638"/>
            <a:ext cx="14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 Total Order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2680" y="4989623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7059" y="5557959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852" y="4989623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1849" y="5557959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48382" y="519323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56853" y="574781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0984" y="3063342"/>
            <a:ext cx="0" cy="356605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7205" y="2703745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√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Casual+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8143" y="2763068"/>
            <a:ext cx="197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X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Sequential</a:t>
            </a:r>
          </a:p>
        </p:txBody>
      </p:sp>
      <p:sp>
        <p:nvSpPr>
          <p:cNvPr id="62" name="Freeform 61"/>
          <p:cNvSpPr/>
          <p:nvPr/>
        </p:nvSpPr>
        <p:spPr>
          <a:xfrm>
            <a:off x="5681133" y="5173133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V="1">
            <a:off x="5673481" y="4676305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3836" y="5077381"/>
            <a:ext cx="3469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Order: w(y=1), r(x=0), w(x=1)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6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9" grpId="0"/>
      <p:bldP spid="50" grpId="0" animBg="1"/>
      <p:bldP spid="51" grpId="0" animBg="1"/>
      <p:bldP spid="52" grpId="0" animBg="1"/>
      <p:bldP spid="53" grpId="0" animBg="1"/>
      <p:bldP spid="62" grpId="0" animBg="1"/>
      <p:bldP spid="63" grpId="0" animBg="1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But Not Causal+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3280" y="1383052"/>
            <a:ext cx="1185333" cy="397934"/>
            <a:chOff x="914400" y="2036233"/>
            <a:chExt cx="1185333" cy="397934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13360" y="2124956"/>
            <a:ext cx="1185333" cy="397934"/>
            <a:chOff x="914400" y="2036233"/>
            <a:chExt cx="1185333" cy="397934"/>
          </a:xfrm>
        </p:grpSpPr>
        <p:grpSp>
          <p:nvGrpSpPr>
            <p:cNvPr id="13" name="Group 1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066080" y="2050534"/>
              <a:ext cx="78098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r(y)=1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2680" y="2124956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114971" y="2064835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22599" y="1368751"/>
            <a:ext cx="1185333" cy="414411"/>
            <a:chOff x="914400" y="2036233"/>
            <a:chExt cx="1185333" cy="414411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074897" y="2050534"/>
              <a:ext cx="95891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w(y=1)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36885" y="1383052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59647" y="21302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79827" y="3274190"/>
            <a:ext cx="2677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As long as 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eventually would see r(x)=1 this is fine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2741" y="3423329"/>
            <a:ext cx="127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Happens Before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Ordering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17467" y="3359848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1846" y="4012854"/>
            <a:ext cx="7809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6639" y="3359848"/>
            <a:ext cx="878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w(y)=1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6636" y="401285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53169" y="356346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61640" y="420270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94946" y="5226638"/>
            <a:ext cx="14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 Order for 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12680" y="4989623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7059" y="5600294"/>
            <a:ext cx="7809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852" y="4989623"/>
            <a:ext cx="878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w(y)=1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1849" y="560029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48382" y="519323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56853" y="579014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0984" y="3063342"/>
            <a:ext cx="0" cy="356605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7205" y="2703745"/>
            <a:ext cx="1659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√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Eventual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8143" y="2763068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X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Causal+</a:t>
            </a:r>
          </a:p>
        </p:txBody>
      </p:sp>
      <p:sp>
        <p:nvSpPr>
          <p:cNvPr id="63" name="Freeform 62"/>
          <p:cNvSpPr/>
          <p:nvPr/>
        </p:nvSpPr>
        <p:spPr>
          <a:xfrm flipV="1">
            <a:off x="5673481" y="4676305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82333" y="3706934"/>
            <a:ext cx="1574800" cy="393821"/>
          </a:xfrm>
          <a:custGeom>
            <a:avLst/>
            <a:gdLst>
              <a:gd name="connsiteX0" fmla="*/ 1574800 w 1574800"/>
              <a:gd name="connsiteY0" fmla="*/ 0 h 220134"/>
              <a:gd name="connsiteX1" fmla="*/ 1574800 w 1574800"/>
              <a:gd name="connsiteY1" fmla="*/ 0 h 220134"/>
              <a:gd name="connsiteX2" fmla="*/ 1566333 w 1574800"/>
              <a:gd name="connsiteY2" fmla="*/ 127000 h 220134"/>
              <a:gd name="connsiteX3" fmla="*/ 0 w 1574800"/>
              <a:gd name="connsiteY3" fmla="*/ 127000 h 220134"/>
              <a:gd name="connsiteX4" fmla="*/ 0 w 1574800"/>
              <a:gd name="connsiteY4" fmla="*/ 220134 h 220134"/>
              <a:gd name="connsiteX0" fmla="*/ 1574800 w 1574800"/>
              <a:gd name="connsiteY0" fmla="*/ 0 h 601134"/>
              <a:gd name="connsiteX1" fmla="*/ 1574800 w 1574800"/>
              <a:gd name="connsiteY1" fmla="*/ 0 h 601134"/>
              <a:gd name="connsiteX2" fmla="*/ 1566333 w 1574800"/>
              <a:gd name="connsiteY2" fmla="*/ 127000 h 601134"/>
              <a:gd name="connsiteX3" fmla="*/ 0 w 1574800"/>
              <a:gd name="connsiteY3" fmla="*/ 127000 h 601134"/>
              <a:gd name="connsiteX4" fmla="*/ 0 w 1574800"/>
              <a:gd name="connsiteY4" fmla="*/ 601134 h 60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800" h="601134">
                <a:moveTo>
                  <a:pt x="1574800" y="0"/>
                </a:moveTo>
                <a:lnTo>
                  <a:pt x="1574800" y="0"/>
                </a:lnTo>
                <a:cubicBezTo>
                  <a:pt x="1565900" y="115695"/>
                  <a:pt x="1566333" y="73270"/>
                  <a:pt x="1566333" y="127000"/>
                </a:cubicBezTo>
                <a:lnTo>
                  <a:pt x="0" y="127000"/>
                </a:lnTo>
                <a:lnTo>
                  <a:pt x="0" y="601134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255318" y="5344475"/>
            <a:ext cx="1574800" cy="393821"/>
          </a:xfrm>
          <a:custGeom>
            <a:avLst/>
            <a:gdLst>
              <a:gd name="connsiteX0" fmla="*/ 1574800 w 1574800"/>
              <a:gd name="connsiteY0" fmla="*/ 0 h 220134"/>
              <a:gd name="connsiteX1" fmla="*/ 1574800 w 1574800"/>
              <a:gd name="connsiteY1" fmla="*/ 0 h 220134"/>
              <a:gd name="connsiteX2" fmla="*/ 1566333 w 1574800"/>
              <a:gd name="connsiteY2" fmla="*/ 127000 h 220134"/>
              <a:gd name="connsiteX3" fmla="*/ 0 w 1574800"/>
              <a:gd name="connsiteY3" fmla="*/ 127000 h 220134"/>
              <a:gd name="connsiteX4" fmla="*/ 0 w 1574800"/>
              <a:gd name="connsiteY4" fmla="*/ 220134 h 220134"/>
              <a:gd name="connsiteX0" fmla="*/ 1574800 w 1574800"/>
              <a:gd name="connsiteY0" fmla="*/ 0 h 601134"/>
              <a:gd name="connsiteX1" fmla="*/ 1574800 w 1574800"/>
              <a:gd name="connsiteY1" fmla="*/ 0 h 601134"/>
              <a:gd name="connsiteX2" fmla="*/ 1566333 w 1574800"/>
              <a:gd name="connsiteY2" fmla="*/ 127000 h 601134"/>
              <a:gd name="connsiteX3" fmla="*/ 0 w 1574800"/>
              <a:gd name="connsiteY3" fmla="*/ 127000 h 601134"/>
              <a:gd name="connsiteX4" fmla="*/ 0 w 1574800"/>
              <a:gd name="connsiteY4" fmla="*/ 601134 h 60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800" h="601134">
                <a:moveTo>
                  <a:pt x="1574800" y="0"/>
                </a:moveTo>
                <a:lnTo>
                  <a:pt x="1574800" y="0"/>
                </a:lnTo>
                <a:cubicBezTo>
                  <a:pt x="1565900" y="115695"/>
                  <a:pt x="1566333" y="73270"/>
                  <a:pt x="1566333" y="127000"/>
                </a:cubicBezTo>
                <a:lnTo>
                  <a:pt x="0" y="127000"/>
                </a:lnTo>
                <a:lnTo>
                  <a:pt x="0" y="601134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8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9" grpId="0"/>
      <p:bldP spid="50" grpId="0" animBg="1"/>
      <p:bldP spid="51" grpId="0" animBg="1"/>
      <p:bldP spid="52" grpId="0" animBg="1"/>
      <p:bldP spid="53" grpId="0" animBg="1"/>
      <p:bldP spid="63" grpId="0" animBg="1"/>
      <p:bldP spid="38" grpId="0" animBg="1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 within replication systems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1FD10-9DAB-5846-96F0-AD32B75213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9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6810786" cy="161203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err="1"/>
              <a:t>Linearizability</a:t>
            </a:r>
            <a:r>
              <a:rPr lang="en-US" sz="2400" dirty="0"/>
              <a:t> / sequential:  Eager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low-latency for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5" idx="4"/>
            </p:cNvCxnSpPr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976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3360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74444" y="24654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256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6057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 (Strong/Strict Consistency)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</p:spTree>
    <p:extLst>
      <p:ext uri="{BB962C8B-B14F-4D97-AF65-F5344CB8AC3E}">
        <p14:creationId xmlns:p14="http://schemas.microsoft.com/office/powerpoint/2010/main" val="3094674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4572000"/>
            <a:ext cx="8604658" cy="2438400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/>
              <a:t>Causal consistency:  Lazy replication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Trades off consistency for low-latency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Maintain local ordering when replicating</a:t>
            </a:r>
          </a:p>
          <a:p>
            <a:pPr>
              <a:spcBef>
                <a:spcPts val="800"/>
              </a:spcBef>
            </a:pPr>
            <a:r>
              <a:rPr lang="en-US" sz="2400" dirty="0"/>
              <a:t>Operations may be lost if failure before replication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/>
              <a:t>Implications of laziness on consistency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52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044" y="39132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485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144011" y="29226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3598454" y="22891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113572" y="29226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168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836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88444" y="39132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0869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582411" y="29226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51972" y="29226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5552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622044" y="23892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926844" y="39132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25338" y="36846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7020811" y="29226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990372" y="29226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993644" y="24654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644" y="13941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/>
          <p:cNvCxnSpPr/>
          <p:nvPr/>
        </p:nvCxnSpPr>
        <p:spPr>
          <a:xfrm>
            <a:off x="6231644" y="20844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4039925" y="25811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1583445" y="23374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2949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490653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2548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378092" y="34948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3436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2466848" y="35659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418915" y="18132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5794956" y="20564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54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5" grpId="0" animBg="1"/>
      <p:bldP spid="86" grpId="0" animBg="1"/>
      <p:bldP spid="87" grpId="0" animBg="1"/>
      <p:bldP spid="90" grpId="0" animBg="1"/>
      <p:bldP spid="9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vs Scalability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8324" y="2739045"/>
          <a:ext cx="8591550" cy="218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694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Scalable?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Dynamo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Eventual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Bayou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Paxos</a:t>
                      </a:r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/RAFT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Linearizable</a:t>
                      </a:r>
                      <a:endParaRPr lang="en-US" b="0" i="0" dirty="0">
                        <a:latin typeface="Helvetica Neue Medium" charset="0"/>
                        <a:ea typeface="Helvetica Neue Medium" charset="0"/>
                        <a:cs typeface="Helvetica Neue Medium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8324" y="1482811"/>
            <a:ext cx="8592064" cy="469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/>
              <a:t>Scalability: Adding more machines allows more data to be stored and more operations to be handled!</a:t>
            </a:r>
          </a:p>
        </p:txBody>
      </p:sp>
      <p:sp>
        <p:nvSpPr>
          <p:cNvPr id="7" name="Donut 6"/>
          <p:cNvSpPr/>
          <p:nvPr/>
        </p:nvSpPr>
        <p:spPr>
          <a:xfrm>
            <a:off x="5761130" y="3692080"/>
            <a:ext cx="1061701" cy="1393558"/>
          </a:xfrm>
          <a:prstGeom prst="donut">
            <a:avLst>
              <a:gd name="adj" fmla="val 9808"/>
            </a:avLst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8354" y="5207676"/>
            <a:ext cx="333009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It’s time to think about </a:t>
            </a:r>
            <a:r>
              <a:rPr lang="en-US" sz="2400" dirty="0" err="1">
                <a:latin typeface="Helvetica Neue Medium" charset="0"/>
                <a:ea typeface="Helvetica Neue Medium" charset="0"/>
                <a:cs typeface="Helvetica Neue Medium" charset="0"/>
              </a:rPr>
              <a:t>scability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564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vs Scalability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251424"/>
              </p:ext>
            </p:extLst>
          </p:nvPr>
        </p:nvGraphicFramePr>
        <p:xfrm>
          <a:off x="288324" y="2739045"/>
          <a:ext cx="8591550" cy="273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694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Scalable?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Dynamo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Eventual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Bayou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Causal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17"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Paxos</a:t>
                      </a:r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/RAFT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err="1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Linearizable</a:t>
                      </a:r>
                      <a:endParaRPr lang="en-US" b="0" i="0" dirty="0">
                        <a:latin typeface="Helvetica Neue Medium" charset="0"/>
                        <a:ea typeface="Helvetica Neue Medium" charset="0"/>
                        <a:cs typeface="Helvetica Neue Medium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88324" y="1482811"/>
            <a:ext cx="8592064" cy="4694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Medium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/>
              <a:t>Scalability: Adding more machines allows more data to be stored and more operations to be handled!</a:t>
            </a:r>
          </a:p>
        </p:txBody>
      </p:sp>
    </p:spTree>
    <p:extLst>
      <p:ext uri="{BB962C8B-B14F-4D97-AF65-F5344CB8AC3E}">
        <p14:creationId xmlns:p14="http://schemas.microsoft.com/office/powerpoint/2010/main" val="3967298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160585"/>
            <a:ext cx="7940804" cy="2580141"/>
          </a:xfrm>
        </p:spPr>
        <p:txBody>
          <a:bodyPr>
            <a:normAutofit/>
          </a:bodyPr>
          <a:lstStyle/>
          <a:p>
            <a:r>
              <a:rPr lang="en-US" sz="3200" dirty="0"/>
              <a:t>Don't Settle for </a:t>
            </a:r>
            <a:r>
              <a:rPr lang="en-US" sz="3200"/>
              <a:t>Eventual:</a:t>
            </a:r>
            <a:br>
              <a:rPr lang="en-US" sz="3200"/>
            </a:br>
            <a:r>
              <a:rPr lang="en-US" sz="3200"/>
              <a:t>Scalable Causal Consistency</a:t>
            </a:r>
            <a:br>
              <a:rPr lang="en-US" sz="3200"/>
            </a:br>
            <a:r>
              <a:rPr lang="en-US" sz="3200"/>
              <a:t>for </a:t>
            </a:r>
            <a:r>
              <a:rPr lang="en-US" sz="3200" dirty="0"/>
              <a:t>[Geo-Replicated</a:t>
            </a:r>
            <a:r>
              <a:rPr lang="en-US" sz="3200"/>
              <a:t>] Storage</a:t>
            </a:r>
            <a:br>
              <a:rPr lang="en-US" sz="3200"/>
            </a:br>
            <a:r>
              <a:rPr lang="en-US" sz="3200"/>
              <a:t>with </a:t>
            </a:r>
            <a:r>
              <a:rPr lang="en-US" sz="3200" dirty="0"/>
              <a:t>COPS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225636"/>
            <a:ext cx="7772400" cy="13577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lang="en-US" sz="2400" dirty="0"/>
            </a:br>
            <a:r>
              <a:rPr lang="en-US" sz="2400" dirty="0"/>
              <a:t>W. Lloyd, M. Freedman, M. Kaminsky, D. Andersen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SOSP 2011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45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BlankMap-USA-states.PNG"/>
          <p:cNvPicPr>
            <a:picLocks noChangeAspect="1"/>
          </p:cNvPicPr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246" y="1375468"/>
            <a:ext cx="9171246" cy="557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Freeform 142"/>
          <p:cNvSpPr/>
          <p:nvPr/>
        </p:nvSpPr>
        <p:spPr>
          <a:xfrm>
            <a:off x="107104" y="5322739"/>
            <a:ext cx="3457928" cy="1625294"/>
          </a:xfrm>
          <a:custGeom>
            <a:avLst/>
            <a:gdLst>
              <a:gd name="connsiteX0" fmla="*/ 107104 w 3457928"/>
              <a:gd name="connsiteY0" fmla="*/ 0 h 1744143"/>
              <a:gd name="connsiteX1" fmla="*/ 1193444 w 3457928"/>
              <a:gd name="connsiteY1" fmla="*/ 0 h 1744143"/>
              <a:gd name="connsiteX2" fmla="*/ 1881969 w 3457928"/>
              <a:gd name="connsiteY2" fmla="*/ 474284 h 1744143"/>
              <a:gd name="connsiteX3" fmla="*/ 2325686 w 3457928"/>
              <a:gd name="connsiteY3" fmla="*/ 611980 h 1744143"/>
              <a:gd name="connsiteX4" fmla="*/ 2983610 w 3457928"/>
              <a:gd name="connsiteY4" fmla="*/ 902670 h 1744143"/>
              <a:gd name="connsiteX5" fmla="*/ 3457928 w 3457928"/>
              <a:gd name="connsiteY5" fmla="*/ 1269858 h 1744143"/>
              <a:gd name="connsiteX6" fmla="*/ 3396725 w 3457928"/>
              <a:gd name="connsiteY6" fmla="*/ 1698244 h 1744143"/>
              <a:gd name="connsiteX7" fmla="*/ 2631697 w 3457928"/>
              <a:gd name="connsiteY7" fmla="*/ 1744143 h 1744143"/>
              <a:gd name="connsiteX8" fmla="*/ 1193444 w 3457928"/>
              <a:gd name="connsiteY8" fmla="*/ 1713544 h 1744143"/>
              <a:gd name="connsiteX9" fmla="*/ 0 w 3457928"/>
              <a:gd name="connsiteY9" fmla="*/ 1682945 h 1744143"/>
              <a:gd name="connsiteX10" fmla="*/ 45902 w 3457928"/>
              <a:gd name="connsiteY10" fmla="*/ 0 h 1744143"/>
              <a:gd name="connsiteX11" fmla="*/ 107104 w 3457928"/>
              <a:gd name="connsiteY11" fmla="*/ 0 h 174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7928" h="1744143">
                <a:moveTo>
                  <a:pt x="107104" y="0"/>
                </a:moveTo>
                <a:lnTo>
                  <a:pt x="1193444" y="0"/>
                </a:lnTo>
                <a:lnTo>
                  <a:pt x="1881969" y="474284"/>
                </a:lnTo>
                <a:lnTo>
                  <a:pt x="2325686" y="611980"/>
                </a:lnTo>
                <a:lnTo>
                  <a:pt x="2983610" y="902670"/>
                </a:lnTo>
                <a:lnTo>
                  <a:pt x="3457928" y="1269858"/>
                </a:lnTo>
                <a:lnTo>
                  <a:pt x="3396725" y="1698244"/>
                </a:lnTo>
                <a:lnTo>
                  <a:pt x="2631697" y="1744143"/>
                </a:lnTo>
                <a:lnTo>
                  <a:pt x="1193444" y="1713544"/>
                </a:lnTo>
                <a:lnTo>
                  <a:pt x="0" y="1682945"/>
                </a:lnTo>
                <a:lnTo>
                  <a:pt x="45902" y="0"/>
                </a:lnTo>
                <a:lnTo>
                  <a:pt x="10710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168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ea typeface="Helvetica Neue Medium" charset="0"/>
                <a:cs typeface="Helvetica Neue Medium" charset="0"/>
              </a:rPr>
              <a:t>Geo-Replicated Storage:</a:t>
            </a:r>
            <a:br>
              <a:rPr lang="en-US" sz="3600" dirty="0">
                <a:ea typeface="Helvetica Neue Medium" charset="0"/>
                <a:cs typeface="Helvetica Neue Medium" charset="0"/>
              </a:rPr>
            </a:br>
            <a:r>
              <a:rPr lang="en-US" sz="3600" dirty="0">
                <a:ea typeface="Helvetica Neue Medium" charset="0"/>
                <a:cs typeface="Helvetica Neue Medium" charset="0"/>
              </a:rPr>
              <a:t>Serve User Requests Quickly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70821" y="2100114"/>
            <a:ext cx="7895325" cy="3690036"/>
            <a:chOff x="770821" y="2100114"/>
            <a:chExt cx="7895325" cy="3690036"/>
          </a:xfrm>
        </p:grpSpPr>
        <p:grpSp>
          <p:nvGrpSpPr>
            <p:cNvPr id="15" name="Group 14"/>
            <p:cNvGrpSpPr/>
            <p:nvPr/>
          </p:nvGrpSpPr>
          <p:grpSpPr>
            <a:xfrm>
              <a:off x="1016000" y="2100114"/>
              <a:ext cx="1129477" cy="853171"/>
              <a:chOff x="1016000" y="2100114"/>
              <a:chExt cx="1129477" cy="853171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" name="Group 28"/>
            <p:cNvGrpSpPr/>
            <p:nvPr/>
          </p:nvGrpSpPr>
          <p:grpSpPr>
            <a:xfrm rot="907609">
              <a:off x="1382344" y="2443991"/>
              <a:ext cx="1129477" cy="853171"/>
              <a:chOff x="1016000" y="2100114"/>
              <a:chExt cx="1129477" cy="853171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866077" y="2100114"/>
                <a:ext cx="279400" cy="279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 b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1016000" y="2311400"/>
                <a:ext cx="862777" cy="641885"/>
                <a:chOff x="927100" y="2273300"/>
                <a:chExt cx="965200" cy="718085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965200" y="23495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0800000" flipH="1">
                  <a:off x="927100" y="2273300"/>
                  <a:ext cx="927100" cy="641885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5" name="Oval 34"/>
            <p:cNvSpPr/>
            <p:nvPr/>
          </p:nvSpPr>
          <p:spPr>
            <a:xfrm rot="907609">
              <a:off x="4297025" y="29849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 rot="19390283">
              <a:off x="3569307" y="3567630"/>
              <a:ext cx="1412797" cy="1451142"/>
              <a:chOff x="934390" y="2277295"/>
              <a:chExt cx="928750" cy="698109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H="1">
                <a:off x="936040" y="2333519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0800000" flipH="1">
                <a:off x="934390" y="2277295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 rot="19390283">
              <a:off x="770821" y="3633325"/>
              <a:ext cx="610976" cy="728269"/>
              <a:chOff x="927100" y="2273300"/>
              <a:chExt cx="965200" cy="71808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 rot="907609">
              <a:off x="876300" y="4489200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 rot="16390965">
              <a:off x="3091718" y="4866433"/>
              <a:ext cx="611745" cy="742102"/>
              <a:chOff x="925885" y="2259660"/>
              <a:chExt cx="966415" cy="731725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rot="10800000" flipH="1">
                <a:off x="925885" y="225966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/>
            <p:nvPr/>
          </p:nvSpPr>
          <p:spPr>
            <a:xfrm rot="907609">
              <a:off x="2884286" y="4605525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 rot="2700000">
              <a:off x="5085333" y="5110730"/>
              <a:ext cx="630570" cy="728269"/>
              <a:chOff x="896146" y="2273300"/>
              <a:chExt cx="996154" cy="718085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rot="10800000" flipH="1">
                <a:off x="896146" y="2273300"/>
                <a:ext cx="927101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 rot="8816644">
              <a:off x="5917576" y="5332813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 rot="9237480">
              <a:off x="7314633" y="3936770"/>
              <a:ext cx="610976" cy="728269"/>
              <a:chOff x="927100" y="2273300"/>
              <a:chExt cx="965200" cy="718085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0800000" flipH="1">
                <a:off x="927100" y="22733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 rot="14587664">
              <a:off x="7363612" y="4752536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 rot="9237480">
              <a:off x="8286940" y="2665673"/>
              <a:ext cx="379206" cy="434240"/>
              <a:chOff x="801349" y="2206853"/>
              <a:chExt cx="1090951" cy="784532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H="1">
                <a:off x="965200" y="2349500"/>
                <a:ext cx="927100" cy="641885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0800000" flipH="1">
                <a:off x="801349" y="2206853"/>
                <a:ext cx="927101" cy="641884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>
            <a:xfrm rot="14587664">
              <a:off x="8359338" y="2302017"/>
              <a:ext cx="279400" cy="279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 b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850" y="2715769"/>
            <a:ext cx="8785261" cy="3516437"/>
            <a:chOff x="50850" y="2715769"/>
            <a:chExt cx="8785261" cy="3516437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50" y="2715769"/>
              <a:ext cx="1501301" cy="99503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40100" y="5237169"/>
              <a:ext cx="1501301" cy="99503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961" b="89990" l="10000" r="9443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34810" y="3066566"/>
              <a:ext cx="1501301" cy="995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7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Inside the Datacenter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000" y="1926164"/>
            <a:ext cx="821267" cy="8212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53734" y="1693331"/>
            <a:ext cx="4250266" cy="42502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0" y="1788713"/>
            <a:ext cx="17272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Web Tier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68798" y="1788713"/>
            <a:ext cx="2286000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Storage Tier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07736" y="2552698"/>
            <a:ext cx="1524000" cy="2181584"/>
            <a:chOff x="2607736" y="2552698"/>
            <a:chExt cx="1524000" cy="2181584"/>
          </a:xfrm>
        </p:grpSpPr>
        <p:sp>
          <p:nvSpPr>
            <p:cNvPr id="9" name="Rectangle 8"/>
            <p:cNvSpPr/>
            <p:nvPr/>
          </p:nvSpPr>
          <p:spPr>
            <a:xfrm>
              <a:off x="2607736" y="2552698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07736" y="3355617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07736" y="4158536"/>
              <a:ext cx="1524000" cy="57574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607736" y="4961454"/>
            <a:ext cx="1524000" cy="575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90531" y="2552698"/>
            <a:ext cx="1625600" cy="2984502"/>
            <a:chOff x="4690531" y="2552698"/>
            <a:chExt cx="1625600" cy="2984502"/>
          </a:xfrm>
        </p:grpSpPr>
        <p:sp>
          <p:nvSpPr>
            <p:cNvPr id="13" name="Oval 12"/>
            <p:cNvSpPr/>
            <p:nvPr/>
          </p:nvSpPr>
          <p:spPr>
            <a:xfrm>
              <a:off x="4690531" y="2552698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A-F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690531" y="3355617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G-L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690531" y="4158536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M-R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690531" y="4961454"/>
              <a:ext cx="1625600" cy="57574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200" dirty="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S-Z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12927" y="3146268"/>
            <a:ext cx="2286000" cy="1619903"/>
            <a:chOff x="7212927" y="3146268"/>
            <a:chExt cx="2286000" cy="1619903"/>
          </a:xfrm>
        </p:grpSpPr>
        <p:grpSp>
          <p:nvGrpSpPr>
            <p:cNvPr id="34" name="Group 33"/>
            <p:cNvGrpSpPr/>
            <p:nvPr/>
          </p:nvGrpSpPr>
          <p:grpSpPr>
            <a:xfrm>
              <a:off x="7714396" y="3557905"/>
              <a:ext cx="1252885" cy="1208266"/>
              <a:chOff x="2247578" y="1693331"/>
              <a:chExt cx="4407220" cy="4250266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353734" y="1693331"/>
                <a:ext cx="4250266" cy="425026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247578" y="1898133"/>
                <a:ext cx="2055986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prstClr val="black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Web Tier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368798" y="1898134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600" dirty="0">
                    <a:solidFill>
                      <a:prstClr val="black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Storage Tier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607736" y="2552698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607736" y="3355617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607736" y="4158536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607736" y="4961454"/>
                <a:ext cx="1524000" cy="575746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690531" y="2552698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A-F</a:t>
                </a: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690531" y="3355617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G-L</a:t>
                </a: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690531" y="4158536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M-R</a:t>
                </a: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690531" y="4961454"/>
                <a:ext cx="1625600" cy="575746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S-Z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7212927" y="3146268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Remote DC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38232" y="2543904"/>
            <a:ext cx="2286000" cy="2705423"/>
            <a:chOff x="5738232" y="2543904"/>
            <a:chExt cx="2286000" cy="2705423"/>
          </a:xfrm>
        </p:grpSpPr>
        <p:cxnSp>
          <p:nvCxnSpPr>
            <p:cNvPr id="18" name="Straight Arrow Connector 17"/>
            <p:cNvCxnSpPr>
              <a:stCxn id="13" idx="6"/>
            </p:cNvCxnSpPr>
            <p:nvPr/>
          </p:nvCxnSpPr>
          <p:spPr>
            <a:xfrm>
              <a:off x="6316131" y="2840571"/>
              <a:ext cx="1225559" cy="493190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6316131" y="3662151"/>
              <a:ext cx="1225559" cy="140055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V="1">
              <a:off x="6316131" y="4258714"/>
              <a:ext cx="1225559" cy="197561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6" idx="6"/>
            </p:cNvCxnSpPr>
            <p:nvPr/>
          </p:nvCxnSpPr>
          <p:spPr>
            <a:xfrm flipV="1">
              <a:off x="6316131" y="4650640"/>
              <a:ext cx="1225559" cy="598687"/>
            </a:xfrm>
            <a:prstGeom prst="straightConnector1">
              <a:avLst/>
            </a:prstGeom>
            <a:ln w="38100" cmpd="sng">
              <a:solidFill>
                <a:schemeClr val="accent4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 rot="1324738">
              <a:off x="5738232" y="2543904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solidFill>
                    <a:srgbClr val="8064A2">
                      <a:lumMod val="50000"/>
                    </a:srgbClr>
                  </a:solidFill>
                  <a:latin typeface="Helvetica Neue Medium" charset="0"/>
                  <a:ea typeface="Helvetica Neue Medium" charset="0"/>
                  <a:cs typeface="Helvetica Neue Medium" charset="0"/>
                </a:rPr>
                <a:t>Replication</a:t>
              </a:r>
            </a:p>
          </p:txBody>
        </p:sp>
      </p:grpSp>
      <p:cxnSp>
        <p:nvCxnSpPr>
          <p:cNvPr id="19" name="Straight Arrow Connector 18"/>
          <p:cNvCxnSpPr>
            <a:stCxn id="9" idx="3"/>
            <a:endCxn id="13" idx="2"/>
          </p:cNvCxnSpPr>
          <p:nvPr/>
        </p:nvCxnSpPr>
        <p:spPr>
          <a:xfrm>
            <a:off x="4131736" y="2840571"/>
            <a:ext cx="55879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131736" y="2900011"/>
            <a:ext cx="796859" cy="2349316"/>
            <a:chOff x="4131736" y="2900011"/>
            <a:chExt cx="796859" cy="2349316"/>
          </a:xfrm>
        </p:grpSpPr>
        <p:cxnSp>
          <p:nvCxnSpPr>
            <p:cNvPr id="46" name="Straight Arrow Connector 45"/>
            <p:cNvCxnSpPr>
              <a:endCxn id="16" idx="2"/>
            </p:cNvCxnSpPr>
            <p:nvPr/>
          </p:nvCxnSpPr>
          <p:spPr>
            <a:xfrm>
              <a:off x="4132994" y="3009251"/>
              <a:ext cx="557537" cy="2240076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14" idx="1"/>
            </p:cNvCxnSpPr>
            <p:nvPr/>
          </p:nvCxnSpPr>
          <p:spPr>
            <a:xfrm>
              <a:off x="4131736" y="2900011"/>
              <a:ext cx="796859" cy="539922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131736" y="2908846"/>
              <a:ext cx="558795" cy="753305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131736" y="3009251"/>
              <a:ext cx="656575" cy="1289148"/>
            </a:xfrm>
            <a:prstGeom prst="straightConnector1">
              <a:avLst/>
            </a:prstGeom>
            <a:ln w="28575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1075267" y="2341866"/>
            <a:ext cx="1532469" cy="40556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2743200" y="2609134"/>
            <a:ext cx="819880" cy="138297"/>
          </a:xfrm>
          <a:custGeom>
            <a:avLst/>
            <a:gdLst>
              <a:gd name="connsiteX0" fmla="*/ 0 w 2810934"/>
              <a:gd name="connsiteY0" fmla="*/ 474147 h 474147"/>
              <a:gd name="connsiteX1" fmla="*/ 524934 w 2810934"/>
              <a:gd name="connsiteY1" fmla="*/ 13 h 474147"/>
              <a:gd name="connsiteX2" fmla="*/ 982134 w 2810934"/>
              <a:gd name="connsiteY2" fmla="*/ 457213 h 474147"/>
              <a:gd name="connsiteX3" fmla="*/ 1524000 w 2810934"/>
              <a:gd name="connsiteY3" fmla="*/ 50813 h 474147"/>
              <a:gd name="connsiteX4" fmla="*/ 1913467 w 2810934"/>
              <a:gd name="connsiteY4" fmla="*/ 406413 h 474147"/>
              <a:gd name="connsiteX5" fmla="*/ 2302934 w 2810934"/>
              <a:gd name="connsiteY5" fmla="*/ 101613 h 474147"/>
              <a:gd name="connsiteX6" fmla="*/ 2506134 w 2810934"/>
              <a:gd name="connsiteY6" fmla="*/ 423347 h 474147"/>
              <a:gd name="connsiteX7" fmla="*/ 2810934 w 2810934"/>
              <a:gd name="connsiteY7" fmla="*/ 220147 h 47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0934" h="474147">
                <a:moveTo>
                  <a:pt x="0" y="474147"/>
                </a:moveTo>
                <a:cubicBezTo>
                  <a:pt x="180622" y="238491"/>
                  <a:pt x="361245" y="2835"/>
                  <a:pt x="524934" y="13"/>
                </a:cubicBezTo>
                <a:cubicBezTo>
                  <a:pt x="688623" y="-2809"/>
                  <a:pt x="815623" y="448746"/>
                  <a:pt x="982134" y="457213"/>
                </a:cubicBezTo>
                <a:cubicBezTo>
                  <a:pt x="1148645" y="465680"/>
                  <a:pt x="1368778" y="59280"/>
                  <a:pt x="1524000" y="50813"/>
                </a:cubicBezTo>
                <a:cubicBezTo>
                  <a:pt x="1679222" y="42346"/>
                  <a:pt x="1783645" y="397946"/>
                  <a:pt x="1913467" y="406413"/>
                </a:cubicBezTo>
                <a:cubicBezTo>
                  <a:pt x="2043289" y="414880"/>
                  <a:pt x="2204156" y="98791"/>
                  <a:pt x="2302934" y="101613"/>
                </a:cubicBezTo>
                <a:cubicBezTo>
                  <a:pt x="2401712" y="104435"/>
                  <a:pt x="2421468" y="403591"/>
                  <a:pt x="2506134" y="423347"/>
                </a:cubicBezTo>
                <a:cubicBezTo>
                  <a:pt x="2590800" y="443103"/>
                  <a:pt x="2740378" y="304814"/>
                  <a:pt x="2810934" y="220147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-50802" y="-219168"/>
            <a:ext cx="9285675" cy="7077168"/>
          </a:xfrm>
          <a:custGeom>
            <a:avLst/>
            <a:gdLst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27283 w 9285675"/>
              <a:gd name="connsiteY13" fmla="*/ 1761437 h 6977477"/>
              <a:gd name="connsiteX14" fmla="*/ 6609215 w 9285675"/>
              <a:gd name="connsiteY14" fmla="*/ 1843365 h 6977477"/>
              <a:gd name="connsiteX0" fmla="*/ 66092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6092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95560 w 9285675"/>
              <a:gd name="connsiteY12" fmla="*/ 0 h 6977477"/>
              <a:gd name="connsiteX13" fmla="*/ 6583815 w 9285675"/>
              <a:gd name="connsiteY13" fmla="*/ 1843365 h 6977477"/>
              <a:gd name="connsiteX0" fmla="*/ 6583815 w 9285675"/>
              <a:gd name="connsiteY0" fmla="*/ 1843365 h 6977477"/>
              <a:gd name="connsiteX1" fmla="*/ 4424351 w 9285675"/>
              <a:gd name="connsiteY1" fmla="*/ 1843365 h 6977477"/>
              <a:gd name="connsiteX2" fmla="*/ 4465317 w 9285675"/>
              <a:gd name="connsiteY2" fmla="*/ 5871458 h 6977477"/>
              <a:gd name="connsiteX3" fmla="*/ 6540938 w 9285675"/>
              <a:gd name="connsiteY3" fmla="*/ 5885113 h 6977477"/>
              <a:gd name="connsiteX4" fmla="*/ 7715303 w 9285675"/>
              <a:gd name="connsiteY4" fmla="*/ 5024876 h 6977477"/>
              <a:gd name="connsiteX5" fmla="*/ 7715303 w 9285675"/>
              <a:gd name="connsiteY5" fmla="*/ 2771874 h 6977477"/>
              <a:gd name="connsiteX6" fmla="*/ 6718459 w 9285675"/>
              <a:gd name="connsiteY6" fmla="*/ 1843365 h 6977477"/>
              <a:gd name="connsiteX7" fmla="*/ 6704803 w 9285675"/>
              <a:gd name="connsiteY7" fmla="*/ 27309 h 6977477"/>
              <a:gd name="connsiteX8" fmla="*/ 9285675 w 9285675"/>
              <a:gd name="connsiteY8" fmla="*/ 54618 h 6977477"/>
              <a:gd name="connsiteX9" fmla="*/ 9285675 w 9285675"/>
              <a:gd name="connsiteY9" fmla="*/ 6977477 h 6977477"/>
              <a:gd name="connsiteX10" fmla="*/ 0 w 9285675"/>
              <a:gd name="connsiteY10" fmla="*/ 6963823 h 6977477"/>
              <a:gd name="connsiteX11" fmla="*/ 54621 w 9285675"/>
              <a:gd name="connsiteY11" fmla="*/ 0 h 6977477"/>
              <a:gd name="connsiteX12" fmla="*/ 6589210 w 9285675"/>
              <a:gd name="connsiteY12" fmla="*/ 6350 h 6977477"/>
              <a:gd name="connsiteX13" fmla="*/ 6583815 w 9285675"/>
              <a:gd name="connsiteY13" fmla="*/ 1843365 h 6977477"/>
              <a:gd name="connsiteX0" fmla="*/ 6583815 w 9285675"/>
              <a:gd name="connsiteY0" fmla="*/ 1875115 h 7009227"/>
              <a:gd name="connsiteX1" fmla="*/ 4424351 w 9285675"/>
              <a:gd name="connsiteY1" fmla="*/ 1875115 h 7009227"/>
              <a:gd name="connsiteX2" fmla="*/ 4465317 w 9285675"/>
              <a:gd name="connsiteY2" fmla="*/ 5903208 h 7009227"/>
              <a:gd name="connsiteX3" fmla="*/ 6540938 w 9285675"/>
              <a:gd name="connsiteY3" fmla="*/ 5916863 h 7009227"/>
              <a:gd name="connsiteX4" fmla="*/ 7715303 w 9285675"/>
              <a:gd name="connsiteY4" fmla="*/ 5056626 h 7009227"/>
              <a:gd name="connsiteX5" fmla="*/ 7715303 w 9285675"/>
              <a:gd name="connsiteY5" fmla="*/ 2803624 h 7009227"/>
              <a:gd name="connsiteX6" fmla="*/ 6718459 w 9285675"/>
              <a:gd name="connsiteY6" fmla="*/ 1875115 h 7009227"/>
              <a:gd name="connsiteX7" fmla="*/ 6704803 w 9285675"/>
              <a:gd name="connsiteY7" fmla="*/ 59059 h 7009227"/>
              <a:gd name="connsiteX8" fmla="*/ 9285675 w 9285675"/>
              <a:gd name="connsiteY8" fmla="*/ 86368 h 7009227"/>
              <a:gd name="connsiteX9" fmla="*/ 9285675 w 9285675"/>
              <a:gd name="connsiteY9" fmla="*/ 7009227 h 7009227"/>
              <a:gd name="connsiteX10" fmla="*/ 0 w 9285675"/>
              <a:gd name="connsiteY10" fmla="*/ 6995573 h 7009227"/>
              <a:gd name="connsiteX11" fmla="*/ 54621 w 9285675"/>
              <a:gd name="connsiteY11" fmla="*/ 31750 h 7009227"/>
              <a:gd name="connsiteX12" fmla="*/ 6582860 w 9285675"/>
              <a:gd name="connsiteY12" fmla="*/ 0 h 7009227"/>
              <a:gd name="connsiteX13" fmla="*/ 6583815 w 9285675"/>
              <a:gd name="connsiteY13" fmla="*/ 1875115 h 7009227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582860 w 9285675"/>
              <a:gd name="connsiteY12" fmla="*/ 10791 h 7020018"/>
              <a:gd name="connsiteX13" fmla="*/ 6583815 w 9285675"/>
              <a:gd name="connsiteY13" fmla="*/ 1885906 h 7020018"/>
              <a:gd name="connsiteX0" fmla="*/ 6583815 w 9285675"/>
              <a:gd name="connsiteY0" fmla="*/ 188590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583815 w 9285675"/>
              <a:gd name="connsiteY13" fmla="*/ 1885906 h 7020018"/>
              <a:gd name="connsiteX0" fmla="*/ 67489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489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891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892256 h 7020018"/>
              <a:gd name="connsiteX1" fmla="*/ 4424351 w 9285675"/>
              <a:gd name="connsiteY1" fmla="*/ 1885906 h 7020018"/>
              <a:gd name="connsiteX2" fmla="*/ 4465317 w 9285675"/>
              <a:gd name="connsiteY2" fmla="*/ 5913999 h 7020018"/>
              <a:gd name="connsiteX3" fmla="*/ 6540938 w 9285675"/>
              <a:gd name="connsiteY3" fmla="*/ 5927654 h 7020018"/>
              <a:gd name="connsiteX4" fmla="*/ 7715303 w 9285675"/>
              <a:gd name="connsiteY4" fmla="*/ 5067417 h 7020018"/>
              <a:gd name="connsiteX5" fmla="*/ 7715303 w 9285675"/>
              <a:gd name="connsiteY5" fmla="*/ 2814415 h 7020018"/>
              <a:gd name="connsiteX6" fmla="*/ 6718459 w 9285675"/>
              <a:gd name="connsiteY6" fmla="*/ 1885906 h 7020018"/>
              <a:gd name="connsiteX7" fmla="*/ 6717503 w 9285675"/>
              <a:gd name="connsiteY7" fmla="*/ 0 h 7020018"/>
              <a:gd name="connsiteX8" fmla="*/ 9285675 w 9285675"/>
              <a:gd name="connsiteY8" fmla="*/ 97159 h 7020018"/>
              <a:gd name="connsiteX9" fmla="*/ 9285675 w 9285675"/>
              <a:gd name="connsiteY9" fmla="*/ 7020018 h 7020018"/>
              <a:gd name="connsiteX10" fmla="*/ 0 w 9285675"/>
              <a:gd name="connsiteY10" fmla="*/ 7006364 h 7020018"/>
              <a:gd name="connsiteX11" fmla="*/ 54621 w 9285675"/>
              <a:gd name="connsiteY11" fmla="*/ 42541 h 7020018"/>
              <a:gd name="connsiteX12" fmla="*/ 6722560 w 9285675"/>
              <a:gd name="connsiteY12" fmla="*/ 10791 h 7020018"/>
              <a:gd name="connsiteX13" fmla="*/ 6723515 w 9285675"/>
              <a:gd name="connsiteY13" fmla="*/ 1892256 h 7020018"/>
              <a:gd name="connsiteX0" fmla="*/ 6723515 w 9285675"/>
              <a:gd name="connsiteY0" fmla="*/ 1908131 h 7035893"/>
              <a:gd name="connsiteX1" fmla="*/ 4424351 w 9285675"/>
              <a:gd name="connsiteY1" fmla="*/ 1901781 h 7035893"/>
              <a:gd name="connsiteX2" fmla="*/ 4465317 w 9285675"/>
              <a:gd name="connsiteY2" fmla="*/ 5929874 h 7035893"/>
              <a:gd name="connsiteX3" fmla="*/ 6540938 w 9285675"/>
              <a:gd name="connsiteY3" fmla="*/ 5943529 h 7035893"/>
              <a:gd name="connsiteX4" fmla="*/ 7715303 w 9285675"/>
              <a:gd name="connsiteY4" fmla="*/ 5083292 h 7035893"/>
              <a:gd name="connsiteX5" fmla="*/ 7715303 w 9285675"/>
              <a:gd name="connsiteY5" fmla="*/ 2830290 h 7035893"/>
              <a:gd name="connsiteX6" fmla="*/ 6718459 w 9285675"/>
              <a:gd name="connsiteY6" fmla="*/ 1901781 h 7035893"/>
              <a:gd name="connsiteX7" fmla="*/ 6727028 w 9285675"/>
              <a:gd name="connsiteY7" fmla="*/ 0 h 7035893"/>
              <a:gd name="connsiteX8" fmla="*/ 9285675 w 9285675"/>
              <a:gd name="connsiteY8" fmla="*/ 113034 h 7035893"/>
              <a:gd name="connsiteX9" fmla="*/ 9285675 w 9285675"/>
              <a:gd name="connsiteY9" fmla="*/ 7035893 h 7035893"/>
              <a:gd name="connsiteX10" fmla="*/ 0 w 9285675"/>
              <a:gd name="connsiteY10" fmla="*/ 7022239 h 7035893"/>
              <a:gd name="connsiteX11" fmla="*/ 54621 w 9285675"/>
              <a:gd name="connsiteY11" fmla="*/ 58416 h 7035893"/>
              <a:gd name="connsiteX12" fmla="*/ 6722560 w 9285675"/>
              <a:gd name="connsiteY12" fmla="*/ 26666 h 7035893"/>
              <a:gd name="connsiteX13" fmla="*/ 6723515 w 9285675"/>
              <a:gd name="connsiteY13" fmla="*/ 1908131 h 7035893"/>
              <a:gd name="connsiteX0" fmla="*/ 6723515 w 9285675"/>
              <a:gd name="connsiteY0" fmla="*/ 1949406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3515 w 9285675"/>
              <a:gd name="connsiteY13" fmla="*/ 1949406 h 7077168"/>
              <a:gd name="connsiteX0" fmla="*/ 6720340 w 9285675"/>
              <a:gd name="connsiteY0" fmla="*/ 1946231 h 7077168"/>
              <a:gd name="connsiteX1" fmla="*/ 4424351 w 9285675"/>
              <a:gd name="connsiteY1" fmla="*/ 1943056 h 7077168"/>
              <a:gd name="connsiteX2" fmla="*/ 4465317 w 9285675"/>
              <a:gd name="connsiteY2" fmla="*/ 5971149 h 7077168"/>
              <a:gd name="connsiteX3" fmla="*/ 6540938 w 9285675"/>
              <a:gd name="connsiteY3" fmla="*/ 5984804 h 7077168"/>
              <a:gd name="connsiteX4" fmla="*/ 7715303 w 9285675"/>
              <a:gd name="connsiteY4" fmla="*/ 5124567 h 7077168"/>
              <a:gd name="connsiteX5" fmla="*/ 7715303 w 9285675"/>
              <a:gd name="connsiteY5" fmla="*/ 2871565 h 7077168"/>
              <a:gd name="connsiteX6" fmla="*/ 6718459 w 9285675"/>
              <a:gd name="connsiteY6" fmla="*/ 1943056 h 7077168"/>
              <a:gd name="connsiteX7" fmla="*/ 6723853 w 9285675"/>
              <a:gd name="connsiteY7" fmla="*/ 0 h 7077168"/>
              <a:gd name="connsiteX8" fmla="*/ 9285675 w 9285675"/>
              <a:gd name="connsiteY8" fmla="*/ 154309 h 7077168"/>
              <a:gd name="connsiteX9" fmla="*/ 9285675 w 9285675"/>
              <a:gd name="connsiteY9" fmla="*/ 7077168 h 7077168"/>
              <a:gd name="connsiteX10" fmla="*/ 0 w 9285675"/>
              <a:gd name="connsiteY10" fmla="*/ 7063514 h 7077168"/>
              <a:gd name="connsiteX11" fmla="*/ 54621 w 9285675"/>
              <a:gd name="connsiteY11" fmla="*/ 99691 h 7077168"/>
              <a:gd name="connsiteX12" fmla="*/ 6722560 w 9285675"/>
              <a:gd name="connsiteY12" fmla="*/ 67941 h 7077168"/>
              <a:gd name="connsiteX13" fmla="*/ 6720340 w 9285675"/>
              <a:gd name="connsiteY13" fmla="*/ 1946231 h 707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85675" h="7077168">
                <a:moveTo>
                  <a:pt x="6720340" y="1946231"/>
                </a:moveTo>
                <a:lnTo>
                  <a:pt x="4424351" y="1943056"/>
                </a:lnTo>
                <a:lnTo>
                  <a:pt x="4465317" y="5971149"/>
                </a:lnTo>
                <a:lnTo>
                  <a:pt x="6540938" y="5984804"/>
                </a:lnTo>
                <a:lnTo>
                  <a:pt x="7715303" y="5124567"/>
                </a:lnTo>
                <a:lnTo>
                  <a:pt x="7715303" y="2871565"/>
                </a:lnTo>
                <a:lnTo>
                  <a:pt x="6718459" y="1943056"/>
                </a:lnTo>
                <a:cubicBezTo>
                  <a:pt x="6718140" y="1314421"/>
                  <a:pt x="6724172" y="628635"/>
                  <a:pt x="6723853" y="0"/>
                </a:cubicBezTo>
                <a:lnTo>
                  <a:pt x="9285675" y="154309"/>
                </a:lnTo>
                <a:lnTo>
                  <a:pt x="9285675" y="7077168"/>
                </a:lnTo>
                <a:lnTo>
                  <a:pt x="0" y="7063514"/>
                </a:lnTo>
                <a:lnTo>
                  <a:pt x="54621" y="99691"/>
                </a:lnTo>
                <a:lnTo>
                  <a:pt x="6722560" y="67941"/>
                </a:lnTo>
                <a:cubicBezTo>
                  <a:pt x="6720762" y="680279"/>
                  <a:pt x="6722138" y="1333893"/>
                  <a:pt x="6720340" y="1946231"/>
                </a:cubicBezTo>
                <a:close/>
              </a:path>
            </a:pathLst>
          </a:custGeom>
          <a:solidFill>
            <a:schemeClr val="bg1">
              <a:lumMod val="50000"/>
              <a:alpha val="7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35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63" grpId="0" animBg="1"/>
      <p:bldP spid="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7300" y="3420734"/>
            <a:ext cx="4095750" cy="286576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/>
              <a:t>A</a:t>
            </a:r>
            <a:r>
              <a:rPr lang="en-US" dirty="0"/>
              <a:t>vailability</a:t>
            </a:r>
            <a:endParaRPr lang="en-US" sz="1600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/>
              <a:t>L</a:t>
            </a:r>
            <a:r>
              <a:rPr lang="en-US" dirty="0"/>
              <a:t>ow Latency</a:t>
            </a:r>
            <a:endParaRPr lang="en-US" sz="1600" b="1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/>
              <a:t>P</a:t>
            </a:r>
            <a:r>
              <a:rPr lang="en-US" dirty="0"/>
              <a:t>artition Tolerance</a:t>
            </a:r>
            <a:endParaRPr lang="en-US" sz="1600" b="1" dirty="0"/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1" dirty="0"/>
              <a:t>S</a:t>
            </a:r>
            <a:r>
              <a:rPr lang="en-US" dirty="0"/>
              <a:t>calability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347472" y="18288"/>
            <a:ext cx="8796528" cy="1066800"/>
          </a:xfrm>
        </p:spPr>
        <p:txBody>
          <a:bodyPr/>
          <a:lstStyle/>
          <a:p>
            <a:r>
              <a:rPr lang="en-US" dirty="0"/>
              <a:t>Trade-offs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9872" y="1581150"/>
            <a:ext cx="4912614" cy="161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800"/>
              </a:spcBef>
              <a:spcAft>
                <a:spcPts val="800"/>
              </a:spcAft>
            </a:pP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Consistency (Stronger)</a:t>
            </a:r>
            <a:endParaRPr lang="en-US" sz="1600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fontAlgn="auto">
              <a:spcBef>
                <a:spcPts val="800"/>
              </a:spcBef>
              <a:spcAft>
                <a:spcPts val="800"/>
              </a:spcAft>
            </a:pP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Partition Tolerance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6651" y="3172648"/>
            <a:ext cx="8595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 Neue Medium" charset="0"/>
                <a:ea typeface="Helvetica Neue Medium" charset="0"/>
                <a:cs typeface="Helvetica Neue Medium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val="25694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024307" y="1597683"/>
            <a:ext cx="6857894" cy="4992150"/>
            <a:chOff x="651449" y="1394073"/>
            <a:chExt cx="6857894" cy="4992150"/>
          </a:xfrm>
        </p:grpSpPr>
        <p:grpSp>
          <p:nvGrpSpPr>
            <p:cNvPr id="7" name="Group 6"/>
            <p:cNvGrpSpPr/>
            <p:nvPr/>
          </p:nvGrpSpPr>
          <p:grpSpPr>
            <a:xfrm>
              <a:off x="651449" y="1394073"/>
              <a:ext cx="1914635" cy="4992150"/>
              <a:chOff x="274798" y="718538"/>
              <a:chExt cx="1914635" cy="499215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274798" y="718538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A-Z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5594708" y="1394073"/>
              <a:ext cx="1914635" cy="4951116"/>
              <a:chOff x="274798" y="718538"/>
              <a:chExt cx="1914635" cy="4951116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274798" y="718538"/>
                <a:ext cx="1914635" cy="495111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36778" y="911957"/>
                <a:ext cx="1190674" cy="42170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prstClr val="white"/>
                    </a:solidFill>
                    <a:latin typeface="Helvetica Neue Medium" charset="0"/>
                    <a:ea typeface="Helvetica Neue Medium" charset="0"/>
                    <a:cs typeface="Helvetica Neue Medium" charset="0"/>
                  </a:rPr>
                  <a:t>A-Z</a:t>
                </a:r>
              </a:p>
            </p:txBody>
          </p:sp>
        </p:grpSp>
        <p:cxnSp>
          <p:nvCxnSpPr>
            <p:cNvPr id="100" name="Straight Arrow Connector 99"/>
            <p:cNvCxnSpPr>
              <a:endCxn id="75" idx="2"/>
            </p:cNvCxnSpPr>
            <p:nvPr/>
          </p:nvCxnSpPr>
          <p:spPr>
            <a:xfrm>
              <a:off x="2204103" y="1798345"/>
              <a:ext cx="3752585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037844" y="1597683"/>
            <a:ext cx="6830818" cy="4990400"/>
            <a:chOff x="651449" y="4136776"/>
            <a:chExt cx="6830818" cy="4990400"/>
          </a:xfrm>
        </p:grpSpPr>
        <p:grpSp>
          <p:nvGrpSpPr>
            <p:cNvPr id="6" name="Group 5"/>
            <p:cNvGrpSpPr/>
            <p:nvPr/>
          </p:nvGrpSpPr>
          <p:grpSpPr>
            <a:xfrm>
              <a:off x="651449" y="4136776"/>
              <a:ext cx="1914635" cy="4990400"/>
              <a:chOff x="2538100" y="1959295"/>
              <a:chExt cx="1914635" cy="499040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A-L</a:t>
                  </a: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M-Z</a:t>
                  </a: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5567632" y="4136776"/>
              <a:ext cx="1914635" cy="4990400"/>
              <a:chOff x="2538100" y="1959295"/>
              <a:chExt cx="1914635" cy="4990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2538100" y="1959295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2900080" y="2179845"/>
                <a:ext cx="1190674" cy="1009803"/>
                <a:chOff x="4690531" y="3355617"/>
                <a:chExt cx="1625600" cy="1378665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A-L</a:t>
                  </a: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M-Z</a:t>
                  </a:r>
                </a:p>
              </p:txBody>
            </p:sp>
          </p:grpSp>
        </p:grpSp>
        <p:cxnSp>
          <p:nvCxnSpPr>
            <p:cNvPr id="81" name="Straight Arrow Connector 80"/>
            <p:cNvCxnSpPr>
              <a:stCxn id="60" idx="6"/>
              <a:endCxn id="79" idx="2"/>
            </p:cNvCxnSpPr>
            <p:nvPr/>
          </p:nvCxnSpPr>
          <p:spPr>
            <a:xfrm>
              <a:off x="2204103" y="4568179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80" idx="2"/>
            </p:cNvCxnSpPr>
            <p:nvPr/>
          </p:nvCxnSpPr>
          <p:spPr>
            <a:xfrm>
              <a:off x="2204103" y="5156277"/>
              <a:ext cx="3725509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34428" y="1596224"/>
            <a:ext cx="6839171" cy="4990400"/>
            <a:chOff x="670172" y="104143"/>
            <a:chExt cx="6839171" cy="4990400"/>
          </a:xfrm>
        </p:grpSpPr>
        <p:grpSp>
          <p:nvGrpSpPr>
            <p:cNvPr id="5" name="Group 4"/>
            <p:cNvGrpSpPr/>
            <p:nvPr/>
          </p:nvGrpSpPr>
          <p:grpSpPr>
            <a:xfrm>
              <a:off x="670172" y="104143"/>
              <a:ext cx="1914635" cy="4990400"/>
              <a:chOff x="4826185" y="1379867"/>
              <a:chExt cx="1914635" cy="49904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A-F</a:t>
                  </a:r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G-L</a:t>
                  </a:r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M-R</a:t>
                  </a:r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S-Z</a:t>
                  </a:r>
                </a:p>
              </p:txBody>
            </p:sp>
          </p:grpSp>
        </p:grpSp>
        <p:grpSp>
          <p:nvGrpSpPr>
            <p:cNvPr id="87" name="Group 86"/>
            <p:cNvGrpSpPr/>
            <p:nvPr/>
          </p:nvGrpSpPr>
          <p:grpSpPr>
            <a:xfrm>
              <a:off x="5594708" y="104143"/>
              <a:ext cx="1914635" cy="4990400"/>
              <a:chOff x="4826185" y="1379867"/>
              <a:chExt cx="1914635" cy="4990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4826185" y="1379867"/>
                <a:ext cx="1914635" cy="49904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5212458" y="1591746"/>
                <a:ext cx="1190674" cy="2186003"/>
                <a:chOff x="4690531" y="2552698"/>
                <a:chExt cx="1625600" cy="2984502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4690531" y="2552698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A-F</a:t>
                  </a:r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4690531" y="3355617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G-L</a:t>
                  </a:r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4690531" y="4158536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M-R</a:t>
                  </a:r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4690531" y="4961454"/>
                  <a:ext cx="1625600" cy="575746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Autofit/>
                </a:bodyPr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dirty="0">
                      <a:solidFill>
                        <a:prstClr val="white"/>
                      </a:solidFill>
                      <a:latin typeface="Helvetica Neue Medium" charset="0"/>
                      <a:ea typeface="Helvetica Neue Medium" charset="0"/>
                      <a:cs typeface="Helvetica Neue Medium" charset="0"/>
                    </a:rPr>
                    <a:t>S-Z</a:t>
                  </a:r>
                </a:p>
              </p:txBody>
            </p:sp>
          </p:grpSp>
        </p:grpSp>
        <p:cxnSp>
          <p:nvCxnSpPr>
            <p:cNvPr id="94" name="Straight Arrow Connector 93"/>
            <p:cNvCxnSpPr>
              <a:stCxn id="62" idx="6"/>
              <a:endCxn id="90" idx="2"/>
            </p:cNvCxnSpPr>
            <p:nvPr/>
          </p:nvCxnSpPr>
          <p:spPr>
            <a:xfrm>
              <a:off x="2247119" y="526875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63" idx="6"/>
              <a:endCxn id="91" idx="2"/>
            </p:cNvCxnSpPr>
            <p:nvPr/>
          </p:nvCxnSpPr>
          <p:spPr>
            <a:xfrm>
              <a:off x="2247119" y="1114974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64" idx="6"/>
              <a:endCxn id="92" idx="2"/>
            </p:cNvCxnSpPr>
            <p:nvPr/>
          </p:nvCxnSpPr>
          <p:spPr>
            <a:xfrm>
              <a:off x="2247119" y="1703073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65" idx="6"/>
              <a:endCxn id="93" idx="2"/>
            </p:cNvCxnSpPr>
            <p:nvPr/>
          </p:nvCxnSpPr>
          <p:spPr>
            <a:xfrm>
              <a:off x="2247119" y="2291172"/>
              <a:ext cx="3733862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1040073" y="1593015"/>
            <a:ext cx="6839171" cy="5001652"/>
            <a:chOff x="1040505" y="1168959"/>
            <a:chExt cx="6839171" cy="5001652"/>
          </a:xfrm>
        </p:grpSpPr>
        <p:grpSp>
          <p:nvGrpSpPr>
            <p:cNvPr id="3" name="Group 2"/>
            <p:cNvGrpSpPr/>
            <p:nvPr/>
          </p:nvGrpSpPr>
          <p:grpSpPr>
            <a:xfrm>
              <a:off x="1040505" y="1168959"/>
              <a:ext cx="1914635" cy="4992150"/>
              <a:chOff x="7037308" y="203669"/>
              <a:chExt cx="1914635" cy="499215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7037308" y="203669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A-C</a:t>
                    </a:r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D-F</a:t>
                    </a:r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G-J</a:t>
                    </a: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K-L</a:t>
                    </a:r>
                  </a:p>
                </p:txBody>
              </p:sp>
            </p:grpSp>
            <p:grpSp>
              <p:nvGrpSpPr>
                <p:cNvPr id="47" name="Group 46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M-O</a:t>
                    </a:r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P-S</a:t>
                    </a:r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T-V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W-Z</a:t>
                    </a:r>
                  </a:p>
                </p:txBody>
              </p:sp>
            </p:grpSp>
          </p:grpSp>
        </p:grpSp>
        <p:grpSp>
          <p:nvGrpSpPr>
            <p:cNvPr id="108" name="Group 107"/>
            <p:cNvGrpSpPr/>
            <p:nvPr/>
          </p:nvGrpSpPr>
          <p:grpSpPr>
            <a:xfrm>
              <a:off x="5965041" y="1178461"/>
              <a:ext cx="1914635" cy="4992150"/>
              <a:chOff x="7037308" y="172137"/>
              <a:chExt cx="1914635" cy="499215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037308" y="172137"/>
                <a:ext cx="1914635" cy="499215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>
                <a:normAutofit/>
              </a:bodyPr>
              <a:lstStyle/>
              <a:p>
                <a:pPr defTabSz="4572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Helvetica Neue Medium" charset="0"/>
                  <a:ea typeface="Helvetica Neue Medium" charset="0"/>
                  <a:cs typeface="Helvetica Neue Medium" charset="0"/>
                </a:endParaRP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7399288" y="401334"/>
                <a:ext cx="1190674" cy="4566825"/>
                <a:chOff x="10464800" y="-250686"/>
                <a:chExt cx="1625600" cy="6234990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10464800" y="-250686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22" name="Oval 121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A-C</a:t>
                    </a:r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D-F</a:t>
                    </a:r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G-J</a:t>
                    </a:r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K-L</a:t>
                    </a:r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10464800" y="2999802"/>
                  <a:ext cx="1625600" cy="2984502"/>
                  <a:chOff x="4690531" y="2552698"/>
                  <a:chExt cx="1625600" cy="2984502"/>
                </a:xfrm>
              </p:grpSpPr>
              <p:sp>
                <p:nvSpPr>
                  <p:cNvPr id="113" name="Oval 112"/>
                  <p:cNvSpPr/>
                  <p:nvPr/>
                </p:nvSpPr>
                <p:spPr>
                  <a:xfrm>
                    <a:off x="4690531" y="2552698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M-O</a:t>
                    </a:r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4690531" y="3355617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P-S</a:t>
                    </a:r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4690531" y="4158536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T-V</a:t>
                    </a:r>
                  </a:p>
                </p:txBody>
              </p:sp>
              <p:sp>
                <p:nvSpPr>
                  <p:cNvPr id="116" name="Oval 115"/>
                  <p:cNvSpPr/>
                  <p:nvPr/>
                </p:nvSpPr>
                <p:spPr>
                  <a:xfrm>
                    <a:off x="4690531" y="4961454"/>
                    <a:ext cx="1625600" cy="575746"/>
                  </a:xfrm>
                  <a:prstGeom prst="ellipse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defTabSz="457200" fontAlgn="auto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dirty="0">
                        <a:solidFill>
                          <a:prstClr val="white"/>
                        </a:solidFill>
                        <a:latin typeface="Helvetica Neue Medium" charset="0"/>
                        <a:ea typeface="Helvetica Neue Medium" charset="0"/>
                        <a:cs typeface="Helvetica Neue Medium" charset="0"/>
                      </a:rPr>
                      <a:t>W-Z</a:t>
                    </a:r>
                  </a:p>
                </p:txBody>
              </p:sp>
            </p:grpSp>
          </p:grpSp>
        </p:grpSp>
        <p:cxnSp>
          <p:nvCxnSpPr>
            <p:cNvPr id="134" name="Straight Arrow Connector 133"/>
            <p:cNvCxnSpPr/>
            <p:nvPr/>
          </p:nvCxnSpPr>
          <p:spPr>
            <a:xfrm>
              <a:off x="2593159" y="1634627"/>
              <a:ext cx="3717156" cy="0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53" idx="6"/>
              <a:endCxn id="124" idx="2"/>
            </p:cNvCxnSpPr>
            <p:nvPr/>
          </p:nvCxnSpPr>
          <p:spPr>
            <a:xfrm>
              <a:off x="2593159" y="216557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55" idx="6"/>
              <a:endCxn id="130" idx="2"/>
            </p:cNvCxnSpPr>
            <p:nvPr/>
          </p:nvCxnSpPr>
          <p:spPr>
            <a:xfrm>
              <a:off x="2593159" y="2753675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59" idx="6"/>
              <a:endCxn id="133" idx="2"/>
            </p:cNvCxnSpPr>
            <p:nvPr/>
          </p:nvCxnSpPr>
          <p:spPr>
            <a:xfrm>
              <a:off x="2593159" y="3341773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>
              <a:stCxn id="48" idx="6"/>
              <a:endCxn id="113" idx="2"/>
            </p:cNvCxnSpPr>
            <p:nvPr/>
          </p:nvCxnSpPr>
          <p:spPr>
            <a:xfrm>
              <a:off x="2593159" y="3958300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49" idx="6"/>
              <a:endCxn id="114" idx="2"/>
            </p:cNvCxnSpPr>
            <p:nvPr/>
          </p:nvCxnSpPr>
          <p:spPr>
            <a:xfrm>
              <a:off x="2593159" y="4546399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>
              <a:stCxn id="50" idx="6"/>
              <a:endCxn id="115" idx="2"/>
            </p:cNvCxnSpPr>
            <p:nvPr/>
          </p:nvCxnSpPr>
          <p:spPr>
            <a:xfrm>
              <a:off x="2593159" y="5134498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51" idx="6"/>
              <a:endCxn id="116" idx="2"/>
            </p:cNvCxnSpPr>
            <p:nvPr/>
          </p:nvCxnSpPr>
          <p:spPr>
            <a:xfrm>
              <a:off x="2593159" y="5722596"/>
              <a:ext cx="3733862" cy="41034"/>
            </a:xfrm>
            <a:prstGeom prst="straightConnector1">
              <a:avLst/>
            </a:prstGeom>
            <a:ln w="38100" cmpd="sng">
              <a:headEnd type="triangle" w="lg" len="lg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Helvetica Neue Medium" charset="0"/>
                <a:cs typeface="Helvetica Neue Medium" charset="0"/>
              </a:rPr>
              <a:t>Scalability through </a:t>
            </a:r>
            <a:r>
              <a:rPr lang="en-US" dirty="0" err="1">
                <a:ea typeface="Helvetica Neue Medium" charset="0"/>
                <a:cs typeface="Helvetica Neue Medium" charset="0"/>
              </a:rPr>
              <a:t>Sharding</a:t>
            </a:r>
            <a:endParaRPr lang="en-US" dirty="0"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4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1314" y="4516487"/>
            <a:ext cx="1203250" cy="12032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150" y="1449421"/>
            <a:ext cx="3373947" cy="5008124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Remove boss from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 friends group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Post to friends: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“Time for a new job!”</a:t>
            </a:r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endParaRPr lang="en-US" sz="2600" dirty="0"/>
          </a:p>
          <a:p>
            <a:pPr marL="0" indent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 dirty="0"/>
              <a:t>Friend reads post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B99A36-386E-5B4C-8239-54E8521A45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Helvetica Neue Medium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Helvetica Neue Medium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Causality By Example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283200" y="4025934"/>
            <a:ext cx="1631353" cy="897467"/>
          </a:xfrm>
          <a:prstGeom prst="straightConnector1">
            <a:avLst/>
          </a:prstGeom>
          <a:ln>
            <a:solidFill>
              <a:srgbClr val="FF8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140408" y="2608896"/>
            <a:ext cx="3092" cy="772786"/>
          </a:xfrm>
          <a:prstGeom prst="straightConnector1">
            <a:avLst/>
          </a:prstGeom>
          <a:ln>
            <a:solidFill>
              <a:srgbClr val="FF8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283200" y="4025934"/>
            <a:ext cx="1618653" cy="8974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3500" y="2621964"/>
            <a:ext cx="0" cy="76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55930" y="1459271"/>
            <a:ext cx="366117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Causality (       )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Same process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Reads-From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  (message receipt)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Transitivity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760131" y="1742719"/>
            <a:ext cx="561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351602" y="3462635"/>
            <a:ext cx="152399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 Medium"/>
                <a:ea typeface="+mn-ea"/>
                <a:cs typeface="+mn-cs"/>
              </a:rPr>
              <a:t>New Job!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95900" y="2618114"/>
            <a:ext cx="1758353" cy="2163297"/>
            <a:chOff x="6004007" y="3031379"/>
            <a:chExt cx="1758353" cy="2163297"/>
          </a:xfrm>
          <a:effectLst/>
        </p:grpSpPr>
        <p:cxnSp>
          <p:nvCxnSpPr>
            <p:cNvPr id="25" name="Straight Arrow Connector 24"/>
            <p:cNvCxnSpPr/>
            <p:nvPr/>
          </p:nvCxnSpPr>
          <p:spPr>
            <a:xfrm>
              <a:off x="6004007" y="4221245"/>
              <a:ext cx="1758353" cy="973431"/>
            </a:xfrm>
            <a:prstGeom prst="straightConnector1">
              <a:avLst/>
            </a:prstGeom>
            <a:ln>
              <a:solidFill>
                <a:srgbClr val="FF8000"/>
              </a:solidFill>
              <a:headEnd type="none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016707" y="3031379"/>
              <a:ext cx="0" cy="1191886"/>
            </a:xfrm>
            <a:prstGeom prst="straightConnector1">
              <a:avLst/>
            </a:prstGeom>
            <a:ln>
              <a:solidFill>
                <a:srgbClr val="FF8000"/>
              </a:solidFill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4907" r="888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799" y="1601832"/>
            <a:ext cx="996950" cy="99695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167" b="100000" l="0" r="91837">
                        <a14:foregroundMark x1="78912" y1="27083" x2="83673" y2="43750"/>
                        <a14:foregroundMark x1="59184" y1="10417" x2="69388" y2="14583"/>
                        <a14:foregroundMark x1="72789" y1="17361" x2="76190" y2="22222"/>
                        <a14:foregroundMark x1="21769" y1="17361" x2="12245" y2="36111"/>
                        <a14:foregroundMark x1="65306" y1="8333" x2="45578" y2="7639"/>
                        <a14:foregroundMark x1="78231" y1="62500" x2="78231" y2="62500"/>
                        <a14:foregroundMark x1="78912" y1="58333" x2="78912" y2="58333"/>
                        <a14:foregroundMark x1="78912" y1="59722" x2="78912" y2="59722"/>
                        <a14:backgroundMark x1="69388" y1="7639" x2="91156" y2="29167"/>
                        <a14:backgroundMark x1="26531" y1="62500" x2="26531" y2="84028"/>
                        <a14:backgroundMark x1="6122" y1="45139" x2="21088" y2="80556"/>
                        <a14:backgroundMark x1="3401" y1="38194" x2="8844" y2="25694"/>
                        <a14:backgroundMark x1="9524" y1="20833" x2="15646" y2="15278"/>
                        <a14:backgroundMark x1="38776" y1="6944" x2="16327" y2="131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-67502" y="4584219"/>
            <a:ext cx="1013653" cy="99296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4907" r="8882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799" y="3089950"/>
            <a:ext cx="996950" cy="996950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4267197" y="1731688"/>
            <a:ext cx="1647433" cy="1077901"/>
            <a:chOff x="4244742" y="1789420"/>
            <a:chExt cx="1297264" cy="1077901"/>
          </a:xfrm>
        </p:grpSpPr>
        <p:sp>
          <p:nvSpPr>
            <p:cNvPr id="44" name="Rectangle 43"/>
            <p:cNvSpPr/>
            <p:nvPr/>
          </p:nvSpPr>
          <p:spPr>
            <a:xfrm>
              <a:off x="4244742" y="1789420"/>
              <a:ext cx="1297264" cy="1077901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sng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Medium"/>
                  <a:ea typeface="+mn-ea"/>
                  <a:cs typeface="+mn-cs"/>
                </a:rPr>
                <a:t>Friends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elvetica Neue Medium"/>
                  <a:ea typeface="+mn-ea"/>
                  <a:cs typeface="+mn-cs"/>
                </a:rPr>
                <a:t>Boss</a:t>
              </a:r>
              <a:endPara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Neue Medium"/>
                <a:ea typeface="+mn-ea"/>
                <a:cs typeface="Helvetica Neue Medium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4381501" y="2468198"/>
              <a:ext cx="1025051" cy="251816"/>
              <a:chOff x="4381501" y="2448954"/>
              <a:chExt cx="1025051" cy="25181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V="1">
                <a:off x="4381501" y="24489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381501" y="24489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575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Causal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Bayou ‘94, TACT ‘00, PRACTI </a:t>
            </a:r>
            <a:r>
              <a:rPr lang="fr-FR" sz="2800" dirty="0"/>
              <a:t>‘</a:t>
            </a:r>
            <a:r>
              <a:rPr lang="en-US" sz="2800" dirty="0"/>
              <a:t>06</a:t>
            </a:r>
          </a:p>
          <a:p>
            <a:pPr lvl="1"/>
            <a:r>
              <a:rPr lang="en-US" dirty="0"/>
              <a:t>Log-exchange based</a:t>
            </a:r>
          </a:p>
          <a:p>
            <a:r>
              <a:rPr lang="en-US" dirty="0"/>
              <a:t>Log is single serialization point</a:t>
            </a:r>
          </a:p>
          <a:p>
            <a:pPr marL="457200" lvl="1" indent="0">
              <a:buNone/>
            </a:pPr>
            <a:r>
              <a:rPr lang="en-US" b="1" dirty="0"/>
              <a:t>   Implicitly</a:t>
            </a:r>
            <a:r>
              <a:rPr lang="en-US" dirty="0"/>
              <a:t> captures &amp; enforces causal order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/>
              <a:t>Loses cross-server causality</a:t>
            </a:r>
          </a:p>
          <a:p>
            <a:pPr marL="457200" lvl="1" indent="0">
              <a:buNone/>
            </a:pPr>
            <a:r>
              <a:rPr lang="en-US" dirty="0"/>
              <a:t>   OR</a:t>
            </a:r>
          </a:p>
          <a:p>
            <a:pPr marL="457200" lvl="1" indent="0">
              <a:buNone/>
            </a:pPr>
            <a:r>
              <a:rPr lang="en-US" dirty="0"/>
              <a:t>   Limits scalability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F269-07BC-CA47-BF8F-CBBA8D6295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886450" y="2124338"/>
            <a:ext cx="1213302" cy="1060563"/>
            <a:chOff x="5886450" y="2124338"/>
            <a:chExt cx="1213302" cy="1060563"/>
          </a:xfrm>
        </p:grpSpPr>
        <p:sp>
          <p:nvSpPr>
            <p:cNvPr id="17" name="Rectangle 16"/>
            <p:cNvSpPr/>
            <p:nvPr/>
          </p:nvSpPr>
          <p:spPr>
            <a:xfrm>
              <a:off x="5886450" y="2125794"/>
              <a:ext cx="1213302" cy="10591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966378" y="2754888"/>
              <a:ext cx="1053743" cy="366308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 lnSpcReduction="10000"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66378" y="2124338"/>
              <a:ext cx="1077808" cy="217107"/>
            </a:xfrm>
            <a:prstGeom prst="rect">
              <a:avLst/>
            </a:prstGeom>
            <a:noFill/>
          </p:spPr>
          <p:txBody>
            <a:bodyPr wrap="square" rtlCol="0">
              <a:normAutofit fontScale="32500" lnSpcReduction="20000"/>
            </a:bodyPr>
            <a:lstStyle/>
            <a:p>
              <a:pPr defTabSz="457200"/>
              <a:r>
                <a:rPr lang="en-US" sz="24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Local Datacenter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797540" y="2030602"/>
            <a:ext cx="765994" cy="548638"/>
            <a:chOff x="7797540" y="2030602"/>
            <a:chExt cx="765994" cy="548638"/>
          </a:xfrm>
        </p:grpSpPr>
        <p:sp>
          <p:nvSpPr>
            <p:cNvPr id="19" name="Rectangle 18"/>
            <p:cNvSpPr/>
            <p:nvPr/>
          </p:nvSpPr>
          <p:spPr>
            <a:xfrm>
              <a:off x="7799823" y="2037740"/>
              <a:ext cx="709178" cy="541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855949" y="2356263"/>
              <a:ext cx="595901" cy="187286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 fontScale="32500" lnSpcReduction="20000"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97540" y="2030602"/>
              <a:ext cx="765994" cy="217107"/>
            </a:xfrm>
            <a:prstGeom prst="rect">
              <a:avLst/>
            </a:prstGeom>
            <a:noFill/>
          </p:spPr>
          <p:txBody>
            <a:bodyPr wrap="square" rtlCol="0">
              <a:normAutofit fontScale="32500" lnSpcReduction="20000"/>
            </a:bodyPr>
            <a:lstStyle/>
            <a:p>
              <a:pPr defTabSz="457200"/>
              <a:r>
                <a:rPr lang="en-US" sz="24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Remote DC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60856" y="2810630"/>
            <a:ext cx="114255" cy="2627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50291" y="2810630"/>
            <a:ext cx="114255" cy="2627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01591" y="2810630"/>
            <a:ext cx="114255" cy="2627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391027" y="2810630"/>
            <a:ext cx="114255" cy="2627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099752" y="2579240"/>
            <a:ext cx="1260479" cy="43504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8360231" y="2379284"/>
            <a:ext cx="60751" cy="13972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195100" y="2379284"/>
            <a:ext cx="60751" cy="1397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75548" y="2379284"/>
            <a:ext cx="60751" cy="13972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110417" y="2379284"/>
            <a:ext cx="60751" cy="13972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06929" y="3649389"/>
            <a:ext cx="428330" cy="1064136"/>
            <a:chOff x="885059" y="3768143"/>
            <a:chExt cx="428330" cy="1064136"/>
          </a:xfrm>
        </p:grpSpPr>
        <p:sp>
          <p:nvSpPr>
            <p:cNvPr id="5" name="TextBox 4"/>
            <p:cNvSpPr txBox="1"/>
            <p:nvPr/>
          </p:nvSpPr>
          <p:spPr>
            <a:xfrm>
              <a:off x="923539" y="3768143"/>
              <a:ext cx="3898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800" dirty="0">
                  <a:solidFill>
                    <a:srgbClr val="008000"/>
                  </a:solidFill>
                  <a:latin typeface="Helvetica Neue Medium"/>
                  <a:cs typeface="Helvetica Neue Medium"/>
                </a:rPr>
                <a:t>√ </a:t>
              </a:r>
              <a:endParaRPr lang="en-US" sz="2800" dirty="0">
                <a:solidFill>
                  <a:prstClr val="black"/>
                </a:solidFill>
                <a:latin typeface="Helvetica Neue Medium"/>
                <a:cs typeface="Helvetica Neue Medium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85059" y="4309059"/>
              <a:ext cx="4173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800" dirty="0">
                  <a:solidFill>
                    <a:srgbClr val="FF0000"/>
                  </a:solidFill>
                  <a:latin typeface="Helvetica Neue Medium"/>
                  <a:cs typeface="Helvetica Neue Medium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748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animBg="1"/>
      <p:bldP spid="23" grpId="0" animBg="1"/>
      <p:bldP spid="26" grpId="0" animBg="1"/>
      <p:bldP spid="27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Partially orders all operations, does not totally order them</a:t>
            </a:r>
          </a:p>
          <a:p>
            <a:pPr lvl="1"/>
            <a:r>
              <a:rPr lang="en-US" sz="2000" dirty="0"/>
              <a:t>Does not look like a single machine</a:t>
            </a:r>
          </a:p>
          <a:p>
            <a:pPr lvl="1"/>
            <a:endParaRPr lang="en-US" sz="2000" dirty="0"/>
          </a:p>
          <a:p>
            <a:r>
              <a:rPr lang="en-US" sz="2400" dirty="0"/>
              <a:t>Guarantees</a:t>
            </a:r>
          </a:p>
          <a:p>
            <a:pPr lvl="1"/>
            <a:r>
              <a:rPr lang="en-US" sz="2000" dirty="0"/>
              <a:t>For each process, ∃ an order of all writes + that process’s reads</a:t>
            </a:r>
          </a:p>
          <a:p>
            <a:pPr lvl="1"/>
            <a:r>
              <a:rPr lang="en-US" sz="2000" dirty="0"/>
              <a:t>Order respects the happens-before (</a:t>
            </a:r>
            <a:r>
              <a:rPr lang="en-US" sz="2000" dirty="0">
                <a:sym typeface="Wingdings"/>
              </a:rPr>
              <a:t>) </a:t>
            </a:r>
            <a:r>
              <a:rPr lang="en-US" sz="2000" dirty="0"/>
              <a:t>ordering of operations</a:t>
            </a:r>
          </a:p>
          <a:p>
            <a:pPr lvl="1"/>
            <a:r>
              <a:rPr lang="en-US" sz="2000" dirty="0"/>
              <a:t>+ replicas converge to the same state (conflict handling)</a:t>
            </a:r>
          </a:p>
          <a:p>
            <a:pPr lvl="2"/>
            <a:r>
              <a:rPr lang="en-US" sz="1600" dirty="0"/>
              <a:t>Skip details, makes it stronger than eventual consistency</a:t>
            </a:r>
          </a:p>
        </p:txBody>
      </p:sp>
    </p:spTree>
    <p:extLst>
      <p:ext uri="{BB962C8B-B14F-4D97-AF65-F5344CB8AC3E}">
        <p14:creationId xmlns:p14="http://schemas.microsoft.com/office/powerpoint/2010/main" val="3057471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8" y="1600200"/>
            <a:ext cx="8581956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Capture causality with explicit dependency metadata</a:t>
            </a:r>
          </a:p>
          <a:p>
            <a:r>
              <a:rPr lang="en-US" sz="2800" dirty="0"/>
              <a:t>Enforce with distributed verifications</a:t>
            </a:r>
          </a:p>
          <a:p>
            <a:pPr lvl="1"/>
            <a:r>
              <a:rPr lang="en-US" sz="2400" dirty="0"/>
              <a:t>Delay exposing replicated writes until all dependencies are satisfied in the datacenter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F269-07BC-CA47-BF8F-CBBA8D6295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299335" y="4631195"/>
            <a:ext cx="2303044" cy="1964176"/>
            <a:chOff x="5877307" y="2124338"/>
            <a:chExt cx="1243536" cy="1060563"/>
          </a:xfrm>
        </p:grpSpPr>
        <p:sp>
          <p:nvSpPr>
            <p:cNvPr id="19" name="Rectangle 18"/>
            <p:cNvSpPr/>
            <p:nvPr/>
          </p:nvSpPr>
          <p:spPr>
            <a:xfrm>
              <a:off x="5886450" y="2125794"/>
              <a:ext cx="1213302" cy="105910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77307" y="2124338"/>
              <a:ext cx="1243536" cy="26851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57200"/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Local Datacenter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87200" y="4681822"/>
            <a:ext cx="1742972" cy="1597570"/>
            <a:chOff x="8735252" y="2030603"/>
            <a:chExt cx="941123" cy="862613"/>
          </a:xfrm>
        </p:grpSpPr>
        <p:sp>
          <p:nvSpPr>
            <p:cNvPr id="23" name="Rectangle 22"/>
            <p:cNvSpPr/>
            <p:nvPr/>
          </p:nvSpPr>
          <p:spPr>
            <a:xfrm>
              <a:off x="8735252" y="2037739"/>
              <a:ext cx="941122" cy="8554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normAutofit/>
            </a:bodyPr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735253" y="2030603"/>
              <a:ext cx="941122" cy="20719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defTabSz="457200"/>
              <a:r>
                <a:rPr lang="en-US" sz="2000" dirty="0">
                  <a:solidFill>
                    <a:prstClr val="white">
                      <a:lumMod val="50000"/>
                    </a:prstClr>
                  </a:solidFill>
                  <a:latin typeface="Helvetica Neue Medium"/>
                </a:rPr>
                <a:t>Remote DC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2720116" y="5182393"/>
            <a:ext cx="211602" cy="2433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81248" y="5555351"/>
            <a:ext cx="211602" cy="23674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94432" y="6161020"/>
            <a:ext cx="211602" cy="2367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675448" y="6161020"/>
            <a:ext cx="211602" cy="23674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cxnSp>
        <p:nvCxnSpPr>
          <p:cNvPr id="30" name="Straight Arrow Connector 29"/>
          <p:cNvCxnSpPr>
            <a:endCxn id="54" idx="2"/>
          </p:cNvCxnSpPr>
          <p:nvPr/>
        </p:nvCxnSpPr>
        <p:spPr>
          <a:xfrm flipV="1">
            <a:off x="3106034" y="5950750"/>
            <a:ext cx="4009900" cy="405600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047771" y="5065546"/>
            <a:ext cx="136325" cy="1567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348714" y="5128481"/>
            <a:ext cx="136325" cy="15252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047771" y="5798226"/>
            <a:ext cx="136325" cy="1525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416875" y="5798226"/>
            <a:ext cx="136325" cy="1525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 defTabSz="457200"/>
            <a:r>
              <a:rPr lang="en-US" dirty="0">
                <a:solidFill>
                  <a:prstClr val="white"/>
                </a:solidFill>
                <a:latin typeface="Helvetica Neue Medium"/>
              </a:rPr>
              <a:t>4</a:t>
            </a:r>
          </a:p>
        </p:txBody>
      </p:sp>
      <p:cxnSp>
        <p:nvCxnSpPr>
          <p:cNvPr id="56" name="Straight Arrow Connector 55"/>
          <p:cNvCxnSpPr>
            <a:endCxn id="55" idx="1"/>
          </p:cNvCxnSpPr>
          <p:nvPr/>
        </p:nvCxnSpPr>
        <p:spPr>
          <a:xfrm flipV="1">
            <a:off x="1820348" y="5874488"/>
            <a:ext cx="4596527" cy="387016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992850" y="5281005"/>
            <a:ext cx="4355864" cy="395387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2" idx="1"/>
          </p:cNvCxnSpPr>
          <p:nvPr/>
        </p:nvCxnSpPr>
        <p:spPr>
          <a:xfrm flipV="1">
            <a:off x="2931718" y="5143933"/>
            <a:ext cx="4116053" cy="46545"/>
          </a:xfrm>
          <a:prstGeom prst="straightConnector1">
            <a:avLst/>
          </a:prstGeom>
          <a:ln w="38100" cmpd="sng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553200" y="5266715"/>
            <a:ext cx="490365" cy="499458"/>
            <a:chOff x="-983253" y="1936551"/>
            <a:chExt cx="264774" cy="269684"/>
          </a:xfrm>
        </p:grpSpPr>
        <p:cxnSp>
          <p:nvCxnSpPr>
            <p:cNvPr id="59" name="Straight Arrow Connector 58"/>
            <p:cNvCxnSpPr/>
            <p:nvPr/>
          </p:nvCxnSpPr>
          <p:spPr>
            <a:xfrm flipV="1">
              <a:off x="-974787" y="1936551"/>
              <a:ext cx="256308" cy="26968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-983253" y="1936551"/>
              <a:ext cx="264774" cy="25698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750076" y="2113307"/>
            <a:ext cx="869234" cy="369332"/>
            <a:chOff x="1166410" y="2211763"/>
            <a:chExt cx="869234" cy="369332"/>
          </a:xfrm>
        </p:grpSpPr>
        <p:sp>
          <p:nvSpPr>
            <p:cNvPr id="31" name="Rectangle 30"/>
            <p:cNvSpPr/>
            <p:nvPr/>
          </p:nvSpPr>
          <p:spPr>
            <a:xfrm>
              <a:off x="1899319" y="2328696"/>
              <a:ext cx="136325" cy="15677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Helvetica Neue Medium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66410" y="2328696"/>
              <a:ext cx="136325" cy="15252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 defTabSz="457200"/>
              <a:r>
                <a:rPr lang="en-US" dirty="0">
                  <a:solidFill>
                    <a:prstClr val="white"/>
                  </a:solidFill>
                  <a:latin typeface="Helvetica Neue Medium"/>
                </a:rPr>
                <a:t>3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65193" y="221176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dirty="0">
                  <a:solidFill>
                    <a:prstClr val="black"/>
                  </a:solidFill>
                  <a:latin typeface="Helvetica Neue Medium"/>
                  <a:cs typeface="Helvetica Neue Medium"/>
                </a:rPr>
                <a:t>after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366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 animBg="1"/>
      <p:bldP spid="27" grpId="0" animBg="1"/>
      <p:bldP spid="28" grpId="0" animBg="1"/>
      <p:bldP spid="29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Architecture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latin typeface="Helvetica Neue Medium"/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latin typeface="Helvetica Neue Medium"/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63C-4789-E644-80C0-66CD49C8B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16000" y="3024412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latin typeface="Helvetica Neue Medium"/>
                <a:cs typeface="Helvetica Neue Medium"/>
              </a:rPr>
              <a:t>Client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533" y="4003640"/>
            <a:ext cx="29125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Helvetica Neue Medium"/>
                <a:cs typeface="Helvetica Neue Medium"/>
              </a:rPr>
              <a:t>All Ops Local</a:t>
            </a:r>
          </a:p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Helvetica Neue Medium"/>
                <a:cs typeface="Helvetica Neue Medium"/>
                <a:sym typeface="Wingdings"/>
              </a:rPr>
              <a:t>=</a:t>
            </a:r>
          </a:p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Helvetica Neue Medium"/>
                <a:cs typeface="Helvetica Neue Medium"/>
                <a:sym typeface="Wingdings"/>
              </a:rPr>
              <a:t>Available and Low Latency</a:t>
            </a:r>
            <a:br>
              <a:rPr lang="en-US" sz="3200" dirty="0">
                <a:solidFill>
                  <a:prstClr val="black"/>
                </a:solidFill>
                <a:latin typeface="Helvetica Neue Medium"/>
                <a:cs typeface="Helvetica Neue Medium"/>
                <a:sym typeface="Wingdings"/>
              </a:rPr>
            </a:br>
            <a:endParaRPr lang="en-US" sz="3200" dirty="0">
              <a:solidFill>
                <a:prstClr val="black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5815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 Architecture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latin typeface="Helvetica Neue Medium"/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latin typeface="Helvetica Neue Medium"/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63C-4789-E644-80C0-66CD49C8B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  <a:latin typeface="Helvetica Neue Medium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Helvetica Neue Medium"/>
                </a:rPr>
                <a:t>Client Library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478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latin typeface="Helvetica Neue Medium"/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latin typeface="Helvetica Neue Medium"/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63C-4789-E644-80C0-66CD49C8B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012748" y="4726963"/>
            <a:ext cx="88534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012748" y="4488827"/>
            <a:ext cx="88534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11144" y="3913749"/>
            <a:ext cx="10287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Helvetica Neue Medium"/>
              </a:rPr>
              <a:t>read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  <a:latin typeface="Helvetica Neue Medium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Helvetica Neue Medium"/>
                </a:rPr>
                <a:t>Client Library</a:t>
              </a:r>
            </a:p>
          </p:txBody>
        </p:sp>
      </p:grpSp>
      <p:sp>
        <p:nvSpPr>
          <p:cNvPr id="53" name="Plus 52"/>
          <p:cNvSpPr/>
          <p:nvPr/>
        </p:nvSpPr>
        <p:spPr>
          <a:xfrm>
            <a:off x="1936285" y="3387262"/>
            <a:ext cx="495881" cy="551492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457567" y="3364741"/>
            <a:ext cx="2241434" cy="113360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432166" y="3268133"/>
            <a:ext cx="2016272" cy="100901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20141632">
            <a:off x="2141218" y="3284716"/>
            <a:ext cx="22882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dirty="0">
                <a:solidFill>
                  <a:prstClr val="black"/>
                </a:solidFill>
                <a:latin typeface="Helvetica Neue Medium"/>
              </a:rPr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395253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3" grpId="0" animBg="1"/>
      <p:bldP spid="4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S-Z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 rot="19201645">
            <a:off x="5443177" y="1281937"/>
            <a:ext cx="3896267" cy="3394383"/>
            <a:chOff x="3812150" y="2230197"/>
            <a:chExt cx="5008211" cy="4363099"/>
          </a:xfrm>
        </p:grpSpPr>
        <p:grpSp>
          <p:nvGrpSpPr>
            <p:cNvPr id="55" name="Group 54"/>
            <p:cNvGrpSpPr/>
            <p:nvPr/>
          </p:nvGrpSpPr>
          <p:grpSpPr>
            <a:xfrm>
              <a:off x="7540496" y="2581819"/>
              <a:ext cx="1279865" cy="2096449"/>
              <a:chOff x="7540496" y="2581819"/>
              <a:chExt cx="1279865" cy="2096449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7540496" y="2581819"/>
                <a:ext cx="1279865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7715676" y="2679959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latin typeface="Helvetica Neue Medium"/>
                    <a:cs typeface="Helvetica Neue Medium"/>
                  </a:endParaRPr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A-F</a:t>
                    </a:r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G-L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M-R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S-Z</a:t>
                    </a:r>
                  </a:p>
                </p:txBody>
              </p:sp>
            </p:grpSp>
          </p:grpSp>
        </p:grpSp>
        <p:grpSp>
          <p:nvGrpSpPr>
            <p:cNvPr id="54" name="Group 53"/>
            <p:cNvGrpSpPr/>
            <p:nvPr/>
          </p:nvGrpSpPr>
          <p:grpSpPr>
            <a:xfrm>
              <a:off x="5483174" y="4496847"/>
              <a:ext cx="1334354" cy="2096449"/>
              <a:chOff x="5483174" y="4496847"/>
              <a:chExt cx="1334354" cy="2096449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5483174" y="4496847"/>
                <a:ext cx="1334354" cy="2096449"/>
              </a:xfrm>
              <a:prstGeom prst="roundRect">
                <a:avLst>
                  <a:gd name="adj" fmla="val 9225"/>
                </a:avLst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660717" y="4616261"/>
                <a:ext cx="971124" cy="1863248"/>
                <a:chOff x="6065189" y="1859946"/>
                <a:chExt cx="2116587" cy="406099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6065189" y="1859946"/>
                  <a:ext cx="2116587" cy="4060990"/>
                </a:xfrm>
                <a:prstGeom prst="roundRect">
                  <a:avLst>
                    <a:gd name="adj" fmla="val 36514"/>
                  </a:avLst>
                </a:prstGeom>
                <a:gradFill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dk1">
                        <a:tint val="50000"/>
                        <a:shade val="100000"/>
                        <a:satMod val="350000"/>
                      </a:schemeClr>
                    </a:gs>
                  </a:gsLst>
                  <a:lin ang="13500000" scaled="0"/>
                </a:gradFill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lstStyle/>
                <a:p>
                  <a:pPr algn="ctr" defTabSz="457200"/>
                  <a:endParaRPr lang="en-US" sz="2400">
                    <a:solidFill>
                      <a:prstClr val="white"/>
                    </a:solidFill>
                    <a:latin typeface="Helvetica Neue Medium"/>
                    <a:cs typeface="Helvetica Neue Medium"/>
                  </a:endParaRPr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310682" y="2237207"/>
                  <a:ext cx="1625600" cy="3306469"/>
                  <a:chOff x="2225527" y="2028429"/>
                  <a:chExt cx="1625600" cy="330646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2225527" y="2028429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A-F</a:t>
                    </a: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2225527" y="2938670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G-L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2225527" y="3848911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M-R</a:t>
                    </a:r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2225527" y="4759152"/>
                    <a:ext cx="1625600" cy="575746"/>
                  </a:xfrm>
                  <a:prstGeom prst="ellipse">
                    <a:avLst/>
                  </a:prstGeom>
                  <a:gradFill>
                    <a:lin ang="13500000" scaled="0"/>
                  </a:gra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noAutofit/>
                  </a:bodyPr>
                  <a:lstStyle/>
                  <a:p>
                    <a:pPr algn="ctr" defTabSz="457200"/>
                    <a:r>
                      <a:rPr lang="en-US" sz="800" dirty="0">
                        <a:solidFill>
                          <a:prstClr val="white"/>
                        </a:solidFill>
                        <a:latin typeface="Helvetica Neue Medium"/>
                      </a:rPr>
                      <a:t>S-Z</a:t>
                    </a:r>
                  </a:p>
                </p:txBody>
              </p:sp>
            </p:grpSp>
          </p:grpSp>
        </p:grpSp>
        <p:cxnSp>
          <p:nvCxnSpPr>
            <p:cNvPr id="35" name="Straight Arrow Connector 34"/>
            <p:cNvCxnSpPr/>
            <p:nvPr/>
          </p:nvCxnSpPr>
          <p:spPr>
            <a:xfrm rot="2398355" flipV="1">
              <a:off x="5276800" y="2230197"/>
              <a:ext cx="2090432" cy="1845074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6631841" y="3952481"/>
              <a:ext cx="1083835" cy="1518668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2398355" flipV="1">
              <a:off x="3812150" y="4582831"/>
              <a:ext cx="1889065" cy="560969"/>
            </a:xfrm>
            <a:prstGeom prst="straightConnector1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63C-4789-E644-80C0-66CD49C8B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8000" y="2385570"/>
            <a:ext cx="2942533" cy="3558035"/>
            <a:chOff x="508000" y="2385570"/>
            <a:chExt cx="2942533" cy="3558035"/>
          </a:xfrm>
        </p:grpSpPr>
        <p:grpSp>
          <p:nvGrpSpPr>
            <p:cNvPr id="13" name="Group 12"/>
            <p:cNvGrpSpPr/>
            <p:nvPr/>
          </p:nvGrpSpPr>
          <p:grpSpPr>
            <a:xfrm>
              <a:off x="677334" y="2970346"/>
              <a:ext cx="1977842" cy="2973259"/>
              <a:chOff x="372540" y="3224341"/>
              <a:chExt cx="1977842" cy="2973259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593294" y="3337823"/>
                <a:ext cx="564683" cy="2746295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3500000" scaled="0"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 defTabSz="457200"/>
                <a:endParaRPr lang="en-US">
                  <a:solidFill>
                    <a:prstClr val="white"/>
                  </a:solidFill>
                  <a:latin typeface="Helvetica Neue Medium"/>
                  <a:cs typeface="Helvetica Neue Medium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72540" y="3224341"/>
                <a:ext cx="1977842" cy="2973259"/>
              </a:xfrm>
              <a:prstGeom prst="rect">
                <a:avLst/>
              </a:prstGeom>
              <a:noFill/>
              <a:ln w="57150" cmpd="sng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  <a:latin typeface="Helvetica Neue Medium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508000" y="2385570"/>
              <a:ext cx="294253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dirty="0">
                  <a:solidFill>
                    <a:prstClr val="black"/>
                  </a:solidFill>
                  <a:latin typeface="Helvetica Neue Medium"/>
                </a:rPr>
                <a:t>Client Library</a:t>
              </a:r>
            </a:p>
          </p:txBody>
        </p:sp>
      </p:grpSp>
      <p:cxnSp>
        <p:nvCxnSpPr>
          <p:cNvPr id="38" name="Straight Arrow Connector 37"/>
          <p:cNvCxnSpPr>
            <a:stCxn id="8" idx="2"/>
          </p:cNvCxnSpPr>
          <p:nvPr/>
        </p:nvCxnSpPr>
        <p:spPr>
          <a:xfrm flipH="1" flipV="1">
            <a:off x="2462771" y="4784696"/>
            <a:ext cx="1618488" cy="98666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901700" y="4784696"/>
            <a:ext cx="99638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01700" y="4546560"/>
            <a:ext cx="996388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8254" y="3982259"/>
            <a:ext cx="11208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Helvetica Neue Medium"/>
              </a:rPr>
              <a:t>write</a:t>
            </a:r>
          </a:p>
        </p:txBody>
      </p:sp>
      <p:cxnSp>
        <p:nvCxnSpPr>
          <p:cNvPr id="46" name="Straight Arrow Connector 45"/>
          <p:cNvCxnSpPr>
            <a:endCxn id="8" idx="1"/>
          </p:cNvCxnSpPr>
          <p:nvPr/>
        </p:nvCxnSpPr>
        <p:spPr>
          <a:xfrm>
            <a:off x="2462771" y="4567035"/>
            <a:ext cx="1856552" cy="100077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350933" y="5863816"/>
            <a:ext cx="2651798" cy="860883"/>
            <a:chOff x="2268574" y="5860591"/>
            <a:chExt cx="2651798" cy="860883"/>
          </a:xfrm>
        </p:grpSpPr>
        <p:grpSp>
          <p:nvGrpSpPr>
            <p:cNvPr id="51" name="Group 50"/>
            <p:cNvGrpSpPr/>
            <p:nvPr/>
          </p:nvGrpSpPr>
          <p:grpSpPr>
            <a:xfrm>
              <a:off x="2268574" y="5860592"/>
              <a:ext cx="2651798" cy="195419"/>
              <a:chOff x="2268574" y="5860592"/>
              <a:chExt cx="2651798" cy="19541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H="1" flipV="1">
                <a:off x="2268574" y="5860592"/>
                <a:ext cx="787184" cy="195419"/>
              </a:xfrm>
              <a:prstGeom prst="straightConnector1">
                <a:avLst/>
              </a:prstGeom>
              <a:ln w="28575" cmpd="sng"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 flipV="1">
                <a:off x="2468910" y="5860592"/>
                <a:ext cx="2451462" cy="114413"/>
              </a:xfrm>
              <a:prstGeom prst="straightConnector1">
                <a:avLst/>
              </a:prstGeom>
              <a:ln w="28575" cmpd="sng">
                <a:solidFill>
                  <a:schemeClr val="tx1">
                    <a:lumMod val="50000"/>
                    <a:lumOff val="50000"/>
                  </a:schemeClr>
                </a:solidFill>
                <a:headEnd type="none"/>
                <a:tailEnd type="none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3055758" y="5860591"/>
              <a:ext cx="1864613" cy="860883"/>
              <a:chOff x="3055758" y="5860591"/>
              <a:chExt cx="1864613" cy="860883"/>
            </a:xfrm>
            <a:noFill/>
          </p:grpSpPr>
          <p:sp>
            <p:nvSpPr>
              <p:cNvPr id="56" name="Rectangle 55"/>
              <p:cNvSpPr/>
              <p:nvPr/>
            </p:nvSpPr>
            <p:spPr>
              <a:xfrm>
                <a:off x="3055758" y="5958068"/>
                <a:ext cx="1864613" cy="763406"/>
              </a:xfrm>
              <a:prstGeom prst="rect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457200"/>
                <a:endParaRPr lang="en-US" dirty="0">
                  <a:solidFill>
                    <a:prstClr val="black"/>
                  </a:solidFill>
                  <a:latin typeface="Helvetica Neue Medium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055758" y="5860591"/>
                <a:ext cx="1786935" cy="461665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400" dirty="0">
                    <a:solidFill>
                      <a:srgbClr val="8064A2">
                        <a:lumMod val="75000"/>
                      </a:srgbClr>
                    </a:solidFill>
                    <a:latin typeface="Helvetica Neue Medium"/>
                  </a:rPr>
                  <a:t>Replication</a:t>
                </a:r>
              </a:p>
            </p:txBody>
          </p:sp>
        </p:grpSp>
      </p:grpSp>
      <p:sp>
        <p:nvSpPr>
          <p:cNvPr id="61" name="Rectangle 60"/>
          <p:cNvSpPr/>
          <p:nvPr/>
        </p:nvSpPr>
        <p:spPr>
          <a:xfrm flipV="1">
            <a:off x="5350933" y="5780911"/>
            <a:ext cx="200336" cy="82021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black"/>
              </a:solidFill>
              <a:latin typeface="Helvetica Neue Medium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7348840" y="6300081"/>
            <a:ext cx="648378" cy="421456"/>
            <a:chOff x="4266481" y="6296856"/>
            <a:chExt cx="648378" cy="421456"/>
          </a:xfrm>
        </p:grpSpPr>
        <p:sp>
          <p:nvSpPr>
            <p:cNvPr id="63" name="Rectangle 62"/>
            <p:cNvSpPr/>
            <p:nvPr/>
          </p:nvSpPr>
          <p:spPr>
            <a:xfrm>
              <a:off x="4334174" y="6296856"/>
              <a:ext cx="499673" cy="35127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white"/>
                </a:solidFill>
                <a:latin typeface="Helvetica Neue Medium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266481" y="6355136"/>
              <a:ext cx="648378" cy="3631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457200">
                <a:lnSpc>
                  <a:spcPct val="10000"/>
                </a:lnSpc>
              </a:pPr>
              <a:r>
                <a:rPr lang="en-US" sz="1600" dirty="0">
                  <a:solidFill>
                    <a:prstClr val="black"/>
                  </a:solidFill>
                  <a:latin typeface="Helvetica Neue Medium"/>
                </a:rPr>
                <a:t>write</a:t>
              </a:r>
            </a:p>
            <a:p>
              <a:pPr defTabSz="457200"/>
              <a:r>
                <a:rPr lang="en-US" sz="1600" dirty="0">
                  <a:solidFill>
                    <a:prstClr val="black"/>
                  </a:solidFill>
                  <a:latin typeface="Helvetica Neue Medium"/>
                </a:rPr>
                <a:t>after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7199" y="1227504"/>
            <a:ext cx="4072002" cy="954107"/>
            <a:chOff x="369036" y="1868334"/>
            <a:chExt cx="4072002" cy="954107"/>
          </a:xfrm>
        </p:grpSpPr>
        <p:grpSp>
          <p:nvGrpSpPr>
            <p:cNvPr id="69" name="Group 68"/>
            <p:cNvGrpSpPr/>
            <p:nvPr/>
          </p:nvGrpSpPr>
          <p:grpSpPr>
            <a:xfrm>
              <a:off x="369036" y="1868334"/>
              <a:ext cx="4072002" cy="954107"/>
              <a:chOff x="153919" y="1545169"/>
              <a:chExt cx="4072002" cy="954107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1303729" y="1636731"/>
                <a:ext cx="2922192" cy="7817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>
                  <a:lnSpc>
                    <a:spcPct val="80000"/>
                  </a:lnSpc>
                </a:pPr>
                <a:r>
                  <a:rPr lang="en-US" sz="2800" dirty="0">
                    <a:solidFill>
                      <a:prstClr val="black"/>
                    </a:solidFill>
                    <a:latin typeface="Helvetica Neue Medium"/>
                  </a:rPr>
                  <a:t>write + ordering</a:t>
                </a:r>
              </a:p>
              <a:p>
                <a:pPr algn="ctr" defTabSz="457200">
                  <a:lnSpc>
                    <a:spcPct val="80000"/>
                  </a:lnSpc>
                </a:pPr>
                <a:r>
                  <a:rPr lang="en-US" sz="2800" dirty="0">
                    <a:solidFill>
                      <a:prstClr val="black"/>
                    </a:solidFill>
                    <a:latin typeface="Helvetica Neue Medium"/>
                  </a:rPr>
                  <a:t>metadata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53919" y="1545169"/>
                <a:ext cx="1117425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2800" dirty="0">
                    <a:solidFill>
                      <a:prstClr val="black"/>
                    </a:solidFill>
                    <a:latin typeface="Helvetica Neue Medium"/>
                  </a:rPr>
                  <a:t>write</a:t>
                </a:r>
              </a:p>
              <a:p>
                <a:pPr algn="ctr" defTabSz="457200"/>
                <a:r>
                  <a:rPr lang="en-US" sz="2800" dirty="0">
                    <a:solidFill>
                      <a:prstClr val="black"/>
                    </a:solidFill>
                    <a:latin typeface="Helvetica Neue Medium"/>
                  </a:rPr>
                  <a:t>after 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68236" y="1699057"/>
                <a:ext cx="1003448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 defTabSz="457200"/>
                <a:r>
                  <a:rPr lang="en-US" sz="3600" dirty="0">
                    <a:solidFill>
                      <a:prstClr val="black"/>
                    </a:solidFill>
                    <a:latin typeface="Helvetica Neue Medium"/>
                  </a:rPr>
                  <a:t>=</a:t>
                </a:r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440177" y="1931024"/>
              <a:ext cx="3956877" cy="8702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457200"/>
              <a:endParaRPr lang="en-US" dirty="0">
                <a:solidFill>
                  <a:prstClr val="black"/>
                </a:solidFill>
                <a:latin typeface="Helvetica Neue Medium"/>
              </a:endParaRPr>
            </a:p>
          </p:txBody>
        </p:sp>
      </p:grpSp>
      <p:cxnSp>
        <p:nvCxnSpPr>
          <p:cNvPr id="74" name="Straight Arrow Connector 73"/>
          <p:cNvCxnSpPr>
            <a:stCxn id="56" idx="3"/>
            <a:endCxn id="33" idx="3"/>
          </p:cNvCxnSpPr>
          <p:nvPr/>
        </p:nvCxnSpPr>
        <p:spPr>
          <a:xfrm flipV="1">
            <a:off x="8002730" y="4302417"/>
            <a:ext cx="57619" cy="20405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6" idx="3"/>
          </p:cNvCxnSpPr>
          <p:nvPr/>
        </p:nvCxnSpPr>
        <p:spPr>
          <a:xfrm flipV="1">
            <a:off x="8002730" y="1949605"/>
            <a:ext cx="610176" cy="43933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Plus 75"/>
          <p:cNvSpPr/>
          <p:nvPr/>
        </p:nvSpPr>
        <p:spPr>
          <a:xfrm>
            <a:off x="1929074" y="3487832"/>
            <a:ext cx="495881" cy="551492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153427" y="5490844"/>
            <a:ext cx="331791" cy="299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 defTabSz="457200"/>
            <a:endParaRPr lang="en-US" dirty="0">
              <a:solidFill>
                <a:prstClr val="white"/>
              </a:solidFill>
              <a:latin typeface="Helvetica Neue Medium"/>
            </a:endParaRPr>
          </a:p>
        </p:txBody>
      </p:sp>
      <p:sp>
        <p:nvSpPr>
          <p:cNvPr id="82" name="TextBox 81"/>
          <p:cNvSpPr txBox="1"/>
          <p:nvPr/>
        </p:nvSpPr>
        <p:spPr>
          <a:xfrm rot="1800000">
            <a:off x="2305158" y="4456108"/>
            <a:ext cx="21980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err="1">
                <a:solidFill>
                  <a:prstClr val="black"/>
                </a:solidFill>
                <a:latin typeface="Helvetica Neue Medium"/>
              </a:rPr>
              <a:t>write_after</a:t>
            </a:r>
            <a:endParaRPr lang="en-US" sz="3200" dirty="0">
              <a:solidFill>
                <a:prstClr val="black"/>
              </a:solidFill>
              <a:latin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86313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1" grpId="0" animBg="1"/>
      <p:bldP spid="76" grpId="0" animBg="1"/>
      <p:bldP spid="77" grpId="0" animBg="1"/>
      <p:bldP spid="8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Replicated Write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640666" y="2198600"/>
            <a:ext cx="5277085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5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Helvetica Neue Medium"/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8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defTabSz="457200"/>
              <a:r>
                <a:rPr lang="en-US" sz="2400" dirty="0">
                  <a:solidFill>
                    <a:prstClr val="white"/>
                  </a:solidFill>
                  <a:latin typeface="Helvetica Neue Medium"/>
                </a:rPr>
                <a:t>S-Z</a:t>
              </a:r>
            </a:p>
          </p:txBody>
        </p:sp>
      </p:grp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63C-4789-E644-80C0-66CD49C8B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53427" y="5490844"/>
            <a:ext cx="331791" cy="29971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 defTabSz="457200"/>
            <a:endParaRPr lang="en-US" dirty="0">
              <a:solidFill>
                <a:prstClr val="white"/>
              </a:solidFill>
              <a:latin typeface="Helvetica Neue Medium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1378" y="5787947"/>
            <a:ext cx="3404387" cy="1"/>
          </a:xfrm>
          <a:prstGeom prst="straightConnector1">
            <a:avLst/>
          </a:prstGeom>
          <a:ln w="38100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9050" y="5203172"/>
            <a:ext cx="3879187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err="1">
                <a:solidFill>
                  <a:srgbClr val="604A7B"/>
                </a:solidFill>
                <a:latin typeface="Helvetica Neue Medium"/>
              </a:rPr>
              <a:t>write_after</a:t>
            </a:r>
            <a:r>
              <a:rPr lang="en-US" sz="3200" dirty="0">
                <a:solidFill>
                  <a:srgbClr val="604A7B"/>
                </a:solidFill>
                <a:latin typeface="Helvetica Neue Medium"/>
              </a:rPr>
              <a:t>(…,</a:t>
            </a:r>
            <a:r>
              <a:rPr lang="en-US" sz="3200" dirty="0" err="1">
                <a:solidFill>
                  <a:srgbClr val="953735"/>
                </a:solidFill>
                <a:latin typeface="Helvetica Neue Medium"/>
              </a:rPr>
              <a:t>deps</a:t>
            </a:r>
            <a:r>
              <a:rPr lang="en-US" sz="3200" dirty="0">
                <a:solidFill>
                  <a:srgbClr val="604A7B"/>
                </a:solidFill>
                <a:latin typeface="Helvetica Neue Medium"/>
              </a:rPr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22815" y="3996267"/>
            <a:ext cx="28842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err="1">
                <a:solidFill>
                  <a:prstClr val="black"/>
                </a:solidFill>
                <a:latin typeface="Helvetica Neue Medium"/>
              </a:rPr>
              <a:t>dep</a:t>
            </a:r>
            <a:endParaRPr lang="en-US" sz="2800" dirty="0">
              <a:solidFill>
                <a:prstClr val="black"/>
              </a:solidFill>
              <a:latin typeface="Helvetica Neue Medium"/>
            </a:endParaRP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Helvetica Neue Medium"/>
              </a:rPr>
              <a:t>check</a:t>
            </a:r>
          </a:p>
          <a:p>
            <a:pPr defTabSz="457200"/>
            <a:r>
              <a:rPr lang="en-US" sz="2800" dirty="0">
                <a:solidFill>
                  <a:prstClr val="black"/>
                </a:solidFill>
                <a:latin typeface="Helvetica Neue Medium"/>
              </a:rPr>
              <a:t>(L</a:t>
            </a:r>
            <a:r>
              <a:rPr lang="en-US" sz="2800" baseline="-25000" dirty="0">
                <a:solidFill>
                  <a:prstClr val="black"/>
                </a:solidFill>
                <a:latin typeface="Helvetica Neue Medium"/>
              </a:rPr>
              <a:t>337</a:t>
            </a:r>
            <a:r>
              <a:rPr lang="en-US" sz="2800" dirty="0">
                <a:solidFill>
                  <a:prstClr val="black"/>
                </a:solidFill>
                <a:latin typeface="Helvetica Neue Medium"/>
              </a:rPr>
              <a:t>)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745066" y="2752768"/>
            <a:ext cx="2895601" cy="2687591"/>
            <a:chOff x="5046133" y="4740739"/>
            <a:chExt cx="2895601" cy="2687591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6804985" y="6983305"/>
              <a:ext cx="1136749" cy="44502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5046133" y="6983304"/>
              <a:ext cx="1964268" cy="44502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5046133" y="4740739"/>
              <a:ext cx="1758851" cy="2242566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78000">
                  <a:schemeClr val="bg1"/>
                </a:gs>
                <a:gs pos="77000">
                  <a:schemeClr val="accent2">
                    <a:tint val="50000"/>
                    <a:shade val="100000"/>
                    <a:satMod val="350000"/>
                  </a:schemeClr>
                </a:gs>
              </a:gsLst>
            </a:gradFill>
            <a:ln w="38100" cmpd="sng"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defTabSz="457200">
                <a:lnSpc>
                  <a:spcPct val="70000"/>
                </a:lnSpc>
              </a:pPr>
              <a:endParaRPr lang="en-US" sz="700" dirty="0">
                <a:solidFill>
                  <a:srgbClr val="C0504D">
                    <a:lumMod val="75000"/>
                  </a:srgbClr>
                </a:solidFill>
                <a:latin typeface="Helvetica Neue Medium"/>
              </a:endParaRPr>
            </a:p>
            <a:p>
              <a:pPr defTabSz="457200">
                <a:lnSpc>
                  <a:spcPct val="70000"/>
                </a:lnSpc>
              </a:pPr>
              <a:r>
                <a:rPr lang="en-US" sz="2800" dirty="0" err="1">
                  <a:solidFill>
                    <a:srgbClr val="C0504D">
                      <a:lumMod val="75000"/>
                    </a:srgbClr>
                  </a:solidFill>
                  <a:latin typeface="Helvetica Neue Medium"/>
                </a:rPr>
                <a:t>deps</a:t>
              </a:r>
              <a:r>
                <a:rPr lang="en-US" sz="2800" dirty="0">
                  <a:solidFill>
                    <a:prstClr val="white"/>
                  </a:solidFill>
                  <a:latin typeface="Helvetica Neue Medium"/>
                </a:rPr>
                <a:t>  </a:t>
              </a:r>
              <a:endParaRPr lang="en-US" sz="700" b="1" dirty="0">
                <a:solidFill>
                  <a:prstClr val="white"/>
                </a:solidFill>
                <a:latin typeface="Helvetica Neue Medium"/>
              </a:endParaRPr>
            </a:p>
            <a:p>
              <a:pPr defTabSz="457200">
                <a:lnSpc>
                  <a:spcPct val="130000"/>
                </a:lnSpc>
              </a:pPr>
              <a:r>
                <a:rPr lang="en-US" sz="2800" b="1" dirty="0">
                  <a:solidFill>
                    <a:prstClr val="white"/>
                  </a:solidFill>
                  <a:latin typeface="Helvetica Neue Medium"/>
                </a:rPr>
                <a:t>L</a:t>
              </a:r>
              <a:r>
                <a:rPr lang="en-US" sz="2800" b="1" baseline="-25000" dirty="0">
                  <a:solidFill>
                    <a:prstClr val="white"/>
                  </a:solidFill>
                  <a:latin typeface="Helvetica Neue Medium"/>
                </a:rPr>
                <a:t> 337</a:t>
              </a:r>
              <a:endParaRPr lang="en-US" sz="2800" dirty="0">
                <a:solidFill>
                  <a:prstClr val="white"/>
                </a:solidFill>
                <a:latin typeface="Helvetica Neue Medium"/>
              </a:endParaRPr>
            </a:p>
            <a:p>
              <a:pPr defTabSz="457200"/>
              <a:r>
                <a:rPr lang="en-US" sz="2800" b="1" dirty="0">
                  <a:solidFill>
                    <a:prstClr val="white"/>
                  </a:solidFill>
                  <a:latin typeface="Helvetica Neue Medium"/>
                </a:rPr>
                <a:t>A</a:t>
              </a:r>
              <a:r>
                <a:rPr lang="en-US" sz="2800" b="1" baseline="-25000" dirty="0">
                  <a:solidFill>
                    <a:prstClr val="white"/>
                  </a:solidFill>
                  <a:latin typeface="Helvetica Neue Medium"/>
                </a:rPr>
                <a:t> 195</a:t>
              </a:r>
              <a:r>
                <a:rPr lang="en-US" sz="2800" dirty="0">
                  <a:solidFill>
                    <a:prstClr val="white"/>
                  </a:solidFill>
                  <a:latin typeface="Helvetica Neue Medium"/>
                </a:rPr>
                <a:t> 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923709" y="2697666"/>
            <a:ext cx="2994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err="1">
                <a:solidFill>
                  <a:prstClr val="black"/>
                </a:solidFill>
                <a:latin typeface="Helvetica Neue Medium"/>
              </a:rPr>
              <a:t>dep_check</a:t>
            </a:r>
            <a:r>
              <a:rPr lang="en-US" sz="2800" dirty="0">
                <a:solidFill>
                  <a:prstClr val="black"/>
                </a:solidFill>
                <a:latin typeface="Helvetica Neue Medium"/>
              </a:rPr>
              <a:t>(A</a:t>
            </a:r>
            <a:r>
              <a:rPr lang="en-US" sz="2800" baseline="-25000" dirty="0">
                <a:solidFill>
                  <a:prstClr val="black"/>
                </a:solidFill>
                <a:latin typeface="Helvetica Neue Medium"/>
              </a:rPr>
              <a:t>195</a:t>
            </a:r>
            <a:r>
              <a:rPr lang="en-US" sz="2800" dirty="0">
                <a:solidFill>
                  <a:prstClr val="black"/>
                </a:solidFill>
                <a:latin typeface="Helvetica Neue Medium"/>
              </a:rPr>
              <a:t>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787111" y="1290853"/>
            <a:ext cx="5130640" cy="907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en-US" sz="2400" b="1" dirty="0">
                <a:solidFill>
                  <a:prstClr val="black"/>
                </a:solidFill>
                <a:latin typeface="Helvetica Neue Medium"/>
              </a:rPr>
              <a:t>Exposing values after </a:t>
            </a:r>
            <a:r>
              <a:rPr lang="en-US" sz="2400" b="1" dirty="0" err="1">
                <a:solidFill>
                  <a:prstClr val="black"/>
                </a:solidFill>
                <a:latin typeface="Helvetica Neue Medium"/>
              </a:rPr>
              <a:t>dep_checks</a:t>
            </a:r>
            <a:r>
              <a:rPr lang="en-US" sz="2400" b="1" dirty="0">
                <a:solidFill>
                  <a:prstClr val="black"/>
                </a:solidFill>
                <a:latin typeface="Helvetica Neue Medium"/>
              </a:rPr>
              <a:t> return ensures causal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132505" y="2045169"/>
            <a:ext cx="1906657" cy="1662056"/>
            <a:chOff x="132505" y="2045169"/>
            <a:chExt cx="1906657" cy="1662056"/>
          </a:xfrm>
        </p:grpSpPr>
        <p:sp>
          <p:nvSpPr>
            <p:cNvPr id="16" name="Freeform 15"/>
            <p:cNvSpPr/>
            <p:nvPr/>
          </p:nvSpPr>
          <p:spPr>
            <a:xfrm>
              <a:off x="1187970" y="3235687"/>
              <a:ext cx="404233" cy="471538"/>
            </a:xfrm>
            <a:custGeom>
              <a:avLst/>
              <a:gdLst>
                <a:gd name="connsiteX0" fmla="*/ 427889 w 578211"/>
                <a:gd name="connsiteY0" fmla="*/ 59497 h 1061316"/>
                <a:gd name="connsiteX1" fmla="*/ 55355 w 578211"/>
                <a:gd name="connsiteY1" fmla="*/ 93364 h 1061316"/>
                <a:gd name="connsiteX2" fmla="*/ 55355 w 578211"/>
                <a:gd name="connsiteY2" fmla="*/ 940031 h 1061316"/>
                <a:gd name="connsiteX3" fmla="*/ 563355 w 578211"/>
                <a:gd name="connsiteY3" fmla="*/ 956964 h 1061316"/>
                <a:gd name="connsiteX4" fmla="*/ 427889 w 578211"/>
                <a:gd name="connsiteY4" fmla="*/ 8697 h 1061316"/>
                <a:gd name="connsiteX0" fmla="*/ 427889 w 578211"/>
                <a:gd name="connsiteY0" fmla="*/ 59497 h 1057379"/>
                <a:gd name="connsiteX1" fmla="*/ 55355 w 578211"/>
                <a:gd name="connsiteY1" fmla="*/ 93364 h 1057379"/>
                <a:gd name="connsiteX2" fmla="*/ 55355 w 578211"/>
                <a:gd name="connsiteY2" fmla="*/ 940031 h 1057379"/>
                <a:gd name="connsiteX3" fmla="*/ 563355 w 578211"/>
                <a:gd name="connsiteY3" fmla="*/ 956964 h 1057379"/>
                <a:gd name="connsiteX4" fmla="*/ 427889 w 578211"/>
                <a:gd name="connsiteY4" fmla="*/ 67964 h 1057379"/>
                <a:gd name="connsiteX0" fmla="*/ 427889 w 582698"/>
                <a:gd name="connsiteY0" fmla="*/ 59497 h 1057938"/>
                <a:gd name="connsiteX1" fmla="*/ 55355 w 582698"/>
                <a:gd name="connsiteY1" fmla="*/ 93364 h 1057938"/>
                <a:gd name="connsiteX2" fmla="*/ 55355 w 582698"/>
                <a:gd name="connsiteY2" fmla="*/ 940031 h 1057938"/>
                <a:gd name="connsiteX3" fmla="*/ 563355 w 582698"/>
                <a:gd name="connsiteY3" fmla="*/ 956964 h 1057938"/>
                <a:gd name="connsiteX4" fmla="*/ 457522 w 582698"/>
                <a:gd name="connsiteY4" fmla="*/ 59497 h 1057938"/>
                <a:gd name="connsiteX0" fmla="*/ 459244 w 584419"/>
                <a:gd name="connsiteY0" fmla="*/ 59497 h 1057938"/>
                <a:gd name="connsiteX1" fmla="*/ 57076 w 584419"/>
                <a:gd name="connsiteY1" fmla="*/ 93364 h 1057938"/>
                <a:gd name="connsiteX2" fmla="*/ 57076 w 584419"/>
                <a:gd name="connsiteY2" fmla="*/ 940031 h 1057938"/>
                <a:gd name="connsiteX3" fmla="*/ 565076 w 584419"/>
                <a:gd name="connsiteY3" fmla="*/ 956964 h 1057938"/>
                <a:gd name="connsiteX4" fmla="*/ 459243 w 584419"/>
                <a:gd name="connsiteY4" fmla="*/ 59497 h 1057938"/>
                <a:gd name="connsiteX0" fmla="*/ 459244 w 603851"/>
                <a:gd name="connsiteY0" fmla="*/ 59497 h 1057938"/>
                <a:gd name="connsiteX1" fmla="*/ 57076 w 603851"/>
                <a:gd name="connsiteY1" fmla="*/ 93364 h 1057938"/>
                <a:gd name="connsiteX2" fmla="*/ 57076 w 603851"/>
                <a:gd name="connsiteY2" fmla="*/ 940031 h 1057938"/>
                <a:gd name="connsiteX3" fmla="*/ 565076 w 603851"/>
                <a:gd name="connsiteY3" fmla="*/ 956964 h 1057938"/>
                <a:gd name="connsiteX4" fmla="*/ 459243 w 603851"/>
                <a:gd name="connsiteY4" fmla="*/ 59497 h 1057938"/>
                <a:gd name="connsiteX0" fmla="*/ 459244 w 633109"/>
                <a:gd name="connsiteY0" fmla="*/ 59497 h 1054801"/>
                <a:gd name="connsiteX1" fmla="*/ 57076 w 633109"/>
                <a:gd name="connsiteY1" fmla="*/ 93364 h 1054801"/>
                <a:gd name="connsiteX2" fmla="*/ 57076 w 633109"/>
                <a:gd name="connsiteY2" fmla="*/ 940031 h 1054801"/>
                <a:gd name="connsiteX3" fmla="*/ 565076 w 633109"/>
                <a:gd name="connsiteY3" fmla="*/ 956964 h 1054801"/>
                <a:gd name="connsiteX4" fmla="*/ 521391 w 633109"/>
                <a:gd name="connsiteY4" fmla="*/ 107130 h 1054801"/>
                <a:gd name="connsiteX0" fmla="*/ 459244 w 593450"/>
                <a:gd name="connsiteY0" fmla="*/ 59497 h 1061104"/>
                <a:gd name="connsiteX1" fmla="*/ 57076 w 593450"/>
                <a:gd name="connsiteY1" fmla="*/ 93364 h 1061104"/>
                <a:gd name="connsiteX2" fmla="*/ 57076 w 593450"/>
                <a:gd name="connsiteY2" fmla="*/ 940031 h 1061104"/>
                <a:gd name="connsiteX3" fmla="*/ 565076 w 593450"/>
                <a:gd name="connsiteY3" fmla="*/ 956964 h 1061104"/>
                <a:gd name="connsiteX4" fmla="*/ 428167 w 593450"/>
                <a:gd name="connsiteY4" fmla="*/ 11868 h 106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450" h="1061104">
                  <a:moveTo>
                    <a:pt x="459244" y="59497"/>
                  </a:moveTo>
                  <a:cubicBezTo>
                    <a:pt x="304021" y="3052"/>
                    <a:pt x="124104" y="-53392"/>
                    <a:pt x="57076" y="93364"/>
                  </a:cubicBezTo>
                  <a:cubicBezTo>
                    <a:pt x="-9952" y="240120"/>
                    <a:pt x="-27591" y="796098"/>
                    <a:pt x="57076" y="940031"/>
                  </a:cubicBezTo>
                  <a:cubicBezTo>
                    <a:pt x="141743" y="1083964"/>
                    <a:pt x="503228" y="1111658"/>
                    <a:pt x="565076" y="956964"/>
                  </a:cubicBezTo>
                  <a:cubicBezTo>
                    <a:pt x="626924" y="802270"/>
                    <a:pt x="590445" y="250346"/>
                    <a:pt x="428167" y="11868"/>
                  </a:cubicBezTo>
                </a:path>
              </a:pathLst>
            </a:cu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 sz="2000">
                <a:solidFill>
                  <a:prstClr val="black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975578" y="2389251"/>
              <a:ext cx="227821" cy="1084065"/>
              <a:chOff x="975578" y="2389251"/>
              <a:chExt cx="227821" cy="108406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975578" y="2389251"/>
                <a:ext cx="119261" cy="1032933"/>
              </a:xfrm>
              <a:custGeom>
                <a:avLst/>
                <a:gdLst>
                  <a:gd name="connsiteX0" fmla="*/ 728 w 119261"/>
                  <a:gd name="connsiteY0" fmla="*/ 0 h 1032933"/>
                  <a:gd name="connsiteX1" fmla="*/ 17661 w 119261"/>
                  <a:gd name="connsiteY1" fmla="*/ 897466 h 1032933"/>
                  <a:gd name="connsiteX2" fmla="*/ 119261 w 119261"/>
                  <a:gd name="connsiteY2" fmla="*/ 1032933 h 1032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261" h="1032933">
                    <a:moveTo>
                      <a:pt x="728" y="0"/>
                    </a:moveTo>
                    <a:cubicBezTo>
                      <a:pt x="-683" y="362655"/>
                      <a:pt x="-2094" y="725311"/>
                      <a:pt x="17661" y="897466"/>
                    </a:cubicBezTo>
                    <a:cubicBezTo>
                      <a:pt x="37416" y="1069621"/>
                      <a:pt x="102328" y="948266"/>
                      <a:pt x="119261" y="1032933"/>
                    </a:cubicBezTo>
                  </a:path>
                </a:pathLst>
              </a:custGeom>
              <a:ln w="38100" cmpd="sng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6487840">
                <a:off x="1068709" y="3338627"/>
                <a:ext cx="119261" cy="150118"/>
              </a:xfrm>
              <a:prstGeom prst="triangle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32505" y="2045169"/>
              <a:ext cx="19066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  <a:latin typeface="Helvetica Neue Medium"/>
                  <a:cs typeface="Helvetica Neue Medium"/>
                </a:rPr>
                <a:t>Locator Key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923277" y="1479193"/>
            <a:ext cx="2863833" cy="2229214"/>
            <a:chOff x="923277" y="1479193"/>
            <a:chExt cx="2863833" cy="2229214"/>
          </a:xfrm>
        </p:grpSpPr>
        <p:sp>
          <p:nvSpPr>
            <p:cNvPr id="65" name="Freeform 64"/>
            <p:cNvSpPr/>
            <p:nvPr/>
          </p:nvSpPr>
          <p:spPr>
            <a:xfrm>
              <a:off x="1543875" y="3416571"/>
              <a:ext cx="527101" cy="291836"/>
            </a:xfrm>
            <a:custGeom>
              <a:avLst/>
              <a:gdLst>
                <a:gd name="connsiteX0" fmla="*/ 427889 w 578211"/>
                <a:gd name="connsiteY0" fmla="*/ 59497 h 1061316"/>
                <a:gd name="connsiteX1" fmla="*/ 55355 w 578211"/>
                <a:gd name="connsiteY1" fmla="*/ 93364 h 1061316"/>
                <a:gd name="connsiteX2" fmla="*/ 55355 w 578211"/>
                <a:gd name="connsiteY2" fmla="*/ 940031 h 1061316"/>
                <a:gd name="connsiteX3" fmla="*/ 563355 w 578211"/>
                <a:gd name="connsiteY3" fmla="*/ 956964 h 1061316"/>
                <a:gd name="connsiteX4" fmla="*/ 427889 w 578211"/>
                <a:gd name="connsiteY4" fmla="*/ 8697 h 1061316"/>
                <a:gd name="connsiteX0" fmla="*/ 427889 w 578211"/>
                <a:gd name="connsiteY0" fmla="*/ 59497 h 1057379"/>
                <a:gd name="connsiteX1" fmla="*/ 55355 w 578211"/>
                <a:gd name="connsiteY1" fmla="*/ 93364 h 1057379"/>
                <a:gd name="connsiteX2" fmla="*/ 55355 w 578211"/>
                <a:gd name="connsiteY2" fmla="*/ 940031 h 1057379"/>
                <a:gd name="connsiteX3" fmla="*/ 563355 w 578211"/>
                <a:gd name="connsiteY3" fmla="*/ 956964 h 1057379"/>
                <a:gd name="connsiteX4" fmla="*/ 427889 w 578211"/>
                <a:gd name="connsiteY4" fmla="*/ 67964 h 1057379"/>
                <a:gd name="connsiteX0" fmla="*/ 427889 w 582698"/>
                <a:gd name="connsiteY0" fmla="*/ 59497 h 1057938"/>
                <a:gd name="connsiteX1" fmla="*/ 55355 w 582698"/>
                <a:gd name="connsiteY1" fmla="*/ 93364 h 1057938"/>
                <a:gd name="connsiteX2" fmla="*/ 55355 w 582698"/>
                <a:gd name="connsiteY2" fmla="*/ 940031 h 1057938"/>
                <a:gd name="connsiteX3" fmla="*/ 563355 w 582698"/>
                <a:gd name="connsiteY3" fmla="*/ 956964 h 1057938"/>
                <a:gd name="connsiteX4" fmla="*/ 457522 w 582698"/>
                <a:gd name="connsiteY4" fmla="*/ 59497 h 1057938"/>
                <a:gd name="connsiteX0" fmla="*/ 459244 w 584419"/>
                <a:gd name="connsiteY0" fmla="*/ 59497 h 1057938"/>
                <a:gd name="connsiteX1" fmla="*/ 57076 w 584419"/>
                <a:gd name="connsiteY1" fmla="*/ 93364 h 1057938"/>
                <a:gd name="connsiteX2" fmla="*/ 57076 w 584419"/>
                <a:gd name="connsiteY2" fmla="*/ 940031 h 1057938"/>
                <a:gd name="connsiteX3" fmla="*/ 565076 w 584419"/>
                <a:gd name="connsiteY3" fmla="*/ 956964 h 1057938"/>
                <a:gd name="connsiteX4" fmla="*/ 459243 w 584419"/>
                <a:gd name="connsiteY4" fmla="*/ 59497 h 1057938"/>
                <a:gd name="connsiteX0" fmla="*/ 459244 w 603851"/>
                <a:gd name="connsiteY0" fmla="*/ 59497 h 1057938"/>
                <a:gd name="connsiteX1" fmla="*/ 57076 w 603851"/>
                <a:gd name="connsiteY1" fmla="*/ 93364 h 1057938"/>
                <a:gd name="connsiteX2" fmla="*/ 57076 w 603851"/>
                <a:gd name="connsiteY2" fmla="*/ 940031 h 1057938"/>
                <a:gd name="connsiteX3" fmla="*/ 565076 w 603851"/>
                <a:gd name="connsiteY3" fmla="*/ 956964 h 1057938"/>
                <a:gd name="connsiteX4" fmla="*/ 459243 w 603851"/>
                <a:gd name="connsiteY4" fmla="*/ 59497 h 1057938"/>
                <a:gd name="connsiteX0" fmla="*/ 459244 w 633109"/>
                <a:gd name="connsiteY0" fmla="*/ 59497 h 1054801"/>
                <a:gd name="connsiteX1" fmla="*/ 57076 w 633109"/>
                <a:gd name="connsiteY1" fmla="*/ 93364 h 1054801"/>
                <a:gd name="connsiteX2" fmla="*/ 57076 w 633109"/>
                <a:gd name="connsiteY2" fmla="*/ 940031 h 1054801"/>
                <a:gd name="connsiteX3" fmla="*/ 565076 w 633109"/>
                <a:gd name="connsiteY3" fmla="*/ 956964 h 1054801"/>
                <a:gd name="connsiteX4" fmla="*/ 521391 w 633109"/>
                <a:gd name="connsiteY4" fmla="*/ 107130 h 1054801"/>
                <a:gd name="connsiteX0" fmla="*/ 459244 w 593450"/>
                <a:gd name="connsiteY0" fmla="*/ 59497 h 1061104"/>
                <a:gd name="connsiteX1" fmla="*/ 57076 w 593450"/>
                <a:gd name="connsiteY1" fmla="*/ 93364 h 1061104"/>
                <a:gd name="connsiteX2" fmla="*/ 57076 w 593450"/>
                <a:gd name="connsiteY2" fmla="*/ 940031 h 1061104"/>
                <a:gd name="connsiteX3" fmla="*/ 565076 w 593450"/>
                <a:gd name="connsiteY3" fmla="*/ 956964 h 1061104"/>
                <a:gd name="connsiteX4" fmla="*/ 428167 w 593450"/>
                <a:gd name="connsiteY4" fmla="*/ 11868 h 106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450" h="1061104">
                  <a:moveTo>
                    <a:pt x="459244" y="59497"/>
                  </a:moveTo>
                  <a:cubicBezTo>
                    <a:pt x="304021" y="3052"/>
                    <a:pt x="124104" y="-53392"/>
                    <a:pt x="57076" y="93364"/>
                  </a:cubicBezTo>
                  <a:cubicBezTo>
                    <a:pt x="-9952" y="240120"/>
                    <a:pt x="-27591" y="796098"/>
                    <a:pt x="57076" y="940031"/>
                  </a:cubicBezTo>
                  <a:cubicBezTo>
                    <a:pt x="141743" y="1083964"/>
                    <a:pt x="503228" y="1111658"/>
                    <a:pt x="565076" y="956964"/>
                  </a:cubicBezTo>
                  <a:cubicBezTo>
                    <a:pt x="626924" y="802270"/>
                    <a:pt x="590445" y="250346"/>
                    <a:pt x="428167" y="11868"/>
                  </a:cubicBezTo>
                </a:path>
              </a:pathLst>
            </a:custGeom>
            <a:ln w="57150" cmpd="sng">
              <a:solidFill>
                <a:srgbClr val="FF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200"/>
              <a:endParaRPr lang="en-US" sz="2000">
                <a:solidFill>
                  <a:prstClr val="black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033392" y="1862667"/>
              <a:ext cx="477856" cy="1815241"/>
              <a:chOff x="2033392" y="2217267"/>
              <a:chExt cx="477856" cy="1469254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2197971" y="2217267"/>
                <a:ext cx="313277" cy="1396224"/>
              </a:xfrm>
              <a:custGeom>
                <a:avLst/>
                <a:gdLst>
                  <a:gd name="connsiteX0" fmla="*/ 321734 w 340256"/>
                  <a:gd name="connsiteY0" fmla="*/ 0 h 1427964"/>
                  <a:gd name="connsiteX1" fmla="*/ 304800 w 340256"/>
                  <a:gd name="connsiteY1" fmla="*/ 1236133 h 1427964"/>
                  <a:gd name="connsiteX2" fmla="*/ 0 w 340256"/>
                  <a:gd name="connsiteY2" fmla="*/ 1354667 h 1427964"/>
                  <a:gd name="connsiteX0" fmla="*/ 296334 w 313277"/>
                  <a:gd name="connsiteY0" fmla="*/ 0 h 1491825"/>
                  <a:gd name="connsiteX1" fmla="*/ 279400 w 313277"/>
                  <a:gd name="connsiteY1" fmla="*/ 1236133 h 1491825"/>
                  <a:gd name="connsiteX2" fmla="*/ 0 w 313277"/>
                  <a:gd name="connsiteY2" fmla="*/ 1439334 h 1491825"/>
                  <a:gd name="connsiteX0" fmla="*/ 296334 w 313277"/>
                  <a:gd name="connsiteY0" fmla="*/ 0 h 1440193"/>
                  <a:gd name="connsiteX1" fmla="*/ 279400 w 313277"/>
                  <a:gd name="connsiteY1" fmla="*/ 1236133 h 1440193"/>
                  <a:gd name="connsiteX2" fmla="*/ 0 w 313277"/>
                  <a:gd name="connsiteY2" fmla="*/ 1439334 h 1440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277" h="1440193">
                    <a:moveTo>
                      <a:pt x="296334" y="0"/>
                    </a:moveTo>
                    <a:cubicBezTo>
                      <a:pt x="314678" y="505177"/>
                      <a:pt x="328789" y="996244"/>
                      <a:pt x="279400" y="1236133"/>
                    </a:cubicBezTo>
                    <a:cubicBezTo>
                      <a:pt x="230011" y="1476022"/>
                      <a:pt x="200378" y="1436512"/>
                      <a:pt x="0" y="1439334"/>
                    </a:cubicBezTo>
                  </a:path>
                </a:pathLst>
              </a:custGeom>
              <a:ln w="38100" cmpd="sng">
                <a:solidFill>
                  <a:srgbClr val="FF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 rot="16436198">
                <a:off x="2045033" y="3548044"/>
                <a:ext cx="126836" cy="150118"/>
              </a:xfrm>
              <a:prstGeom prst="triangle">
                <a:avLst/>
              </a:prstGeom>
              <a:solidFill>
                <a:srgbClr val="FF8000"/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20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>
              <a:off x="923277" y="1479193"/>
              <a:ext cx="28638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2400" dirty="0">
                  <a:solidFill>
                    <a:prstClr val="black"/>
                  </a:solidFill>
                  <a:latin typeface="Helvetica Neue Medium"/>
                  <a:cs typeface="Helvetica Neue Medium"/>
                </a:rPr>
                <a:t>Unique Timestamp</a:t>
              </a:r>
            </a:p>
          </p:txBody>
        </p:sp>
      </p:grpSp>
      <p:sp>
        <p:nvSpPr>
          <p:cNvPr id="70" name="Freeform 69"/>
          <p:cNvSpPr/>
          <p:nvPr/>
        </p:nvSpPr>
        <p:spPr>
          <a:xfrm>
            <a:off x="5588000" y="4148667"/>
            <a:ext cx="474133" cy="1507066"/>
          </a:xfrm>
          <a:custGeom>
            <a:avLst/>
            <a:gdLst>
              <a:gd name="connsiteX0" fmla="*/ 50800 w 474133"/>
              <a:gd name="connsiteY0" fmla="*/ 1507066 h 1507066"/>
              <a:gd name="connsiteX1" fmla="*/ 474133 w 474133"/>
              <a:gd name="connsiteY1" fmla="*/ 558800 h 1507066"/>
              <a:gd name="connsiteX2" fmla="*/ 0 w 474133"/>
              <a:gd name="connsiteY2" fmla="*/ 0 h 1507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133" h="1507066">
                <a:moveTo>
                  <a:pt x="50800" y="1507066"/>
                </a:moveTo>
                <a:lnTo>
                  <a:pt x="474133" y="558800"/>
                </a:lnTo>
                <a:lnTo>
                  <a:pt x="0" y="0"/>
                </a:lnTo>
              </a:path>
            </a:pathLst>
          </a:cu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2" name="Freeform 71"/>
          <p:cNvSpPr/>
          <p:nvPr/>
        </p:nvSpPr>
        <p:spPr>
          <a:xfrm>
            <a:off x="5706533" y="3996267"/>
            <a:ext cx="558800" cy="1794933"/>
          </a:xfrm>
          <a:custGeom>
            <a:avLst/>
            <a:gdLst>
              <a:gd name="connsiteX0" fmla="*/ 0 w 558800"/>
              <a:gd name="connsiteY0" fmla="*/ 0 h 1794933"/>
              <a:gd name="connsiteX1" fmla="*/ 558800 w 558800"/>
              <a:gd name="connsiteY1" fmla="*/ 660400 h 1794933"/>
              <a:gd name="connsiteX2" fmla="*/ 33867 w 558800"/>
              <a:gd name="connsiteY2" fmla="*/ 1794933 h 179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00" h="1794933">
                <a:moveTo>
                  <a:pt x="0" y="0"/>
                </a:moveTo>
                <a:lnTo>
                  <a:pt x="558800" y="660400"/>
                </a:lnTo>
                <a:lnTo>
                  <a:pt x="33867" y="1794933"/>
                </a:lnTo>
              </a:path>
            </a:pathLst>
          </a:custGeom>
          <a:ln w="38100" cmpd="sng"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5689599" y="3200399"/>
            <a:ext cx="2523067" cy="2692400"/>
          </a:xfrm>
          <a:custGeom>
            <a:avLst/>
            <a:gdLst>
              <a:gd name="connsiteX0" fmla="*/ 0 w 1507066"/>
              <a:gd name="connsiteY0" fmla="*/ 2692400 h 2692400"/>
              <a:gd name="connsiteX1" fmla="*/ 1507066 w 1507066"/>
              <a:gd name="connsiteY1" fmla="*/ 2624666 h 2692400"/>
              <a:gd name="connsiteX2" fmla="*/ 1270000 w 1507066"/>
              <a:gd name="connsiteY2" fmla="*/ 220133 h 2692400"/>
              <a:gd name="connsiteX3" fmla="*/ 50800 w 1507066"/>
              <a:gd name="connsiteY3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066" h="2692400">
                <a:moveTo>
                  <a:pt x="0" y="2692400"/>
                </a:moveTo>
                <a:lnTo>
                  <a:pt x="1507066" y="2624666"/>
                </a:lnTo>
                <a:lnTo>
                  <a:pt x="1270000" y="220133"/>
                </a:lnTo>
                <a:lnTo>
                  <a:pt x="50800" y="0"/>
                </a:lnTo>
              </a:path>
            </a:pathLst>
          </a:cu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587999" y="3301999"/>
            <a:ext cx="2506133" cy="2472266"/>
          </a:xfrm>
          <a:custGeom>
            <a:avLst/>
            <a:gdLst>
              <a:gd name="connsiteX0" fmla="*/ 0 w 1405466"/>
              <a:gd name="connsiteY0" fmla="*/ 0 h 2472266"/>
              <a:gd name="connsiteX1" fmla="*/ 1185333 w 1405466"/>
              <a:gd name="connsiteY1" fmla="*/ 203200 h 2472266"/>
              <a:gd name="connsiteX2" fmla="*/ 1405466 w 1405466"/>
              <a:gd name="connsiteY2" fmla="*/ 2438400 h 2472266"/>
              <a:gd name="connsiteX3" fmla="*/ 169333 w 1405466"/>
              <a:gd name="connsiteY3" fmla="*/ 2472266 h 247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5466" h="2472266">
                <a:moveTo>
                  <a:pt x="0" y="0"/>
                </a:moveTo>
                <a:lnTo>
                  <a:pt x="1185333" y="203200"/>
                </a:lnTo>
                <a:lnTo>
                  <a:pt x="1405466" y="2438400"/>
                </a:lnTo>
                <a:lnTo>
                  <a:pt x="169333" y="2472266"/>
                </a:lnTo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1" grpId="0"/>
      <p:bldP spid="46" grpId="0"/>
      <p:bldP spid="61" grpId="0"/>
      <p:bldP spid="63" grpId="0" animBg="1"/>
      <p:bldP spid="70" grpId="0" animBg="1"/>
      <p:bldP spid="72" grpId="0" animBg="1"/>
      <p:bldP spid="73" grpId="0" animBg="1"/>
      <p:bldP spid="7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Architecture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64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ops local, replicate in background</a:t>
            </a:r>
          </a:p>
          <a:p>
            <a:pPr lvl="1"/>
            <a:r>
              <a:rPr lang="en-US" dirty="0"/>
              <a:t>Availability and low latency</a:t>
            </a:r>
          </a:p>
          <a:p>
            <a:pPr lvl="1"/>
            <a:endParaRPr lang="en-US" dirty="0"/>
          </a:p>
          <a:p>
            <a:r>
              <a:rPr lang="en-US" dirty="0"/>
              <a:t>Shard data across many nodes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endParaRPr lang="en-US" dirty="0"/>
          </a:p>
          <a:p>
            <a:r>
              <a:rPr lang="en-US" dirty="0"/>
              <a:t>Control replication with dependencies</a:t>
            </a:r>
          </a:p>
          <a:p>
            <a:pPr lvl="1"/>
            <a:r>
              <a:rPr lang="en-US" dirty="0"/>
              <a:t>Causal consistency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F269-07BC-CA47-BF8F-CBBA8D6295B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42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63C-4789-E644-80C0-66CD49C8B398}" type="slidenum">
              <a:rPr lang="en-US" smtClean="0"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Scalable Causal+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457201" y="2198600"/>
            <a:ext cx="5680916" cy="4342686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35766" y="2375506"/>
            <a:ext cx="2116587" cy="406099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81259" y="2752767"/>
            <a:ext cx="1625600" cy="3306469"/>
            <a:chOff x="2225527" y="2028429"/>
            <a:chExt cx="1625600" cy="3306469"/>
          </a:xfrm>
        </p:grpSpPr>
        <p:sp>
          <p:nvSpPr>
            <p:cNvPr id="5" name="Oval 4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400" dirty="0">
                  <a:latin typeface="Helvetica Neue Medium"/>
                </a:rPr>
                <a:t>A-F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400" dirty="0">
                  <a:latin typeface="Helvetica Neue Medium"/>
                </a:rPr>
                <a:t>G-L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400" dirty="0">
                  <a:latin typeface="Helvetica Neue Medium"/>
                </a:rPr>
                <a:t>M-R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2400" dirty="0">
                  <a:latin typeface="Helvetica Neue Medium"/>
                </a:rPr>
                <a:t>S-Z</a:t>
              </a:r>
            </a:p>
          </p:txBody>
        </p:sp>
      </p:grpSp>
      <p:sp>
        <p:nvSpPr>
          <p:cNvPr id="52" name="Rounded Rectangle 51"/>
          <p:cNvSpPr/>
          <p:nvPr/>
        </p:nvSpPr>
        <p:spPr>
          <a:xfrm rot="19201645">
            <a:off x="7614199" y="765891"/>
            <a:ext cx="995704" cy="1630985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20" name="Rounded Rectangle 19"/>
          <p:cNvSpPr/>
          <p:nvPr/>
        </p:nvSpPr>
        <p:spPr>
          <a:xfrm rot="19201645">
            <a:off x="7737476" y="835197"/>
            <a:ext cx="755511" cy="144956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2400">
              <a:latin typeface="Helvetica Neue Medium"/>
              <a:cs typeface="Helvetica Neue Medium"/>
            </a:endParaRPr>
          </a:p>
        </p:txBody>
      </p:sp>
      <p:grpSp>
        <p:nvGrpSpPr>
          <p:cNvPr id="21" name="Group 20"/>
          <p:cNvGrpSpPr/>
          <p:nvPr/>
        </p:nvGrpSpPr>
        <p:grpSpPr>
          <a:xfrm rot="19201645">
            <a:off x="7825104" y="969859"/>
            <a:ext cx="580254" cy="1180236"/>
            <a:chOff x="2225527" y="2028429"/>
            <a:chExt cx="1625600" cy="3306469"/>
          </a:xfrm>
        </p:grpSpPr>
        <p:sp>
          <p:nvSpPr>
            <p:cNvPr id="22" name="Oval 21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800" dirty="0">
                  <a:latin typeface="Helvetica Neue Medium"/>
                </a:rPr>
                <a:t>A-F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800" dirty="0">
                  <a:latin typeface="Helvetica Neue Medium"/>
                </a:rPr>
                <a:t>G-L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800" dirty="0">
                  <a:latin typeface="Helvetica Neue Medium"/>
                </a:rPr>
                <a:t>M-R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800" dirty="0">
                  <a:latin typeface="Helvetica Neue Medium"/>
                </a:rPr>
                <a:t>S-Z</a:t>
              </a:r>
            </a:p>
          </p:txBody>
        </p:sp>
      </p:grpSp>
      <p:sp>
        <p:nvSpPr>
          <p:cNvPr id="49" name="Rounded Rectangle 48"/>
          <p:cNvSpPr/>
          <p:nvPr/>
        </p:nvSpPr>
        <p:spPr>
          <a:xfrm rot="19201645">
            <a:off x="7339772" y="2922244"/>
            <a:ext cx="1038095" cy="1630985"/>
          </a:xfrm>
          <a:prstGeom prst="roundRect">
            <a:avLst>
              <a:gd name="adj" fmla="val 9225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28" name="Rounded Rectangle 27"/>
          <p:cNvSpPr/>
          <p:nvPr/>
        </p:nvSpPr>
        <p:spPr>
          <a:xfrm rot="19201645">
            <a:off x="7480042" y="3016669"/>
            <a:ext cx="755511" cy="1449560"/>
          </a:xfrm>
          <a:prstGeom prst="roundRect">
            <a:avLst>
              <a:gd name="adj" fmla="val 36514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sz="2400">
              <a:latin typeface="Helvetica Neue Medium"/>
              <a:cs typeface="Helvetica Neue Medium"/>
            </a:endParaRPr>
          </a:p>
        </p:txBody>
      </p:sp>
      <p:grpSp>
        <p:nvGrpSpPr>
          <p:cNvPr id="29" name="Group 28"/>
          <p:cNvGrpSpPr/>
          <p:nvPr/>
        </p:nvGrpSpPr>
        <p:grpSpPr>
          <a:xfrm rot="19201645">
            <a:off x="7567670" y="3151331"/>
            <a:ext cx="580254" cy="1180236"/>
            <a:chOff x="2225527" y="2028429"/>
            <a:chExt cx="1625600" cy="3306469"/>
          </a:xfrm>
        </p:grpSpPr>
        <p:sp>
          <p:nvSpPr>
            <p:cNvPr id="30" name="Oval 29"/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800" dirty="0">
                  <a:latin typeface="Helvetica Neue Medium"/>
                </a:rPr>
                <a:t>A-F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800" dirty="0">
                  <a:latin typeface="Helvetica Neue Medium"/>
                </a:rPr>
                <a:t>G-L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800" dirty="0">
                  <a:latin typeface="Helvetica Neue Medium"/>
                </a:rPr>
                <a:t>M-R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800" dirty="0">
                  <a:latin typeface="Helvetica Neue Medium"/>
                </a:rPr>
                <a:t>S-Z</a:t>
              </a:r>
            </a:p>
          </p:txBody>
        </p:sp>
      </p:grpSp>
      <p:cxnSp>
        <p:nvCxnSpPr>
          <p:cNvPr id="74" name="Straight Arrow Connector 73"/>
          <p:cNvCxnSpPr>
            <a:stCxn id="8" idx="6"/>
            <a:endCxn id="33" idx="3"/>
          </p:cNvCxnSpPr>
          <p:nvPr/>
        </p:nvCxnSpPr>
        <p:spPr>
          <a:xfrm flipV="1">
            <a:off x="5706859" y="4302417"/>
            <a:ext cx="2353490" cy="14689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5706859" y="2125133"/>
            <a:ext cx="2592360" cy="3560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8011" y="1159229"/>
            <a:ext cx="63838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 Neue Medium"/>
                <a:cs typeface="Helvetica Neue Medium"/>
              </a:rPr>
              <a:t>From fully distributed operation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82204" y="2491462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82204" y="3987476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82204" y="4735483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82204" y="5483490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76" name="Plus 75"/>
          <p:cNvSpPr/>
          <p:nvPr/>
        </p:nvSpPr>
        <p:spPr>
          <a:xfrm>
            <a:off x="1947362" y="5649122"/>
            <a:ext cx="280692" cy="312171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Plus 72"/>
          <p:cNvSpPr/>
          <p:nvPr/>
        </p:nvSpPr>
        <p:spPr>
          <a:xfrm>
            <a:off x="1947362" y="4870692"/>
            <a:ext cx="280692" cy="312171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Plus 77"/>
          <p:cNvSpPr/>
          <p:nvPr/>
        </p:nvSpPr>
        <p:spPr>
          <a:xfrm>
            <a:off x="1947362" y="4174131"/>
            <a:ext cx="280692" cy="312171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Plus 78"/>
          <p:cNvSpPr/>
          <p:nvPr/>
        </p:nvSpPr>
        <p:spPr>
          <a:xfrm>
            <a:off x="1947362" y="2654564"/>
            <a:ext cx="280692" cy="312171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82204" y="3239469"/>
            <a:ext cx="1524000" cy="57574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  <a:lin ang="135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>
              <a:latin typeface="Helvetica Neue Medium"/>
              <a:cs typeface="Helvetica Neue Medium"/>
            </a:endParaRPr>
          </a:p>
        </p:txBody>
      </p:sp>
      <p:sp>
        <p:nvSpPr>
          <p:cNvPr id="81" name="Plus 80"/>
          <p:cNvSpPr/>
          <p:nvPr/>
        </p:nvSpPr>
        <p:spPr>
          <a:xfrm>
            <a:off x="1947362" y="3416262"/>
            <a:ext cx="280692" cy="312171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8" idx="2"/>
          </p:cNvCxnSpPr>
          <p:nvPr/>
        </p:nvCxnSpPr>
        <p:spPr>
          <a:xfrm flipH="1">
            <a:off x="2306204" y="5771363"/>
            <a:ext cx="1775055" cy="18993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2284069" y="4122610"/>
            <a:ext cx="1932331" cy="26298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 flipV="1">
            <a:off x="2284069" y="2943334"/>
            <a:ext cx="1797190" cy="15949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2306204" y="4969104"/>
            <a:ext cx="1775055" cy="18993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2271798" y="3239469"/>
            <a:ext cx="2047525" cy="45498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8" idx="1"/>
          </p:cNvCxnSpPr>
          <p:nvPr/>
        </p:nvCxnSpPr>
        <p:spPr>
          <a:xfrm flipV="1">
            <a:off x="2306204" y="5567806"/>
            <a:ext cx="2013119" cy="20355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 rot="21282362">
            <a:off x="2340402" y="5267564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Helvetica Neue Medium"/>
              </a:rPr>
              <a:t>write_after</a:t>
            </a:r>
            <a:endParaRPr lang="en-US" sz="2400" dirty="0">
              <a:latin typeface="Helvetica Neue Medium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2284069" y="3992112"/>
            <a:ext cx="1788723" cy="20355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21200874">
            <a:off x="2292866" y="3691870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Helvetica Neue Medium"/>
              </a:rPr>
              <a:t>write_after</a:t>
            </a:r>
            <a:endParaRPr lang="en-US" sz="2400" dirty="0">
              <a:latin typeface="Helvetica Neue Medium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2306205" y="2752768"/>
            <a:ext cx="1847222" cy="19056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419922">
            <a:off x="2807494" y="2445634"/>
            <a:ext cx="817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</a:rPr>
              <a:t>read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2306204" y="4765547"/>
            <a:ext cx="1775055" cy="20355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21282362">
            <a:off x="2801968" y="4465305"/>
            <a:ext cx="817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</a:rPr>
              <a:t>read</a:t>
            </a: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2322697" y="3175000"/>
            <a:ext cx="1830730" cy="32952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rot="21008412">
            <a:off x="2759192" y="2941452"/>
            <a:ext cx="817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</a:rPr>
              <a:t>read</a:t>
            </a:r>
          </a:p>
        </p:txBody>
      </p:sp>
      <p:cxnSp>
        <p:nvCxnSpPr>
          <p:cNvPr id="104" name="Straight Arrow Connector 103"/>
          <p:cNvCxnSpPr>
            <a:stCxn id="6" idx="6"/>
          </p:cNvCxnSpPr>
          <p:nvPr/>
        </p:nvCxnSpPr>
        <p:spPr>
          <a:xfrm flipV="1">
            <a:off x="5706859" y="3824318"/>
            <a:ext cx="1906446" cy="126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6" idx="6"/>
          </p:cNvCxnSpPr>
          <p:nvPr/>
        </p:nvCxnSpPr>
        <p:spPr>
          <a:xfrm flipV="1">
            <a:off x="5706859" y="1647035"/>
            <a:ext cx="2145316" cy="23038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8" name="Freeform 107"/>
          <p:cNvSpPr/>
          <p:nvPr/>
        </p:nvSpPr>
        <p:spPr>
          <a:xfrm>
            <a:off x="7484533" y="1380067"/>
            <a:ext cx="296334" cy="245533"/>
          </a:xfrm>
          <a:custGeom>
            <a:avLst/>
            <a:gdLst>
              <a:gd name="connsiteX0" fmla="*/ 296334 w 296334"/>
              <a:gd name="connsiteY0" fmla="*/ 245533 h 245533"/>
              <a:gd name="connsiteX1" fmla="*/ 0 w 296334"/>
              <a:gd name="connsiteY1" fmla="*/ 211666 h 245533"/>
              <a:gd name="connsiteX2" fmla="*/ 76200 w 296334"/>
              <a:gd name="connsiteY2" fmla="*/ 0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334" h="245533">
                <a:moveTo>
                  <a:pt x="296334" y="245533"/>
                </a:moveTo>
                <a:lnTo>
                  <a:pt x="0" y="211666"/>
                </a:lnTo>
                <a:lnTo>
                  <a:pt x="76200" y="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233961" y="3540241"/>
            <a:ext cx="296334" cy="245533"/>
          </a:xfrm>
          <a:custGeom>
            <a:avLst/>
            <a:gdLst>
              <a:gd name="connsiteX0" fmla="*/ 296334 w 296334"/>
              <a:gd name="connsiteY0" fmla="*/ 245533 h 245533"/>
              <a:gd name="connsiteX1" fmla="*/ 0 w 296334"/>
              <a:gd name="connsiteY1" fmla="*/ 211666 h 245533"/>
              <a:gd name="connsiteX2" fmla="*/ 76200 w 296334"/>
              <a:gd name="connsiteY2" fmla="*/ 0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334" h="245533">
                <a:moveTo>
                  <a:pt x="296334" y="245533"/>
                </a:moveTo>
                <a:lnTo>
                  <a:pt x="0" y="211666"/>
                </a:lnTo>
                <a:lnTo>
                  <a:pt x="76200" y="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991804" y="1879600"/>
            <a:ext cx="296334" cy="245533"/>
          </a:xfrm>
          <a:custGeom>
            <a:avLst/>
            <a:gdLst>
              <a:gd name="connsiteX0" fmla="*/ 296334 w 296334"/>
              <a:gd name="connsiteY0" fmla="*/ 245533 h 245533"/>
              <a:gd name="connsiteX1" fmla="*/ 0 w 296334"/>
              <a:gd name="connsiteY1" fmla="*/ 211666 h 245533"/>
              <a:gd name="connsiteX2" fmla="*/ 76200 w 296334"/>
              <a:gd name="connsiteY2" fmla="*/ 0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334" h="245533">
                <a:moveTo>
                  <a:pt x="296334" y="245533"/>
                </a:moveTo>
                <a:lnTo>
                  <a:pt x="0" y="211666"/>
                </a:lnTo>
                <a:lnTo>
                  <a:pt x="76200" y="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678607" y="4046382"/>
            <a:ext cx="296334" cy="245533"/>
          </a:xfrm>
          <a:custGeom>
            <a:avLst/>
            <a:gdLst>
              <a:gd name="connsiteX0" fmla="*/ 296334 w 296334"/>
              <a:gd name="connsiteY0" fmla="*/ 245533 h 245533"/>
              <a:gd name="connsiteX1" fmla="*/ 0 w 296334"/>
              <a:gd name="connsiteY1" fmla="*/ 211666 h 245533"/>
              <a:gd name="connsiteX2" fmla="*/ 76200 w 296334"/>
              <a:gd name="connsiteY2" fmla="*/ 0 h 24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6334" h="245533">
                <a:moveTo>
                  <a:pt x="296334" y="245533"/>
                </a:moveTo>
                <a:lnTo>
                  <a:pt x="0" y="211666"/>
                </a:lnTo>
                <a:lnTo>
                  <a:pt x="76200" y="0"/>
                </a:ln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Arrow Connector 112"/>
          <p:cNvCxnSpPr>
            <a:endCxn id="23" idx="2"/>
          </p:cNvCxnSpPr>
          <p:nvPr/>
        </p:nvCxnSpPr>
        <p:spPr>
          <a:xfrm>
            <a:off x="7613305" y="1417638"/>
            <a:ext cx="175223" cy="2042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7331488" y="3573081"/>
            <a:ext cx="175223" cy="2042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077133" y="1912844"/>
            <a:ext cx="175223" cy="2042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7799718" y="4087689"/>
            <a:ext cx="175223" cy="2042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 rot="19261890">
            <a:off x="7535231" y="1207420"/>
            <a:ext cx="124099" cy="11210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en-US" dirty="0">
              <a:latin typeface="Helvetica Neue Medium"/>
            </a:endParaRPr>
          </a:p>
        </p:txBody>
      </p:sp>
      <p:sp>
        <p:nvSpPr>
          <p:cNvPr id="119" name="Rectangle 118"/>
          <p:cNvSpPr/>
          <p:nvPr/>
        </p:nvSpPr>
        <p:spPr>
          <a:xfrm rot="19261890">
            <a:off x="7298073" y="3378370"/>
            <a:ext cx="124099" cy="11210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en-US" dirty="0">
              <a:latin typeface="Helvetica Neue Medium"/>
            </a:endParaRPr>
          </a:p>
        </p:txBody>
      </p:sp>
      <p:sp>
        <p:nvSpPr>
          <p:cNvPr id="120" name="Rectangle 119"/>
          <p:cNvSpPr/>
          <p:nvPr/>
        </p:nvSpPr>
        <p:spPr>
          <a:xfrm rot="19261890">
            <a:off x="7944950" y="4139620"/>
            <a:ext cx="124099" cy="11210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en-US" dirty="0">
              <a:latin typeface="Helvetica Neue Medium"/>
            </a:endParaRPr>
          </a:p>
        </p:txBody>
      </p:sp>
      <p:sp>
        <p:nvSpPr>
          <p:cNvPr id="122" name="Rectangle 121"/>
          <p:cNvSpPr/>
          <p:nvPr/>
        </p:nvSpPr>
        <p:spPr>
          <a:xfrm rot="19261890">
            <a:off x="8226089" y="1960573"/>
            <a:ext cx="124099" cy="11210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en-US" dirty="0">
              <a:latin typeface="Helvetica Neue Medium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4153427" y="3684858"/>
            <a:ext cx="394764" cy="2105700"/>
            <a:chOff x="4153427" y="3684858"/>
            <a:chExt cx="394764" cy="2105700"/>
          </a:xfrm>
        </p:grpSpPr>
        <p:sp>
          <p:nvSpPr>
            <p:cNvPr id="100" name="Rectangle 99"/>
            <p:cNvSpPr/>
            <p:nvPr/>
          </p:nvSpPr>
          <p:spPr>
            <a:xfrm>
              <a:off x="4216400" y="3684858"/>
              <a:ext cx="331791" cy="2997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lstStyle/>
            <a:p>
              <a:pPr algn="ctr"/>
              <a:endParaRPr lang="en-US" dirty="0">
                <a:latin typeface="Helvetica Neue Medium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153427" y="5490844"/>
              <a:ext cx="331791" cy="29971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20000"/>
            </a:bodyPr>
            <a:lstStyle/>
            <a:p>
              <a:pPr algn="ctr"/>
              <a:endParaRPr lang="en-US" dirty="0">
                <a:latin typeface="Helvetica Neue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083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3" grpId="0" animBg="1"/>
      <p:bldP spid="78" grpId="0" animBg="1"/>
      <p:bldP spid="79" grpId="0" animBg="1"/>
      <p:bldP spid="81" grpId="0" animBg="1"/>
      <p:bldP spid="82" grpId="0"/>
      <p:bldP spid="85" grpId="0"/>
      <p:bldP spid="88" grpId="0"/>
      <p:bldP spid="91" grpId="0"/>
      <p:bldP spid="94" grpId="0"/>
      <p:bldP spid="108" grpId="0" animBg="1"/>
      <p:bldP spid="109" grpId="0" animBg="1"/>
      <p:bldP spid="110" grpId="0" animBg="1"/>
      <p:bldP spid="111" grpId="0" animBg="1"/>
      <p:bldP spid="118" grpId="0" animBg="1"/>
      <p:bldP spid="119" grpId="0" animBg="1"/>
      <p:bldP spid="120" grpId="0" animBg="1"/>
      <p:bldP spid="1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Shard data for scalable storage</a:t>
            </a:r>
          </a:p>
          <a:p>
            <a:r>
              <a:rPr lang="en-US" dirty="0"/>
              <a:t>New distributed protocol for </a:t>
            </a:r>
            <a:r>
              <a:rPr lang="en-US" dirty="0" err="1"/>
              <a:t>scalably</a:t>
            </a:r>
            <a:r>
              <a:rPr lang="en-US" dirty="0"/>
              <a:t> applying writes across shards</a:t>
            </a:r>
          </a:p>
          <a:p>
            <a:r>
              <a:rPr lang="en-US" dirty="0"/>
              <a:t>Also need a new distributed protocol for consistently reading data across shards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A36-386E-5B4C-8239-54E8521A45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091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Reads Aren’t Enough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263C-4789-E644-80C0-66CD49C8B398}" type="slidenum">
              <a:rPr lang="en-US" smtClean="0"/>
              <a:t>39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57201" y="2198600"/>
            <a:ext cx="5680916" cy="4342686"/>
            <a:chOff x="457201" y="2198600"/>
            <a:chExt cx="5680916" cy="4342686"/>
          </a:xfrm>
        </p:grpSpPr>
        <p:sp>
          <p:nvSpPr>
            <p:cNvPr id="48" name="Rounded Rectangle 47"/>
            <p:cNvSpPr/>
            <p:nvPr/>
          </p:nvSpPr>
          <p:spPr>
            <a:xfrm>
              <a:off x="457201" y="2198600"/>
              <a:ext cx="5680916" cy="4342686"/>
            </a:xfrm>
            <a:prstGeom prst="roundRect">
              <a:avLst>
                <a:gd name="adj" fmla="val 9225"/>
              </a:avLst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Medium"/>
                <a:cs typeface="Helvetica Neue Medium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835766" y="2375506"/>
              <a:ext cx="2116587" cy="4060990"/>
            </a:xfrm>
            <a:prstGeom prst="roundRect">
              <a:avLst>
                <a:gd name="adj" fmla="val 36514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dk1">
                    <a:tint val="50000"/>
                    <a:shade val="100000"/>
                    <a:satMod val="350000"/>
                  </a:schemeClr>
                </a:gs>
              </a:gsLst>
              <a:lin ang="13500000" scaled="0"/>
            </a:gra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Medium"/>
                <a:cs typeface="Helvetica Neue Medium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081259" y="2752767"/>
              <a:ext cx="1625600" cy="3306469"/>
              <a:chOff x="2225527" y="2028429"/>
              <a:chExt cx="1625600" cy="3306469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225527" y="2028429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>
                    <a:latin typeface="Helvetica Neue Medium"/>
                  </a:rPr>
                  <a:t>A-F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25527" y="2938670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>
                    <a:latin typeface="Helvetica Neue Medium"/>
                  </a:rPr>
                  <a:t>G-L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225527" y="3848911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>
                    <a:latin typeface="Helvetica Neue Medium"/>
                  </a:rPr>
                  <a:t>M-R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225527" y="4759152"/>
                <a:ext cx="1625600" cy="575746"/>
              </a:xfrm>
              <a:prstGeom prst="ellipse">
                <a:avLst/>
              </a:prstGeom>
              <a:gradFill>
                <a:lin ang="13500000" scaled="0"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en-US" sz="2400" dirty="0">
                    <a:latin typeface="Helvetica Neue Medium"/>
                  </a:rPr>
                  <a:t>S-Z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4469622" y="2824274"/>
            <a:ext cx="931251" cy="3064322"/>
            <a:chOff x="4469622" y="2824274"/>
            <a:chExt cx="931251" cy="3064322"/>
          </a:xfrm>
        </p:grpSpPr>
        <p:sp>
          <p:nvSpPr>
            <p:cNvPr id="85" name="Rectangle 84"/>
            <p:cNvSpPr/>
            <p:nvPr/>
          </p:nvSpPr>
          <p:spPr>
            <a:xfrm>
              <a:off x="4469622" y="2824274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7500" lnSpcReduction="20000"/>
            </a:bodyPr>
            <a:lstStyle/>
            <a:p>
              <a:pPr algn="ctr"/>
              <a:r>
                <a:rPr lang="en-US" sz="2900" dirty="0">
                  <a:latin typeface="Helvetica Neue Medium"/>
                  <a:cs typeface="Helvetica Neue Medium"/>
                </a:rPr>
                <a:t>Boss</a:t>
              </a:r>
              <a:endParaRPr lang="en-US" sz="2900" dirty="0">
                <a:solidFill>
                  <a:schemeClr val="bg1"/>
                </a:solidFill>
                <a:latin typeface="Helvetica Neue Medium"/>
                <a:cs typeface="Helvetica Neue Medium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491167" y="5613019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sz="2400" dirty="0">
                  <a:latin typeface="Helvetica Neue Medium"/>
                  <a:cs typeface="Helvetica Neue Medium"/>
                </a:rPr>
                <a:t>I &lt;3 Job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45072" y="2644159"/>
            <a:ext cx="1524000" cy="1684118"/>
            <a:chOff x="745072" y="2644159"/>
            <a:chExt cx="1524000" cy="1684118"/>
          </a:xfrm>
        </p:grpSpPr>
        <p:sp>
          <p:nvSpPr>
            <p:cNvPr id="51" name="Rectangle 50"/>
            <p:cNvSpPr/>
            <p:nvPr/>
          </p:nvSpPr>
          <p:spPr>
            <a:xfrm>
              <a:off x="745072" y="3752531"/>
              <a:ext cx="1524000" cy="575746"/>
            </a:xfrm>
            <a:prstGeom prst="rect">
              <a:avLst/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3500000" scaled="0"/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sz="2400" dirty="0">
                  <a:latin typeface="Helvetica Neue Medium"/>
                  <a:cs typeface="Helvetica Neue Medium"/>
                </a:rPr>
                <a:t>Web </a:t>
              </a:r>
              <a:r>
                <a:rPr lang="en-US" sz="2400" dirty="0" err="1">
                  <a:latin typeface="Helvetica Neue Medium"/>
                  <a:cs typeface="Helvetica Neue Medium"/>
                </a:rPr>
                <a:t>Srv</a:t>
              </a:r>
              <a:endParaRPr lang="en-US" sz="2400" dirty="0">
                <a:latin typeface="Helvetica Neue Medium"/>
                <a:cs typeface="Helvetica Neue Medium"/>
              </a:endParaRPr>
            </a:p>
          </p:txBody>
        </p:sp>
        <p:pic>
          <p:nvPicPr>
            <p:cNvPr id="36" name="Picture 35" descr="Church.jpg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559" b="97207" l="8939" r="88827">
                          <a14:foregroundMark x1="22346" y1="39106" x2="21788" y2="44134"/>
                          <a14:foregroundMark x1="29609" y1="67039" x2="29609" y2="67039"/>
                          <a14:foregroundMark x1="79888" y1="72626" x2="67039" y2="90503"/>
                          <a14:foregroundMark x1="63128" y1="87709" x2="60894" y2="92179"/>
                          <a14:foregroundMark x1="87151" y1="92179" x2="87151" y2="92179"/>
                          <a14:foregroundMark x1="24022" y1="91620" x2="27374" y2="85475"/>
                          <a14:foregroundMark x1="36872" y1="91620" x2="23464" y2="92179"/>
                          <a14:foregroundMark x1="58101" y1="91061" x2="48603" y2="97207"/>
                          <a14:foregroundMark x1="21788" y1="36313" x2="27933" y2="20112"/>
                          <a14:foregroundMark x1="26816" y1="15642" x2="36313" y2="6145"/>
                          <a14:foregroundMark x1="40782" y1="5028" x2="54190" y2="3911"/>
                          <a14:foregroundMark x1="84358" y1="35754" x2="82123" y2="56983"/>
                          <a14:foregroundMark x1="84916" y1="29050" x2="84916" y2="32961"/>
                          <a14:backgroundMark x1="40223" y1="1676" x2="55307" y2="1117"/>
                          <a14:backgroundMark x1="84358" y1="50838" x2="85475" y2="38547"/>
                        </a14:backgroundRemoval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942040" y="2644159"/>
              <a:ext cx="1135597" cy="1135597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616431" y="1167176"/>
            <a:ext cx="8151068" cy="523220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 Neue Medium"/>
              </a:rPr>
              <a:t>Asynchronous requests + distributed data = ??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269072" y="3249194"/>
            <a:ext cx="1981195" cy="719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69072" y="4157047"/>
            <a:ext cx="1812187" cy="15937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138117" y="2176611"/>
            <a:ext cx="2798576" cy="707886"/>
            <a:chOff x="-728476" y="2395990"/>
            <a:chExt cx="2798576" cy="707886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-728476" y="2395990"/>
              <a:ext cx="10248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Helvetica Neue Medium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Helvetica Neue Medium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75456" y="3051606"/>
            <a:ext cx="2908324" cy="707886"/>
            <a:chOff x="-838224" y="2417668"/>
            <a:chExt cx="2908324" cy="707886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-838224" y="2417668"/>
              <a:ext cx="12400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Helvetica Neue Medium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Helvetica Neue Medium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21587" y="4157047"/>
            <a:ext cx="2815106" cy="707886"/>
            <a:chOff x="-745006" y="2417668"/>
            <a:chExt cx="2815106" cy="70788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190500" y="2791771"/>
              <a:ext cx="1879600" cy="0"/>
            </a:xfrm>
            <a:prstGeom prst="line">
              <a:avLst/>
            </a:prstGeom>
            <a:ln w="38100" cmpd="sng">
              <a:solidFill>
                <a:schemeClr val="accent4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-745006" y="2417668"/>
              <a:ext cx="12400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2000" dirty="0">
                <a:solidFill>
                  <a:schemeClr val="accent4">
                    <a:lumMod val="75000"/>
                  </a:schemeClr>
                </a:solidFill>
                <a:latin typeface="Helvetica Neue Medium"/>
                <a:cs typeface="Helvetica Neue Medium"/>
              </a:endParaRPr>
            </a:p>
            <a:p>
              <a:pPr algn="ctr"/>
              <a:r>
                <a:rPr lang="en-US" sz="2000" dirty="0">
                  <a:solidFill>
                    <a:schemeClr val="accent4">
                      <a:lumMod val="75000"/>
                    </a:schemeClr>
                  </a:solidFill>
                  <a:latin typeface="Helvetica Neue Medium"/>
                  <a:cs typeface="Helvetica Neue Medium"/>
                </a:rPr>
                <a:t>Progress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014730" y="1739460"/>
            <a:ext cx="1752769" cy="2690415"/>
            <a:chOff x="148137" y="2291713"/>
            <a:chExt cx="1752769" cy="2690415"/>
          </a:xfrm>
        </p:grpSpPr>
        <p:grpSp>
          <p:nvGrpSpPr>
            <p:cNvPr id="59" name="Group 58"/>
            <p:cNvGrpSpPr/>
            <p:nvPr/>
          </p:nvGrpSpPr>
          <p:grpSpPr>
            <a:xfrm>
              <a:off x="148137" y="2291713"/>
              <a:ext cx="1752769" cy="2178615"/>
              <a:chOff x="219387" y="575162"/>
              <a:chExt cx="1752769" cy="2178615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1078838" y="2316827"/>
                <a:ext cx="0" cy="4369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219387" y="575162"/>
                <a:ext cx="17527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>
                    <a:latin typeface="Helvetica Neue Medium"/>
                    <a:cs typeface="Helvetica Neue Medium"/>
                  </a:rPr>
                  <a:t>Turing’s</a:t>
                </a:r>
              </a:p>
              <a:p>
                <a:pPr algn="ctr"/>
                <a:r>
                  <a:rPr lang="en-US" sz="2400" dirty="0">
                    <a:latin typeface="Helvetica Neue Medium"/>
                    <a:cs typeface="Helvetica Neue Medium"/>
                  </a:rPr>
                  <a:t>Operations</a:t>
                </a:r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237587" y="4520463"/>
              <a:ext cx="1523999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Helvetica Neue Medium"/>
                  <a:cs typeface="Helvetica Neue Medium"/>
                </a:rPr>
                <a:t>New Job!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8956" y="3269655"/>
              <a:ext cx="1297264" cy="615278"/>
              <a:chOff x="4244742" y="1943372"/>
              <a:chExt cx="1297264" cy="615278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4244742" y="1943372"/>
                <a:ext cx="1297264" cy="615278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2900" dirty="0">
                    <a:latin typeface="Helvetica Neue Medium"/>
                    <a:cs typeface="Helvetica Neue Medium"/>
                  </a:rPr>
                  <a:t>Boss</a:t>
                </a:r>
                <a:endParaRPr lang="en-US" sz="2900" dirty="0">
                  <a:solidFill>
                    <a:schemeClr val="bg1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4334717" y="2113200"/>
                <a:ext cx="1071182" cy="256710"/>
                <a:chOff x="4334717" y="2093956"/>
                <a:chExt cx="1071182" cy="256710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 flipV="1">
                  <a:off x="4380848" y="2093956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4334717" y="2098850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Rectangle 68"/>
          <p:cNvSpPr/>
          <p:nvPr/>
        </p:nvSpPr>
        <p:spPr>
          <a:xfrm>
            <a:off x="4469622" y="2819929"/>
            <a:ext cx="845600" cy="454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pPr algn="ctr"/>
            <a:r>
              <a:rPr lang="en-US" sz="2900" dirty="0">
                <a:latin typeface="Helvetica Neue Medium"/>
                <a:cs typeface="Helvetica Neue Medium"/>
              </a:rPr>
              <a:t>Boss</a:t>
            </a:r>
            <a:endParaRPr lang="en-US" sz="2900" dirty="0">
              <a:solidFill>
                <a:schemeClr val="bg1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96535" y="5617790"/>
            <a:ext cx="909706" cy="275577"/>
          </a:xfrm>
          <a:prstGeom prst="rect">
            <a:avLst/>
          </a:prstGeom>
          <a:solidFill>
            <a:srgbClr val="7F7F7F"/>
          </a:solidFill>
          <a:ln>
            <a:solidFill>
              <a:srgbClr val="595959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I &lt;3 Job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619800" y="2911714"/>
            <a:ext cx="845600" cy="454664"/>
            <a:chOff x="-2519295" y="2795376"/>
            <a:chExt cx="845600" cy="454664"/>
          </a:xfrm>
        </p:grpSpPr>
        <p:sp>
          <p:nvSpPr>
            <p:cNvPr id="72" name="Rectangle 71"/>
            <p:cNvSpPr/>
            <p:nvPr/>
          </p:nvSpPr>
          <p:spPr>
            <a:xfrm>
              <a:off x="-2519295" y="2795376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77500" lnSpcReduction="20000"/>
            </a:bodyPr>
            <a:lstStyle/>
            <a:p>
              <a:pPr algn="ctr"/>
              <a:r>
                <a:rPr lang="en-US" sz="2900" dirty="0">
                  <a:latin typeface="Helvetica Neue Medium"/>
                  <a:cs typeface="Helvetica Neue Medium"/>
                </a:rPr>
                <a:t>Boss</a:t>
              </a:r>
              <a:endParaRPr lang="en-US" sz="2900" dirty="0">
                <a:solidFill>
                  <a:schemeClr val="bg1"/>
                </a:solidFill>
                <a:latin typeface="Helvetica Neue Medium"/>
                <a:cs typeface="Helvetica Neue Medium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-2430151" y="2977927"/>
              <a:ext cx="668162" cy="106217"/>
              <a:chOff x="4381501" y="2385454"/>
              <a:chExt cx="1025051" cy="251816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flipV="1">
                <a:off x="4381501" y="23854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381501" y="2385454"/>
                <a:ext cx="1025051" cy="251816"/>
              </a:xfrm>
              <a:prstGeom prst="line">
                <a:avLst/>
              </a:prstGeom>
              <a:ln w="3810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6" name="Rectangle 75"/>
          <p:cNvSpPr/>
          <p:nvPr/>
        </p:nvSpPr>
        <p:spPr>
          <a:xfrm>
            <a:off x="748276" y="4531150"/>
            <a:ext cx="845600" cy="454664"/>
          </a:xfrm>
          <a:prstGeom prst="rect">
            <a:avLst/>
          </a:prstGeom>
          <a:solidFill>
            <a:srgbClr val="6F4A26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pPr algn="ctr"/>
            <a:r>
              <a:rPr lang="en-US" sz="2900" dirty="0">
                <a:latin typeface="Helvetica Neue Medium"/>
                <a:cs typeface="Helvetica Neue Medium"/>
              </a:rPr>
              <a:t>Boss</a:t>
            </a:r>
            <a:endParaRPr lang="en-US" sz="2900" dirty="0">
              <a:solidFill>
                <a:schemeClr val="bg1"/>
              </a:solidFill>
              <a:latin typeface="Helvetica Neue Medium"/>
              <a:cs typeface="Helvetica Neue Medium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720241" y="4647294"/>
            <a:ext cx="909706" cy="27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New Job!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663392" y="5750808"/>
            <a:ext cx="909706" cy="2755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sz="2400" dirty="0">
                <a:latin typeface="Helvetica Neue Medium"/>
                <a:cs typeface="Helvetica Neue Medium"/>
              </a:rPr>
              <a:t>New Job!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135987" y="3175926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16431" y="5009528"/>
            <a:ext cx="1091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from 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58092" y="4918162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723057" y="5026553"/>
            <a:ext cx="1091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from 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137327" y="3385414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40127" y="6114099"/>
            <a:ext cx="35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/>
                <a:cs typeface="Helvetica Neue Medium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48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94DA8C-256D-5F4B-9815-A66FAF187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Similar: respect partial order but there is no convergent conflict handling requirement</a:t>
            </a:r>
          </a:p>
          <a:p>
            <a:r>
              <a:rPr lang="en-US" dirty="0"/>
              <a:t>Concurrent operations are unordered by causal consistency</a:t>
            </a:r>
          </a:p>
          <a:p>
            <a:r>
              <a:rPr lang="en-US" dirty="0"/>
              <a:t>Thus, conflicts allow replicas to diverge forever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9CC94D-A092-1646-8E7D-F600A1A7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BE3A73-D90E-0048-AFCA-411B54A0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</a:t>
            </a:r>
          </a:p>
        </p:txBody>
      </p:sp>
    </p:spTree>
    <p:extLst>
      <p:ext uri="{BB962C8B-B14F-4D97-AF65-F5344CB8AC3E}">
        <p14:creationId xmlns:p14="http://schemas.microsoft.com/office/powerpoint/2010/main" val="39299582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03400"/>
          </a:xfrm>
        </p:spPr>
        <p:txBody>
          <a:bodyPr/>
          <a:lstStyle/>
          <a:p>
            <a:r>
              <a:rPr lang="en-US" dirty="0"/>
              <a:t>Consistent up-to-date view of data</a:t>
            </a:r>
          </a:p>
          <a:p>
            <a:pPr lvl="1"/>
            <a:r>
              <a:rPr lang="en-US" dirty="0"/>
              <a:t>Across many servers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F269-07BC-CA47-BF8F-CBBA8D6295B6}" type="slidenum">
              <a:rPr lang="en-US" smtClean="0"/>
              <a:t>40</a:t>
            </a:fld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550769" y="2981958"/>
            <a:ext cx="6904131" cy="3047244"/>
            <a:chOff x="550769" y="2981958"/>
            <a:chExt cx="6904131" cy="3047244"/>
          </a:xfrm>
        </p:grpSpPr>
        <p:grpSp>
          <p:nvGrpSpPr>
            <p:cNvPr id="44" name="Group 43"/>
            <p:cNvGrpSpPr/>
            <p:nvPr/>
          </p:nvGrpSpPr>
          <p:grpSpPr>
            <a:xfrm>
              <a:off x="3213131" y="5567537"/>
              <a:ext cx="4241769" cy="461665"/>
              <a:chOff x="3213131" y="5418901"/>
              <a:chExt cx="4241769" cy="461665"/>
            </a:xfrm>
          </p:grpSpPr>
          <p:cxnSp>
            <p:nvCxnSpPr>
              <p:cNvPr id="73" name="Straight Arrow Connector 72"/>
              <p:cNvCxnSpPr/>
              <p:nvPr/>
            </p:nvCxnSpPr>
            <p:spPr>
              <a:xfrm>
                <a:off x="3213131" y="5484986"/>
                <a:ext cx="4241769" cy="0"/>
              </a:xfrm>
              <a:prstGeom prst="straightConnector1">
                <a:avLst/>
              </a:prstGeom>
              <a:ln cap="sq">
                <a:round/>
                <a:headEnd type="none"/>
                <a:tailEnd type="triangle" w="med" len="med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353943" y="5418901"/>
                <a:ext cx="1998066" cy="461665"/>
              </a:xfrm>
              <a:prstGeom prst="rect">
                <a:avLst/>
              </a:prstGeom>
              <a:noFill/>
            </p:spPr>
            <p:txBody>
              <a:bodyPr wrap="none" rtlCol="0" anchor="ctr" anchorCtr="1">
                <a:spAutoFit/>
              </a:bodyPr>
              <a:lstStyle/>
              <a:p>
                <a:pPr algn="ctr"/>
                <a:r>
                  <a:rPr lang="en-US" sz="2400" dirty="0">
                    <a:latin typeface="Helvetica Neue Medium"/>
                    <a:cs typeface="Helvetica Neue Medium"/>
                  </a:rPr>
                  <a:t>Logical Time</a:t>
                </a:r>
              </a:p>
            </p:txBody>
          </p:sp>
        </p:grpSp>
        <p:cxnSp>
          <p:nvCxnSpPr>
            <p:cNvPr id="67" name="Straight Arrow Connector 66"/>
            <p:cNvCxnSpPr/>
            <p:nvPr/>
          </p:nvCxnSpPr>
          <p:spPr>
            <a:xfrm>
              <a:off x="3252424" y="3438248"/>
              <a:ext cx="4202476" cy="0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3242861" y="3324351"/>
              <a:ext cx="0" cy="227795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955218" y="3324351"/>
              <a:ext cx="0" cy="227795"/>
            </a:xfrm>
            <a:prstGeom prst="straightConnector1">
              <a:avLst/>
            </a:prstGeom>
            <a:ln cap="sq">
              <a:solidFill>
                <a:srgbClr val="1F497D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898549" y="3130440"/>
              <a:ext cx="2180268" cy="461665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  <a:latin typeface="Helvetica Neue Medium"/>
                  <a:cs typeface="Helvetica Neue Medium"/>
                </a:rPr>
                <a:t>Alan…Friends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84328" y="2981958"/>
              <a:ext cx="327269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Helvetica Neue Medium"/>
                  <a:cs typeface="Helvetica Neue Medium"/>
                </a:rPr>
                <a:t>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718323" y="2981958"/>
              <a:ext cx="469872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  <a:latin typeface="Helvetica Neue Medium"/>
                  <a:cs typeface="Helvetica Neue Medium"/>
                </a:rPr>
                <a:t>11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3385427" y="4248305"/>
              <a:ext cx="4069473" cy="0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3376211" y="4134408"/>
              <a:ext cx="0" cy="227795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1047200" y="3948812"/>
              <a:ext cx="203161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2"/>
                  </a:solidFill>
                  <a:latin typeface="Helvetica Neue Medium"/>
                  <a:cs typeface="Helvetica Neue Medium"/>
                </a:rPr>
                <a:t>Alan…Status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997032" y="4134407"/>
              <a:ext cx="0" cy="227795"/>
            </a:xfrm>
            <a:prstGeom prst="straightConnector1">
              <a:avLst/>
            </a:prstGeom>
            <a:ln cap="sq">
              <a:solidFill>
                <a:schemeClr val="accent2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209546" y="3791516"/>
              <a:ext cx="32726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/>
                  </a:solidFill>
                  <a:latin typeface="Helvetica Neue Medium"/>
                  <a:cs typeface="Helvetica Neue Medium"/>
                </a:rPr>
                <a:t>2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62096" y="3791516"/>
              <a:ext cx="469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/>
                  </a:solidFill>
                  <a:latin typeface="Helvetica Neue Medium"/>
                  <a:cs typeface="Helvetica Neue Medium"/>
                </a:rPr>
                <a:t>19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642746" y="3172136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en-US" sz="2200" dirty="0">
                  <a:latin typeface="Helvetica Neue Medium"/>
                  <a:cs typeface="Helvetica Neue Medium"/>
                </a:rPr>
                <a:t>Boss</a:t>
              </a:r>
              <a:endParaRPr lang="en-US" sz="2200" dirty="0">
                <a:solidFill>
                  <a:schemeClr val="bg1"/>
                </a:solidFill>
                <a:latin typeface="Helvetica Neue Medium"/>
                <a:cs typeface="Helvetica Neue Medium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776459" y="3172136"/>
              <a:ext cx="845600" cy="454664"/>
              <a:chOff x="-2519295" y="2795376"/>
              <a:chExt cx="845600" cy="454664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-2519295" y="2795376"/>
                <a:ext cx="845600" cy="454664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Autofit/>
              </a:bodyPr>
              <a:lstStyle/>
              <a:p>
                <a:pPr algn="ctr"/>
                <a:r>
                  <a:rPr lang="en-US" sz="2200" dirty="0">
                    <a:latin typeface="Helvetica Neue Medium"/>
                    <a:cs typeface="Helvetica Neue Medium"/>
                  </a:rPr>
                  <a:t>Boss</a:t>
                </a:r>
                <a:endParaRPr lang="en-US" sz="2200" dirty="0">
                  <a:solidFill>
                    <a:schemeClr val="bg1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-2430151" y="2977927"/>
                <a:ext cx="668162" cy="106217"/>
                <a:chOff x="4381501" y="2385454"/>
                <a:chExt cx="1025051" cy="251816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flipV="1"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Rectangle 51"/>
            <p:cNvSpPr/>
            <p:nvPr/>
          </p:nvSpPr>
          <p:spPr>
            <a:xfrm>
              <a:off x="6358879" y="4109008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sz="2400" dirty="0">
                  <a:latin typeface="Helvetica Neue Medium"/>
                  <a:cs typeface="Helvetica Neue Medium"/>
                </a:rPr>
                <a:t>New Job!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88805" y="4109008"/>
              <a:ext cx="909706" cy="27557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US" sz="2400" dirty="0">
                  <a:latin typeface="Helvetica Neue Medium"/>
                  <a:cs typeface="Helvetica Neue Medium"/>
                </a:rPr>
                <a:t>I &lt;3 Job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3252424" y="5034789"/>
              <a:ext cx="4202476" cy="0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3242861" y="4920892"/>
              <a:ext cx="0" cy="227795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4955218" y="4920892"/>
              <a:ext cx="0" cy="227795"/>
            </a:xfrm>
            <a:prstGeom prst="straightConnector1">
              <a:avLst/>
            </a:prstGeom>
            <a:ln cap="sq">
              <a:solidFill>
                <a:srgbClr val="9BBB59"/>
              </a:solidFill>
              <a:round/>
              <a:headEnd type="none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50769" y="4726981"/>
              <a:ext cx="2528048" cy="461665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3"/>
                  </a:solidFill>
                  <a:latin typeface="Helvetica Neue Medium"/>
                  <a:cs typeface="Helvetica Neue Medium"/>
                </a:rPr>
                <a:t>Alonzo…Friends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84328" y="4578499"/>
              <a:ext cx="327269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/>
                  </a:solidFill>
                  <a:latin typeface="Helvetica Neue Medium"/>
                  <a:cs typeface="Helvetica Neue Medium"/>
                </a:rPr>
                <a:t>1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718323" y="4578499"/>
              <a:ext cx="469872" cy="400110"/>
            </a:xfrm>
            <a:prstGeom prst="rect">
              <a:avLst/>
            </a:prstGeom>
            <a:noFill/>
          </p:spPr>
          <p:txBody>
            <a:bodyPr wrap="none" rtlCol="0" anchor="ctr" anchorCtr="1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3"/>
                  </a:solidFill>
                  <a:latin typeface="Helvetica Neue Medium"/>
                  <a:cs typeface="Helvetica Neue Medium"/>
                </a:rPr>
                <a:t>11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642746" y="4768677"/>
              <a:ext cx="845600" cy="454664"/>
            </a:xfrm>
            <a:prstGeom prst="rect">
              <a:avLst/>
            </a:prstGeom>
            <a:solidFill>
              <a:srgbClr val="6F4A26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Autofit/>
            </a:bodyPr>
            <a:lstStyle/>
            <a:p>
              <a:pPr algn="ctr"/>
              <a:r>
                <a:rPr lang="en-US" sz="2200" dirty="0">
                  <a:latin typeface="Helvetica Neue Medium"/>
                  <a:cs typeface="Helvetica Neue Medium"/>
                </a:rPr>
                <a:t>Alan</a:t>
              </a:r>
              <a:endParaRPr lang="en-US" sz="2200" dirty="0">
                <a:solidFill>
                  <a:schemeClr val="bg1"/>
                </a:solidFill>
                <a:latin typeface="Helvetica Neue Medium"/>
                <a:cs typeface="Helvetica Neue Medium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5776459" y="4751277"/>
              <a:ext cx="845600" cy="454664"/>
              <a:chOff x="-2519295" y="2777976"/>
              <a:chExt cx="845600" cy="454664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-2519295" y="2777976"/>
                <a:ext cx="845600" cy="454664"/>
              </a:xfrm>
              <a:prstGeom prst="rect">
                <a:avLst/>
              </a:prstGeom>
              <a:solidFill>
                <a:srgbClr val="6F4A26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noAutofit/>
              </a:bodyPr>
              <a:lstStyle/>
              <a:p>
                <a:pPr algn="ctr"/>
                <a:r>
                  <a:rPr lang="en-US" sz="2200" dirty="0">
                    <a:latin typeface="Helvetica Neue Medium"/>
                    <a:cs typeface="Helvetica Neue Medium"/>
                  </a:rPr>
                  <a:t>Alan</a:t>
                </a:r>
                <a:endParaRPr lang="en-US" sz="2200" dirty="0">
                  <a:solidFill>
                    <a:schemeClr val="bg1"/>
                  </a:solidFill>
                  <a:latin typeface="Helvetica Neue Medium"/>
                  <a:cs typeface="Helvetica Neue Medium"/>
                </a:endParaRPr>
              </a:p>
            </p:txBody>
          </p:sp>
          <p:grpSp>
            <p:nvGrpSpPr>
              <p:cNvPr id="117" name="Group 116"/>
              <p:cNvGrpSpPr/>
              <p:nvPr/>
            </p:nvGrpSpPr>
            <p:grpSpPr>
              <a:xfrm>
                <a:off x="-2430151" y="2977927"/>
                <a:ext cx="668162" cy="106217"/>
                <a:chOff x="4381501" y="2385454"/>
                <a:chExt cx="1025051" cy="251816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4381501" y="2385454"/>
                  <a:ext cx="1025051" cy="251816"/>
                </a:xfrm>
                <a:prstGeom prst="line">
                  <a:avLst/>
                </a:prstGeom>
                <a:ln w="38100" cmpd="sng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Straight Arrow Connector 53"/>
          <p:cNvCxnSpPr/>
          <p:nvPr/>
        </p:nvCxnSpPr>
        <p:spPr>
          <a:xfrm>
            <a:off x="4403278" y="2923542"/>
            <a:ext cx="0" cy="2710080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584152" y="3012735"/>
            <a:ext cx="0" cy="2554802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50659" y="3001231"/>
            <a:ext cx="0" cy="2632391"/>
          </a:xfrm>
          <a:prstGeom prst="straightConnector1">
            <a:avLst/>
          </a:prstGeom>
          <a:ln w="57150" cap="sq" cmpd="sng">
            <a:solidFill>
              <a:schemeClr val="dk1">
                <a:alpha val="60000"/>
              </a:schemeClr>
            </a:solidFill>
            <a:round/>
            <a:headEnd type="none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>
          <a:xfrm>
            <a:off x="1047200" y="6024185"/>
            <a:ext cx="6299890" cy="5830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More on transactions next time!</a:t>
            </a:r>
          </a:p>
        </p:txBody>
      </p:sp>
    </p:spTree>
    <p:extLst>
      <p:ext uri="{BB962C8B-B14F-4D97-AF65-F5344CB8AC3E}">
        <p14:creationId xmlns:p14="http://schemas.microsoft.com/office/powerpoint/2010/main" val="35454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2" y="182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COPS Scaling Evaluation</a:t>
            </a:r>
          </a:p>
        </p:txBody>
      </p:sp>
      <p:pic>
        <p:nvPicPr>
          <p:cNvPr id="6" name="Picture 5" descr="scale1.axise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332" y="1090573"/>
            <a:ext cx="9107585" cy="476461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69332" y="1090573"/>
            <a:ext cx="9107585" cy="4764616"/>
            <a:chOff x="1162050" y="2754312"/>
            <a:chExt cx="2743200" cy="1435100"/>
          </a:xfrm>
        </p:grpSpPr>
        <p:pic>
          <p:nvPicPr>
            <p:cNvPr id="8" name="Picture 7" descr="scale1.1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9" name="Picture 8" descr="scale1.2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  <p:pic>
          <p:nvPicPr>
            <p:cNvPr id="10" name="Picture 9" descr="scale1.3.eps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62050" y="2754312"/>
              <a:ext cx="2743200" cy="143510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69332" y="1090573"/>
            <a:ext cx="9107585" cy="4764616"/>
            <a:chOff x="2800350" y="1162050"/>
            <a:chExt cx="2743200" cy="1435100"/>
          </a:xfrm>
        </p:grpSpPr>
        <p:pic>
          <p:nvPicPr>
            <p:cNvPr id="11" name="Picture 10" descr="scale2.1.eps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  <p:pic>
          <p:nvPicPr>
            <p:cNvPr id="12" name="Picture 11" descr="scale2.2.eps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00350" y="116205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69332" y="1090573"/>
            <a:ext cx="9107585" cy="4764616"/>
            <a:chOff x="2720975" y="2527300"/>
            <a:chExt cx="2743200" cy="1435100"/>
          </a:xfrm>
        </p:grpSpPr>
        <p:pic>
          <p:nvPicPr>
            <p:cNvPr id="13" name="Picture 12" descr="scale4.1.eps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  <p:pic>
          <p:nvPicPr>
            <p:cNvPr id="14" name="Picture 13" descr="scale4.2.eps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0975" y="25273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69332" y="1090573"/>
            <a:ext cx="9107585" cy="4764616"/>
            <a:chOff x="5613400" y="1079500"/>
            <a:chExt cx="2743200" cy="1435100"/>
          </a:xfrm>
        </p:grpSpPr>
        <p:pic>
          <p:nvPicPr>
            <p:cNvPr id="15" name="Picture 14" descr="scale8.1.eps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  <p:pic>
          <p:nvPicPr>
            <p:cNvPr id="16" name="Picture 15" descr="scale8.2.eps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3400" y="1079500"/>
              <a:ext cx="2743200" cy="1435100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69332" y="1090573"/>
            <a:ext cx="9107585" cy="4764616"/>
            <a:chOff x="5264150" y="2847975"/>
            <a:chExt cx="2743200" cy="1435100"/>
          </a:xfrm>
        </p:grpSpPr>
        <p:pic>
          <p:nvPicPr>
            <p:cNvPr id="17" name="Picture 16" descr="scale16.1.eps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  <p:pic>
          <p:nvPicPr>
            <p:cNvPr id="18" name="Picture 17" descr="scale16.2.eps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64150" y="2847975"/>
              <a:ext cx="2743200" cy="14351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9812215" y="70074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047199" y="6024185"/>
            <a:ext cx="7323077" cy="583059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 Neue Medium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/>
              <a:t>More servers =&gt; More operations/sec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2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Scalable causal consistency</a:t>
            </a:r>
          </a:p>
          <a:p>
            <a:pPr lvl="1"/>
            <a:r>
              <a:rPr lang="en-US" dirty="0"/>
              <a:t>Shard for scalable storage</a:t>
            </a:r>
          </a:p>
          <a:p>
            <a:pPr lvl="1"/>
            <a:r>
              <a:rPr lang="en-US" dirty="0"/>
              <a:t>Distributed protocols for coordinating writes and reads</a:t>
            </a:r>
          </a:p>
          <a:p>
            <a:pPr lvl="2"/>
            <a:r>
              <a:rPr lang="en-US" dirty="0"/>
              <a:t>Evaluation confirms scalability</a:t>
            </a:r>
          </a:p>
          <a:p>
            <a:pPr>
              <a:spcBef>
                <a:spcPts val="800"/>
              </a:spcBef>
            </a:pPr>
            <a:r>
              <a:rPr lang="en-US" dirty="0"/>
              <a:t>All operations handled in local datacenter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Low latency</a:t>
            </a:r>
          </a:p>
          <a:p>
            <a:pPr>
              <a:spcBef>
                <a:spcPts val="800"/>
              </a:spcBef>
            </a:pPr>
            <a:r>
              <a:rPr lang="en-US" dirty="0"/>
              <a:t>We’re thinking </a:t>
            </a:r>
            <a:r>
              <a:rPr lang="en-US" dirty="0" err="1"/>
              <a:t>scalably</a:t>
            </a:r>
            <a:r>
              <a:rPr lang="en-US" dirty="0"/>
              <a:t> now!</a:t>
            </a:r>
          </a:p>
          <a:p>
            <a:pPr lvl="1"/>
            <a:r>
              <a:rPr lang="en-US" dirty="0"/>
              <a:t>Next time: scalable strong consistency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9A36-386E-5B4C-8239-54E8521A45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646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z="3600" dirty="0"/>
              <a:t>Next topic</a:t>
            </a:r>
            <a:br>
              <a:rPr lang="en-US" sz="3600" dirty="0"/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Concurrency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8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Writes that are </a:t>
            </a:r>
            <a:r>
              <a:rPr lang="en-US" sz="2800" b="1" i="1" dirty="0">
                <a:solidFill>
                  <a:schemeClr val="tx1"/>
                </a:solidFill>
              </a:rPr>
              <a:t>potentially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machines in same order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Concurrent writes may be seen in a different order on different machines</a:t>
            </a:r>
            <a:endParaRPr lang="en-US" dirty="0"/>
          </a:p>
          <a:p>
            <a:pPr eaLnBrk="1" hangingPunct="1"/>
            <a:r>
              <a:rPr lang="en-US" sz="2400" dirty="0"/>
              <a:t>Concurrent: Ops not causally related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60219" y="1565565"/>
            <a:ext cx="53095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dirty="0"/>
              <a:t>Writes that are </a:t>
            </a:r>
            <a:r>
              <a:rPr lang="en-US" sz="2800" b="1" i="1" dirty="0"/>
              <a:t>potentially </a:t>
            </a:r>
            <a:r>
              <a:rPr lang="en-US" sz="2800" b="0" dirty="0"/>
              <a:t>causally related must be seen by all machines in same order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dirty="0"/>
              <a:t>Concurrent writes may be seen in a different order on different machines</a:t>
            </a:r>
            <a:endParaRPr lang="en-US" b="0" dirty="0"/>
          </a:p>
          <a:p>
            <a:pPr eaLnBrk="1" hangingPunct="1"/>
            <a:r>
              <a:rPr lang="en-US" sz="2400" b="0" dirty="0"/>
              <a:t>Concurrent: Ops not causally related</a:t>
            </a:r>
          </a:p>
        </p:txBody>
      </p:sp>
    </p:spTree>
    <p:extLst>
      <p:ext uri="{BB962C8B-B14F-4D97-AF65-F5344CB8AC3E}">
        <p14:creationId xmlns:p14="http://schemas.microsoft.com/office/powerpoint/2010/main" val="190130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32966"/>
            <a:ext cx="8991600" cy="5325034"/>
          </a:xfrm>
        </p:spPr>
        <p:txBody>
          <a:bodyPr>
            <a:normAutofit/>
          </a:bodyPr>
          <a:lstStyle/>
          <a:p>
            <a:r>
              <a:rPr lang="en-US" sz="2600" dirty="0" err="1"/>
              <a:t>Lamport</a:t>
            </a:r>
            <a:r>
              <a:rPr lang="en-US" sz="2600" dirty="0"/>
              <a:t> clocks:	C(a) &lt; C(z)		Conclusion:  </a:t>
            </a:r>
            <a:r>
              <a:rPr lang="en-US" sz="2600" b="1" dirty="0">
                <a:solidFill>
                  <a:srgbClr val="C00000"/>
                </a:solidFill>
              </a:rPr>
              <a:t>None</a:t>
            </a:r>
          </a:p>
          <a:p>
            <a:r>
              <a:rPr lang="en-US" sz="2600" dirty="0"/>
              <a:t>Vector clocks: 	V(a) &lt; V(z)		Conclusion:  </a:t>
            </a:r>
            <a:r>
              <a:rPr lang="en-US" sz="2600" b="1" dirty="0">
                <a:solidFill>
                  <a:srgbClr val="C00000"/>
                </a:solidFill>
              </a:rPr>
              <a:t>a </a:t>
            </a:r>
            <a:r>
              <a:rPr lang="en-US" sz="2600" b="1" dirty="0">
                <a:solidFill>
                  <a:srgbClr val="C00000"/>
                </a:solidFill>
                <a:sym typeface="Wingdings"/>
              </a:rPr>
              <a:t>→ … → z</a:t>
            </a:r>
            <a:endParaRPr lang="en-US" sz="2600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use of logical clocks (</a:t>
            </a:r>
            <a:r>
              <a:rPr lang="en-US" dirty="0" err="1"/>
              <a:t>lec</a:t>
            </a:r>
            <a:r>
              <a:rPr lang="en-US" dirty="0"/>
              <a:t> 5)</a:t>
            </a:r>
          </a:p>
        </p:txBody>
      </p:sp>
    </p:spTree>
    <p:extLst>
      <p:ext uri="{BB962C8B-B14F-4D97-AF65-F5344CB8AC3E}">
        <p14:creationId xmlns:p14="http://schemas.microsoft.com/office/powerpoint/2010/main" val="356837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71489" y="229119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71489" y="2805592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71489" y="3319988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71489" y="3834384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71489" y="434878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71489" y="486317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1489" y="537757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966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4859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</a:t>
                      </a:r>
                      <a:r>
                        <a:rPr lang="en-US" baseline="0" dirty="0"/>
                        <a:t>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</p:spTree>
    <p:extLst>
      <p:ext uri="{BB962C8B-B14F-4D97-AF65-F5344CB8AC3E}">
        <p14:creationId xmlns:p14="http://schemas.microsoft.com/office/powerpoint/2010/main" val="5831509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41358</TotalTime>
  <Words>1958</Words>
  <Application>Microsoft Macintosh PowerPoint</Application>
  <PresentationFormat>On-screen Show (4:3)</PresentationFormat>
  <Paragraphs>674</Paragraphs>
  <Slides>43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Comic Sans MS</vt:lpstr>
      <vt:lpstr>Courier New</vt:lpstr>
      <vt:lpstr>Helvetica Neue Medium</vt:lpstr>
      <vt:lpstr>Times New Roman</vt:lpstr>
      <vt:lpstr>1_Office Theme</vt:lpstr>
      <vt:lpstr>Scalable Causal Consistency</vt:lpstr>
      <vt:lpstr>Consistency hierarchy</vt:lpstr>
      <vt:lpstr>Causal+ Consistency</vt:lpstr>
      <vt:lpstr>Causal Consistency</vt:lpstr>
      <vt:lpstr>Causal Consistency</vt:lpstr>
      <vt:lpstr>Causal Consistency</vt:lpstr>
      <vt:lpstr>Recall use of logical clocks (lec 5)</vt:lpstr>
      <vt:lpstr>Causal Consistency</vt:lpstr>
      <vt:lpstr>Causal Consistency</vt:lpstr>
      <vt:lpstr>Causal Consistency: Relationships</vt:lpstr>
      <vt:lpstr>Causal Consistency:  Quiz</vt:lpstr>
      <vt:lpstr>Sequential Consistency:  Quiz</vt:lpstr>
      <vt:lpstr>Causal Consistency</vt:lpstr>
      <vt:lpstr>Causal+ Examples</vt:lpstr>
      <vt:lpstr>Causal+ Examples</vt:lpstr>
      <vt:lpstr>Causal+ But Not Sequential</vt:lpstr>
      <vt:lpstr>Eventual But Not Causal+</vt:lpstr>
      <vt:lpstr>Causal consistency within replication systems</vt:lpstr>
      <vt:lpstr>Implications of laziness on consistency</vt:lpstr>
      <vt:lpstr>Implications of laziness on consistency</vt:lpstr>
      <vt:lpstr>Consistency vs Scalability</vt:lpstr>
      <vt:lpstr>Consistency vs Scalability</vt:lpstr>
      <vt:lpstr>Don't Settle for Eventual: Scalable Causal Consistency for [Geo-Replicated] Storage with COPS</vt:lpstr>
      <vt:lpstr>Geo-Replicated Storage: Serve User Requests Quickly</vt:lpstr>
      <vt:lpstr>Inside the Datacenter</vt:lpstr>
      <vt:lpstr>Trade-offs</vt:lpstr>
      <vt:lpstr>Scalability through Sharding</vt:lpstr>
      <vt:lpstr>Causality By Example </vt:lpstr>
      <vt:lpstr>Previous Causal Systems</vt:lpstr>
      <vt:lpstr>Scalability Key Idea</vt:lpstr>
      <vt:lpstr>COPS Architecture</vt:lpstr>
      <vt:lpstr>COPS Architecture</vt:lpstr>
      <vt:lpstr>Read</vt:lpstr>
      <vt:lpstr>Write</vt:lpstr>
      <vt:lpstr>Replicated Write</vt:lpstr>
      <vt:lpstr>Basic Architecture Summary</vt:lpstr>
      <vt:lpstr>Scalable Causal+</vt:lpstr>
      <vt:lpstr>Scalability</vt:lpstr>
      <vt:lpstr>Reads Aren’t Enough</vt:lpstr>
      <vt:lpstr>Read-Only Transactions</vt:lpstr>
      <vt:lpstr>COPS Scaling Evaluation</vt:lpstr>
      <vt:lpstr>COPS</vt:lpstr>
      <vt:lpstr>Next topic Concurrency Control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1679</cp:revision>
  <cp:lastPrinted>2019-11-03T12:54:12Z</cp:lastPrinted>
  <dcterms:created xsi:type="dcterms:W3CDTF">2013-10-08T01:49:25Z</dcterms:created>
  <dcterms:modified xsi:type="dcterms:W3CDTF">2019-11-03T12:54:18Z</dcterms:modified>
</cp:coreProperties>
</file>