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45"/>
  </p:notesMasterIdLst>
  <p:handoutMasterIdLst>
    <p:handoutMasterId r:id="rId46"/>
  </p:handoutMasterIdLst>
  <p:sldIdLst>
    <p:sldId id="257" r:id="rId2"/>
    <p:sldId id="290" r:id="rId3"/>
    <p:sldId id="301" r:id="rId4"/>
    <p:sldId id="559" r:id="rId5"/>
    <p:sldId id="409" r:id="rId6"/>
    <p:sldId id="410" r:id="rId7"/>
    <p:sldId id="408" r:id="rId8"/>
    <p:sldId id="411" r:id="rId9"/>
    <p:sldId id="461" r:id="rId10"/>
    <p:sldId id="557" r:id="rId11"/>
    <p:sldId id="554" r:id="rId12"/>
    <p:sldId id="399" r:id="rId13"/>
    <p:sldId id="556" r:id="rId14"/>
    <p:sldId id="558" r:id="rId15"/>
    <p:sldId id="560" r:id="rId16"/>
    <p:sldId id="300" r:id="rId17"/>
    <p:sldId id="302" r:id="rId18"/>
    <p:sldId id="413" r:id="rId19"/>
    <p:sldId id="416" r:id="rId20"/>
    <p:sldId id="417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553" r:id="rId29"/>
    <p:sldId id="330" r:id="rId30"/>
    <p:sldId id="316" r:id="rId31"/>
    <p:sldId id="317" r:id="rId32"/>
    <p:sldId id="318" r:id="rId33"/>
    <p:sldId id="319" r:id="rId34"/>
    <p:sldId id="320" r:id="rId35"/>
    <p:sldId id="321" r:id="rId36"/>
    <p:sldId id="322" r:id="rId37"/>
    <p:sldId id="328" r:id="rId38"/>
    <p:sldId id="332" r:id="rId39"/>
    <p:sldId id="333" r:id="rId40"/>
    <p:sldId id="334" r:id="rId41"/>
    <p:sldId id="299" r:id="rId42"/>
    <p:sldId id="331" r:id="rId43"/>
    <p:sldId id="551" r:id="rId44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82" autoAdjust="0"/>
    <p:restoredTop sz="84286" autoAdjust="0"/>
  </p:normalViewPr>
  <p:slideViewPr>
    <p:cSldViewPr snapToGrid="0">
      <p:cViewPr varScale="1">
        <p:scale>
          <a:sx n="107" d="100"/>
          <a:sy n="107" d="100"/>
        </p:scale>
        <p:origin x="48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857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9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86A4C-3EC3-B041-AC0E-EFE805A5DE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308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2810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846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878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4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285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34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288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2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Users post messages, reply to each others’ messages.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9422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37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4486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740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E973-2F78-F34A-985E-1CADD5692DC9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993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368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77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10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0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11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656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12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83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1A99DE-1F3D-A14B-A151-1A84AB534E79}" type="slidenum">
              <a:rPr lang="en-US"/>
              <a:pPr/>
              <a:t>13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2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[Common</a:t>
            </a:r>
            <a:r>
              <a:rPr lang="en-US" baseline="0" dirty="0"/>
              <a:t> example is x is an uploaded photo, and y is adding that photo to an album.]</a:t>
            </a:r>
          </a:p>
          <a:p>
            <a:endParaRPr lang="en-US" baseline="0" dirty="0"/>
          </a:p>
          <a:p>
            <a:r>
              <a:rPr lang="en-US" baseline="0" dirty="0"/>
              <a:t>Happens-before would also have a 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33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30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172D-75B7-A04C-9BD4-BE3498D2E1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11/3/19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5.wd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6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20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12" Type="http://schemas.openxmlformats.org/officeDocument/2006/relationships/image" Target="../media/image19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image" Target="../media/image18.emf"/><Relationship Id="rId5" Type="http://schemas.openxmlformats.org/officeDocument/2006/relationships/image" Target="../media/image12.emf"/><Relationship Id="rId10" Type="http://schemas.openxmlformats.org/officeDocument/2006/relationships/image" Target="../media/image17.emf"/><Relationship Id="rId4" Type="http://schemas.openxmlformats.org/officeDocument/2006/relationships/image" Target="../media/image11.emf"/><Relationship Id="rId9" Type="http://schemas.openxmlformats.org/officeDocument/2006/relationships/image" Target="../media/image16.emf"/><Relationship Id="rId14" Type="http://schemas.openxmlformats.org/officeDocument/2006/relationships/image" Target="../media/image21.e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Scalable Causal Consistency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3175" y="6261628"/>
            <a:ext cx="7117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Relationships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Can P3 see x=d and then x=a? </a:t>
            </a:r>
            <a:r>
              <a:rPr lang="en-US" sz="2400" b="1" dirty="0"/>
              <a:t>Why?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2264165" y="1937893"/>
            <a:ext cx="86273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r(y=b)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3848992" y="2488404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496145" y="2494857"/>
            <a:ext cx="95410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w(z=e)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w(x=c)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3800903" y="1937893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w(x=d)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401E93-6596-E749-9C16-3887C723D388}"/>
              </a:ext>
            </a:extLst>
          </p:cNvPr>
          <p:cNvSpPr txBox="1"/>
          <p:nvPr/>
        </p:nvSpPr>
        <p:spPr>
          <a:xfrm>
            <a:off x="2208862" y="1399546"/>
            <a:ext cx="97334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w(y=b)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90FE06-5586-3346-86F9-69B906EB4C44}"/>
              </a:ext>
            </a:extLst>
          </p:cNvPr>
          <p:cNvCxnSpPr>
            <a:cxnSpLocks/>
            <a:stCxn id="16" idx="3"/>
            <a:endCxn id="22" idx="1"/>
          </p:cNvCxnSpPr>
          <p:nvPr/>
        </p:nvCxnSpPr>
        <p:spPr>
          <a:xfrm flipV="1">
            <a:off x="1917007" y="1599601"/>
            <a:ext cx="291855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35C2AF-DB0A-DF42-B3BA-A807E12C502A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>
            <a:off x="2695534" y="1799656"/>
            <a:ext cx="0" cy="138237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509B4D-BD52-2A4D-98AB-C94DC00D861E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>
            <a:off x="3182206" y="1599601"/>
            <a:ext cx="618697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81DEDE-E48C-6649-AA81-3F0AABFBE28A}"/>
              </a:ext>
            </a:extLst>
          </p:cNvPr>
          <p:cNvCxnSpPr>
            <a:cxnSpLocks/>
            <a:stCxn id="17" idx="3"/>
            <a:endCxn id="45" idx="1"/>
          </p:cNvCxnSpPr>
          <p:nvPr/>
        </p:nvCxnSpPr>
        <p:spPr>
          <a:xfrm>
            <a:off x="3126902" y="2137948"/>
            <a:ext cx="674001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010F07-3719-094C-9162-7589C2AFB352}"/>
              </a:ext>
            </a:extLst>
          </p:cNvPr>
          <p:cNvCxnSpPr>
            <a:cxnSpLocks/>
            <a:stCxn id="45" idx="2"/>
            <a:endCxn id="20" idx="0"/>
          </p:cNvCxnSpPr>
          <p:nvPr/>
        </p:nvCxnSpPr>
        <p:spPr>
          <a:xfrm flipH="1">
            <a:off x="4282765" y="2338003"/>
            <a:ext cx="7215" cy="150401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D0F9579-B127-1D42-9498-4F8794944DF0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4716538" y="2688459"/>
            <a:ext cx="779607" cy="6453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30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Valid under causal consistency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i="1" dirty="0"/>
              <a:t>w(x=b) </a:t>
            </a:r>
            <a:r>
              <a:rPr lang="en-US" sz="2400" dirty="0"/>
              <a:t>and </a:t>
            </a:r>
            <a:r>
              <a:rPr lang="en-US" sz="2400" i="1" dirty="0"/>
              <a:t>w(x=c)</a:t>
            </a:r>
            <a:r>
              <a:rPr lang="en-US" sz="2400" dirty="0"/>
              <a:t> are concurrent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So all processes don’t (need to) see them in same order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P3 and P4 read the values ‘a’ and ‘b’ in order as potentially causally related. No ‘causality’ for ‘c’.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D62813-3096-2A46-8426-E871F1D8C7D4}"/>
              </a:ext>
            </a:extLst>
          </p:cNvPr>
          <p:cNvCxnSpPr>
            <a:cxnSpLocks/>
          </p:cNvCxnSpPr>
          <p:nvPr/>
        </p:nvCxnSpPr>
        <p:spPr>
          <a:xfrm>
            <a:off x="227824" y="3469517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E4BD64-129F-DA4B-955B-027506F1021B}"/>
              </a:ext>
            </a:extLst>
          </p:cNvPr>
          <p:cNvSpPr txBox="1"/>
          <p:nvPr/>
        </p:nvSpPr>
        <p:spPr>
          <a:xfrm>
            <a:off x="227824" y="300028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1879711" y="1937893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4764628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624961" y="2494857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007122-61C1-BE43-ABE5-C42EDB513595}"/>
              </a:ext>
            </a:extLst>
          </p:cNvPr>
          <p:cNvSpPr txBox="1"/>
          <p:nvPr/>
        </p:nvSpPr>
        <p:spPr>
          <a:xfrm>
            <a:off x="4764628" y="3014589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w(x=c)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7835B00-9865-7F4C-A053-E11BC3CBA5EA}"/>
              </a:ext>
            </a:extLst>
          </p:cNvPr>
          <p:cNvSpPr txBox="1"/>
          <p:nvPr/>
        </p:nvSpPr>
        <p:spPr>
          <a:xfrm>
            <a:off x="1879710" y="2447640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0A83257-1543-3F43-9EF5-B2BB27D326BA}"/>
              </a:ext>
            </a:extLst>
          </p:cNvPr>
          <p:cNvSpPr txBox="1"/>
          <p:nvPr/>
        </p:nvSpPr>
        <p:spPr>
          <a:xfrm>
            <a:off x="1879709" y="2981531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2822750" y="1937893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w(x=b)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B7E045F-C2E1-0941-B11D-B4A98EBF1318}"/>
              </a:ext>
            </a:extLst>
          </p:cNvPr>
          <p:cNvSpPr txBox="1"/>
          <p:nvPr/>
        </p:nvSpPr>
        <p:spPr>
          <a:xfrm>
            <a:off x="5632173" y="3014087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r(x)=c</a:t>
            </a:r>
          </a:p>
        </p:txBody>
      </p:sp>
    </p:spTree>
    <p:extLst>
      <p:ext uri="{BB962C8B-B14F-4D97-AF65-F5344CB8AC3E}">
        <p14:creationId xmlns:p14="http://schemas.microsoft.com/office/powerpoint/2010/main" val="308792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Sequential Consistency:  Quiz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3694176"/>
            <a:ext cx="7024255" cy="3025279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Invalid under sequential consistency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b="1" dirty="0"/>
              <a:t>Why?  </a:t>
            </a:r>
            <a:r>
              <a:rPr lang="en-US" sz="2400" dirty="0"/>
              <a:t>P3 and P4 see b and c in different order</a:t>
            </a:r>
          </a:p>
          <a:p>
            <a:pPr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But fine for causal consistency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B and C are not causally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Write after write has no dep’s,  write after read does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50E9A58-AB8C-0A4B-B4C9-998426B14AA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32A7D8D-CD96-D24E-8AA0-132F5DB8B589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DA17FA-7297-CF48-8924-06B0DB77B598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3B00589-C27C-DB43-9A04-50752BEFADC1}"/>
              </a:ext>
            </a:extLst>
          </p:cNvPr>
          <p:cNvCxnSpPr>
            <a:cxnSpLocks/>
          </p:cNvCxnSpPr>
          <p:nvPr/>
        </p:nvCxnSpPr>
        <p:spPr>
          <a:xfrm>
            <a:off x="227824" y="3469517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EED15C8-5C56-B54D-8060-2D497E617CAC}"/>
              </a:ext>
            </a:extLst>
          </p:cNvPr>
          <p:cNvSpPr txBox="1"/>
          <p:nvPr/>
        </p:nvSpPr>
        <p:spPr>
          <a:xfrm>
            <a:off x="227824" y="138524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EB21B4-C8A4-9D4F-884F-2B4B25AEBA44}"/>
              </a:ext>
            </a:extLst>
          </p:cNvPr>
          <p:cNvSpPr txBox="1"/>
          <p:nvPr/>
        </p:nvSpPr>
        <p:spPr>
          <a:xfrm>
            <a:off x="227824" y="1923592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29530C4-88F6-344E-B78F-2DE19501DA92}"/>
              </a:ext>
            </a:extLst>
          </p:cNvPr>
          <p:cNvSpPr txBox="1"/>
          <p:nvPr/>
        </p:nvSpPr>
        <p:spPr>
          <a:xfrm>
            <a:off x="227824" y="2461940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B29E02-0112-3E4F-9EE8-B977B11E8F8E}"/>
              </a:ext>
            </a:extLst>
          </p:cNvPr>
          <p:cNvSpPr txBox="1"/>
          <p:nvPr/>
        </p:nvSpPr>
        <p:spPr>
          <a:xfrm>
            <a:off x="227824" y="300028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4E1C87-B665-8A4D-A881-2D0B5E8EF83C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F2EE21-704C-2542-9FC5-86BFE1E1667B}"/>
              </a:ext>
            </a:extLst>
          </p:cNvPr>
          <p:cNvSpPr txBox="1"/>
          <p:nvPr/>
        </p:nvSpPr>
        <p:spPr>
          <a:xfrm>
            <a:off x="1879711" y="1937893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6AECDE-3485-F74B-8EFD-D0D62EE440DC}"/>
              </a:ext>
            </a:extLst>
          </p:cNvPr>
          <p:cNvSpPr txBox="1"/>
          <p:nvPr/>
        </p:nvSpPr>
        <p:spPr>
          <a:xfrm>
            <a:off x="4764628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203C19-CC8C-AD4F-9948-F9ED261953DF}"/>
              </a:ext>
            </a:extLst>
          </p:cNvPr>
          <p:cNvSpPr txBox="1"/>
          <p:nvPr/>
        </p:nvSpPr>
        <p:spPr>
          <a:xfrm>
            <a:off x="5624961" y="2494857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654044E-C925-6946-A6C9-C4101C3BB831}"/>
              </a:ext>
            </a:extLst>
          </p:cNvPr>
          <p:cNvSpPr txBox="1"/>
          <p:nvPr/>
        </p:nvSpPr>
        <p:spPr>
          <a:xfrm>
            <a:off x="4764628" y="3014589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53A0A2-7EBC-BF4A-B111-942BBA20CB80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w(x=c)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577E97-C10C-9D4E-8B9A-C1299719CDD8}"/>
              </a:ext>
            </a:extLst>
          </p:cNvPr>
          <p:cNvSpPr txBox="1"/>
          <p:nvPr/>
        </p:nvSpPr>
        <p:spPr>
          <a:xfrm>
            <a:off x="1879710" y="2447640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CAD911-407B-374C-8773-7E7FA8928F27}"/>
              </a:ext>
            </a:extLst>
          </p:cNvPr>
          <p:cNvSpPr txBox="1"/>
          <p:nvPr/>
        </p:nvSpPr>
        <p:spPr>
          <a:xfrm>
            <a:off x="1879709" y="2981531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3F3BF1-10ED-3D4A-9713-A26261E137EB}"/>
              </a:ext>
            </a:extLst>
          </p:cNvPr>
          <p:cNvSpPr txBox="1"/>
          <p:nvPr/>
        </p:nvSpPr>
        <p:spPr>
          <a:xfrm>
            <a:off x="2822750" y="1937893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w(x=b)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6488EE-CD5D-9648-9230-4087A50D9B0E}"/>
              </a:ext>
            </a:extLst>
          </p:cNvPr>
          <p:cNvSpPr txBox="1"/>
          <p:nvPr/>
        </p:nvSpPr>
        <p:spPr>
          <a:xfrm>
            <a:off x="5632173" y="3014087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r(x)=c</a:t>
            </a:r>
          </a:p>
        </p:txBody>
      </p:sp>
    </p:spTree>
    <p:extLst>
      <p:ext uri="{BB962C8B-B14F-4D97-AF65-F5344CB8AC3E}">
        <p14:creationId xmlns:p14="http://schemas.microsoft.com/office/powerpoint/2010/main" val="162466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12" name="Rounded Rectangle 146"/>
          <p:cNvSpPr>
            <a:spLocks noChangeArrowheads="1"/>
          </p:cNvSpPr>
          <p:nvPr/>
        </p:nvSpPr>
        <p:spPr bwMode="auto">
          <a:xfrm>
            <a:off x="6934200" y="5021242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6600" dirty="0">
                <a:solidFill>
                  <a:srgbClr val="008000"/>
                </a:solidFill>
                <a:latin typeface="Comic Sans MS" pitchFamily="66" charset="0"/>
                <a:sym typeface="Wingdings"/>
              </a:rPr>
              <a:t></a:t>
            </a:r>
            <a:endParaRPr lang="en-US" sz="8000" b="1" dirty="0">
              <a:solidFill>
                <a:srgbClr val="008000"/>
              </a:solidFill>
              <a:latin typeface="Comic Sans MS" pitchFamily="66" charset="0"/>
            </a:endParaRPr>
          </a:p>
        </p:txBody>
      </p:sp>
      <p:sp>
        <p:nvSpPr>
          <p:cNvPr id="13" name="Rounded Rectangle 146"/>
          <p:cNvSpPr>
            <a:spLocks noChangeArrowheads="1"/>
          </p:cNvSpPr>
          <p:nvPr/>
        </p:nvSpPr>
        <p:spPr bwMode="auto">
          <a:xfrm>
            <a:off x="6678607" y="1676400"/>
            <a:ext cx="2209800" cy="1066800"/>
          </a:xfrm>
          <a:prstGeom prst="roundRect">
            <a:avLst>
              <a:gd name="adj" fmla="val 16667"/>
            </a:avLst>
          </a:prstGeom>
          <a:noFill/>
          <a:ln w="57150" algn="ctr">
            <a:noFill/>
            <a:round/>
            <a:headEnd/>
            <a:tailEnd/>
          </a:ln>
        </p:spPr>
        <p:txBody>
          <a:bodyPr lIns="0" rIns="0" anchor="ctr"/>
          <a:lstStyle/>
          <a:p>
            <a:pPr algn="ctr">
              <a:spcBef>
                <a:spcPct val="20000"/>
              </a:spcBef>
            </a:pPr>
            <a:r>
              <a:rPr lang="en-US" sz="11500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en-US" sz="8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94198" y="3576685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Violation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alibri"/>
              </a:rPr>
              <a:t>:  </a:t>
            </a:r>
            <a:r>
              <a:rPr lang="en-US" sz="2400" b="0" noProof="0" dirty="0">
                <a:latin typeface="+mn-lt"/>
                <a:cs typeface="Calibri"/>
              </a:rPr>
              <a:t>w</a:t>
            </a:r>
            <a:r>
              <a:rPr lang="en-US" sz="2400" b="0" dirty="0">
                <a:latin typeface="+mn-lt"/>
                <a:cs typeface="Calibri"/>
              </a:rPr>
              <a:t>(x=b) is potentially dep. on w(x=a)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851609-C619-6E47-A0C6-422ABBDB7FA8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53D3C07-B07A-9B4F-B613-34487D835D74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87D75D4-FADE-4543-AAF8-F3EBCAE18FB9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8050A29-0E04-3D43-ADD9-68330524C488}"/>
              </a:ext>
            </a:extLst>
          </p:cNvPr>
          <p:cNvCxnSpPr>
            <a:cxnSpLocks/>
          </p:cNvCxnSpPr>
          <p:nvPr/>
        </p:nvCxnSpPr>
        <p:spPr>
          <a:xfrm>
            <a:off x="227824" y="3469517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AC0714D-4E95-6B40-A3D5-057E05F9DB24}"/>
              </a:ext>
            </a:extLst>
          </p:cNvPr>
          <p:cNvSpPr txBox="1"/>
          <p:nvPr/>
        </p:nvSpPr>
        <p:spPr>
          <a:xfrm>
            <a:off x="227824" y="138524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865ABF-AF38-ED43-BBFB-0DFFAF5A49D9}"/>
              </a:ext>
            </a:extLst>
          </p:cNvPr>
          <p:cNvSpPr txBox="1"/>
          <p:nvPr/>
        </p:nvSpPr>
        <p:spPr>
          <a:xfrm>
            <a:off x="227824" y="1923592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2427E0-1EC2-6E45-B055-35C753827CE6}"/>
              </a:ext>
            </a:extLst>
          </p:cNvPr>
          <p:cNvSpPr txBox="1"/>
          <p:nvPr/>
        </p:nvSpPr>
        <p:spPr>
          <a:xfrm>
            <a:off x="227824" y="2461940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BD7BF4-A8DD-5947-806F-981041458D80}"/>
              </a:ext>
            </a:extLst>
          </p:cNvPr>
          <p:cNvSpPr txBox="1"/>
          <p:nvPr/>
        </p:nvSpPr>
        <p:spPr>
          <a:xfrm>
            <a:off x="227824" y="300028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7E5F9F-DC59-2547-A9E0-901719C94834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61D5A56-2F57-AB43-9CC3-953A22BCEA17}"/>
              </a:ext>
            </a:extLst>
          </p:cNvPr>
          <p:cNvSpPr txBox="1"/>
          <p:nvPr/>
        </p:nvSpPr>
        <p:spPr>
          <a:xfrm>
            <a:off x="1879711" y="1937893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r(x=a)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6C93F6-8983-4140-B976-87FE4366C2A9}"/>
              </a:ext>
            </a:extLst>
          </p:cNvPr>
          <p:cNvSpPr txBox="1"/>
          <p:nvPr/>
        </p:nvSpPr>
        <p:spPr>
          <a:xfrm>
            <a:off x="4757415" y="2488404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D970A8-93B1-8B4C-B64F-96EACFEFA706}"/>
              </a:ext>
            </a:extLst>
          </p:cNvPr>
          <p:cNvSpPr txBox="1"/>
          <p:nvPr/>
        </p:nvSpPr>
        <p:spPr>
          <a:xfrm>
            <a:off x="5632174" y="2494857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8AD4DA8-348A-5A45-8875-33C0C98EBDCB}"/>
              </a:ext>
            </a:extLst>
          </p:cNvPr>
          <p:cNvSpPr txBox="1"/>
          <p:nvPr/>
        </p:nvSpPr>
        <p:spPr>
          <a:xfrm>
            <a:off x="4771841" y="3014589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E7DB071-364B-E346-93FF-A24F1C35C76A}"/>
              </a:ext>
            </a:extLst>
          </p:cNvPr>
          <p:cNvSpPr txBox="1"/>
          <p:nvPr/>
        </p:nvSpPr>
        <p:spPr>
          <a:xfrm>
            <a:off x="2822750" y="1937893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w(x=b)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F3728DA-4433-AE41-A7A3-98C60C3FD26C}"/>
              </a:ext>
            </a:extLst>
          </p:cNvPr>
          <p:cNvSpPr txBox="1"/>
          <p:nvPr/>
        </p:nvSpPr>
        <p:spPr>
          <a:xfrm>
            <a:off x="5624960" y="3014087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29" name="Rectangle 3">
            <a:extLst>
              <a:ext uri="{FF2B5EF4-FFF2-40B4-BE49-F238E27FC236}">
                <a16:creationId xmlns:a16="http://schemas.microsoft.com/office/drawing/2014/main" id="{1C9BAEDF-39AC-2E4B-A641-821262FC1319}"/>
              </a:ext>
            </a:extLst>
          </p:cNvPr>
          <p:cNvSpPr txBox="1">
            <a:spLocks noChangeArrowheads="1"/>
          </p:cNvSpPr>
          <p:nvPr/>
        </p:nvSpPr>
        <p:spPr>
          <a:xfrm>
            <a:off x="561975" y="6167057"/>
            <a:ext cx="8077200" cy="1524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Clr>
                <a:schemeClr val="bg2"/>
              </a:buClr>
              <a:buSzPct val="90000"/>
              <a:tabLst/>
              <a:defRPr/>
            </a:pP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Correct</a:t>
            </a:r>
            <a:r>
              <a:rPr lang="en-US" sz="2400" b="0" dirty="0">
                <a:latin typeface="+mn-lt"/>
              </a:rPr>
              <a:t>: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P2 doesn’t read value of a before w(x=b)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F912300-51CA-AF4D-A458-31A0275E81F9}"/>
              </a:ext>
            </a:extLst>
          </p:cNvPr>
          <p:cNvCxnSpPr>
            <a:cxnSpLocks/>
          </p:cNvCxnSpPr>
          <p:nvPr/>
        </p:nvCxnSpPr>
        <p:spPr>
          <a:xfrm>
            <a:off x="227824" y="4552013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6E14196-C5EF-BA48-8C53-2656F3553B67}"/>
              </a:ext>
            </a:extLst>
          </p:cNvPr>
          <p:cNvCxnSpPr>
            <a:cxnSpLocks/>
          </p:cNvCxnSpPr>
          <p:nvPr/>
        </p:nvCxnSpPr>
        <p:spPr>
          <a:xfrm>
            <a:off x="227824" y="5090361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9704350-5D22-7545-A425-DB2EF0AB565D}"/>
              </a:ext>
            </a:extLst>
          </p:cNvPr>
          <p:cNvCxnSpPr>
            <a:cxnSpLocks/>
          </p:cNvCxnSpPr>
          <p:nvPr/>
        </p:nvCxnSpPr>
        <p:spPr>
          <a:xfrm>
            <a:off x="227824" y="5628709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9573B597-71B1-0C4C-BE05-AC88DA630E98}"/>
              </a:ext>
            </a:extLst>
          </p:cNvPr>
          <p:cNvCxnSpPr>
            <a:cxnSpLocks/>
          </p:cNvCxnSpPr>
          <p:nvPr/>
        </p:nvCxnSpPr>
        <p:spPr>
          <a:xfrm>
            <a:off x="227824" y="6167057"/>
            <a:ext cx="666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E8F4CFBE-759E-9848-B5DC-D2FD498AFCCC}"/>
              </a:ext>
            </a:extLst>
          </p:cNvPr>
          <p:cNvSpPr txBox="1"/>
          <p:nvPr/>
        </p:nvSpPr>
        <p:spPr>
          <a:xfrm>
            <a:off x="227824" y="4082784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P1: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4F6AA3-ED68-104D-BE79-0CB43CF8221B}"/>
              </a:ext>
            </a:extLst>
          </p:cNvPr>
          <p:cNvSpPr txBox="1"/>
          <p:nvPr/>
        </p:nvSpPr>
        <p:spPr>
          <a:xfrm>
            <a:off x="227824" y="4621132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P2: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F9D2125-8EE6-B04A-A394-09D5F10E152D}"/>
              </a:ext>
            </a:extLst>
          </p:cNvPr>
          <p:cNvSpPr txBox="1"/>
          <p:nvPr/>
        </p:nvSpPr>
        <p:spPr>
          <a:xfrm>
            <a:off x="227824" y="5159480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P3: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18E1E6C-19F7-314A-84AF-FDC37A0629A8}"/>
              </a:ext>
            </a:extLst>
          </p:cNvPr>
          <p:cNvSpPr txBox="1"/>
          <p:nvPr/>
        </p:nvSpPr>
        <p:spPr>
          <a:xfrm>
            <a:off x="227824" y="5697828"/>
            <a:ext cx="583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P4: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1DE6B7-3DEA-5A4E-BB6A-0304A6A93958}"/>
              </a:ext>
            </a:extLst>
          </p:cNvPr>
          <p:cNvSpPr txBox="1"/>
          <p:nvPr/>
        </p:nvSpPr>
        <p:spPr>
          <a:xfrm>
            <a:off x="953282" y="410157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w(x=a)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5020BC-FBF5-904E-901C-F0CD95010358}"/>
              </a:ext>
            </a:extLst>
          </p:cNvPr>
          <p:cNvSpPr txBox="1"/>
          <p:nvPr/>
        </p:nvSpPr>
        <p:spPr>
          <a:xfrm>
            <a:off x="4757415" y="5185944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E4BDA6-B2C4-024B-AC5A-67934497EF4A}"/>
              </a:ext>
            </a:extLst>
          </p:cNvPr>
          <p:cNvSpPr txBox="1"/>
          <p:nvPr/>
        </p:nvSpPr>
        <p:spPr>
          <a:xfrm>
            <a:off x="5632174" y="5192397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r(x)=a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8A18426-6EE2-154C-8E4A-9A663167FDDC}"/>
              </a:ext>
            </a:extLst>
          </p:cNvPr>
          <p:cNvSpPr txBox="1"/>
          <p:nvPr/>
        </p:nvSpPr>
        <p:spPr>
          <a:xfrm>
            <a:off x="4771841" y="5712129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746A965-1202-5145-96B9-28BCBEB0003C}"/>
              </a:ext>
            </a:extLst>
          </p:cNvPr>
          <p:cNvSpPr txBox="1"/>
          <p:nvPr/>
        </p:nvSpPr>
        <p:spPr>
          <a:xfrm>
            <a:off x="2822750" y="4635433"/>
            <a:ext cx="97815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w(x=b)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8987CA9-23D8-C945-9BC5-17C4B0732072}"/>
              </a:ext>
            </a:extLst>
          </p:cNvPr>
          <p:cNvSpPr txBox="1"/>
          <p:nvPr/>
        </p:nvSpPr>
        <p:spPr>
          <a:xfrm>
            <a:off x="5624960" y="5711627"/>
            <a:ext cx="8675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r(x)=b</a:t>
            </a:r>
          </a:p>
        </p:txBody>
      </p:sp>
    </p:spTree>
    <p:extLst>
      <p:ext uri="{BB962C8B-B14F-4D97-AF65-F5344CB8AC3E}">
        <p14:creationId xmlns:p14="http://schemas.microsoft.com/office/powerpoint/2010/main" val="50612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Alice shares photo with Bob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Upload the photo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Add photo to album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Bob checks album</a:t>
            </a:r>
          </a:p>
          <a:p>
            <a:pPr marL="571500" indent="-514350"/>
            <a:r>
              <a:rPr lang="en-US" dirty="0"/>
              <a:t>Under causal consistency, if the album has a reference to the photo, Bob must see the photo</a:t>
            </a:r>
          </a:p>
          <a:p>
            <a:pPr marL="571500" indent="-514350"/>
            <a:r>
              <a:rPr lang="en-US" dirty="0"/>
              <a:t>Under eventual consistency, album may have a reference to a photo that has not been written yet (the corresponding write has not propagated)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14CADA-BF5C-D94E-81C5-7E67CDA9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</p:spTree>
    <p:extLst>
      <p:ext uri="{BB962C8B-B14F-4D97-AF65-F5344CB8AC3E}">
        <p14:creationId xmlns:p14="http://schemas.microsoft.com/office/powerpoint/2010/main" val="2382297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Carol and Dan concurrently update event time (9pm)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Carol sets 8pm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Dan sets 10pm</a:t>
            </a:r>
          </a:p>
          <a:p>
            <a:pPr marL="571500" indent="-514350"/>
            <a:r>
              <a:rPr lang="en-US" dirty="0"/>
              <a:t>Under causal consistency, two replicas may forever return different times</a:t>
            </a:r>
          </a:p>
          <a:p>
            <a:pPr marL="571500" indent="-514350"/>
            <a:r>
              <a:rPr lang="en-US" dirty="0"/>
              <a:t>Under causal+ consistency, replicas must eventually handle the conflict in a convergent manner</a:t>
            </a:r>
          </a:p>
          <a:p>
            <a:pPr marL="971550" lvl="1" indent="-514350"/>
            <a:r>
              <a:rPr lang="en-US" dirty="0"/>
              <a:t>If a last-writer-wins, either Carol’s or Dan’s write win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14CADA-BF5C-D94E-81C5-7E67CDA90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</p:spTree>
    <p:extLst>
      <p:ext uri="{BB962C8B-B14F-4D97-AF65-F5344CB8AC3E}">
        <p14:creationId xmlns:p14="http://schemas.microsoft.com/office/powerpoint/2010/main" val="3137775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But Not Sequential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02260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22599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21919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521919" y="1368751"/>
            <a:ext cx="1185333" cy="397934"/>
            <a:chOff x="914400" y="2036233"/>
            <a:chExt cx="1185333" cy="397934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114972" y="2050534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r(y)=0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620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2304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743935" y="342556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8314" y="3993905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83107" y="342556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083104" y="3993905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2579637" y="3629184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588108" y="4183759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3836" y="4745735"/>
            <a:ext cx="34431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w(x=1), r(y=0), w(y=1)</a:t>
            </a:r>
          </a:p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2117" y="3439907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Happens Before 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600582"/>
            <a:ext cx="1275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Process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44451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444518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64813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Total Order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557959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w(y=1)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557959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4781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Casual+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9720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Sequential</a:t>
            </a:r>
          </a:p>
        </p:txBody>
      </p:sp>
      <p:sp>
        <p:nvSpPr>
          <p:cNvPr id="62" name="Freeform 61"/>
          <p:cNvSpPr/>
          <p:nvPr/>
        </p:nvSpPr>
        <p:spPr>
          <a:xfrm>
            <a:off x="5681133" y="5173133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463836" y="5077381"/>
            <a:ext cx="346986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Order: w(y=1), r(x=0), w(x=1)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66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2" grpId="0" animBg="1"/>
      <p:bldP spid="63" grpId="0" animBg="1"/>
      <p:bldP spid="6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Eventual But Not Causal+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523280" y="1383052"/>
            <a:ext cx="1185333" cy="397934"/>
            <a:chOff x="914400" y="2036233"/>
            <a:chExt cx="1185333" cy="397934"/>
          </a:xfrm>
        </p:grpSpPr>
        <p:grpSp>
          <p:nvGrpSpPr>
            <p:cNvPr id="9" name="Group 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/>
            <p:cNvSpPr txBox="1"/>
            <p:nvPr/>
          </p:nvSpPr>
          <p:spPr>
            <a:xfrm>
              <a:off x="1066080" y="2050534"/>
              <a:ext cx="88197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w(x=1)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13360" y="2124956"/>
            <a:ext cx="1185333" cy="397934"/>
            <a:chOff x="914400" y="2036233"/>
            <a:chExt cx="1185333" cy="397934"/>
          </a:xfrm>
        </p:grpSpPr>
        <p:grpSp>
          <p:nvGrpSpPr>
            <p:cNvPr id="13" name="Group 12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xtBox 13"/>
            <p:cNvSpPr txBox="1"/>
            <p:nvPr/>
          </p:nvSpPr>
          <p:spPr>
            <a:xfrm>
              <a:off x="1066080" y="2050534"/>
              <a:ext cx="78098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r(y)=1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680" y="2124956"/>
            <a:ext cx="1185333" cy="397934"/>
            <a:chOff x="914400" y="2036233"/>
            <a:chExt cx="1185333" cy="397934"/>
          </a:xfrm>
        </p:grpSpPr>
        <p:grpSp>
          <p:nvGrpSpPr>
            <p:cNvPr id="19" name="Group 18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1114971" y="2064835"/>
              <a:ext cx="78418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r(x)=0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022599" y="1368751"/>
            <a:ext cx="1185333" cy="414411"/>
            <a:chOff x="914400" y="2036233"/>
            <a:chExt cx="1185333" cy="414411"/>
          </a:xfrm>
        </p:grpSpPr>
        <p:grpSp>
          <p:nvGrpSpPr>
            <p:cNvPr id="25" name="Group 24"/>
            <p:cNvGrpSpPr/>
            <p:nvPr/>
          </p:nvGrpSpPr>
          <p:grpSpPr>
            <a:xfrm>
              <a:off x="914400" y="2036233"/>
              <a:ext cx="1185333" cy="397934"/>
              <a:chOff x="1380067" y="2451100"/>
              <a:chExt cx="1185333" cy="397934"/>
            </a:xfrm>
          </p:grpSpPr>
          <p:cxnSp>
            <p:nvCxnSpPr>
              <p:cNvPr id="27" name="Straight Connector 26"/>
              <p:cNvCxnSpPr/>
              <p:nvPr/>
            </p:nvCxnSpPr>
            <p:spPr>
              <a:xfrm>
                <a:off x="1380067" y="2650067"/>
                <a:ext cx="11853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380067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2565400" y="2451100"/>
                <a:ext cx="0" cy="39793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1074897" y="2050534"/>
              <a:ext cx="95891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 Neue Medium" charset="0"/>
                  <a:ea typeface="Helvetica Neue Medium" charset="0"/>
                  <a:cs typeface="Helvetica Neue Medium" charset="0"/>
                </a:rPr>
                <a:t>w(y=1)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6885" y="1383052"/>
            <a:ext cx="424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9647" y="2130221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79827" y="3274190"/>
            <a:ext cx="2677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As long as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 </a:t>
            </a: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eventually would see r(x)=1 this is fine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82741" y="3423329"/>
            <a:ext cx="127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Happens Before</a:t>
            </a:r>
            <a:b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</a:b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Ordering</a:t>
            </a:r>
            <a:endParaRPr lang="en-US" baseline="-25000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917467" y="3359848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01846" y="401285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256639" y="3359848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56636" y="401285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6753169" y="3563463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761640" y="420270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594946" y="5226638"/>
            <a:ext cx="141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No Order for P</a:t>
            </a:r>
            <a:r>
              <a:rPr lang="en-US" baseline="-25000" dirty="0">
                <a:latin typeface="Helvetica Neue Medium" charset="0"/>
                <a:ea typeface="Helvetica Neue Medium" charset="0"/>
                <a:cs typeface="Helvetica Neue Medium" charset="0"/>
              </a:rPr>
              <a:t>B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012680" y="4989623"/>
            <a:ext cx="88197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97059" y="5600294"/>
            <a:ext cx="78098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r(y)=1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51852" y="4989623"/>
            <a:ext cx="8787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w(y)=1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51849" y="5600294"/>
            <a:ext cx="78418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r(x)=0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6848382" y="519323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856853" y="5790148"/>
            <a:ext cx="503467" cy="0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50984" y="3063342"/>
            <a:ext cx="0" cy="3566058"/>
          </a:xfrm>
          <a:prstGeom prst="line">
            <a:avLst/>
          </a:prstGeom>
          <a:ln w="762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407205" y="2703745"/>
            <a:ext cx="165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6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√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Eventual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58143" y="2763068"/>
            <a:ext cx="1628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X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 Causal+</a:t>
            </a:r>
          </a:p>
        </p:txBody>
      </p:sp>
      <p:sp>
        <p:nvSpPr>
          <p:cNvPr id="63" name="Freeform 62"/>
          <p:cNvSpPr/>
          <p:nvPr/>
        </p:nvSpPr>
        <p:spPr>
          <a:xfrm flipV="1">
            <a:off x="5673481" y="4676305"/>
            <a:ext cx="2853267" cy="1100667"/>
          </a:xfrm>
          <a:custGeom>
            <a:avLst/>
            <a:gdLst>
              <a:gd name="connsiteX0" fmla="*/ 2429934 w 2853267"/>
              <a:gd name="connsiteY0" fmla="*/ 0 h 1100667"/>
              <a:gd name="connsiteX1" fmla="*/ 2853267 w 2853267"/>
              <a:gd name="connsiteY1" fmla="*/ 787400 h 1100667"/>
              <a:gd name="connsiteX2" fmla="*/ 939800 w 2853267"/>
              <a:gd name="connsiteY2" fmla="*/ 1100667 h 1100667"/>
              <a:gd name="connsiteX3" fmla="*/ 0 w 2853267"/>
              <a:gd name="connsiteY3" fmla="*/ 821267 h 1100667"/>
              <a:gd name="connsiteX4" fmla="*/ 8467 w 2853267"/>
              <a:gd name="connsiteY4" fmla="*/ 601134 h 1100667"/>
              <a:gd name="connsiteX5" fmla="*/ 347134 w 2853267"/>
              <a:gd name="connsiteY5" fmla="*/ 609600 h 1100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267" h="1100667">
                <a:moveTo>
                  <a:pt x="2429934" y="0"/>
                </a:moveTo>
                <a:lnTo>
                  <a:pt x="2853267" y="787400"/>
                </a:lnTo>
                <a:lnTo>
                  <a:pt x="939800" y="1100667"/>
                </a:lnTo>
                <a:lnTo>
                  <a:pt x="0" y="821267"/>
                </a:lnTo>
                <a:lnTo>
                  <a:pt x="8467" y="601134"/>
                </a:lnTo>
                <a:lnTo>
                  <a:pt x="347134" y="609600"/>
                </a:lnTo>
              </a:path>
            </a:pathLst>
          </a:custGeom>
          <a:noFill/>
          <a:ln w="38100">
            <a:solidFill>
              <a:srgbClr val="FF8F00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82333" y="3706934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255318" y="5344475"/>
            <a:ext cx="1574800" cy="393821"/>
          </a:xfrm>
          <a:custGeom>
            <a:avLst/>
            <a:gdLst>
              <a:gd name="connsiteX0" fmla="*/ 1574800 w 1574800"/>
              <a:gd name="connsiteY0" fmla="*/ 0 h 220134"/>
              <a:gd name="connsiteX1" fmla="*/ 1574800 w 1574800"/>
              <a:gd name="connsiteY1" fmla="*/ 0 h 220134"/>
              <a:gd name="connsiteX2" fmla="*/ 1566333 w 1574800"/>
              <a:gd name="connsiteY2" fmla="*/ 127000 h 220134"/>
              <a:gd name="connsiteX3" fmla="*/ 0 w 1574800"/>
              <a:gd name="connsiteY3" fmla="*/ 127000 h 220134"/>
              <a:gd name="connsiteX4" fmla="*/ 0 w 1574800"/>
              <a:gd name="connsiteY4" fmla="*/ 220134 h 220134"/>
              <a:gd name="connsiteX0" fmla="*/ 1574800 w 1574800"/>
              <a:gd name="connsiteY0" fmla="*/ 0 h 601134"/>
              <a:gd name="connsiteX1" fmla="*/ 1574800 w 1574800"/>
              <a:gd name="connsiteY1" fmla="*/ 0 h 601134"/>
              <a:gd name="connsiteX2" fmla="*/ 1566333 w 1574800"/>
              <a:gd name="connsiteY2" fmla="*/ 127000 h 601134"/>
              <a:gd name="connsiteX3" fmla="*/ 0 w 1574800"/>
              <a:gd name="connsiteY3" fmla="*/ 127000 h 601134"/>
              <a:gd name="connsiteX4" fmla="*/ 0 w 1574800"/>
              <a:gd name="connsiteY4" fmla="*/ 601134 h 601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4800" h="601134">
                <a:moveTo>
                  <a:pt x="1574800" y="0"/>
                </a:moveTo>
                <a:lnTo>
                  <a:pt x="1574800" y="0"/>
                </a:lnTo>
                <a:cubicBezTo>
                  <a:pt x="1565900" y="115695"/>
                  <a:pt x="1566333" y="73270"/>
                  <a:pt x="1566333" y="127000"/>
                </a:cubicBezTo>
                <a:lnTo>
                  <a:pt x="0" y="127000"/>
                </a:lnTo>
                <a:lnTo>
                  <a:pt x="0" y="601134"/>
                </a:lnTo>
              </a:path>
            </a:pathLst>
          </a:custGeom>
          <a:noFill/>
          <a:ln w="3810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8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 animBg="1"/>
      <p:bldP spid="44" grpId="0" animBg="1"/>
      <p:bldP spid="45" grpId="0" animBg="1"/>
      <p:bldP spid="46" grpId="0" animBg="1"/>
      <p:bldP spid="49" grpId="0"/>
      <p:bldP spid="50" grpId="0" animBg="1"/>
      <p:bldP spid="51" grpId="0" animBg="1"/>
      <p:bldP spid="52" grpId="0" animBg="1"/>
      <p:bldP spid="53" grpId="0" animBg="1"/>
      <p:bldP spid="63" grpId="0" animBg="1"/>
      <p:bldP spid="38" grpId="0" animBg="1"/>
      <p:bldP spid="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within replication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FD10-9DAB-5846-96F0-AD32B752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</p:spTree>
    <p:extLst>
      <p:ext uri="{BB962C8B-B14F-4D97-AF65-F5344CB8AC3E}">
        <p14:creationId xmlns:p14="http://schemas.microsoft.com/office/powerpoint/2010/main" val="3094674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8324" y="2739045"/>
          <a:ext cx="8591550" cy="21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/>
              <a:t>Scalability: Adding more machines allows more data to be stored and more operations to be handled!</a:t>
            </a:r>
          </a:p>
        </p:txBody>
      </p:sp>
      <p:sp>
        <p:nvSpPr>
          <p:cNvPr id="7" name="Donut 6"/>
          <p:cNvSpPr/>
          <p:nvPr/>
        </p:nvSpPr>
        <p:spPr>
          <a:xfrm>
            <a:off x="5761130" y="3692080"/>
            <a:ext cx="1061701" cy="1393558"/>
          </a:xfrm>
          <a:prstGeom prst="donut">
            <a:avLst>
              <a:gd name="adj" fmla="val 9808"/>
            </a:avLst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354" y="5207676"/>
            <a:ext cx="33300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It’s time to think about </a:t>
            </a:r>
            <a:r>
              <a:rPr lang="en-US" sz="2400" dirty="0" err="1">
                <a:latin typeface="Helvetica Neue Medium" charset="0"/>
                <a:ea typeface="Helvetica Neue Medium" charset="0"/>
                <a:cs typeface="Helvetica Neue Medium" charset="0"/>
              </a:rPr>
              <a:t>scability</a:t>
            </a:r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0956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251424"/>
              </p:ext>
            </p:extLst>
          </p:nvPr>
        </p:nvGraphicFramePr>
        <p:xfrm>
          <a:off x="288324" y="2739045"/>
          <a:ext cx="8591550" cy="273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Helvetica Neue Medium" charset="0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Helvetica Neue Medium" charset="0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/>
              <a:t>Scalability: Adding more machines allows more data to be stored and more operations to be handled!</a:t>
            </a:r>
          </a:p>
        </p:txBody>
      </p:sp>
    </p:spTree>
    <p:extLst>
      <p:ext uri="{BB962C8B-B14F-4D97-AF65-F5344CB8AC3E}">
        <p14:creationId xmlns:p14="http://schemas.microsoft.com/office/powerpoint/2010/main" val="3967298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1160585"/>
            <a:ext cx="7940804" cy="2580141"/>
          </a:xfrm>
        </p:spPr>
        <p:txBody>
          <a:bodyPr>
            <a:normAutofit/>
          </a:bodyPr>
          <a:lstStyle/>
          <a:p>
            <a:r>
              <a:rPr lang="en-US" sz="3200" dirty="0"/>
              <a:t>Don't Settle for </a:t>
            </a:r>
            <a:r>
              <a:rPr lang="en-US" sz="3200"/>
              <a:t>Eventual:</a:t>
            </a:r>
            <a:br>
              <a:rPr lang="en-US" sz="3200"/>
            </a:br>
            <a:r>
              <a:rPr lang="en-US" sz="3200"/>
              <a:t>Scalable Causal Consistency</a:t>
            </a:r>
            <a:br>
              <a:rPr lang="en-US" sz="3200"/>
            </a:br>
            <a:r>
              <a:rPr lang="en-US" sz="3200"/>
              <a:t>for </a:t>
            </a:r>
            <a:r>
              <a:rPr lang="en-US" sz="3200" dirty="0"/>
              <a:t>[Geo-Replicated</a:t>
            </a:r>
            <a:r>
              <a:rPr lang="en-US" sz="3200"/>
              <a:t>] Storage</a:t>
            </a:r>
            <a:br>
              <a:rPr lang="en-US" sz="3200"/>
            </a:br>
            <a:r>
              <a:rPr lang="en-US" sz="3200"/>
              <a:t>with </a:t>
            </a:r>
            <a:r>
              <a:rPr lang="en-US" sz="3200" dirty="0"/>
              <a:t>COPS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225636"/>
            <a:ext cx="7772400" cy="13577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lang="en-US" sz="2400" dirty="0"/>
            </a:br>
            <a:r>
              <a:rPr lang="en-US" sz="2400" dirty="0"/>
              <a:t>W. Lloyd, M. Freedman, M. Kaminsky, D. Andersen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SOSP 2011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945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ea typeface="Helvetica Neue Medium" charset="0"/>
                <a:cs typeface="Helvetica Neue Medium" charset="0"/>
              </a:rPr>
              <a:t>Geo-Replicated Storage:</a:t>
            </a:r>
            <a:br>
              <a:rPr lang="en-US" sz="3600" dirty="0">
                <a:ea typeface="Helvetica Neue Medium" charset="0"/>
                <a:cs typeface="Helvetica Neue Medium" charset="0"/>
              </a:rPr>
            </a:br>
            <a:r>
              <a:rPr lang="en-US" sz="3600" dirty="0">
                <a:ea typeface="Helvetica Neue Medium" charset="0"/>
                <a:cs typeface="Helvetica Neue Medium" charset="0"/>
              </a:rPr>
              <a:t>Serve User Requests Quickly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271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Inside the Datacenter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Web Tier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Storage Tier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A-F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G-L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M-R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S-Z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Web Tier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Storage Tier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A-F</a:t>
                </a: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G-L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M-R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S-Z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Remote DC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srgbClr val="8064A2">
                      <a:lumMod val="50000"/>
                    </a:srgbClr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Replication</a:t>
              </a: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5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7300" y="3420734"/>
            <a:ext cx="4095750" cy="286576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/>
              <a:t>A</a:t>
            </a:r>
            <a:r>
              <a:rPr lang="en-US" dirty="0"/>
              <a:t>vailability</a:t>
            </a:r>
            <a:endParaRPr lang="en-US" sz="1600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/>
              <a:t>L</a:t>
            </a:r>
            <a:r>
              <a:rPr lang="en-US" dirty="0"/>
              <a:t>ow Latency</a:t>
            </a:r>
            <a:endParaRPr lang="en-US" sz="1600" b="1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/>
              <a:t>P</a:t>
            </a:r>
            <a:r>
              <a:rPr lang="en-US" dirty="0"/>
              <a:t>artition Tolerance</a:t>
            </a:r>
            <a:endParaRPr lang="en-US" sz="1600" b="1" dirty="0"/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lang="en-US" b="1" dirty="0"/>
              <a:t>S</a:t>
            </a:r>
            <a:r>
              <a:rPr lang="en-US" dirty="0"/>
              <a:t>calability</a:t>
            </a: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347472" y="18288"/>
            <a:ext cx="8796528" cy="1066800"/>
          </a:xfrm>
        </p:spPr>
        <p:txBody>
          <a:bodyPr/>
          <a:lstStyle/>
          <a:p>
            <a:r>
              <a:rPr lang="en-US" dirty="0"/>
              <a:t>Trade-offs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9872" y="1581150"/>
            <a:ext cx="4912614" cy="1616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Consistency (Stronger)</a:t>
            </a:r>
            <a:endParaRPr lang="en-US" sz="1600" dirty="0">
              <a:latin typeface="Helvetica Neue Medium" charset="0"/>
              <a:ea typeface="Helvetica Neue Medium" charset="0"/>
              <a:cs typeface="Helvetica Neue Medium" charset="0"/>
            </a:endParaRPr>
          </a:p>
          <a:p>
            <a:pPr fontAlgn="auto">
              <a:spcBef>
                <a:spcPts val="800"/>
              </a:spcBef>
              <a:spcAft>
                <a:spcPts val="800"/>
              </a:spcAft>
            </a:pPr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Partition Tolerance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26651" y="3172648"/>
            <a:ext cx="8595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Helvetica Neue Medium" charset="0"/>
                <a:ea typeface="Helvetica Neue Medium" charset="0"/>
                <a:cs typeface="Helvetica Neue Medium" charset="0"/>
              </a:rPr>
              <a:t>vs.</a:t>
            </a:r>
          </a:p>
        </p:txBody>
      </p:sp>
    </p:spTree>
    <p:extLst>
      <p:ext uri="{BB962C8B-B14F-4D97-AF65-F5344CB8AC3E}">
        <p14:creationId xmlns:p14="http://schemas.microsoft.com/office/powerpoint/2010/main" val="256948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Scalability through </a:t>
            </a:r>
            <a:r>
              <a:rPr lang="en-US" dirty="0" err="1">
                <a:ea typeface="Helvetica Neue Medium" charset="0"/>
                <a:cs typeface="Helvetica Neue Medium" charset="0"/>
              </a:rPr>
              <a:t>Sharding</a:t>
            </a:r>
            <a:endParaRPr lang="en-US" dirty="0">
              <a:ea typeface="Helvetica Neue Medium" charset="0"/>
              <a:cs typeface="Helvetica Neue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44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1314" y="4516487"/>
            <a:ext cx="1203250" cy="1203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150" y="1449421"/>
            <a:ext cx="3373947" cy="5008124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Remove boss from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 friends group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Post to friends: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“Time for a new job!”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Friend reads post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B99A36-386E-5B4C-8239-54E8521A45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Helvetica Neue Medium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Helvetica Neue Medium" charset="0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 By Example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200" y="4025934"/>
            <a:ext cx="1618653" cy="897467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3500" y="262196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55930" y="1459271"/>
            <a:ext cx="36611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Causality (       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Same process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Reads-From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  (message receipt)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Transitivity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760131" y="1742719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New Job!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  <a:effectLst/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1601832"/>
            <a:ext cx="996950" cy="996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167" b="100000" l="0" r="91837">
                        <a14:foregroundMark x1="78912" y1="27083" x2="83673" y2="43750"/>
                        <a14:foregroundMark x1="59184" y1="10417" x2="69388" y2="14583"/>
                        <a14:foregroundMark x1="72789" y1="17361" x2="76190" y2="22222"/>
                        <a14:foregroundMark x1="21769" y1="17361" x2="12245" y2="36111"/>
                        <a14:foregroundMark x1="65306" y1="8333" x2="45578" y2="7639"/>
                        <a14:foregroundMark x1="78231" y1="62500" x2="78231" y2="62500"/>
                        <a14:foregroundMark x1="78912" y1="58333" x2="78912" y2="58333"/>
                        <a14:foregroundMark x1="78912" y1="59722" x2="78912" y2="59722"/>
                        <a14:backgroundMark x1="69388" y1="7639" x2="91156" y2="29167"/>
                        <a14:backgroundMark x1="26531" y1="62500" x2="26531" y2="84028"/>
                        <a14:backgroundMark x1="6122" y1="45139" x2="21088" y2="80556"/>
                        <a14:backgroundMark x1="3401" y1="38194" x2="8844" y2="25694"/>
                        <a14:backgroundMark x1="9524" y1="20833" x2="15646" y2="15278"/>
                        <a14:backgroundMark x1="38776" y1="6944" x2="16327" y2="1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-67502" y="4584219"/>
            <a:ext cx="1013653" cy="9929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3089950"/>
            <a:ext cx="996950" cy="99695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267197" y="1731688"/>
            <a:ext cx="1647433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Friends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Boss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 Medium"/>
                <a:ea typeface="+mn-ea"/>
                <a:cs typeface="Helvetica Neue Medium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81501" y="2468198"/>
              <a:ext cx="1025051" cy="251816"/>
              <a:chOff x="4381501" y="2448954"/>
              <a:chExt cx="1025051" cy="25181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8575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Causal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Bayou ‘94, TACT ‘00, PRACTI </a:t>
            </a:r>
            <a:r>
              <a:rPr lang="fr-FR" sz="2800" dirty="0"/>
              <a:t>‘</a:t>
            </a:r>
            <a:r>
              <a:rPr lang="en-US" sz="2800" dirty="0"/>
              <a:t>06</a:t>
            </a:r>
          </a:p>
          <a:p>
            <a:pPr lvl="1"/>
            <a:r>
              <a:rPr lang="en-US" dirty="0"/>
              <a:t>Log-exchange based</a:t>
            </a:r>
          </a:p>
          <a:p>
            <a:r>
              <a:rPr lang="en-US" dirty="0"/>
              <a:t>Log is single serialization point</a:t>
            </a:r>
          </a:p>
          <a:p>
            <a:pPr marL="457200" lvl="1" indent="0">
              <a:buNone/>
            </a:pPr>
            <a:r>
              <a:rPr lang="en-US" b="1" dirty="0"/>
              <a:t>   Implicitly</a:t>
            </a:r>
            <a:r>
              <a:rPr lang="en-US" dirty="0"/>
              <a:t> captures &amp; enforces causal order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dirty="0"/>
              <a:t>Loses cross-server causality</a:t>
            </a:r>
          </a:p>
          <a:p>
            <a:pPr marL="457200" lvl="1" indent="0">
              <a:buNone/>
            </a:pPr>
            <a:r>
              <a:rPr lang="en-US" dirty="0"/>
              <a:t>   OR</a:t>
            </a:r>
          </a:p>
          <a:p>
            <a:pPr marL="457200" lvl="1" indent="0">
              <a:buNone/>
            </a:pPr>
            <a:r>
              <a:rPr lang="en-US" dirty="0"/>
              <a:t>   Limits scalability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F269-07BC-CA47-BF8F-CBBA8D6295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886450" y="2124338"/>
            <a:ext cx="1213302" cy="1060563"/>
            <a:chOff x="5886450" y="2124338"/>
            <a:chExt cx="1213302" cy="1060563"/>
          </a:xfrm>
        </p:grpSpPr>
        <p:sp>
          <p:nvSpPr>
            <p:cNvPr id="17" name="Rectangle 16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66378" y="2754888"/>
              <a:ext cx="1053743" cy="366308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lnSpcReduction="1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66378" y="2124338"/>
              <a:ext cx="1077808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797540" y="2030602"/>
            <a:ext cx="765994" cy="548638"/>
            <a:chOff x="7797540" y="2030602"/>
            <a:chExt cx="765994" cy="548638"/>
          </a:xfrm>
        </p:grpSpPr>
        <p:sp>
          <p:nvSpPr>
            <p:cNvPr id="19" name="Rectangle 18"/>
            <p:cNvSpPr/>
            <p:nvPr/>
          </p:nvSpPr>
          <p:spPr>
            <a:xfrm>
              <a:off x="7799823" y="2037740"/>
              <a:ext cx="709178" cy="5415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5949" y="2356263"/>
              <a:ext cx="595901" cy="187286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fontScale="32500" lnSpcReduction="2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97540" y="2030602"/>
              <a:ext cx="765994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860856" y="2810630"/>
            <a:ext cx="114255" cy="2627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0291" y="2810630"/>
            <a:ext cx="114255" cy="262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01591" y="2810630"/>
            <a:ext cx="114255" cy="2627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91027" y="2810630"/>
            <a:ext cx="114255" cy="2627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99752" y="2579240"/>
            <a:ext cx="1260479" cy="43504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360231" y="2379284"/>
            <a:ext cx="60751" cy="1397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95100" y="2379284"/>
            <a:ext cx="60751" cy="1397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75548" y="2379284"/>
            <a:ext cx="60751" cy="1397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10417" y="2379284"/>
            <a:ext cx="60751" cy="13972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06929" y="3649389"/>
            <a:ext cx="428330" cy="1064136"/>
            <a:chOff x="885059" y="3768143"/>
            <a:chExt cx="428330" cy="1064136"/>
          </a:xfrm>
        </p:grpSpPr>
        <p:sp>
          <p:nvSpPr>
            <p:cNvPr id="5" name="TextBox 4"/>
            <p:cNvSpPr txBox="1"/>
            <p:nvPr/>
          </p:nvSpPr>
          <p:spPr>
            <a:xfrm>
              <a:off x="923539" y="3768143"/>
              <a:ext cx="3898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srgbClr val="008000"/>
                  </a:solidFill>
                  <a:latin typeface="Helvetica Neue Medium"/>
                  <a:cs typeface="Helvetica Neue Medium"/>
                </a:rPr>
                <a:t>√ </a:t>
              </a:r>
              <a:endParaRPr lang="en-US" sz="2800" dirty="0">
                <a:solidFill>
                  <a:prstClr val="black"/>
                </a:solidFill>
                <a:latin typeface="Helvetica Neue Medium"/>
                <a:cs typeface="Helvetica Neue Medium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85059" y="4309059"/>
              <a:ext cx="4173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srgbClr val="FF0000"/>
                  </a:solidFill>
                  <a:latin typeface="Helvetica Neue Medium"/>
                  <a:cs typeface="Helvetica Neue Medium"/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748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2" grpId="0" animBg="1"/>
      <p:bldP spid="23" grpId="0" animBg="1"/>
      <p:bldP spid="26" grpId="0" animBg="1"/>
      <p:bldP spid="27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 (conflict handling)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</p:spTree>
    <p:extLst>
      <p:ext uri="{BB962C8B-B14F-4D97-AF65-F5344CB8AC3E}">
        <p14:creationId xmlns:p14="http://schemas.microsoft.com/office/powerpoint/2010/main" val="3057471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8" y="1600200"/>
            <a:ext cx="8581956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Capture causality with explicit dependency metadata</a:t>
            </a:r>
          </a:p>
          <a:p>
            <a:r>
              <a:rPr lang="en-US" sz="2800" dirty="0"/>
              <a:t>Enforce with distributed verifications</a:t>
            </a:r>
          </a:p>
          <a:p>
            <a:pPr lvl="1"/>
            <a:r>
              <a:rPr lang="en-US" sz="2400" dirty="0"/>
              <a:t>Delay exposing replicated writes until all dependencies are satisfied in the datacenter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F269-07BC-CA47-BF8F-CBBA8D6295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299335" y="4631195"/>
            <a:ext cx="2303044" cy="1964176"/>
            <a:chOff x="5877307" y="2124338"/>
            <a:chExt cx="1243536" cy="1060563"/>
          </a:xfrm>
        </p:grpSpPr>
        <p:sp>
          <p:nvSpPr>
            <p:cNvPr id="19" name="Rectangle 18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77307" y="2124338"/>
              <a:ext cx="1243536" cy="26851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87200" y="4681822"/>
            <a:ext cx="1742972" cy="1597570"/>
            <a:chOff x="8735252" y="2030603"/>
            <a:chExt cx="941123" cy="862613"/>
          </a:xfrm>
        </p:grpSpPr>
        <p:sp>
          <p:nvSpPr>
            <p:cNvPr id="23" name="Rectangle 22"/>
            <p:cNvSpPr/>
            <p:nvPr/>
          </p:nvSpPr>
          <p:spPr>
            <a:xfrm>
              <a:off x="8735252" y="2037739"/>
              <a:ext cx="941122" cy="8554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35253" y="2030603"/>
              <a:ext cx="941122" cy="20719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0116" y="5182393"/>
            <a:ext cx="211602" cy="243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1248" y="5555351"/>
            <a:ext cx="211602" cy="23674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94432" y="6161020"/>
            <a:ext cx="211602" cy="236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75448" y="6161020"/>
            <a:ext cx="211602" cy="2367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30" name="Straight Arrow Connector 29"/>
          <p:cNvCxnSpPr>
            <a:endCxn id="54" idx="2"/>
          </p:cNvCxnSpPr>
          <p:nvPr/>
        </p:nvCxnSpPr>
        <p:spPr>
          <a:xfrm flipV="1">
            <a:off x="3106034" y="5950750"/>
            <a:ext cx="4009900" cy="405600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047771" y="5065546"/>
            <a:ext cx="136325" cy="156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48714" y="5128481"/>
            <a:ext cx="136325" cy="15252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47771" y="5798226"/>
            <a:ext cx="136325" cy="1525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16875" y="5798226"/>
            <a:ext cx="136325" cy="1525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56" name="Straight Arrow Connector 55"/>
          <p:cNvCxnSpPr>
            <a:endCxn id="55" idx="1"/>
          </p:cNvCxnSpPr>
          <p:nvPr/>
        </p:nvCxnSpPr>
        <p:spPr>
          <a:xfrm flipV="1">
            <a:off x="1820348" y="5874488"/>
            <a:ext cx="4596527" cy="387016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992850" y="5281005"/>
            <a:ext cx="4355864" cy="395387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2" idx="1"/>
          </p:cNvCxnSpPr>
          <p:nvPr/>
        </p:nvCxnSpPr>
        <p:spPr>
          <a:xfrm flipV="1">
            <a:off x="2931718" y="5143933"/>
            <a:ext cx="4116053" cy="4654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6553200" y="5266715"/>
            <a:ext cx="490365" cy="499458"/>
            <a:chOff x="-983253" y="1936551"/>
            <a:chExt cx="264774" cy="269684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-974787" y="1936551"/>
              <a:ext cx="256308" cy="269684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-983253" y="1936551"/>
              <a:ext cx="264774" cy="25698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750076" y="2113307"/>
            <a:ext cx="869234" cy="369332"/>
            <a:chOff x="1166410" y="2211763"/>
            <a:chExt cx="869234" cy="369332"/>
          </a:xfrm>
        </p:grpSpPr>
        <p:sp>
          <p:nvSpPr>
            <p:cNvPr id="31" name="Rectangle 30"/>
            <p:cNvSpPr/>
            <p:nvPr/>
          </p:nvSpPr>
          <p:spPr>
            <a:xfrm>
              <a:off x="1899319" y="2328696"/>
              <a:ext cx="136325" cy="15677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1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66410" y="2328696"/>
              <a:ext cx="136325" cy="152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5193" y="221176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after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366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 animBg="1"/>
      <p:bldP spid="28" grpId="0" animBg="1"/>
      <p:bldP spid="2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016000" y="302441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defTabSz="457200"/>
            <a:r>
              <a:rPr lang="en-US" sz="2400" dirty="0">
                <a:solidFill>
                  <a:prstClr val="white"/>
                </a:solidFill>
                <a:latin typeface="Helvetica Neue Medium"/>
                <a:cs typeface="Helvetica Neue Medium"/>
              </a:rPr>
              <a:t>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533" y="4003640"/>
            <a:ext cx="29125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Helvetica Neue Medium"/>
                <a:cs typeface="Helvetica Neue Medium"/>
              </a:rPr>
              <a:t>All Ops Local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Helvetica Neue Medium"/>
                <a:cs typeface="Helvetica Neue Medium"/>
                <a:sym typeface="Wingdings"/>
              </a:rPr>
              <a:t>=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Helvetica Neue Medium"/>
                <a:cs typeface="Helvetica Neue Medium"/>
                <a:sym typeface="Wingdings"/>
              </a:rPr>
              <a:t>Available and Low Latency</a:t>
            </a:r>
            <a:br>
              <a:rPr lang="en-US" sz="3200" dirty="0">
                <a:solidFill>
                  <a:prstClr val="black"/>
                </a:solidFill>
                <a:latin typeface="Helvetica Neue Medium"/>
                <a:cs typeface="Helvetica Neue Medium"/>
                <a:sym typeface="Wingdings"/>
              </a:rPr>
            </a:br>
            <a:endParaRPr lang="en-US" sz="3200" dirty="0">
              <a:solidFill>
                <a:prstClr val="black"/>
              </a:solidFill>
              <a:latin typeface="Helvetica Neue Medium"/>
              <a:cs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581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  <a:latin typeface="Helvetica Neue Medium"/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Helvetica Neue Medium"/>
                </a:rPr>
                <a:t>Client Library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478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1012748" y="4726963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2748" y="4488827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11144" y="3913749"/>
            <a:ext cx="102878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Helvetica Neue Medium"/>
              </a:rPr>
              <a:t>read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  <a:latin typeface="Helvetica Neue Medium"/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Helvetica Neue Medium"/>
                </a:rPr>
                <a:t>Client Library</a:t>
              </a:r>
            </a:p>
          </p:txBody>
        </p:sp>
      </p:grpSp>
      <p:sp>
        <p:nvSpPr>
          <p:cNvPr id="53" name="Plus 52"/>
          <p:cNvSpPr/>
          <p:nvPr/>
        </p:nvSpPr>
        <p:spPr>
          <a:xfrm>
            <a:off x="1936285" y="338726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457567" y="3364741"/>
            <a:ext cx="2241434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432166" y="3268133"/>
            <a:ext cx="2016272" cy="100901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0141632">
            <a:off x="2141218" y="3284716"/>
            <a:ext cx="2288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Helvetica Neue Medium"/>
              </a:rPr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39525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 animBg="1"/>
      <p:bldP spid="4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latin typeface="Helvetica Neue Medium"/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  <a:latin typeface="Helvetica Neue Medium"/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latin typeface="Helvetica Neue Medium"/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  <a:latin typeface="Helvetica Neue Medium"/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Helvetica Neue Medium"/>
                </a:rPr>
                <a:t>Client Library</a:t>
              </a:r>
            </a:p>
          </p:txBody>
        </p:sp>
      </p:grp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 flipV="1">
            <a:off x="2462771" y="4784696"/>
            <a:ext cx="1618488" cy="98666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01700" y="4784696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01700" y="4546560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08254" y="3982259"/>
            <a:ext cx="11208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Helvetica Neue Medium"/>
              </a:rPr>
              <a:t>write</a:t>
            </a:r>
          </a:p>
        </p:txBody>
      </p:sp>
      <p:cxnSp>
        <p:nvCxnSpPr>
          <p:cNvPr id="46" name="Straight Arrow Connector 45"/>
          <p:cNvCxnSpPr>
            <a:endCxn id="8" idx="1"/>
          </p:cNvCxnSpPr>
          <p:nvPr/>
        </p:nvCxnSpPr>
        <p:spPr>
          <a:xfrm>
            <a:off x="2462771" y="4567035"/>
            <a:ext cx="1856552" cy="100077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50933" y="5863816"/>
            <a:ext cx="2651798" cy="860883"/>
            <a:chOff x="2268574" y="5860591"/>
            <a:chExt cx="2651798" cy="860883"/>
          </a:xfrm>
        </p:grpSpPr>
        <p:grpSp>
          <p:nvGrpSpPr>
            <p:cNvPr id="51" name="Group 50"/>
            <p:cNvGrpSpPr/>
            <p:nvPr/>
          </p:nvGrpSpPr>
          <p:grpSpPr>
            <a:xfrm>
              <a:off x="2268574" y="5860592"/>
              <a:ext cx="2651798" cy="195419"/>
              <a:chOff x="2268574" y="5860592"/>
              <a:chExt cx="2651798" cy="19541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H="1" flipV="1">
                <a:off x="2268574" y="5860592"/>
                <a:ext cx="787184" cy="195419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2468910" y="5860592"/>
                <a:ext cx="2451462" cy="114413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055758" y="5860591"/>
              <a:ext cx="1864613" cy="860883"/>
              <a:chOff x="3055758" y="5860591"/>
              <a:chExt cx="1864613" cy="860883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  <a:latin typeface="Helvetica Neue Medium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055758" y="5860591"/>
                <a:ext cx="1786935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2400" dirty="0">
                    <a:solidFill>
                      <a:srgbClr val="8064A2">
                        <a:lumMod val="75000"/>
                      </a:srgbClr>
                    </a:solidFill>
                    <a:latin typeface="Helvetica Neue Medium"/>
                  </a:rPr>
                  <a:t>Replication</a:t>
                </a:r>
              </a:p>
            </p:txBody>
          </p:sp>
        </p:grpSp>
      </p:grpSp>
      <p:sp>
        <p:nvSpPr>
          <p:cNvPr id="61" name="Rectangle 60"/>
          <p:cNvSpPr/>
          <p:nvPr/>
        </p:nvSpPr>
        <p:spPr>
          <a:xfrm flipV="1">
            <a:off x="5350933" y="5780911"/>
            <a:ext cx="200336" cy="82021"/>
          </a:xfrm>
          <a:prstGeom prst="rect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black"/>
              </a:solidFill>
              <a:latin typeface="Helvetica Neue Medium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348840" y="6300081"/>
            <a:ext cx="648378" cy="421456"/>
            <a:chOff x="4266481" y="6296856"/>
            <a:chExt cx="648378" cy="421456"/>
          </a:xfrm>
        </p:grpSpPr>
        <p:sp>
          <p:nvSpPr>
            <p:cNvPr id="63" name="Rectangle 62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  <a:latin typeface="Helvetica Neue Medium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66481" y="6355136"/>
              <a:ext cx="648378" cy="3631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>
                <a:lnSpc>
                  <a:spcPct val="1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Helvetica Neue Medium"/>
                </a:rPr>
                <a:t>write</a:t>
              </a:r>
            </a:p>
            <a:p>
              <a:pPr defTabSz="457200"/>
              <a:r>
                <a:rPr lang="en-US" sz="1600" dirty="0">
                  <a:solidFill>
                    <a:prstClr val="black"/>
                  </a:solidFill>
                  <a:latin typeface="Helvetica Neue Medium"/>
                </a:rPr>
                <a:t>after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199" y="1227504"/>
            <a:ext cx="4072002" cy="954107"/>
            <a:chOff x="369036" y="1868334"/>
            <a:chExt cx="4072002" cy="954107"/>
          </a:xfrm>
        </p:grpSpPr>
        <p:grpSp>
          <p:nvGrpSpPr>
            <p:cNvPr id="69" name="Group 68"/>
            <p:cNvGrpSpPr/>
            <p:nvPr/>
          </p:nvGrpSpPr>
          <p:grpSpPr>
            <a:xfrm>
              <a:off x="369036" y="1868334"/>
              <a:ext cx="4072002" cy="954107"/>
              <a:chOff x="153919" y="1545169"/>
              <a:chExt cx="4072002" cy="954107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03729" y="1636731"/>
                <a:ext cx="2922192" cy="7817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Helvetica Neue Medium"/>
                  </a:rPr>
                  <a:t>write + ordering</a:t>
                </a:r>
              </a:p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Helvetica Neue Medium"/>
                  </a:rPr>
                  <a:t>metadata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53919" y="1545169"/>
                <a:ext cx="1117425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Helvetica Neue Medium"/>
                  </a:rPr>
                  <a:t>write</a:t>
                </a:r>
              </a:p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Helvetica Neue Medium"/>
                  </a:rPr>
                  <a:t>after 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236" y="1699057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3600" dirty="0">
                    <a:solidFill>
                      <a:prstClr val="black"/>
                    </a:solidFill>
                    <a:latin typeface="Helvetica Neue Medium"/>
                  </a:rPr>
                  <a:t>=</a:t>
                </a: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</p:grpSp>
      <p:cxnSp>
        <p:nvCxnSpPr>
          <p:cNvPr id="74" name="Straight Arrow Connector 73"/>
          <p:cNvCxnSpPr>
            <a:stCxn id="56" idx="3"/>
            <a:endCxn id="33" idx="3"/>
          </p:cNvCxnSpPr>
          <p:nvPr/>
        </p:nvCxnSpPr>
        <p:spPr>
          <a:xfrm flipV="1">
            <a:off x="8002730" y="4302417"/>
            <a:ext cx="57619" cy="20405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6" idx="3"/>
          </p:cNvCxnSpPr>
          <p:nvPr/>
        </p:nvCxnSpPr>
        <p:spPr>
          <a:xfrm flipV="1">
            <a:off x="8002730" y="1949605"/>
            <a:ext cx="610176" cy="4393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>
          <a:xfrm>
            <a:off x="1929074" y="348783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  <a:latin typeface="Helvetica Neue Medium"/>
            </a:endParaRPr>
          </a:p>
        </p:txBody>
      </p:sp>
      <p:sp>
        <p:nvSpPr>
          <p:cNvPr id="82" name="TextBox 81"/>
          <p:cNvSpPr txBox="1"/>
          <p:nvPr/>
        </p:nvSpPr>
        <p:spPr>
          <a:xfrm rot="1800000">
            <a:off x="2305158" y="4456108"/>
            <a:ext cx="219803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prstClr val="black"/>
                </a:solidFill>
                <a:latin typeface="Helvetica Neue Medium"/>
              </a:rPr>
              <a:t>write_after</a:t>
            </a:r>
            <a:endParaRPr lang="en-US" sz="3200" dirty="0">
              <a:solidFill>
                <a:prstClr val="black"/>
              </a:solidFill>
              <a:latin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63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1" grpId="0" animBg="1"/>
      <p:bldP spid="76" grpId="0" animBg="1"/>
      <p:bldP spid="77" grpId="0" animBg="1"/>
      <p:bldP spid="8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Replicated 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640666" y="2198600"/>
            <a:ext cx="5277085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5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8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  <a:latin typeface="Helvetica Neue Medium"/>
                </a:rPr>
                <a:t>S-Z</a:t>
              </a:r>
            </a:p>
          </p:txBody>
        </p:sp>
      </p:grp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  <a:latin typeface="Helvetica Neue Medium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1378" y="5787947"/>
            <a:ext cx="3404387" cy="1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9050" y="5203172"/>
            <a:ext cx="3879187" cy="58477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srgbClr val="604A7B"/>
                </a:solidFill>
                <a:latin typeface="Helvetica Neue Medium"/>
              </a:rPr>
              <a:t>write_after</a:t>
            </a:r>
            <a:r>
              <a:rPr lang="en-US" sz="3200" dirty="0">
                <a:solidFill>
                  <a:srgbClr val="604A7B"/>
                </a:solidFill>
                <a:latin typeface="Helvetica Neue Medium"/>
              </a:rPr>
              <a:t>(…,</a:t>
            </a:r>
            <a:r>
              <a:rPr lang="en-US" sz="3200" dirty="0" err="1">
                <a:solidFill>
                  <a:srgbClr val="953735"/>
                </a:solidFill>
                <a:latin typeface="Helvetica Neue Medium"/>
              </a:rPr>
              <a:t>deps</a:t>
            </a:r>
            <a:r>
              <a:rPr lang="en-US" sz="3200" dirty="0">
                <a:solidFill>
                  <a:srgbClr val="604A7B"/>
                </a:solidFill>
                <a:latin typeface="Helvetica Neue Medium"/>
              </a:rPr>
              <a:t>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22815" y="3996267"/>
            <a:ext cx="28842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Helvetica Neue Medium"/>
              </a:rPr>
              <a:t>dep</a:t>
            </a:r>
            <a:endParaRPr lang="en-US" sz="2800" dirty="0">
              <a:solidFill>
                <a:prstClr val="black"/>
              </a:solidFill>
              <a:latin typeface="Helvetica Neue Medium"/>
            </a:endParaRP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Helvetica Neue Medium"/>
              </a:rPr>
              <a:t>check</a:t>
            </a: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Helvetica Neue Medium"/>
              </a:rPr>
              <a:t>(L</a:t>
            </a:r>
            <a:r>
              <a:rPr lang="en-US" sz="2800" baseline="-25000" dirty="0">
                <a:solidFill>
                  <a:prstClr val="black"/>
                </a:solidFill>
                <a:latin typeface="Helvetica Neue Medium"/>
              </a:rPr>
              <a:t>337</a:t>
            </a:r>
            <a:r>
              <a:rPr lang="en-US" sz="2800" dirty="0">
                <a:solidFill>
                  <a:prstClr val="black"/>
                </a:solidFill>
                <a:latin typeface="Helvetica Neue Medium"/>
              </a:rPr>
              <a:t>)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745066" y="2752768"/>
            <a:ext cx="2895601" cy="2687591"/>
            <a:chOff x="5046133" y="4740739"/>
            <a:chExt cx="2895601" cy="268759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804985" y="6983305"/>
              <a:ext cx="1136749" cy="4450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046133" y="6983304"/>
              <a:ext cx="1964268" cy="4450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046133" y="4740739"/>
              <a:ext cx="1758851" cy="224256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>
                <a:lnSpc>
                  <a:spcPct val="70000"/>
                </a:lnSpc>
              </a:pPr>
              <a:endParaRPr lang="en-US" sz="700" dirty="0">
                <a:solidFill>
                  <a:srgbClr val="C0504D">
                    <a:lumMod val="75000"/>
                  </a:srgbClr>
                </a:solidFill>
                <a:latin typeface="Helvetica Neue Medium"/>
              </a:endParaRPr>
            </a:p>
            <a:p>
              <a:pPr defTabSz="457200">
                <a:lnSpc>
                  <a:spcPct val="70000"/>
                </a:lnSpc>
              </a:pPr>
              <a:r>
                <a:rPr lang="en-US" sz="2800" dirty="0" err="1">
                  <a:solidFill>
                    <a:srgbClr val="C0504D">
                      <a:lumMod val="75000"/>
                    </a:srgbClr>
                  </a:solidFill>
                  <a:latin typeface="Helvetica Neue Medium"/>
                </a:rPr>
                <a:t>deps</a:t>
              </a:r>
              <a:r>
                <a:rPr lang="en-US" sz="2800" dirty="0">
                  <a:solidFill>
                    <a:prstClr val="white"/>
                  </a:solidFill>
                  <a:latin typeface="Helvetica Neue Medium"/>
                </a:rPr>
                <a:t>  </a:t>
              </a:r>
              <a:endParaRPr lang="en-US" sz="700" b="1" dirty="0">
                <a:solidFill>
                  <a:prstClr val="white"/>
                </a:solidFill>
                <a:latin typeface="Helvetica Neue Medium"/>
              </a:endParaRPr>
            </a:p>
            <a:p>
              <a:pPr defTabSz="457200">
                <a:lnSpc>
                  <a:spcPct val="130000"/>
                </a:lnSpc>
              </a:pPr>
              <a:r>
                <a:rPr lang="en-US" sz="2800" b="1" dirty="0">
                  <a:solidFill>
                    <a:prstClr val="white"/>
                  </a:solidFill>
                  <a:latin typeface="Helvetica Neue Medium"/>
                </a:rPr>
                <a:t>L</a:t>
              </a:r>
              <a:r>
                <a:rPr lang="en-US" sz="2800" b="1" baseline="-25000" dirty="0">
                  <a:solidFill>
                    <a:prstClr val="white"/>
                  </a:solidFill>
                  <a:latin typeface="Helvetica Neue Medium"/>
                </a:rPr>
                <a:t> 337</a:t>
              </a:r>
              <a:endParaRPr lang="en-US" sz="2800" dirty="0">
                <a:solidFill>
                  <a:prstClr val="white"/>
                </a:solidFill>
                <a:latin typeface="Helvetica Neue Medium"/>
              </a:endParaRPr>
            </a:p>
            <a:p>
              <a:pPr defTabSz="457200"/>
              <a:r>
                <a:rPr lang="en-US" sz="2800" b="1" dirty="0">
                  <a:solidFill>
                    <a:prstClr val="white"/>
                  </a:solidFill>
                  <a:latin typeface="Helvetica Neue Medium"/>
                </a:rPr>
                <a:t>A</a:t>
              </a:r>
              <a:r>
                <a:rPr lang="en-US" sz="2800" b="1" baseline="-25000" dirty="0">
                  <a:solidFill>
                    <a:prstClr val="white"/>
                  </a:solidFill>
                  <a:latin typeface="Helvetica Neue Medium"/>
                </a:rPr>
                <a:t> 195</a:t>
              </a:r>
              <a:r>
                <a:rPr lang="en-US" sz="2800" dirty="0">
                  <a:solidFill>
                    <a:prstClr val="white"/>
                  </a:solidFill>
                  <a:latin typeface="Helvetica Neue Medium"/>
                </a:rPr>
                <a:t> 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923709" y="2697666"/>
            <a:ext cx="2994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Helvetica Neue Medium"/>
              </a:rPr>
              <a:t>dep_check</a:t>
            </a:r>
            <a:r>
              <a:rPr lang="en-US" sz="2800" dirty="0">
                <a:solidFill>
                  <a:prstClr val="black"/>
                </a:solidFill>
                <a:latin typeface="Helvetica Neue Medium"/>
              </a:rPr>
              <a:t>(A</a:t>
            </a:r>
            <a:r>
              <a:rPr lang="en-US" sz="2800" baseline="-25000" dirty="0">
                <a:solidFill>
                  <a:prstClr val="black"/>
                </a:solidFill>
                <a:latin typeface="Helvetica Neue Medium"/>
              </a:rPr>
              <a:t>195</a:t>
            </a:r>
            <a:r>
              <a:rPr lang="en-US" sz="2800" dirty="0">
                <a:solidFill>
                  <a:prstClr val="black"/>
                </a:solidFill>
                <a:latin typeface="Helvetica Neue Medium"/>
              </a:rPr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787111" y="1290853"/>
            <a:ext cx="5130640" cy="907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prstClr val="black"/>
                </a:solidFill>
                <a:latin typeface="Helvetica Neue Medium"/>
              </a:rPr>
              <a:t>Exposing values after </a:t>
            </a:r>
            <a:r>
              <a:rPr lang="en-US" sz="2400" b="1" dirty="0" err="1">
                <a:solidFill>
                  <a:prstClr val="black"/>
                </a:solidFill>
                <a:latin typeface="Helvetica Neue Medium"/>
              </a:rPr>
              <a:t>dep_checks</a:t>
            </a:r>
            <a:r>
              <a:rPr lang="en-US" sz="2400" b="1" dirty="0">
                <a:solidFill>
                  <a:prstClr val="black"/>
                </a:solidFill>
                <a:latin typeface="Helvetica Neue Medium"/>
              </a:rPr>
              <a:t> return ensures causal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32505" y="2045169"/>
            <a:ext cx="1906657" cy="1662056"/>
            <a:chOff x="132505" y="2045169"/>
            <a:chExt cx="1906657" cy="1662056"/>
          </a:xfrm>
        </p:grpSpPr>
        <p:sp>
          <p:nvSpPr>
            <p:cNvPr id="16" name="Freeform 15"/>
            <p:cNvSpPr/>
            <p:nvPr/>
          </p:nvSpPr>
          <p:spPr>
            <a:xfrm>
              <a:off x="1187970" y="3235687"/>
              <a:ext cx="404233" cy="471538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75578" y="2389251"/>
              <a:ext cx="227821" cy="1084065"/>
              <a:chOff x="975578" y="2389251"/>
              <a:chExt cx="227821" cy="108406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975578" y="2389251"/>
                <a:ext cx="119261" cy="1032933"/>
              </a:xfrm>
              <a:custGeom>
                <a:avLst/>
                <a:gdLst>
                  <a:gd name="connsiteX0" fmla="*/ 728 w 119261"/>
                  <a:gd name="connsiteY0" fmla="*/ 0 h 1032933"/>
                  <a:gd name="connsiteX1" fmla="*/ 17661 w 119261"/>
                  <a:gd name="connsiteY1" fmla="*/ 897466 h 1032933"/>
                  <a:gd name="connsiteX2" fmla="*/ 119261 w 119261"/>
                  <a:gd name="connsiteY2" fmla="*/ 1032933 h 1032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261" h="1032933">
                    <a:moveTo>
                      <a:pt x="728" y="0"/>
                    </a:moveTo>
                    <a:cubicBezTo>
                      <a:pt x="-683" y="362655"/>
                      <a:pt x="-2094" y="725311"/>
                      <a:pt x="17661" y="897466"/>
                    </a:cubicBezTo>
                    <a:cubicBezTo>
                      <a:pt x="37416" y="1069621"/>
                      <a:pt x="102328" y="948266"/>
                      <a:pt x="119261" y="1032933"/>
                    </a:cubicBezTo>
                  </a:path>
                </a:pathLst>
              </a:custGeom>
              <a:ln w="3810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6487840">
                <a:off x="1068709" y="3338627"/>
                <a:ext cx="119261" cy="150118"/>
              </a:xfrm>
              <a:prstGeom prst="triangle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32505" y="2045169"/>
              <a:ext cx="19066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Locator Key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923277" y="1479193"/>
            <a:ext cx="2863833" cy="2229214"/>
            <a:chOff x="923277" y="1479193"/>
            <a:chExt cx="2863833" cy="2229214"/>
          </a:xfrm>
        </p:grpSpPr>
        <p:sp>
          <p:nvSpPr>
            <p:cNvPr id="65" name="Freeform 64"/>
            <p:cNvSpPr/>
            <p:nvPr/>
          </p:nvSpPr>
          <p:spPr>
            <a:xfrm>
              <a:off x="1543875" y="3416571"/>
              <a:ext cx="527101" cy="291836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>
              <a:solidFill>
                <a:srgbClr val="FF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033392" y="1862667"/>
              <a:ext cx="477856" cy="1815241"/>
              <a:chOff x="2033392" y="2217267"/>
              <a:chExt cx="477856" cy="1469254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2197971" y="2217267"/>
                <a:ext cx="313277" cy="1396224"/>
              </a:xfrm>
              <a:custGeom>
                <a:avLst/>
                <a:gdLst>
                  <a:gd name="connsiteX0" fmla="*/ 321734 w 340256"/>
                  <a:gd name="connsiteY0" fmla="*/ 0 h 1427964"/>
                  <a:gd name="connsiteX1" fmla="*/ 304800 w 340256"/>
                  <a:gd name="connsiteY1" fmla="*/ 1236133 h 1427964"/>
                  <a:gd name="connsiteX2" fmla="*/ 0 w 340256"/>
                  <a:gd name="connsiteY2" fmla="*/ 1354667 h 1427964"/>
                  <a:gd name="connsiteX0" fmla="*/ 296334 w 313277"/>
                  <a:gd name="connsiteY0" fmla="*/ 0 h 1491825"/>
                  <a:gd name="connsiteX1" fmla="*/ 279400 w 313277"/>
                  <a:gd name="connsiteY1" fmla="*/ 1236133 h 1491825"/>
                  <a:gd name="connsiteX2" fmla="*/ 0 w 313277"/>
                  <a:gd name="connsiteY2" fmla="*/ 1439334 h 1491825"/>
                  <a:gd name="connsiteX0" fmla="*/ 296334 w 313277"/>
                  <a:gd name="connsiteY0" fmla="*/ 0 h 1440193"/>
                  <a:gd name="connsiteX1" fmla="*/ 279400 w 313277"/>
                  <a:gd name="connsiteY1" fmla="*/ 1236133 h 1440193"/>
                  <a:gd name="connsiteX2" fmla="*/ 0 w 313277"/>
                  <a:gd name="connsiteY2" fmla="*/ 1439334 h 144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277" h="1440193">
                    <a:moveTo>
                      <a:pt x="296334" y="0"/>
                    </a:moveTo>
                    <a:cubicBezTo>
                      <a:pt x="314678" y="505177"/>
                      <a:pt x="328789" y="996244"/>
                      <a:pt x="279400" y="1236133"/>
                    </a:cubicBezTo>
                    <a:cubicBezTo>
                      <a:pt x="230011" y="1476022"/>
                      <a:pt x="200378" y="1436512"/>
                      <a:pt x="0" y="1439334"/>
                    </a:cubicBezTo>
                  </a:path>
                </a:pathLst>
              </a:custGeom>
              <a:ln w="38100" cmpd="sng">
                <a:solidFill>
                  <a:srgbClr val="FF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436198">
                <a:off x="2045033" y="3548044"/>
                <a:ext cx="126836" cy="150118"/>
              </a:xfrm>
              <a:prstGeom prst="triangle">
                <a:avLst/>
              </a:prstGeom>
              <a:solidFill>
                <a:srgbClr val="FF8000"/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923277" y="1479193"/>
              <a:ext cx="286383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Unique Timestamp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5588000" y="4148667"/>
            <a:ext cx="474133" cy="1507066"/>
          </a:xfrm>
          <a:custGeom>
            <a:avLst/>
            <a:gdLst>
              <a:gd name="connsiteX0" fmla="*/ 50800 w 474133"/>
              <a:gd name="connsiteY0" fmla="*/ 1507066 h 1507066"/>
              <a:gd name="connsiteX1" fmla="*/ 474133 w 474133"/>
              <a:gd name="connsiteY1" fmla="*/ 558800 h 1507066"/>
              <a:gd name="connsiteX2" fmla="*/ 0 w 474133"/>
              <a:gd name="connsiteY2" fmla="*/ 0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133" h="1507066">
                <a:moveTo>
                  <a:pt x="50800" y="1507066"/>
                </a:moveTo>
                <a:lnTo>
                  <a:pt x="474133" y="558800"/>
                </a:lnTo>
                <a:lnTo>
                  <a:pt x="0" y="0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706533" y="3996267"/>
            <a:ext cx="558800" cy="1794933"/>
          </a:xfrm>
          <a:custGeom>
            <a:avLst/>
            <a:gdLst>
              <a:gd name="connsiteX0" fmla="*/ 0 w 558800"/>
              <a:gd name="connsiteY0" fmla="*/ 0 h 1794933"/>
              <a:gd name="connsiteX1" fmla="*/ 558800 w 558800"/>
              <a:gd name="connsiteY1" fmla="*/ 660400 h 1794933"/>
              <a:gd name="connsiteX2" fmla="*/ 33867 w 558800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800" h="1794933">
                <a:moveTo>
                  <a:pt x="0" y="0"/>
                </a:moveTo>
                <a:lnTo>
                  <a:pt x="558800" y="660400"/>
                </a:lnTo>
                <a:lnTo>
                  <a:pt x="33867" y="1794933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5689599" y="3200399"/>
            <a:ext cx="2523067" cy="2692400"/>
          </a:xfrm>
          <a:custGeom>
            <a:avLst/>
            <a:gdLst>
              <a:gd name="connsiteX0" fmla="*/ 0 w 1507066"/>
              <a:gd name="connsiteY0" fmla="*/ 2692400 h 2692400"/>
              <a:gd name="connsiteX1" fmla="*/ 1507066 w 1507066"/>
              <a:gd name="connsiteY1" fmla="*/ 2624666 h 2692400"/>
              <a:gd name="connsiteX2" fmla="*/ 1270000 w 1507066"/>
              <a:gd name="connsiteY2" fmla="*/ 220133 h 2692400"/>
              <a:gd name="connsiteX3" fmla="*/ 50800 w 1507066"/>
              <a:gd name="connsiteY3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7066" h="2692400">
                <a:moveTo>
                  <a:pt x="0" y="2692400"/>
                </a:moveTo>
                <a:lnTo>
                  <a:pt x="1507066" y="2624666"/>
                </a:lnTo>
                <a:lnTo>
                  <a:pt x="1270000" y="220133"/>
                </a:lnTo>
                <a:lnTo>
                  <a:pt x="50800" y="0"/>
                </a:ln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5587999" y="3301999"/>
            <a:ext cx="2506133" cy="2472266"/>
          </a:xfrm>
          <a:custGeom>
            <a:avLst/>
            <a:gdLst>
              <a:gd name="connsiteX0" fmla="*/ 0 w 1405466"/>
              <a:gd name="connsiteY0" fmla="*/ 0 h 2472266"/>
              <a:gd name="connsiteX1" fmla="*/ 1185333 w 1405466"/>
              <a:gd name="connsiteY1" fmla="*/ 203200 h 2472266"/>
              <a:gd name="connsiteX2" fmla="*/ 1405466 w 1405466"/>
              <a:gd name="connsiteY2" fmla="*/ 2438400 h 2472266"/>
              <a:gd name="connsiteX3" fmla="*/ 169333 w 1405466"/>
              <a:gd name="connsiteY3" fmla="*/ 2472266 h 2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466" h="2472266">
                <a:moveTo>
                  <a:pt x="0" y="0"/>
                </a:moveTo>
                <a:lnTo>
                  <a:pt x="1185333" y="203200"/>
                </a:lnTo>
                <a:lnTo>
                  <a:pt x="1405466" y="2438400"/>
                </a:lnTo>
                <a:lnTo>
                  <a:pt x="169333" y="2472266"/>
                </a:ln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6" grpId="0"/>
      <p:bldP spid="61" grpId="0"/>
      <p:bldP spid="63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Architecture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64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All ops local, replicate in background</a:t>
            </a:r>
          </a:p>
          <a:p>
            <a:pPr lvl="1"/>
            <a:r>
              <a:rPr lang="en-US" dirty="0"/>
              <a:t>Availability and low latency</a:t>
            </a:r>
          </a:p>
          <a:p>
            <a:pPr lvl="1"/>
            <a:endParaRPr lang="en-US" dirty="0"/>
          </a:p>
          <a:p>
            <a:r>
              <a:rPr lang="en-US" dirty="0"/>
              <a:t>Shard data across many nodes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endParaRPr lang="en-US" dirty="0"/>
          </a:p>
          <a:p>
            <a:r>
              <a:rPr lang="en-US" dirty="0"/>
              <a:t>Control replication with dependencies</a:t>
            </a:r>
          </a:p>
          <a:p>
            <a:pPr lvl="1"/>
            <a:r>
              <a:rPr lang="en-US" dirty="0"/>
              <a:t>Causal consistency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F269-07BC-CA47-BF8F-CBBA8D6295B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428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/>
              <a:t>37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Scalable Causal+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latin typeface="Helvetica Neue Medium"/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latin typeface="Helvetica Neue Medium"/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latin typeface="Helvetica Neue Medium"/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2400" dirty="0">
                  <a:latin typeface="Helvetica Neue Medium"/>
                </a:rPr>
                <a:t>S-Z</a:t>
              </a:r>
            </a:p>
          </p:txBody>
        </p:sp>
      </p:grpSp>
      <p:sp>
        <p:nvSpPr>
          <p:cNvPr id="52" name="Rounded Rectangle 51"/>
          <p:cNvSpPr/>
          <p:nvPr/>
        </p:nvSpPr>
        <p:spPr>
          <a:xfrm rot="19201645">
            <a:off x="7614199" y="765891"/>
            <a:ext cx="995704" cy="1630985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20" name="Rounded Rectangle 19"/>
          <p:cNvSpPr/>
          <p:nvPr/>
        </p:nvSpPr>
        <p:spPr>
          <a:xfrm rot="19201645">
            <a:off x="7737476" y="835197"/>
            <a:ext cx="755511" cy="144956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2400">
              <a:latin typeface="Helvetica Neue Medium"/>
              <a:cs typeface="Helvetica Neue Medium"/>
            </a:endParaRPr>
          </a:p>
        </p:txBody>
      </p:sp>
      <p:grpSp>
        <p:nvGrpSpPr>
          <p:cNvPr id="21" name="Group 20"/>
          <p:cNvGrpSpPr/>
          <p:nvPr/>
        </p:nvGrpSpPr>
        <p:grpSpPr>
          <a:xfrm rot="19201645">
            <a:off x="7825104" y="969859"/>
            <a:ext cx="580254" cy="1180236"/>
            <a:chOff x="2225527" y="2028429"/>
            <a:chExt cx="1625600" cy="3306469"/>
          </a:xfrm>
        </p:grpSpPr>
        <p:sp>
          <p:nvSpPr>
            <p:cNvPr id="22" name="Oval 21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A-F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G-L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M-R</a:t>
              </a:r>
            </a:p>
          </p:txBody>
        </p:sp>
        <p:sp>
          <p:nvSpPr>
            <p:cNvPr id="25" name="Oval 24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S-Z</a:t>
              </a:r>
            </a:p>
          </p:txBody>
        </p:sp>
      </p:grpSp>
      <p:sp>
        <p:nvSpPr>
          <p:cNvPr id="49" name="Rounded Rectangle 48"/>
          <p:cNvSpPr/>
          <p:nvPr/>
        </p:nvSpPr>
        <p:spPr>
          <a:xfrm rot="19201645">
            <a:off x="7339772" y="2922244"/>
            <a:ext cx="1038095" cy="1630985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28" name="Rounded Rectangle 27"/>
          <p:cNvSpPr/>
          <p:nvPr/>
        </p:nvSpPr>
        <p:spPr>
          <a:xfrm rot="19201645">
            <a:off x="7480042" y="3016669"/>
            <a:ext cx="755511" cy="144956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 sz="2400">
              <a:latin typeface="Helvetica Neue Medium"/>
              <a:cs typeface="Helvetica Neue Medium"/>
            </a:endParaRPr>
          </a:p>
        </p:txBody>
      </p:sp>
      <p:grpSp>
        <p:nvGrpSpPr>
          <p:cNvPr id="29" name="Group 28"/>
          <p:cNvGrpSpPr/>
          <p:nvPr/>
        </p:nvGrpSpPr>
        <p:grpSpPr>
          <a:xfrm rot="19201645">
            <a:off x="7567670" y="3151331"/>
            <a:ext cx="580254" cy="1180236"/>
            <a:chOff x="2225527" y="2028429"/>
            <a:chExt cx="1625600" cy="3306469"/>
          </a:xfrm>
        </p:grpSpPr>
        <p:sp>
          <p:nvSpPr>
            <p:cNvPr id="30" name="Oval 29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A-F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G-L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M-R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US" sz="800" dirty="0">
                  <a:latin typeface="Helvetica Neue Medium"/>
                </a:rPr>
                <a:t>S-Z</a:t>
              </a:r>
            </a:p>
          </p:txBody>
        </p:sp>
      </p:grpSp>
      <p:cxnSp>
        <p:nvCxnSpPr>
          <p:cNvPr id="74" name="Straight Arrow Connector 73"/>
          <p:cNvCxnSpPr>
            <a:stCxn id="8" idx="6"/>
            <a:endCxn id="33" idx="3"/>
          </p:cNvCxnSpPr>
          <p:nvPr/>
        </p:nvCxnSpPr>
        <p:spPr>
          <a:xfrm flipV="1">
            <a:off x="5706859" y="4302417"/>
            <a:ext cx="2353490" cy="14689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706859" y="2125133"/>
            <a:ext cx="2592360" cy="35607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8011" y="1159229"/>
            <a:ext cx="638386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Helvetica Neue Medium"/>
                <a:cs typeface="Helvetica Neue Medium"/>
              </a:rPr>
              <a:t>From fully distributed operation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82204" y="249146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782204" y="3987476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82204" y="4735483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82204" y="5483490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76" name="Plus 75"/>
          <p:cNvSpPr/>
          <p:nvPr/>
        </p:nvSpPr>
        <p:spPr>
          <a:xfrm>
            <a:off x="1947362" y="5649122"/>
            <a:ext cx="280692" cy="31217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Plus 72"/>
          <p:cNvSpPr/>
          <p:nvPr/>
        </p:nvSpPr>
        <p:spPr>
          <a:xfrm>
            <a:off x="1947362" y="4870692"/>
            <a:ext cx="280692" cy="31217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Plus 77"/>
          <p:cNvSpPr/>
          <p:nvPr/>
        </p:nvSpPr>
        <p:spPr>
          <a:xfrm>
            <a:off x="1947362" y="4174131"/>
            <a:ext cx="280692" cy="31217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Plus 78"/>
          <p:cNvSpPr/>
          <p:nvPr/>
        </p:nvSpPr>
        <p:spPr>
          <a:xfrm>
            <a:off x="1947362" y="2654564"/>
            <a:ext cx="280692" cy="31217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782204" y="3239469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US">
              <a:latin typeface="Helvetica Neue Medium"/>
              <a:cs typeface="Helvetica Neue Medium"/>
            </a:endParaRPr>
          </a:p>
        </p:txBody>
      </p:sp>
      <p:sp>
        <p:nvSpPr>
          <p:cNvPr id="81" name="Plus 80"/>
          <p:cNvSpPr/>
          <p:nvPr/>
        </p:nvSpPr>
        <p:spPr>
          <a:xfrm>
            <a:off x="1947362" y="3416262"/>
            <a:ext cx="280692" cy="312171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>
            <a:off x="2306204" y="5771363"/>
            <a:ext cx="1775055" cy="18993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2284069" y="4122610"/>
            <a:ext cx="1932331" cy="262989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 flipV="1">
            <a:off x="2284069" y="2943334"/>
            <a:ext cx="1797190" cy="159492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H="1">
            <a:off x="2306204" y="4969104"/>
            <a:ext cx="1775055" cy="18993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H="1">
            <a:off x="2271798" y="3239469"/>
            <a:ext cx="2047525" cy="45498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8" idx="1"/>
          </p:cNvCxnSpPr>
          <p:nvPr/>
        </p:nvCxnSpPr>
        <p:spPr>
          <a:xfrm flipV="1">
            <a:off x="2306204" y="5567806"/>
            <a:ext cx="2013119" cy="20355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 rot="21282362">
            <a:off x="2340402" y="5267564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Helvetica Neue Medium"/>
              </a:rPr>
              <a:t>write_after</a:t>
            </a:r>
            <a:endParaRPr lang="en-US" sz="2400" dirty="0">
              <a:latin typeface="Helvetica Neue Medium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 flipV="1">
            <a:off x="2284069" y="3992112"/>
            <a:ext cx="1788723" cy="20355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 rot="21200874">
            <a:off x="2292866" y="3691870"/>
            <a:ext cx="1685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Helvetica Neue Medium"/>
              </a:rPr>
              <a:t>write_after</a:t>
            </a:r>
            <a:endParaRPr lang="en-US" sz="2400" dirty="0">
              <a:latin typeface="Helvetica Neue Medium"/>
            </a:endParaRP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2306205" y="2752768"/>
            <a:ext cx="1847222" cy="19056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 rot="419922">
            <a:off x="2807494" y="2445634"/>
            <a:ext cx="817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</a:rPr>
              <a:t>read</a:t>
            </a:r>
          </a:p>
        </p:txBody>
      </p:sp>
      <p:cxnSp>
        <p:nvCxnSpPr>
          <p:cNvPr id="90" name="Straight Arrow Connector 89"/>
          <p:cNvCxnSpPr/>
          <p:nvPr/>
        </p:nvCxnSpPr>
        <p:spPr>
          <a:xfrm flipV="1">
            <a:off x="2306204" y="4765547"/>
            <a:ext cx="1775055" cy="20355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 rot="21282362">
            <a:off x="2801968" y="4465305"/>
            <a:ext cx="817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</a:rPr>
              <a:t>read</a:t>
            </a:r>
          </a:p>
        </p:txBody>
      </p:sp>
      <p:cxnSp>
        <p:nvCxnSpPr>
          <p:cNvPr id="93" name="Straight Arrow Connector 92"/>
          <p:cNvCxnSpPr/>
          <p:nvPr/>
        </p:nvCxnSpPr>
        <p:spPr>
          <a:xfrm flipV="1">
            <a:off x="2322697" y="3175000"/>
            <a:ext cx="1830730" cy="32952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 rot="21008412">
            <a:off x="2759192" y="2941452"/>
            <a:ext cx="817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</a:rPr>
              <a:t>read</a:t>
            </a:r>
          </a:p>
        </p:txBody>
      </p:sp>
      <p:cxnSp>
        <p:nvCxnSpPr>
          <p:cNvPr id="104" name="Straight Arrow Connector 103"/>
          <p:cNvCxnSpPr>
            <a:stCxn id="6" idx="6"/>
          </p:cNvCxnSpPr>
          <p:nvPr/>
        </p:nvCxnSpPr>
        <p:spPr>
          <a:xfrm flipV="1">
            <a:off x="5706859" y="3824318"/>
            <a:ext cx="1906446" cy="1265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6" idx="6"/>
          </p:cNvCxnSpPr>
          <p:nvPr/>
        </p:nvCxnSpPr>
        <p:spPr>
          <a:xfrm flipV="1">
            <a:off x="5706859" y="1647035"/>
            <a:ext cx="2145316" cy="23038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8" name="Freeform 107"/>
          <p:cNvSpPr/>
          <p:nvPr/>
        </p:nvSpPr>
        <p:spPr>
          <a:xfrm>
            <a:off x="7484533" y="1380067"/>
            <a:ext cx="296334" cy="245533"/>
          </a:xfrm>
          <a:custGeom>
            <a:avLst/>
            <a:gdLst>
              <a:gd name="connsiteX0" fmla="*/ 296334 w 296334"/>
              <a:gd name="connsiteY0" fmla="*/ 245533 h 245533"/>
              <a:gd name="connsiteX1" fmla="*/ 0 w 296334"/>
              <a:gd name="connsiteY1" fmla="*/ 211666 h 245533"/>
              <a:gd name="connsiteX2" fmla="*/ 76200 w 296334"/>
              <a:gd name="connsiteY2" fmla="*/ 0 h 24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334" h="245533">
                <a:moveTo>
                  <a:pt x="296334" y="245533"/>
                </a:moveTo>
                <a:lnTo>
                  <a:pt x="0" y="211666"/>
                </a:lnTo>
                <a:lnTo>
                  <a:pt x="76200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Freeform 108"/>
          <p:cNvSpPr/>
          <p:nvPr/>
        </p:nvSpPr>
        <p:spPr>
          <a:xfrm>
            <a:off x="7233961" y="3540241"/>
            <a:ext cx="296334" cy="245533"/>
          </a:xfrm>
          <a:custGeom>
            <a:avLst/>
            <a:gdLst>
              <a:gd name="connsiteX0" fmla="*/ 296334 w 296334"/>
              <a:gd name="connsiteY0" fmla="*/ 245533 h 245533"/>
              <a:gd name="connsiteX1" fmla="*/ 0 w 296334"/>
              <a:gd name="connsiteY1" fmla="*/ 211666 h 245533"/>
              <a:gd name="connsiteX2" fmla="*/ 76200 w 296334"/>
              <a:gd name="connsiteY2" fmla="*/ 0 h 24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334" h="245533">
                <a:moveTo>
                  <a:pt x="296334" y="245533"/>
                </a:moveTo>
                <a:lnTo>
                  <a:pt x="0" y="211666"/>
                </a:lnTo>
                <a:lnTo>
                  <a:pt x="76200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reeform 109"/>
          <p:cNvSpPr/>
          <p:nvPr/>
        </p:nvSpPr>
        <p:spPr>
          <a:xfrm>
            <a:off x="7991804" y="1879600"/>
            <a:ext cx="296334" cy="245533"/>
          </a:xfrm>
          <a:custGeom>
            <a:avLst/>
            <a:gdLst>
              <a:gd name="connsiteX0" fmla="*/ 296334 w 296334"/>
              <a:gd name="connsiteY0" fmla="*/ 245533 h 245533"/>
              <a:gd name="connsiteX1" fmla="*/ 0 w 296334"/>
              <a:gd name="connsiteY1" fmla="*/ 211666 h 245533"/>
              <a:gd name="connsiteX2" fmla="*/ 76200 w 296334"/>
              <a:gd name="connsiteY2" fmla="*/ 0 h 24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334" h="245533">
                <a:moveTo>
                  <a:pt x="296334" y="245533"/>
                </a:moveTo>
                <a:lnTo>
                  <a:pt x="0" y="211666"/>
                </a:lnTo>
                <a:lnTo>
                  <a:pt x="76200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Freeform 110"/>
          <p:cNvSpPr/>
          <p:nvPr/>
        </p:nvSpPr>
        <p:spPr>
          <a:xfrm>
            <a:off x="7678607" y="4046382"/>
            <a:ext cx="296334" cy="245533"/>
          </a:xfrm>
          <a:custGeom>
            <a:avLst/>
            <a:gdLst>
              <a:gd name="connsiteX0" fmla="*/ 296334 w 296334"/>
              <a:gd name="connsiteY0" fmla="*/ 245533 h 245533"/>
              <a:gd name="connsiteX1" fmla="*/ 0 w 296334"/>
              <a:gd name="connsiteY1" fmla="*/ 211666 h 245533"/>
              <a:gd name="connsiteX2" fmla="*/ 76200 w 296334"/>
              <a:gd name="connsiteY2" fmla="*/ 0 h 24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6334" h="245533">
                <a:moveTo>
                  <a:pt x="296334" y="245533"/>
                </a:moveTo>
                <a:lnTo>
                  <a:pt x="0" y="211666"/>
                </a:lnTo>
                <a:lnTo>
                  <a:pt x="76200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Arrow Connector 112"/>
          <p:cNvCxnSpPr>
            <a:endCxn id="23" idx="2"/>
          </p:cNvCxnSpPr>
          <p:nvPr/>
        </p:nvCxnSpPr>
        <p:spPr>
          <a:xfrm>
            <a:off x="7613305" y="1417638"/>
            <a:ext cx="175223" cy="2042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7331488" y="3573081"/>
            <a:ext cx="175223" cy="2042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8077133" y="1912844"/>
            <a:ext cx="175223" cy="2042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7799718" y="4087689"/>
            <a:ext cx="175223" cy="2042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 rot="19261890">
            <a:off x="7535231" y="1207420"/>
            <a:ext cx="124099" cy="11210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>
              <a:latin typeface="Helvetica Neue Medium"/>
            </a:endParaRPr>
          </a:p>
        </p:txBody>
      </p:sp>
      <p:sp>
        <p:nvSpPr>
          <p:cNvPr id="119" name="Rectangle 118"/>
          <p:cNvSpPr/>
          <p:nvPr/>
        </p:nvSpPr>
        <p:spPr>
          <a:xfrm rot="19261890">
            <a:off x="7298073" y="3378370"/>
            <a:ext cx="124099" cy="11210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>
              <a:latin typeface="Helvetica Neue Medium"/>
            </a:endParaRPr>
          </a:p>
        </p:txBody>
      </p:sp>
      <p:sp>
        <p:nvSpPr>
          <p:cNvPr id="120" name="Rectangle 119"/>
          <p:cNvSpPr/>
          <p:nvPr/>
        </p:nvSpPr>
        <p:spPr>
          <a:xfrm rot="19261890">
            <a:off x="7944950" y="4139620"/>
            <a:ext cx="124099" cy="11210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>
              <a:latin typeface="Helvetica Neue Medium"/>
            </a:endParaRPr>
          </a:p>
        </p:txBody>
      </p:sp>
      <p:sp>
        <p:nvSpPr>
          <p:cNvPr id="122" name="Rectangle 121"/>
          <p:cNvSpPr/>
          <p:nvPr/>
        </p:nvSpPr>
        <p:spPr>
          <a:xfrm rot="19261890">
            <a:off x="8226089" y="1960573"/>
            <a:ext cx="124099" cy="11210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>
              <a:latin typeface="Helvetica Neue Medium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4153427" y="3684858"/>
            <a:ext cx="394764" cy="2105700"/>
            <a:chOff x="4153427" y="3684858"/>
            <a:chExt cx="394764" cy="2105700"/>
          </a:xfrm>
        </p:grpSpPr>
        <p:sp>
          <p:nvSpPr>
            <p:cNvPr id="100" name="Rectangle 99"/>
            <p:cNvSpPr/>
            <p:nvPr/>
          </p:nvSpPr>
          <p:spPr>
            <a:xfrm>
              <a:off x="4216400" y="3684858"/>
              <a:ext cx="331791" cy="2997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20000"/>
            </a:bodyPr>
            <a:lstStyle/>
            <a:p>
              <a:pPr algn="ctr"/>
              <a:endParaRPr lang="en-US" dirty="0">
                <a:latin typeface="Helvetica Neue Medium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53427" y="5490844"/>
              <a:ext cx="331791" cy="2997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20000"/>
            </a:bodyPr>
            <a:lstStyle/>
            <a:p>
              <a:pPr algn="ctr"/>
              <a:endParaRPr lang="en-US" dirty="0">
                <a:latin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083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3" grpId="0" animBg="1"/>
      <p:bldP spid="78" grpId="0" animBg="1"/>
      <p:bldP spid="79" grpId="0" animBg="1"/>
      <p:bldP spid="81" grpId="0" animBg="1"/>
      <p:bldP spid="82" grpId="0"/>
      <p:bldP spid="85" grpId="0"/>
      <p:bldP spid="88" grpId="0"/>
      <p:bldP spid="91" grpId="0"/>
      <p:bldP spid="94" grpId="0"/>
      <p:bldP spid="108" grpId="0" animBg="1"/>
      <p:bldP spid="109" grpId="0" animBg="1"/>
      <p:bldP spid="110" grpId="0" animBg="1"/>
      <p:bldP spid="111" grpId="0" animBg="1"/>
      <p:bldP spid="118" grpId="0" animBg="1"/>
      <p:bldP spid="119" grpId="0" animBg="1"/>
      <p:bldP spid="120" grpId="0" animBg="1"/>
      <p:bldP spid="12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Shard data for scalable storage</a:t>
            </a:r>
          </a:p>
          <a:p>
            <a:r>
              <a:rPr lang="en-US" dirty="0"/>
              <a:t>New distributed protocol for </a:t>
            </a:r>
            <a:r>
              <a:rPr lang="en-US" dirty="0" err="1"/>
              <a:t>scalably</a:t>
            </a:r>
            <a:r>
              <a:rPr lang="en-US" dirty="0"/>
              <a:t> applying writes across shards</a:t>
            </a:r>
          </a:p>
          <a:p>
            <a:r>
              <a:rPr lang="en-US" dirty="0"/>
              <a:t>Also need a new distributed protocol for consistently reading data across shards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A36-386E-5B4C-8239-54E8521A45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091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Reads Aren’t Enough</a:t>
            </a: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263C-4789-E644-80C0-66CD49C8B398}" type="slidenum">
              <a:rPr lang="en-US" smtClean="0"/>
              <a:t>39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57201" y="2198600"/>
            <a:ext cx="5680916" cy="4342686"/>
            <a:chOff x="457201" y="2198600"/>
            <a:chExt cx="5680916" cy="4342686"/>
          </a:xfrm>
        </p:grpSpPr>
        <p:sp>
          <p:nvSpPr>
            <p:cNvPr id="48" name="Rounded Rectangle 47"/>
            <p:cNvSpPr/>
            <p:nvPr/>
          </p:nvSpPr>
          <p:spPr>
            <a:xfrm>
              <a:off x="457201" y="2198600"/>
              <a:ext cx="5680916" cy="4342686"/>
            </a:xfrm>
            <a:prstGeom prst="roundRect">
              <a:avLst>
                <a:gd name="adj" fmla="val 9225"/>
              </a:avLst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 Neue Medium"/>
                <a:cs typeface="Helvetica Neue Medium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835766" y="2375506"/>
              <a:ext cx="2116587" cy="4060990"/>
            </a:xfrm>
            <a:prstGeom prst="roundRect">
              <a:avLst>
                <a:gd name="adj" fmla="val 36514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dk1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 Neue Medium"/>
                <a:cs typeface="Helvetica Neue Medium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081259" y="2752767"/>
              <a:ext cx="1625600" cy="3306469"/>
              <a:chOff x="2225527" y="2028429"/>
              <a:chExt cx="1625600" cy="3306469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225527" y="2028429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</a:rPr>
                  <a:t>A-F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25527" y="2938670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</a:rPr>
                  <a:t>G-L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225527" y="3848911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</a:rPr>
                  <a:t>M-R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25527" y="4759152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</a:rPr>
                  <a:t>S-Z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469622" y="2824274"/>
            <a:ext cx="931251" cy="3064322"/>
            <a:chOff x="4469622" y="2824274"/>
            <a:chExt cx="931251" cy="3064322"/>
          </a:xfrm>
        </p:grpSpPr>
        <p:sp>
          <p:nvSpPr>
            <p:cNvPr id="85" name="Rectangle 84"/>
            <p:cNvSpPr/>
            <p:nvPr/>
          </p:nvSpPr>
          <p:spPr>
            <a:xfrm>
              <a:off x="4469622" y="2824274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7500" lnSpcReduction="20000"/>
            </a:bodyPr>
            <a:lstStyle/>
            <a:p>
              <a:pPr algn="ctr"/>
              <a:r>
                <a:rPr lang="en-US" sz="2900" dirty="0">
                  <a:latin typeface="Helvetica Neue Medium"/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latin typeface="Helvetica Neue Medium"/>
                <a:cs typeface="Helvetica Neue Medium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91167" y="5613019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latin typeface="Helvetica Neue Medium"/>
                  <a:cs typeface="Helvetica Neue Medium"/>
                </a:rPr>
                <a:t>I &lt;3 Job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45072" y="2644159"/>
            <a:ext cx="1524000" cy="1684118"/>
            <a:chOff x="745072" y="2644159"/>
            <a:chExt cx="1524000" cy="1684118"/>
          </a:xfrm>
        </p:grpSpPr>
        <p:sp>
          <p:nvSpPr>
            <p:cNvPr id="51" name="Rectangle 50"/>
            <p:cNvSpPr/>
            <p:nvPr/>
          </p:nvSpPr>
          <p:spPr>
            <a:xfrm>
              <a:off x="745072" y="3752531"/>
              <a:ext cx="1524000" cy="57574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sz="2400" dirty="0">
                  <a:latin typeface="Helvetica Neue Medium"/>
                  <a:cs typeface="Helvetica Neue Medium"/>
                </a:rPr>
                <a:t>Web </a:t>
              </a:r>
              <a:r>
                <a:rPr lang="en-US" sz="2400" dirty="0" err="1">
                  <a:latin typeface="Helvetica Neue Medium"/>
                  <a:cs typeface="Helvetica Neue Medium"/>
                </a:rPr>
                <a:t>Srv</a:t>
              </a:r>
              <a:endParaRPr lang="en-US" sz="2400" dirty="0">
                <a:latin typeface="Helvetica Neue Medium"/>
                <a:cs typeface="Helvetica Neue Medium"/>
              </a:endParaRPr>
            </a:p>
          </p:txBody>
        </p:sp>
        <p:pic>
          <p:nvPicPr>
            <p:cNvPr id="36" name="Picture 35" descr="Church.jpg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559" b="97207" l="8939" r="88827">
                          <a14:foregroundMark x1="22346" y1="39106" x2="21788" y2="44134"/>
                          <a14:foregroundMark x1="29609" y1="67039" x2="29609" y2="67039"/>
                          <a14:foregroundMark x1="79888" y1="72626" x2="67039" y2="90503"/>
                          <a14:foregroundMark x1="63128" y1="87709" x2="60894" y2="92179"/>
                          <a14:foregroundMark x1="87151" y1="92179" x2="87151" y2="92179"/>
                          <a14:foregroundMark x1="24022" y1="91620" x2="27374" y2="85475"/>
                          <a14:foregroundMark x1="36872" y1="91620" x2="23464" y2="92179"/>
                          <a14:foregroundMark x1="58101" y1="91061" x2="48603" y2="97207"/>
                          <a14:foregroundMark x1="21788" y1="36313" x2="27933" y2="20112"/>
                          <a14:foregroundMark x1="26816" y1="15642" x2="36313" y2="6145"/>
                          <a14:foregroundMark x1="40782" y1="5028" x2="54190" y2="3911"/>
                          <a14:foregroundMark x1="84358" y1="35754" x2="82123" y2="56983"/>
                          <a14:foregroundMark x1="84916" y1="29050" x2="84916" y2="32961"/>
                          <a14:backgroundMark x1="40223" y1="1676" x2="55307" y2="1117"/>
                          <a14:backgroundMark x1="84358" y1="50838" x2="85475" y2="38547"/>
                        </a14:backgroundRemoval>
                      </a14:imgEffect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flipH="1">
              <a:off x="942040" y="2644159"/>
              <a:ext cx="1135597" cy="1135597"/>
            </a:xfrm>
            <a:prstGeom prst="rect">
              <a:avLst/>
            </a:prstGeom>
          </p:spPr>
        </p:pic>
      </p:grpSp>
      <p:sp>
        <p:nvSpPr>
          <p:cNvPr id="37" name="TextBox 36"/>
          <p:cNvSpPr txBox="1"/>
          <p:nvPr/>
        </p:nvSpPr>
        <p:spPr>
          <a:xfrm>
            <a:off x="616431" y="1167176"/>
            <a:ext cx="8151068" cy="523220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 Neue Medium"/>
              </a:rPr>
              <a:t>Asynchronous requests + distributed data = ??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2269072" y="3249194"/>
            <a:ext cx="1981195" cy="719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69072" y="4157047"/>
            <a:ext cx="1812187" cy="1593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6138117" y="2176611"/>
            <a:ext cx="2798576" cy="707886"/>
            <a:chOff x="-728476" y="2395990"/>
            <a:chExt cx="2798576" cy="70788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-728476" y="2395990"/>
              <a:ext cx="10248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Helvetica Neue Medium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Helvetica Neue Medium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75456" y="3051606"/>
            <a:ext cx="2908324" cy="707886"/>
            <a:chOff x="-838224" y="2417668"/>
            <a:chExt cx="2908324" cy="70788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-838224" y="2417668"/>
              <a:ext cx="124006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Helvetica Neue Medium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Helvetica Neue Medium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21587" y="4157047"/>
            <a:ext cx="2815106" cy="707886"/>
            <a:chOff x="-745006" y="2417668"/>
            <a:chExt cx="2815106" cy="70788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-745006" y="2417668"/>
              <a:ext cx="124006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Helvetica Neue Medium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Helvetica Neue Medium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014730" y="1739460"/>
            <a:ext cx="1752769" cy="2690415"/>
            <a:chOff x="148137" y="2291713"/>
            <a:chExt cx="1752769" cy="2690415"/>
          </a:xfrm>
        </p:grpSpPr>
        <p:grpSp>
          <p:nvGrpSpPr>
            <p:cNvPr id="59" name="Group 58"/>
            <p:cNvGrpSpPr/>
            <p:nvPr/>
          </p:nvGrpSpPr>
          <p:grpSpPr>
            <a:xfrm>
              <a:off x="148137" y="2291713"/>
              <a:ext cx="1752769" cy="2178615"/>
              <a:chOff x="219387" y="575162"/>
              <a:chExt cx="1752769" cy="2178615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>
                <a:off x="1078838" y="2316827"/>
                <a:ext cx="0" cy="4369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219387" y="575162"/>
                <a:ext cx="175276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  <a:cs typeface="Helvetica Neue Medium"/>
                  </a:rPr>
                  <a:t>Turing’s</a:t>
                </a:r>
              </a:p>
              <a:p>
                <a:pPr algn="ctr"/>
                <a:r>
                  <a:rPr lang="en-US" sz="2400" dirty="0">
                    <a:latin typeface="Helvetica Neue Medium"/>
                    <a:cs typeface="Helvetica Neue Medium"/>
                  </a:rPr>
                  <a:t>Operations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237587" y="4520463"/>
              <a:ext cx="15239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latin typeface="Helvetica Neue Medium"/>
                  <a:cs typeface="Helvetica Neue Medium"/>
                </a:rPr>
                <a:t>New Job!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58956" y="3269655"/>
              <a:ext cx="1297264" cy="615278"/>
              <a:chOff x="4244742" y="1943372"/>
              <a:chExt cx="1297264" cy="61527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244742" y="1943372"/>
                <a:ext cx="1297264" cy="615278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sz="2900" dirty="0">
                    <a:latin typeface="Helvetica Neue Medium"/>
                    <a:cs typeface="Helvetica Neue Medium"/>
                  </a:rPr>
                  <a:t>Boss</a:t>
                </a:r>
                <a:endParaRPr lang="en-US" sz="2900" dirty="0">
                  <a:solidFill>
                    <a:schemeClr val="bg1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334717" y="2113200"/>
                <a:ext cx="1071182" cy="256710"/>
                <a:chOff x="4334717" y="2093956"/>
                <a:chExt cx="1071182" cy="256710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380848" y="2093956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4334717" y="2098850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Rectangle 68"/>
          <p:cNvSpPr/>
          <p:nvPr/>
        </p:nvSpPr>
        <p:spPr>
          <a:xfrm>
            <a:off x="4469622" y="2819929"/>
            <a:ext cx="845600" cy="454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7500" lnSpcReduction="20000"/>
          </a:bodyPr>
          <a:lstStyle/>
          <a:p>
            <a:pPr algn="ctr"/>
            <a:r>
              <a:rPr lang="en-US" sz="2900" dirty="0">
                <a:latin typeface="Helvetica Neue Medium"/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96535" y="5617790"/>
            <a:ext cx="909706" cy="275577"/>
          </a:xfrm>
          <a:prstGeom prst="rect">
            <a:avLst/>
          </a:prstGeom>
          <a:solidFill>
            <a:srgbClr val="7F7F7F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2400" dirty="0">
                <a:latin typeface="Helvetica Neue Medium"/>
                <a:cs typeface="Helvetica Neue Medium"/>
              </a:rPr>
              <a:t>I &lt;3 Job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619800" y="2911714"/>
            <a:ext cx="845600" cy="454664"/>
            <a:chOff x="-2519295" y="2795376"/>
            <a:chExt cx="845600" cy="454664"/>
          </a:xfrm>
        </p:grpSpPr>
        <p:sp>
          <p:nvSpPr>
            <p:cNvPr id="72" name="Rectangle 71"/>
            <p:cNvSpPr/>
            <p:nvPr/>
          </p:nvSpPr>
          <p:spPr>
            <a:xfrm>
              <a:off x="-2519295" y="279537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7500" lnSpcReduction="20000"/>
            </a:bodyPr>
            <a:lstStyle/>
            <a:p>
              <a:pPr algn="ctr"/>
              <a:r>
                <a:rPr lang="en-US" sz="2900" dirty="0">
                  <a:latin typeface="Helvetica Neue Medium"/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latin typeface="Helvetica Neue Medium"/>
                <a:cs typeface="Helvetica Neue Medium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-2430151" y="2977927"/>
              <a:ext cx="668162" cy="106217"/>
              <a:chOff x="4381501" y="2385454"/>
              <a:chExt cx="1025051" cy="251816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V="1"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/>
          <p:nvPr/>
        </p:nvSpPr>
        <p:spPr>
          <a:xfrm>
            <a:off x="748276" y="4531150"/>
            <a:ext cx="845600" cy="454664"/>
          </a:xfrm>
          <a:prstGeom prst="rect">
            <a:avLst/>
          </a:prstGeom>
          <a:solidFill>
            <a:srgbClr val="6F4A2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7500" lnSpcReduction="20000"/>
          </a:bodyPr>
          <a:lstStyle/>
          <a:p>
            <a:pPr algn="ctr"/>
            <a:r>
              <a:rPr lang="en-US" sz="2900" dirty="0">
                <a:latin typeface="Helvetica Neue Medium"/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20241" y="4647294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algn="ctr"/>
            <a:r>
              <a:rPr lang="en-US" sz="2400" dirty="0">
                <a:latin typeface="Helvetica Neue Medium"/>
                <a:cs typeface="Helvetica Neue Medium"/>
              </a:rPr>
              <a:t>New Job!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663392" y="5750808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algn="ctr"/>
            <a:r>
              <a:rPr lang="en-US" sz="2400" dirty="0">
                <a:latin typeface="Helvetica Neue Medium"/>
                <a:cs typeface="Helvetica Neue Medium"/>
              </a:rPr>
              <a:t>New Job!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135987" y="3175926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6431" y="5009528"/>
            <a:ext cx="1091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from 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958092" y="4918162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723057" y="5026553"/>
            <a:ext cx="1091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from 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37327" y="3385414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40127" y="6114099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Helvetica Neue Medium"/>
                <a:cs typeface="Helvetica Neue Medium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48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6" grpId="0" animBg="1"/>
      <p:bldP spid="77" grpId="0" animBg="1"/>
      <p:bldP spid="78" grpId="0" animBg="1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4DA8C-256D-5F4B-9815-A66FAF18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Similar: respect partial order but there is no convergent conflict handling requirement</a:t>
            </a:r>
          </a:p>
          <a:p>
            <a:r>
              <a:rPr lang="en-US" dirty="0"/>
              <a:t>Concurrent operations are unordered by causal consistency</a:t>
            </a:r>
          </a:p>
          <a:p>
            <a:r>
              <a:rPr lang="en-US" dirty="0"/>
              <a:t>Thus, conflicts allow replicas to diverge forever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9CC94D-A092-1646-8E7D-F600A1A7D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BE3A73-D90E-0048-AFCA-411B54A0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</p:spTree>
    <p:extLst>
      <p:ext uri="{BB962C8B-B14F-4D97-AF65-F5344CB8AC3E}">
        <p14:creationId xmlns:p14="http://schemas.microsoft.com/office/powerpoint/2010/main" val="39299582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03400"/>
          </a:xfrm>
        </p:spPr>
        <p:txBody>
          <a:bodyPr/>
          <a:lstStyle/>
          <a:p>
            <a:r>
              <a:rPr lang="en-US" dirty="0"/>
              <a:t>Consistent up-to-date view of data</a:t>
            </a:r>
          </a:p>
          <a:p>
            <a:pPr lvl="1"/>
            <a:r>
              <a:rPr lang="en-US" dirty="0"/>
              <a:t>Across many servers</a:t>
            </a:r>
          </a:p>
        </p:txBody>
      </p:sp>
      <p:sp>
        <p:nvSpPr>
          <p:cNvPr id="47" name="Slide Number Placehold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2F269-07BC-CA47-BF8F-CBBA8D6295B6}" type="slidenum">
              <a:rPr lang="en-US" smtClean="0"/>
              <a:t>40</a:t>
            </a:fld>
            <a:endParaRPr lang="en-US"/>
          </a:p>
        </p:txBody>
      </p:sp>
      <p:grpSp>
        <p:nvGrpSpPr>
          <p:cNvPr id="128" name="Group 127"/>
          <p:cNvGrpSpPr/>
          <p:nvPr/>
        </p:nvGrpSpPr>
        <p:grpSpPr>
          <a:xfrm>
            <a:off x="550769" y="2981958"/>
            <a:ext cx="6904131" cy="3047244"/>
            <a:chOff x="550769" y="2981958"/>
            <a:chExt cx="6904131" cy="3047244"/>
          </a:xfrm>
        </p:grpSpPr>
        <p:grpSp>
          <p:nvGrpSpPr>
            <p:cNvPr id="44" name="Group 43"/>
            <p:cNvGrpSpPr/>
            <p:nvPr/>
          </p:nvGrpSpPr>
          <p:grpSpPr>
            <a:xfrm>
              <a:off x="3213131" y="5567537"/>
              <a:ext cx="4241769" cy="461665"/>
              <a:chOff x="3213131" y="5418901"/>
              <a:chExt cx="4241769" cy="461665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213131" y="5484986"/>
                <a:ext cx="4241769" cy="0"/>
              </a:xfrm>
              <a:prstGeom prst="straightConnector1">
                <a:avLst/>
              </a:prstGeom>
              <a:ln cap="sq">
                <a:round/>
                <a:headEnd type="none"/>
                <a:tailEnd type="triangle" w="med" len="med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353943" y="5418901"/>
                <a:ext cx="1998066" cy="46166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algn="ctr"/>
                <a:r>
                  <a:rPr lang="en-US" sz="2400" dirty="0">
                    <a:latin typeface="Helvetica Neue Medium"/>
                    <a:cs typeface="Helvetica Neue Medium"/>
                  </a:rPr>
                  <a:t>Logical Time</a:t>
                </a:r>
              </a:p>
            </p:txBody>
          </p:sp>
        </p:grpSp>
        <p:cxnSp>
          <p:nvCxnSpPr>
            <p:cNvPr id="67" name="Straight Arrow Connector 66"/>
            <p:cNvCxnSpPr/>
            <p:nvPr/>
          </p:nvCxnSpPr>
          <p:spPr>
            <a:xfrm>
              <a:off x="3252424" y="3438248"/>
              <a:ext cx="4202476" cy="0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242861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955218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898549" y="3130440"/>
              <a:ext cx="2180268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tx2"/>
                  </a:solidFill>
                  <a:latin typeface="Helvetica Neue Medium"/>
                  <a:cs typeface="Helvetica Neue Medium"/>
                </a:rPr>
                <a:t>Alan…Friends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84328" y="2981958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  <a:latin typeface="Helvetica Neue Medium"/>
                  <a:cs typeface="Helvetica Neue Medium"/>
                </a:rPr>
                <a:t>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718323" y="2981958"/>
              <a:ext cx="469872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tx2"/>
                  </a:solidFill>
                  <a:latin typeface="Helvetica Neue Medium"/>
                  <a:cs typeface="Helvetica Neue Medium"/>
                </a:rPr>
                <a:t>11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385427" y="4248305"/>
              <a:ext cx="4069473" cy="0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376211" y="4134408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047200" y="3948812"/>
              <a:ext cx="203161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2"/>
                  </a:solidFill>
                  <a:latin typeface="Helvetica Neue Medium"/>
                  <a:cs typeface="Helvetica Neue Medium"/>
                </a:rPr>
                <a:t>Alan…Status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997032" y="4134407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209546" y="3791516"/>
              <a:ext cx="32726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2"/>
                  </a:solidFill>
                  <a:latin typeface="Helvetica Neue Medium"/>
                  <a:cs typeface="Helvetica Neue Medium"/>
                </a:rPr>
                <a:t>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762096" y="3791516"/>
              <a:ext cx="4698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2"/>
                  </a:solidFill>
                  <a:latin typeface="Helvetica Neue Medium"/>
                  <a:cs typeface="Helvetica Neue Medium"/>
                </a:rPr>
                <a:t>19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642746" y="317213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dirty="0">
                  <a:latin typeface="Helvetica Neue Medium"/>
                  <a:cs typeface="Helvetica Neue Medium"/>
                </a:rPr>
                <a:t>Boss</a:t>
              </a:r>
              <a:endParaRPr lang="en-US" sz="2200" dirty="0">
                <a:solidFill>
                  <a:schemeClr val="bg1"/>
                </a:solidFill>
                <a:latin typeface="Helvetica Neue Medium"/>
                <a:cs typeface="Helvetica Neue Medium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776459" y="3172136"/>
              <a:ext cx="845600" cy="454664"/>
              <a:chOff x="-2519295" y="2795376"/>
              <a:chExt cx="845600" cy="45466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-2519295" y="27953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dirty="0">
                    <a:latin typeface="Helvetica Neue Medium"/>
                    <a:cs typeface="Helvetica Neue Medium"/>
                  </a:rPr>
                  <a:t>Boss</a:t>
                </a:r>
                <a:endParaRPr lang="en-US" sz="2200" dirty="0">
                  <a:solidFill>
                    <a:schemeClr val="bg1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6358879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55000" lnSpcReduction="20000"/>
            </a:bodyPr>
            <a:lstStyle/>
            <a:p>
              <a:pPr algn="ctr"/>
              <a:r>
                <a:rPr lang="en-US" sz="2400" dirty="0">
                  <a:latin typeface="Helvetica Neue Medium"/>
                  <a:cs typeface="Helvetica Neue Medium"/>
                </a:rPr>
                <a:t>New Job!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8805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latin typeface="Helvetica Neue Medium"/>
                  <a:cs typeface="Helvetica Neue Medium"/>
                </a:rPr>
                <a:t>I &lt;3 Job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3252424" y="5034789"/>
              <a:ext cx="4202476" cy="0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242861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55218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50769" y="4726981"/>
              <a:ext cx="2528048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accent3"/>
                  </a:solidFill>
                  <a:latin typeface="Helvetica Neue Medium"/>
                  <a:cs typeface="Helvetica Neue Medium"/>
                </a:rPr>
                <a:t>Alonzo…Friends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84328" y="4578499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3"/>
                  </a:solidFill>
                  <a:latin typeface="Helvetica Neue Medium"/>
                  <a:cs typeface="Helvetica Neue Medium"/>
                </a:rPr>
                <a:t>1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718323" y="4578499"/>
              <a:ext cx="469872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accent3"/>
                  </a:solidFill>
                  <a:latin typeface="Helvetica Neue Medium"/>
                  <a:cs typeface="Helvetica Neue Medium"/>
                </a:rPr>
                <a:t>11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42746" y="4768677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dirty="0">
                  <a:latin typeface="Helvetica Neue Medium"/>
                  <a:cs typeface="Helvetica Neue Medium"/>
                </a:rPr>
                <a:t>Alan</a:t>
              </a:r>
              <a:endParaRPr lang="en-US" sz="2200" dirty="0">
                <a:solidFill>
                  <a:schemeClr val="bg1"/>
                </a:solidFill>
                <a:latin typeface="Helvetica Neue Medium"/>
                <a:cs typeface="Helvetica Neue Medium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5776459" y="4751277"/>
              <a:ext cx="845600" cy="454664"/>
              <a:chOff x="-2519295" y="2777976"/>
              <a:chExt cx="845600" cy="45466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-2519295" y="27779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dirty="0">
                    <a:latin typeface="Helvetica Neue Medium"/>
                    <a:cs typeface="Helvetica Neue Medium"/>
                  </a:rPr>
                  <a:t>Alan</a:t>
                </a:r>
                <a:endParaRPr lang="en-US" sz="2200" dirty="0">
                  <a:solidFill>
                    <a:schemeClr val="bg1"/>
                  </a:solidFill>
                  <a:latin typeface="Helvetica Neue Medium"/>
                  <a:cs typeface="Helvetica Neue Medium"/>
                </a:endParaRPr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Arrow Connector 53"/>
          <p:cNvCxnSpPr/>
          <p:nvPr/>
        </p:nvCxnSpPr>
        <p:spPr>
          <a:xfrm>
            <a:off x="4403278" y="2923542"/>
            <a:ext cx="0" cy="2710080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84152" y="3012735"/>
            <a:ext cx="0" cy="2554802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50659" y="3001231"/>
            <a:ext cx="0" cy="2632391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1047200" y="6024185"/>
            <a:ext cx="6299890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More on transactions next time!</a:t>
            </a:r>
          </a:p>
        </p:txBody>
      </p:sp>
    </p:spTree>
    <p:extLst>
      <p:ext uri="{BB962C8B-B14F-4D97-AF65-F5344CB8AC3E}">
        <p14:creationId xmlns:p14="http://schemas.microsoft.com/office/powerpoint/2010/main" val="35454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COPS Scaling Evaluation</a:t>
            </a:r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090573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090573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090573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090573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090573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090573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812215" y="700746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047199" y="6024185"/>
            <a:ext cx="7323077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/>
              <a:t>More servers =&gt; More operations/sec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Scalable causal consistency</a:t>
            </a:r>
          </a:p>
          <a:p>
            <a:pPr lvl="1"/>
            <a:r>
              <a:rPr lang="en-US" dirty="0"/>
              <a:t>Shard for scalable storage</a:t>
            </a:r>
          </a:p>
          <a:p>
            <a:pPr lvl="1"/>
            <a:r>
              <a:rPr lang="en-US" dirty="0"/>
              <a:t>Distributed protocols for coordinating writes and reads</a:t>
            </a:r>
          </a:p>
          <a:p>
            <a:pPr lvl="2"/>
            <a:r>
              <a:rPr lang="en-US" dirty="0"/>
              <a:t>Evaluation confirms scalability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All operations handled in local datacenter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Low latency</a:t>
            </a:r>
          </a:p>
          <a:p>
            <a:pPr>
              <a:spcBef>
                <a:spcPts val="800"/>
              </a:spcBef>
            </a:pPr>
            <a:r>
              <a:rPr lang="en-US" dirty="0"/>
              <a:t>We’re thinking </a:t>
            </a:r>
            <a:r>
              <a:rPr lang="en-US" dirty="0" err="1"/>
              <a:t>scalably</a:t>
            </a:r>
            <a:r>
              <a:rPr lang="en-US" dirty="0"/>
              <a:t> now!</a:t>
            </a:r>
          </a:p>
          <a:p>
            <a:pPr lvl="1"/>
            <a:r>
              <a:rPr lang="en-US" dirty="0"/>
              <a:t>Next time: scalable strong consistency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9A36-386E-5B4C-8239-54E8521A45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5646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z="3600" dirty="0"/>
              <a:t>Next topic</a:t>
            </a:r>
            <a:br>
              <a:rPr lang="en-US" sz="3600" dirty="0"/>
            </a:b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Concurrency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8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219" y="1565565"/>
            <a:ext cx="5309525" cy="4876800"/>
          </a:xfrm>
        </p:spPr>
        <p:txBody>
          <a:bodyPr>
            <a:no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Writes that are </a:t>
            </a:r>
            <a:r>
              <a:rPr lang="en-US" sz="2800" b="1" i="1" dirty="0">
                <a:solidFill>
                  <a:schemeClr val="tx1"/>
                </a:solidFill>
              </a:rPr>
              <a:t>potentially </a:t>
            </a:r>
            <a:r>
              <a:rPr lang="en-US" sz="2800" dirty="0">
                <a:solidFill>
                  <a:schemeClr val="tx1"/>
                </a:solidFill>
              </a:rPr>
              <a:t>causally related must be seen by all machines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</a:rPr>
              <a:t>Concurrent writes may be seen in a different order on different machines</a:t>
            </a:r>
            <a:endParaRPr lang="en-US" dirty="0"/>
          </a:p>
          <a:p>
            <a:pPr eaLnBrk="1" hangingPunct="1"/>
            <a:r>
              <a:rPr lang="en-US" sz="2400" dirty="0"/>
              <a:t>Concurrent: Ops not causally related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0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45" name="Rectangle 3"/>
          <p:cNvSpPr txBox="1">
            <a:spLocks noChangeArrowheads="1"/>
          </p:cNvSpPr>
          <p:nvPr/>
        </p:nvSpPr>
        <p:spPr bwMode="auto">
          <a:xfrm>
            <a:off x="360219" y="1565565"/>
            <a:ext cx="53095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Writes that are </a:t>
            </a:r>
            <a:r>
              <a:rPr lang="en-US" sz="2800" b="1" i="1" dirty="0"/>
              <a:t>potentially </a:t>
            </a:r>
            <a:r>
              <a:rPr lang="en-US" sz="2800" b="0" dirty="0"/>
              <a:t>causally related must be seen by all machines in same order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sz="2800" b="0" dirty="0"/>
              <a:t>Concurrent writes may be seen in a different order on different machines</a:t>
            </a:r>
            <a:endParaRPr lang="en-US" b="0" dirty="0"/>
          </a:p>
          <a:p>
            <a:pPr eaLnBrk="1" hangingPunct="1"/>
            <a:r>
              <a:rPr lang="en-US" sz="2400" b="0" dirty="0"/>
              <a:t>Concurrent: Ops not causally related</a:t>
            </a:r>
          </a:p>
        </p:txBody>
      </p:sp>
    </p:spTree>
    <p:extLst>
      <p:ext uri="{BB962C8B-B14F-4D97-AF65-F5344CB8AC3E}">
        <p14:creationId xmlns:p14="http://schemas.microsoft.com/office/powerpoint/2010/main" val="190130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32966"/>
            <a:ext cx="8991600" cy="5325034"/>
          </a:xfrm>
        </p:spPr>
        <p:txBody>
          <a:bodyPr>
            <a:normAutofit/>
          </a:bodyPr>
          <a:lstStyle/>
          <a:p>
            <a:r>
              <a:rPr lang="en-US" sz="2600" dirty="0" err="1"/>
              <a:t>Lamport</a:t>
            </a:r>
            <a:r>
              <a:rPr lang="en-US" sz="2600" dirty="0"/>
              <a:t> clocks:	C(a) &lt; C(z)		Conclusion:  </a:t>
            </a:r>
            <a:r>
              <a:rPr lang="en-US" sz="2600" b="1" dirty="0">
                <a:solidFill>
                  <a:srgbClr val="C00000"/>
                </a:solidFill>
              </a:rPr>
              <a:t>None</a:t>
            </a:r>
          </a:p>
          <a:p>
            <a:r>
              <a:rPr lang="en-US" sz="2600" dirty="0"/>
              <a:t>Vector clocks: 	V(a) &lt; V(z)		Conclusion:  </a:t>
            </a:r>
            <a:r>
              <a:rPr lang="en-US" sz="2600" b="1" dirty="0">
                <a:solidFill>
                  <a:srgbClr val="C00000"/>
                </a:solidFill>
              </a:rPr>
              <a:t>a </a:t>
            </a:r>
            <a:r>
              <a:rPr lang="en-US" sz="2600" b="1" dirty="0">
                <a:solidFill>
                  <a:srgbClr val="C00000"/>
                </a:solidFill>
                <a:sym typeface="Wingdings"/>
              </a:rPr>
              <a:t>→ … → z</a:t>
            </a:r>
            <a:endParaRPr lang="en-US" sz="2600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use of logical clocks (</a:t>
            </a:r>
            <a:r>
              <a:rPr lang="en-US" dirty="0" err="1"/>
              <a:t>lec</a:t>
            </a:r>
            <a:r>
              <a:rPr lang="en-US" dirty="0"/>
              <a:t> 5)</a:t>
            </a:r>
          </a:p>
        </p:txBody>
      </p:sp>
    </p:spTree>
    <p:extLst>
      <p:ext uri="{BB962C8B-B14F-4D97-AF65-F5344CB8AC3E}">
        <p14:creationId xmlns:p14="http://schemas.microsoft.com/office/powerpoint/2010/main" val="3568375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</a:t>
                      </a:r>
                      <a:r>
                        <a:rPr lang="en-US" baseline="0" dirty="0"/>
                        <a:t>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71489" y="229119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71489" y="2805592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71489" y="3319988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871489" y="3834384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871489" y="434878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71489" y="4863176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871489" y="5377570"/>
            <a:ext cx="1663423" cy="516809"/>
          </a:xfrm>
          <a:prstGeom prst="rect">
            <a:avLst/>
          </a:prstGeom>
          <a:solidFill>
            <a:schemeClr val="bg1"/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9966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6139428" y="2291196"/>
            <a:ext cx="2389" cy="326631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2"/>
          </p:cNvCxnSpPr>
          <p:nvPr/>
        </p:nvCxnSpPr>
        <p:spPr>
          <a:xfrm flipH="1">
            <a:off x="7177241" y="2310423"/>
            <a:ext cx="1966" cy="3247083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0" idx="2"/>
          </p:cNvCxnSpPr>
          <p:nvPr/>
        </p:nvCxnSpPr>
        <p:spPr>
          <a:xfrm>
            <a:off x="8216200" y="2308106"/>
            <a:ext cx="3187" cy="32494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Process 6"/>
          <p:cNvSpPr/>
          <p:nvPr/>
        </p:nvSpPr>
        <p:spPr>
          <a:xfrm>
            <a:off x="5848698" y="170973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8" name="Oval 7"/>
          <p:cNvSpPr/>
          <p:nvPr/>
        </p:nvSpPr>
        <p:spPr>
          <a:xfrm>
            <a:off x="6070668" y="255001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70668" y="29606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4841" y="23463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7261" y="2800199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7122335" y="375371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7237832" y="3560421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cxnSp>
        <p:nvCxnSpPr>
          <p:cNvPr id="14" name="Straight Arrow Connector 13"/>
          <p:cNvCxnSpPr>
            <a:stCxn id="9" idx="5"/>
            <a:endCxn id="12" idx="1"/>
          </p:cNvCxnSpPr>
          <p:nvPr/>
        </p:nvCxnSpPr>
        <p:spPr>
          <a:xfrm>
            <a:off x="6188049" y="3077999"/>
            <a:ext cx="954425" cy="69585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Process 14"/>
          <p:cNvSpPr/>
          <p:nvPr/>
        </p:nvSpPr>
        <p:spPr>
          <a:xfrm>
            <a:off x="6887319" y="1726647"/>
            <a:ext cx="583776" cy="583776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P2</a:t>
            </a:r>
          </a:p>
        </p:txBody>
      </p:sp>
      <p:sp>
        <p:nvSpPr>
          <p:cNvPr id="16" name="Process 15"/>
          <p:cNvSpPr/>
          <p:nvPr/>
        </p:nvSpPr>
        <p:spPr>
          <a:xfrm>
            <a:off x="7925470" y="1726647"/>
            <a:ext cx="581459" cy="581459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P3</a:t>
            </a:r>
          </a:p>
        </p:txBody>
      </p:sp>
      <p:sp>
        <p:nvSpPr>
          <p:cNvPr id="18" name="Oval 17"/>
          <p:cNvSpPr/>
          <p:nvPr/>
        </p:nvSpPr>
        <p:spPr>
          <a:xfrm>
            <a:off x="7108480" y="4103118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4859" y="3918943"/>
            <a:ext cx="9573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20" name="Oval 19"/>
          <p:cNvSpPr/>
          <p:nvPr/>
        </p:nvSpPr>
        <p:spPr>
          <a:xfrm>
            <a:off x="8145870" y="4418491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8145870" y="2759193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44005" y="2570142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51297" y="449692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g</a:t>
            </a:r>
          </a:p>
        </p:txBody>
      </p:sp>
      <p:cxnSp>
        <p:nvCxnSpPr>
          <p:cNvPr id="31" name="Straight Arrow Connector 30"/>
          <p:cNvCxnSpPr>
            <a:stCxn id="22" idx="6"/>
          </p:cNvCxnSpPr>
          <p:nvPr/>
        </p:nvCxnSpPr>
        <p:spPr>
          <a:xfrm>
            <a:off x="7246000" y="4171878"/>
            <a:ext cx="899870" cy="315373"/>
          </a:xfrm>
          <a:prstGeom prst="straightConnector1">
            <a:avLst/>
          </a:prstGeom>
          <a:ln w="38100">
            <a:prstDash val="solid"/>
            <a:headEnd type="none" w="med" len="med"/>
            <a:tailEnd type="arrow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136188" y="3365786"/>
            <a:ext cx="137520" cy="13752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7237830" y="3144784"/>
            <a:ext cx="339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23038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Operations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</a:t>
                      </a:r>
                      <a:r>
                        <a:rPr lang="en-US" baseline="0" dirty="0"/>
                        <a:t> b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e, 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a, 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2886461" y="1782066"/>
          <a:ext cx="1648724" cy="4109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8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Concurrent?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367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6711075" y="5764959"/>
            <a:ext cx="20201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Physical time ↓</a:t>
            </a:r>
          </a:p>
        </p:txBody>
      </p:sp>
    </p:spTree>
    <p:extLst>
      <p:ext uri="{BB962C8B-B14F-4D97-AF65-F5344CB8AC3E}">
        <p14:creationId xmlns:p14="http://schemas.microsoft.com/office/powerpoint/2010/main" val="5831509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41358</TotalTime>
  <Words>1958</Words>
  <Application>Microsoft Macintosh PowerPoint</Application>
  <PresentationFormat>On-screen Show (4:3)</PresentationFormat>
  <Paragraphs>674</Paragraphs>
  <Slides>43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Arial</vt:lpstr>
      <vt:lpstr>Calibri</vt:lpstr>
      <vt:lpstr>Comic Sans MS</vt:lpstr>
      <vt:lpstr>Courier New</vt:lpstr>
      <vt:lpstr>Helvetica Neue Medium</vt:lpstr>
      <vt:lpstr>Times New Roman</vt:lpstr>
      <vt:lpstr>1_Office Theme</vt:lpstr>
      <vt:lpstr>Scalable Causal Consistency</vt:lpstr>
      <vt:lpstr>Consistency hierarchy</vt:lpstr>
      <vt:lpstr>Causal+ Consistency</vt:lpstr>
      <vt:lpstr>Causal Consistency</vt:lpstr>
      <vt:lpstr>Causal Consistency</vt:lpstr>
      <vt:lpstr>Causal Consistency</vt:lpstr>
      <vt:lpstr>Recall use of logical clocks (lec 5)</vt:lpstr>
      <vt:lpstr>Causal Consistency</vt:lpstr>
      <vt:lpstr>Causal Consistency</vt:lpstr>
      <vt:lpstr>Causal Consistency: Relationships</vt:lpstr>
      <vt:lpstr>Causal Consistency:  Quiz</vt:lpstr>
      <vt:lpstr>Sequential Consistency:  Quiz</vt:lpstr>
      <vt:lpstr>Causal Consistency</vt:lpstr>
      <vt:lpstr>Causal+ Examples</vt:lpstr>
      <vt:lpstr>Causal+ Examples</vt:lpstr>
      <vt:lpstr>Causal+ But Not Sequential</vt:lpstr>
      <vt:lpstr>Eventual But Not Causal+</vt:lpstr>
      <vt:lpstr>Causal consistency within replication systems</vt:lpstr>
      <vt:lpstr>Implications of laziness on consistency</vt:lpstr>
      <vt:lpstr>Implications of laziness on consistency</vt:lpstr>
      <vt:lpstr>Consistency vs Scalability</vt:lpstr>
      <vt:lpstr>Consistency vs Scalability</vt:lpstr>
      <vt:lpstr>Don't Settle for Eventual: Scalable Causal Consistency for [Geo-Replicated] Storage with COPS</vt:lpstr>
      <vt:lpstr>Geo-Replicated Storage: Serve User Requests Quickly</vt:lpstr>
      <vt:lpstr>Inside the Datacenter</vt:lpstr>
      <vt:lpstr>Trade-offs</vt:lpstr>
      <vt:lpstr>Scalability through Sharding</vt:lpstr>
      <vt:lpstr>Causality By Example </vt:lpstr>
      <vt:lpstr>Previous Causal Systems</vt:lpstr>
      <vt:lpstr>Scalability Key Idea</vt:lpstr>
      <vt:lpstr>COPS Architecture</vt:lpstr>
      <vt:lpstr>COPS Architecture</vt:lpstr>
      <vt:lpstr>Read</vt:lpstr>
      <vt:lpstr>Write</vt:lpstr>
      <vt:lpstr>Replicated Write</vt:lpstr>
      <vt:lpstr>Basic Architecture Summary</vt:lpstr>
      <vt:lpstr>Scalable Causal+</vt:lpstr>
      <vt:lpstr>Scalability</vt:lpstr>
      <vt:lpstr>Reads Aren’t Enough</vt:lpstr>
      <vt:lpstr>Read-Only Transactions</vt:lpstr>
      <vt:lpstr>COPS Scaling Evaluation</vt:lpstr>
      <vt:lpstr>COPS</vt:lpstr>
      <vt:lpstr>Next topic Concurrency Control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1679</cp:revision>
  <cp:lastPrinted>2019-11-03T12:54:12Z</cp:lastPrinted>
  <dcterms:created xsi:type="dcterms:W3CDTF">2013-10-08T01:49:25Z</dcterms:created>
  <dcterms:modified xsi:type="dcterms:W3CDTF">2019-11-03T12:54:18Z</dcterms:modified>
</cp:coreProperties>
</file>