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43"/>
  </p:notesMasterIdLst>
  <p:handoutMasterIdLst>
    <p:handoutMasterId r:id="rId44"/>
  </p:handoutMasterIdLst>
  <p:sldIdLst>
    <p:sldId id="257" r:id="rId2"/>
    <p:sldId id="260" r:id="rId3"/>
    <p:sldId id="430" r:id="rId4"/>
    <p:sldId id="262" r:id="rId5"/>
    <p:sldId id="431" r:id="rId6"/>
    <p:sldId id="261" r:id="rId7"/>
    <p:sldId id="263" r:id="rId8"/>
    <p:sldId id="264" r:id="rId9"/>
    <p:sldId id="265" r:id="rId10"/>
    <p:sldId id="266" r:id="rId11"/>
    <p:sldId id="471" r:id="rId12"/>
    <p:sldId id="408" r:id="rId13"/>
    <p:sldId id="409" r:id="rId14"/>
    <p:sldId id="410" r:id="rId15"/>
    <p:sldId id="411" r:id="rId16"/>
    <p:sldId id="412" r:id="rId17"/>
    <p:sldId id="413" r:id="rId18"/>
    <p:sldId id="414" r:id="rId19"/>
    <p:sldId id="415" r:id="rId20"/>
    <p:sldId id="420" r:id="rId21"/>
    <p:sldId id="421" r:id="rId22"/>
    <p:sldId id="416" r:id="rId23"/>
    <p:sldId id="417" r:id="rId24"/>
    <p:sldId id="418" r:id="rId25"/>
    <p:sldId id="419" r:id="rId26"/>
    <p:sldId id="472" r:id="rId27"/>
    <p:sldId id="326" r:id="rId28"/>
    <p:sldId id="311" r:id="rId29"/>
    <p:sldId id="423" r:id="rId30"/>
    <p:sldId id="424" r:id="rId31"/>
    <p:sldId id="425" r:id="rId32"/>
    <p:sldId id="426" r:id="rId33"/>
    <p:sldId id="427" r:id="rId34"/>
    <p:sldId id="428" r:id="rId35"/>
    <p:sldId id="429" r:id="rId36"/>
    <p:sldId id="328" r:id="rId37"/>
    <p:sldId id="469" r:id="rId38"/>
    <p:sldId id="470" r:id="rId39"/>
    <p:sldId id="331" r:id="rId40"/>
    <p:sldId id="468" r:id="rId41"/>
    <p:sldId id="334" r:id="rId42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9900"/>
    <a:srgbClr val="0000FF"/>
    <a:srgbClr val="92D050"/>
    <a:srgbClr val="CCFFFF"/>
    <a:srgbClr val="FFCC99"/>
    <a:srgbClr val="FF3300"/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6578" autoAdjust="0"/>
    <p:restoredTop sz="81430" autoAdjust="0"/>
  </p:normalViewPr>
  <p:slideViewPr>
    <p:cSldViewPr snapToGrid="0">
      <p:cViewPr varScale="1">
        <p:scale>
          <a:sx n="106" d="100"/>
          <a:sy n="106" d="100"/>
        </p:scale>
        <p:origin x="192" y="17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26" d="100"/>
        <a:sy n="12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8740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Now consider</a:t>
            </a:r>
            <a:r>
              <a:rPr lang="en-US" b="1" baseline="0" dirty="0"/>
              <a:t> this schedule, where the SUM transaction reads BOTH accounts just after TRANSFER writes account A.  Now I’ll show you why this schedule is NOT SERIALIZABLE.</a:t>
            </a:r>
          </a:p>
          <a:p>
            <a:endParaRPr lang="en-US" b="0" baseline="0" dirty="0"/>
          </a:p>
          <a:p>
            <a:r>
              <a:rPr lang="en-US" b="0" baseline="0" dirty="0"/>
              <a:t>&gt;&gt;&gt; &gt;&gt;&gt; The read and write to same respective data items DO CONFLICT</a:t>
            </a:r>
          </a:p>
          <a:p>
            <a:r>
              <a:rPr lang="en-US" b="0" baseline="0" dirty="0"/>
              <a:t>&gt;&gt;&gt; So that means that we can’t move them there, so this schedule is NOT SERIALIZABLE.</a:t>
            </a:r>
            <a:endParaRPr lang="en-US" b="0" i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3227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Strict serializability: The equivalent serial order cannot re-order commit-to-begin_tx ordering.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5350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651C3E-C8F4-304B-9A0B-6B299DA7BC6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6037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an eas</a:t>
            </a:r>
            <a:r>
              <a:rPr lang="en-US" b="1" baseline="0" dirty="0"/>
              <a:t>y way of testing for serializability is by constructing a </a:t>
            </a:r>
            <a:r>
              <a:rPr lang="en-US" b="1" i="1" baseline="0" dirty="0"/>
              <a:t>precedence graph.</a:t>
            </a:r>
            <a:endParaRPr lang="en-US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4236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in the first example schedule, there is an</a:t>
            </a:r>
            <a:r>
              <a:rPr lang="en-US" baseline="0" dirty="0"/>
              <a:t> edge from the TRANSFER transaction to the SUM transaction because there are conflicting writes, in this case before each read.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3095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Whereas in the second example schedule, there's an edge from transfer to sum because of the conflicting</a:t>
            </a:r>
            <a:r>
              <a:rPr lang="en-US" baseline="0" dirty="0"/>
              <a:t> write before read, then ANOTHER edge from SUM to TRANSFER because of sum's read before transfer's write.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3533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And so it turns out that this is true in general:</a:t>
            </a:r>
            <a:r>
              <a:rPr lang="en-US" b="1" baseline="0" dirty="0"/>
              <a:t> a schedule is conflict serializable </a:t>
            </a:r>
            <a:r>
              <a:rPr lang="en-US" b="1" baseline="0" dirty="0" err="1"/>
              <a:t>iff</a:t>
            </a:r>
            <a:r>
              <a:rPr lang="en-US" b="1" baseline="0" dirty="0"/>
              <a:t> its precedence graph is acyclic.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266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4877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to improve performance, we let transactions</a:t>
            </a:r>
            <a:r>
              <a:rPr lang="en-US" baseline="0" dirty="0"/>
              <a:t> run concurrently, but add another module to our system called lock manager that maintains locks on individual data items.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6322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let's now try to use locking to guarantee a serializable</a:t>
            </a:r>
            <a:r>
              <a:rPr lang="en-US" baseline="0" dirty="0"/>
              <a:t> schedule.  </a:t>
            </a:r>
            <a:r>
              <a:rPr lang="en-US" dirty="0"/>
              <a:t>A</a:t>
            </a:r>
            <a:r>
              <a:rPr lang="en-US" baseline="0" dirty="0"/>
              <a:t> simple way of doing this is for each transaction to grab locks independently for each data item.</a:t>
            </a:r>
            <a:endParaRPr lang="en-US" dirty="0"/>
          </a:p>
          <a:p>
            <a:endParaRPr lang="en-US" dirty="0"/>
          </a:p>
          <a:p>
            <a:r>
              <a:rPr lang="en-US" dirty="0"/>
              <a:t>&gt;&gt;</a:t>
            </a:r>
            <a:r>
              <a:rPr lang="en-US" baseline="0" dirty="0"/>
              <a:t>&gt; SEGUE: Look at where TRANSFER releases its lock on A </a:t>
            </a:r>
            <a:r>
              <a:rPr lang="en-US" i="1" u="sng" baseline="0" dirty="0"/>
              <a:t>before</a:t>
            </a:r>
            <a:r>
              <a:rPr lang="en-US" baseline="0" dirty="0"/>
              <a:t> writing B.  This allowed SUM read B’s value TOO SOON.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798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u="none" dirty="0">
                <a:solidFill>
                  <a:schemeClr val="tx1"/>
                </a:solidFill>
              </a:rPr>
              <a:t>The key technique we have for doing that is</a:t>
            </a:r>
            <a:r>
              <a:rPr lang="en-US" sz="1200" b="1" i="0" u="none" baseline="0" dirty="0">
                <a:solidFill>
                  <a:schemeClr val="tx1"/>
                </a:solidFill>
              </a:rPr>
              <a:t> called a transaction.  </a:t>
            </a:r>
            <a:r>
              <a:rPr lang="en-US" sz="1200" b="1" i="0" u="none" dirty="0">
                <a:solidFill>
                  <a:schemeClr val="tx1"/>
                </a:solidFill>
              </a:rPr>
              <a:t>A </a:t>
            </a:r>
            <a:r>
              <a:rPr lang="en-US" sz="1200" b="1" i="1" u="sng" dirty="0">
                <a:solidFill>
                  <a:schemeClr val="tx1"/>
                </a:solidFill>
              </a:rPr>
              <a:t>transaction</a:t>
            </a:r>
            <a:r>
              <a:rPr lang="en-US" sz="1200" b="1" dirty="0">
                <a:solidFill>
                  <a:schemeClr val="tx1"/>
                </a:solidFill>
              </a:rPr>
              <a:t> is a concept from databases, but useful to have in your distributed systems “toolbox.”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813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</a:t>
            </a:r>
            <a:r>
              <a:rPr lang="en-US" baseline="0" dirty="0"/>
              <a:t> that motivates the 2PL algorithm.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7755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On the other hand,</a:t>
            </a:r>
            <a:r>
              <a:rPr lang="en-US" b="1" baseline="0" dirty="0"/>
              <a:t> 2PL allows transactions to execute concurrently, improving performance.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1916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However 2PL doesn't exploit all opportunities for concurrency.</a:t>
            </a:r>
          </a:p>
          <a:p>
            <a:endParaRPr lang="en-US" b="1" dirty="0"/>
          </a:p>
          <a:p>
            <a:r>
              <a:rPr lang="en-US" b="1" dirty="0"/>
              <a:t>Once TRANSFER</a:t>
            </a:r>
            <a:r>
              <a:rPr lang="en-US" b="1" baseline="0" dirty="0"/>
              <a:t> acquires an exclusive lock for its WRITE to A, sum can’t read in between transfer’s READ/WRITE to B.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36302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36612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</a:t>
            </a:r>
            <a:r>
              <a:rPr lang="en-US" baseline="0" dirty="0"/>
              <a:t> that motivates the 2PL algorithm.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12016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84008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Time to check t Time to use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3567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The set</a:t>
            </a:r>
            <a:r>
              <a:rPr lang="en-US" b="1" baseline="0" dirty="0"/>
              <a:t> of defining properties of transactions goes by the mnemonic ACID.</a:t>
            </a:r>
            <a:endParaRPr lang="en-US" b="1" dirty="0"/>
          </a:p>
          <a:p>
            <a:endParaRPr lang="en-US" dirty="0"/>
          </a:p>
          <a:p>
            <a:r>
              <a:rPr lang="en-US" i="1" u="sng" dirty="0"/>
              <a:t>Consistency</a:t>
            </a:r>
            <a:r>
              <a:rPr lang="en-US" i="1" u="none" dirty="0"/>
              <a:t>:</a:t>
            </a:r>
            <a:r>
              <a:rPr lang="en-US" u="none" baseline="0" dirty="0"/>
              <a:t> </a:t>
            </a:r>
            <a:r>
              <a:rPr lang="en-US" i="1" baseline="0" dirty="0"/>
              <a:t>e.g.,</a:t>
            </a:r>
            <a:r>
              <a:rPr lang="en-US" baseline="0" dirty="0"/>
              <a:t> we may stipulate the constraint that a bank account balance cannot be negative.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6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let's think back to our TRANSFER</a:t>
            </a:r>
            <a:r>
              <a:rPr lang="en-US" baseline="0" dirty="0"/>
              <a:t> transaction, and now let's think about how it may interact with another transaction SUM that reads both bank accounts.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8181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Initially accounts both have $100: expect sum to print $200.  Any serial execution of the two transactions will print $200.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&gt;&gt;&gt; BUT there are some operation interleavings that will result in the sum transaction seeing an inconsistent</a:t>
            </a:r>
            <a:r>
              <a:rPr lang="en-US" baseline="0" dirty="0"/>
              <a:t> state of the database in which $10 is debited from account A but not yet credited into account B.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1804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we’d like to formulate a way of understanding</a:t>
            </a:r>
            <a:r>
              <a:rPr lang="en-US" b="1" baseline="0" dirty="0"/>
              <a:t> whether a schedule is equivalent in some kind of way to a serial schedule.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9909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to define</a:t>
            </a:r>
            <a:r>
              <a:rPr lang="en-US" b="1" baseline="0" dirty="0"/>
              <a:t> equivalent schedules, let’s first start with the individual operations.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5793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b/c we're thinking about conflicts between ops</a:t>
            </a:r>
            <a:r>
              <a:rPr lang="en-US" b="1" baseline="0" dirty="0"/>
              <a:t>,  </a:t>
            </a:r>
            <a:r>
              <a:rPr lang="en-US" b="1" dirty="0"/>
              <a:t>this way of </a:t>
            </a:r>
            <a:r>
              <a:rPr lang="en-US" b="1" baseline="0" dirty="0"/>
              <a:t>thinking about isolation between transactions is called </a:t>
            </a:r>
            <a:r>
              <a:rPr lang="en-US" b="1" i="1" baseline="0" dirty="0"/>
              <a:t>conflict</a:t>
            </a:r>
            <a:r>
              <a:rPr lang="en-US" b="1" baseline="0" dirty="0"/>
              <a:t> </a:t>
            </a:r>
            <a:r>
              <a:rPr lang="en-US" b="1" i="1" baseline="0" dirty="0"/>
              <a:t>serializability</a:t>
            </a:r>
            <a:r>
              <a:rPr lang="en-US" b="1" baseline="0" dirty="0"/>
              <a:t>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1739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So, consider</a:t>
            </a:r>
            <a:r>
              <a:rPr lang="en-US" b="1" baseline="0" dirty="0"/>
              <a:t> this schedule, where the sum transaction reads each account just after the transfer writes the respective account.  Now I’ll show you why this schedule is SERIALIZABLE.</a:t>
            </a:r>
          </a:p>
          <a:p>
            <a:endParaRPr lang="en-US" b="0" baseline="0" dirty="0"/>
          </a:p>
          <a:p>
            <a:r>
              <a:rPr lang="en-US" b="0" baseline="0" dirty="0"/>
              <a:t>&gt;&gt;&gt; Two reads don’t conflict</a:t>
            </a:r>
          </a:p>
          <a:p>
            <a:r>
              <a:rPr lang="en-US" b="0" baseline="0" dirty="0"/>
              <a:t>&gt;&gt;&gt; A read and write to different data items don’t conflict</a:t>
            </a:r>
          </a:p>
          <a:p>
            <a:r>
              <a:rPr lang="en-US" b="0" baseline="0" dirty="0"/>
              <a:t>&gt;&gt;&gt; So we can reorder the read from account A to get a serial execution, so the schedule we started with is </a:t>
            </a:r>
            <a:r>
              <a:rPr lang="en-US" b="0" i="1" u="sng" baseline="0" dirty="0"/>
              <a:t>serializable</a:t>
            </a:r>
            <a:endParaRPr lang="en-US" b="0" i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730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 anchor="ctr">
            <a:normAutofit/>
          </a:bodyPr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457200" indent="0" algn="ctr">
              <a:buNone/>
              <a:defRPr sz="2600">
                <a:solidFill>
                  <a:schemeClr val="bg1"/>
                </a:solidFill>
              </a:defRPr>
            </a:lvl2pPr>
            <a:lvl3pPr marL="914400" indent="0" algn="ctr">
              <a:buNone/>
              <a:defRPr sz="2600">
                <a:solidFill>
                  <a:schemeClr val="bg1"/>
                </a:solidFill>
              </a:defRPr>
            </a:lvl3pPr>
            <a:lvl4pPr marL="1371600" indent="0" algn="ctr">
              <a:buNone/>
              <a:defRPr sz="2600">
                <a:solidFill>
                  <a:schemeClr val="bg1"/>
                </a:solidFill>
              </a:defRPr>
            </a:lvl4pPr>
            <a:lvl5pPr marL="1828800" indent="0" algn="ctr">
              <a:buNone/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3DA62-6CBA-9341-914A-2CD55053E114}" type="datetime1">
              <a:rPr lang="en-US" smtClean="0"/>
              <a:t>11/17/19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07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0BD91-D5FF-7547-9528-BE483DB63E07}" type="datetime1">
              <a:rPr lang="en-US" smtClean="0"/>
              <a:t>11/17/19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242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7CBE7-24FC-BF4E-8EAF-0242EE634F28}" type="datetime1">
              <a:rPr lang="en-US" smtClean="0"/>
              <a:t>11/17/19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5423A-9370-F545-A5D6-D9343BC5E414}" type="datetime1">
              <a:rPr lang="en-US" smtClean="0"/>
              <a:t>11/17/19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87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25EBD-24BF-734B-8E03-5123CE9CA855}" type="datetime1">
              <a:rPr lang="en-US" smtClean="0"/>
              <a:t>11/17/19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D0EDB-0992-8543-939E-0492F21FA72A}" type="datetime1">
              <a:rPr lang="en-US" smtClean="0"/>
              <a:t>11/17/19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5D82C-7029-1E4D-BDE3-D5AB9462460F}" type="datetime1">
              <a:rPr lang="en-US" smtClean="0"/>
              <a:t>11/17/19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DEFCB-CBB6-4843-B95E-D100996D6B6E}" type="datetime1">
              <a:rPr lang="en-US" smtClean="0"/>
              <a:t>11/17/19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970D3-BD43-F74C-8FF3-23BEF6A118DD}" type="datetime1">
              <a:rPr lang="en-US" smtClean="0"/>
              <a:t>11/17/19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2A7D4-51E7-0749-9380-27A532709D0E}" type="datetime1">
              <a:rPr lang="en-US" smtClean="0"/>
              <a:t>11/17/19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2922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20C9F0B7-F022-CA4F-A4F3-130CAF7C77ED}" type="datetime1">
              <a:rPr lang="en-US" smtClean="0"/>
              <a:t>11/17/19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382000" cy="2070100"/>
          </a:xfrm>
        </p:spPr>
        <p:txBody>
          <a:bodyPr/>
          <a:lstStyle/>
          <a:p>
            <a:r>
              <a:rPr lang="en-US" dirty="0"/>
              <a:t>Concurrency Control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17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13177" y="6261628"/>
            <a:ext cx="71176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Credits: Michael Freedman and Kyle Jamieson developed much of the original material.</a:t>
            </a:r>
            <a:br>
              <a:rPr lang="en-US" sz="1400" b="0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Contents adapted from Wyatt Lloyd.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Commit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Atomic: All or nothing</a:t>
            </a:r>
          </a:p>
          <a:p>
            <a:endParaRPr lang="en-US" dirty="0"/>
          </a:p>
          <a:p>
            <a:r>
              <a:rPr lang="en-US" dirty="0"/>
              <a:t>Either all participants do something (commit) or no participant does anything (abort)</a:t>
            </a:r>
          </a:p>
          <a:p>
            <a:endParaRPr lang="en-US" dirty="0"/>
          </a:p>
          <a:p>
            <a:r>
              <a:rPr lang="en-US" dirty="0"/>
              <a:t>Atomic commit is accomplished with the </a:t>
            </a:r>
            <a:br>
              <a:rPr lang="en-US" dirty="0"/>
            </a:br>
            <a:r>
              <a:rPr lang="en-US" dirty="0"/>
              <a:t>Two-phase commit protocol (2PC)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817FB3-C4B6-D948-8C0B-F90B49B87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78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Scale Strong Consistency!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Transactions and Atomic Commit review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 err="1"/>
              <a:t>Serializability</a:t>
            </a:r>
            <a:endParaRPr lang="en-US" b="1" dirty="0"/>
          </a:p>
          <a:p>
            <a:pPr lvl="1"/>
            <a:r>
              <a:rPr lang="en-US" b="1" dirty="0"/>
              <a:t>Strict </a:t>
            </a:r>
            <a:r>
              <a:rPr lang="en-US" b="1" dirty="0" err="1"/>
              <a:t>serializability</a:t>
            </a:r>
            <a:endParaRPr lang="en-US" b="1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Concurrency Control:</a:t>
            </a:r>
          </a:p>
          <a:p>
            <a:pPr lvl="1"/>
            <a:r>
              <a:rPr lang="en-US" dirty="0"/>
              <a:t>Two-phase locking (2PL)</a:t>
            </a:r>
          </a:p>
          <a:p>
            <a:pPr lvl="1"/>
            <a:r>
              <a:rPr lang="en-US" dirty="0"/>
              <a:t>Optimistic concurrency control (OCC)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9BE7CA-7D63-3D40-BD5B-0A8CF2710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287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concurrent transactions</a:t>
            </a:r>
          </a:p>
        </p:txBody>
      </p:sp>
      <p:sp>
        <p:nvSpPr>
          <p:cNvPr id="7" name="Folded Corner 6"/>
          <p:cNvSpPr/>
          <p:nvPr/>
        </p:nvSpPr>
        <p:spPr>
          <a:xfrm>
            <a:off x="1286528" y="2548450"/>
            <a:ext cx="3675997" cy="2614100"/>
          </a:xfrm>
          <a:prstGeom prst="foldedCorner">
            <a:avLst>
              <a:gd name="adj" fmla="val 12781"/>
            </a:avLst>
          </a:prstGeo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pPr algn="l"/>
            <a:r>
              <a:rPr lang="en-US" sz="2600" b="0" u="sng" dirty="0">
                <a:latin typeface="Arial" charset="0"/>
              </a:rPr>
              <a:t>transaction </a:t>
            </a:r>
            <a:r>
              <a:rPr lang="en-US" sz="2600" u="sng" dirty="0">
                <a:latin typeface="Arial" charset="0"/>
              </a:rPr>
              <a:t>sum(A, B)</a:t>
            </a:r>
            <a:r>
              <a:rPr lang="en-US" sz="2600" b="0" u="sng" dirty="0">
                <a:latin typeface="Arial" charset="0"/>
              </a:rPr>
              <a:t>:</a:t>
            </a:r>
          </a:p>
          <a:p>
            <a:pPr algn="l"/>
            <a:r>
              <a:rPr lang="en-US" sz="2600" dirty="0">
                <a:latin typeface="Arial" charset="0"/>
              </a:rPr>
              <a:t>begin_tx</a:t>
            </a:r>
          </a:p>
          <a:p>
            <a:pPr algn="l"/>
            <a:r>
              <a:rPr lang="en-US" sz="2600" b="0" dirty="0">
                <a:latin typeface="Arial" charset="0"/>
              </a:rPr>
              <a:t>a </a:t>
            </a:r>
            <a:r>
              <a:rPr lang="en-US" sz="2600" b="0" dirty="0">
                <a:latin typeface="Arial" charset="0"/>
                <a:sym typeface="Wingdings"/>
              </a:rPr>
              <a:t> read(A)</a:t>
            </a:r>
          </a:p>
          <a:p>
            <a:pPr algn="l"/>
            <a:r>
              <a:rPr lang="en-US" sz="2600" b="0" dirty="0">
                <a:latin typeface="Arial" charset="0"/>
                <a:sym typeface="Wingdings"/>
              </a:rPr>
              <a:t>b  read(B)</a:t>
            </a:r>
          </a:p>
          <a:p>
            <a:pPr algn="l"/>
            <a:r>
              <a:rPr lang="en-US" sz="2600" b="0" dirty="0">
                <a:latin typeface="Arial" charset="0"/>
                <a:sym typeface="Wingdings"/>
              </a:rPr>
              <a:t>print a + b</a:t>
            </a:r>
          </a:p>
          <a:p>
            <a:pPr algn="l"/>
            <a:r>
              <a:rPr lang="en-US" sz="2600" dirty="0">
                <a:latin typeface="Arial" charset="0"/>
                <a:sym typeface="Wingdings"/>
              </a:rPr>
              <a:t>commit_tx</a:t>
            </a:r>
            <a:endParaRPr lang="en-US" sz="2600" dirty="0">
              <a:latin typeface="Arial" charset="0"/>
            </a:endParaRPr>
          </a:p>
        </p:txBody>
      </p:sp>
      <p:sp>
        <p:nvSpPr>
          <p:cNvPr id="8" name="Folded Corner 7"/>
          <p:cNvSpPr/>
          <p:nvPr/>
        </p:nvSpPr>
        <p:spPr>
          <a:xfrm>
            <a:off x="5988283" y="1622541"/>
            <a:ext cx="2927117" cy="2374669"/>
          </a:xfrm>
          <a:prstGeom prst="foldedCorner">
            <a:avLst>
              <a:gd name="adj" fmla="val 8461"/>
            </a:avLst>
          </a:prstGeo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pPr algn="l"/>
            <a:r>
              <a:rPr lang="en-US" sz="1800" b="0" u="sng" dirty="0">
                <a:latin typeface="Arial" charset="0"/>
              </a:rPr>
              <a:t>transaction </a:t>
            </a:r>
            <a:r>
              <a:rPr lang="en-US" sz="1800" u="sng" dirty="0">
                <a:latin typeface="Arial" charset="0"/>
              </a:rPr>
              <a:t>transfer(A, B)</a:t>
            </a:r>
            <a:r>
              <a:rPr lang="en-US" sz="1800" b="0" u="sng" dirty="0">
                <a:latin typeface="Arial" charset="0"/>
              </a:rPr>
              <a:t>:</a:t>
            </a:r>
          </a:p>
          <a:p>
            <a:pPr algn="l"/>
            <a:r>
              <a:rPr lang="en-US" sz="1800" b="0" i="1" dirty="0">
                <a:latin typeface="Arial" charset="0"/>
              </a:rPr>
              <a:t>begin_tx</a:t>
            </a:r>
          </a:p>
          <a:p>
            <a:pPr algn="l"/>
            <a:r>
              <a:rPr lang="en-US" sz="1800" b="0" dirty="0">
                <a:latin typeface="Arial" charset="0"/>
              </a:rPr>
              <a:t>a </a:t>
            </a:r>
            <a:r>
              <a:rPr lang="en-US" sz="1800" b="0" dirty="0">
                <a:latin typeface="Arial" charset="0"/>
                <a:sym typeface="Wingdings"/>
              </a:rPr>
              <a:t> read(A)</a:t>
            </a:r>
          </a:p>
          <a:p>
            <a:pPr algn="l"/>
            <a:r>
              <a:rPr lang="en-US" sz="1800" dirty="0">
                <a:latin typeface="Arial" charset="0"/>
                <a:sym typeface="Wingdings"/>
              </a:rPr>
              <a:t>if</a:t>
            </a:r>
            <a:r>
              <a:rPr lang="en-US" sz="1800" b="0" dirty="0">
                <a:latin typeface="Arial" charset="0"/>
                <a:sym typeface="Wingdings"/>
              </a:rPr>
              <a:t> a &lt; 10 </a:t>
            </a:r>
            <a:r>
              <a:rPr lang="en-US" sz="1800" dirty="0">
                <a:latin typeface="Arial" charset="0"/>
                <a:sym typeface="Wingdings"/>
              </a:rPr>
              <a:t>then</a:t>
            </a:r>
            <a:r>
              <a:rPr lang="en-US" sz="1800" b="0" dirty="0">
                <a:latin typeface="Arial" charset="0"/>
                <a:sym typeface="Wingdings"/>
              </a:rPr>
              <a:t> </a:t>
            </a:r>
            <a:r>
              <a:rPr lang="en-US" sz="1800" b="0" i="1" dirty="0">
                <a:latin typeface="Arial" charset="0"/>
                <a:sym typeface="Wingdings"/>
              </a:rPr>
              <a:t>abort_tx</a:t>
            </a:r>
          </a:p>
          <a:p>
            <a:pPr algn="l"/>
            <a:r>
              <a:rPr lang="en-US" sz="1800" dirty="0">
                <a:latin typeface="Arial" charset="0"/>
                <a:sym typeface="Wingdings"/>
              </a:rPr>
              <a:t>else</a:t>
            </a:r>
            <a:r>
              <a:rPr lang="en-US" sz="1800" b="0" dirty="0">
                <a:latin typeface="Arial" charset="0"/>
                <a:sym typeface="Wingdings"/>
              </a:rPr>
              <a:t>	write(A, a−10)</a:t>
            </a:r>
          </a:p>
          <a:p>
            <a:pPr algn="l"/>
            <a:r>
              <a:rPr lang="en-US" sz="1800" b="0" dirty="0">
                <a:latin typeface="Arial" charset="0"/>
                <a:sym typeface="Wingdings"/>
              </a:rPr>
              <a:t>	b  read(B)</a:t>
            </a:r>
          </a:p>
          <a:p>
            <a:pPr algn="l"/>
            <a:r>
              <a:rPr lang="en-US" sz="1800" b="0" dirty="0">
                <a:latin typeface="Arial" charset="0"/>
                <a:sym typeface="Wingdings"/>
              </a:rPr>
              <a:t>	write(B, b+10)</a:t>
            </a:r>
          </a:p>
          <a:p>
            <a:pPr algn="l"/>
            <a:r>
              <a:rPr lang="en-US" sz="1800" dirty="0">
                <a:latin typeface="Arial" charset="0"/>
                <a:sym typeface="Wingdings"/>
              </a:rPr>
              <a:t>	</a:t>
            </a:r>
            <a:r>
              <a:rPr lang="en-US" sz="1800" b="0" i="1" dirty="0">
                <a:latin typeface="Arial" charset="0"/>
                <a:sym typeface="Wingdings"/>
              </a:rPr>
              <a:t>commit_tx</a:t>
            </a:r>
            <a:endParaRPr lang="en-US" sz="1800" b="0" i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03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b="1" dirty="0">
                <a:solidFill>
                  <a:schemeClr val="accent6">
                    <a:lumMod val="75000"/>
                  </a:schemeClr>
                </a:solidFill>
              </a:rPr>
              <a:t>Isolation: </a:t>
            </a:r>
            <a:r>
              <a:rPr lang="en-US" sz="3000" b="1" dirty="0"/>
              <a:t>sum</a:t>
            </a:r>
            <a:r>
              <a:rPr lang="en-US" sz="3000" dirty="0"/>
              <a:t> appears to happen either completely before or completely after </a:t>
            </a:r>
            <a:r>
              <a:rPr lang="en-US" sz="3000" b="1" dirty="0"/>
              <a:t>transfer</a:t>
            </a:r>
            <a:endParaRPr lang="en-US" sz="3000" dirty="0"/>
          </a:p>
          <a:p>
            <a:pPr lvl="1"/>
            <a:r>
              <a:rPr lang="en-US" sz="3000" dirty="0"/>
              <a:t>i.e., it appears that all operations of a transaction happened together</a:t>
            </a:r>
          </a:p>
          <a:p>
            <a:pPr lvl="1"/>
            <a:r>
              <a:rPr lang="en-US" sz="3000" dirty="0"/>
              <a:t>sometimes called </a:t>
            </a:r>
            <a:r>
              <a:rPr lang="en-US" sz="3000" i="1" dirty="0"/>
              <a:t>before-after atomicity</a:t>
            </a:r>
          </a:p>
          <a:p>
            <a:pPr lvl="1"/>
            <a:endParaRPr lang="en-US" sz="3000" i="1" dirty="0"/>
          </a:p>
          <a:p>
            <a:pPr lvl="1"/>
            <a:endParaRPr lang="en-US" sz="3000" i="1" dirty="0"/>
          </a:p>
          <a:p>
            <a:r>
              <a:rPr lang="en-US" sz="3000" i="1" dirty="0"/>
              <a:t>Schedule</a:t>
            </a:r>
            <a:r>
              <a:rPr lang="en-US" sz="3000" dirty="0"/>
              <a:t> for transactions is an ordering of the operations performed by those transactions</a:t>
            </a:r>
            <a:endParaRPr lang="en-US" sz="3000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Isolation </a:t>
            </a:r>
            <a:r>
              <a:rPr lang="en-US"/>
              <a:t>between transactions</a:t>
            </a:r>
          </a:p>
        </p:txBody>
      </p:sp>
    </p:spTree>
    <p:extLst>
      <p:ext uri="{BB962C8B-B14F-4D97-AF65-F5344CB8AC3E}">
        <p14:creationId xmlns:p14="http://schemas.microsoft.com/office/powerpoint/2010/main" val="5638086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1820863" algn="l"/>
                <a:tab pos="5026025" algn="l"/>
              </a:tabLst>
            </a:pP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Serial execution </a:t>
            </a:r>
            <a:r>
              <a:rPr lang="en-US" sz="2800" dirty="0"/>
              <a:t>of transactions—transfer then sum:</a:t>
            </a:r>
          </a:p>
          <a:p>
            <a:pPr marL="0" indent="0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>
              <a:buNone/>
              <a:tabLst>
                <a:tab pos="1820863" algn="l"/>
                <a:tab pos="444817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444817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u="sng" baseline="30000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>
              <a:tabLst>
                <a:tab pos="1820863" algn="l"/>
                <a:tab pos="3713163" algn="l"/>
                <a:tab pos="5140325" algn="l"/>
              </a:tabLst>
            </a:pPr>
            <a:r>
              <a:rPr lang="en-US" sz="2800" dirty="0"/>
              <a:t>Concurrent execution resulting in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inconsistent retrieval, </a:t>
            </a:r>
            <a:r>
              <a:rPr lang="en-US" sz="2800" dirty="0"/>
              <a:t>result differing from any serial execution:</a:t>
            </a:r>
          </a:p>
          <a:p>
            <a:pPr marL="0" indent="0">
              <a:buNone/>
              <a:tabLst>
                <a:tab pos="1820863" algn="l"/>
                <a:tab pos="3713163" algn="l"/>
                <a:tab pos="5140325" algn="l"/>
              </a:tabLst>
            </a:pPr>
            <a:endParaRPr lang="en-US" sz="2800" b="1" dirty="0"/>
          </a:p>
          <a:p>
            <a:pPr marL="0" indent="0">
              <a:buNone/>
              <a:tabLst>
                <a:tab pos="1820863" algn="l"/>
                <a:tab pos="2906713" algn="l"/>
                <a:tab pos="4335463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06713" algn="l"/>
                <a:tab pos="4335463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Problem for </a:t>
            </a:r>
            <a:r>
              <a:rPr lang="en-US" sz="3600"/>
              <a:t>concurrent execution: </a:t>
            </a:r>
            <a:r>
              <a:rPr lang="en-US" sz="3600" dirty="0"/>
              <a:t>Inconsistent retrieval</a:t>
            </a:r>
          </a:p>
        </p:txBody>
      </p:sp>
      <p:sp>
        <p:nvSpPr>
          <p:cNvPr id="5" name="Rounded Rectangular Callout 4"/>
          <p:cNvSpPr/>
          <p:nvPr/>
        </p:nvSpPr>
        <p:spPr>
          <a:xfrm>
            <a:off x="2567354" y="1881554"/>
            <a:ext cx="949569" cy="413238"/>
          </a:xfrm>
          <a:prstGeom prst="wedgeRoundRectCallout">
            <a:avLst>
              <a:gd name="adj1" fmla="val -26389"/>
              <a:gd name="adj2" fmla="val 81649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0">
                <a:solidFill>
                  <a:schemeClr val="tx1"/>
                </a:solidFill>
                <a:latin typeface="+mn-lt"/>
              </a:rPr>
              <a:t>debit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3625361" y="1881554"/>
            <a:ext cx="999393" cy="413238"/>
          </a:xfrm>
          <a:prstGeom prst="wedgeRoundRectCallout">
            <a:avLst>
              <a:gd name="adj1" fmla="val -29554"/>
              <a:gd name="adj2" fmla="val 79521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0">
                <a:solidFill>
                  <a:schemeClr val="tx1"/>
                </a:solidFill>
                <a:latin typeface="+mn-lt"/>
              </a:rPr>
              <a:t>credit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2567353" y="4363915"/>
            <a:ext cx="949569" cy="413238"/>
          </a:xfrm>
          <a:prstGeom prst="wedgeRoundRectCallout">
            <a:avLst>
              <a:gd name="adj1" fmla="val -26389"/>
              <a:gd name="adj2" fmla="val 81649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0">
                <a:solidFill>
                  <a:schemeClr val="tx1"/>
                </a:solidFill>
                <a:latin typeface="+mn-lt"/>
              </a:rPr>
              <a:t>debit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5105399" y="4363915"/>
            <a:ext cx="999393" cy="413238"/>
          </a:xfrm>
          <a:prstGeom prst="wedgeRoundRectCallout">
            <a:avLst>
              <a:gd name="adj1" fmla="val -29554"/>
              <a:gd name="adj2" fmla="val 79521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0">
                <a:solidFill>
                  <a:schemeClr val="tx1"/>
                </a:solidFill>
                <a:latin typeface="+mn-lt"/>
              </a:rPr>
              <a:t>credit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89388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Isolation: sum</a:t>
            </a:r>
            <a:r>
              <a:rPr lang="en-US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appears to happen either completely before or completely after 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transfer</a:t>
            </a:r>
            <a:endParaRPr lang="en-US" sz="3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/>
            <a:r>
              <a:rPr lang="en-US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i.e., it appears that all operations of a transaction happened together</a:t>
            </a:r>
          </a:p>
          <a:p>
            <a:pPr lvl="1"/>
            <a:r>
              <a:rPr lang="en-US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sometimes called </a:t>
            </a:r>
            <a:r>
              <a:rPr lang="en-US" sz="30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before-after atomicity</a:t>
            </a:r>
          </a:p>
          <a:p>
            <a:pPr lvl="1"/>
            <a:endParaRPr lang="en-US" sz="30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/>
            <a:endParaRPr lang="en-US" sz="30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sz="3000" dirty="0"/>
              <a:t>Given a schedule of operations:</a:t>
            </a:r>
          </a:p>
          <a:p>
            <a:pPr lvl="1"/>
            <a:r>
              <a:rPr lang="en-US" sz="3000" i="1" dirty="0"/>
              <a:t>Is that schedule in some way “equivalent” to a serial execution of transactions?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Isolation </a:t>
            </a:r>
            <a:r>
              <a:rPr lang="en-US"/>
              <a:t>between transactions</a:t>
            </a:r>
          </a:p>
        </p:txBody>
      </p:sp>
    </p:spTree>
    <p:extLst>
      <p:ext uri="{BB962C8B-B14F-4D97-AF65-F5344CB8AC3E}">
        <p14:creationId xmlns:p14="http://schemas.microsoft.com/office/powerpoint/2010/main" val="27189816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Two </a:t>
            </a:r>
            <a:r>
              <a:rPr lang="en-US" sz="2800" b="1" dirty="0"/>
              <a:t>operations</a:t>
            </a:r>
            <a:r>
              <a:rPr lang="en-US" sz="2800" dirty="0"/>
              <a:t> from</a:t>
            </a:r>
            <a:r>
              <a:rPr lang="en-US" sz="2800" b="1" dirty="0"/>
              <a:t> different transactions </a:t>
            </a:r>
            <a:r>
              <a:rPr lang="en-US" sz="2800" dirty="0"/>
              <a:t>are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conflicting </a:t>
            </a:r>
            <a:r>
              <a:rPr lang="en-US" sz="2800" dirty="0"/>
              <a:t>if: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They </a:t>
            </a:r>
            <a:r>
              <a:rPr lang="en-US" sz="2800" b="1" dirty="0"/>
              <a:t>read</a:t>
            </a:r>
            <a:r>
              <a:rPr lang="en-US" sz="2800" dirty="0"/>
              <a:t> and </a:t>
            </a:r>
            <a:r>
              <a:rPr lang="en-US" sz="2800" b="1" dirty="0">
                <a:solidFill>
                  <a:srgbClr val="FF0000"/>
                </a:solidFill>
              </a:rPr>
              <a:t>write</a:t>
            </a:r>
            <a:r>
              <a:rPr lang="en-US" sz="2800" dirty="0"/>
              <a:t> to the </a:t>
            </a:r>
            <a:r>
              <a:rPr lang="en-US" sz="2800" b="1" dirty="0"/>
              <a:t>same data item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The </a:t>
            </a:r>
            <a:r>
              <a:rPr lang="en-US" sz="2800" b="1" dirty="0">
                <a:solidFill>
                  <a:srgbClr val="FF0000"/>
                </a:solidFill>
              </a:rPr>
              <a:t>write</a:t>
            </a:r>
            <a:r>
              <a:rPr lang="en-US" sz="2800" dirty="0"/>
              <a:t> and </a:t>
            </a:r>
            <a:r>
              <a:rPr lang="en-US" sz="2800" b="1" dirty="0">
                <a:solidFill>
                  <a:srgbClr val="FF0000"/>
                </a:solidFill>
              </a:rPr>
              <a:t>write</a:t>
            </a:r>
            <a:r>
              <a:rPr lang="en-US" sz="2800" dirty="0"/>
              <a:t> to the </a:t>
            </a:r>
            <a:r>
              <a:rPr lang="en-US" sz="2800" b="1" dirty="0"/>
              <a:t>same data item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Two </a:t>
            </a:r>
            <a:r>
              <a:rPr lang="en-US" sz="2800" b="1" dirty="0"/>
              <a:t>schedules</a:t>
            </a:r>
            <a:r>
              <a:rPr lang="en-US" sz="2800" dirty="0"/>
              <a:t> are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equivalent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/>
              <a:t>if: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They contain the same transactions and operations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They </a:t>
            </a:r>
            <a:r>
              <a:rPr lang="en-US" sz="2800" b="1" dirty="0"/>
              <a:t>order</a:t>
            </a:r>
            <a:r>
              <a:rPr lang="en-US" sz="2800" dirty="0"/>
              <a:t> all </a:t>
            </a:r>
            <a:r>
              <a:rPr lang="en-US" sz="2800" b="1" dirty="0"/>
              <a:t>conflicting</a:t>
            </a:r>
            <a:r>
              <a:rPr lang="en-US" sz="2800" dirty="0"/>
              <a:t> operations of non-aborting transactions in the </a:t>
            </a:r>
            <a:r>
              <a:rPr lang="en-US" sz="2800" b="1" dirty="0"/>
              <a:t>same way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Equivalence of schedules</a:t>
            </a:r>
          </a:p>
        </p:txBody>
      </p:sp>
    </p:spTree>
    <p:extLst>
      <p:ext uri="{BB962C8B-B14F-4D97-AF65-F5344CB8AC3E}">
        <p14:creationId xmlns:p14="http://schemas.microsoft.com/office/powerpoint/2010/main" val="127629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Ideal isolation semantics: </a:t>
            </a:r>
            <a:r>
              <a:rPr lang="en-US" sz="2800" i="1" dirty="0"/>
              <a:t>serializability</a:t>
            </a:r>
          </a:p>
          <a:p>
            <a:endParaRPr lang="en-US" sz="2800" dirty="0"/>
          </a:p>
          <a:p>
            <a:r>
              <a:rPr lang="en-US" sz="2800" dirty="0"/>
              <a:t>A schedule is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serializable </a:t>
            </a:r>
            <a:r>
              <a:rPr lang="en-US" sz="2800" dirty="0"/>
              <a:t>if it is equivalent to some serial schedule</a:t>
            </a:r>
          </a:p>
          <a:p>
            <a:pPr lvl="1"/>
            <a:r>
              <a:rPr lang="en-US" sz="2800" i="1" dirty="0"/>
              <a:t>i.e.,</a:t>
            </a:r>
            <a:r>
              <a:rPr lang="en-US" sz="2800" dirty="0"/>
              <a:t> </a:t>
            </a:r>
            <a:r>
              <a:rPr lang="en-US" sz="2800" b="1" dirty="0"/>
              <a:t>non-conflicting</a:t>
            </a:r>
            <a:r>
              <a:rPr lang="en-US" sz="2800" dirty="0"/>
              <a:t> operations can be </a:t>
            </a:r>
            <a:r>
              <a:rPr lang="en-US" sz="2800" b="1" dirty="0">
                <a:solidFill>
                  <a:srgbClr val="0070C0"/>
                </a:solidFill>
              </a:rPr>
              <a:t>reordered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to get a </a:t>
            </a:r>
            <a:r>
              <a:rPr lang="en-US" sz="2800" b="1" dirty="0">
                <a:solidFill>
                  <a:srgbClr val="0070C0"/>
                </a:solidFill>
              </a:rPr>
              <a:t>serial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schedule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Serializability</a:t>
            </a:r>
          </a:p>
        </p:txBody>
      </p:sp>
    </p:spTree>
    <p:extLst>
      <p:ext uri="{BB962C8B-B14F-4D97-AF65-F5344CB8AC3E}">
        <p14:creationId xmlns:p14="http://schemas.microsoft.com/office/powerpoint/2010/main" val="18114309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Ideal isolation semantics: </a:t>
            </a:r>
            <a:r>
              <a:rPr lang="en-US" sz="2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serializability</a:t>
            </a:r>
          </a:p>
          <a:p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 schedule is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serializable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if it is equivalent to some serial schedule</a:t>
            </a:r>
          </a:p>
          <a:p>
            <a:pPr lvl="1"/>
            <a:r>
              <a:rPr lang="en-US" sz="2800" i="1" dirty="0"/>
              <a:t>i.e.,</a:t>
            </a:r>
            <a:r>
              <a:rPr lang="en-US" sz="2800" dirty="0"/>
              <a:t> </a:t>
            </a:r>
            <a:r>
              <a:rPr lang="en-US" sz="2800" b="1" dirty="0"/>
              <a:t>non-conflicting</a:t>
            </a:r>
            <a:r>
              <a:rPr lang="en-US" sz="2800" dirty="0"/>
              <a:t> operations can be </a:t>
            </a:r>
            <a:r>
              <a:rPr lang="en-US" sz="2800" b="1" dirty="0">
                <a:solidFill>
                  <a:srgbClr val="0070C0"/>
                </a:solidFill>
              </a:rPr>
              <a:t>reordered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to get a </a:t>
            </a:r>
            <a:r>
              <a:rPr lang="en-US" sz="2800" b="1" dirty="0">
                <a:solidFill>
                  <a:srgbClr val="0070C0"/>
                </a:solidFill>
              </a:rPr>
              <a:t>serial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schedule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serializable schedule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09697" y="6015335"/>
            <a:ext cx="21002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Conflict-free!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266900" y="5162481"/>
            <a:ext cx="8792" cy="852854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3798279" y="4808626"/>
            <a:ext cx="0" cy="1211804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4302372" y="4808626"/>
            <a:ext cx="0" cy="1211804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161197" y="5466433"/>
            <a:ext cx="2821606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Serial schedule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964261" y="4615907"/>
            <a:ext cx="4865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pc="-50" dirty="0">
                <a:solidFill>
                  <a:schemeClr val="accent3">
                    <a:lumMod val="50000"/>
                  </a:schemeClr>
                </a:solidFill>
                <a:latin typeface="Arial"/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US" sz="2800" spc="-50" baseline="-25000" dirty="0">
                <a:solidFill>
                  <a:schemeClr val="accent3">
                    <a:lumMod val="50000"/>
                  </a:schemeClr>
                </a:solidFill>
                <a:latin typeface="Arial"/>
                <a:ea typeface="ＭＳ Ｐゴシック" pitchFamily="-1" charset="-128"/>
                <a:cs typeface="ＭＳ Ｐゴシック" pitchFamily="-1" charset="-128"/>
              </a:rPr>
              <a:t>A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3162731" y="4580026"/>
            <a:ext cx="1820008" cy="633100"/>
          </a:xfrm>
          <a:prstGeom prst="rightArrow">
            <a:avLst>
              <a:gd name="adj1" fmla="val 60212"/>
              <a:gd name="adj2" fmla="val 43056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58263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13" grpId="0" animBg="1"/>
      <p:bldP spid="16" grpId="0"/>
      <p:bldP spid="1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Ideal isolation semantics: </a:t>
            </a:r>
            <a:r>
              <a:rPr lang="en-US" sz="2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serializability</a:t>
            </a:r>
          </a:p>
          <a:p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 schedule is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serializable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if it is equivalent to some serial schedule</a:t>
            </a:r>
          </a:p>
          <a:p>
            <a:pPr lvl="1"/>
            <a:r>
              <a:rPr lang="en-US" sz="2800" i="1" dirty="0"/>
              <a:t>i.e.,</a:t>
            </a:r>
            <a:r>
              <a:rPr lang="en-US" sz="2800" dirty="0"/>
              <a:t> </a:t>
            </a:r>
            <a:r>
              <a:rPr lang="en-US" sz="2800" b="1" dirty="0"/>
              <a:t>non-conflicting</a:t>
            </a:r>
            <a:r>
              <a:rPr lang="en-US" sz="2800" dirty="0"/>
              <a:t> operations can be </a:t>
            </a:r>
            <a:r>
              <a:rPr lang="en-US" sz="2800" b="1" dirty="0">
                <a:solidFill>
                  <a:srgbClr val="0070C0"/>
                </a:solidFill>
              </a:rPr>
              <a:t>reordered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to get a </a:t>
            </a:r>
            <a:r>
              <a:rPr lang="en-US" sz="2800" b="1" dirty="0">
                <a:solidFill>
                  <a:srgbClr val="0070C0"/>
                </a:solidFill>
              </a:rPr>
              <a:t>serial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schedule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444817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444817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FF0000"/>
                </a:solidFill>
              </a:rPr>
              <a:t>non</a:t>
            </a:r>
            <a:r>
              <a:rPr lang="en-US" dirty="0"/>
              <a:t>-serializable schedule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14129" y="6015335"/>
            <a:ext cx="24208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Conflicting ops</a:t>
            </a:r>
            <a:endParaRPr lang="en-US" sz="24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266900" y="5162481"/>
            <a:ext cx="8792" cy="852854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2605439" y="4808626"/>
            <a:ext cx="0" cy="1211804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5243149" y="4808626"/>
            <a:ext cx="0" cy="1211804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261010" y="6023745"/>
            <a:ext cx="24208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Conflicting ops</a:t>
            </a:r>
            <a:endParaRPr lang="en-US" sz="24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3720908" y="5167576"/>
            <a:ext cx="8792" cy="852854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19454" y="5321264"/>
            <a:ext cx="6462346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But in a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serial schedule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, sum’s reads either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both before </a:t>
            </a:r>
            <a:r>
              <a:rPr lang="en-US" sz="2800" b="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w</a:t>
            </a:r>
            <a:r>
              <a:rPr lang="en-US" sz="2800" b="0" baseline="-250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 or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both after </a:t>
            </a:r>
            <a:r>
              <a:rPr lang="en-US" sz="2800" b="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w</a:t>
            </a:r>
            <a:r>
              <a:rPr lang="en-US" sz="2800" b="0" baseline="-250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568052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12" grpId="0"/>
      <p:bldP spid="12" grpId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Scale Strong Consistency!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Transactions and Atomic Commit review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Serializability</a:t>
            </a:r>
            <a:endParaRPr lang="en-US" dirty="0"/>
          </a:p>
          <a:p>
            <a:pPr lvl="1"/>
            <a:r>
              <a:rPr lang="en-US" dirty="0"/>
              <a:t>Strict </a:t>
            </a:r>
            <a:r>
              <a:rPr lang="en-US" dirty="0" err="1"/>
              <a:t>serializability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Concurrency Control:</a:t>
            </a:r>
          </a:p>
          <a:p>
            <a:pPr lvl="1"/>
            <a:r>
              <a:rPr lang="en-US" dirty="0"/>
              <a:t>Two-phase locking (2PL)</a:t>
            </a:r>
          </a:p>
          <a:p>
            <a:pPr lvl="1"/>
            <a:r>
              <a:rPr lang="en-US" dirty="0"/>
              <a:t>Optimistic concurrency control (OCC)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9BE7CA-7D63-3D40-BD5B-0A8CF2710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3800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749861" cy="225562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Linearizability: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a guarantee about </a:t>
            </a:r>
            <a:r>
              <a:rPr lang="en-US" b="1" dirty="0"/>
              <a:t>single</a:t>
            </a:r>
            <a:r>
              <a:rPr lang="en-US" dirty="0"/>
              <a:t> operations on </a:t>
            </a:r>
            <a:r>
              <a:rPr lang="en-US" b="1" dirty="0"/>
              <a:t>single</a:t>
            </a:r>
            <a:r>
              <a:rPr lang="en-US" dirty="0"/>
              <a:t> objects</a:t>
            </a:r>
          </a:p>
          <a:p>
            <a:pPr lvl="1"/>
            <a:r>
              <a:rPr lang="en-US" dirty="0"/>
              <a:t>Once write completes, all later reads (by wall clock) should reflect that write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033473" y="1470346"/>
            <a:ext cx="3713485" cy="2255620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Serializability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is a guarantee about </a:t>
            </a:r>
            <a:r>
              <a:rPr lang="en-US" b="1" dirty="0"/>
              <a:t>transactions</a:t>
            </a:r>
            <a:r>
              <a:rPr lang="en-US" dirty="0"/>
              <a:t> over</a:t>
            </a:r>
            <a:br>
              <a:rPr lang="en-US" dirty="0"/>
            </a:br>
            <a:r>
              <a:rPr lang="en-US" b="1" dirty="0"/>
              <a:t>one or more </a:t>
            </a:r>
            <a:r>
              <a:rPr lang="en-US" dirty="0"/>
              <a:t>objects</a:t>
            </a:r>
          </a:p>
          <a:p>
            <a:pPr lvl="1"/>
            <a:r>
              <a:rPr lang="en-US" dirty="0"/>
              <a:t>Doesn’t impose real-time constraints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Serializability versus linearizability</a:t>
            </a:r>
          </a:p>
        </p:txBody>
      </p:sp>
      <p:sp>
        <p:nvSpPr>
          <p:cNvPr id="6" name="Content Placeholder 4"/>
          <p:cNvSpPr txBox="1">
            <a:spLocks/>
          </p:cNvSpPr>
          <p:nvPr/>
        </p:nvSpPr>
        <p:spPr bwMode="auto">
          <a:xfrm>
            <a:off x="152399" y="4233486"/>
            <a:ext cx="8859253" cy="2158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indent="-28575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»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dirty="0">
                <a:solidFill>
                  <a:schemeClr val="accent6">
                    <a:lumMod val="75000"/>
                  </a:schemeClr>
                </a:solidFill>
              </a:rPr>
              <a:t>Strict serializability </a:t>
            </a:r>
            <a:r>
              <a:rPr lang="en-US" dirty="0"/>
              <a:t> = Serializability + real-time ordering</a:t>
            </a:r>
          </a:p>
          <a:p>
            <a:pPr lvl="1"/>
            <a:r>
              <a:rPr lang="en-US" b="0" spc="-150" dirty="0"/>
              <a:t>Intuitively Serializability + Linearizability</a:t>
            </a:r>
          </a:p>
          <a:p>
            <a:pPr lvl="1"/>
            <a:r>
              <a:rPr lang="en-US" b="0" spc="-150" dirty="0"/>
              <a:t>Transaction behavior equivalent to some serial execution</a:t>
            </a:r>
          </a:p>
          <a:p>
            <a:pPr lvl="2"/>
            <a:r>
              <a:rPr lang="en-US" dirty="0"/>
              <a:t>And</a:t>
            </a:r>
            <a:r>
              <a:rPr lang="en-US" b="0" dirty="0"/>
              <a:t> that serial execution </a:t>
            </a:r>
            <a:r>
              <a:rPr lang="en-US" dirty="0"/>
              <a:t>agrees with real-time</a:t>
            </a:r>
          </a:p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88724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 Hierarchy</a:t>
            </a:r>
          </a:p>
        </p:txBody>
      </p:sp>
      <p:sp>
        <p:nvSpPr>
          <p:cNvPr id="4" name="Rectangle 3"/>
          <p:cNvSpPr/>
          <p:nvPr/>
        </p:nvSpPr>
        <p:spPr>
          <a:xfrm>
            <a:off x="750054" y="2260951"/>
            <a:ext cx="21339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latin typeface="Helvetica Neue Medium" charset="0"/>
                <a:ea typeface="Helvetica Neue Medium" charset="0"/>
                <a:cs typeface="Helvetica Neue Medium" charset="0"/>
              </a:rPr>
              <a:t>Linearizability</a:t>
            </a:r>
            <a:endParaRPr lang="en-US" sz="24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0054" y="3255727"/>
            <a:ext cx="35317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Sequential Consistency</a:t>
            </a:r>
          </a:p>
        </p:txBody>
      </p:sp>
      <p:sp>
        <p:nvSpPr>
          <p:cNvPr id="6" name="Rectangle 5"/>
          <p:cNvSpPr/>
          <p:nvPr/>
        </p:nvSpPr>
        <p:spPr>
          <a:xfrm>
            <a:off x="745440" y="4519445"/>
            <a:ext cx="3188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Causal+ Consistency</a:t>
            </a:r>
          </a:p>
        </p:txBody>
      </p:sp>
      <p:sp>
        <p:nvSpPr>
          <p:cNvPr id="7" name="Rectangle 6"/>
          <p:cNvSpPr/>
          <p:nvPr/>
        </p:nvSpPr>
        <p:spPr>
          <a:xfrm>
            <a:off x="750054" y="5626874"/>
            <a:ext cx="32544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Eventual Consistency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712259" y="2722616"/>
            <a:ext cx="1431" cy="553714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1712259" y="3696789"/>
            <a:ext cx="1" cy="830083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1712259" y="4960019"/>
            <a:ext cx="1" cy="6668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4571999" y="2260951"/>
            <a:ext cx="16658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RAFT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1999" y="4498354"/>
            <a:ext cx="17860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>
                <a:latin typeface="Helvetica Neue Medium" charset="0"/>
                <a:ea typeface="Helvetica Neue Medium" charset="0"/>
                <a:cs typeface="Helvetica Neue Medium" charset="0"/>
              </a:rPr>
              <a:t>e.g., Bayou</a:t>
            </a:r>
            <a:endParaRPr lang="en-US" sz="24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571999" y="5656736"/>
            <a:ext cx="20601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Dynamo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45440" y="1266175"/>
            <a:ext cx="28969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Strict </a:t>
            </a:r>
            <a:r>
              <a:rPr lang="en-US" sz="2400" dirty="0" err="1">
                <a:latin typeface="Helvetica Neue Medium" charset="0"/>
                <a:ea typeface="Helvetica Neue Medium" charset="0"/>
                <a:cs typeface="Helvetica Neue Medium" charset="0"/>
              </a:rPr>
              <a:t>Serializability</a:t>
            </a:r>
            <a:endParaRPr lang="en-US" sz="24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1707645" y="1727840"/>
            <a:ext cx="1431" cy="553714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567385" y="1266175"/>
            <a:ext cx="20697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Spanner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BC7BC89-2F25-F341-A46A-2EA09934A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6446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Each node </a:t>
            </a:r>
            <a:r>
              <a:rPr lang="en-US" sz="2800" b="1" i="1" dirty="0"/>
              <a:t>t</a:t>
            </a:r>
            <a:r>
              <a:rPr lang="en-US" sz="2800" dirty="0"/>
              <a:t> in the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precedence graph </a:t>
            </a:r>
            <a:r>
              <a:rPr lang="en-US" sz="2800" dirty="0"/>
              <a:t>represents a transaction </a:t>
            </a:r>
            <a:r>
              <a:rPr lang="en-US" sz="2800" b="1" i="1" dirty="0"/>
              <a:t>t</a:t>
            </a:r>
          </a:p>
          <a:p>
            <a:pPr lvl="1"/>
            <a:r>
              <a:rPr lang="en-US" sz="2800" dirty="0"/>
              <a:t>Edge from </a:t>
            </a:r>
            <a:r>
              <a:rPr lang="en-US" sz="2800" b="1" i="1" dirty="0"/>
              <a:t>s</a:t>
            </a:r>
            <a:r>
              <a:rPr lang="en-US" sz="2800" dirty="0"/>
              <a:t> to </a:t>
            </a:r>
            <a:r>
              <a:rPr lang="en-US" sz="2800" b="1" i="1" dirty="0"/>
              <a:t>t</a:t>
            </a:r>
            <a:r>
              <a:rPr lang="en-US" sz="2800" dirty="0"/>
              <a:t> if some action of </a:t>
            </a:r>
            <a:r>
              <a:rPr lang="en-US" sz="2800" b="1" i="1" dirty="0"/>
              <a:t>s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precedes and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FF0000"/>
                </a:solidFill>
              </a:rPr>
              <a:t>conflicts with </a:t>
            </a:r>
            <a:r>
              <a:rPr lang="en-US" sz="2800" dirty="0"/>
              <a:t>some action of </a:t>
            </a:r>
            <a:r>
              <a:rPr lang="en-US" sz="2800" b="1" i="1" dirty="0"/>
              <a:t>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for serializability</a:t>
            </a:r>
          </a:p>
        </p:txBody>
      </p:sp>
    </p:spTree>
    <p:extLst>
      <p:ext uri="{BB962C8B-B14F-4D97-AF65-F5344CB8AC3E}">
        <p14:creationId xmlns:p14="http://schemas.microsoft.com/office/powerpoint/2010/main" val="2057784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Each node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in the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precedence graph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represents a transaction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</a:p>
          <a:p>
            <a:pPr lvl="1"/>
            <a:r>
              <a:rPr lang="en-US" sz="2800" dirty="0"/>
              <a:t>Edge from </a:t>
            </a:r>
            <a:r>
              <a:rPr lang="en-US" sz="2800" b="1" i="1" dirty="0"/>
              <a:t>s</a:t>
            </a:r>
            <a:r>
              <a:rPr lang="en-US" sz="2800" dirty="0"/>
              <a:t> to </a:t>
            </a:r>
            <a:r>
              <a:rPr lang="en-US" sz="2800" b="1" i="1" dirty="0"/>
              <a:t>t</a:t>
            </a:r>
            <a:r>
              <a:rPr lang="en-US" sz="2800" dirty="0"/>
              <a:t> if some action of </a:t>
            </a:r>
            <a:r>
              <a:rPr lang="en-US" sz="2800" b="1" i="1" dirty="0"/>
              <a:t>s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precedes and </a:t>
            </a:r>
            <a:r>
              <a:rPr lang="en-US" sz="2800" b="1" dirty="0">
                <a:solidFill>
                  <a:srgbClr val="FF0000"/>
                </a:solidFill>
              </a:rPr>
              <a:t>conflicts with </a:t>
            </a:r>
            <a:r>
              <a:rPr lang="en-US" sz="2800" dirty="0"/>
              <a:t>some action of </a:t>
            </a:r>
            <a:r>
              <a:rPr lang="en-US" sz="2800" b="1" i="1" dirty="0"/>
              <a:t>t</a:t>
            </a:r>
          </a:p>
          <a:p>
            <a:endParaRPr lang="en-US" sz="2800" b="1" i="1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Serializable schedule, acyclic graph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003534" y="3785197"/>
            <a:ext cx="4333800" cy="2011918"/>
            <a:chOff x="1028701" y="4213036"/>
            <a:chExt cx="4333800" cy="2011918"/>
          </a:xfrm>
        </p:grpSpPr>
        <p:sp>
          <p:nvSpPr>
            <p:cNvPr id="5" name="Rounded Rectangle 4"/>
            <p:cNvSpPr/>
            <p:nvPr/>
          </p:nvSpPr>
          <p:spPr>
            <a:xfrm>
              <a:off x="1028701" y="5644662"/>
              <a:ext cx="1547446" cy="580292"/>
            </a:xfrm>
            <a:prstGeom prst="roundRect">
              <a:avLst>
                <a:gd name="adj" fmla="val 37879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0">
                  <a:solidFill>
                    <a:schemeClr val="tx1"/>
                  </a:solidFill>
                  <a:latin typeface="+mn-lt"/>
                </a:rPr>
                <a:t>transfer</a:t>
              </a:r>
              <a:endParaRPr lang="en-US" sz="2800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253154" y="5644662"/>
              <a:ext cx="1005254" cy="580292"/>
            </a:xfrm>
            <a:prstGeom prst="roundRect">
              <a:avLst>
                <a:gd name="adj" fmla="val 42425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0">
                  <a:solidFill>
                    <a:schemeClr val="tx1"/>
                  </a:solidFill>
                  <a:latin typeface="+mn-lt"/>
                </a:rPr>
                <a:t>sum</a:t>
              </a:r>
              <a:endParaRPr lang="en-US" sz="2800" b="0" dirty="0">
                <a:solidFill>
                  <a:schemeClr val="tx1"/>
                </a:solidFill>
                <a:latin typeface="+mn-lt"/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>
            <a:xfrm>
              <a:off x="2681251" y="4256997"/>
              <a:ext cx="422030" cy="254977"/>
            </a:xfrm>
            <a:prstGeom prst="straightConnector1">
              <a:avLst/>
            </a:prstGeom>
            <a:ln w="38100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635670" y="4213036"/>
              <a:ext cx="726831" cy="298938"/>
            </a:xfrm>
            <a:prstGeom prst="straightConnector1">
              <a:avLst/>
            </a:prstGeom>
            <a:ln w="38100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Curved Connector 11"/>
            <p:cNvCxnSpPr>
              <a:stCxn id="5" idx="0"/>
              <a:endCxn id="6" idx="0"/>
            </p:cNvCxnSpPr>
            <p:nvPr/>
          </p:nvCxnSpPr>
          <p:spPr>
            <a:xfrm rot="5400000" flipH="1" flipV="1">
              <a:off x="2779102" y="4667984"/>
              <a:ext cx="12700" cy="1953357"/>
            </a:xfrm>
            <a:prstGeom prst="curvedConnector3">
              <a:avLst>
                <a:gd name="adj1" fmla="val 1800000"/>
              </a:avLst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Rounded Rectangle 6"/>
          <p:cNvSpPr/>
          <p:nvPr/>
        </p:nvSpPr>
        <p:spPr>
          <a:xfrm>
            <a:off x="4295164" y="4530054"/>
            <a:ext cx="2348917" cy="545285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600">
                <a:solidFill>
                  <a:schemeClr val="tx1"/>
                </a:solidFill>
                <a:latin typeface="+mn-lt"/>
              </a:rPr>
              <a:t>Serializable</a:t>
            </a:r>
            <a:endParaRPr lang="en-US" sz="26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85663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Each node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in the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precedence graph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represents a transaction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</a:p>
          <a:p>
            <a:pPr lvl="1"/>
            <a:r>
              <a:rPr lang="en-US" sz="2800" dirty="0"/>
              <a:t>Edge from </a:t>
            </a:r>
            <a:r>
              <a:rPr lang="en-US" sz="2800" b="1" i="1" dirty="0"/>
              <a:t>s</a:t>
            </a:r>
            <a:r>
              <a:rPr lang="en-US" sz="2800" dirty="0"/>
              <a:t> to </a:t>
            </a:r>
            <a:r>
              <a:rPr lang="en-US" sz="2800" b="1" i="1" dirty="0"/>
              <a:t>t</a:t>
            </a:r>
            <a:r>
              <a:rPr lang="en-US" sz="2800" dirty="0"/>
              <a:t> if some action of </a:t>
            </a:r>
            <a:r>
              <a:rPr lang="en-US" sz="2800" b="1" i="1" dirty="0"/>
              <a:t>s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precedes and </a:t>
            </a:r>
            <a:r>
              <a:rPr lang="en-US" sz="2800" b="1" dirty="0">
                <a:solidFill>
                  <a:srgbClr val="FF0000"/>
                </a:solidFill>
              </a:rPr>
              <a:t>conflicts with </a:t>
            </a:r>
            <a:r>
              <a:rPr lang="en-US" sz="2800" dirty="0"/>
              <a:t>some action of </a:t>
            </a:r>
            <a:r>
              <a:rPr lang="en-US" sz="2800" b="1" i="1" dirty="0"/>
              <a:t>t</a:t>
            </a:r>
          </a:p>
          <a:p>
            <a:endParaRPr lang="en-US" sz="2800" b="1" i="1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444817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444817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Non-serializable </a:t>
            </a:r>
            <a:r>
              <a:rPr lang="en-US" sz="3800" dirty="0"/>
              <a:t>schedule</a:t>
            </a:r>
            <a:r>
              <a:rPr lang="en-US" sz="3800"/>
              <a:t>, cyclic </a:t>
            </a:r>
            <a:r>
              <a:rPr lang="en-US" sz="3800" dirty="0"/>
              <a:t>graph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976203" y="5182245"/>
            <a:ext cx="1547446" cy="580292"/>
          </a:xfrm>
          <a:prstGeom prst="roundRect">
            <a:avLst>
              <a:gd name="adj" fmla="val 37879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0">
                <a:solidFill>
                  <a:schemeClr val="tx1"/>
                </a:solidFill>
                <a:latin typeface="+mn-lt"/>
              </a:rPr>
              <a:t>transfer</a:t>
            </a:r>
            <a:endParaRPr lang="en-US" sz="28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316462" y="5182245"/>
            <a:ext cx="1005254" cy="580292"/>
          </a:xfrm>
          <a:prstGeom prst="roundRect">
            <a:avLst>
              <a:gd name="adj" fmla="val 42425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0">
                <a:solidFill>
                  <a:schemeClr val="tx1"/>
                </a:solidFill>
                <a:latin typeface="+mn-lt"/>
              </a:rPr>
              <a:t>sum</a:t>
            </a:r>
            <a:endParaRPr lang="en-US" sz="2800" b="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1756275" y="3904271"/>
            <a:ext cx="2069163" cy="1284325"/>
            <a:chOff x="1756273" y="4299438"/>
            <a:chExt cx="2069163" cy="1284325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2785452" y="4299438"/>
              <a:ext cx="283063" cy="175847"/>
            </a:xfrm>
            <a:prstGeom prst="straightConnector1">
              <a:avLst/>
            </a:prstGeom>
            <a:ln w="38100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Curved Connector 11"/>
            <p:cNvCxnSpPr>
              <a:stCxn id="5" idx="0"/>
              <a:endCxn id="6" idx="0"/>
            </p:cNvCxnSpPr>
            <p:nvPr/>
          </p:nvCxnSpPr>
          <p:spPr>
            <a:xfrm rot="5400000" flipH="1" flipV="1">
              <a:off x="2784505" y="4542831"/>
              <a:ext cx="12700" cy="2069163"/>
            </a:xfrm>
            <a:prstGeom prst="curvedConnector3">
              <a:avLst>
                <a:gd name="adj1" fmla="val 1800000"/>
              </a:avLst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1756276" y="3668571"/>
            <a:ext cx="3290510" cy="2100317"/>
            <a:chOff x="1756275" y="4079631"/>
            <a:chExt cx="3290510" cy="2100317"/>
          </a:xfrm>
        </p:grpSpPr>
        <p:cxnSp>
          <p:nvCxnSpPr>
            <p:cNvPr id="9" name="Straight Arrow Connector 8"/>
            <p:cNvCxnSpPr/>
            <p:nvPr/>
          </p:nvCxnSpPr>
          <p:spPr>
            <a:xfrm flipV="1">
              <a:off x="3886200" y="4079631"/>
              <a:ext cx="1160585" cy="395654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Curved Connector 9"/>
            <p:cNvCxnSpPr>
              <a:stCxn id="6" idx="2"/>
              <a:endCxn id="5" idx="2"/>
            </p:cNvCxnSpPr>
            <p:nvPr/>
          </p:nvCxnSpPr>
          <p:spPr>
            <a:xfrm rot="5400000">
              <a:off x="2784507" y="5139016"/>
              <a:ext cx="12700" cy="2069163"/>
            </a:xfrm>
            <a:prstGeom prst="curvedConnector3">
              <a:avLst>
                <a:gd name="adj1" fmla="val 1800000"/>
              </a:avLst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Rounded Rectangle 22"/>
          <p:cNvSpPr/>
          <p:nvPr/>
        </p:nvSpPr>
        <p:spPr>
          <a:xfrm>
            <a:off x="4295164" y="4530054"/>
            <a:ext cx="2994869" cy="54528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600">
                <a:solidFill>
                  <a:schemeClr val="tx1"/>
                </a:solidFill>
                <a:latin typeface="+mn-lt"/>
              </a:rPr>
              <a:t>Non-serializable</a:t>
            </a:r>
            <a:endParaRPr lang="en-US" sz="26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46780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1726223"/>
          </a:xfrm>
        </p:spPr>
        <p:txBody>
          <a:bodyPr>
            <a:normAutofit/>
          </a:bodyPr>
          <a:lstStyle/>
          <a:p>
            <a:r>
              <a:rPr lang="en-US" sz="2800" dirty="0"/>
              <a:t>Each node </a:t>
            </a:r>
            <a:r>
              <a:rPr lang="en-US" sz="2800" b="1" i="1" dirty="0"/>
              <a:t>t</a:t>
            </a:r>
            <a:r>
              <a:rPr lang="en-US" sz="2800" dirty="0"/>
              <a:t> in the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precedence graph </a:t>
            </a:r>
            <a:r>
              <a:rPr lang="en-US" sz="2800" dirty="0"/>
              <a:t>represents a transaction </a:t>
            </a:r>
            <a:r>
              <a:rPr lang="en-US" sz="2800" b="1" i="1" dirty="0"/>
              <a:t>t</a:t>
            </a:r>
          </a:p>
          <a:p>
            <a:pPr lvl="1"/>
            <a:r>
              <a:rPr lang="en-US" sz="2800" dirty="0"/>
              <a:t>Edge from </a:t>
            </a:r>
            <a:r>
              <a:rPr lang="en-US" sz="2800" b="1" i="1" dirty="0"/>
              <a:t>s</a:t>
            </a:r>
            <a:r>
              <a:rPr lang="en-US" sz="2800" dirty="0"/>
              <a:t> to </a:t>
            </a:r>
            <a:r>
              <a:rPr lang="en-US" sz="2800" b="1" i="1" dirty="0"/>
              <a:t>t</a:t>
            </a:r>
            <a:r>
              <a:rPr lang="en-US" sz="2800" dirty="0"/>
              <a:t> if some action of </a:t>
            </a:r>
            <a:r>
              <a:rPr lang="en-US" sz="2800" b="1" i="1" dirty="0"/>
              <a:t>s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precedes and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FF0000"/>
                </a:solidFill>
              </a:rPr>
              <a:t>conflicts with </a:t>
            </a:r>
            <a:r>
              <a:rPr lang="en-US" sz="2800" dirty="0"/>
              <a:t>some action of </a:t>
            </a:r>
            <a:r>
              <a:rPr lang="en-US" sz="2800" b="1" i="1" dirty="0"/>
              <a:t>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for serializability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580292" y="3947746"/>
            <a:ext cx="7895492" cy="111662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dirty="0">
                <a:solidFill>
                  <a:schemeClr val="tx1"/>
                </a:solidFill>
              </a:rPr>
              <a:t>In general, a schedule is </a:t>
            </a:r>
            <a:r>
              <a:rPr lang="en-US" sz="2800" dirty="0">
                <a:solidFill>
                  <a:schemeClr val="tx1"/>
                </a:solidFill>
              </a:rPr>
              <a:t>serializable </a:t>
            </a:r>
            <a:r>
              <a:rPr lang="en-US" sz="2800" b="0" dirty="0">
                <a:solidFill>
                  <a:schemeClr val="tx1"/>
                </a:solidFill>
              </a:rPr>
              <a:t>if and only if its </a:t>
            </a:r>
            <a:r>
              <a:rPr lang="en-US" sz="2800" dirty="0">
                <a:solidFill>
                  <a:srgbClr val="0070C0"/>
                </a:solidFill>
              </a:rPr>
              <a:t>precedence graph </a:t>
            </a:r>
            <a:r>
              <a:rPr lang="en-US" sz="2800" b="0" dirty="0">
                <a:solidFill>
                  <a:schemeClr val="tx1"/>
                </a:solidFill>
              </a:rPr>
              <a:t>is </a:t>
            </a:r>
            <a:r>
              <a:rPr lang="en-US" sz="2800" dirty="0">
                <a:solidFill>
                  <a:srgbClr val="0070C0"/>
                </a:solidFill>
              </a:rPr>
              <a:t>acyclic</a:t>
            </a:r>
          </a:p>
        </p:txBody>
      </p:sp>
    </p:spTree>
    <p:extLst>
      <p:ext uri="{BB962C8B-B14F-4D97-AF65-F5344CB8AC3E}">
        <p14:creationId xmlns:p14="http://schemas.microsoft.com/office/powerpoint/2010/main" val="36802836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Scale Strong Consistency!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Transactions and Atomic Commit review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Serializability</a:t>
            </a:r>
            <a:endParaRPr lang="en-US" dirty="0"/>
          </a:p>
          <a:p>
            <a:pPr lvl="1"/>
            <a:r>
              <a:rPr lang="en-US" dirty="0"/>
              <a:t>Strict </a:t>
            </a:r>
            <a:r>
              <a:rPr lang="en-US" dirty="0" err="1"/>
              <a:t>serializability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Concurrency Control:</a:t>
            </a:r>
          </a:p>
          <a:p>
            <a:pPr lvl="1"/>
            <a:r>
              <a:rPr lang="en-US" b="1" dirty="0"/>
              <a:t>Two-phase locking (2PL)</a:t>
            </a:r>
          </a:p>
          <a:p>
            <a:pPr lvl="1"/>
            <a:r>
              <a:rPr lang="en-US" b="1" dirty="0"/>
              <a:t>Optimistic concurrency control (OCC)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9BE7CA-7D63-3D40-BD5B-0A8CF2710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5589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Concurrency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Concurrent execution can violate </a:t>
            </a:r>
            <a:r>
              <a:rPr lang="en-US" dirty="0" err="1"/>
              <a:t>serializability</a:t>
            </a:r>
            <a:endParaRPr lang="en-US" dirty="0"/>
          </a:p>
          <a:p>
            <a:endParaRPr lang="en-US" dirty="0"/>
          </a:p>
          <a:p>
            <a:r>
              <a:rPr lang="en-US" dirty="0"/>
              <a:t>We need to </a:t>
            </a:r>
            <a:r>
              <a:rPr lang="en-US" b="1" dirty="0">
                <a:solidFill>
                  <a:srgbClr val="FF8F00"/>
                </a:solidFill>
              </a:rPr>
              <a:t>control</a:t>
            </a:r>
            <a:r>
              <a:rPr lang="en-US" dirty="0">
                <a:solidFill>
                  <a:srgbClr val="FF8F00"/>
                </a:solidFill>
              </a:rPr>
              <a:t> </a:t>
            </a:r>
            <a:r>
              <a:rPr lang="en-US" dirty="0"/>
              <a:t>that concurrent execution so we do things a single machine executing transactions one at a time would</a:t>
            </a:r>
          </a:p>
          <a:p>
            <a:pPr lvl="1"/>
            <a:r>
              <a:rPr lang="en-US" dirty="0">
                <a:solidFill>
                  <a:srgbClr val="FF8F00"/>
                </a:solidFill>
              </a:rPr>
              <a:t>Concurrency control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DB4F0F-C3E3-0243-A70F-07E8C207F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4676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Big Global Lock</a:t>
            </a:r>
          </a:p>
          <a:p>
            <a:pPr lvl="1"/>
            <a:r>
              <a:rPr lang="en-US" dirty="0"/>
              <a:t>Acquire the lock when transaction starts</a:t>
            </a:r>
          </a:p>
          <a:p>
            <a:pPr lvl="1"/>
            <a:r>
              <a:rPr lang="en-US" dirty="0"/>
              <a:t>Release the lock when transaction ends</a:t>
            </a:r>
          </a:p>
          <a:p>
            <a:pPr lvl="1"/>
            <a:endParaRPr lang="en-US" dirty="0"/>
          </a:p>
          <a:p>
            <a:r>
              <a:rPr lang="en-US" dirty="0"/>
              <a:t>Provides strict </a:t>
            </a:r>
            <a:r>
              <a:rPr lang="en-US" dirty="0" err="1"/>
              <a:t>serializability</a:t>
            </a:r>
            <a:endParaRPr lang="en-US" dirty="0"/>
          </a:p>
          <a:p>
            <a:pPr lvl="1"/>
            <a:r>
              <a:rPr lang="en-US" dirty="0"/>
              <a:t>Just like executing transaction one by one because we are doing exactly that</a:t>
            </a:r>
          </a:p>
          <a:p>
            <a:pPr lvl="1"/>
            <a:endParaRPr lang="en-US" dirty="0"/>
          </a:p>
          <a:p>
            <a:r>
              <a:rPr lang="en-US" dirty="0"/>
              <a:t>No concurrency at all</a:t>
            </a:r>
          </a:p>
          <a:p>
            <a:pPr lvl="1"/>
            <a:r>
              <a:rPr lang="en-US" dirty="0"/>
              <a:t>Terrible for performance: one transaction at a time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Concurrency Control Strawman #1</a:t>
            </a:r>
          </a:p>
        </p:txBody>
      </p:sp>
    </p:spTree>
    <p:extLst>
      <p:ext uri="{BB962C8B-B14F-4D97-AF65-F5344CB8AC3E}">
        <p14:creationId xmlns:p14="http://schemas.microsoft.com/office/powerpoint/2010/main" val="1465898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291254"/>
          </a:xfrm>
        </p:spPr>
        <p:txBody>
          <a:bodyPr/>
          <a:lstStyle/>
          <a:p>
            <a:r>
              <a:rPr lang="en-US" dirty="0"/>
              <a:t>Locks maintained on each shard</a:t>
            </a:r>
            <a:endParaRPr lang="en-US" b="1" dirty="0">
              <a:solidFill>
                <a:srgbClr val="0070C0"/>
              </a:solidFill>
            </a:endParaRPr>
          </a:p>
          <a:p>
            <a:pPr lvl="1"/>
            <a:r>
              <a:rPr lang="en-US" dirty="0"/>
              <a:t>Transaction requests lock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for a data item</a:t>
            </a:r>
          </a:p>
          <a:p>
            <a:pPr lvl="1"/>
            <a:r>
              <a:rPr lang="en-US" dirty="0"/>
              <a:t>Shard </a:t>
            </a:r>
            <a:r>
              <a:rPr lang="en-US" b="1" dirty="0"/>
              <a:t>grants</a:t>
            </a:r>
            <a:r>
              <a:rPr lang="en-US" dirty="0"/>
              <a:t> or </a:t>
            </a:r>
            <a:r>
              <a:rPr lang="en-US" b="1" dirty="0"/>
              <a:t>denies</a:t>
            </a:r>
            <a:r>
              <a:rPr lang="en-US" dirty="0"/>
              <a:t> lock</a:t>
            </a:r>
          </a:p>
          <a:p>
            <a:pPr lvl="1"/>
            <a:endParaRPr lang="en-US" dirty="0"/>
          </a:p>
          <a:p>
            <a:r>
              <a:rPr lang="en-US" b="1" dirty="0"/>
              <a:t>Lock types</a:t>
            </a:r>
          </a:p>
          <a:p>
            <a:pPr lvl="1"/>
            <a:r>
              <a:rPr lang="en-US" b="1" i="1" u="sng" dirty="0">
                <a:solidFill>
                  <a:schemeClr val="accent6">
                    <a:lumMod val="75000"/>
                  </a:schemeClr>
                </a:solidFill>
              </a:rPr>
              <a:t>S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hared:</a:t>
            </a:r>
            <a:r>
              <a:rPr lang="en-US" dirty="0"/>
              <a:t> Need to have before read object</a:t>
            </a:r>
          </a:p>
          <a:p>
            <a:pPr lvl="1"/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E</a:t>
            </a:r>
            <a:r>
              <a:rPr lang="en-US" b="1" i="1" u="sng" dirty="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clusive:</a:t>
            </a:r>
            <a:r>
              <a:rPr lang="en-US" dirty="0"/>
              <a:t> Need to have before write object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Locking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9861" y="4967654"/>
          <a:ext cx="6084278" cy="137160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21717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8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41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Shared 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Exclusive (X)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Shared 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Exclusive (X)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6106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Definition:</a:t>
            </a:r>
            <a:r>
              <a:rPr lang="en-US" dirty="0"/>
              <a:t> A unit of work:</a:t>
            </a:r>
          </a:p>
          <a:p>
            <a:pPr lvl="1"/>
            <a:r>
              <a:rPr lang="en-US" dirty="0"/>
              <a:t>May consist of </a:t>
            </a:r>
            <a:r>
              <a:rPr lang="en-US" b="1" dirty="0">
                <a:solidFill>
                  <a:srgbClr val="0070C0"/>
                </a:solidFill>
              </a:rPr>
              <a:t>multiple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data accesses or updates</a:t>
            </a:r>
          </a:p>
          <a:p>
            <a:pPr lvl="1"/>
            <a:r>
              <a:rPr lang="en-US" dirty="0"/>
              <a:t>Must </a:t>
            </a:r>
            <a:r>
              <a:rPr lang="en-US" b="1" dirty="0">
                <a:solidFill>
                  <a:srgbClr val="0070C0"/>
                </a:solidFill>
              </a:rPr>
              <a:t>commit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or </a:t>
            </a:r>
            <a:r>
              <a:rPr lang="en-US" b="1" dirty="0">
                <a:solidFill>
                  <a:srgbClr val="0070C0"/>
                </a:solidFill>
              </a:rPr>
              <a:t>abort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as a </a:t>
            </a:r>
            <a:r>
              <a:rPr lang="en-US" b="1" dirty="0"/>
              <a:t>single atomic unit</a:t>
            </a:r>
          </a:p>
          <a:p>
            <a:endParaRPr lang="en-US" dirty="0"/>
          </a:p>
          <a:p>
            <a:r>
              <a:rPr lang="en-US" dirty="0"/>
              <a:t>Transactions can either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commit,</a:t>
            </a:r>
            <a:r>
              <a:rPr lang="en-US" dirty="0"/>
              <a:t> or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abort</a:t>
            </a:r>
          </a:p>
          <a:p>
            <a:pPr lvl="1"/>
            <a:r>
              <a:rPr lang="en-US" dirty="0"/>
              <a:t>When </a:t>
            </a:r>
            <a:r>
              <a:rPr lang="en-US" b="1" dirty="0"/>
              <a:t>commit,</a:t>
            </a:r>
            <a:r>
              <a:rPr lang="en-US" dirty="0"/>
              <a:t> all updates performed on data are made permanent, visible to other transactions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When </a:t>
            </a:r>
            <a:r>
              <a:rPr lang="en-US" b="1" dirty="0"/>
              <a:t>abort,</a:t>
            </a:r>
            <a:r>
              <a:rPr lang="en-US" dirty="0"/>
              <a:t> data restored to a state such that the aborting transaction never executed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transaction</a:t>
            </a:r>
          </a:p>
        </p:txBody>
      </p:sp>
    </p:spTree>
    <p:extLst>
      <p:ext uri="{BB962C8B-B14F-4D97-AF65-F5344CB8AC3E}">
        <p14:creationId xmlns:p14="http://schemas.microsoft.com/office/powerpoint/2010/main" val="171856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Grab locks </a:t>
            </a:r>
            <a:r>
              <a:rPr lang="en-US" sz="2800" b="1" dirty="0"/>
              <a:t>independently</a:t>
            </a:r>
            <a:r>
              <a:rPr lang="en-US" sz="2800" dirty="0"/>
              <a:t>, for each data item (</a:t>
            </a:r>
            <a:r>
              <a:rPr lang="en-US" sz="2800" i="1" dirty="0"/>
              <a:t>e.g., </a:t>
            </a:r>
            <a:r>
              <a:rPr lang="en-US" sz="2800" dirty="0"/>
              <a:t>bank accounts A and B)</a:t>
            </a:r>
          </a:p>
          <a:p>
            <a:endParaRPr lang="en-US" sz="2800" b="1" dirty="0"/>
          </a:p>
          <a:p>
            <a:endParaRPr lang="en-US" sz="2800" b="1" dirty="0"/>
          </a:p>
          <a:p>
            <a:pPr marL="0" indent="0">
              <a:buNone/>
              <a:tabLst>
                <a:tab pos="1541463" algn="l"/>
                <a:tab pos="3082925" algn="l"/>
                <a:tab pos="5884863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◢</a:t>
            </a:r>
            <a:r>
              <a:rPr lang="en-US" sz="2800" baseline="-25000" dirty="0"/>
              <a:t>A</a:t>
            </a:r>
            <a:r>
              <a:rPr lang="en-US" sz="2800" dirty="0"/>
              <a:t> r</a:t>
            </a:r>
            <a:r>
              <a:rPr lang="en-US" sz="2800" baseline="-25000" dirty="0"/>
              <a:t>A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◣</a:t>
            </a:r>
            <a:r>
              <a:rPr lang="en-US" sz="2800" baseline="-25000" dirty="0"/>
              <a:t>A</a:t>
            </a:r>
            <a:r>
              <a:rPr lang="en-US" sz="2800" dirty="0"/>
              <a:t> 		◢</a:t>
            </a:r>
            <a:r>
              <a:rPr lang="en-US" sz="2800" baseline="-25000" dirty="0"/>
              <a:t>B</a:t>
            </a:r>
            <a:r>
              <a:rPr lang="en-US" sz="2800" dirty="0"/>
              <a:t> r</a:t>
            </a:r>
            <a:r>
              <a:rPr lang="en-US" sz="2800" baseline="-25000" dirty="0"/>
              <a:t>B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◣</a:t>
            </a:r>
            <a:r>
              <a:rPr lang="en-US" sz="2800" baseline="-25000" dirty="0"/>
              <a:t>B  </a:t>
            </a:r>
            <a:r>
              <a:rPr lang="de-DE" sz="2800" b="1" dirty="0">
                <a:solidFill>
                  <a:prstClr val="black"/>
                </a:solidFill>
              </a:rPr>
              <a:t>© </a:t>
            </a:r>
            <a:endParaRPr lang="en-US" sz="2800" b="1" u="sng" baseline="30000" dirty="0"/>
          </a:p>
          <a:p>
            <a:pPr marL="0" indent="0">
              <a:buNone/>
              <a:tabLst>
                <a:tab pos="1541463" algn="l"/>
                <a:tab pos="3082925" algn="l"/>
                <a:tab pos="5884863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 ◿</a:t>
            </a:r>
            <a:r>
              <a:rPr lang="en-US" sz="2800" baseline="-25000" dirty="0"/>
              <a:t>A </a:t>
            </a:r>
            <a:r>
              <a:rPr lang="en-US" sz="2800" dirty="0"/>
              <a:t>r</a:t>
            </a:r>
            <a:r>
              <a:rPr lang="en-US" sz="2800" baseline="-25000" dirty="0"/>
              <a:t>A</a:t>
            </a:r>
            <a:r>
              <a:rPr lang="en-US" sz="2800" dirty="0"/>
              <a:t> ◺</a:t>
            </a:r>
            <a:r>
              <a:rPr lang="en-US" sz="2800" baseline="-25000" dirty="0"/>
              <a:t>A </a:t>
            </a:r>
            <a:r>
              <a:rPr lang="en-US" sz="2800" dirty="0"/>
              <a:t>◿</a:t>
            </a:r>
            <a:r>
              <a:rPr lang="en-US" sz="2800" baseline="-25000" dirty="0"/>
              <a:t>B </a:t>
            </a:r>
            <a:r>
              <a:rPr lang="en-US" sz="2800" dirty="0"/>
              <a:t>r</a:t>
            </a:r>
            <a:r>
              <a:rPr lang="en-US" sz="2800" baseline="-25000" dirty="0"/>
              <a:t>B</a:t>
            </a:r>
            <a:r>
              <a:rPr lang="en-US" sz="2800" dirty="0"/>
              <a:t> ◺</a:t>
            </a:r>
            <a:r>
              <a:rPr lang="en-US" sz="2800" baseline="-25000" dirty="0"/>
              <a:t>B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  <a:p>
            <a:pPr marL="0" indent="0" algn="r">
              <a:buNone/>
            </a:pPr>
            <a:r>
              <a:rPr lang="en-US" sz="2800" dirty="0"/>
              <a:t>◢ /◿ = </a:t>
            </a:r>
            <a:r>
              <a:rPr lang="en-US" sz="2800" b="1" dirty="0" err="1"/>
              <a:t>eXclusive</a:t>
            </a:r>
            <a:r>
              <a:rPr lang="en-US" sz="2800" b="1" dirty="0"/>
              <a:t>- / Shared-lock</a:t>
            </a:r>
            <a:r>
              <a:rPr lang="en-US" sz="2800" dirty="0"/>
              <a:t>; ◣ / ◺ = </a:t>
            </a:r>
            <a:r>
              <a:rPr lang="en-US" sz="2800" b="1" dirty="0"/>
              <a:t>X- / S-unlock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Concurrency Control Strawman #2</a:t>
            </a:r>
          </a:p>
        </p:txBody>
      </p:sp>
      <p:sp>
        <p:nvSpPr>
          <p:cNvPr id="7" name="Rectangle 6"/>
          <p:cNvSpPr/>
          <p:nvPr/>
        </p:nvSpPr>
        <p:spPr>
          <a:xfrm>
            <a:off x="745148" y="4369778"/>
            <a:ext cx="7577504" cy="5627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3000" dirty="0">
                <a:solidFill>
                  <a:srgbClr val="FF0000"/>
                </a:solidFill>
              </a:rPr>
              <a:t>Permits</a:t>
            </a:r>
            <a:r>
              <a:rPr lang="en-US" sz="3000" b="0" dirty="0">
                <a:solidFill>
                  <a:srgbClr val="FF0000"/>
                </a:solidFill>
              </a:rPr>
              <a:t> </a:t>
            </a:r>
            <a:r>
              <a:rPr lang="en-US" sz="3000" b="0" dirty="0">
                <a:solidFill>
                  <a:schemeClr val="tx1"/>
                </a:solidFill>
              </a:rPr>
              <a:t>this </a:t>
            </a:r>
            <a:r>
              <a:rPr lang="en-US" sz="3000" dirty="0">
                <a:solidFill>
                  <a:srgbClr val="FF0000"/>
                </a:solidFill>
              </a:rPr>
              <a:t>non-serializable </a:t>
            </a:r>
            <a:r>
              <a:rPr lang="en-US" sz="3000" b="0" dirty="0">
                <a:solidFill>
                  <a:schemeClr val="tx1"/>
                </a:solidFill>
              </a:rPr>
              <a:t>interleaving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8" name="Left Arrow 7"/>
          <p:cNvSpPr/>
          <p:nvPr/>
        </p:nvSpPr>
        <p:spPr>
          <a:xfrm rot="18900000">
            <a:off x="3130061" y="2769577"/>
            <a:ext cx="527539" cy="448408"/>
          </a:xfrm>
          <a:prstGeom prst="leftArrow">
            <a:avLst/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11589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2PL rule:</a:t>
            </a:r>
            <a:r>
              <a:rPr lang="en-US" sz="2800" dirty="0"/>
              <a:t> Once a transaction has 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released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/>
              <a:t>a lock it is </a:t>
            </a:r>
            <a:r>
              <a:rPr lang="en-US" sz="2800" b="1" dirty="0">
                <a:solidFill>
                  <a:srgbClr val="FF0000"/>
                </a:solidFill>
              </a:rPr>
              <a:t>not allowed to obtain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any other locks</a:t>
            </a:r>
          </a:p>
          <a:p>
            <a:endParaRPr lang="en-US" sz="2800" dirty="0"/>
          </a:p>
          <a:p>
            <a:pPr lvl="1"/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Growing phase </a:t>
            </a:r>
            <a:r>
              <a:rPr lang="en-US" dirty="0"/>
              <a:t>when transaction acquires locks</a:t>
            </a:r>
          </a:p>
          <a:p>
            <a:pPr lvl="1"/>
            <a:r>
              <a:rPr lang="en-US" b="1" spc="-150" dirty="0">
                <a:solidFill>
                  <a:schemeClr val="accent6">
                    <a:lumMod val="75000"/>
                  </a:schemeClr>
                </a:solidFill>
              </a:rPr>
              <a:t>Shrinking phase </a:t>
            </a:r>
            <a:r>
              <a:rPr lang="en-US" spc="-150" dirty="0"/>
              <a:t>when transaction releases locks</a:t>
            </a:r>
          </a:p>
          <a:p>
            <a:endParaRPr lang="en-US" sz="2800" dirty="0"/>
          </a:p>
          <a:p>
            <a:r>
              <a:rPr lang="en-US" sz="2800" dirty="0"/>
              <a:t>In practice:</a:t>
            </a:r>
          </a:p>
          <a:p>
            <a:pPr lvl="1"/>
            <a:r>
              <a:rPr lang="en-US" sz="2800" dirty="0"/>
              <a:t>Growing phase is the entire transaction</a:t>
            </a:r>
          </a:p>
          <a:p>
            <a:pPr lvl="1"/>
            <a:r>
              <a:rPr lang="en-US" sz="2800" dirty="0"/>
              <a:t>Shrinking phase is during commit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Two-phase locking (2PL)</a:t>
            </a:r>
          </a:p>
        </p:txBody>
      </p:sp>
    </p:spTree>
    <p:extLst>
      <p:ext uri="{BB962C8B-B14F-4D97-AF65-F5344CB8AC3E}">
        <p14:creationId xmlns:p14="http://schemas.microsoft.com/office/powerpoint/2010/main" val="20018405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2PL rule:</a:t>
            </a:r>
            <a:r>
              <a:rPr lang="en-US" sz="2800" dirty="0"/>
              <a:t> Once a transaction has 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released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/>
              <a:t>a lock it is </a:t>
            </a:r>
            <a:r>
              <a:rPr lang="en-US" sz="2800" b="1" dirty="0">
                <a:solidFill>
                  <a:srgbClr val="FF0000"/>
                </a:solidFill>
              </a:rPr>
              <a:t>not allowed to obtain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any other locks</a:t>
            </a:r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  <a:tabLst>
                <a:tab pos="1541463" algn="l"/>
                <a:tab pos="3082925" algn="l"/>
                <a:tab pos="5884863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◢</a:t>
            </a:r>
            <a:r>
              <a:rPr lang="en-US" sz="2800" baseline="-25000" dirty="0"/>
              <a:t>A</a:t>
            </a:r>
            <a:r>
              <a:rPr lang="en-US" sz="2800" dirty="0"/>
              <a:t> r</a:t>
            </a:r>
            <a:r>
              <a:rPr lang="en-US" sz="2800" baseline="-25000" dirty="0"/>
              <a:t>A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◣</a:t>
            </a:r>
            <a:r>
              <a:rPr lang="en-US" sz="2800" baseline="-25000" dirty="0"/>
              <a:t>A</a:t>
            </a:r>
            <a:r>
              <a:rPr lang="en-US" sz="2800" dirty="0"/>
              <a:t> 		◢</a:t>
            </a:r>
            <a:r>
              <a:rPr lang="en-US" sz="2800" baseline="-25000" dirty="0"/>
              <a:t>B</a:t>
            </a:r>
            <a:r>
              <a:rPr lang="en-US" sz="2800" dirty="0"/>
              <a:t> r</a:t>
            </a:r>
            <a:r>
              <a:rPr lang="en-US" sz="2800" baseline="-25000" dirty="0"/>
              <a:t>B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◣</a:t>
            </a:r>
            <a:r>
              <a:rPr lang="en-US" sz="2800" baseline="-25000" dirty="0"/>
              <a:t>B  </a:t>
            </a:r>
            <a:r>
              <a:rPr lang="de-DE" sz="2800" b="1" dirty="0">
                <a:solidFill>
                  <a:prstClr val="black"/>
                </a:solidFill>
              </a:rPr>
              <a:t>© </a:t>
            </a:r>
            <a:endParaRPr lang="en-US" sz="2800" b="1" u="sng" baseline="30000" dirty="0"/>
          </a:p>
          <a:p>
            <a:pPr marL="0" indent="0">
              <a:buNone/>
              <a:tabLst>
                <a:tab pos="1541463" algn="l"/>
                <a:tab pos="3082925" algn="l"/>
                <a:tab pos="5884863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 ◿</a:t>
            </a:r>
            <a:r>
              <a:rPr lang="en-US" sz="2800" baseline="-25000" dirty="0"/>
              <a:t>A </a:t>
            </a:r>
            <a:r>
              <a:rPr lang="en-US" sz="2800" dirty="0"/>
              <a:t>r</a:t>
            </a:r>
            <a:r>
              <a:rPr lang="en-US" sz="2800" baseline="-25000" dirty="0"/>
              <a:t>A</a:t>
            </a:r>
            <a:r>
              <a:rPr lang="en-US" sz="2800" dirty="0"/>
              <a:t> ◺</a:t>
            </a:r>
            <a:r>
              <a:rPr lang="en-US" sz="2800" baseline="-25000" dirty="0"/>
              <a:t>A </a:t>
            </a:r>
            <a:r>
              <a:rPr lang="en-US" sz="2800" dirty="0"/>
              <a:t>◿</a:t>
            </a:r>
            <a:r>
              <a:rPr lang="en-US" sz="2800" baseline="-25000" dirty="0"/>
              <a:t>B </a:t>
            </a:r>
            <a:r>
              <a:rPr lang="en-US" sz="2800" dirty="0"/>
              <a:t>r</a:t>
            </a:r>
            <a:r>
              <a:rPr lang="en-US" sz="2800" baseline="-25000" dirty="0"/>
              <a:t>B</a:t>
            </a:r>
            <a:r>
              <a:rPr lang="en-US" sz="2800" dirty="0"/>
              <a:t> ◺</a:t>
            </a:r>
            <a:r>
              <a:rPr lang="en-US" sz="2800" baseline="-25000" dirty="0"/>
              <a:t>B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  <a:p>
            <a:pPr marL="0" indent="0" algn="r">
              <a:buNone/>
            </a:pPr>
            <a:r>
              <a:rPr lang="en-US" sz="2800" dirty="0"/>
              <a:t>◢ /◿ = </a:t>
            </a:r>
            <a:r>
              <a:rPr lang="en-US" sz="2800" b="1" dirty="0"/>
              <a:t>X- / S-lock</a:t>
            </a:r>
            <a:r>
              <a:rPr lang="en-US" sz="2800" dirty="0"/>
              <a:t>; ◣ / ◺ = </a:t>
            </a:r>
            <a:r>
              <a:rPr lang="en-US" sz="2800" b="1" dirty="0"/>
              <a:t>X- / S-unlock</a:t>
            </a:r>
          </a:p>
          <a:p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2PL provides strict serializability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485042" y="4334607"/>
            <a:ext cx="8097716" cy="57150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dirty="0">
                <a:solidFill>
                  <a:schemeClr val="tx1"/>
                </a:solidFill>
              </a:rPr>
              <a:t>2PL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precludes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b="0" dirty="0">
                <a:solidFill>
                  <a:schemeClr val="tx1"/>
                </a:solidFill>
              </a:rPr>
              <a:t>this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non-serializable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b="0" dirty="0">
                <a:solidFill>
                  <a:schemeClr val="tx1"/>
                </a:solidFill>
              </a:rPr>
              <a:t>interleaving</a:t>
            </a:r>
          </a:p>
        </p:txBody>
      </p:sp>
      <p:sp>
        <p:nvSpPr>
          <p:cNvPr id="6" name="&quot;No&quot; Symbol 5"/>
          <p:cNvSpPr/>
          <p:nvPr/>
        </p:nvSpPr>
        <p:spPr>
          <a:xfrm>
            <a:off x="5996351" y="2957147"/>
            <a:ext cx="378070" cy="378070"/>
          </a:xfrm>
          <a:prstGeom prst="noSmoking">
            <a:avLst/>
          </a:prstGeom>
          <a:solidFill>
            <a:srgbClr val="FF0000">
              <a:alpha val="33000"/>
            </a:srgb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&quot;No&quot; Symbol 6"/>
          <p:cNvSpPr/>
          <p:nvPr/>
        </p:nvSpPr>
        <p:spPr>
          <a:xfrm>
            <a:off x="4428393" y="3411415"/>
            <a:ext cx="378070" cy="378070"/>
          </a:xfrm>
          <a:prstGeom prst="noSmoking">
            <a:avLst/>
          </a:prstGeom>
          <a:solidFill>
            <a:srgbClr val="FF0000">
              <a:alpha val="33000"/>
            </a:srgb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5177198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2PL rule:</a:t>
            </a:r>
            <a:r>
              <a:rPr lang="en-US" sz="2800" dirty="0"/>
              <a:t> Once a transaction has 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released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/>
              <a:t>a lock it is </a:t>
            </a:r>
            <a:r>
              <a:rPr lang="en-US" sz="2800" b="1" dirty="0">
                <a:solidFill>
                  <a:srgbClr val="FF0000"/>
                </a:solidFill>
              </a:rPr>
              <a:t>not allowed to obtain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any other locks</a:t>
            </a:r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  <a:tabLst>
                <a:tab pos="1541463" algn="l"/>
                <a:tab pos="2398713" algn="l"/>
                <a:tab pos="3135313" algn="l"/>
                <a:tab pos="4510088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		◿</a:t>
            </a:r>
            <a:r>
              <a:rPr lang="en-US" sz="2800" baseline="-25000" dirty="0"/>
              <a:t>A</a:t>
            </a:r>
            <a:r>
              <a:rPr lang="en-US" sz="2800" dirty="0"/>
              <a:t> r</a:t>
            </a:r>
            <a:r>
              <a:rPr lang="en-US" sz="2800" baseline="-25000" dirty="0"/>
              <a:t>A</a:t>
            </a:r>
            <a:r>
              <a:rPr lang="en-US" sz="2800" dirty="0"/>
              <a:t>		◢</a:t>
            </a:r>
            <a:r>
              <a:rPr lang="en-US" sz="2800" baseline="-25000" dirty="0"/>
              <a:t>A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◿</a:t>
            </a:r>
            <a:r>
              <a:rPr lang="en-US" sz="2800" baseline="-25000" dirty="0"/>
              <a:t>B </a:t>
            </a:r>
            <a:r>
              <a:rPr lang="en-US" sz="2800" dirty="0"/>
              <a:t>r</a:t>
            </a:r>
            <a:r>
              <a:rPr lang="en-US" sz="2800" baseline="-25000" dirty="0"/>
              <a:t>B</a:t>
            </a:r>
            <a:r>
              <a:rPr lang="en-US" sz="2800" dirty="0"/>
              <a:t> ◢</a:t>
            </a:r>
            <a:r>
              <a:rPr lang="en-US" sz="2800" baseline="-25000" dirty="0"/>
              <a:t>B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b="1" dirty="0"/>
              <a:t>✻</a:t>
            </a:r>
            <a:r>
              <a:rPr lang="de-DE" sz="2800" b="1" dirty="0">
                <a:solidFill>
                  <a:prstClr val="black"/>
                </a:solidFill>
              </a:rPr>
              <a:t>© </a:t>
            </a:r>
            <a:endParaRPr lang="en-US" sz="2800" b="1" u="sng" baseline="30000" dirty="0"/>
          </a:p>
          <a:p>
            <a:pPr marL="0" indent="0">
              <a:buNone/>
              <a:tabLst>
                <a:tab pos="1541463" algn="l"/>
                <a:tab pos="2398713" algn="l"/>
                <a:tab pos="3135313" algn="l"/>
                <a:tab pos="4510088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	◿</a:t>
            </a:r>
            <a:r>
              <a:rPr lang="en-US" sz="2800" baseline="-25000" dirty="0"/>
              <a:t>A </a:t>
            </a:r>
            <a:r>
              <a:rPr lang="en-US" sz="2800" dirty="0"/>
              <a:t>r</a:t>
            </a:r>
            <a:r>
              <a:rPr lang="en-US" sz="2800" baseline="-25000" dirty="0"/>
              <a:t>A</a:t>
            </a:r>
            <a:r>
              <a:rPr lang="en-US" sz="2800" dirty="0"/>
              <a:t> 		◿</a:t>
            </a:r>
            <a:r>
              <a:rPr lang="en-US" sz="2800" baseline="-25000" dirty="0"/>
              <a:t>B </a:t>
            </a:r>
            <a:r>
              <a:rPr lang="en-US" sz="2800" dirty="0"/>
              <a:t>r</a:t>
            </a:r>
            <a:r>
              <a:rPr lang="en-US" sz="2800" baseline="-25000" dirty="0"/>
              <a:t>B</a:t>
            </a:r>
            <a:r>
              <a:rPr lang="en-US" sz="2800" b="1" dirty="0"/>
              <a:t>✻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4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400" b="1" dirty="0"/>
              <a:t>Time </a:t>
            </a:r>
            <a:r>
              <a:rPr lang="en-US" sz="24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400" b="1" dirty="0"/>
              <a:t>© = commit</a:t>
            </a:r>
          </a:p>
          <a:p>
            <a:pPr marL="0" indent="0" algn="r">
              <a:buNone/>
            </a:pPr>
            <a:r>
              <a:rPr lang="en-US" sz="2400" dirty="0"/>
              <a:t>◢ /◿ = </a:t>
            </a:r>
            <a:r>
              <a:rPr lang="en-US" sz="2400" b="1" dirty="0"/>
              <a:t>X- / S-lock</a:t>
            </a:r>
            <a:r>
              <a:rPr lang="en-US" sz="2400" dirty="0"/>
              <a:t>; ◣ / ◺ = </a:t>
            </a:r>
            <a:r>
              <a:rPr lang="en-US" sz="2400" b="1" dirty="0"/>
              <a:t>X- / S-unlock; ✻ = release all locks</a:t>
            </a:r>
          </a:p>
          <a:p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2PL and transaction concurrency</a:t>
            </a:r>
          </a:p>
        </p:txBody>
      </p:sp>
      <p:sp>
        <p:nvSpPr>
          <p:cNvPr id="5" name="Rectangle 4"/>
          <p:cNvSpPr/>
          <p:nvPr/>
        </p:nvSpPr>
        <p:spPr>
          <a:xfrm>
            <a:off x="264502" y="4211515"/>
            <a:ext cx="8538796" cy="57150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dirty="0">
                <a:solidFill>
                  <a:schemeClr val="tx1"/>
                </a:solidFill>
              </a:rPr>
              <a:t>2PL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permits</a:t>
            </a:r>
            <a:r>
              <a:rPr lang="en-US" sz="2800" b="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b="0" dirty="0">
                <a:solidFill>
                  <a:schemeClr val="tx1"/>
                </a:solidFill>
              </a:rPr>
              <a:t>this </a:t>
            </a:r>
            <a:r>
              <a:rPr lang="en-US" sz="2800" dirty="0">
                <a:solidFill>
                  <a:srgbClr val="0070C0"/>
                </a:solidFill>
              </a:rPr>
              <a:t>serializable, interleaved </a:t>
            </a:r>
            <a:r>
              <a:rPr lang="en-US" sz="2800" b="0" dirty="0">
                <a:solidFill>
                  <a:schemeClr val="tx1"/>
                </a:solidFill>
              </a:rPr>
              <a:t>schedule</a:t>
            </a:r>
          </a:p>
        </p:txBody>
      </p:sp>
    </p:spTree>
    <p:extLst>
      <p:ext uri="{BB962C8B-B14F-4D97-AF65-F5344CB8AC3E}">
        <p14:creationId xmlns:p14="http://schemas.microsoft.com/office/powerpoint/2010/main" val="3309594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2PL rule:</a:t>
            </a:r>
            <a:r>
              <a:rPr lang="en-US" sz="2800" dirty="0"/>
              <a:t> Once a transaction has 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released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/>
              <a:t>a lock it is </a:t>
            </a:r>
            <a:r>
              <a:rPr lang="en-US" sz="2800" b="1" dirty="0">
                <a:solidFill>
                  <a:srgbClr val="FF0000"/>
                </a:solidFill>
              </a:rPr>
              <a:t>not allowed to obtain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any other locks</a:t>
            </a:r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4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400" b="1" dirty="0"/>
              <a:t>Time </a:t>
            </a:r>
            <a:r>
              <a:rPr lang="en-US" sz="24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400" b="1" dirty="0"/>
              <a:t>© = commit</a:t>
            </a:r>
          </a:p>
          <a:p>
            <a:pPr marL="0" indent="0" algn="r">
              <a:buNone/>
            </a:pPr>
            <a:r>
              <a:rPr lang="en-US" sz="2400" b="1" dirty="0">
                <a:solidFill>
                  <a:srgbClr val="FF0000"/>
                </a:solidFill>
              </a:rPr>
              <a:t>(locking not shown)</a:t>
            </a:r>
          </a:p>
          <a:p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2PL doesn’t exploit all opportunities</a:t>
            </a:r>
            <a:br>
              <a:rPr lang="en-US" sz="3600" dirty="0"/>
            </a:br>
            <a:r>
              <a:rPr lang="en-US" sz="3600" dirty="0"/>
              <a:t>for concurrency</a:t>
            </a:r>
          </a:p>
        </p:txBody>
      </p:sp>
      <p:sp>
        <p:nvSpPr>
          <p:cNvPr id="5" name="Rectangle 4"/>
          <p:cNvSpPr/>
          <p:nvPr/>
        </p:nvSpPr>
        <p:spPr>
          <a:xfrm>
            <a:off x="561425" y="4220307"/>
            <a:ext cx="7944949" cy="5715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spc="-150" dirty="0">
                <a:solidFill>
                  <a:schemeClr val="tx1"/>
                </a:solidFill>
              </a:rPr>
              <a:t>2PL </a:t>
            </a:r>
            <a:r>
              <a:rPr lang="en-US" sz="2800" spc="-150" dirty="0">
                <a:solidFill>
                  <a:srgbClr val="FF0000"/>
                </a:solidFill>
              </a:rPr>
              <a:t>precludes</a:t>
            </a:r>
            <a:r>
              <a:rPr lang="en-US" sz="2800" spc="-15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b="0" spc="-150" dirty="0">
                <a:solidFill>
                  <a:schemeClr val="tx1"/>
                </a:solidFill>
              </a:rPr>
              <a:t>this </a:t>
            </a:r>
            <a:r>
              <a:rPr lang="en-US" sz="2800" spc="-150" dirty="0">
                <a:solidFill>
                  <a:srgbClr val="0070C0"/>
                </a:solidFill>
              </a:rPr>
              <a:t>serializable, interleaved </a:t>
            </a:r>
            <a:r>
              <a:rPr lang="en-US" sz="2800" b="0" spc="-150" dirty="0">
                <a:solidFill>
                  <a:schemeClr val="tx1"/>
                </a:solidFill>
              </a:rPr>
              <a:t>schedule</a:t>
            </a:r>
          </a:p>
        </p:txBody>
      </p:sp>
    </p:spTree>
    <p:extLst>
      <p:ext uri="{BB962C8B-B14F-4D97-AF65-F5344CB8AC3E}">
        <p14:creationId xmlns:p14="http://schemas.microsoft.com/office/powerpoint/2010/main" val="799415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do we do if a lock is unavailable?</a:t>
            </a:r>
          </a:p>
          <a:p>
            <a:pPr lvl="1"/>
            <a:r>
              <a:rPr lang="en-US" dirty="0"/>
              <a:t>Give up immediately?</a:t>
            </a:r>
          </a:p>
          <a:p>
            <a:pPr lvl="1"/>
            <a:r>
              <a:rPr lang="en-US" dirty="0"/>
              <a:t>Wait forever?</a:t>
            </a:r>
          </a:p>
          <a:p>
            <a:endParaRPr lang="en-US" dirty="0"/>
          </a:p>
          <a:p>
            <a:r>
              <a:rPr lang="en-US" dirty="0"/>
              <a:t>Waiting for a lock can result in </a:t>
            </a:r>
            <a:r>
              <a:rPr lang="en-US" b="1" dirty="0">
                <a:solidFill>
                  <a:srgbClr val="FF0000"/>
                </a:solidFill>
              </a:rPr>
              <a:t>deadlock</a:t>
            </a:r>
            <a:endParaRPr lang="en-US" dirty="0"/>
          </a:p>
          <a:p>
            <a:pPr lvl="1"/>
            <a:r>
              <a:rPr lang="en-US" dirty="0"/>
              <a:t>Transfer has A locked, waiting on B</a:t>
            </a:r>
          </a:p>
          <a:p>
            <a:pPr lvl="1"/>
            <a:r>
              <a:rPr lang="en-US" dirty="0"/>
              <a:t>Sum has B locked, waiting on A</a:t>
            </a:r>
          </a:p>
          <a:p>
            <a:endParaRPr lang="en-US" dirty="0"/>
          </a:p>
          <a:p>
            <a:r>
              <a:rPr lang="en-US" dirty="0"/>
              <a:t>Many ways to detect and deal with deadlocks</a:t>
            </a:r>
          </a:p>
          <a:p>
            <a:pPr lvl="1"/>
            <a:r>
              <a:rPr lang="en-US" dirty="0"/>
              <a:t>e.g., centrally detect deadlock cycles and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abort involved transactions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 with 2PL</a:t>
            </a:r>
          </a:p>
        </p:txBody>
      </p:sp>
    </p:spTree>
    <p:extLst>
      <p:ext uri="{BB962C8B-B14F-4D97-AF65-F5344CB8AC3E}">
        <p14:creationId xmlns:p14="http://schemas.microsoft.com/office/powerpoint/2010/main" val="18549733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Lets Scale Strong Consistency!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Atomic Commit</a:t>
            </a:r>
          </a:p>
          <a:p>
            <a:pPr lvl="1"/>
            <a:r>
              <a:rPr lang="en-US" dirty="0"/>
              <a:t>Two-phase commit (2PC)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Serializability</a:t>
            </a:r>
            <a:endParaRPr lang="en-US" dirty="0"/>
          </a:p>
          <a:p>
            <a:pPr lvl="1"/>
            <a:r>
              <a:rPr lang="en-US" dirty="0"/>
              <a:t>Strict </a:t>
            </a:r>
            <a:r>
              <a:rPr lang="en-US" dirty="0" err="1"/>
              <a:t>serializability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Concurrency Control:</a:t>
            </a:r>
          </a:p>
          <a:p>
            <a:pPr lvl="1"/>
            <a:r>
              <a:rPr lang="en-US" dirty="0"/>
              <a:t>Two-phase locking (2PL)</a:t>
            </a:r>
          </a:p>
          <a:p>
            <a:pPr lvl="1"/>
            <a:r>
              <a:rPr lang="en-US" dirty="0"/>
              <a:t>Optimistic concurrency control (OCC)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735C2E-B82B-284A-A05F-BA7920A1B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13239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565204" cy="5316504"/>
          </a:xfrm>
        </p:spPr>
        <p:txBody>
          <a:bodyPr>
            <a:noAutofit/>
          </a:bodyPr>
          <a:lstStyle/>
          <a:p>
            <a:r>
              <a:rPr lang="en-US" sz="2800" dirty="0"/>
              <a:t>Acquire locks to </a:t>
            </a:r>
            <a:r>
              <a:rPr lang="en-US" sz="2800" b="1" dirty="0"/>
              <a:t>prevent </a:t>
            </a:r>
            <a:r>
              <a:rPr lang="en-US" sz="2800" dirty="0"/>
              <a:t>all possible </a:t>
            </a:r>
            <a:r>
              <a:rPr lang="en-US" sz="2800" dirty="0">
                <a:solidFill>
                  <a:srgbClr val="FF0000"/>
                </a:solidFill>
              </a:rPr>
              <a:t>violations of serializability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b="1" dirty="0">
                <a:solidFill>
                  <a:srgbClr val="0070C0"/>
                </a:solidFill>
              </a:rPr>
              <a:t>But leaves a lot of concurrency on the table that is okay and available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2PL is pessimistic</a:t>
            </a:r>
          </a:p>
        </p:txBody>
      </p:sp>
    </p:spTree>
    <p:extLst>
      <p:ext uri="{BB962C8B-B14F-4D97-AF65-F5344CB8AC3E}">
        <p14:creationId xmlns:p14="http://schemas.microsoft.com/office/powerpoint/2010/main" val="3461735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226245" cy="5316504"/>
          </a:xfrm>
        </p:spPr>
        <p:txBody>
          <a:bodyPr>
            <a:normAutofit/>
          </a:bodyPr>
          <a:lstStyle/>
          <a:p>
            <a:r>
              <a:rPr lang="en-US" dirty="0"/>
              <a:t>Goal:   Low overhead for non-conflicting </a:t>
            </a:r>
            <a:r>
              <a:rPr lang="en-US" dirty="0" err="1"/>
              <a:t>txns</a:t>
            </a:r>
            <a:endParaRPr lang="en-US" dirty="0"/>
          </a:p>
          <a:p>
            <a:r>
              <a:rPr lang="en-US" dirty="0"/>
              <a:t>Assume success!</a:t>
            </a:r>
          </a:p>
          <a:p>
            <a:pPr lvl="1"/>
            <a:r>
              <a:rPr lang="en-US" dirty="0"/>
              <a:t>Process transaction as if it would succeed</a:t>
            </a:r>
          </a:p>
          <a:p>
            <a:pPr lvl="1"/>
            <a:r>
              <a:rPr lang="en-US" dirty="0"/>
              <a:t>Check for </a:t>
            </a:r>
            <a:r>
              <a:rPr lang="en-US" dirty="0" err="1"/>
              <a:t>serializability</a:t>
            </a:r>
            <a:r>
              <a:rPr lang="en-US" dirty="0"/>
              <a:t> only at commit time</a:t>
            </a:r>
          </a:p>
          <a:p>
            <a:pPr lvl="1"/>
            <a:r>
              <a:rPr lang="en-US" dirty="0"/>
              <a:t>If fails, abort transaction</a:t>
            </a:r>
          </a:p>
          <a:p>
            <a:r>
              <a:rPr lang="en-US" dirty="0"/>
              <a:t>Optimistic Concurrency Control (OCC) </a:t>
            </a:r>
          </a:p>
          <a:p>
            <a:pPr lvl="1"/>
            <a:r>
              <a:rPr lang="en-US" dirty="0"/>
              <a:t>Higher performance when few conflicts vs. locking</a:t>
            </a:r>
          </a:p>
          <a:p>
            <a:pPr lvl="1"/>
            <a:r>
              <a:rPr lang="en-US" dirty="0"/>
              <a:t>Lower performance when many conflicts vs. locking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 optimistic!</a:t>
            </a:r>
          </a:p>
        </p:txBody>
      </p:sp>
    </p:spTree>
    <p:extLst>
      <p:ext uri="{BB962C8B-B14F-4D97-AF65-F5344CB8AC3E}">
        <p14:creationId xmlns:p14="http://schemas.microsoft.com/office/powerpoint/2010/main" val="771781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75967" y="5160507"/>
            <a:ext cx="8868033" cy="1246868"/>
          </a:xfrm>
        </p:spPr>
        <p:txBody>
          <a:bodyPr>
            <a:noAutofit/>
          </a:bodyPr>
          <a:lstStyle/>
          <a:p>
            <a:pPr>
              <a:spcBef>
                <a:spcPts val="800"/>
              </a:spcBef>
            </a:pPr>
            <a:r>
              <a:rPr lang="en-US" sz="2000" dirty="0"/>
              <a:t>From Rococo paper in OSDI 2014.  Focus on 2PL vs. OCC.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Observe OCC better when write rate lower (fewer conflicts), worse than 2PL with write rate higher (more conflicts)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2PL vs OCC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0991" y="1480400"/>
            <a:ext cx="5359694" cy="349231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324865" y="1325563"/>
            <a:ext cx="2928551" cy="33576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67201" t="5481" r="6516" b="64375"/>
          <a:stretch/>
        </p:blipFill>
        <p:spPr>
          <a:xfrm>
            <a:off x="5049279" y="1659176"/>
            <a:ext cx="1408671" cy="1052736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228335" y="4436076"/>
            <a:ext cx="3529914" cy="5366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      Conflict Rate</a:t>
            </a:r>
          </a:p>
        </p:txBody>
      </p:sp>
    </p:spTree>
    <p:extLst>
      <p:ext uri="{BB962C8B-B14F-4D97-AF65-F5344CB8AC3E}">
        <p14:creationId xmlns:p14="http://schemas.microsoft.com/office/powerpoint/2010/main" val="3585289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Bank account transfer</a:t>
            </a:r>
          </a:p>
          <a:p>
            <a:pPr lvl="1"/>
            <a:r>
              <a:rPr lang="en-US" dirty="0"/>
              <a:t>A -= $100</a:t>
            </a:r>
          </a:p>
          <a:p>
            <a:pPr lvl="1"/>
            <a:r>
              <a:rPr lang="en-US" dirty="0"/>
              <a:t>B += $100</a:t>
            </a:r>
          </a:p>
          <a:p>
            <a:pPr lvl="1"/>
            <a:endParaRPr lang="en-US" dirty="0"/>
          </a:p>
          <a:p>
            <a:r>
              <a:rPr lang="en-US" dirty="0"/>
              <a:t>Maintaining symmetric relationships</a:t>
            </a:r>
          </a:p>
          <a:p>
            <a:pPr lvl="1"/>
            <a:r>
              <a:rPr lang="en-US" dirty="0"/>
              <a:t>A </a:t>
            </a:r>
            <a:r>
              <a:rPr lang="en-US" dirty="0" err="1"/>
              <a:t>FriendOf</a:t>
            </a:r>
            <a:r>
              <a:rPr lang="en-US" dirty="0"/>
              <a:t> B</a:t>
            </a:r>
          </a:p>
          <a:p>
            <a:pPr lvl="1"/>
            <a:r>
              <a:rPr lang="en-US" dirty="0"/>
              <a:t>B </a:t>
            </a:r>
            <a:r>
              <a:rPr lang="en-US" dirty="0" err="1"/>
              <a:t>FriendOf</a:t>
            </a:r>
            <a:r>
              <a:rPr lang="en-US" dirty="0"/>
              <a:t> 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0A3AB8-1F90-9940-BDC4-736F389A9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5615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226245" cy="5316504"/>
          </a:xfrm>
        </p:spPr>
        <p:txBody>
          <a:bodyPr>
            <a:normAutofit/>
          </a:bodyPr>
          <a:lstStyle/>
          <a:p>
            <a:r>
              <a:rPr lang="en-US" dirty="0"/>
              <a:t>Optimistic Execution:</a:t>
            </a:r>
          </a:p>
          <a:p>
            <a:pPr lvl="1"/>
            <a:r>
              <a:rPr lang="en-US" dirty="0"/>
              <a:t>Execute reads against shards</a:t>
            </a:r>
          </a:p>
          <a:p>
            <a:pPr lvl="1"/>
            <a:r>
              <a:rPr lang="en-US" dirty="0"/>
              <a:t>Buffer writes locally</a:t>
            </a:r>
          </a:p>
          <a:p>
            <a:endParaRPr lang="en-US" dirty="0"/>
          </a:p>
          <a:p>
            <a:r>
              <a:rPr lang="en-US" dirty="0"/>
              <a:t>Validation and Commit:</a:t>
            </a:r>
          </a:p>
          <a:p>
            <a:pPr lvl="1"/>
            <a:r>
              <a:rPr lang="en-US" dirty="0"/>
              <a:t>Validate that data is still the same as previously observed</a:t>
            </a:r>
          </a:p>
          <a:p>
            <a:pPr lvl="2"/>
            <a:r>
              <a:rPr lang="en-US" dirty="0"/>
              <a:t>(i.e., reading now would give the same result)</a:t>
            </a:r>
          </a:p>
          <a:p>
            <a:pPr lvl="1"/>
            <a:r>
              <a:rPr lang="en-US" dirty="0"/>
              <a:t>Commit the transaction by applying all buffered writes</a:t>
            </a:r>
          </a:p>
          <a:p>
            <a:pPr lvl="1"/>
            <a:r>
              <a:rPr lang="en-US" dirty="0"/>
              <a:t>Need this to all happen together, how?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Optimistic Concurrency Control</a:t>
            </a:r>
          </a:p>
        </p:txBody>
      </p:sp>
    </p:spTree>
    <p:extLst>
      <p:ext uri="{BB962C8B-B14F-4D97-AF65-F5344CB8AC3E}">
        <p14:creationId xmlns:p14="http://schemas.microsoft.com/office/powerpoint/2010/main" val="1735350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31758"/>
            <a:ext cx="9316995" cy="5426242"/>
          </a:xfrm>
        </p:spPr>
        <p:txBody>
          <a:bodyPr>
            <a:normAutofit/>
          </a:bodyPr>
          <a:lstStyle/>
          <a:p>
            <a:r>
              <a:rPr lang="en-US" dirty="0"/>
              <a:t>Client sends each shard a </a:t>
            </a:r>
            <a:r>
              <a:rPr lang="en-US" sz="2800" dirty="0"/>
              <a:t>prepare</a:t>
            </a:r>
          </a:p>
          <a:p>
            <a:pPr lvl="1"/>
            <a:r>
              <a:rPr lang="en-US" sz="2400" dirty="0"/>
              <a:t>Prepare includes read values and buffered writes for each shard</a:t>
            </a:r>
          </a:p>
          <a:p>
            <a:pPr lvl="1"/>
            <a:r>
              <a:rPr lang="en-US" dirty="0"/>
              <a:t>Each shard acquires shared locks on read locations and exclusive locks on write locks</a:t>
            </a:r>
          </a:p>
          <a:p>
            <a:pPr lvl="1"/>
            <a:r>
              <a:rPr lang="en-US" dirty="0"/>
              <a:t>Each shard checks if read values validate</a:t>
            </a:r>
          </a:p>
          <a:p>
            <a:pPr lvl="1"/>
            <a:r>
              <a:rPr lang="en-US" dirty="0"/>
              <a:t>Each shard sends vote to client</a:t>
            </a:r>
          </a:p>
          <a:p>
            <a:pPr lvl="2"/>
            <a:r>
              <a:rPr lang="en-US" dirty="0"/>
              <a:t>If all locks acquired and reads validate =&gt; Vote Yes</a:t>
            </a:r>
          </a:p>
          <a:p>
            <a:pPr lvl="2"/>
            <a:r>
              <a:rPr lang="en-US" dirty="0"/>
              <a:t>Otherwise =&gt; Vote No</a:t>
            </a:r>
            <a:br>
              <a:rPr lang="en-US" dirty="0"/>
            </a:br>
            <a:endParaRPr lang="en-US" dirty="0"/>
          </a:p>
          <a:p>
            <a:r>
              <a:rPr lang="en-US" dirty="0"/>
              <a:t>Client collects all votes, if all yes then commit</a:t>
            </a:r>
          </a:p>
          <a:p>
            <a:pPr lvl="1"/>
            <a:r>
              <a:rPr lang="en-US" dirty="0"/>
              <a:t>Client sends commit/abort to all shards</a:t>
            </a:r>
          </a:p>
          <a:p>
            <a:pPr lvl="1"/>
            <a:r>
              <a:rPr lang="en-US" dirty="0"/>
              <a:t>If commit: shards apply buffered writes</a:t>
            </a:r>
          </a:p>
          <a:p>
            <a:pPr lvl="1"/>
            <a:r>
              <a:rPr lang="en-US" dirty="0"/>
              <a:t>Shards release all locks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Validation and Commit use 2PC</a:t>
            </a:r>
          </a:p>
        </p:txBody>
      </p:sp>
    </p:spTree>
    <p:extLst>
      <p:ext uri="{BB962C8B-B14F-4D97-AF65-F5344CB8AC3E}">
        <p14:creationId xmlns:p14="http://schemas.microsoft.com/office/powerpoint/2010/main" val="3086753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Defining properties </a:t>
            </a:r>
            <a:r>
              <a:rPr lang="en-US" dirty="0"/>
              <a:t>of transactions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tomicity:</a:t>
            </a:r>
            <a:r>
              <a:rPr lang="en-US" dirty="0"/>
              <a:t> Either </a:t>
            </a:r>
            <a:r>
              <a:rPr lang="en-US" b="1" dirty="0"/>
              <a:t>all</a:t>
            </a:r>
            <a:r>
              <a:rPr lang="en-US" dirty="0"/>
              <a:t> constituent operations of the transaction complete successfully, or </a:t>
            </a:r>
            <a:r>
              <a:rPr lang="en-US" b="1" dirty="0"/>
              <a:t>none</a:t>
            </a:r>
            <a:r>
              <a:rPr lang="en-US" dirty="0"/>
              <a:t> do</a:t>
            </a:r>
          </a:p>
          <a:p>
            <a:endParaRPr lang="en-US" dirty="0"/>
          </a:p>
          <a:p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C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onsistency:</a:t>
            </a:r>
            <a:r>
              <a:rPr lang="en-US" dirty="0"/>
              <a:t> Each transaction in isolation preserves a set of </a:t>
            </a:r>
            <a:r>
              <a:rPr lang="en-US" b="1" dirty="0"/>
              <a:t>integrity constraints </a:t>
            </a:r>
            <a:r>
              <a:rPr lang="en-US" dirty="0"/>
              <a:t>on the data</a:t>
            </a:r>
          </a:p>
          <a:p>
            <a:endParaRPr lang="en-US" b="1" dirty="0">
              <a:solidFill>
                <a:schemeClr val="accent6"/>
              </a:solidFill>
            </a:endParaRPr>
          </a:p>
          <a:p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solation:</a:t>
            </a:r>
            <a:r>
              <a:rPr lang="en-US" dirty="0"/>
              <a:t> Transactions’ behavior not impacted by presence of </a:t>
            </a:r>
            <a:r>
              <a:rPr lang="en-US" b="1" dirty="0"/>
              <a:t>other concurrent transactions</a:t>
            </a:r>
          </a:p>
          <a:p>
            <a:endParaRPr lang="en-US" b="1" dirty="0">
              <a:solidFill>
                <a:schemeClr val="accent6"/>
              </a:solidFill>
            </a:endParaRPr>
          </a:p>
          <a:p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D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urability:</a:t>
            </a:r>
            <a:r>
              <a:rPr lang="en-US" dirty="0"/>
              <a:t> The transaction’s </a:t>
            </a:r>
            <a:r>
              <a:rPr lang="en-US" b="1" dirty="0"/>
              <a:t>effects survive failure </a:t>
            </a:r>
            <a:r>
              <a:rPr lang="en-US" dirty="0"/>
              <a:t>of volatile (memory) or non-volatile (disk) storage</a:t>
            </a:r>
          </a:p>
        </p:txBody>
      </p:sp>
    </p:spTree>
    <p:extLst>
      <p:ext uri="{BB962C8B-B14F-4D97-AF65-F5344CB8AC3E}">
        <p14:creationId xmlns:p14="http://schemas.microsoft.com/office/powerpoint/2010/main" val="3825020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Commit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Atomic: All or nothing</a:t>
            </a:r>
          </a:p>
          <a:p>
            <a:endParaRPr lang="en-US" dirty="0"/>
          </a:p>
          <a:p>
            <a:r>
              <a:rPr lang="en-US" dirty="0"/>
              <a:t>Either all participants do something (commit) or no participant does anything (abort)</a:t>
            </a:r>
          </a:p>
          <a:p>
            <a:endParaRPr lang="en-US" dirty="0"/>
          </a:p>
          <a:p>
            <a:r>
              <a:rPr lang="en-US" dirty="0"/>
              <a:t>Common use: commit a transaction that updates data on different shards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AA718D-C238-8D4D-A3BA-6BBD0437C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15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Relationship with replication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Replication (e.g., RAFT) is about doing the </a:t>
            </a:r>
            <a:r>
              <a:rPr lang="en-US" dirty="0">
                <a:solidFill>
                  <a:srgbClr val="FF8F00"/>
                </a:solidFill>
              </a:rPr>
              <a:t>same</a:t>
            </a:r>
            <a:r>
              <a:rPr lang="en-US" dirty="0"/>
              <a:t> thing multiple places to provide fault tolerance</a:t>
            </a:r>
          </a:p>
          <a:p>
            <a:endParaRPr lang="en-US" dirty="0"/>
          </a:p>
          <a:p>
            <a:r>
              <a:rPr lang="en-US" dirty="0" err="1"/>
              <a:t>Sharding</a:t>
            </a:r>
            <a:r>
              <a:rPr lang="en-US" dirty="0"/>
              <a:t> is about doing </a:t>
            </a:r>
            <a:r>
              <a:rPr lang="en-US" dirty="0">
                <a:solidFill>
                  <a:schemeClr val="accent2"/>
                </a:solidFill>
              </a:rPr>
              <a:t>different</a:t>
            </a:r>
            <a:r>
              <a:rPr lang="en-US" dirty="0"/>
              <a:t> things multiple places for scalability</a:t>
            </a:r>
          </a:p>
          <a:p>
            <a:endParaRPr lang="en-US" dirty="0"/>
          </a:p>
          <a:p>
            <a:r>
              <a:rPr lang="en-US" dirty="0"/>
              <a:t>Atomic commit is about doing </a:t>
            </a:r>
            <a:r>
              <a:rPr lang="en-US" dirty="0">
                <a:solidFill>
                  <a:srgbClr val="FF8F00"/>
                </a:solidFill>
              </a:rPr>
              <a:t>different </a:t>
            </a:r>
            <a:r>
              <a:rPr lang="en-US" dirty="0"/>
              <a:t>things in </a:t>
            </a:r>
            <a:r>
              <a:rPr lang="en-US" dirty="0">
                <a:solidFill>
                  <a:schemeClr val="accent2"/>
                </a:solidFill>
              </a:rPr>
              <a:t>different</a:t>
            </a:r>
            <a:r>
              <a:rPr lang="en-US" dirty="0"/>
              <a:t> places together</a:t>
            </a:r>
            <a:endParaRPr lang="en-US" dirty="0">
              <a:solidFill>
                <a:srgbClr val="FF8F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16AB14-B57B-6947-B1BE-60242C4F6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907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Relationship with replication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480840" y="2506499"/>
            <a:ext cx="1219200" cy="2479852"/>
            <a:chOff x="2225527" y="2028429"/>
            <a:chExt cx="1625600" cy="3306469"/>
          </a:xfrm>
        </p:grpSpPr>
        <p:sp>
          <p:nvSpPr>
            <p:cNvPr id="7" name="Oval 6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>
                  <a:latin typeface="Helvetica Neue Medium"/>
                </a:rPr>
                <a:t>A-F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>
                  <a:latin typeface="Helvetica Neue Medium"/>
                </a:rPr>
                <a:t>G-L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>
                  <a:latin typeface="Helvetica Neue Medium"/>
                </a:rPr>
                <a:t>M-R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>
                  <a:latin typeface="Helvetica Neue Medium"/>
                </a:rPr>
                <a:t>S-Z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476618" y="2459769"/>
            <a:ext cx="1219200" cy="2479852"/>
            <a:chOff x="2225527" y="2028429"/>
            <a:chExt cx="1625600" cy="3306469"/>
          </a:xfrm>
        </p:grpSpPr>
        <p:sp>
          <p:nvSpPr>
            <p:cNvPr id="15" name="Oval 1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>
                  <a:latin typeface="Helvetica Neue Medium"/>
                </a:rPr>
                <a:t>A-F</a:t>
              </a:r>
            </a:p>
          </p:txBody>
        </p:sp>
        <p:sp>
          <p:nvSpPr>
            <p:cNvPr id="16" name="Oval 1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>
                  <a:latin typeface="Helvetica Neue Medium"/>
                </a:rPr>
                <a:t>G-L</a:t>
              </a:r>
            </a:p>
          </p:txBody>
        </p:sp>
        <p:sp>
          <p:nvSpPr>
            <p:cNvPr id="17" name="Oval 1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>
                  <a:latin typeface="Helvetica Neue Medium"/>
                </a:rPr>
                <a:t>M-R</a:t>
              </a:r>
            </a:p>
          </p:txBody>
        </p:sp>
        <p:sp>
          <p:nvSpPr>
            <p:cNvPr id="18" name="Oval 1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>
                  <a:latin typeface="Helvetica Neue Medium"/>
                </a:rPr>
                <a:t>S-Z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472396" y="2506499"/>
            <a:ext cx="1219200" cy="2479852"/>
            <a:chOff x="2225527" y="2028429"/>
            <a:chExt cx="1625600" cy="3306469"/>
          </a:xfrm>
        </p:grpSpPr>
        <p:sp>
          <p:nvSpPr>
            <p:cNvPr id="22" name="Oval 21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>
                  <a:latin typeface="Helvetica Neue Medium"/>
                </a:rPr>
                <a:t>A-F</a:t>
              </a:r>
            </a:p>
          </p:txBody>
        </p:sp>
        <p:sp>
          <p:nvSpPr>
            <p:cNvPr id="23" name="Oval 22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>
                  <a:latin typeface="Helvetica Neue Medium"/>
                </a:rPr>
                <a:t>G-L</a:t>
              </a:r>
            </a:p>
          </p:txBody>
        </p:sp>
        <p:sp>
          <p:nvSpPr>
            <p:cNvPr id="24" name="Oval 23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>
                  <a:latin typeface="Helvetica Neue Medium"/>
                </a:rPr>
                <a:t>M-R</a:t>
              </a:r>
            </a:p>
          </p:txBody>
        </p:sp>
        <p:sp>
          <p:nvSpPr>
            <p:cNvPr id="25" name="Oval 24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>
                  <a:latin typeface="Helvetica Neue Medium"/>
                </a:rPr>
                <a:t>S-Z</a:t>
              </a:r>
            </a:p>
          </p:txBody>
        </p:sp>
      </p:grpSp>
      <p:cxnSp>
        <p:nvCxnSpPr>
          <p:cNvPr id="27" name="Straight Arrow Connector 26"/>
          <p:cNvCxnSpPr/>
          <p:nvPr/>
        </p:nvCxnSpPr>
        <p:spPr>
          <a:xfrm>
            <a:off x="2064715" y="1817225"/>
            <a:ext cx="572946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090440" y="1435261"/>
            <a:ext cx="2581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Replication Dimension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1600089" y="2526584"/>
            <a:ext cx="3296" cy="224386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66119" y="3251094"/>
            <a:ext cx="13147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Helvetica Neue Medium" charset="0"/>
                <a:ea typeface="Helvetica Neue Medium" charset="0"/>
                <a:cs typeface="Helvetica Neue Medium" charset="0"/>
              </a:rPr>
              <a:t>Sharding</a:t>
            </a:r>
            <a:b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</a:b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Dimension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36F33B8-C466-7B45-BE9E-ACB28C2D0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608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Focus on </a:t>
            </a:r>
            <a:r>
              <a:rPr lang="en-US" dirty="0" err="1"/>
              <a:t>sharding</a:t>
            </a:r>
            <a:r>
              <a:rPr lang="en-US" dirty="0"/>
              <a:t> for today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480840" y="2506499"/>
            <a:ext cx="1219200" cy="2479852"/>
            <a:chOff x="2225527" y="2028429"/>
            <a:chExt cx="1625600" cy="3306469"/>
          </a:xfrm>
        </p:grpSpPr>
        <p:sp>
          <p:nvSpPr>
            <p:cNvPr id="7" name="Oval 6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>
                  <a:latin typeface="Helvetica Neue Medium"/>
                </a:rPr>
                <a:t>A-F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>
                  <a:latin typeface="Helvetica Neue Medium"/>
                </a:rPr>
                <a:t>G-L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>
                  <a:latin typeface="Helvetica Neue Medium"/>
                </a:rPr>
                <a:t>M-R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>
                  <a:latin typeface="Helvetica Neue Medium"/>
                </a:rPr>
                <a:t>S-Z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476618" y="2459769"/>
            <a:ext cx="1219200" cy="2479852"/>
            <a:chOff x="2225527" y="2028429"/>
            <a:chExt cx="1625600" cy="3306469"/>
          </a:xfrm>
          <a:solidFill>
            <a:schemeClr val="bg1">
              <a:lumMod val="50000"/>
            </a:schemeClr>
          </a:solidFill>
        </p:grpSpPr>
        <p:sp>
          <p:nvSpPr>
            <p:cNvPr id="15" name="Oval 1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pFill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>
                  <a:latin typeface="Helvetica Neue Medium"/>
                </a:rPr>
                <a:t>A-F</a:t>
              </a:r>
            </a:p>
          </p:txBody>
        </p:sp>
        <p:sp>
          <p:nvSpPr>
            <p:cNvPr id="16" name="Oval 1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pFill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>
                  <a:latin typeface="Helvetica Neue Medium"/>
                </a:rPr>
                <a:t>G-L</a:t>
              </a:r>
            </a:p>
          </p:txBody>
        </p:sp>
        <p:sp>
          <p:nvSpPr>
            <p:cNvPr id="17" name="Oval 1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pFill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>
                  <a:latin typeface="Helvetica Neue Medium"/>
                </a:rPr>
                <a:t>M-R</a:t>
              </a:r>
            </a:p>
          </p:txBody>
        </p:sp>
        <p:sp>
          <p:nvSpPr>
            <p:cNvPr id="18" name="Oval 1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pFill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>
                  <a:latin typeface="Helvetica Neue Medium"/>
                </a:rPr>
                <a:t>S-Z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472396" y="2506499"/>
            <a:ext cx="1219200" cy="2479852"/>
            <a:chOff x="2225527" y="2028429"/>
            <a:chExt cx="1625600" cy="3306469"/>
          </a:xfrm>
          <a:solidFill>
            <a:schemeClr val="bg1">
              <a:lumMod val="50000"/>
            </a:schemeClr>
          </a:solidFill>
        </p:grpSpPr>
        <p:sp>
          <p:nvSpPr>
            <p:cNvPr id="22" name="Oval 21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pFill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>
                  <a:latin typeface="Helvetica Neue Medium"/>
                </a:rPr>
                <a:t>A-F</a:t>
              </a:r>
            </a:p>
          </p:txBody>
        </p:sp>
        <p:sp>
          <p:nvSpPr>
            <p:cNvPr id="23" name="Oval 22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pFill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>
                  <a:latin typeface="Helvetica Neue Medium"/>
                </a:rPr>
                <a:t>G-L</a:t>
              </a:r>
            </a:p>
          </p:txBody>
        </p:sp>
        <p:sp>
          <p:nvSpPr>
            <p:cNvPr id="24" name="Oval 23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pFill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>
                  <a:latin typeface="Helvetica Neue Medium"/>
                </a:rPr>
                <a:t>M-R</a:t>
              </a:r>
            </a:p>
          </p:txBody>
        </p:sp>
        <p:sp>
          <p:nvSpPr>
            <p:cNvPr id="25" name="Oval 24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pFill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dirty="0">
                  <a:latin typeface="Helvetica Neue Medium"/>
                </a:rPr>
                <a:t>S-Z</a:t>
              </a:r>
            </a:p>
          </p:txBody>
        </p:sp>
      </p:grpSp>
      <p:cxnSp>
        <p:nvCxnSpPr>
          <p:cNvPr id="27" name="Straight Arrow Connector 26"/>
          <p:cNvCxnSpPr/>
          <p:nvPr/>
        </p:nvCxnSpPr>
        <p:spPr>
          <a:xfrm>
            <a:off x="2064715" y="1817225"/>
            <a:ext cx="5729469" cy="0"/>
          </a:xfrm>
          <a:prstGeom prst="straightConnector1">
            <a:avLst/>
          </a:prstGeom>
          <a:ln w="762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090440" y="1435261"/>
            <a:ext cx="2581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Replication Dimension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1600089" y="2526584"/>
            <a:ext cx="3296" cy="224386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66119" y="3251094"/>
            <a:ext cx="13147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Helvetica Neue Medium" charset="0"/>
                <a:ea typeface="Helvetica Neue Medium" charset="0"/>
                <a:cs typeface="Helvetica Neue Medium" charset="0"/>
              </a:rPr>
              <a:t>Sharding</a:t>
            </a:r>
            <a:b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</a:b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Dimension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C36D952-2EC7-0C4C-9111-9E49821B5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9280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39882</TotalTime>
  <Words>2360</Words>
  <Application>Microsoft Macintosh PowerPoint</Application>
  <PresentationFormat>On-screen Show (4:3)</PresentationFormat>
  <Paragraphs>498</Paragraphs>
  <Slides>41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7" baseType="lpstr">
      <vt:lpstr>Arial</vt:lpstr>
      <vt:lpstr>Calibri</vt:lpstr>
      <vt:lpstr>Courier New</vt:lpstr>
      <vt:lpstr>Helvetica Neue Medium</vt:lpstr>
      <vt:lpstr>Times New Roman</vt:lpstr>
      <vt:lpstr>1_Office Theme</vt:lpstr>
      <vt:lpstr>Concurrency Control</vt:lpstr>
      <vt:lpstr>Let’s Scale Strong Consistency!</vt:lpstr>
      <vt:lpstr>The transaction</vt:lpstr>
      <vt:lpstr>Transaction examples</vt:lpstr>
      <vt:lpstr>Defining properties of transactions</vt:lpstr>
      <vt:lpstr>Atomic Commit</vt:lpstr>
      <vt:lpstr>Relationship with replication</vt:lpstr>
      <vt:lpstr>Relationship with replication</vt:lpstr>
      <vt:lpstr>Focus on sharding for today</vt:lpstr>
      <vt:lpstr>Atomic Commit</vt:lpstr>
      <vt:lpstr>Let’s Scale Strong Consistency!</vt:lpstr>
      <vt:lpstr>Two concurrent transactions</vt:lpstr>
      <vt:lpstr>Isolation between transactions</vt:lpstr>
      <vt:lpstr>Problem for concurrent execution: Inconsistent retrieval</vt:lpstr>
      <vt:lpstr>Isolation between transactions</vt:lpstr>
      <vt:lpstr>Equivalence of schedules</vt:lpstr>
      <vt:lpstr>Serializability</vt:lpstr>
      <vt:lpstr>A serializable schedule</vt:lpstr>
      <vt:lpstr>A non-serializable schedule</vt:lpstr>
      <vt:lpstr>Serializability versus linearizability</vt:lpstr>
      <vt:lpstr>Consistency Hierarchy</vt:lpstr>
      <vt:lpstr>Testing for serializability</vt:lpstr>
      <vt:lpstr>Serializable schedule, acyclic graph</vt:lpstr>
      <vt:lpstr>Non-serializable schedule, cyclic graph</vt:lpstr>
      <vt:lpstr>Testing for serializability</vt:lpstr>
      <vt:lpstr>Let’s Scale Strong Consistency!</vt:lpstr>
      <vt:lpstr>Concurrency Control</vt:lpstr>
      <vt:lpstr>Concurrency Control Strawman #1</vt:lpstr>
      <vt:lpstr>Locking</vt:lpstr>
      <vt:lpstr>Concurrency Control Strawman #2</vt:lpstr>
      <vt:lpstr>Two-phase locking (2PL)</vt:lpstr>
      <vt:lpstr>2PL provides strict serializability</vt:lpstr>
      <vt:lpstr>2PL and transaction concurrency</vt:lpstr>
      <vt:lpstr>2PL doesn’t exploit all opportunities for concurrency</vt:lpstr>
      <vt:lpstr>Issues with 2PL</vt:lpstr>
      <vt:lpstr>Lets Scale Strong Consistency!</vt:lpstr>
      <vt:lpstr>2PL is pessimistic</vt:lpstr>
      <vt:lpstr>Be optimistic!</vt:lpstr>
      <vt:lpstr>2PL vs OCC</vt:lpstr>
      <vt:lpstr>Optimistic Concurrency Control</vt:lpstr>
      <vt:lpstr>Validation and Commit use 2PC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1905</cp:revision>
  <cp:lastPrinted>2016-11-14T16:39:34Z</cp:lastPrinted>
  <dcterms:created xsi:type="dcterms:W3CDTF">2013-10-08T01:49:25Z</dcterms:created>
  <dcterms:modified xsi:type="dcterms:W3CDTF">2019-11-17T11:23:24Z</dcterms:modified>
</cp:coreProperties>
</file>