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4.xml" ContentType="application/vnd.openxmlformats-officedocument.presentationml.tags+xml"/>
  <Override PartName="/ppt/notesSlides/notesSlide7.xml" ContentType="application/vnd.openxmlformats-officedocument.presentationml.notesSlide+xml"/>
  <Override PartName="/ppt/tags/tag5.xml" ContentType="application/vnd.openxmlformats-officedocument.presentationml.tags+xml"/>
  <Override PartName="/ppt/notesSlides/notesSlide8.xml" ContentType="application/vnd.openxmlformats-officedocument.presentationml.notesSlide+xml"/>
  <Override PartName="/ppt/tags/tag6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7.xml" ContentType="application/vnd.openxmlformats-officedocument.presentationml.tags+xml"/>
  <Override PartName="/ppt/notesSlides/notesSlide11.xml" ContentType="application/vnd.openxmlformats-officedocument.presentationml.notesSlide+xml"/>
  <Override PartName="/ppt/tags/tag8.xml" ContentType="application/vnd.openxmlformats-officedocument.presentationml.tags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3" r:id="rId1"/>
  </p:sldMasterIdLst>
  <p:notesMasterIdLst>
    <p:notesMasterId r:id="rId26"/>
  </p:notesMasterIdLst>
  <p:handoutMasterIdLst>
    <p:handoutMasterId r:id="rId27"/>
  </p:handoutMasterIdLst>
  <p:sldIdLst>
    <p:sldId id="257" r:id="rId2"/>
    <p:sldId id="520" r:id="rId3"/>
    <p:sldId id="519" r:id="rId4"/>
    <p:sldId id="540" r:id="rId5"/>
    <p:sldId id="521" r:id="rId6"/>
    <p:sldId id="284" r:id="rId7"/>
    <p:sldId id="285" r:id="rId8"/>
    <p:sldId id="523" r:id="rId9"/>
    <p:sldId id="525" r:id="rId10"/>
    <p:sldId id="286" r:id="rId11"/>
    <p:sldId id="526" r:id="rId12"/>
    <p:sldId id="288" r:id="rId13"/>
    <p:sldId id="527" r:id="rId14"/>
    <p:sldId id="531" r:id="rId15"/>
    <p:sldId id="532" r:id="rId16"/>
    <p:sldId id="530" r:id="rId17"/>
    <p:sldId id="542" r:id="rId18"/>
    <p:sldId id="541" r:id="rId19"/>
    <p:sldId id="529" r:id="rId20"/>
    <p:sldId id="533" r:id="rId21"/>
    <p:sldId id="534" r:id="rId22"/>
    <p:sldId id="535" r:id="rId23"/>
    <p:sldId id="287" r:id="rId24"/>
    <p:sldId id="536" r:id="rId25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899"/>
    <a:srgbClr val="008F00"/>
    <a:srgbClr val="92D050"/>
    <a:srgbClr val="FF6501"/>
    <a:srgbClr val="FF9300"/>
    <a:srgbClr val="C0504D"/>
    <a:srgbClr val="D5FED5"/>
    <a:srgbClr val="0000FF"/>
    <a:srgbClr val="CC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80" autoAdjust="0"/>
    <p:restoredTop sz="79832" autoAdjust="0"/>
  </p:normalViewPr>
  <p:slideViewPr>
    <p:cSldViewPr snapToGrid="0">
      <p:cViewPr varScale="1">
        <p:scale>
          <a:sx n="76" d="100"/>
          <a:sy n="76" d="100"/>
        </p:scale>
        <p:origin x="208" y="11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848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63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6494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4949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098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967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790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7969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2648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197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sz="2600" dirty="0"/>
              <a:t>Leaders acquire local write locks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lang="en-US" dirty="0"/>
              <a:t>If non-coordinator: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Choose prepare </a:t>
            </a:r>
            <a:r>
              <a:rPr lang="en-US" sz="2600" dirty="0" err="1"/>
              <a:t>ts</a:t>
            </a:r>
            <a:r>
              <a:rPr lang="en-US" sz="2600" dirty="0"/>
              <a:t> &gt; previous local timestamps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Log prepare record through </a:t>
            </a:r>
            <a:r>
              <a:rPr lang="en-US" sz="2600" dirty="0" err="1"/>
              <a:t>Paxos</a:t>
            </a:r>
            <a:endParaRPr lang="en-US" sz="2600" dirty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Notify coordinator of prepare timestamp</a:t>
            </a:r>
          </a:p>
          <a:p>
            <a:pPr lvl="1">
              <a:lnSpc>
                <a:spcPct val="110000"/>
              </a:lnSpc>
              <a:spcBef>
                <a:spcPts val="1600"/>
              </a:spcBef>
              <a:spcAft>
                <a:spcPts val="400"/>
              </a:spcAft>
            </a:pPr>
            <a:r>
              <a:rPr lang="en-US" dirty="0"/>
              <a:t>If coordinator: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Wait until hear from other participants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Choose commit timestamp  &gt;= prepare </a:t>
            </a:r>
            <a:r>
              <a:rPr lang="en-US" sz="2600" dirty="0" err="1"/>
              <a:t>ts</a:t>
            </a:r>
            <a:r>
              <a:rPr lang="en-US" sz="2600" dirty="0"/>
              <a:t>, &gt; local </a:t>
            </a:r>
            <a:r>
              <a:rPr lang="en-US" sz="2600" dirty="0" err="1"/>
              <a:t>ts</a:t>
            </a:r>
            <a:endParaRPr lang="en-US" sz="2600" dirty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Logs commit record through </a:t>
            </a:r>
            <a:r>
              <a:rPr lang="en-US" sz="2600" dirty="0" err="1"/>
              <a:t>Paxos</a:t>
            </a:r>
            <a:endParaRPr lang="en-US" sz="2600" dirty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Wait commit-wait period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Sends commit timestamp to replicas, other leaders, client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sz="2600" dirty="0"/>
              <a:t>All apply at commit timestamp and release locks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114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sz="2600" dirty="0"/>
              <a:t>Leaders acquire local write locks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lang="en-US" dirty="0"/>
              <a:t>If non-coordinator: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Choose prepare </a:t>
            </a:r>
            <a:r>
              <a:rPr lang="en-US" sz="2600" dirty="0" err="1"/>
              <a:t>ts</a:t>
            </a:r>
            <a:r>
              <a:rPr lang="en-US" sz="2600" dirty="0"/>
              <a:t> &gt; previous local timestamps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Log prepare record through </a:t>
            </a:r>
            <a:r>
              <a:rPr lang="en-US" sz="2600" dirty="0" err="1"/>
              <a:t>Paxos</a:t>
            </a:r>
            <a:endParaRPr lang="en-US" sz="2600" dirty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Notify coordinator of prepare timestamp</a:t>
            </a:r>
          </a:p>
          <a:p>
            <a:pPr lvl="1">
              <a:lnSpc>
                <a:spcPct val="110000"/>
              </a:lnSpc>
              <a:spcBef>
                <a:spcPts val="1600"/>
              </a:spcBef>
              <a:spcAft>
                <a:spcPts val="400"/>
              </a:spcAft>
            </a:pPr>
            <a:r>
              <a:rPr lang="en-US" dirty="0"/>
              <a:t>If coordinator: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Wait until hear from other participants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Choose commit timestamp  &gt;= prepare </a:t>
            </a:r>
            <a:r>
              <a:rPr lang="en-US" sz="2600" dirty="0" err="1"/>
              <a:t>ts</a:t>
            </a:r>
            <a:r>
              <a:rPr lang="en-US" sz="2600" dirty="0"/>
              <a:t>, &gt; local </a:t>
            </a:r>
            <a:r>
              <a:rPr lang="en-US" sz="2600" dirty="0" err="1"/>
              <a:t>ts</a:t>
            </a:r>
            <a:endParaRPr lang="en-US" sz="2600" dirty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Logs commit record through </a:t>
            </a:r>
            <a:r>
              <a:rPr lang="en-US" sz="2600" dirty="0" err="1"/>
              <a:t>Paxos</a:t>
            </a:r>
            <a:endParaRPr lang="en-US" sz="2600" dirty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Wait commit-wait period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Sends commit timestamp to replicas, other leaders, client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sz="2600" dirty="0"/>
              <a:t>All apply at commit timestamp and release locks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0522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sz="2600" dirty="0"/>
              <a:t>Leaders acquire local write locks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lang="en-US" dirty="0"/>
              <a:t>If non-coordinator: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Choose prepare </a:t>
            </a:r>
            <a:r>
              <a:rPr lang="en-US" sz="2600" dirty="0" err="1"/>
              <a:t>ts</a:t>
            </a:r>
            <a:r>
              <a:rPr lang="en-US" sz="2600" dirty="0"/>
              <a:t> &gt; previous local timestamps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Log prepare record through </a:t>
            </a:r>
            <a:r>
              <a:rPr lang="en-US" sz="2600" dirty="0" err="1"/>
              <a:t>Paxos</a:t>
            </a:r>
            <a:endParaRPr lang="en-US" sz="2600" dirty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Notify coordinator of prepare timestamp</a:t>
            </a:r>
          </a:p>
          <a:p>
            <a:pPr lvl="1">
              <a:lnSpc>
                <a:spcPct val="110000"/>
              </a:lnSpc>
              <a:spcBef>
                <a:spcPts val="1600"/>
              </a:spcBef>
              <a:spcAft>
                <a:spcPts val="400"/>
              </a:spcAft>
            </a:pPr>
            <a:r>
              <a:rPr lang="en-US" dirty="0"/>
              <a:t>If coordinator: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Wait until hear from other participants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Choose commit timestamp  &gt;= prepare </a:t>
            </a:r>
            <a:r>
              <a:rPr lang="en-US" sz="2600" dirty="0" err="1"/>
              <a:t>ts</a:t>
            </a:r>
            <a:r>
              <a:rPr lang="en-US" sz="2600" dirty="0"/>
              <a:t>, &gt; local </a:t>
            </a:r>
            <a:r>
              <a:rPr lang="en-US" sz="2600" dirty="0" err="1"/>
              <a:t>ts</a:t>
            </a:r>
            <a:endParaRPr lang="en-US" sz="2600" dirty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Logs commit record through </a:t>
            </a:r>
            <a:r>
              <a:rPr lang="en-US" sz="2600" dirty="0" err="1"/>
              <a:t>Paxos</a:t>
            </a:r>
            <a:endParaRPr lang="en-US" sz="2600" dirty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Wait commit-wait period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Sends commit timestamp to replicas, other leaders, client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sz="2600" dirty="0"/>
              <a:t>All apply at commit timestamp and release locks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FDE5E5-550A-DE42-AD60-FCC36B3F2E0D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631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pic>
        <p:nvPicPr>
          <p:cNvPr id="8" name="Picture 7" descr="Princeton_shield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457200"/>
            <a:ext cx="685800" cy="763628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0196" y="1449421"/>
            <a:ext cx="8565204" cy="500812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defRPr sz="3000" baseline="0">
                <a:solidFill>
                  <a:schemeClr val="tx1"/>
                </a:solidFill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baseline="0"/>
            </a:lvl2pPr>
            <a:lvl3pPr>
              <a:lnSpc>
                <a:spcPct val="90000"/>
              </a:lnSpc>
              <a:spcBef>
                <a:spcPts val="800"/>
              </a:spcBef>
              <a:defRPr sz="2400"/>
            </a:lvl3pPr>
            <a:lvl4pPr>
              <a:lnSpc>
                <a:spcPct val="90000"/>
              </a:lnSpc>
              <a:spcBef>
                <a:spcPts val="800"/>
              </a:spcBef>
              <a:defRPr sz="2200"/>
            </a:lvl4pPr>
            <a:lvl5pPr>
              <a:lnSpc>
                <a:spcPct val="90000"/>
              </a:lnSpc>
              <a:spcBef>
                <a:spcPts val="800"/>
              </a:spcBef>
              <a:defRPr sz="2200"/>
            </a:lvl5pPr>
          </a:lstStyle>
          <a:p>
            <a:pPr lvl="0"/>
            <a:r>
              <a:rPr lang="en-US" dirty="0"/>
              <a:t>Click to edit Master text styles and more text and more text</a:t>
            </a:r>
          </a:p>
          <a:p>
            <a:pPr lvl="1"/>
            <a:r>
              <a:rPr lang="en-US" dirty="0"/>
              <a:t>Second level test test test test test test test test test test test test test test test test test test 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0"/>
            <a:r>
              <a:rPr lang="en-US" dirty="0"/>
              <a:t>Second main line</a:t>
            </a:r>
          </a:p>
          <a:p>
            <a:pPr lvl="1"/>
            <a:r>
              <a:rPr lang="en-US" dirty="0"/>
              <a:t>Second level</a:t>
            </a:r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50196" y="16215"/>
            <a:ext cx="856520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5649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2373" y="2845761"/>
            <a:ext cx="7772400" cy="1166478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2373" y="4069954"/>
            <a:ext cx="7772400" cy="9884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8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192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85" r:id="rId3"/>
    <p:sldLayoutId id="214748368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3800" b="0" dirty="0"/>
              <a:t>Distributed Transactions in Spanner</a:t>
            </a:r>
            <a:endParaRPr lang="en-US" sz="32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 dirty="0"/>
              <a:t>Lecture 18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13174" y="6261628"/>
            <a:ext cx="71176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Credits: Michael Freedman and Kyle Jamieson developed much of the original material.</a:t>
            </a:r>
          </a:p>
          <a:p>
            <a:r>
              <a:rPr lang="en-US" sz="1400" b="0" dirty="0">
                <a:latin typeface="Arial" charset="0"/>
                <a:ea typeface="Arial" charset="0"/>
                <a:cs typeface="Arial" charset="0"/>
              </a:rPr>
              <a:t>Contents adapted from Wyatt Lloyd.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TrueTime</a:t>
            </a:r>
            <a:r>
              <a:rPr lang="en-US" dirty="0"/>
              <a:t> for Read-Only </a:t>
            </a:r>
            <a:r>
              <a:rPr lang="en-US" dirty="0" err="1"/>
              <a:t>Txns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324" y="1482811"/>
            <a:ext cx="8855676" cy="4694152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800"/>
              </a:spcBef>
            </a:pPr>
            <a:r>
              <a:rPr lang="en-US" dirty="0"/>
              <a:t>Assign all transactions a wall-clock commit time (s)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All replicas of all shards track how up-to-date they are with </a:t>
            </a:r>
            <a:r>
              <a:rPr lang="en-US" dirty="0" err="1"/>
              <a:t>t</a:t>
            </a:r>
            <a:r>
              <a:rPr lang="en-US" baseline="-25000" dirty="0" err="1"/>
              <a:t>safe</a:t>
            </a:r>
            <a:r>
              <a:rPr lang="en-US" dirty="0"/>
              <a:t> </a:t>
            </a:r>
          </a:p>
          <a:p>
            <a:pPr lvl="2"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i.e., all transactions with s &lt; </a:t>
            </a:r>
            <a:r>
              <a:rPr lang="en-US" dirty="0" err="1"/>
              <a:t>t</a:t>
            </a:r>
            <a:r>
              <a:rPr lang="en-US" baseline="-25000" dirty="0" err="1"/>
              <a:t>safe</a:t>
            </a:r>
            <a:r>
              <a:rPr lang="en-US" dirty="0"/>
              <a:t> have committed on this machine</a:t>
            </a:r>
          </a:p>
          <a:p>
            <a:pPr>
              <a:spcBef>
                <a:spcPts val="800"/>
              </a:spcBef>
            </a:pPr>
            <a:r>
              <a:rPr lang="en-US" dirty="0"/>
              <a:t>Goal 1: Lock-free read-only transactions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Current time ≤ </a:t>
            </a:r>
            <a:r>
              <a:rPr lang="en-US" dirty="0" err="1"/>
              <a:t>TT.now.latest</a:t>
            </a:r>
            <a:r>
              <a:rPr lang="en-US" dirty="0"/>
              <a:t>()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 err="1"/>
              <a:t>s</a:t>
            </a:r>
            <a:r>
              <a:rPr lang="en-US" baseline="-25000" dirty="0" err="1"/>
              <a:t>read</a:t>
            </a:r>
            <a:r>
              <a:rPr lang="en-US" baseline="-25000" dirty="0"/>
              <a:t> </a:t>
            </a:r>
            <a:r>
              <a:rPr lang="en-US" dirty="0"/>
              <a:t>= </a:t>
            </a:r>
            <a:r>
              <a:rPr lang="en-US" dirty="0" err="1"/>
              <a:t>TT.now.latest</a:t>
            </a:r>
            <a:r>
              <a:rPr lang="en-US" dirty="0"/>
              <a:t>()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wait until </a:t>
            </a:r>
            <a:r>
              <a:rPr lang="en-US" dirty="0" err="1"/>
              <a:t>s</a:t>
            </a:r>
            <a:r>
              <a:rPr lang="en-US" baseline="-25000" dirty="0" err="1"/>
              <a:t>read</a:t>
            </a:r>
            <a:r>
              <a:rPr lang="en-US" dirty="0"/>
              <a:t> &lt; </a:t>
            </a:r>
            <a:r>
              <a:rPr lang="en-US" dirty="0" err="1"/>
              <a:t>t</a:t>
            </a:r>
            <a:r>
              <a:rPr lang="en-US" baseline="-25000" dirty="0" err="1"/>
              <a:t>safe</a:t>
            </a:r>
            <a:r>
              <a:rPr lang="en-US" dirty="0"/>
              <a:t> 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Read data as of </a:t>
            </a:r>
            <a:r>
              <a:rPr lang="en-US" dirty="0" err="1"/>
              <a:t>s</a:t>
            </a:r>
            <a:r>
              <a:rPr lang="en-US" baseline="-25000" dirty="0" err="1"/>
              <a:t>read</a:t>
            </a:r>
            <a:endParaRPr lang="en-US" dirty="0"/>
          </a:p>
          <a:p>
            <a:pPr>
              <a:spcBef>
                <a:spcPts val="800"/>
              </a:spcBef>
            </a:pPr>
            <a:r>
              <a:rPr lang="en-US" dirty="0"/>
              <a:t>Goal 2: Non-blocking stale read-only </a:t>
            </a:r>
            <a:r>
              <a:rPr lang="en-US" dirty="0" err="1"/>
              <a:t>txns</a:t>
            </a:r>
            <a:endParaRPr lang="en-US" dirty="0"/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Similar to above, except explicitly choose time in the past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(Trades away consistency for better perf, e.g., lower latency)</a:t>
            </a:r>
          </a:p>
          <a:p>
            <a:pPr>
              <a:spcBef>
                <a:spcPts val="80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64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>
            <a:normAutofit/>
          </a:bodyPr>
          <a:lstStyle/>
          <a:p>
            <a:r>
              <a:rPr lang="en-US" dirty="0"/>
              <a:t>Timestamps and TrueTime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617FC15-5752-AE44-820D-2291D0EB5E81}"/>
              </a:ext>
            </a:extLst>
          </p:cNvPr>
          <p:cNvGrpSpPr/>
          <p:nvPr/>
        </p:nvGrpSpPr>
        <p:grpSpPr>
          <a:xfrm>
            <a:off x="1943100" y="2654300"/>
            <a:ext cx="4419600" cy="393700"/>
            <a:chOff x="1943100" y="2654300"/>
            <a:chExt cx="4419600" cy="3937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943100" y="2851150"/>
              <a:ext cx="4419600" cy="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953631" y="265430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6362700" y="265430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1509979" y="2666484"/>
            <a:ext cx="407721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2838450" y="2914650"/>
            <a:ext cx="0" cy="46355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121690" y="3404632"/>
            <a:ext cx="2993769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Pick </a:t>
            </a:r>
            <a:r>
              <a:rPr lang="en-US" i="1" dirty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dirty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 &gt; TT.now().latest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88730" y="2153575"/>
            <a:ext cx="2023311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Acquired locks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597150" y="25336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891855" y="25336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261166" y="2158893"/>
            <a:ext cx="1880644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Release locks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895600" y="4368800"/>
            <a:ext cx="2895600" cy="0"/>
          </a:xfrm>
          <a:prstGeom prst="straightConnector1">
            <a:avLst/>
          </a:prstGeom>
          <a:ln>
            <a:solidFill>
              <a:schemeClr val="accent6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167453" y="3404632"/>
            <a:ext cx="3835474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Wait until TT.now().earliest &gt; </a:t>
            </a:r>
            <a:r>
              <a:rPr lang="en-US" i="1" dirty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s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4540250" y="2914650"/>
            <a:ext cx="0" cy="463550"/>
          </a:xfrm>
          <a:prstGeom prst="straightConnector1">
            <a:avLst/>
          </a:prstGeom>
          <a:ln>
            <a:solidFill>
              <a:srgbClr val="F79646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376583" y="3404632"/>
            <a:ext cx="327334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endParaRPr lang="en-US" dirty="0">
              <a:solidFill>
                <a:srgbClr val="F79646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5791200" y="2914650"/>
            <a:ext cx="0" cy="476766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180040" y="4654034"/>
            <a:ext cx="1346844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average ε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472438" y="3938032"/>
            <a:ext cx="1705916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Commit wait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467099" y="4654034"/>
            <a:ext cx="1346844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average ε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V="1">
            <a:off x="4496991" y="4508500"/>
            <a:ext cx="0" cy="660400"/>
          </a:xfrm>
          <a:prstGeom prst="straightConnector1">
            <a:avLst/>
          </a:prstGeom>
          <a:ln>
            <a:solidFill>
              <a:schemeClr val="accent6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CA2C59E4-2FE4-564D-A950-09C870524D20}" type="slidenum">
              <a:rPr lang="en-US" smtClean="0"/>
              <a:t>11</a:t>
            </a:fld>
            <a:endParaRPr lang="en-US" dirty="0"/>
          </a:p>
        </p:txBody>
      </p:sp>
      <p:sp>
        <p:nvSpPr>
          <p:cNvPr id="25" name="Can 24"/>
          <p:cNvSpPr/>
          <p:nvPr/>
        </p:nvSpPr>
        <p:spPr>
          <a:xfrm>
            <a:off x="167242" y="2604784"/>
            <a:ext cx="912259" cy="492732"/>
          </a:xfrm>
          <a:prstGeom prst="can">
            <a:avLst/>
          </a:prstGeom>
          <a:solidFill>
            <a:schemeClr val="accent3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7116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8113"/>
    </mc:Choice>
    <mc:Fallback xmlns="">
      <p:transition xmlns:p14="http://schemas.microsoft.com/office/powerpoint/2010/main" spd="slow" advTm="9811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26" grpId="0"/>
      <p:bldP spid="23" grpId="0"/>
      <p:bldP spid="28" grpId="0"/>
      <p:bldP spid="30" grpId="0"/>
      <p:bldP spid="31" grpId="0"/>
      <p:bldP spid="4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 Wait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Enables efficient read-only transactions</a:t>
            </a:r>
          </a:p>
          <a:p>
            <a:r>
              <a:rPr lang="en-US" dirty="0"/>
              <a:t>Cost: 2</a:t>
            </a:r>
            <a:r>
              <a:rPr lang="en-US" dirty="0">
                <a:ea typeface="Helvetica Neue Medium" charset="0"/>
                <a:cs typeface="Helvetica Neue Medium" charset="0"/>
              </a:rPr>
              <a:t>ε extra latency</a:t>
            </a:r>
          </a:p>
          <a:p>
            <a:r>
              <a:rPr lang="en-US" dirty="0">
                <a:ea typeface="Helvetica Neue Medium" charset="0"/>
                <a:cs typeface="Helvetica Neue Medium" charset="0"/>
              </a:rPr>
              <a:t>Reduce/eliminate by overlapping with:</a:t>
            </a:r>
          </a:p>
          <a:p>
            <a:pPr lvl="1"/>
            <a:r>
              <a:rPr lang="en-US" dirty="0">
                <a:ea typeface="Helvetica Neue Medium" charset="0"/>
                <a:cs typeface="Helvetica Neue Medium" charset="0"/>
              </a:rPr>
              <a:t>Replication</a:t>
            </a:r>
          </a:p>
          <a:p>
            <a:pPr lvl="1"/>
            <a:r>
              <a:rPr lang="en-US" dirty="0">
                <a:ea typeface="Helvetica Neue Medium" charset="0"/>
                <a:cs typeface="Helvetica Neue Medium" charset="0"/>
              </a:rPr>
              <a:t>Two-phase commit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079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/>
              <a:t>Commit Wait and Replication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81B7543-0185-8344-9CC4-DF86D427C98D}"/>
              </a:ext>
            </a:extLst>
          </p:cNvPr>
          <p:cNvGrpSpPr/>
          <p:nvPr/>
        </p:nvGrpSpPr>
        <p:grpSpPr>
          <a:xfrm>
            <a:off x="2514600" y="3006060"/>
            <a:ext cx="4419600" cy="393700"/>
            <a:chOff x="2514600" y="3006060"/>
            <a:chExt cx="4419600" cy="393700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2514600" y="3202910"/>
              <a:ext cx="4419600" cy="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525131" y="300606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6934200" y="300606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2081479" y="3018244"/>
            <a:ext cx="407721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60230" y="2559050"/>
            <a:ext cx="2023311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Acquired locks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181350" y="28892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463355" y="28892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113855" y="2254250"/>
            <a:ext cx="0" cy="91440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5568005" y="2266950"/>
            <a:ext cx="0" cy="90170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217663" y="1496466"/>
            <a:ext cx="1526380" cy="707886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Start </a:t>
            </a:r>
          </a:p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consensus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6720355" y="2254250"/>
            <a:ext cx="0" cy="91440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346980" y="1496466"/>
            <a:ext cx="1308371" cy="707886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Notify </a:t>
            </a:r>
          </a:p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followers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6362700" y="3295650"/>
            <a:ext cx="0" cy="476766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172198" y="3759716"/>
            <a:ext cx="2390398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Commit wait done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 flipV="1">
            <a:off x="3409950" y="3270250"/>
            <a:ext cx="0" cy="46355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950476" y="3759716"/>
            <a:ext cx="925253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Pick </a:t>
            </a:r>
            <a:r>
              <a:rPr lang="en-US" i="1" dirty="0">
                <a:solidFill>
                  <a:srgbClr val="F7964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endParaRPr lang="en-US" dirty="0">
              <a:solidFill>
                <a:srgbClr val="F79646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CA2C59E4-2FE4-564D-A950-09C870524D20}" type="slidenum">
              <a:rPr lang="en-US" smtClean="0"/>
              <a:t>13</a:t>
            </a:fld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810545" y="1496466"/>
            <a:ext cx="1526380" cy="707886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Achieve </a:t>
            </a:r>
          </a:p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consensus</a:t>
            </a:r>
          </a:p>
        </p:txBody>
      </p:sp>
      <p:sp>
        <p:nvSpPr>
          <p:cNvPr id="29" name="Can 28"/>
          <p:cNvSpPr/>
          <p:nvPr/>
        </p:nvSpPr>
        <p:spPr>
          <a:xfrm>
            <a:off x="814942" y="2985784"/>
            <a:ext cx="912259" cy="492732"/>
          </a:xfrm>
          <a:prstGeom prst="can">
            <a:avLst/>
          </a:prstGeom>
          <a:solidFill>
            <a:schemeClr val="accent4"/>
          </a:solidFill>
          <a:ln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3" name="Can 32"/>
          <p:cNvSpPr/>
          <p:nvPr/>
        </p:nvSpPr>
        <p:spPr>
          <a:xfrm>
            <a:off x="814942" y="4021098"/>
            <a:ext cx="912259" cy="492732"/>
          </a:xfrm>
          <a:prstGeom prst="can">
            <a:avLst/>
          </a:prstGeom>
          <a:solidFill>
            <a:schemeClr val="accent4"/>
          </a:solidFill>
          <a:ln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4" name="Can 33"/>
          <p:cNvSpPr/>
          <p:nvPr/>
        </p:nvSpPr>
        <p:spPr>
          <a:xfrm>
            <a:off x="814942" y="1944384"/>
            <a:ext cx="912259" cy="492732"/>
          </a:xfrm>
          <a:prstGeom prst="can">
            <a:avLst/>
          </a:prstGeom>
          <a:solidFill>
            <a:schemeClr val="accent4"/>
          </a:solidFill>
          <a:ln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29466" y="2564368"/>
            <a:ext cx="1880644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Release locks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A935E3A7-77DE-354C-ABC5-7A31ECC12963}"/>
              </a:ext>
            </a:extLst>
          </p:cNvPr>
          <p:cNvSpPr txBox="1">
            <a:spLocks/>
          </p:cNvSpPr>
          <p:nvPr/>
        </p:nvSpPr>
        <p:spPr>
          <a:xfrm>
            <a:off x="864988" y="5277107"/>
            <a:ext cx="7414024" cy="132556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kern="1200">
                <a:solidFill>
                  <a:schemeClr val="tx1"/>
                </a:solidFill>
                <a:latin typeface="Helvetica Neue Medium" charset="0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+mn-lt"/>
                <a:ea typeface="Helvetica Neue Medium" charset="0"/>
                <a:cs typeface="Helvetica Neue Medium" charset="0"/>
              </a:rPr>
              <a:t>Sufficient for single-shard transactions!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9857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1388"/>
    </mc:Choice>
    <mc:Fallback xmlns="">
      <p:transition xmlns:p14="http://schemas.microsoft.com/office/powerpoint/2010/main" spd="slow" advTm="7138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0" grpId="0"/>
      <p:bldP spid="32" grpId="0"/>
      <p:bldP spid="36" grpId="0"/>
      <p:bldP spid="23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449420"/>
            <a:ext cx="8793804" cy="5408579"/>
          </a:xfrm>
        </p:spPr>
        <p:txBody>
          <a:bodyPr>
            <a:normAutofit/>
          </a:bodyPr>
          <a:lstStyle/>
          <a:p>
            <a:pPr marL="0" indent="0">
              <a:spcBef>
                <a:spcPts val="1600"/>
              </a:spcBef>
              <a:buNone/>
            </a:pPr>
            <a:r>
              <a:rPr lang="en-US" sz="2600" dirty="0"/>
              <a:t>Client: 2PL w/ 2PC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Issues reads to leader of each shard group,                     which acquires read locks and returns most recent data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Locally performs writes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Chooses coordinator from set of leaders, initiates commit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Sends commit message to each leader,                         include identity of coordinator and buffered writes</a:t>
            </a:r>
          </a:p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600" dirty="0"/>
              <a:t>Waits for commit from coordinator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Client-driven transactions</a:t>
            </a:r>
            <a:br>
              <a:rPr lang="en-US" dirty="0"/>
            </a:br>
            <a:r>
              <a:rPr lang="en-US" dirty="0"/>
              <a:t>for multi-shard transactions</a:t>
            </a:r>
          </a:p>
        </p:txBody>
      </p:sp>
    </p:spTree>
    <p:extLst>
      <p:ext uri="{BB962C8B-B14F-4D97-AF65-F5344CB8AC3E}">
        <p14:creationId xmlns:p14="http://schemas.microsoft.com/office/powerpoint/2010/main" val="1355335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399545"/>
            <a:ext cx="8793804" cy="556652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sz="2600" dirty="0"/>
              <a:t>On commit </a:t>
            </a:r>
            <a:r>
              <a:rPr lang="en-US" sz="2600" dirty="0" err="1"/>
              <a:t>msg</a:t>
            </a:r>
            <a:r>
              <a:rPr lang="en-US" sz="2600" dirty="0"/>
              <a:t> from client, leaders acquire local write locks</a:t>
            </a:r>
          </a:p>
          <a:p>
            <a:pPr lvl="1">
              <a:lnSpc>
                <a:spcPct val="110000"/>
              </a:lnSpc>
              <a:spcAft>
                <a:spcPts val="400"/>
              </a:spcAft>
            </a:pPr>
            <a:r>
              <a:rPr lang="en-US" dirty="0"/>
              <a:t>If non-coordinator: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Choose prepare </a:t>
            </a:r>
            <a:r>
              <a:rPr lang="en-US" sz="2600" dirty="0" err="1"/>
              <a:t>ts</a:t>
            </a:r>
            <a:r>
              <a:rPr lang="en-US" sz="2600" dirty="0"/>
              <a:t> &gt; previous local timestamps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Log prepare record through </a:t>
            </a:r>
            <a:r>
              <a:rPr lang="en-US" sz="2600" dirty="0" err="1"/>
              <a:t>Paxos</a:t>
            </a:r>
            <a:endParaRPr lang="en-US" sz="2600" dirty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Notify coordinator of prepare timestamp</a:t>
            </a:r>
          </a:p>
          <a:p>
            <a:pPr lvl="1">
              <a:lnSpc>
                <a:spcPct val="110000"/>
              </a:lnSpc>
              <a:spcBef>
                <a:spcPts val="1600"/>
              </a:spcBef>
              <a:spcAft>
                <a:spcPts val="400"/>
              </a:spcAft>
            </a:pPr>
            <a:r>
              <a:rPr lang="en-US" dirty="0"/>
              <a:t>If coordinator: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Wait until hear from other participants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Choose commit timestamp  &gt;= prepare </a:t>
            </a:r>
            <a:r>
              <a:rPr lang="en-US" sz="2600" dirty="0" err="1"/>
              <a:t>ts</a:t>
            </a:r>
            <a:r>
              <a:rPr lang="en-US" sz="2600" dirty="0"/>
              <a:t>, &gt; local </a:t>
            </a:r>
            <a:r>
              <a:rPr lang="en-US" sz="2600" dirty="0" err="1"/>
              <a:t>ts</a:t>
            </a:r>
            <a:endParaRPr lang="en-US" sz="2600" dirty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Logs commit record through </a:t>
            </a:r>
            <a:r>
              <a:rPr lang="en-US" sz="2600" dirty="0" err="1"/>
              <a:t>Paxos</a:t>
            </a:r>
            <a:endParaRPr lang="en-US" sz="2600" dirty="0"/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Wait commit-wait period</a:t>
            </a:r>
          </a:p>
          <a:p>
            <a:pPr lvl="2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2600" dirty="0"/>
              <a:t>Sends commit timestamp to replicas, other leaders, client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US" sz="2600" dirty="0"/>
              <a:t>All apply at commit timestamp and release locks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 Wait and 2-Phase Commit</a:t>
            </a:r>
          </a:p>
        </p:txBody>
      </p:sp>
    </p:spTree>
    <p:extLst>
      <p:ext uri="{BB962C8B-B14F-4D97-AF65-F5344CB8AC3E}">
        <p14:creationId xmlns:p14="http://schemas.microsoft.com/office/powerpoint/2010/main" val="807648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/>
              <a:t>Commit Wait and 2-Phase Commit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943100" y="2297416"/>
            <a:ext cx="4419600" cy="393700"/>
            <a:chOff x="2197100" y="3829050"/>
            <a:chExt cx="1562100" cy="393700"/>
          </a:xfrm>
          <a:effectLst/>
        </p:grpSpPr>
        <p:cxnSp>
          <p:nvCxnSpPr>
            <p:cNvPr id="6" name="Straight Connector 5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1358901" y="2309600"/>
            <a:ext cx="55880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92427" y="1873250"/>
            <a:ext cx="2023311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Acquired locks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597150" y="22034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2311400" y="3265442"/>
            <a:ext cx="4889500" cy="393700"/>
            <a:chOff x="2197100" y="3829050"/>
            <a:chExt cx="1562100" cy="393700"/>
          </a:xfrm>
          <a:effectLst/>
        </p:grpSpPr>
        <p:cxnSp>
          <p:nvCxnSpPr>
            <p:cNvPr id="22" name="Straight Connector 21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1701801" y="3277626"/>
            <a:ext cx="55880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P1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3219450" y="31559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1879600" y="4236734"/>
            <a:ext cx="5842000" cy="393700"/>
            <a:chOff x="2197100" y="3829050"/>
            <a:chExt cx="1562100" cy="393700"/>
          </a:xfrm>
          <a:effectLst/>
        </p:grpSpPr>
        <p:cxnSp>
          <p:nvCxnSpPr>
            <p:cNvPr id="39" name="Straight Connector 38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/>
          <p:cNvSpPr txBox="1"/>
          <p:nvPr/>
        </p:nvSpPr>
        <p:spPr>
          <a:xfrm>
            <a:off x="1270001" y="4248918"/>
            <a:ext cx="55880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P2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2444750" y="41338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3301055" y="3479800"/>
            <a:ext cx="0" cy="1409700"/>
          </a:xfrm>
          <a:prstGeom prst="straightConnector1">
            <a:avLst/>
          </a:prstGeom>
          <a:ln>
            <a:solidFill>
              <a:schemeClr val="accent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CA2C59E4-2FE4-564D-A950-09C870524D20}" type="slidenum">
              <a:rPr lang="en-US" smtClean="0"/>
              <a:t>16</a:t>
            </a:fld>
            <a:endParaRPr lang="en-US" dirty="0"/>
          </a:p>
        </p:txBody>
      </p:sp>
      <p:cxnSp>
        <p:nvCxnSpPr>
          <p:cNvPr id="65" name="Straight Arrow Connector 64"/>
          <p:cNvCxnSpPr/>
          <p:nvPr/>
        </p:nvCxnSpPr>
        <p:spPr>
          <a:xfrm flipV="1">
            <a:off x="2805755" y="2584450"/>
            <a:ext cx="0" cy="2305050"/>
          </a:xfrm>
          <a:prstGeom prst="straightConnector1">
            <a:avLst/>
          </a:prstGeom>
          <a:ln>
            <a:solidFill>
              <a:schemeClr val="accent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V="1">
            <a:off x="2552700" y="4433584"/>
            <a:ext cx="0" cy="455916"/>
          </a:xfrm>
          <a:prstGeom prst="straightConnector1">
            <a:avLst/>
          </a:prstGeom>
          <a:ln>
            <a:solidFill>
              <a:schemeClr val="accent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Can 74"/>
          <p:cNvSpPr/>
          <p:nvPr/>
        </p:nvSpPr>
        <p:spPr>
          <a:xfrm>
            <a:off x="167242" y="2247900"/>
            <a:ext cx="912259" cy="492732"/>
          </a:xfrm>
          <a:prstGeom prst="can">
            <a:avLst/>
          </a:prstGeom>
          <a:solidFill>
            <a:schemeClr val="accent3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6" name="Can 75"/>
          <p:cNvSpPr/>
          <p:nvPr/>
        </p:nvSpPr>
        <p:spPr>
          <a:xfrm>
            <a:off x="167242" y="4187218"/>
            <a:ext cx="912259" cy="492732"/>
          </a:xfrm>
          <a:prstGeom prst="can">
            <a:avLst>
              <a:gd name="adj" fmla="val 14690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7" name="Can 76"/>
          <p:cNvSpPr/>
          <p:nvPr/>
        </p:nvSpPr>
        <p:spPr>
          <a:xfrm>
            <a:off x="167242" y="3215926"/>
            <a:ext cx="912259" cy="492732"/>
          </a:xfrm>
          <a:prstGeom prst="can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693996" y="2825750"/>
            <a:ext cx="2023311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Acquired locks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341627" y="3803650"/>
            <a:ext cx="2023311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Acquired locks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469866" y="4864616"/>
            <a:ext cx="2735044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Compute </a:t>
            </a:r>
            <a:r>
              <a:rPr lang="en-US" i="1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 for each</a:t>
            </a:r>
          </a:p>
        </p:txBody>
      </p:sp>
      <p:sp>
        <p:nvSpPr>
          <p:cNvPr id="69" name="Content Placeholder 1">
            <a:extLst>
              <a:ext uri="{FF2B5EF4-FFF2-40B4-BE49-F238E27FC236}">
                <a16:creationId xmlns:a16="http://schemas.microsoft.com/office/drawing/2014/main" id="{EFC7ACF3-7D5D-DC46-BCDC-CF26AE0D3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170" y="5400000"/>
            <a:ext cx="8793804" cy="1033430"/>
          </a:xfrm>
        </p:spPr>
        <p:txBody>
          <a:bodyPr>
            <a:normAutofit/>
          </a:bodyPr>
          <a:lstStyle/>
          <a:p>
            <a:pPr marL="457200" indent="-457200">
              <a:spcBef>
                <a:spcPts val="1600"/>
              </a:spcBef>
              <a:buFont typeface="+mj-lt"/>
              <a:buAutoNum type="arabicPeriod"/>
            </a:pPr>
            <a:r>
              <a:rPr lang="en-US" sz="2400" dirty="0">
                <a:ea typeface="Helvetica Neue Medium" charset="0"/>
                <a:cs typeface="Helvetica Neue Medium" charset="0"/>
              </a:rPr>
              <a:t>Client issues reads to leader of each shard group,                     which acquires read locks and returns most recent data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2163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7227"/>
    </mc:Choice>
    <mc:Fallback xmlns="">
      <p:transition xmlns:p14="http://schemas.microsoft.com/office/powerpoint/2010/main" spd="slow" advTm="972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/>
              <a:t>Commit Wait and 2-Phase Commit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943100" y="2297416"/>
            <a:ext cx="4419600" cy="393700"/>
            <a:chOff x="2197100" y="3829050"/>
            <a:chExt cx="1562100" cy="393700"/>
          </a:xfrm>
          <a:effectLst/>
        </p:grpSpPr>
        <p:cxnSp>
          <p:nvCxnSpPr>
            <p:cNvPr id="6" name="Straight Connector 5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1358901" y="2309600"/>
            <a:ext cx="55880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92427" y="1873250"/>
            <a:ext cx="2023311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Acquired locks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597150" y="22034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2311400" y="3265442"/>
            <a:ext cx="4889500" cy="393700"/>
            <a:chOff x="2197100" y="3829050"/>
            <a:chExt cx="1562100" cy="393700"/>
          </a:xfrm>
          <a:effectLst/>
        </p:grpSpPr>
        <p:cxnSp>
          <p:nvCxnSpPr>
            <p:cNvPr id="22" name="Straight Connector 21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1701801" y="3277626"/>
            <a:ext cx="55880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P1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3219450" y="31559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1879600" y="4236734"/>
            <a:ext cx="5842000" cy="393700"/>
            <a:chOff x="2197100" y="3829050"/>
            <a:chExt cx="1562100" cy="393700"/>
          </a:xfrm>
          <a:effectLst/>
        </p:grpSpPr>
        <p:cxnSp>
          <p:nvCxnSpPr>
            <p:cNvPr id="39" name="Straight Connector 38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/>
          <p:cNvSpPr txBox="1"/>
          <p:nvPr/>
        </p:nvSpPr>
        <p:spPr>
          <a:xfrm>
            <a:off x="1270001" y="4248918"/>
            <a:ext cx="55880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P2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2444750" y="41338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3301055" y="3479800"/>
            <a:ext cx="0" cy="1409700"/>
          </a:xfrm>
          <a:prstGeom prst="straightConnector1">
            <a:avLst/>
          </a:prstGeom>
          <a:ln>
            <a:solidFill>
              <a:schemeClr val="accent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CA2C59E4-2FE4-564D-A950-09C870524D20}" type="slidenum">
              <a:rPr lang="en-US" smtClean="0"/>
              <a:t>17</a:t>
            </a:fld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2638730" y="1395968"/>
            <a:ext cx="1765228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Start logging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429146" y="1395968"/>
            <a:ext cx="1824538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Done logging</a:t>
            </a:r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3821755" y="1765300"/>
            <a:ext cx="0" cy="167005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4977455" y="1765300"/>
            <a:ext cx="0" cy="167005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4799655" y="1771650"/>
            <a:ext cx="0" cy="260350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4012426" y="1771650"/>
            <a:ext cx="0" cy="260350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V="1">
            <a:off x="5141610" y="2584450"/>
            <a:ext cx="121595" cy="85725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V="1">
            <a:off x="5141610" y="2584450"/>
            <a:ext cx="255890" cy="179070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288694" y="4393684"/>
            <a:ext cx="1297151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Prepared</a:t>
            </a:r>
          </a:p>
        </p:txBody>
      </p:sp>
      <p:cxnSp>
        <p:nvCxnSpPr>
          <p:cNvPr id="65" name="Straight Arrow Connector 64"/>
          <p:cNvCxnSpPr/>
          <p:nvPr/>
        </p:nvCxnSpPr>
        <p:spPr>
          <a:xfrm flipV="1">
            <a:off x="2805755" y="2584450"/>
            <a:ext cx="0" cy="2305050"/>
          </a:xfrm>
          <a:prstGeom prst="straightConnector1">
            <a:avLst/>
          </a:prstGeom>
          <a:ln>
            <a:solidFill>
              <a:schemeClr val="accent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V="1">
            <a:off x="2552700" y="4433584"/>
            <a:ext cx="0" cy="455916"/>
          </a:xfrm>
          <a:prstGeom prst="straightConnector1">
            <a:avLst/>
          </a:prstGeom>
          <a:ln>
            <a:solidFill>
              <a:schemeClr val="accent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Can 74"/>
          <p:cNvSpPr/>
          <p:nvPr/>
        </p:nvSpPr>
        <p:spPr>
          <a:xfrm>
            <a:off x="167242" y="2247900"/>
            <a:ext cx="912259" cy="492732"/>
          </a:xfrm>
          <a:prstGeom prst="can">
            <a:avLst/>
          </a:prstGeom>
          <a:solidFill>
            <a:schemeClr val="accent3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6" name="Can 75"/>
          <p:cNvSpPr/>
          <p:nvPr/>
        </p:nvSpPr>
        <p:spPr>
          <a:xfrm>
            <a:off x="167242" y="4187218"/>
            <a:ext cx="912259" cy="492732"/>
          </a:xfrm>
          <a:prstGeom prst="can">
            <a:avLst>
              <a:gd name="adj" fmla="val 14690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7" name="Can 76"/>
          <p:cNvSpPr/>
          <p:nvPr/>
        </p:nvSpPr>
        <p:spPr>
          <a:xfrm>
            <a:off x="167242" y="3215926"/>
            <a:ext cx="912259" cy="492732"/>
          </a:xfrm>
          <a:prstGeom prst="can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693996" y="2825750"/>
            <a:ext cx="2023311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Acquired locks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341627" y="3803650"/>
            <a:ext cx="2023311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Acquired locks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469866" y="4864616"/>
            <a:ext cx="2735044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Compute </a:t>
            </a:r>
            <a:r>
              <a:rPr lang="en-US" i="1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 for each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300428" y="4638909"/>
            <a:ext cx="1130438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Send </a:t>
            </a:r>
            <a:r>
              <a:rPr lang="en-US" i="1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p</a:t>
            </a:r>
            <a:endParaRPr lang="en-US" baseline="-25000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9" name="Content Placeholder 1">
            <a:extLst>
              <a:ext uri="{FF2B5EF4-FFF2-40B4-BE49-F238E27FC236}">
                <a16:creationId xmlns:a16="http://schemas.microsoft.com/office/drawing/2014/main" id="{BA6A7501-1CC1-0E47-9CA9-FF1B8A293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400" y="5400000"/>
            <a:ext cx="8592065" cy="1418739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400"/>
              </a:spcBef>
              <a:spcAft>
                <a:spcPts val="400"/>
              </a:spcAft>
              <a:buFont typeface="+mj-lt"/>
              <a:buAutoNum type="arabicPeriod" startAt="2"/>
            </a:pPr>
            <a:r>
              <a:rPr lang="en-US" sz="2200" dirty="0">
                <a:ea typeface="Helvetica Neue Medium" charset="0"/>
                <a:cs typeface="Helvetica Neue Medium" charset="0"/>
              </a:rPr>
              <a:t>Locally performs writes</a:t>
            </a:r>
          </a:p>
          <a:p>
            <a:pPr marL="514350" indent="-514350">
              <a:spcBef>
                <a:spcPts val="400"/>
              </a:spcBef>
              <a:spcAft>
                <a:spcPts val="400"/>
              </a:spcAft>
              <a:buFont typeface="+mj-lt"/>
              <a:buAutoNum type="arabicPeriod" startAt="2"/>
            </a:pPr>
            <a:r>
              <a:rPr lang="en-US" sz="2200" dirty="0">
                <a:ea typeface="Helvetica Neue Medium" charset="0"/>
                <a:cs typeface="Helvetica Neue Medium" charset="0"/>
              </a:rPr>
              <a:t>Chooses coordinator from set of leaders, initiates commit</a:t>
            </a:r>
          </a:p>
          <a:p>
            <a:pPr marL="514350" indent="-514350">
              <a:spcBef>
                <a:spcPts val="400"/>
              </a:spcBef>
              <a:spcAft>
                <a:spcPts val="400"/>
              </a:spcAft>
              <a:buFont typeface="+mj-lt"/>
              <a:buAutoNum type="arabicPeriod" startAt="2"/>
            </a:pPr>
            <a:r>
              <a:rPr lang="en-US" sz="2200" dirty="0">
                <a:ea typeface="Helvetica Neue Medium" charset="0"/>
                <a:cs typeface="Helvetica Neue Medium" charset="0"/>
              </a:rPr>
              <a:t>Sends commit </a:t>
            </a:r>
            <a:r>
              <a:rPr lang="en-US" sz="2200" dirty="0" err="1">
                <a:ea typeface="Helvetica Neue Medium" charset="0"/>
                <a:cs typeface="Helvetica Neue Medium" charset="0"/>
              </a:rPr>
              <a:t>msg</a:t>
            </a:r>
            <a:r>
              <a:rPr lang="en-US" sz="2200" dirty="0">
                <a:ea typeface="Helvetica Neue Medium" charset="0"/>
                <a:cs typeface="Helvetica Neue Medium" charset="0"/>
              </a:rPr>
              <a:t> to each leader, incl. identity of coordinator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4956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7227"/>
    </mc:Choice>
    <mc:Fallback xmlns="">
      <p:transition xmlns:p14="http://schemas.microsoft.com/office/powerpoint/2010/main" spd="slow" advTm="972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64" grpId="0"/>
      <p:bldP spid="6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/>
              <a:t>Commit Wait and 2-Phase Commit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943100" y="2297416"/>
            <a:ext cx="4419600" cy="393700"/>
            <a:chOff x="2197100" y="3829050"/>
            <a:chExt cx="1562100" cy="393700"/>
          </a:xfrm>
          <a:effectLst/>
        </p:grpSpPr>
        <p:cxnSp>
          <p:nvCxnSpPr>
            <p:cNvPr id="6" name="Straight Connector 5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1358901" y="2309600"/>
            <a:ext cx="55880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92427" y="1873250"/>
            <a:ext cx="2023311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Acquired locks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597150" y="22034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958530" y="22034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2311400" y="3265442"/>
            <a:ext cx="4889500" cy="393700"/>
            <a:chOff x="2197100" y="3829050"/>
            <a:chExt cx="1562100" cy="393700"/>
          </a:xfrm>
          <a:effectLst/>
        </p:grpSpPr>
        <p:cxnSp>
          <p:nvCxnSpPr>
            <p:cNvPr id="22" name="Straight Connector 21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1701801" y="3277626"/>
            <a:ext cx="55880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P1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3219450" y="31559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780855" y="31559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1879600" y="4236734"/>
            <a:ext cx="5842000" cy="393700"/>
            <a:chOff x="2197100" y="3829050"/>
            <a:chExt cx="1562100" cy="393700"/>
          </a:xfrm>
          <a:effectLst/>
        </p:grpSpPr>
        <p:cxnSp>
          <p:nvCxnSpPr>
            <p:cNvPr id="39" name="Straight Connector 38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TextBox 41"/>
          <p:cNvSpPr txBox="1"/>
          <p:nvPr/>
        </p:nvSpPr>
        <p:spPr>
          <a:xfrm>
            <a:off x="1270001" y="4248918"/>
            <a:ext cx="55880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P2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2444750" y="41338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6728205" y="4095750"/>
            <a:ext cx="0" cy="279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3301055" y="3479800"/>
            <a:ext cx="0" cy="1409700"/>
          </a:xfrm>
          <a:prstGeom prst="straightConnector1">
            <a:avLst/>
          </a:prstGeom>
          <a:ln>
            <a:solidFill>
              <a:schemeClr val="accent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6071390" y="2527300"/>
            <a:ext cx="519910" cy="908050"/>
          </a:xfrm>
          <a:prstGeom prst="straightConnector1">
            <a:avLst/>
          </a:prstGeom>
          <a:ln cap="rnd">
            <a:solidFill>
              <a:srgbClr val="1E4899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6068710" y="2527300"/>
            <a:ext cx="433690" cy="184785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V="1">
            <a:off x="5876925" y="2584450"/>
            <a:ext cx="0" cy="2305050"/>
          </a:xfrm>
          <a:prstGeom prst="straightConnector1">
            <a:avLst/>
          </a:prstGeom>
          <a:ln>
            <a:solidFill>
              <a:schemeClr val="accent6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CA2C59E4-2FE4-564D-A950-09C870524D20}" type="slidenum">
              <a:rPr lang="en-US" smtClean="0"/>
              <a:t>18</a:t>
            </a:fld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2638730" y="1395968"/>
            <a:ext cx="1765228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Start logging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429146" y="1395968"/>
            <a:ext cx="1824538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Done logging</a:t>
            </a:r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3821755" y="1765300"/>
            <a:ext cx="0" cy="167005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4977455" y="1765300"/>
            <a:ext cx="0" cy="167005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4799655" y="1771650"/>
            <a:ext cx="0" cy="260350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4012426" y="1771650"/>
            <a:ext cx="0" cy="260350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V="1">
            <a:off x="5141610" y="2584450"/>
            <a:ext cx="121595" cy="85725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V="1">
            <a:off x="5141610" y="2584450"/>
            <a:ext cx="255890" cy="1790700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4288694" y="4393684"/>
            <a:ext cx="1297151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Prepared</a:t>
            </a:r>
          </a:p>
        </p:txBody>
      </p:sp>
      <p:cxnSp>
        <p:nvCxnSpPr>
          <p:cNvPr id="65" name="Straight Arrow Connector 64"/>
          <p:cNvCxnSpPr/>
          <p:nvPr/>
        </p:nvCxnSpPr>
        <p:spPr>
          <a:xfrm flipV="1">
            <a:off x="2805755" y="2584450"/>
            <a:ext cx="0" cy="2305050"/>
          </a:xfrm>
          <a:prstGeom prst="straightConnector1">
            <a:avLst/>
          </a:prstGeom>
          <a:ln>
            <a:solidFill>
              <a:schemeClr val="accent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V="1">
            <a:off x="2552700" y="4433584"/>
            <a:ext cx="0" cy="455916"/>
          </a:xfrm>
          <a:prstGeom prst="straightConnector1">
            <a:avLst/>
          </a:prstGeom>
          <a:ln>
            <a:solidFill>
              <a:schemeClr val="accent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5544340" y="2584450"/>
            <a:ext cx="0" cy="2926080"/>
          </a:xfrm>
          <a:prstGeom prst="straightConnector1">
            <a:avLst/>
          </a:prstGeom>
          <a:ln>
            <a:solidFill>
              <a:schemeClr val="accent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Can 74"/>
          <p:cNvSpPr/>
          <p:nvPr/>
        </p:nvSpPr>
        <p:spPr>
          <a:xfrm>
            <a:off x="167242" y="2247900"/>
            <a:ext cx="912259" cy="492732"/>
          </a:xfrm>
          <a:prstGeom prst="can">
            <a:avLst/>
          </a:prstGeom>
          <a:solidFill>
            <a:schemeClr val="accent3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6" name="Can 75"/>
          <p:cNvSpPr/>
          <p:nvPr/>
        </p:nvSpPr>
        <p:spPr>
          <a:xfrm>
            <a:off x="167242" y="4187218"/>
            <a:ext cx="912259" cy="492732"/>
          </a:xfrm>
          <a:prstGeom prst="can">
            <a:avLst>
              <a:gd name="adj" fmla="val 14690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7" name="Can 76"/>
          <p:cNvSpPr/>
          <p:nvPr/>
        </p:nvSpPr>
        <p:spPr>
          <a:xfrm>
            <a:off x="167242" y="3215926"/>
            <a:ext cx="912259" cy="492732"/>
          </a:xfrm>
          <a:prstGeom prst="can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61166" y="1878568"/>
            <a:ext cx="1880644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Release locks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693996" y="2825750"/>
            <a:ext cx="2023311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Acquired locks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443878" y="2831068"/>
            <a:ext cx="1880644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Release locks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341627" y="3803650"/>
            <a:ext cx="2023311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Acquired locks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6388234" y="3770868"/>
            <a:ext cx="1880644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Release locks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310625" y="2584450"/>
            <a:ext cx="2741455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Notify </a:t>
            </a:r>
            <a:r>
              <a:rPr lang="en-US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participants </a:t>
            </a:r>
            <a:r>
              <a:rPr lang="en-US" i="1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</a:t>
            </a:r>
            <a:endParaRPr lang="en-US" baseline="-25000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675404" y="4877316"/>
            <a:ext cx="2390398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Commit wait done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469866" y="4864616"/>
            <a:ext cx="2735044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Compute </a:t>
            </a:r>
            <a:r>
              <a:rPr lang="en-US" i="1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 for each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3774664" y="5521953"/>
            <a:ext cx="2501005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Compute overall </a:t>
            </a:r>
            <a:r>
              <a:rPr lang="en-US" i="1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</a:t>
            </a:r>
            <a:endParaRPr lang="en-US" i="1" baseline="-25000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307595" y="2321784"/>
            <a:ext cx="1523174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E4899"/>
                </a:solidFill>
                <a:latin typeface="Arial" charset="0"/>
                <a:ea typeface="Arial" charset="0"/>
                <a:cs typeface="Arial" charset="0"/>
              </a:rPr>
              <a:t>Committed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300428" y="4638909"/>
            <a:ext cx="1130438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Send </a:t>
            </a:r>
            <a:r>
              <a:rPr lang="en-US" i="1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p</a:t>
            </a:r>
            <a:endParaRPr lang="en-US" baseline="-25000" dirty="0">
              <a:solidFill>
                <a:schemeClr val="accent6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3323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7227"/>
    </mc:Choice>
    <mc:Fallback xmlns="">
      <p:transition xmlns:p14="http://schemas.microsoft.com/office/powerpoint/2010/main" spd="slow" advTm="9722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37" grpId="0"/>
      <p:bldP spid="48" grpId="0"/>
      <p:bldP spid="52" grpId="0"/>
      <p:bldP spid="56" grpId="0"/>
      <p:bldP spid="6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CA2C59E4-2FE4-564D-A950-09C870524D20}" type="slidenum">
              <a:rPr lang="en-US" smtClean="0"/>
              <a:t>19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F2554AD-C3B1-FD43-9983-75B986CD44F9}"/>
              </a:ext>
            </a:extLst>
          </p:cNvPr>
          <p:cNvGrpSpPr/>
          <p:nvPr/>
        </p:nvGrpSpPr>
        <p:grpSpPr>
          <a:xfrm>
            <a:off x="1793811" y="3463922"/>
            <a:ext cx="4822889" cy="393700"/>
            <a:chOff x="1793811" y="3463922"/>
            <a:chExt cx="4822889" cy="3937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793811" y="3660772"/>
              <a:ext cx="4822889" cy="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805302" y="3463922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6616700" y="3463922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>
          <a:xfrm>
            <a:off x="1334444" y="3476106"/>
            <a:ext cx="55880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P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441621" y="1446908"/>
            <a:ext cx="2029520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Remove X </a:t>
            </a:r>
            <a:r>
              <a:rPr lang="en-US">
                <a:latin typeface="Arial" charset="0"/>
                <a:ea typeface="Arial" charset="0"/>
                <a:cs typeface="Arial" charset="0"/>
              </a:rPr>
              <a:t>from friend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list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520073" y="2904351"/>
            <a:ext cx="2406350" cy="707886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Remove myself from X’s friend list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40452" y="2440672"/>
            <a:ext cx="793807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i="1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i="1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170082" y="3797042"/>
            <a:ext cx="793807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i="1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p</a:t>
            </a:r>
            <a:r>
              <a:rPr lang="en-US" i="1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= </a:t>
            </a:r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8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3647817" y="2270576"/>
            <a:ext cx="304800" cy="1384303"/>
          </a:xfrm>
          <a:prstGeom prst="straightConnector1">
            <a:avLst/>
          </a:prstGeom>
          <a:ln>
            <a:solidFill>
              <a:srgbClr val="1E4899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934475" y="2440672"/>
            <a:ext cx="784189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i="1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= 8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4712864" y="2254247"/>
            <a:ext cx="1070479" cy="1384303"/>
          </a:xfrm>
          <a:prstGeom prst="straightConnector1">
            <a:avLst/>
          </a:prstGeom>
          <a:ln cap="rnd">
            <a:solidFill>
              <a:srgbClr val="1E4899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319156" y="2440672"/>
            <a:ext cx="1156287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i="1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 </a:t>
            </a:r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= 15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573054" y="1609902"/>
            <a:ext cx="1723550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Risky post P</a:t>
            </a:r>
          </a:p>
        </p:txBody>
      </p:sp>
      <p:sp>
        <p:nvSpPr>
          <p:cNvPr id="70" name="Can 69"/>
          <p:cNvSpPr/>
          <p:nvPr/>
        </p:nvSpPr>
        <p:spPr>
          <a:xfrm>
            <a:off x="167242" y="2036840"/>
            <a:ext cx="912259" cy="492732"/>
          </a:xfrm>
          <a:prstGeom prst="can">
            <a:avLst/>
          </a:prstGeom>
          <a:solidFill>
            <a:schemeClr val="accent3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1" name="Can 70"/>
          <p:cNvSpPr/>
          <p:nvPr/>
        </p:nvSpPr>
        <p:spPr>
          <a:xfrm>
            <a:off x="178273" y="3454394"/>
            <a:ext cx="912259" cy="492732"/>
          </a:xfrm>
          <a:prstGeom prst="can">
            <a:avLst/>
          </a:prstGeom>
          <a:solidFill>
            <a:schemeClr val="accent4"/>
          </a:solidFill>
          <a:ln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671778" y="3797042"/>
            <a:ext cx="784189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i="1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i="1" baseline="-25000" dirty="0" err="1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= 8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133462" y="4809782"/>
            <a:ext cx="777970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sp>
        <p:nvSpPr>
          <p:cNvPr id="78" name="Can 77"/>
          <p:cNvSpPr/>
          <p:nvPr/>
        </p:nvSpPr>
        <p:spPr>
          <a:xfrm>
            <a:off x="2097456" y="5332433"/>
            <a:ext cx="530868" cy="222046"/>
          </a:xfrm>
          <a:prstGeom prst="can">
            <a:avLst/>
          </a:prstGeom>
          <a:solidFill>
            <a:schemeClr val="accent3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737035" y="4809782"/>
            <a:ext cx="476413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&lt;8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4712189" y="5251017"/>
            <a:ext cx="526106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[X]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4612803" y="5927034"/>
            <a:ext cx="724878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[me]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6179672" y="4809782"/>
            <a:ext cx="470001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15</a:t>
            </a:r>
          </a:p>
        </p:txBody>
      </p:sp>
      <p:cxnSp>
        <p:nvCxnSpPr>
          <p:cNvPr id="90" name="Straight Connector 89"/>
          <p:cNvCxnSpPr/>
          <p:nvPr/>
        </p:nvCxnSpPr>
        <p:spPr>
          <a:xfrm>
            <a:off x="2820763" y="5217214"/>
            <a:ext cx="422815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>
            <a:off x="4216819" y="4809782"/>
            <a:ext cx="0" cy="159212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V="1">
            <a:off x="2278265" y="3428997"/>
            <a:ext cx="0" cy="463550"/>
          </a:xfrm>
          <a:prstGeom prst="straightConnector1">
            <a:avLst/>
          </a:prstGeom>
          <a:ln>
            <a:solidFill>
              <a:srgbClr val="F79646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79501" y="2069581"/>
            <a:ext cx="558800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C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1524000" y="2057397"/>
            <a:ext cx="3619500" cy="393700"/>
            <a:chOff x="2197100" y="3829050"/>
            <a:chExt cx="1562100" cy="393700"/>
          </a:xfrm>
          <a:effectLst/>
        </p:grpSpPr>
        <p:cxnSp>
          <p:nvCxnSpPr>
            <p:cNvPr id="15" name="Straight Connector 14"/>
            <p:cNvCxnSpPr/>
            <p:nvPr/>
          </p:nvCxnSpPr>
          <p:spPr>
            <a:xfrm>
              <a:off x="2197100" y="4025900"/>
              <a:ext cx="1562100" cy="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200822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759200" y="3829050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5B3F7B83-0A71-9D4A-9A0C-63FF0FD2F194}"/>
              </a:ext>
            </a:extLst>
          </p:cNvPr>
          <p:cNvGrpSpPr/>
          <p:nvPr/>
        </p:nvGrpSpPr>
        <p:grpSpPr>
          <a:xfrm>
            <a:off x="6273800" y="2057397"/>
            <a:ext cx="2222500" cy="393700"/>
            <a:chOff x="6273800" y="2057397"/>
            <a:chExt cx="2222500" cy="393700"/>
          </a:xfrm>
        </p:grpSpPr>
        <p:cxnSp>
          <p:nvCxnSpPr>
            <p:cNvPr id="54" name="Straight Connector 53"/>
            <p:cNvCxnSpPr/>
            <p:nvPr/>
          </p:nvCxnSpPr>
          <p:spPr>
            <a:xfrm>
              <a:off x="6273800" y="2254247"/>
              <a:ext cx="2222500" cy="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6279096" y="2057397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8496300" y="2057397"/>
              <a:ext cx="0" cy="393700"/>
            </a:xfrm>
            <a:prstGeom prst="line">
              <a:avLst/>
            </a:prstGeom>
            <a:ln>
              <a:solidFill>
                <a:srgbClr val="8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TextBox 56"/>
          <p:cNvSpPr txBox="1"/>
          <p:nvPr/>
        </p:nvSpPr>
        <p:spPr>
          <a:xfrm>
            <a:off x="5880100" y="2069581"/>
            <a:ext cx="459748" cy="4001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T</a:t>
            </a:r>
            <a:r>
              <a:rPr lang="en-US" baseline="-250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cxnSp>
        <p:nvCxnSpPr>
          <p:cNvPr id="59" name="Straight Arrow Connector 58"/>
          <p:cNvCxnSpPr/>
          <p:nvPr/>
        </p:nvCxnSpPr>
        <p:spPr>
          <a:xfrm flipV="1">
            <a:off x="2278265" y="2022472"/>
            <a:ext cx="0" cy="463550"/>
          </a:xfrm>
          <a:prstGeom prst="straightConnector1">
            <a:avLst/>
          </a:prstGeom>
          <a:ln>
            <a:solidFill>
              <a:srgbClr val="F79646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V="1">
            <a:off x="4606903" y="2022472"/>
            <a:ext cx="0" cy="463550"/>
          </a:xfrm>
          <a:prstGeom prst="straightConnector1">
            <a:avLst/>
          </a:prstGeom>
          <a:ln>
            <a:solidFill>
              <a:srgbClr val="F79646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V="1">
            <a:off x="5984421" y="3428997"/>
            <a:ext cx="0" cy="463550"/>
          </a:xfrm>
          <a:prstGeom prst="straightConnector1">
            <a:avLst/>
          </a:prstGeom>
          <a:ln>
            <a:solidFill>
              <a:srgbClr val="F79646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V="1">
            <a:off x="6673850" y="2022472"/>
            <a:ext cx="0" cy="463550"/>
          </a:xfrm>
          <a:prstGeom prst="straightConnector1">
            <a:avLst/>
          </a:prstGeom>
          <a:ln>
            <a:solidFill>
              <a:srgbClr val="F79646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flipV="1">
            <a:off x="8147050" y="2022472"/>
            <a:ext cx="0" cy="463550"/>
          </a:xfrm>
          <a:prstGeom prst="straightConnector1">
            <a:avLst/>
          </a:prstGeom>
          <a:ln>
            <a:solidFill>
              <a:srgbClr val="F79646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6147744" y="5593917"/>
            <a:ext cx="526106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[P]</a:t>
            </a:r>
          </a:p>
        </p:txBody>
      </p:sp>
      <p:sp>
        <p:nvSpPr>
          <p:cNvPr id="67" name="Can 66"/>
          <p:cNvSpPr/>
          <p:nvPr/>
        </p:nvSpPr>
        <p:spPr>
          <a:xfrm>
            <a:off x="2097456" y="5686061"/>
            <a:ext cx="530868" cy="222046"/>
          </a:xfrm>
          <a:prstGeom prst="can">
            <a:avLst/>
          </a:prstGeom>
          <a:solidFill>
            <a:schemeClr val="accent3"/>
          </a:solidFill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8" name="Can 67"/>
          <p:cNvSpPr/>
          <p:nvPr/>
        </p:nvSpPr>
        <p:spPr>
          <a:xfrm>
            <a:off x="2097456" y="6039688"/>
            <a:ext cx="530868" cy="222046"/>
          </a:xfrm>
          <a:prstGeom prst="can">
            <a:avLst/>
          </a:prstGeom>
          <a:solidFill>
            <a:schemeClr val="accent4"/>
          </a:solidFill>
          <a:ln>
            <a:solidFill>
              <a:schemeClr val="accent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59368" y="5258911"/>
            <a:ext cx="1465466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My friends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783828" y="5601811"/>
            <a:ext cx="1295547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My posts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2746894" y="5932011"/>
            <a:ext cx="1484830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X’s friends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592292" y="4809782"/>
            <a:ext cx="327334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8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5576244" y="5251017"/>
            <a:ext cx="354584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[]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5588126" y="5927034"/>
            <a:ext cx="354584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[]</a:t>
            </a:r>
          </a:p>
        </p:txBody>
      </p:sp>
    </p:spTree>
    <p:extLst>
      <p:ext uri="{BB962C8B-B14F-4D97-AF65-F5344CB8AC3E}">
        <p14:creationId xmlns:p14="http://schemas.microsoft.com/office/powerpoint/2010/main" val="562436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600"/>
    </mc:Choice>
    <mc:Fallback xmlns="">
      <p:transition xmlns:p14="http://schemas.microsoft.com/office/powerpoint/2010/main" spd="slow" advTm="136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6" grpId="0"/>
      <p:bldP spid="40" grpId="0"/>
      <p:bldP spid="62" grpId="0"/>
      <p:bldP spid="7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679171"/>
            <a:ext cx="8565204" cy="4778374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2005 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BigTable</a:t>
            </a:r>
            <a:r>
              <a:rPr lang="en-US" dirty="0"/>
              <a:t> </a:t>
            </a:r>
            <a:r>
              <a:rPr lang="en-US" sz="1800" dirty="0"/>
              <a:t>[OSDI 2006]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Eventually consistent across datacenters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Lesson: “don’t need distributed transactions”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2008? </a:t>
            </a:r>
            <a:r>
              <a:rPr lang="mr-IN" dirty="0"/>
              <a:t>–</a:t>
            </a:r>
            <a:r>
              <a:rPr lang="en-US" dirty="0"/>
              <a:t> </a:t>
            </a:r>
            <a:r>
              <a:rPr lang="en-US" dirty="0" err="1"/>
              <a:t>MegaStore</a:t>
            </a:r>
            <a:r>
              <a:rPr lang="en-US" dirty="0"/>
              <a:t> </a:t>
            </a:r>
            <a:r>
              <a:rPr lang="en-US" sz="1800" dirty="0"/>
              <a:t>[CIDR 2011]</a:t>
            </a:r>
            <a:r>
              <a:rPr lang="en-US" dirty="0"/>
              <a:t>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Strongly consistent across datacenters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Option for distributed transactions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Performance was not great</a:t>
            </a:r>
            <a:r>
              <a:rPr lang="mr-IN" dirty="0"/>
              <a:t>…</a:t>
            </a:r>
            <a:endParaRPr 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2011  </a:t>
            </a:r>
            <a:r>
              <a:rPr lang="mr-IN" dirty="0"/>
              <a:t>–</a:t>
            </a:r>
            <a:r>
              <a:rPr lang="en-US" dirty="0"/>
              <a:t> Spanner </a:t>
            </a:r>
            <a:r>
              <a:rPr lang="en-US" sz="1800" dirty="0"/>
              <a:t>[OSDI 2012]</a:t>
            </a:r>
            <a:r>
              <a:rPr lang="en-US" dirty="0"/>
              <a:t>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Strictly Serializable Distributed Transactions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“We wanted to make it easy for developers to build their applications”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Google built Spanner</a:t>
            </a:r>
          </a:p>
        </p:txBody>
      </p:sp>
    </p:spTree>
    <p:extLst>
      <p:ext uri="{BB962C8B-B14F-4D97-AF65-F5344CB8AC3E}">
        <p14:creationId xmlns:p14="http://schemas.microsoft.com/office/powerpoint/2010/main" val="4791925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80742"/>
            <a:ext cx="9144000" cy="2574137"/>
          </a:xfrm>
        </p:spPr>
        <p:txBody>
          <a:bodyPr/>
          <a:lstStyle/>
          <a:p>
            <a:r>
              <a:rPr lang="en-US" sz="3600" dirty="0"/>
              <a:t>Disruptive idea:</a:t>
            </a:r>
            <a:br>
              <a:rPr lang="en-US" sz="3600" dirty="0"/>
            </a:br>
            <a:br>
              <a:rPr lang="en-US" sz="3600" dirty="0"/>
            </a:br>
            <a:r>
              <a:rPr lang="en-US" sz="3400" b="0" dirty="0"/>
              <a:t>Do clocks </a:t>
            </a:r>
            <a:r>
              <a:rPr lang="en-US" sz="3400" dirty="0"/>
              <a:t>really</a:t>
            </a:r>
            <a:r>
              <a:rPr lang="en-US" sz="3400" b="0" dirty="0"/>
              <a:t> need to be                arbitrarily unsynchronized?</a:t>
            </a:r>
            <a:br>
              <a:rPr lang="en-US" sz="3400" b="0" dirty="0"/>
            </a:br>
            <a:br>
              <a:rPr lang="en-US" sz="3400" b="0" dirty="0"/>
            </a:br>
            <a:r>
              <a:rPr lang="en-US" sz="3400" dirty="0">
                <a:solidFill>
                  <a:srgbClr val="FFFF00"/>
                </a:solidFill>
              </a:rPr>
              <a:t>Can you engineer some max divergence?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059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/>
              <a:t>TrueTime Architecture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73033" y="4540739"/>
            <a:ext cx="1723549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Datacenter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84560" y="4540739"/>
            <a:ext cx="1737976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Datacenter 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12175" y="4540739"/>
            <a:ext cx="441147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99799" y="4540739"/>
            <a:ext cx="1723549" cy="400110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Datacenter 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279157" y="145415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105923" y="145415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997898" y="145415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105923" y="2441575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Atomic-clock timemaster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97898" y="2441575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279157" y="3759200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rgbClr val="800000"/>
                </a:solidFill>
              </a:rPr>
              <a:t>Client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850900" y="3479800"/>
            <a:ext cx="6858000" cy="0"/>
          </a:xfrm>
          <a:prstGeom prst="line">
            <a:avLst/>
          </a:prstGeom>
          <a:ln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CA2C59E4-2FE4-564D-A950-09C870524D20}" type="slidenum">
              <a:rPr lang="en-US" smtClean="0"/>
              <a:t>21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2590800" y="3089275"/>
            <a:ext cx="1016000" cy="669925"/>
          </a:xfrm>
          <a:prstGeom prst="line">
            <a:avLst/>
          </a:prstGeom>
          <a:ln>
            <a:solidFill>
              <a:schemeClr val="accent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8" idx="3"/>
          </p:cNvCxnSpPr>
          <p:nvPr/>
        </p:nvCxnSpPr>
        <p:spPr>
          <a:xfrm flipV="1">
            <a:off x="2790457" y="2101851"/>
            <a:ext cx="3635743" cy="1981199"/>
          </a:xfrm>
          <a:prstGeom prst="line">
            <a:avLst/>
          </a:prstGeom>
          <a:ln>
            <a:solidFill>
              <a:srgbClr val="F7964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8" idx="0"/>
            <a:endCxn id="12" idx="2"/>
          </p:cNvCxnSpPr>
          <p:nvPr/>
        </p:nvCxnSpPr>
        <p:spPr>
          <a:xfrm flipV="1">
            <a:off x="2034807" y="3089275"/>
            <a:ext cx="0" cy="669925"/>
          </a:xfrm>
          <a:prstGeom prst="line">
            <a:avLst/>
          </a:prstGeom>
          <a:ln>
            <a:solidFill>
              <a:srgbClr val="F7964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1603007" y="2101851"/>
            <a:ext cx="0" cy="1657349"/>
          </a:xfrm>
          <a:prstGeom prst="line">
            <a:avLst/>
          </a:prstGeom>
          <a:ln>
            <a:solidFill>
              <a:srgbClr val="F79646"/>
            </a:solidFill>
            <a:headEnd type="none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279157" y="2441575"/>
            <a:ext cx="1511300" cy="647700"/>
          </a:xfrm>
          <a:prstGeom prst="rect">
            <a:avLst/>
          </a:prstGeom>
          <a:ln>
            <a:solidFill>
              <a:srgbClr val="1F497D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800000"/>
                </a:solidFill>
              </a:rPr>
              <a:t>GPS timemaster</a:t>
            </a:r>
          </a:p>
        </p:txBody>
      </p:sp>
      <p:sp>
        <p:nvSpPr>
          <p:cNvPr id="5" name="Rectangle 4"/>
          <p:cNvSpPr/>
          <p:nvPr/>
        </p:nvSpPr>
        <p:spPr>
          <a:xfrm>
            <a:off x="876300" y="5586973"/>
            <a:ext cx="7292382" cy="461665"/>
          </a:xfrm>
          <a:prstGeom prst="rect">
            <a:avLst/>
          </a:prstGeom>
          <a:effectLst/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Compute reference [earliest, latest</a:t>
            </a:r>
            <a:r>
              <a:rPr lang="en-US" sz="2400">
                <a:latin typeface="Arial" charset="0"/>
                <a:ea typeface="Arial" charset="0"/>
                <a:cs typeface="Arial" charset="0"/>
              </a:rPr>
              <a:t>]   =   now  ± 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ε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40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247"/>
    </mc:Choice>
    <mc:Fallback xmlns="">
      <p:transition xmlns:p14="http://schemas.microsoft.com/office/powerpoint/2010/main" spd="slow" advTm="112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Straight Connector 30"/>
          <p:cNvCxnSpPr/>
          <p:nvPr/>
        </p:nvCxnSpPr>
        <p:spPr>
          <a:xfrm flipV="1">
            <a:off x="2752746" y="3397618"/>
            <a:ext cx="1198769" cy="1370220"/>
          </a:xfrm>
          <a:prstGeom prst="line">
            <a:avLst/>
          </a:prstGeom>
          <a:ln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759910" y="3139476"/>
            <a:ext cx="5669573" cy="2381238"/>
            <a:chOff x="1759910" y="3139476"/>
            <a:chExt cx="5669573" cy="2381238"/>
          </a:xfrm>
          <a:effectLst/>
        </p:grpSpPr>
        <p:cxnSp>
          <p:nvCxnSpPr>
            <p:cNvPr id="27" name="Straight Arrow Connector 26"/>
            <p:cNvCxnSpPr/>
            <p:nvPr/>
          </p:nvCxnSpPr>
          <p:spPr>
            <a:xfrm>
              <a:off x="2745015" y="5083092"/>
              <a:ext cx="38608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6719031" y="4898426"/>
              <a:ext cx="7104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time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 flipV="1">
              <a:off x="2751364" y="3604407"/>
              <a:ext cx="0" cy="147233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/>
            <p:cNvSpPr/>
            <p:nvPr/>
          </p:nvSpPr>
          <p:spPr>
            <a:xfrm>
              <a:off x="2598118" y="3139476"/>
              <a:ext cx="30649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ε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387778" y="5120604"/>
              <a:ext cx="75533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0sec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396703" y="5120604"/>
              <a:ext cx="8980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30sec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535458" y="5120604"/>
              <a:ext cx="8980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60sec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674214" y="5120604"/>
              <a:ext cx="89800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90sec</a:t>
              </a: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759910" y="3490107"/>
              <a:ext cx="84670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+6ms</a:t>
              </a:r>
            </a:p>
          </p:txBody>
        </p:sp>
      </p:grpSp>
      <p:cxnSp>
        <p:nvCxnSpPr>
          <p:cNvPr id="42" name="Straight Connector 41"/>
          <p:cNvCxnSpPr/>
          <p:nvPr/>
        </p:nvCxnSpPr>
        <p:spPr>
          <a:xfrm flipV="1">
            <a:off x="3849915" y="3345008"/>
            <a:ext cx="1198769" cy="1370220"/>
          </a:xfrm>
          <a:prstGeom prst="line">
            <a:avLst/>
          </a:prstGeom>
          <a:ln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4985184" y="3382672"/>
            <a:ext cx="1198769" cy="1370220"/>
          </a:xfrm>
          <a:prstGeom prst="line">
            <a:avLst/>
          </a:prstGeom>
          <a:ln>
            <a:solidFill>
              <a:schemeClr val="accent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913592" y="1446456"/>
            <a:ext cx="7685984" cy="1587721"/>
          </a:xfrm>
          <a:effectLst/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now 	=  reference now	+ local-clock offset</a:t>
            </a:r>
          </a:p>
          <a:p>
            <a:pPr marL="457200" lvl="1" indent="0">
              <a:buNone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   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ε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	=  reference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ε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	+ worst-case local-clock drift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		=  1ms 			+  200 </a:t>
            </a:r>
            <a:r>
              <a:rPr lang="en-US" sz="2400" dirty="0" err="1">
                <a:latin typeface="Arial" charset="0"/>
                <a:ea typeface="Arial" charset="0"/>
                <a:cs typeface="Arial" charset="0"/>
              </a:rPr>
              <a:t>μs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/sec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effectLst/>
        </p:spPr>
        <p:txBody>
          <a:bodyPr/>
          <a:lstStyle/>
          <a:p>
            <a:fld id="{CA2C59E4-2FE4-564D-A950-09C870524D20}" type="slidenum">
              <a:rPr lang="en-US" smtClean="0"/>
              <a:t>22</a:t>
            </a:fld>
            <a:endParaRPr lang="en-US" dirty="0"/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/>
              <a:t>TrueTime implementation</a:t>
            </a:r>
          </a:p>
        </p:txBody>
      </p:sp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739559" y="5761118"/>
            <a:ext cx="8229600" cy="955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ts val="3000"/>
              </a:spcBef>
              <a:spcAft>
                <a:spcPts val="800"/>
              </a:spcAft>
              <a:buFont typeface="Arial" pitchFamily="-1" charset="0"/>
              <a:buChar char="•"/>
              <a:defRPr sz="30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ＭＳ Ｐゴシック" pitchFamily="-1" charset="-128"/>
              </a:defRPr>
            </a:lvl1pPr>
            <a:lvl2pPr marL="742950" marR="0" indent="-285750" algn="l" defTabSz="457200" rtl="0" eaLnBrk="0" fontAlgn="base" latinLnBrk="0" hangingPunct="0">
              <a:lnSpc>
                <a:spcPct val="95000"/>
              </a:lnSpc>
              <a:spcBef>
                <a:spcPts val="800"/>
              </a:spcBef>
              <a:spcAft>
                <a:spcPts val="800"/>
              </a:spcAft>
              <a:buClrTx/>
              <a:buSzTx/>
              <a:buFont typeface="Arial" pitchFamily="-1" charset="0"/>
              <a:buChar char="–"/>
              <a:tabLst/>
              <a:defRPr sz="2800" kern="1200" spc="-50" baseline="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•"/>
              <a:defRPr sz="24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–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Font typeface="Arial" pitchFamily="-1" charset="0"/>
              <a:buChar char="»"/>
              <a:defRPr sz="2200" kern="1200" spc="-50">
                <a:solidFill>
                  <a:schemeClr val="tx1"/>
                </a:solidFill>
                <a:latin typeface="+mn-lt"/>
                <a:ea typeface="ＭＳ Ｐゴシック" pitchFamily="-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What about faulty clocks?  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sz="2400" b="0" dirty="0"/>
              <a:t>Bad CPUs 6x more likely in 1 year of empirical data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602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12"/>
    </mc:Choice>
    <mc:Fallback xmlns="">
      <p:transition xmlns:p14="http://schemas.microsoft.com/office/powerpoint/2010/main" spd="slow" advTm="821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Spanner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Make it easy for developers to build apps!</a:t>
            </a:r>
          </a:p>
          <a:p>
            <a:r>
              <a:rPr lang="en-US" dirty="0"/>
              <a:t>Reads dominant, make them lock-free</a:t>
            </a:r>
          </a:p>
          <a:p>
            <a:r>
              <a:rPr lang="en-US" dirty="0" err="1"/>
              <a:t>TrueTime</a:t>
            </a:r>
            <a:r>
              <a:rPr lang="en-US" dirty="0"/>
              <a:t> exposes clock uncertainty</a:t>
            </a:r>
          </a:p>
          <a:p>
            <a:pPr lvl="1"/>
            <a:r>
              <a:rPr lang="en-US" dirty="0"/>
              <a:t>Commit wait ensures transactions end after their commit time</a:t>
            </a:r>
          </a:p>
          <a:p>
            <a:pPr lvl="1"/>
            <a:r>
              <a:rPr lang="en-US" dirty="0"/>
              <a:t>Read at </a:t>
            </a:r>
            <a:r>
              <a:rPr lang="en-US" dirty="0" err="1"/>
              <a:t>TT.now.latest</a:t>
            </a:r>
            <a:r>
              <a:rPr lang="en-US" dirty="0"/>
              <a:t>()</a:t>
            </a:r>
          </a:p>
          <a:p>
            <a:r>
              <a:rPr lang="en-US" dirty="0"/>
              <a:t>Globally-distributed database</a:t>
            </a:r>
          </a:p>
          <a:p>
            <a:pPr lvl="1"/>
            <a:r>
              <a:rPr lang="en-US" dirty="0"/>
              <a:t>2PL w/ 2PC over </a:t>
            </a:r>
            <a:r>
              <a:rPr lang="en-US" dirty="0" err="1"/>
              <a:t>Paxos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1871139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80742"/>
            <a:ext cx="9144000" cy="2574137"/>
          </a:xfrm>
        </p:spPr>
        <p:txBody>
          <a:bodyPr/>
          <a:lstStyle/>
          <a:p>
            <a:r>
              <a:rPr lang="en-US" sz="3200" dirty="0"/>
              <a:t>Known unknowns &gt; unknown unknowns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Rethink algorithms to reason about uncertainty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41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Spanner: Google’s Globally-Distributed Database</a:t>
            </a:r>
            <a:br>
              <a:rPr lang="en-US" dirty="0"/>
            </a:br>
            <a:br>
              <a:rPr lang="en-US" dirty="0"/>
            </a:br>
            <a:r>
              <a:rPr lang="en-US" dirty="0"/>
              <a:t>OSDI 2012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84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196" y="1679171"/>
            <a:ext cx="8565204" cy="4778374"/>
          </a:xfrm>
        </p:spPr>
        <p:txBody>
          <a:bodyPr/>
          <a:lstStyle/>
          <a:p>
            <a:r>
              <a:rPr lang="en-US" dirty="0"/>
              <a:t>Dozens of zones (datacenters)</a:t>
            </a:r>
          </a:p>
          <a:p>
            <a:r>
              <a:rPr lang="en-US" dirty="0"/>
              <a:t>Per zone, 100-1000s of servers</a:t>
            </a:r>
          </a:p>
          <a:p>
            <a:r>
              <a:rPr lang="en-US" dirty="0"/>
              <a:t>Per server, 100-1000 partitions (tablets)</a:t>
            </a:r>
          </a:p>
          <a:p>
            <a:r>
              <a:rPr lang="en-US" dirty="0"/>
              <a:t>Every tablet replicated for fault-tolerance (e.g., 5x)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Google’s Setting</a:t>
            </a:r>
          </a:p>
        </p:txBody>
      </p:sp>
    </p:spTree>
    <p:extLst>
      <p:ext uri="{BB962C8B-B14F-4D97-AF65-F5344CB8AC3E}">
        <p14:creationId xmlns:p14="http://schemas.microsoft.com/office/powerpoint/2010/main" val="684160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Scale-out vs. fault tolerance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673961" y="1563304"/>
            <a:ext cx="5869839" cy="400110"/>
            <a:chOff x="2532400" y="1639034"/>
            <a:chExt cx="5869839" cy="40011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73961" y="2418535"/>
            <a:ext cx="5869839" cy="400110"/>
            <a:chOff x="2532400" y="2125579"/>
            <a:chExt cx="5869839" cy="400110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673961" y="3273766"/>
            <a:ext cx="5869839" cy="400110"/>
            <a:chOff x="2532400" y="3404989"/>
            <a:chExt cx="5869839" cy="400110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826361" y="3426166"/>
            <a:ext cx="5869839" cy="400110"/>
            <a:chOff x="2532400" y="3404989"/>
            <a:chExt cx="5869839" cy="400110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978761" y="3578566"/>
            <a:ext cx="5869839" cy="400110"/>
            <a:chOff x="2532400" y="3404989"/>
            <a:chExt cx="5869839" cy="400110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2915839" y="3610710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532400" y="3404989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Q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826361" y="2570935"/>
            <a:ext cx="5869839" cy="400110"/>
            <a:chOff x="2532400" y="2125579"/>
            <a:chExt cx="5869839" cy="400110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978761" y="2723335"/>
            <a:ext cx="5869839" cy="400110"/>
            <a:chOff x="2532400" y="2125579"/>
            <a:chExt cx="5869839" cy="400110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2915839" y="231467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2532400" y="212557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Arial" charset="0"/>
                  <a:ea typeface="Arial" charset="0"/>
                  <a:cs typeface="Arial" charset="0"/>
                </a:rPr>
                <a:t>P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826361" y="1715704"/>
            <a:ext cx="5869839" cy="400110"/>
            <a:chOff x="2532400" y="1639034"/>
            <a:chExt cx="5869839" cy="400110"/>
          </a:xfrm>
        </p:grpSpPr>
        <p:cxnSp>
          <p:nvCxnSpPr>
            <p:cNvPr id="28" name="Straight Arrow Connector 27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O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978761" y="1868104"/>
            <a:ext cx="5869839" cy="400110"/>
            <a:chOff x="2532400" y="1639034"/>
            <a:chExt cx="5869839" cy="400110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2915839" y="1811505"/>
              <a:ext cx="5486400" cy="16625"/>
            </a:xfrm>
            <a:prstGeom prst="straightConnector1">
              <a:avLst/>
            </a:prstGeom>
            <a:ln>
              <a:prstDash val="solid"/>
              <a:headEnd type="none"/>
              <a:tailEnd type="stealth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532400" y="1639034"/>
              <a:ext cx="383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Arial" charset="0"/>
                  <a:ea typeface="Arial" charset="0"/>
                  <a:cs typeface="Arial" charset="0"/>
                </a:rPr>
                <a:t>O</a:t>
              </a:r>
            </a:p>
          </p:txBody>
        </p:sp>
      </p:grpSp>
      <p:sp>
        <p:nvSpPr>
          <p:cNvPr id="33" name="Content Placeholder 1"/>
          <p:cNvSpPr>
            <a:spLocks noGrp="1"/>
          </p:cNvSpPr>
          <p:nvPr>
            <p:ph idx="1"/>
          </p:nvPr>
        </p:nvSpPr>
        <p:spPr>
          <a:xfrm>
            <a:off x="981964" y="4246275"/>
            <a:ext cx="7763026" cy="2678225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2400" dirty="0"/>
              <a:t>Every tablet replicated via </a:t>
            </a:r>
            <a:r>
              <a:rPr lang="en-US" sz="2400" dirty="0" err="1"/>
              <a:t>Paxos</a:t>
            </a:r>
            <a:r>
              <a:rPr lang="en-US" sz="2400" dirty="0"/>
              <a:t>  (with leader election)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So every “operation” within transactions across tablets actually is a replicated  operation within </a:t>
            </a:r>
            <a:r>
              <a:rPr lang="en-US" sz="2400" dirty="0" err="1"/>
              <a:t>Paxos</a:t>
            </a:r>
            <a:r>
              <a:rPr lang="en-US" sz="2400" dirty="0"/>
              <a:t> RSM</a:t>
            </a:r>
          </a:p>
          <a:p>
            <a:pPr>
              <a:spcBef>
                <a:spcPts val="1200"/>
              </a:spcBef>
            </a:pPr>
            <a:r>
              <a:rPr lang="en-US" sz="2400" dirty="0" err="1"/>
              <a:t>Paxos</a:t>
            </a:r>
            <a:r>
              <a:rPr lang="en-US" sz="2400" dirty="0"/>
              <a:t> groups can stretch across datacenters!</a:t>
            </a:r>
          </a:p>
        </p:txBody>
      </p:sp>
    </p:spTree>
    <p:extLst>
      <p:ext uri="{BB962C8B-B14F-4D97-AF65-F5344CB8AC3E}">
        <p14:creationId xmlns:p14="http://schemas.microsoft.com/office/powerpoint/2010/main" val="113094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Read-Only Transactions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Transactions that only read data</a:t>
            </a:r>
          </a:p>
          <a:p>
            <a:pPr lvl="1"/>
            <a:r>
              <a:rPr lang="en-US" dirty="0" err="1"/>
              <a:t>Predeclared</a:t>
            </a:r>
            <a:r>
              <a:rPr lang="en-US" dirty="0"/>
              <a:t>, i.e., developer uses READ_ONLY flag / interface</a:t>
            </a:r>
          </a:p>
          <a:p>
            <a:r>
              <a:rPr lang="en-US" dirty="0"/>
              <a:t>Reads are dominant operations</a:t>
            </a:r>
          </a:p>
          <a:p>
            <a:pPr lvl="1"/>
            <a:r>
              <a:rPr lang="en-US" dirty="0"/>
              <a:t>e.g., FB’s TAO had </a:t>
            </a:r>
            <a:r>
              <a:rPr lang="en-US" dirty="0">
                <a:solidFill>
                  <a:srgbClr val="FF8F00"/>
                </a:solidFill>
              </a:rPr>
              <a:t>500 reads </a:t>
            </a:r>
            <a:r>
              <a:rPr lang="en-US" dirty="0"/>
              <a:t>: 1 write </a:t>
            </a:r>
            <a:r>
              <a:rPr lang="en-US" sz="1600" dirty="0"/>
              <a:t>[ATC 2013]</a:t>
            </a:r>
            <a:endParaRPr lang="en-US" dirty="0"/>
          </a:p>
          <a:p>
            <a:pPr lvl="1"/>
            <a:r>
              <a:rPr lang="en-US" dirty="0"/>
              <a:t>e.g., Google Ads (F1) on Spanner from 1? DC:</a:t>
            </a:r>
            <a:br>
              <a:rPr lang="en-US" dirty="0"/>
            </a:br>
            <a:r>
              <a:rPr lang="en-US" dirty="0"/>
              <a:t>         21.5</a:t>
            </a:r>
            <a:r>
              <a:rPr lang="en-US" dirty="0">
                <a:solidFill>
                  <a:srgbClr val="FF8F00"/>
                </a:solidFill>
              </a:rPr>
              <a:t>B</a:t>
            </a:r>
            <a:r>
              <a:rPr lang="en-US" dirty="0"/>
              <a:t> reads in 24h</a:t>
            </a:r>
            <a:br>
              <a:rPr lang="en-US" dirty="0"/>
            </a:br>
            <a:r>
              <a:rPr lang="en-US" dirty="0"/>
              <a:t>         31.2M single-shard transactions in 24h</a:t>
            </a:r>
            <a:br>
              <a:rPr lang="en-US" dirty="0"/>
            </a:br>
            <a:r>
              <a:rPr lang="en-US" dirty="0"/>
              <a:t>         32.1M multi-shard transactions in 24h</a:t>
            </a:r>
          </a:p>
        </p:txBody>
      </p:sp>
    </p:spTree>
    <p:extLst>
      <p:ext uri="{BB962C8B-B14F-4D97-AF65-F5344CB8AC3E}">
        <p14:creationId xmlns:p14="http://schemas.microsoft.com/office/powerpoint/2010/main" val="6428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 Read-Only </a:t>
            </a:r>
            <a:r>
              <a:rPr lang="en-US" dirty="0" err="1"/>
              <a:t>Txns</a:t>
            </a:r>
            <a:r>
              <a:rPr lang="en-US" dirty="0"/>
              <a:t> Efficient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Ideal: Read-only transactions that are non-blocking</a:t>
            </a:r>
          </a:p>
          <a:p>
            <a:pPr lvl="1"/>
            <a:r>
              <a:rPr lang="en-US" dirty="0"/>
              <a:t>Arrive at shard, read data, send data back</a:t>
            </a:r>
          </a:p>
          <a:p>
            <a:pPr lvl="1"/>
            <a:r>
              <a:rPr lang="en-US" dirty="0"/>
              <a:t>Impossible with Strict Serializability</a:t>
            </a:r>
          </a:p>
          <a:p>
            <a:endParaRPr lang="en-US" dirty="0"/>
          </a:p>
          <a:p>
            <a:r>
              <a:rPr lang="en-US" dirty="0"/>
              <a:t>Goal 1: Lock-free read-only transactions</a:t>
            </a:r>
          </a:p>
          <a:p>
            <a:r>
              <a:rPr lang="en-US" dirty="0"/>
              <a:t>Goal 2: Non-blocking stale read-only </a:t>
            </a:r>
            <a:r>
              <a:rPr lang="en-US" dirty="0" err="1"/>
              <a:t>txns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71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80742"/>
            <a:ext cx="9144000" cy="2574137"/>
          </a:xfrm>
        </p:spPr>
        <p:txBody>
          <a:bodyPr/>
          <a:lstStyle/>
          <a:p>
            <a:r>
              <a:rPr lang="en-US" sz="3600" dirty="0"/>
              <a:t>Disruptive idea:</a:t>
            </a:r>
            <a:br>
              <a:rPr lang="en-US" sz="3600" dirty="0"/>
            </a:br>
            <a:br>
              <a:rPr lang="en-US" sz="3600" dirty="0"/>
            </a:br>
            <a:r>
              <a:rPr lang="en-US" sz="3400" b="0" dirty="0"/>
              <a:t>Do clocks </a:t>
            </a:r>
            <a:r>
              <a:rPr lang="en-US" sz="3400" dirty="0"/>
              <a:t>really</a:t>
            </a:r>
            <a:r>
              <a:rPr lang="en-US" sz="3400" b="0" dirty="0"/>
              <a:t> need to be                arbitrarily unsynchronized?</a:t>
            </a:r>
            <a:br>
              <a:rPr lang="en-US" sz="3400" b="0" dirty="0"/>
            </a:br>
            <a:br>
              <a:rPr lang="en-US" sz="3400" b="0" dirty="0"/>
            </a:br>
            <a:r>
              <a:rPr lang="en-US" sz="3400" b="0" dirty="0"/>
              <a:t>Can you engineer some max divergence?</a:t>
            </a:r>
            <a:endParaRPr lang="en-US" sz="3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126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458200" cy="1231899"/>
          </a:xfrm>
          <a:ln>
            <a:noFill/>
          </a:ln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“Global wall-clock time” with bounded uncertainty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l-GR" dirty="0">
                <a:solidFill>
                  <a:schemeClr val="accent6"/>
                </a:solidFill>
              </a:rPr>
              <a:t>ε</a:t>
            </a:r>
            <a:r>
              <a:rPr lang="el-GR" dirty="0"/>
              <a:t> </a:t>
            </a:r>
            <a:r>
              <a:rPr lang="en-US" dirty="0"/>
              <a:t>is worst-case clock divergence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dirty="0"/>
              <a:t>Timestamps become intervals, not single values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435339" y="3290906"/>
            <a:ext cx="3581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963947" y="3056365"/>
            <a:ext cx="8178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time</a:t>
            </a:r>
          </a:p>
        </p:txBody>
      </p:sp>
      <p:sp>
        <p:nvSpPr>
          <p:cNvPr id="8" name="Left Bracket 7"/>
          <p:cNvSpPr/>
          <p:nvPr/>
        </p:nvSpPr>
        <p:spPr>
          <a:xfrm>
            <a:off x="2734796" y="2833706"/>
            <a:ext cx="73152" cy="914400"/>
          </a:xfrm>
          <a:prstGeom prst="leftBracket">
            <a:avLst/>
          </a:prstGeom>
          <a:ln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8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Right Bracket 8"/>
          <p:cNvSpPr/>
          <p:nvPr/>
        </p:nvSpPr>
        <p:spPr>
          <a:xfrm>
            <a:off x="4839948" y="2833706"/>
            <a:ext cx="73152" cy="914400"/>
          </a:xfrm>
          <a:prstGeom prst="rightBracket">
            <a:avLst/>
          </a:prstGeom>
          <a:ln>
            <a:solidFill>
              <a:srgbClr val="8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8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39630" y="3748165"/>
            <a:ext cx="12634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earliest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81838" y="3748165"/>
            <a:ext cx="989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800000"/>
                </a:solidFill>
                <a:latin typeface="Arial" charset="0"/>
                <a:ea typeface="Arial" charset="0"/>
                <a:cs typeface="Arial" charset="0"/>
              </a:rPr>
              <a:t>latest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84462" y="2840977"/>
            <a:ext cx="14300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TT.now()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734796" y="4368965"/>
            <a:ext cx="2178304" cy="0"/>
          </a:xfrm>
          <a:prstGeom prst="straightConnector1">
            <a:avLst/>
          </a:prstGeom>
          <a:ln>
            <a:solidFill>
              <a:schemeClr val="accent6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512806" y="4534065"/>
            <a:ext cx="622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6"/>
                </a:solidFill>
                <a:latin typeface="Arial" charset="0"/>
                <a:ea typeface="Arial" charset="0"/>
                <a:cs typeface="Arial" charset="0"/>
              </a:rPr>
              <a:t>2*ε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C59E4-2FE4-564D-A950-09C870524D20}" type="slidenum">
              <a:rPr lang="en-US" smtClean="0"/>
              <a:t>9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TrueTime</a:t>
            </a:r>
            <a:r>
              <a:rPr lang="en-US" dirty="0"/>
              <a:t> 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571500" y="5060039"/>
            <a:ext cx="8229600" cy="103143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1" algn="l">
              <a:spcBef>
                <a:spcPct val="20000"/>
              </a:spcBef>
              <a:defRPr/>
            </a:pPr>
            <a:r>
              <a:rPr lang="en-US" sz="2600" b="0" dirty="0">
                <a:latin typeface="Arial" charset="0"/>
                <a:ea typeface="Arial" charset="0"/>
                <a:cs typeface="Arial" charset="0"/>
              </a:rPr>
              <a:t>Consider event </a:t>
            </a:r>
            <a:r>
              <a:rPr lang="en-US" sz="2600" b="0" dirty="0" err="1">
                <a:latin typeface="Arial" charset="0"/>
                <a:ea typeface="Arial" charset="0"/>
                <a:cs typeface="Arial" charset="0"/>
              </a:rPr>
              <a:t>e</a:t>
            </a:r>
            <a:r>
              <a:rPr lang="en-US" sz="2600" b="0" baseline="-25000" dirty="0" err="1">
                <a:latin typeface="Arial" charset="0"/>
                <a:ea typeface="Arial" charset="0"/>
                <a:cs typeface="Arial" charset="0"/>
              </a:rPr>
              <a:t>now</a:t>
            </a:r>
            <a:r>
              <a:rPr lang="en-US" sz="2600" b="0" dirty="0">
                <a:latin typeface="Arial" charset="0"/>
                <a:ea typeface="Arial" charset="0"/>
                <a:cs typeface="Arial" charset="0"/>
              </a:rPr>
              <a:t> which invoked </a:t>
            </a:r>
            <a:r>
              <a:rPr lang="en-US" sz="2600" b="0" dirty="0" err="1">
                <a:latin typeface="Arial" charset="0"/>
                <a:ea typeface="Arial" charset="0"/>
                <a:cs typeface="Arial" charset="0"/>
              </a:rPr>
              <a:t>tt</a:t>
            </a:r>
            <a:r>
              <a:rPr lang="en-US" sz="2600" b="0" dirty="0">
                <a:latin typeface="Arial" charset="0"/>
                <a:ea typeface="Arial" charset="0"/>
                <a:cs typeface="Arial" charset="0"/>
              </a:rPr>
              <a:t> = </a:t>
            </a:r>
            <a:r>
              <a:rPr lang="en-US" sz="2600" b="0" dirty="0" err="1">
                <a:latin typeface="Arial" charset="0"/>
                <a:ea typeface="Arial" charset="0"/>
                <a:cs typeface="Arial" charset="0"/>
              </a:rPr>
              <a:t>TT.now</a:t>
            </a:r>
            <a:r>
              <a:rPr lang="en-US" sz="2600" b="0" dirty="0">
                <a:latin typeface="Arial" charset="0"/>
                <a:ea typeface="Arial" charset="0"/>
                <a:cs typeface="Arial" charset="0"/>
              </a:rPr>
              <a:t>():</a:t>
            </a:r>
            <a:endParaRPr lang="en-US" sz="2600" b="0" baseline="-25000" dirty="0">
              <a:latin typeface="Arial" charset="0"/>
              <a:ea typeface="Arial" charset="0"/>
              <a:cs typeface="Arial" charset="0"/>
            </a:endParaRPr>
          </a:p>
          <a:p>
            <a:pPr lvl="1" algn="l">
              <a:spcBef>
                <a:spcPct val="20000"/>
              </a:spcBef>
              <a:defRPr/>
            </a:pPr>
            <a:r>
              <a:rPr lang="en-US" sz="2600" b="0" dirty="0">
                <a:latin typeface="Arial" charset="0"/>
                <a:ea typeface="Arial" charset="0"/>
                <a:cs typeface="Arial" charset="0"/>
              </a:rPr>
              <a:t>	Guarantee:  </a:t>
            </a:r>
            <a:r>
              <a:rPr lang="en-US" sz="2600" b="0" dirty="0" err="1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tt.earliest</a:t>
            </a:r>
            <a:r>
              <a:rPr lang="en-US" sz="2600" b="0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 &lt;= t</a:t>
            </a:r>
            <a:r>
              <a:rPr lang="en-US" sz="2600" b="0" baseline="-25000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abs</a:t>
            </a:r>
            <a:r>
              <a:rPr lang="en-US" sz="2600" b="0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(e</a:t>
            </a:r>
            <a:r>
              <a:rPr lang="en-US" sz="2600" b="0" baseline="-25000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now</a:t>
            </a:r>
            <a:r>
              <a:rPr lang="en-US" sz="2600" b="0" dirty="0">
                <a:solidFill>
                  <a:srgbClr val="0070C0"/>
                </a:solidFill>
                <a:latin typeface="Arial" charset="0"/>
                <a:ea typeface="Arial" charset="0"/>
                <a:cs typeface="Arial" charset="0"/>
              </a:rPr>
              <a:t>) &lt;= tt.latest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Arial" charset="0"/>
              <a:cs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4425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48"/>
    </mc:Choice>
    <mc:Fallback xmlns="">
      <p:transition xmlns:p14="http://schemas.microsoft.com/office/powerpoint/2010/main" spd="slow" advTm="4384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2.2|15.3|24.2|7.8|3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|2.6|4.9|8.2|3.5|3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8|2.9|1.9|14.4|3.1|9.3|4.7|24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8|2.9|1.9|14.4|3.1|9.3|4.7|24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8|2.9|1.9|14.4|3.1|9.3|4.7|24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6|0.9|0.5|1.3|0.9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ysDash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43397</TotalTime>
  <Words>1190</Words>
  <Application>Microsoft Macintosh PowerPoint</Application>
  <PresentationFormat>On-screen Show (4:3)</PresentationFormat>
  <Paragraphs>296</Paragraphs>
  <Slides>24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Courier New</vt:lpstr>
      <vt:lpstr>Times New Roman</vt:lpstr>
      <vt:lpstr>1_Office Theme</vt:lpstr>
      <vt:lpstr>Distributed Transactions in Spanner</vt:lpstr>
      <vt:lpstr>Why Google built Spanner</vt:lpstr>
      <vt:lpstr>Spanner: Google’s Globally-Distributed Database  OSDI 2012</vt:lpstr>
      <vt:lpstr>Google’s Setting</vt:lpstr>
      <vt:lpstr>Scale-out vs. fault tolerance</vt:lpstr>
      <vt:lpstr>Read-Only Transactions</vt:lpstr>
      <vt:lpstr>Make Read-Only Txns Efficient</vt:lpstr>
      <vt:lpstr>Disruptive idea:  Do clocks really need to be                arbitrarily unsynchronized?  Can you engineer some max divergence?</vt:lpstr>
      <vt:lpstr>TrueTime </vt:lpstr>
      <vt:lpstr>TrueTime for Read-Only Txns</vt:lpstr>
      <vt:lpstr>Timestamps and TrueTime</vt:lpstr>
      <vt:lpstr>Commit Wait</vt:lpstr>
      <vt:lpstr>Commit Wait and Replication</vt:lpstr>
      <vt:lpstr>Client-driven transactions for multi-shard transactions</vt:lpstr>
      <vt:lpstr>Commit Wait and 2-Phase Commit</vt:lpstr>
      <vt:lpstr>Commit Wait and 2-Phase Commit</vt:lpstr>
      <vt:lpstr>Commit Wait and 2-Phase Commit</vt:lpstr>
      <vt:lpstr>Commit Wait and 2-Phase Commit</vt:lpstr>
      <vt:lpstr>Example</vt:lpstr>
      <vt:lpstr>Disruptive idea:  Do clocks really need to be                arbitrarily unsynchronized?  Can you engineer some max divergence?</vt:lpstr>
      <vt:lpstr>TrueTime Architecture</vt:lpstr>
      <vt:lpstr>TrueTime implementation</vt:lpstr>
      <vt:lpstr>Spanner</vt:lpstr>
      <vt:lpstr>Known unknowns &gt; unknown unknowns  Rethink algorithms to reason about uncertainty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1734</cp:revision>
  <cp:lastPrinted>2019-11-20T11:22:47Z</cp:lastPrinted>
  <dcterms:created xsi:type="dcterms:W3CDTF">2013-10-08T01:49:25Z</dcterms:created>
  <dcterms:modified xsi:type="dcterms:W3CDTF">2019-11-20T13:10:14Z</dcterms:modified>
</cp:coreProperties>
</file>