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1" r:id="rId2"/>
    <p:sldId id="721" r:id="rId3"/>
    <p:sldId id="722" r:id="rId4"/>
    <p:sldId id="724" r:id="rId5"/>
    <p:sldId id="725" r:id="rId6"/>
    <p:sldId id="726" r:id="rId7"/>
    <p:sldId id="784" r:id="rId8"/>
    <p:sldId id="764" r:id="rId9"/>
    <p:sldId id="299" r:id="rId10"/>
    <p:sldId id="786" r:id="rId11"/>
    <p:sldId id="787" r:id="rId12"/>
    <p:sldId id="302" r:id="rId13"/>
    <p:sldId id="788" r:id="rId14"/>
    <p:sldId id="781" r:id="rId15"/>
    <p:sldId id="778" r:id="rId16"/>
    <p:sldId id="780" r:id="rId17"/>
    <p:sldId id="705" r:id="rId18"/>
    <p:sldId id="770" r:id="rId19"/>
    <p:sldId id="771" r:id="rId20"/>
    <p:sldId id="782" r:id="rId21"/>
    <p:sldId id="708" r:id="rId22"/>
    <p:sldId id="783" r:id="rId23"/>
    <p:sldId id="768" r:id="rId24"/>
    <p:sldId id="772" r:id="rId25"/>
    <p:sldId id="774" r:id="rId26"/>
    <p:sldId id="712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D4"/>
    <a:srgbClr val="009A00"/>
    <a:srgbClr val="006700"/>
    <a:srgbClr val="4F81BD"/>
    <a:srgbClr val="CAC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03" autoAdjust="0"/>
    <p:restoredTop sz="63741" autoAdjust="0"/>
  </p:normalViewPr>
  <p:slideViewPr>
    <p:cSldViewPr snapToGrid="0" snapToObjects="1">
      <p:cViewPr varScale="1">
        <p:scale>
          <a:sx n="79" d="100"/>
          <a:sy n="79" d="100"/>
        </p:scale>
        <p:origin x="26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57" d="100"/>
        <a:sy n="157" d="100"/>
      </p:scale>
      <p:origin x="0" y="-4072"/>
    </p:cViewPr>
  </p:sorterViewPr>
  <p:notesViewPr>
    <p:cSldViewPr snapToGrid="0" snapToObjects="1">
      <p:cViewPr varScale="1">
        <p:scale>
          <a:sx n="149" d="100"/>
          <a:sy n="149" d="100"/>
        </p:scale>
        <p:origin x="455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CE8AD0-3318-9F40-863F-6A5F515D09C0}" type="datetimeFigureOut">
              <a:rPr lang="en-US"/>
              <a:pPr>
                <a:defRPr/>
              </a:pPr>
              <a:t>11/28/19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78A517-DA4A-7240-8FAD-65D9932B4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1AC9D6-FFAE-1443-8EF4-E4653420A457}" type="datetimeFigureOut">
              <a:rPr lang="en-US"/>
              <a:pPr>
                <a:defRPr/>
              </a:pPr>
              <a:t>11/28/19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EAFFB67-4F87-BB4E-A4B2-CEE039945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44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1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x-none" b="1" dirty="0"/>
              <a:t>Many ML algorithms ITERATIVELY REFINE their variables during operation.</a:t>
            </a:r>
          </a:p>
          <a:p>
            <a:pPr eaLnBrk="1" hangingPunct="1">
              <a:spcBef>
                <a:spcPct val="0"/>
              </a:spcBef>
            </a:pPr>
            <a:endParaRPr lang="en-US" altLang="x-none" dirty="0"/>
          </a:p>
          <a:p>
            <a:pPr eaLnBrk="1" hangingPunct="1">
              <a:spcBef>
                <a:spcPct val="0"/>
              </a:spcBef>
            </a:pPr>
            <a:r>
              <a:rPr lang="en-US" altLang="x-none" dirty="0"/>
              <a:t>MR doesn’t provide a mechanism to directly encode iterative computation, so you are forced to do something like this: put barriers in where all the computation waits for the barrier before proceeding.</a:t>
            </a:r>
          </a:p>
          <a:p>
            <a:pPr eaLnBrk="1" hangingPunct="1">
              <a:spcBef>
                <a:spcPct val="0"/>
              </a:spcBef>
            </a:pPr>
            <a:endParaRPr lang="en-US" altLang="x-none" dirty="0"/>
          </a:p>
          <a:p>
            <a:pPr eaLnBrk="1" hangingPunct="1">
              <a:spcBef>
                <a:spcPct val="0"/>
              </a:spcBef>
            </a:pPr>
            <a:r>
              <a:rPr lang="en-US" altLang="x-none" dirty="0"/>
              <a:t>If one processor is slow (common case) then whole system runs slowly.</a:t>
            </a:r>
            <a:endParaRPr lang="x-none" altLang="x-none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41888D-636B-F947-ADD9-F98D996423D6}" type="slidenum">
              <a:rPr lang="en-US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1172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x-none" b="1" dirty="0"/>
              <a:t>Finally there is a startup penalty associated with the storage and network delays of reading and writing to disk to make this barrier between stages.  So the system isn’t optimized for iteration from a performance standpoint.</a:t>
            </a:r>
            <a:endParaRPr lang="x-none" altLang="x-none" b="1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915E8A-5D77-6E43-B678-19A329204BAB}" type="slidenum">
              <a:rPr lang="en-US" altLang="x-none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03825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48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61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Similarity to GFS/HDFS: large blocks, append only.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8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NOT a modified version</a:t>
            </a:r>
            <a:r>
              <a:rPr lang="en-US" baseline="0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>of Hadoop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8931A2-CD2E-0F4D-8CC5-BC0B3844A36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28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78A0-6DFD-3142-86B1-BCFF248A1173}" type="datetime1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67EFC-0E43-1B43-A838-CB90BE88A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8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18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0C69-E0F3-B843-8DC5-FDDF8AD81D9C}" type="datetime1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7163-0B3A-D847-BE5F-2201C4496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5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3C9A-A10B-8041-B76C-BB22247D62F8}" type="datetime1">
              <a:rPr lang="en-US" smtClean="0"/>
              <a:t>11/28/19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8CFD-2224-814F-9E44-F3A29E9CE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8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782C8-E92A-7343-8175-F542D654A2A7}" type="datetime1">
              <a:rPr lang="en-US" smtClean="0"/>
              <a:t>11/28/19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0BB91-A85A-0F4D-B85F-54631B245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8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3C24-BA14-1D46-8A7A-3C1357194E4B}" type="datetime1">
              <a:rPr lang="en-US" smtClean="0"/>
              <a:t>11/28/19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518B4-B3E3-3C4F-AEBA-9096831EA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6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5E5E8-866E-2241-B134-3E9498C4DC63}" type="datetime1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2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0E0EC3-78E4-114A-9E2B-AA6CDA738E4F}" type="datetime1">
              <a:rPr lang="en-US" smtClean="0"/>
              <a:t>11/28/19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DF201D-7F23-1A4F-999E-B5316D33F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1" r:id="rId2"/>
    <p:sldLayoutId id="2147483677" r:id="rId3"/>
    <p:sldLayoutId id="2147483678" r:id="rId4"/>
    <p:sldLayoutId id="2147483679" r:id="rId5"/>
    <p:sldLayoutId id="2147483680" r:id="rId6"/>
    <p:sldLayoutId id="2147483682" r:id="rId7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microsoft.com/office/2007/relationships/hdphoto" Target="../media/hdphoto2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microsoft.com/office/2007/relationships/hdphoto" Target="../media/hdphoto2.wdp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x-none" sz="4000" dirty="0"/>
              <a:t>Big Data Processing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/>
          <a:lstStyle/>
          <a:p>
            <a:r>
              <a:rPr lang="en-US" sz="2400" dirty="0"/>
              <a:t>CS 240: Computing Systems and Concurrency</a:t>
            </a:r>
          </a:p>
          <a:p>
            <a:r>
              <a:rPr lang="en-US" sz="2400"/>
              <a:t>Lecture 19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Marco Canini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pPr algn="ctr"/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Selected content adapted from Wyatt Lloyd.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 for Google’s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Flagship application in original MapReduce paper</a:t>
            </a:r>
          </a:p>
          <a:p>
            <a:endParaRPr lang="en-US" i="1" dirty="0"/>
          </a:p>
          <a:p>
            <a:r>
              <a:rPr lang="en-US" i="1" dirty="0"/>
              <a:t>Q: What is inefficient about MapReduce for computing web indexes?</a:t>
            </a:r>
          </a:p>
          <a:p>
            <a:pPr lvl="1"/>
            <a:r>
              <a:rPr lang="en-US" i="1" dirty="0"/>
              <a:t>“</a:t>
            </a:r>
            <a:r>
              <a:rPr lang="en-US" dirty="0"/>
              <a:t>MapReduce and other batch-processing systems cannot process small updates individually as they rely on creating large batches for efficiency.”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Index moved to Percolator</a:t>
            </a:r>
            <a:r>
              <a:rPr lang="en-US" sz="1600" dirty="0"/>
              <a:t> </a:t>
            </a:r>
            <a:r>
              <a:rPr lang="en-US" dirty="0"/>
              <a:t>in ~2010 </a:t>
            </a:r>
            <a:r>
              <a:rPr lang="en-US" sz="1600" dirty="0"/>
              <a:t>[OSDI ‘10]</a:t>
            </a:r>
            <a:r>
              <a:rPr lang="en-US" dirty="0"/>
              <a:t> </a:t>
            </a:r>
            <a:endParaRPr lang="en-US" sz="1600" dirty="0"/>
          </a:p>
          <a:p>
            <a:pPr lvl="1"/>
            <a:r>
              <a:rPr lang="en-US" dirty="0"/>
              <a:t>Incrementally process updates to index</a:t>
            </a:r>
          </a:p>
          <a:p>
            <a:pPr lvl="1"/>
            <a:r>
              <a:rPr lang="en-US" dirty="0"/>
              <a:t>Uses OCC to apply updates</a:t>
            </a:r>
          </a:p>
          <a:p>
            <a:pPr lvl="1"/>
            <a:r>
              <a:rPr lang="en-US" dirty="0"/>
              <a:t>50% reduction in average age of documents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FEC87-3790-2B46-8A4F-BBCA0531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7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MapReduce for Iterative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Iterative computations: compute on the same data as we update it</a:t>
            </a:r>
          </a:p>
          <a:p>
            <a:pPr lvl="1"/>
            <a:r>
              <a:rPr lang="en-US" dirty="0"/>
              <a:t>e.g., PageRank</a:t>
            </a:r>
          </a:p>
          <a:p>
            <a:pPr lvl="1"/>
            <a:r>
              <a:rPr lang="en-US" dirty="0"/>
              <a:t>e.g., Logistic regression</a:t>
            </a:r>
          </a:p>
          <a:p>
            <a:pPr lvl="1"/>
            <a:endParaRPr lang="en-US" dirty="0"/>
          </a:p>
          <a:p>
            <a:r>
              <a:rPr lang="en-US" i="1" dirty="0"/>
              <a:t>Q: What is inefficient about MapReduce for these?</a:t>
            </a:r>
          </a:p>
          <a:p>
            <a:pPr lvl="1"/>
            <a:r>
              <a:rPr lang="en-US" dirty="0"/>
              <a:t>Writing data to disk between all iterations is slow</a:t>
            </a:r>
          </a:p>
          <a:p>
            <a:endParaRPr lang="en-US" dirty="0"/>
          </a:p>
          <a:p>
            <a:r>
              <a:rPr lang="en-US" dirty="0"/>
              <a:t>Many systems designed for iterative computations, most notable is Apache Spark</a:t>
            </a:r>
          </a:p>
          <a:p>
            <a:pPr lvl="1"/>
            <a:r>
              <a:rPr lang="en-US" dirty="0"/>
              <a:t>Key idea 1: Keep data in memory once loaded</a:t>
            </a:r>
          </a:p>
          <a:p>
            <a:pPr lvl="1"/>
            <a:r>
              <a:rPr lang="en-US" dirty="0"/>
              <a:t>Key idea 2: Provide fault tolerance via </a:t>
            </a:r>
            <a:r>
              <a:rPr lang="en-US" i="1" dirty="0"/>
              <a:t>lineage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Save data to disks occasionally, remember computation that created later version of data.  Use lineage to </a:t>
            </a:r>
            <a:r>
              <a:rPr lang="en-US" dirty="0" err="1"/>
              <a:t>recompute</a:t>
            </a:r>
            <a:r>
              <a:rPr lang="en-US" dirty="0"/>
              <a:t> data that is lost due to failure.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F9EF4-2394-734A-BD22-81FF8DFA6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5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MapReduce for Stream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Stream processing: Continuously process an infinite stream of incoming events</a:t>
            </a:r>
          </a:p>
          <a:p>
            <a:pPr lvl="1"/>
            <a:r>
              <a:rPr lang="en-US" dirty="0"/>
              <a:t>e.g., estimating traffic conditions from GPS data</a:t>
            </a:r>
          </a:p>
          <a:p>
            <a:pPr lvl="1"/>
            <a:r>
              <a:rPr lang="en-US" dirty="0"/>
              <a:t>e.g., identify trending hashtags on twitter</a:t>
            </a:r>
          </a:p>
          <a:p>
            <a:pPr lvl="1"/>
            <a:r>
              <a:rPr lang="en-US" dirty="0"/>
              <a:t>e.g., detect fraudulent ad-clicks</a:t>
            </a:r>
          </a:p>
          <a:p>
            <a:endParaRPr lang="en-US" i="1" dirty="0"/>
          </a:p>
          <a:p>
            <a:r>
              <a:rPr lang="en-US" i="1" dirty="0"/>
              <a:t>Q: What is inefficient about MapReduce for these?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16812-5739-DF42-B33C-EB2000FE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36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Stream Processing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Many stream processing systems as well, typical structure:</a:t>
            </a:r>
          </a:p>
          <a:p>
            <a:pPr lvl="1"/>
            <a:r>
              <a:rPr lang="en-US" dirty="0"/>
              <a:t>Definite computation ahead of time</a:t>
            </a:r>
          </a:p>
          <a:p>
            <a:pPr lvl="1"/>
            <a:r>
              <a:rPr lang="en-US" dirty="0"/>
              <a:t>Setup machines to run specific parts of computation and pass data around (topology)</a:t>
            </a:r>
          </a:p>
          <a:p>
            <a:pPr lvl="1"/>
            <a:r>
              <a:rPr lang="en-US" dirty="0"/>
              <a:t>Stream data into topology</a:t>
            </a:r>
          </a:p>
          <a:p>
            <a:pPr lvl="1"/>
            <a:r>
              <a:rPr lang="en-US" dirty="0"/>
              <a:t>Repeat forever</a:t>
            </a:r>
          </a:p>
          <a:p>
            <a:pPr lvl="1"/>
            <a:r>
              <a:rPr lang="en-US" dirty="0"/>
              <a:t>Trickiest part: fault tolerance!</a:t>
            </a:r>
          </a:p>
          <a:p>
            <a:pPr lvl="1"/>
            <a:endParaRPr lang="en-US" dirty="0"/>
          </a:p>
          <a:p>
            <a:r>
              <a:rPr lang="en-US" dirty="0"/>
              <a:t>Notably systems and their fault tolerance</a:t>
            </a:r>
          </a:p>
          <a:p>
            <a:pPr lvl="1"/>
            <a:r>
              <a:rPr lang="en-US" dirty="0"/>
              <a:t>Apache/Twitter Storm: Record acknowledgment </a:t>
            </a:r>
          </a:p>
          <a:p>
            <a:pPr lvl="1"/>
            <a:r>
              <a:rPr lang="en-US" dirty="0"/>
              <a:t>Spark Streaming: Micro-batches</a:t>
            </a:r>
          </a:p>
          <a:p>
            <a:pPr lvl="1"/>
            <a:r>
              <a:rPr lang="en-US" dirty="0"/>
              <a:t>Google Cloud dataflow: transactional updates</a:t>
            </a:r>
          </a:p>
          <a:p>
            <a:pPr lvl="1"/>
            <a:r>
              <a:rPr lang="en-US" dirty="0"/>
              <a:t>Apache </a:t>
            </a:r>
            <a:r>
              <a:rPr lang="en-US" dirty="0" err="1"/>
              <a:t>Flink</a:t>
            </a:r>
            <a:r>
              <a:rPr lang="en-US" dirty="0"/>
              <a:t>: Distributed snapshot</a:t>
            </a:r>
          </a:p>
          <a:p>
            <a:pPr lvl="1"/>
            <a:endParaRPr lang="en-US" dirty="0"/>
          </a:p>
          <a:p>
            <a:r>
              <a:rPr lang="en-US" dirty="0"/>
              <a:t>Specialization is much faster, e.g., click-fraud detection at Microsoft</a:t>
            </a:r>
          </a:p>
          <a:p>
            <a:pPr lvl="1"/>
            <a:r>
              <a:rPr lang="en-US" dirty="0"/>
              <a:t>Batch-processing system: 6 hours</a:t>
            </a:r>
          </a:p>
          <a:p>
            <a:pPr lvl="1"/>
            <a:r>
              <a:rPr lang="en-US" dirty="0"/>
              <a:t>w/ </a:t>
            </a:r>
            <a:r>
              <a:rPr lang="en-US" dirty="0" err="1"/>
              <a:t>StreamScope</a:t>
            </a:r>
            <a:r>
              <a:rPr lang="en-US" sz="2000" dirty="0"/>
              <a:t>[NSDI ‘16]</a:t>
            </a:r>
            <a:r>
              <a:rPr lang="en-US" dirty="0"/>
              <a:t>: 20 minute average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F9EAD-2356-384A-B79C-B8D984FA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5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In-Memory Data-Parallel Computation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21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/>
          <p:cNvGrpSpPr>
            <a:grpSpLocks/>
          </p:cNvGrpSpPr>
          <p:nvPr/>
        </p:nvGrpSpPr>
        <p:grpSpPr bwMode="auto">
          <a:xfrm>
            <a:off x="242873" y="3429000"/>
            <a:ext cx="8367727" cy="1148337"/>
            <a:chOff x="242484" y="4495800"/>
            <a:chExt cx="8368116" cy="1837339"/>
          </a:xfrm>
        </p:grpSpPr>
        <p:sp>
          <p:nvSpPr>
            <p:cNvPr id="183" name="Rounded Rectangle 182"/>
            <p:cNvSpPr>
              <a:spLocks noChangeArrowheads="1"/>
            </p:cNvSpPr>
            <p:nvPr/>
          </p:nvSpPr>
          <p:spPr bwMode="auto">
            <a:xfrm>
              <a:off x="304800" y="4495800"/>
              <a:ext cx="8305800" cy="1828800"/>
            </a:xfrm>
            <a:prstGeom prst="roundRect">
              <a:avLst>
                <a:gd name="adj" fmla="val 6546"/>
              </a:avLst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endParaRPr lang="en-US" sz="2800" b="1" dirty="0">
                <a:latin typeface="Tahoma" pitchFamily="-64" charset="0"/>
              </a:endParaRPr>
            </a:p>
          </p:txBody>
        </p:sp>
        <p:sp>
          <p:nvSpPr>
            <p:cNvPr id="41059" name="TextBox 183"/>
            <p:cNvSpPr txBox="1">
              <a:spLocks noChangeArrowheads="1"/>
            </p:cNvSpPr>
            <p:nvPr/>
          </p:nvSpPr>
          <p:spPr bwMode="auto">
            <a:xfrm rot="16200000">
              <a:off x="-322322" y="5121971"/>
              <a:ext cx="1775974" cy="646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800" b="1"/>
                <a:t>Slow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800" b="1"/>
                <a:t>Processor</a:t>
              </a:r>
            </a:p>
          </p:txBody>
        </p:sp>
      </p:grpSp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4000"/>
              <a:t>Iterative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9525"/>
            <a:ext cx="8686800" cy="701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pc="-150" dirty="0"/>
              <a:t>MR </a:t>
            </a:r>
            <a:r>
              <a:rPr lang="en-US" b="1" spc="-150" dirty="0">
                <a:solidFill>
                  <a:srgbClr val="FF0000"/>
                </a:solidFill>
              </a:rPr>
              <a:t>doesn’t efficiently express </a:t>
            </a:r>
            <a:r>
              <a:rPr lang="en-US" b="1" spc="-150" dirty="0"/>
              <a:t>iterative</a:t>
            </a:r>
            <a:r>
              <a:rPr lang="en-US" spc="-150" dirty="0"/>
              <a:t> algorithms:</a:t>
            </a:r>
          </a:p>
        </p:txBody>
      </p:sp>
      <p:sp>
        <p:nvSpPr>
          <p:cNvPr id="40964" name="Oval 4"/>
          <p:cNvSpPr>
            <a:spLocks noChangeArrowheads="1"/>
          </p:cNvSpPr>
          <p:nvPr/>
        </p:nvSpPr>
        <p:spPr bwMode="auto">
          <a:xfrm>
            <a:off x="990600" y="23463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990600" y="29305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990600" y="35147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990600" y="40989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990600" y="46831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69" name="Oval 9"/>
          <p:cNvSpPr>
            <a:spLocks noChangeArrowheads="1"/>
          </p:cNvSpPr>
          <p:nvPr/>
        </p:nvSpPr>
        <p:spPr bwMode="auto">
          <a:xfrm>
            <a:off x="990600" y="52673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990600" y="58515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grpSp>
        <p:nvGrpSpPr>
          <p:cNvPr id="153" name="Group 152"/>
          <p:cNvGrpSpPr>
            <a:grpSpLocks/>
          </p:cNvGrpSpPr>
          <p:nvPr/>
        </p:nvGrpSpPr>
        <p:grpSpPr bwMode="auto">
          <a:xfrm>
            <a:off x="1524000" y="2346325"/>
            <a:ext cx="2133600" cy="3825875"/>
            <a:chOff x="990600" y="2118360"/>
            <a:chExt cx="2133600" cy="3825240"/>
          </a:xfrm>
        </p:grpSpPr>
        <p:sp>
          <p:nvSpPr>
            <p:cNvPr id="41034" name="Oval 11"/>
            <p:cNvSpPr>
              <a:spLocks noChangeArrowheads="1"/>
            </p:cNvSpPr>
            <p:nvPr/>
          </p:nvSpPr>
          <p:spPr bwMode="auto">
            <a:xfrm>
              <a:off x="25908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35" name="Oval 12"/>
            <p:cNvSpPr>
              <a:spLocks noChangeArrowheads="1"/>
            </p:cNvSpPr>
            <p:nvPr/>
          </p:nvSpPr>
          <p:spPr bwMode="auto">
            <a:xfrm>
              <a:off x="25908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36" name="Oval 13"/>
            <p:cNvSpPr>
              <a:spLocks noChangeArrowheads="1"/>
            </p:cNvSpPr>
            <p:nvPr/>
          </p:nvSpPr>
          <p:spPr bwMode="auto">
            <a:xfrm>
              <a:off x="25908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37" name="Oval 14"/>
            <p:cNvSpPr>
              <a:spLocks noChangeArrowheads="1"/>
            </p:cNvSpPr>
            <p:nvPr/>
          </p:nvSpPr>
          <p:spPr bwMode="auto">
            <a:xfrm>
              <a:off x="25908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38" name="Oval 15"/>
            <p:cNvSpPr>
              <a:spLocks noChangeArrowheads="1"/>
            </p:cNvSpPr>
            <p:nvPr/>
          </p:nvSpPr>
          <p:spPr bwMode="auto">
            <a:xfrm>
              <a:off x="25908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39" name="Oval 16"/>
            <p:cNvSpPr>
              <a:spLocks noChangeArrowheads="1"/>
            </p:cNvSpPr>
            <p:nvPr/>
          </p:nvSpPr>
          <p:spPr bwMode="auto">
            <a:xfrm>
              <a:off x="25908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40" name="Oval 17"/>
            <p:cNvSpPr>
              <a:spLocks noChangeArrowheads="1"/>
            </p:cNvSpPr>
            <p:nvPr/>
          </p:nvSpPr>
          <p:spPr bwMode="auto">
            <a:xfrm>
              <a:off x="25908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9" name="Rounded Rectangle 18"/>
            <p:cNvSpPr>
              <a:spLocks noChangeArrowheads="1"/>
            </p:cNvSpPr>
            <p:nvPr/>
          </p:nvSpPr>
          <p:spPr bwMode="auto">
            <a:xfrm>
              <a:off x="14478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20" name="Rounded Rectangle 19"/>
            <p:cNvSpPr>
              <a:spLocks noChangeArrowheads="1"/>
            </p:cNvSpPr>
            <p:nvPr/>
          </p:nvSpPr>
          <p:spPr bwMode="auto">
            <a:xfrm>
              <a:off x="14478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21" name="Rounded Rectangle 20"/>
            <p:cNvSpPr>
              <a:spLocks noChangeArrowheads="1"/>
            </p:cNvSpPr>
            <p:nvPr/>
          </p:nvSpPr>
          <p:spPr bwMode="auto">
            <a:xfrm>
              <a:off x="14478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23" name="Straight Arrow Connector 22"/>
            <p:cNvCxnSpPr>
              <a:cxnSpLocks noChangeShapeType="1"/>
              <a:stCxn id="40964" idx="6"/>
              <a:endCxn id="19" idx="1"/>
            </p:cNvCxnSpPr>
            <p:nvPr/>
          </p:nvCxnSpPr>
          <p:spPr bwMode="auto">
            <a:xfrm>
              <a:off x="990600" y="2278380"/>
              <a:ext cx="4572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24"/>
            <p:cNvCxnSpPr>
              <a:cxnSpLocks noChangeShapeType="1"/>
              <a:stCxn id="40965" idx="6"/>
              <a:endCxn id="19" idx="1"/>
            </p:cNvCxnSpPr>
            <p:nvPr/>
          </p:nvCxnSpPr>
          <p:spPr bwMode="auto">
            <a:xfrm flipV="1">
              <a:off x="990600" y="2537460"/>
              <a:ext cx="4572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Arrow Connector 28"/>
            <p:cNvCxnSpPr>
              <a:cxnSpLocks noChangeShapeType="1"/>
              <a:stCxn id="40966" idx="6"/>
              <a:endCxn id="20" idx="1"/>
            </p:cNvCxnSpPr>
            <p:nvPr/>
          </p:nvCxnSpPr>
          <p:spPr bwMode="auto">
            <a:xfrm>
              <a:off x="990600" y="3446780"/>
              <a:ext cx="4572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Arrow Connector 30"/>
            <p:cNvCxnSpPr>
              <a:cxnSpLocks noChangeShapeType="1"/>
              <a:stCxn id="40967" idx="6"/>
              <a:endCxn id="20" idx="1"/>
            </p:cNvCxnSpPr>
            <p:nvPr/>
          </p:nvCxnSpPr>
          <p:spPr bwMode="auto">
            <a:xfrm flipV="1">
              <a:off x="990600" y="3756660"/>
              <a:ext cx="4572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Arrow Connector 32"/>
            <p:cNvCxnSpPr>
              <a:cxnSpLocks noChangeShapeType="1"/>
              <a:stCxn id="40968" idx="6"/>
              <a:endCxn id="21" idx="1"/>
            </p:cNvCxnSpPr>
            <p:nvPr/>
          </p:nvCxnSpPr>
          <p:spPr bwMode="auto">
            <a:xfrm>
              <a:off x="990600" y="4615180"/>
              <a:ext cx="4572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Arrow Connector 34"/>
            <p:cNvCxnSpPr>
              <a:cxnSpLocks noChangeShapeType="1"/>
              <a:stCxn id="40969" idx="6"/>
              <a:endCxn id="21" idx="1"/>
            </p:cNvCxnSpPr>
            <p:nvPr/>
          </p:nvCxnSpPr>
          <p:spPr bwMode="auto">
            <a:xfrm flipV="1">
              <a:off x="990600" y="4975860"/>
              <a:ext cx="4572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36"/>
            <p:cNvCxnSpPr>
              <a:cxnSpLocks noChangeShapeType="1"/>
              <a:stCxn id="40970" idx="6"/>
              <a:endCxn id="21" idx="1"/>
            </p:cNvCxnSpPr>
            <p:nvPr/>
          </p:nvCxnSpPr>
          <p:spPr bwMode="auto">
            <a:xfrm flipV="1">
              <a:off x="990600" y="4975860"/>
              <a:ext cx="4572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Arrow Connector 39"/>
            <p:cNvCxnSpPr>
              <a:cxnSpLocks noChangeShapeType="1"/>
              <a:stCxn id="19" idx="3"/>
              <a:endCxn id="41034" idx="2"/>
            </p:cNvCxnSpPr>
            <p:nvPr/>
          </p:nvCxnSpPr>
          <p:spPr bwMode="auto">
            <a:xfrm flipV="1">
              <a:off x="20574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41"/>
            <p:cNvCxnSpPr>
              <a:cxnSpLocks noChangeShapeType="1"/>
              <a:stCxn id="19" idx="3"/>
              <a:endCxn id="41036" idx="2"/>
            </p:cNvCxnSpPr>
            <p:nvPr/>
          </p:nvCxnSpPr>
          <p:spPr bwMode="auto">
            <a:xfrm>
              <a:off x="20574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Arrow Connector 43"/>
            <p:cNvCxnSpPr>
              <a:cxnSpLocks noChangeShapeType="1"/>
              <a:stCxn id="20" idx="3"/>
              <a:endCxn id="41035" idx="2"/>
            </p:cNvCxnSpPr>
            <p:nvPr/>
          </p:nvCxnSpPr>
          <p:spPr bwMode="auto">
            <a:xfrm flipV="1">
              <a:off x="20574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  <a:stCxn id="20" idx="3"/>
              <a:endCxn id="41038" idx="2"/>
            </p:cNvCxnSpPr>
            <p:nvPr/>
          </p:nvCxnSpPr>
          <p:spPr bwMode="auto">
            <a:xfrm>
              <a:off x="20574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Arrow Connector 49"/>
            <p:cNvCxnSpPr>
              <a:cxnSpLocks noChangeShapeType="1"/>
              <a:stCxn id="21" idx="3"/>
              <a:endCxn id="41039" idx="2"/>
            </p:cNvCxnSpPr>
            <p:nvPr/>
          </p:nvCxnSpPr>
          <p:spPr bwMode="auto">
            <a:xfrm>
              <a:off x="20574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Arrow Connector 52"/>
            <p:cNvCxnSpPr>
              <a:cxnSpLocks noChangeShapeType="1"/>
              <a:stCxn id="21" idx="3"/>
              <a:endCxn id="41037" idx="2"/>
            </p:cNvCxnSpPr>
            <p:nvPr/>
          </p:nvCxnSpPr>
          <p:spPr bwMode="auto">
            <a:xfrm flipV="1">
              <a:off x="20574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Arrow Connector 58"/>
            <p:cNvCxnSpPr>
              <a:cxnSpLocks noChangeShapeType="1"/>
              <a:stCxn id="21" idx="3"/>
              <a:endCxn id="41040" idx="2"/>
            </p:cNvCxnSpPr>
            <p:nvPr/>
          </p:nvCxnSpPr>
          <p:spPr bwMode="auto">
            <a:xfrm>
              <a:off x="20574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4" name="Group 153"/>
          <p:cNvGrpSpPr>
            <a:grpSpLocks/>
          </p:cNvGrpSpPr>
          <p:nvPr/>
        </p:nvGrpSpPr>
        <p:grpSpPr bwMode="auto">
          <a:xfrm>
            <a:off x="3657600" y="2346325"/>
            <a:ext cx="2209800" cy="3825875"/>
            <a:chOff x="3124200" y="2118360"/>
            <a:chExt cx="2209800" cy="3825240"/>
          </a:xfrm>
        </p:grpSpPr>
        <p:sp>
          <p:nvSpPr>
            <p:cNvPr id="41010" name="Oval 104"/>
            <p:cNvSpPr>
              <a:spLocks noChangeArrowheads="1"/>
            </p:cNvSpPr>
            <p:nvPr/>
          </p:nvSpPr>
          <p:spPr bwMode="auto">
            <a:xfrm>
              <a:off x="48006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1" name="Oval 105"/>
            <p:cNvSpPr>
              <a:spLocks noChangeArrowheads="1"/>
            </p:cNvSpPr>
            <p:nvPr/>
          </p:nvSpPr>
          <p:spPr bwMode="auto">
            <a:xfrm>
              <a:off x="48006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2" name="Oval 106"/>
            <p:cNvSpPr>
              <a:spLocks noChangeArrowheads="1"/>
            </p:cNvSpPr>
            <p:nvPr/>
          </p:nvSpPr>
          <p:spPr bwMode="auto">
            <a:xfrm>
              <a:off x="48006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3" name="Oval 107"/>
            <p:cNvSpPr>
              <a:spLocks noChangeArrowheads="1"/>
            </p:cNvSpPr>
            <p:nvPr/>
          </p:nvSpPr>
          <p:spPr bwMode="auto">
            <a:xfrm>
              <a:off x="48006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4" name="Oval 108"/>
            <p:cNvSpPr>
              <a:spLocks noChangeArrowheads="1"/>
            </p:cNvSpPr>
            <p:nvPr/>
          </p:nvSpPr>
          <p:spPr bwMode="auto">
            <a:xfrm>
              <a:off x="48006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5" name="Oval 109"/>
            <p:cNvSpPr>
              <a:spLocks noChangeArrowheads="1"/>
            </p:cNvSpPr>
            <p:nvPr/>
          </p:nvSpPr>
          <p:spPr bwMode="auto">
            <a:xfrm>
              <a:off x="48006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1016" name="Oval 110"/>
            <p:cNvSpPr>
              <a:spLocks noChangeArrowheads="1"/>
            </p:cNvSpPr>
            <p:nvPr/>
          </p:nvSpPr>
          <p:spPr bwMode="auto">
            <a:xfrm>
              <a:off x="48006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12" name="Rounded Rectangle 111"/>
            <p:cNvSpPr>
              <a:spLocks noChangeArrowheads="1"/>
            </p:cNvSpPr>
            <p:nvPr/>
          </p:nvSpPr>
          <p:spPr bwMode="auto">
            <a:xfrm>
              <a:off x="36576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13" name="Rounded Rectangle 112"/>
            <p:cNvSpPr>
              <a:spLocks noChangeArrowheads="1"/>
            </p:cNvSpPr>
            <p:nvPr/>
          </p:nvSpPr>
          <p:spPr bwMode="auto">
            <a:xfrm>
              <a:off x="36576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14" name="Rounded Rectangle 113"/>
            <p:cNvSpPr>
              <a:spLocks noChangeArrowheads="1"/>
            </p:cNvSpPr>
            <p:nvPr/>
          </p:nvSpPr>
          <p:spPr bwMode="auto">
            <a:xfrm>
              <a:off x="36576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115" name="Straight Arrow Connector 114"/>
            <p:cNvCxnSpPr>
              <a:cxnSpLocks noChangeShapeType="1"/>
              <a:endCxn id="112" idx="1"/>
            </p:cNvCxnSpPr>
            <p:nvPr/>
          </p:nvCxnSpPr>
          <p:spPr bwMode="auto">
            <a:xfrm>
              <a:off x="31242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Straight Arrow Connector 115"/>
            <p:cNvCxnSpPr>
              <a:cxnSpLocks noChangeShapeType="1"/>
              <a:endCxn id="112" idx="1"/>
            </p:cNvCxnSpPr>
            <p:nvPr/>
          </p:nvCxnSpPr>
          <p:spPr bwMode="auto">
            <a:xfrm flipV="1">
              <a:off x="3124200" y="2537460"/>
              <a:ext cx="5334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Straight Arrow Connector 116"/>
            <p:cNvCxnSpPr>
              <a:cxnSpLocks noChangeShapeType="1"/>
              <a:endCxn id="113" idx="1"/>
            </p:cNvCxnSpPr>
            <p:nvPr/>
          </p:nvCxnSpPr>
          <p:spPr bwMode="auto">
            <a:xfrm>
              <a:off x="3124200" y="3446780"/>
              <a:ext cx="5334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Straight Arrow Connector 117"/>
            <p:cNvCxnSpPr>
              <a:cxnSpLocks noChangeShapeType="1"/>
              <a:endCxn id="113" idx="1"/>
            </p:cNvCxnSpPr>
            <p:nvPr/>
          </p:nvCxnSpPr>
          <p:spPr bwMode="auto">
            <a:xfrm flipV="1">
              <a:off x="3124200" y="3756660"/>
              <a:ext cx="5334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Straight Arrow Connector 118"/>
            <p:cNvCxnSpPr>
              <a:cxnSpLocks noChangeShapeType="1"/>
              <a:endCxn id="114" idx="1"/>
            </p:cNvCxnSpPr>
            <p:nvPr/>
          </p:nvCxnSpPr>
          <p:spPr bwMode="auto">
            <a:xfrm>
              <a:off x="3124200" y="4615180"/>
              <a:ext cx="5334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Straight Arrow Connector 119"/>
            <p:cNvCxnSpPr>
              <a:cxnSpLocks noChangeShapeType="1"/>
              <a:endCxn id="114" idx="1"/>
            </p:cNvCxnSpPr>
            <p:nvPr/>
          </p:nvCxnSpPr>
          <p:spPr bwMode="auto">
            <a:xfrm flipV="1">
              <a:off x="31242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Straight Arrow Connector 120"/>
            <p:cNvCxnSpPr>
              <a:cxnSpLocks noChangeShapeType="1"/>
              <a:endCxn id="114" idx="1"/>
            </p:cNvCxnSpPr>
            <p:nvPr/>
          </p:nvCxnSpPr>
          <p:spPr bwMode="auto">
            <a:xfrm flipV="1">
              <a:off x="31242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Straight Arrow Connector 121"/>
            <p:cNvCxnSpPr>
              <a:cxnSpLocks noChangeShapeType="1"/>
              <a:stCxn id="112" idx="3"/>
              <a:endCxn id="41010" idx="2"/>
            </p:cNvCxnSpPr>
            <p:nvPr/>
          </p:nvCxnSpPr>
          <p:spPr bwMode="auto">
            <a:xfrm flipV="1">
              <a:off x="42672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Arrow Connector 122"/>
            <p:cNvCxnSpPr>
              <a:cxnSpLocks noChangeShapeType="1"/>
              <a:stCxn id="112" idx="3"/>
              <a:endCxn id="41012" idx="2"/>
            </p:cNvCxnSpPr>
            <p:nvPr/>
          </p:nvCxnSpPr>
          <p:spPr bwMode="auto">
            <a:xfrm>
              <a:off x="42672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Arrow Connector 123"/>
            <p:cNvCxnSpPr>
              <a:cxnSpLocks noChangeShapeType="1"/>
              <a:stCxn id="113" idx="3"/>
              <a:endCxn id="41011" idx="2"/>
            </p:cNvCxnSpPr>
            <p:nvPr/>
          </p:nvCxnSpPr>
          <p:spPr bwMode="auto">
            <a:xfrm flipV="1">
              <a:off x="42672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Straight Arrow Connector 124"/>
            <p:cNvCxnSpPr>
              <a:cxnSpLocks noChangeShapeType="1"/>
              <a:stCxn id="113" idx="3"/>
              <a:endCxn id="41014" idx="2"/>
            </p:cNvCxnSpPr>
            <p:nvPr/>
          </p:nvCxnSpPr>
          <p:spPr bwMode="auto">
            <a:xfrm>
              <a:off x="42672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Straight Arrow Connector 125"/>
            <p:cNvCxnSpPr>
              <a:cxnSpLocks noChangeShapeType="1"/>
              <a:stCxn id="114" idx="3"/>
              <a:endCxn id="41015" idx="2"/>
            </p:cNvCxnSpPr>
            <p:nvPr/>
          </p:nvCxnSpPr>
          <p:spPr bwMode="auto">
            <a:xfrm>
              <a:off x="42672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Straight Arrow Connector 126"/>
            <p:cNvCxnSpPr>
              <a:cxnSpLocks noChangeShapeType="1"/>
              <a:stCxn id="114" idx="3"/>
              <a:endCxn id="41013" idx="2"/>
            </p:cNvCxnSpPr>
            <p:nvPr/>
          </p:nvCxnSpPr>
          <p:spPr bwMode="auto">
            <a:xfrm flipV="1">
              <a:off x="42672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Arrow Connector 127"/>
            <p:cNvCxnSpPr>
              <a:cxnSpLocks noChangeShapeType="1"/>
              <a:stCxn id="114" idx="3"/>
              <a:endCxn id="41016" idx="2"/>
            </p:cNvCxnSpPr>
            <p:nvPr/>
          </p:nvCxnSpPr>
          <p:spPr bwMode="auto">
            <a:xfrm>
              <a:off x="42672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5" name="Group 154"/>
          <p:cNvGrpSpPr>
            <a:grpSpLocks/>
          </p:cNvGrpSpPr>
          <p:nvPr/>
        </p:nvGrpSpPr>
        <p:grpSpPr bwMode="auto">
          <a:xfrm>
            <a:off x="5867400" y="2346325"/>
            <a:ext cx="2209800" cy="3825875"/>
            <a:chOff x="5334000" y="2118360"/>
            <a:chExt cx="2209800" cy="3825240"/>
          </a:xfrm>
        </p:grpSpPr>
        <p:sp>
          <p:nvSpPr>
            <p:cNvPr id="40986" name="Oval 128"/>
            <p:cNvSpPr>
              <a:spLocks noChangeArrowheads="1"/>
            </p:cNvSpPr>
            <p:nvPr/>
          </p:nvSpPr>
          <p:spPr bwMode="auto">
            <a:xfrm>
              <a:off x="70104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 dirty="0">
                  <a:latin typeface="Tahoma" charset="0"/>
                </a:rPr>
                <a:t>Data</a:t>
              </a:r>
            </a:p>
          </p:txBody>
        </p:sp>
        <p:sp>
          <p:nvSpPr>
            <p:cNvPr id="40987" name="Oval 129"/>
            <p:cNvSpPr>
              <a:spLocks noChangeArrowheads="1"/>
            </p:cNvSpPr>
            <p:nvPr/>
          </p:nvSpPr>
          <p:spPr bwMode="auto">
            <a:xfrm>
              <a:off x="70104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0988" name="Oval 130"/>
            <p:cNvSpPr>
              <a:spLocks noChangeArrowheads="1"/>
            </p:cNvSpPr>
            <p:nvPr/>
          </p:nvSpPr>
          <p:spPr bwMode="auto">
            <a:xfrm>
              <a:off x="70104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0989" name="Oval 131"/>
            <p:cNvSpPr>
              <a:spLocks noChangeArrowheads="1"/>
            </p:cNvSpPr>
            <p:nvPr/>
          </p:nvSpPr>
          <p:spPr bwMode="auto">
            <a:xfrm>
              <a:off x="70104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0990" name="Oval 132"/>
            <p:cNvSpPr>
              <a:spLocks noChangeArrowheads="1"/>
            </p:cNvSpPr>
            <p:nvPr/>
          </p:nvSpPr>
          <p:spPr bwMode="auto">
            <a:xfrm>
              <a:off x="70104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0991" name="Oval 133"/>
            <p:cNvSpPr>
              <a:spLocks noChangeArrowheads="1"/>
            </p:cNvSpPr>
            <p:nvPr/>
          </p:nvSpPr>
          <p:spPr bwMode="auto">
            <a:xfrm>
              <a:off x="70104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0992" name="Oval 134"/>
            <p:cNvSpPr>
              <a:spLocks noChangeArrowheads="1"/>
            </p:cNvSpPr>
            <p:nvPr/>
          </p:nvSpPr>
          <p:spPr bwMode="auto">
            <a:xfrm>
              <a:off x="70104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36" name="Rounded Rectangle 135"/>
            <p:cNvSpPr>
              <a:spLocks noChangeArrowheads="1"/>
            </p:cNvSpPr>
            <p:nvPr/>
          </p:nvSpPr>
          <p:spPr bwMode="auto">
            <a:xfrm>
              <a:off x="58674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37" name="Rounded Rectangle 136"/>
            <p:cNvSpPr>
              <a:spLocks noChangeArrowheads="1"/>
            </p:cNvSpPr>
            <p:nvPr/>
          </p:nvSpPr>
          <p:spPr bwMode="auto">
            <a:xfrm>
              <a:off x="58674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38" name="Rounded Rectangle 137"/>
            <p:cNvSpPr>
              <a:spLocks noChangeArrowheads="1"/>
            </p:cNvSpPr>
            <p:nvPr/>
          </p:nvSpPr>
          <p:spPr bwMode="auto">
            <a:xfrm>
              <a:off x="58674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139" name="Straight Arrow Connector 138"/>
            <p:cNvCxnSpPr>
              <a:cxnSpLocks noChangeShapeType="1"/>
              <a:endCxn id="136" idx="1"/>
            </p:cNvCxnSpPr>
            <p:nvPr/>
          </p:nvCxnSpPr>
          <p:spPr bwMode="auto">
            <a:xfrm>
              <a:off x="53340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Straight Arrow Connector 139"/>
            <p:cNvCxnSpPr>
              <a:cxnSpLocks noChangeShapeType="1"/>
              <a:endCxn id="136" idx="1"/>
            </p:cNvCxnSpPr>
            <p:nvPr/>
          </p:nvCxnSpPr>
          <p:spPr bwMode="auto">
            <a:xfrm flipV="1">
              <a:off x="5334000" y="2537460"/>
              <a:ext cx="5334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Straight Arrow Connector 140"/>
            <p:cNvCxnSpPr>
              <a:cxnSpLocks noChangeShapeType="1"/>
              <a:endCxn id="137" idx="1"/>
            </p:cNvCxnSpPr>
            <p:nvPr/>
          </p:nvCxnSpPr>
          <p:spPr bwMode="auto">
            <a:xfrm>
              <a:off x="5334000" y="3446780"/>
              <a:ext cx="5334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Arrow Connector 141"/>
            <p:cNvCxnSpPr>
              <a:cxnSpLocks noChangeShapeType="1"/>
              <a:endCxn id="137" idx="1"/>
            </p:cNvCxnSpPr>
            <p:nvPr/>
          </p:nvCxnSpPr>
          <p:spPr bwMode="auto">
            <a:xfrm flipV="1">
              <a:off x="5334000" y="3756660"/>
              <a:ext cx="5334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Arrow Connector 142"/>
            <p:cNvCxnSpPr>
              <a:cxnSpLocks noChangeShapeType="1"/>
              <a:endCxn id="138" idx="1"/>
            </p:cNvCxnSpPr>
            <p:nvPr/>
          </p:nvCxnSpPr>
          <p:spPr bwMode="auto">
            <a:xfrm>
              <a:off x="5334000" y="4615180"/>
              <a:ext cx="5334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Straight Arrow Connector 143"/>
            <p:cNvCxnSpPr>
              <a:cxnSpLocks noChangeShapeType="1"/>
              <a:endCxn id="138" idx="1"/>
            </p:cNvCxnSpPr>
            <p:nvPr/>
          </p:nvCxnSpPr>
          <p:spPr bwMode="auto">
            <a:xfrm flipV="1">
              <a:off x="53340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Straight Arrow Connector 144"/>
            <p:cNvCxnSpPr>
              <a:cxnSpLocks noChangeShapeType="1"/>
              <a:endCxn id="138" idx="1"/>
            </p:cNvCxnSpPr>
            <p:nvPr/>
          </p:nvCxnSpPr>
          <p:spPr bwMode="auto">
            <a:xfrm flipV="1">
              <a:off x="53340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Straight Arrow Connector 145"/>
            <p:cNvCxnSpPr>
              <a:cxnSpLocks noChangeShapeType="1"/>
              <a:stCxn id="136" idx="3"/>
              <a:endCxn id="40986" idx="2"/>
            </p:cNvCxnSpPr>
            <p:nvPr/>
          </p:nvCxnSpPr>
          <p:spPr bwMode="auto">
            <a:xfrm flipV="1">
              <a:off x="64770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Straight Arrow Connector 146"/>
            <p:cNvCxnSpPr>
              <a:cxnSpLocks noChangeShapeType="1"/>
              <a:stCxn id="136" idx="3"/>
              <a:endCxn id="40988" idx="2"/>
            </p:cNvCxnSpPr>
            <p:nvPr/>
          </p:nvCxnSpPr>
          <p:spPr bwMode="auto">
            <a:xfrm>
              <a:off x="64770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Straight Arrow Connector 147"/>
            <p:cNvCxnSpPr>
              <a:cxnSpLocks noChangeShapeType="1"/>
              <a:stCxn id="137" idx="3"/>
              <a:endCxn id="40987" idx="2"/>
            </p:cNvCxnSpPr>
            <p:nvPr/>
          </p:nvCxnSpPr>
          <p:spPr bwMode="auto">
            <a:xfrm flipV="1">
              <a:off x="64770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Arrow Connector 148"/>
            <p:cNvCxnSpPr>
              <a:cxnSpLocks noChangeShapeType="1"/>
              <a:stCxn id="137" idx="3"/>
              <a:endCxn id="40990" idx="2"/>
            </p:cNvCxnSpPr>
            <p:nvPr/>
          </p:nvCxnSpPr>
          <p:spPr bwMode="auto">
            <a:xfrm>
              <a:off x="64770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Straight Arrow Connector 149"/>
            <p:cNvCxnSpPr>
              <a:cxnSpLocks noChangeShapeType="1"/>
              <a:stCxn id="138" idx="3"/>
              <a:endCxn id="40991" idx="2"/>
            </p:cNvCxnSpPr>
            <p:nvPr/>
          </p:nvCxnSpPr>
          <p:spPr bwMode="auto">
            <a:xfrm>
              <a:off x="64770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Straight Arrow Connector 150"/>
            <p:cNvCxnSpPr>
              <a:cxnSpLocks noChangeShapeType="1"/>
              <a:stCxn id="138" idx="3"/>
              <a:endCxn id="40989" idx="2"/>
            </p:cNvCxnSpPr>
            <p:nvPr/>
          </p:nvCxnSpPr>
          <p:spPr bwMode="auto">
            <a:xfrm flipV="1">
              <a:off x="64770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Arrow Connector 151"/>
            <p:cNvCxnSpPr>
              <a:cxnSpLocks noChangeShapeType="1"/>
              <a:stCxn id="138" idx="3"/>
              <a:endCxn id="40992" idx="2"/>
            </p:cNvCxnSpPr>
            <p:nvPr/>
          </p:nvCxnSpPr>
          <p:spPr bwMode="auto">
            <a:xfrm>
              <a:off x="64770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0974" name="Straight Arrow Connector 156"/>
          <p:cNvCxnSpPr>
            <a:cxnSpLocks noChangeShapeType="1"/>
          </p:cNvCxnSpPr>
          <p:nvPr/>
        </p:nvCxnSpPr>
        <p:spPr bwMode="auto">
          <a:xfrm>
            <a:off x="990600" y="2057400"/>
            <a:ext cx="69342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5" name="TextBox 157"/>
          <p:cNvSpPr txBox="1">
            <a:spLocks noChangeArrowheads="1"/>
          </p:cNvSpPr>
          <p:nvPr/>
        </p:nvSpPr>
        <p:spPr bwMode="auto">
          <a:xfrm>
            <a:off x="3733800" y="1752600"/>
            <a:ext cx="11011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x-none" sz="1800" b="1"/>
              <a:t>Iterations</a:t>
            </a:r>
          </a:p>
        </p:txBody>
      </p:sp>
      <p:grpSp>
        <p:nvGrpSpPr>
          <p:cNvPr id="182" name="Group 181"/>
          <p:cNvGrpSpPr>
            <a:grpSpLocks/>
          </p:cNvGrpSpPr>
          <p:nvPr/>
        </p:nvGrpSpPr>
        <p:grpSpPr bwMode="auto">
          <a:xfrm>
            <a:off x="2830556" y="2133600"/>
            <a:ext cx="4778289" cy="4732415"/>
            <a:chOff x="2831111" y="2133599"/>
            <a:chExt cx="4777178" cy="4732416"/>
          </a:xfrm>
        </p:grpSpPr>
        <p:grpSp>
          <p:nvGrpSpPr>
            <p:cNvPr id="40977" name="Group 174"/>
            <p:cNvGrpSpPr>
              <a:grpSpLocks/>
            </p:cNvGrpSpPr>
            <p:nvPr/>
          </p:nvGrpSpPr>
          <p:grpSpPr bwMode="auto">
            <a:xfrm>
              <a:off x="2831111" y="2133599"/>
              <a:ext cx="369246" cy="4732415"/>
              <a:chOff x="2831111" y="2133599"/>
              <a:chExt cx="369246" cy="4732415"/>
            </a:xfrm>
          </p:grpSpPr>
          <p:cxnSp>
            <p:nvCxnSpPr>
              <p:cNvPr id="172" name="Straight Connector 171"/>
              <p:cNvCxnSpPr>
                <a:cxnSpLocks noChangeShapeType="1"/>
              </p:cNvCxnSpPr>
              <p:nvPr/>
            </p:nvCxnSpPr>
            <p:spPr bwMode="auto">
              <a:xfrm rot="5400000">
                <a:off x="795537" y="4462263"/>
                <a:ext cx="4657327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985" name="TextBox 172"/>
              <p:cNvSpPr txBox="1">
                <a:spLocks noChangeArrowheads="1"/>
              </p:cNvSpPr>
              <p:nvPr/>
            </p:nvSpPr>
            <p:spPr bwMode="auto">
              <a:xfrm rot="16200000">
                <a:off x="2593182" y="6258840"/>
                <a:ext cx="845103" cy="369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x-none" sz="1800" b="1" dirty="0"/>
                  <a:t>Barrier</a:t>
                </a:r>
              </a:p>
            </p:txBody>
          </p:sp>
        </p:grpSp>
        <p:grpSp>
          <p:nvGrpSpPr>
            <p:cNvPr id="40978" name="Group 175"/>
            <p:cNvGrpSpPr>
              <a:grpSpLocks/>
            </p:cNvGrpSpPr>
            <p:nvPr/>
          </p:nvGrpSpPr>
          <p:grpSpPr bwMode="auto">
            <a:xfrm>
              <a:off x="5029243" y="2133600"/>
              <a:ext cx="369246" cy="4732415"/>
              <a:chOff x="2831111" y="2133599"/>
              <a:chExt cx="369246" cy="4732415"/>
            </a:xfrm>
          </p:grpSpPr>
          <p:cxnSp>
            <p:nvCxnSpPr>
              <p:cNvPr id="177" name="Straight Connector 176"/>
              <p:cNvCxnSpPr>
                <a:cxnSpLocks noChangeShapeType="1"/>
              </p:cNvCxnSpPr>
              <p:nvPr/>
            </p:nvCxnSpPr>
            <p:spPr bwMode="auto">
              <a:xfrm rot="5400000">
                <a:off x="795537" y="4462263"/>
                <a:ext cx="4657327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983" name="TextBox 177"/>
              <p:cNvSpPr txBox="1">
                <a:spLocks noChangeArrowheads="1"/>
              </p:cNvSpPr>
              <p:nvPr/>
            </p:nvSpPr>
            <p:spPr bwMode="auto">
              <a:xfrm rot="16200000">
                <a:off x="2593182" y="6258840"/>
                <a:ext cx="845103" cy="369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x-none" sz="1800" b="1"/>
                  <a:t>Barrier</a:t>
                </a:r>
              </a:p>
            </p:txBody>
          </p:sp>
        </p:grpSp>
        <p:grpSp>
          <p:nvGrpSpPr>
            <p:cNvPr id="40979" name="Group 178"/>
            <p:cNvGrpSpPr>
              <a:grpSpLocks/>
            </p:cNvGrpSpPr>
            <p:nvPr/>
          </p:nvGrpSpPr>
          <p:grpSpPr bwMode="auto">
            <a:xfrm>
              <a:off x="7239043" y="2133600"/>
              <a:ext cx="369246" cy="4732415"/>
              <a:chOff x="2831111" y="2133599"/>
              <a:chExt cx="369246" cy="4732415"/>
            </a:xfrm>
          </p:grpSpPr>
          <p:cxnSp>
            <p:nvCxnSpPr>
              <p:cNvPr id="180" name="Straight Connector 179"/>
              <p:cNvCxnSpPr>
                <a:cxnSpLocks noChangeShapeType="1"/>
              </p:cNvCxnSpPr>
              <p:nvPr/>
            </p:nvCxnSpPr>
            <p:spPr bwMode="auto">
              <a:xfrm rot="5400000">
                <a:off x="795537" y="4462263"/>
                <a:ext cx="4657327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981" name="TextBox 180"/>
              <p:cNvSpPr txBox="1">
                <a:spLocks noChangeArrowheads="1"/>
              </p:cNvSpPr>
              <p:nvPr/>
            </p:nvSpPr>
            <p:spPr bwMode="auto">
              <a:xfrm rot="16200000">
                <a:off x="2593182" y="6258840"/>
                <a:ext cx="845103" cy="369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x-none" sz="1800" b="1"/>
                  <a:t>Barrier</a:t>
                </a:r>
              </a:p>
            </p:txBody>
          </p:sp>
        </p:grp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93F729-B55E-C646-9BE3-3563BD39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7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4000"/>
              <a:t>MapAbuse: Iterative MapReduce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457200" y="1300163"/>
            <a:ext cx="8305800" cy="6810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x-none" dirty="0"/>
              <a:t>System is </a:t>
            </a:r>
            <a:r>
              <a:rPr lang="en-US" altLang="x-none" b="1" dirty="0">
                <a:solidFill>
                  <a:schemeClr val="accent6">
                    <a:lumMod val="75000"/>
                  </a:schemeClr>
                </a:solidFill>
              </a:rPr>
              <a:t>not optimized </a:t>
            </a:r>
            <a:r>
              <a:rPr lang="en-US" altLang="x-none" b="1" dirty="0"/>
              <a:t>for iteration:</a:t>
            </a:r>
          </a:p>
        </p:txBody>
      </p:sp>
      <p:sp>
        <p:nvSpPr>
          <p:cNvPr id="45059" name="Oval 4"/>
          <p:cNvSpPr>
            <a:spLocks noChangeArrowheads="1"/>
          </p:cNvSpPr>
          <p:nvPr/>
        </p:nvSpPr>
        <p:spPr bwMode="auto">
          <a:xfrm>
            <a:off x="990600" y="23463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0" name="Oval 5"/>
          <p:cNvSpPr>
            <a:spLocks noChangeArrowheads="1"/>
          </p:cNvSpPr>
          <p:nvPr/>
        </p:nvSpPr>
        <p:spPr bwMode="auto">
          <a:xfrm>
            <a:off x="990600" y="29305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1" name="Oval 6"/>
          <p:cNvSpPr>
            <a:spLocks noChangeArrowheads="1"/>
          </p:cNvSpPr>
          <p:nvPr/>
        </p:nvSpPr>
        <p:spPr bwMode="auto">
          <a:xfrm>
            <a:off x="990600" y="35147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2" name="Oval 7"/>
          <p:cNvSpPr>
            <a:spLocks noChangeArrowheads="1"/>
          </p:cNvSpPr>
          <p:nvPr/>
        </p:nvSpPr>
        <p:spPr bwMode="auto">
          <a:xfrm>
            <a:off x="990600" y="40989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3" name="Oval 8"/>
          <p:cNvSpPr>
            <a:spLocks noChangeArrowheads="1"/>
          </p:cNvSpPr>
          <p:nvPr/>
        </p:nvSpPr>
        <p:spPr bwMode="auto">
          <a:xfrm>
            <a:off x="990600" y="46831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4" name="Oval 9"/>
          <p:cNvSpPr>
            <a:spLocks noChangeArrowheads="1"/>
          </p:cNvSpPr>
          <p:nvPr/>
        </p:nvSpPr>
        <p:spPr bwMode="auto">
          <a:xfrm>
            <a:off x="990600" y="52673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sp>
        <p:nvSpPr>
          <p:cNvPr id="45065" name="Oval 10"/>
          <p:cNvSpPr>
            <a:spLocks noChangeArrowheads="1"/>
          </p:cNvSpPr>
          <p:nvPr/>
        </p:nvSpPr>
        <p:spPr bwMode="auto">
          <a:xfrm>
            <a:off x="990600" y="5851525"/>
            <a:ext cx="533400" cy="32067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x-none" sz="1400" b="1">
                <a:latin typeface="Tahoma" charset="0"/>
              </a:rPr>
              <a:t>Data</a:t>
            </a:r>
          </a:p>
        </p:txBody>
      </p:sp>
      <p:grpSp>
        <p:nvGrpSpPr>
          <p:cNvPr id="45066" name="Group 152"/>
          <p:cNvGrpSpPr>
            <a:grpSpLocks/>
          </p:cNvGrpSpPr>
          <p:nvPr/>
        </p:nvGrpSpPr>
        <p:grpSpPr bwMode="auto">
          <a:xfrm>
            <a:off x="1524000" y="2346325"/>
            <a:ext cx="2133600" cy="3825875"/>
            <a:chOff x="990600" y="2118360"/>
            <a:chExt cx="2133600" cy="3825240"/>
          </a:xfrm>
        </p:grpSpPr>
        <p:sp>
          <p:nvSpPr>
            <p:cNvPr id="45127" name="Oval 11"/>
            <p:cNvSpPr>
              <a:spLocks noChangeArrowheads="1"/>
            </p:cNvSpPr>
            <p:nvPr/>
          </p:nvSpPr>
          <p:spPr bwMode="auto">
            <a:xfrm>
              <a:off x="25908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28" name="Oval 12"/>
            <p:cNvSpPr>
              <a:spLocks noChangeArrowheads="1"/>
            </p:cNvSpPr>
            <p:nvPr/>
          </p:nvSpPr>
          <p:spPr bwMode="auto">
            <a:xfrm>
              <a:off x="25908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29" name="Oval 13"/>
            <p:cNvSpPr>
              <a:spLocks noChangeArrowheads="1"/>
            </p:cNvSpPr>
            <p:nvPr/>
          </p:nvSpPr>
          <p:spPr bwMode="auto">
            <a:xfrm>
              <a:off x="25908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 dirty="0">
                  <a:latin typeface="Tahoma" charset="0"/>
                </a:rPr>
                <a:t>Data</a:t>
              </a:r>
            </a:p>
          </p:txBody>
        </p:sp>
        <p:sp>
          <p:nvSpPr>
            <p:cNvPr id="45130" name="Oval 14"/>
            <p:cNvSpPr>
              <a:spLocks noChangeArrowheads="1"/>
            </p:cNvSpPr>
            <p:nvPr/>
          </p:nvSpPr>
          <p:spPr bwMode="auto">
            <a:xfrm>
              <a:off x="25908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31" name="Oval 15"/>
            <p:cNvSpPr>
              <a:spLocks noChangeArrowheads="1"/>
            </p:cNvSpPr>
            <p:nvPr/>
          </p:nvSpPr>
          <p:spPr bwMode="auto">
            <a:xfrm>
              <a:off x="25908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32" name="Oval 16"/>
            <p:cNvSpPr>
              <a:spLocks noChangeArrowheads="1"/>
            </p:cNvSpPr>
            <p:nvPr/>
          </p:nvSpPr>
          <p:spPr bwMode="auto">
            <a:xfrm>
              <a:off x="25908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33" name="Oval 17"/>
            <p:cNvSpPr>
              <a:spLocks noChangeArrowheads="1"/>
            </p:cNvSpPr>
            <p:nvPr/>
          </p:nvSpPr>
          <p:spPr bwMode="auto">
            <a:xfrm>
              <a:off x="25908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9" name="Rounded Rectangle 18"/>
            <p:cNvSpPr>
              <a:spLocks noChangeArrowheads="1"/>
            </p:cNvSpPr>
            <p:nvPr/>
          </p:nvSpPr>
          <p:spPr bwMode="auto">
            <a:xfrm>
              <a:off x="14478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20" name="Rounded Rectangle 19"/>
            <p:cNvSpPr>
              <a:spLocks noChangeArrowheads="1"/>
            </p:cNvSpPr>
            <p:nvPr/>
          </p:nvSpPr>
          <p:spPr bwMode="auto">
            <a:xfrm>
              <a:off x="14478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21" name="Rounded Rectangle 20"/>
            <p:cNvSpPr>
              <a:spLocks noChangeArrowheads="1"/>
            </p:cNvSpPr>
            <p:nvPr/>
          </p:nvSpPr>
          <p:spPr bwMode="auto">
            <a:xfrm>
              <a:off x="14478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23" name="Straight Arrow Connector 22"/>
            <p:cNvCxnSpPr>
              <a:cxnSpLocks noChangeShapeType="1"/>
              <a:stCxn id="45059" idx="6"/>
              <a:endCxn id="19" idx="1"/>
            </p:cNvCxnSpPr>
            <p:nvPr/>
          </p:nvCxnSpPr>
          <p:spPr bwMode="auto">
            <a:xfrm>
              <a:off x="990600" y="2278380"/>
              <a:ext cx="4572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24"/>
            <p:cNvCxnSpPr>
              <a:cxnSpLocks noChangeShapeType="1"/>
              <a:stCxn id="45060" idx="6"/>
              <a:endCxn id="19" idx="1"/>
            </p:cNvCxnSpPr>
            <p:nvPr/>
          </p:nvCxnSpPr>
          <p:spPr bwMode="auto">
            <a:xfrm flipV="1">
              <a:off x="990600" y="2537460"/>
              <a:ext cx="4572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Arrow Connector 28"/>
            <p:cNvCxnSpPr>
              <a:cxnSpLocks noChangeShapeType="1"/>
              <a:stCxn id="45061" idx="6"/>
              <a:endCxn id="20" idx="1"/>
            </p:cNvCxnSpPr>
            <p:nvPr/>
          </p:nvCxnSpPr>
          <p:spPr bwMode="auto">
            <a:xfrm>
              <a:off x="990600" y="3446780"/>
              <a:ext cx="4572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Arrow Connector 30"/>
            <p:cNvCxnSpPr>
              <a:cxnSpLocks noChangeShapeType="1"/>
              <a:stCxn id="45062" idx="6"/>
              <a:endCxn id="20" idx="1"/>
            </p:cNvCxnSpPr>
            <p:nvPr/>
          </p:nvCxnSpPr>
          <p:spPr bwMode="auto">
            <a:xfrm flipV="1">
              <a:off x="990600" y="3756660"/>
              <a:ext cx="4572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Arrow Connector 32"/>
            <p:cNvCxnSpPr>
              <a:cxnSpLocks noChangeShapeType="1"/>
              <a:stCxn id="45063" idx="6"/>
              <a:endCxn id="21" idx="1"/>
            </p:cNvCxnSpPr>
            <p:nvPr/>
          </p:nvCxnSpPr>
          <p:spPr bwMode="auto">
            <a:xfrm>
              <a:off x="990600" y="4615180"/>
              <a:ext cx="4572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Arrow Connector 34"/>
            <p:cNvCxnSpPr>
              <a:cxnSpLocks noChangeShapeType="1"/>
              <a:stCxn id="45064" idx="6"/>
              <a:endCxn id="21" idx="1"/>
            </p:cNvCxnSpPr>
            <p:nvPr/>
          </p:nvCxnSpPr>
          <p:spPr bwMode="auto">
            <a:xfrm flipV="1">
              <a:off x="990600" y="4975860"/>
              <a:ext cx="4572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36"/>
            <p:cNvCxnSpPr>
              <a:cxnSpLocks noChangeShapeType="1"/>
              <a:stCxn id="45065" idx="6"/>
              <a:endCxn id="21" idx="1"/>
            </p:cNvCxnSpPr>
            <p:nvPr/>
          </p:nvCxnSpPr>
          <p:spPr bwMode="auto">
            <a:xfrm flipV="1">
              <a:off x="990600" y="4975860"/>
              <a:ext cx="4572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Arrow Connector 39"/>
            <p:cNvCxnSpPr>
              <a:cxnSpLocks noChangeShapeType="1"/>
              <a:stCxn id="19" idx="3"/>
              <a:endCxn id="45127" idx="2"/>
            </p:cNvCxnSpPr>
            <p:nvPr/>
          </p:nvCxnSpPr>
          <p:spPr bwMode="auto">
            <a:xfrm flipV="1">
              <a:off x="20574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41"/>
            <p:cNvCxnSpPr>
              <a:cxnSpLocks noChangeShapeType="1"/>
              <a:stCxn id="19" idx="3"/>
              <a:endCxn id="45129" idx="2"/>
            </p:cNvCxnSpPr>
            <p:nvPr/>
          </p:nvCxnSpPr>
          <p:spPr bwMode="auto">
            <a:xfrm>
              <a:off x="20574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Arrow Connector 43"/>
            <p:cNvCxnSpPr>
              <a:cxnSpLocks noChangeShapeType="1"/>
              <a:stCxn id="20" idx="3"/>
              <a:endCxn id="45128" idx="2"/>
            </p:cNvCxnSpPr>
            <p:nvPr/>
          </p:nvCxnSpPr>
          <p:spPr bwMode="auto">
            <a:xfrm flipV="1">
              <a:off x="20574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  <a:stCxn id="20" idx="3"/>
              <a:endCxn id="45131" idx="2"/>
            </p:cNvCxnSpPr>
            <p:nvPr/>
          </p:nvCxnSpPr>
          <p:spPr bwMode="auto">
            <a:xfrm>
              <a:off x="20574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Arrow Connector 49"/>
            <p:cNvCxnSpPr>
              <a:cxnSpLocks noChangeShapeType="1"/>
              <a:stCxn id="21" idx="3"/>
              <a:endCxn id="45132" idx="2"/>
            </p:cNvCxnSpPr>
            <p:nvPr/>
          </p:nvCxnSpPr>
          <p:spPr bwMode="auto">
            <a:xfrm>
              <a:off x="20574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Arrow Connector 52"/>
            <p:cNvCxnSpPr>
              <a:cxnSpLocks noChangeShapeType="1"/>
              <a:stCxn id="21" idx="3"/>
              <a:endCxn id="45130" idx="2"/>
            </p:cNvCxnSpPr>
            <p:nvPr/>
          </p:nvCxnSpPr>
          <p:spPr bwMode="auto">
            <a:xfrm flipV="1">
              <a:off x="20574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Arrow Connector 58"/>
            <p:cNvCxnSpPr>
              <a:cxnSpLocks noChangeShapeType="1"/>
              <a:stCxn id="21" idx="3"/>
              <a:endCxn id="45133" idx="2"/>
            </p:cNvCxnSpPr>
            <p:nvPr/>
          </p:nvCxnSpPr>
          <p:spPr bwMode="auto">
            <a:xfrm>
              <a:off x="20574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067" name="Group 153"/>
          <p:cNvGrpSpPr>
            <a:grpSpLocks/>
          </p:cNvGrpSpPr>
          <p:nvPr/>
        </p:nvGrpSpPr>
        <p:grpSpPr bwMode="auto">
          <a:xfrm>
            <a:off x="3657600" y="2346325"/>
            <a:ext cx="2209800" cy="3825875"/>
            <a:chOff x="3124200" y="2118360"/>
            <a:chExt cx="2209800" cy="3825240"/>
          </a:xfrm>
        </p:grpSpPr>
        <p:sp>
          <p:nvSpPr>
            <p:cNvPr id="45103" name="Oval 104"/>
            <p:cNvSpPr>
              <a:spLocks noChangeArrowheads="1"/>
            </p:cNvSpPr>
            <p:nvPr/>
          </p:nvSpPr>
          <p:spPr bwMode="auto">
            <a:xfrm>
              <a:off x="48006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 dirty="0">
                  <a:latin typeface="Tahoma" charset="0"/>
                </a:rPr>
                <a:t>Data</a:t>
              </a:r>
            </a:p>
          </p:txBody>
        </p:sp>
        <p:sp>
          <p:nvSpPr>
            <p:cNvPr id="45104" name="Oval 105"/>
            <p:cNvSpPr>
              <a:spLocks noChangeArrowheads="1"/>
            </p:cNvSpPr>
            <p:nvPr/>
          </p:nvSpPr>
          <p:spPr bwMode="auto">
            <a:xfrm>
              <a:off x="48006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05" name="Oval 106"/>
            <p:cNvSpPr>
              <a:spLocks noChangeArrowheads="1"/>
            </p:cNvSpPr>
            <p:nvPr/>
          </p:nvSpPr>
          <p:spPr bwMode="auto">
            <a:xfrm>
              <a:off x="48006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06" name="Oval 107"/>
            <p:cNvSpPr>
              <a:spLocks noChangeArrowheads="1"/>
            </p:cNvSpPr>
            <p:nvPr/>
          </p:nvSpPr>
          <p:spPr bwMode="auto">
            <a:xfrm>
              <a:off x="48006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07" name="Oval 108"/>
            <p:cNvSpPr>
              <a:spLocks noChangeArrowheads="1"/>
            </p:cNvSpPr>
            <p:nvPr/>
          </p:nvSpPr>
          <p:spPr bwMode="auto">
            <a:xfrm>
              <a:off x="48006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08" name="Oval 109"/>
            <p:cNvSpPr>
              <a:spLocks noChangeArrowheads="1"/>
            </p:cNvSpPr>
            <p:nvPr/>
          </p:nvSpPr>
          <p:spPr bwMode="auto">
            <a:xfrm>
              <a:off x="48006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109" name="Oval 110"/>
            <p:cNvSpPr>
              <a:spLocks noChangeArrowheads="1"/>
            </p:cNvSpPr>
            <p:nvPr/>
          </p:nvSpPr>
          <p:spPr bwMode="auto">
            <a:xfrm>
              <a:off x="48006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12" name="Rounded Rectangle 111"/>
            <p:cNvSpPr>
              <a:spLocks noChangeArrowheads="1"/>
            </p:cNvSpPr>
            <p:nvPr/>
          </p:nvSpPr>
          <p:spPr bwMode="auto">
            <a:xfrm>
              <a:off x="36576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13" name="Rounded Rectangle 112"/>
            <p:cNvSpPr>
              <a:spLocks noChangeArrowheads="1"/>
            </p:cNvSpPr>
            <p:nvPr/>
          </p:nvSpPr>
          <p:spPr bwMode="auto">
            <a:xfrm>
              <a:off x="36576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14" name="Rounded Rectangle 113"/>
            <p:cNvSpPr>
              <a:spLocks noChangeArrowheads="1"/>
            </p:cNvSpPr>
            <p:nvPr/>
          </p:nvSpPr>
          <p:spPr bwMode="auto">
            <a:xfrm>
              <a:off x="36576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115" name="Straight Arrow Connector 114"/>
            <p:cNvCxnSpPr>
              <a:cxnSpLocks noChangeShapeType="1"/>
              <a:endCxn id="112" idx="1"/>
            </p:cNvCxnSpPr>
            <p:nvPr/>
          </p:nvCxnSpPr>
          <p:spPr bwMode="auto">
            <a:xfrm>
              <a:off x="31242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Straight Arrow Connector 115"/>
            <p:cNvCxnSpPr>
              <a:cxnSpLocks noChangeShapeType="1"/>
              <a:endCxn id="112" idx="1"/>
            </p:cNvCxnSpPr>
            <p:nvPr/>
          </p:nvCxnSpPr>
          <p:spPr bwMode="auto">
            <a:xfrm flipV="1">
              <a:off x="3124200" y="2537460"/>
              <a:ext cx="5334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Straight Arrow Connector 116"/>
            <p:cNvCxnSpPr>
              <a:cxnSpLocks noChangeShapeType="1"/>
              <a:endCxn id="113" idx="1"/>
            </p:cNvCxnSpPr>
            <p:nvPr/>
          </p:nvCxnSpPr>
          <p:spPr bwMode="auto">
            <a:xfrm>
              <a:off x="3124200" y="3446780"/>
              <a:ext cx="5334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Straight Arrow Connector 117"/>
            <p:cNvCxnSpPr>
              <a:cxnSpLocks noChangeShapeType="1"/>
              <a:endCxn id="113" idx="1"/>
            </p:cNvCxnSpPr>
            <p:nvPr/>
          </p:nvCxnSpPr>
          <p:spPr bwMode="auto">
            <a:xfrm flipV="1">
              <a:off x="3124200" y="3756660"/>
              <a:ext cx="5334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Straight Arrow Connector 118"/>
            <p:cNvCxnSpPr>
              <a:cxnSpLocks noChangeShapeType="1"/>
              <a:endCxn id="114" idx="1"/>
            </p:cNvCxnSpPr>
            <p:nvPr/>
          </p:nvCxnSpPr>
          <p:spPr bwMode="auto">
            <a:xfrm>
              <a:off x="3124200" y="4615180"/>
              <a:ext cx="5334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Straight Arrow Connector 119"/>
            <p:cNvCxnSpPr>
              <a:cxnSpLocks noChangeShapeType="1"/>
              <a:endCxn id="114" idx="1"/>
            </p:cNvCxnSpPr>
            <p:nvPr/>
          </p:nvCxnSpPr>
          <p:spPr bwMode="auto">
            <a:xfrm flipV="1">
              <a:off x="31242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Straight Arrow Connector 120"/>
            <p:cNvCxnSpPr>
              <a:cxnSpLocks noChangeShapeType="1"/>
              <a:endCxn id="114" idx="1"/>
            </p:cNvCxnSpPr>
            <p:nvPr/>
          </p:nvCxnSpPr>
          <p:spPr bwMode="auto">
            <a:xfrm flipV="1">
              <a:off x="31242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Straight Arrow Connector 121"/>
            <p:cNvCxnSpPr>
              <a:cxnSpLocks noChangeShapeType="1"/>
              <a:stCxn id="112" idx="3"/>
              <a:endCxn id="45103" idx="2"/>
            </p:cNvCxnSpPr>
            <p:nvPr/>
          </p:nvCxnSpPr>
          <p:spPr bwMode="auto">
            <a:xfrm flipV="1">
              <a:off x="42672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Arrow Connector 122"/>
            <p:cNvCxnSpPr>
              <a:cxnSpLocks noChangeShapeType="1"/>
              <a:stCxn id="112" idx="3"/>
              <a:endCxn id="45105" idx="2"/>
            </p:cNvCxnSpPr>
            <p:nvPr/>
          </p:nvCxnSpPr>
          <p:spPr bwMode="auto">
            <a:xfrm>
              <a:off x="42672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Arrow Connector 123"/>
            <p:cNvCxnSpPr>
              <a:cxnSpLocks noChangeShapeType="1"/>
              <a:stCxn id="113" idx="3"/>
              <a:endCxn id="45104" idx="2"/>
            </p:cNvCxnSpPr>
            <p:nvPr/>
          </p:nvCxnSpPr>
          <p:spPr bwMode="auto">
            <a:xfrm flipV="1">
              <a:off x="42672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Straight Arrow Connector 124"/>
            <p:cNvCxnSpPr>
              <a:cxnSpLocks noChangeShapeType="1"/>
              <a:stCxn id="113" idx="3"/>
              <a:endCxn id="45107" idx="2"/>
            </p:cNvCxnSpPr>
            <p:nvPr/>
          </p:nvCxnSpPr>
          <p:spPr bwMode="auto">
            <a:xfrm>
              <a:off x="42672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Straight Arrow Connector 125"/>
            <p:cNvCxnSpPr>
              <a:cxnSpLocks noChangeShapeType="1"/>
              <a:stCxn id="114" idx="3"/>
              <a:endCxn id="45108" idx="2"/>
            </p:cNvCxnSpPr>
            <p:nvPr/>
          </p:nvCxnSpPr>
          <p:spPr bwMode="auto">
            <a:xfrm>
              <a:off x="42672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Straight Arrow Connector 126"/>
            <p:cNvCxnSpPr>
              <a:cxnSpLocks noChangeShapeType="1"/>
              <a:stCxn id="114" idx="3"/>
              <a:endCxn id="45106" idx="2"/>
            </p:cNvCxnSpPr>
            <p:nvPr/>
          </p:nvCxnSpPr>
          <p:spPr bwMode="auto">
            <a:xfrm flipV="1">
              <a:off x="42672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Arrow Connector 127"/>
            <p:cNvCxnSpPr>
              <a:cxnSpLocks noChangeShapeType="1"/>
              <a:stCxn id="114" idx="3"/>
              <a:endCxn id="45109" idx="2"/>
            </p:cNvCxnSpPr>
            <p:nvPr/>
          </p:nvCxnSpPr>
          <p:spPr bwMode="auto">
            <a:xfrm>
              <a:off x="42672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068" name="Group 154"/>
          <p:cNvGrpSpPr>
            <a:grpSpLocks/>
          </p:cNvGrpSpPr>
          <p:nvPr/>
        </p:nvGrpSpPr>
        <p:grpSpPr bwMode="auto">
          <a:xfrm>
            <a:off x="5867400" y="2346325"/>
            <a:ext cx="2209800" cy="3825875"/>
            <a:chOff x="5334000" y="2118360"/>
            <a:chExt cx="2209800" cy="3825240"/>
          </a:xfrm>
        </p:grpSpPr>
        <p:sp>
          <p:nvSpPr>
            <p:cNvPr id="45079" name="Oval 128"/>
            <p:cNvSpPr>
              <a:spLocks noChangeArrowheads="1"/>
            </p:cNvSpPr>
            <p:nvPr/>
          </p:nvSpPr>
          <p:spPr bwMode="auto">
            <a:xfrm>
              <a:off x="7010400" y="2118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0" name="Oval 129"/>
            <p:cNvSpPr>
              <a:spLocks noChangeArrowheads="1"/>
            </p:cNvSpPr>
            <p:nvPr/>
          </p:nvSpPr>
          <p:spPr bwMode="auto">
            <a:xfrm>
              <a:off x="7010400" y="2702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1" name="Oval 130"/>
            <p:cNvSpPr>
              <a:spLocks noChangeArrowheads="1"/>
            </p:cNvSpPr>
            <p:nvPr/>
          </p:nvSpPr>
          <p:spPr bwMode="auto">
            <a:xfrm>
              <a:off x="7010400" y="32867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2" name="Oval 131"/>
            <p:cNvSpPr>
              <a:spLocks noChangeArrowheads="1"/>
            </p:cNvSpPr>
            <p:nvPr/>
          </p:nvSpPr>
          <p:spPr bwMode="auto">
            <a:xfrm>
              <a:off x="7010400" y="38709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3" name="Oval 132"/>
            <p:cNvSpPr>
              <a:spLocks noChangeArrowheads="1"/>
            </p:cNvSpPr>
            <p:nvPr/>
          </p:nvSpPr>
          <p:spPr bwMode="auto">
            <a:xfrm>
              <a:off x="7010400" y="44551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4" name="Oval 133"/>
            <p:cNvSpPr>
              <a:spLocks noChangeArrowheads="1"/>
            </p:cNvSpPr>
            <p:nvPr/>
          </p:nvSpPr>
          <p:spPr bwMode="auto">
            <a:xfrm>
              <a:off x="7010400" y="50393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45085" name="Oval 134"/>
            <p:cNvSpPr>
              <a:spLocks noChangeArrowheads="1"/>
            </p:cNvSpPr>
            <p:nvPr/>
          </p:nvSpPr>
          <p:spPr bwMode="auto">
            <a:xfrm>
              <a:off x="7010400" y="5623560"/>
              <a:ext cx="533400" cy="320040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x-none" sz="1400" b="1">
                  <a:latin typeface="Tahoma" charset="0"/>
                </a:rPr>
                <a:t>Data</a:t>
              </a:r>
            </a:p>
          </p:txBody>
        </p:sp>
        <p:sp>
          <p:nvSpPr>
            <p:cNvPr id="136" name="Rounded Rectangle 135"/>
            <p:cNvSpPr>
              <a:spLocks noChangeArrowheads="1"/>
            </p:cNvSpPr>
            <p:nvPr/>
          </p:nvSpPr>
          <p:spPr bwMode="auto">
            <a:xfrm>
              <a:off x="5867400" y="23469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1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37" name="Rounded Rectangle 136"/>
            <p:cNvSpPr>
              <a:spLocks noChangeArrowheads="1"/>
            </p:cNvSpPr>
            <p:nvPr/>
          </p:nvSpPr>
          <p:spPr bwMode="auto">
            <a:xfrm>
              <a:off x="5867400" y="35661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2</a:t>
              </a:r>
              <a:endParaRPr lang="en-US" sz="1400" b="1" dirty="0">
                <a:latin typeface="Tahoma" pitchFamily="-64" charset="0"/>
              </a:endParaRPr>
            </a:p>
          </p:txBody>
        </p:sp>
        <p:sp>
          <p:nvSpPr>
            <p:cNvPr id="138" name="Rounded Rectangle 137"/>
            <p:cNvSpPr>
              <a:spLocks noChangeArrowheads="1"/>
            </p:cNvSpPr>
            <p:nvPr/>
          </p:nvSpPr>
          <p:spPr bwMode="auto">
            <a:xfrm>
              <a:off x="5867400" y="4785360"/>
              <a:ext cx="609600" cy="3810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977"/>
                </a:gs>
                <a:gs pos="100000">
                  <a:srgbClr val="FF932B"/>
                </a:gs>
              </a:gsLst>
              <a:lin ang="5400000"/>
            </a:gradFill>
            <a:ln w="9525">
              <a:solidFill>
                <a:srgbClr val="F6924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1400" b="1" dirty="0">
                  <a:solidFill>
                    <a:schemeClr val="lt1"/>
                  </a:solidFill>
                  <a:latin typeface="Tahoma" pitchFamily="-64" charset="0"/>
                </a:rPr>
                <a:t>CPU 3</a:t>
              </a:r>
              <a:endParaRPr lang="en-US" sz="1400" b="1" dirty="0">
                <a:latin typeface="Tahoma" pitchFamily="-64" charset="0"/>
              </a:endParaRPr>
            </a:p>
          </p:txBody>
        </p:sp>
        <p:cxnSp>
          <p:nvCxnSpPr>
            <p:cNvPr id="139" name="Straight Arrow Connector 138"/>
            <p:cNvCxnSpPr>
              <a:cxnSpLocks noChangeShapeType="1"/>
              <a:endCxn id="136" idx="1"/>
            </p:cNvCxnSpPr>
            <p:nvPr/>
          </p:nvCxnSpPr>
          <p:spPr bwMode="auto">
            <a:xfrm>
              <a:off x="53340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Straight Arrow Connector 139"/>
            <p:cNvCxnSpPr>
              <a:cxnSpLocks noChangeShapeType="1"/>
              <a:endCxn id="136" idx="1"/>
            </p:cNvCxnSpPr>
            <p:nvPr/>
          </p:nvCxnSpPr>
          <p:spPr bwMode="auto">
            <a:xfrm flipV="1">
              <a:off x="5334000" y="2537460"/>
              <a:ext cx="533400" cy="3251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Straight Arrow Connector 140"/>
            <p:cNvCxnSpPr>
              <a:cxnSpLocks noChangeShapeType="1"/>
              <a:endCxn id="137" idx="1"/>
            </p:cNvCxnSpPr>
            <p:nvPr/>
          </p:nvCxnSpPr>
          <p:spPr bwMode="auto">
            <a:xfrm>
              <a:off x="5334000" y="3446780"/>
              <a:ext cx="533400" cy="309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Arrow Connector 141"/>
            <p:cNvCxnSpPr>
              <a:cxnSpLocks noChangeShapeType="1"/>
              <a:endCxn id="137" idx="1"/>
            </p:cNvCxnSpPr>
            <p:nvPr/>
          </p:nvCxnSpPr>
          <p:spPr bwMode="auto">
            <a:xfrm flipV="1">
              <a:off x="5334000" y="3756660"/>
              <a:ext cx="533400" cy="274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Arrow Connector 142"/>
            <p:cNvCxnSpPr>
              <a:cxnSpLocks noChangeShapeType="1"/>
              <a:endCxn id="138" idx="1"/>
            </p:cNvCxnSpPr>
            <p:nvPr/>
          </p:nvCxnSpPr>
          <p:spPr bwMode="auto">
            <a:xfrm>
              <a:off x="5334000" y="4615180"/>
              <a:ext cx="533400" cy="3606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Straight Arrow Connector 143"/>
            <p:cNvCxnSpPr>
              <a:cxnSpLocks noChangeShapeType="1"/>
              <a:endCxn id="138" idx="1"/>
            </p:cNvCxnSpPr>
            <p:nvPr/>
          </p:nvCxnSpPr>
          <p:spPr bwMode="auto">
            <a:xfrm flipV="1">
              <a:off x="53340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Straight Arrow Connector 144"/>
            <p:cNvCxnSpPr>
              <a:cxnSpLocks noChangeShapeType="1"/>
              <a:endCxn id="138" idx="1"/>
            </p:cNvCxnSpPr>
            <p:nvPr/>
          </p:nvCxnSpPr>
          <p:spPr bwMode="auto">
            <a:xfrm flipV="1">
              <a:off x="53340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Straight Arrow Connector 145"/>
            <p:cNvCxnSpPr>
              <a:cxnSpLocks noChangeShapeType="1"/>
              <a:stCxn id="136" idx="3"/>
              <a:endCxn id="45079" idx="2"/>
            </p:cNvCxnSpPr>
            <p:nvPr/>
          </p:nvCxnSpPr>
          <p:spPr bwMode="auto">
            <a:xfrm flipV="1">
              <a:off x="6477000" y="2278380"/>
              <a:ext cx="533400" cy="259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Straight Arrow Connector 146"/>
            <p:cNvCxnSpPr>
              <a:cxnSpLocks noChangeShapeType="1"/>
              <a:stCxn id="136" idx="3"/>
              <a:endCxn id="45081" idx="2"/>
            </p:cNvCxnSpPr>
            <p:nvPr/>
          </p:nvCxnSpPr>
          <p:spPr bwMode="auto">
            <a:xfrm>
              <a:off x="6477000" y="2537460"/>
              <a:ext cx="533400" cy="909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Straight Arrow Connector 147"/>
            <p:cNvCxnSpPr>
              <a:cxnSpLocks noChangeShapeType="1"/>
              <a:stCxn id="137" idx="3"/>
              <a:endCxn id="45080" idx="2"/>
            </p:cNvCxnSpPr>
            <p:nvPr/>
          </p:nvCxnSpPr>
          <p:spPr bwMode="auto">
            <a:xfrm flipV="1">
              <a:off x="6477000" y="2862580"/>
              <a:ext cx="533400" cy="8940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Arrow Connector 148"/>
            <p:cNvCxnSpPr>
              <a:cxnSpLocks noChangeShapeType="1"/>
              <a:stCxn id="137" idx="3"/>
              <a:endCxn id="45083" idx="2"/>
            </p:cNvCxnSpPr>
            <p:nvPr/>
          </p:nvCxnSpPr>
          <p:spPr bwMode="auto">
            <a:xfrm>
              <a:off x="6477000" y="3756660"/>
              <a:ext cx="533400" cy="858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Straight Arrow Connector 149"/>
            <p:cNvCxnSpPr>
              <a:cxnSpLocks noChangeShapeType="1"/>
              <a:stCxn id="138" idx="3"/>
              <a:endCxn id="45084" idx="2"/>
            </p:cNvCxnSpPr>
            <p:nvPr/>
          </p:nvCxnSpPr>
          <p:spPr bwMode="auto">
            <a:xfrm>
              <a:off x="6477000" y="4975860"/>
              <a:ext cx="533400" cy="2235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Straight Arrow Connector 150"/>
            <p:cNvCxnSpPr>
              <a:cxnSpLocks noChangeShapeType="1"/>
              <a:stCxn id="138" idx="3"/>
              <a:endCxn id="45082" idx="2"/>
            </p:cNvCxnSpPr>
            <p:nvPr/>
          </p:nvCxnSpPr>
          <p:spPr bwMode="auto">
            <a:xfrm flipV="1">
              <a:off x="6477000" y="4030980"/>
              <a:ext cx="533400" cy="94488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Arrow Connector 151"/>
            <p:cNvCxnSpPr>
              <a:cxnSpLocks noChangeShapeType="1"/>
              <a:stCxn id="138" idx="3"/>
              <a:endCxn id="45085" idx="2"/>
            </p:cNvCxnSpPr>
            <p:nvPr/>
          </p:nvCxnSpPr>
          <p:spPr bwMode="auto">
            <a:xfrm>
              <a:off x="6477000" y="4975860"/>
              <a:ext cx="533400" cy="807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5069" name="Straight Arrow Connector 156"/>
          <p:cNvCxnSpPr>
            <a:cxnSpLocks noChangeShapeType="1"/>
          </p:cNvCxnSpPr>
          <p:nvPr/>
        </p:nvCxnSpPr>
        <p:spPr bwMode="auto">
          <a:xfrm>
            <a:off x="990600" y="2057400"/>
            <a:ext cx="69342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70" name="TextBox 157"/>
          <p:cNvSpPr txBox="1">
            <a:spLocks noChangeArrowheads="1"/>
          </p:cNvSpPr>
          <p:nvPr/>
        </p:nvSpPr>
        <p:spPr bwMode="auto">
          <a:xfrm>
            <a:off x="3733800" y="1752600"/>
            <a:ext cx="11011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x-none" sz="1800" b="1"/>
              <a:t>Iterations</a:t>
            </a:r>
          </a:p>
        </p:txBody>
      </p:sp>
      <p:grpSp>
        <p:nvGrpSpPr>
          <p:cNvPr id="45071" name="Group 169"/>
          <p:cNvGrpSpPr>
            <a:grpSpLocks/>
          </p:cNvGrpSpPr>
          <p:nvPr/>
        </p:nvGrpSpPr>
        <p:grpSpPr bwMode="auto">
          <a:xfrm>
            <a:off x="2590800" y="2514600"/>
            <a:ext cx="4953000" cy="3505200"/>
            <a:chOff x="2590800" y="2514600"/>
            <a:chExt cx="4953000" cy="3505200"/>
          </a:xfrm>
        </p:grpSpPr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 rot="5400000">
              <a:off x="10668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Disk Penalty</a:t>
              </a:r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 rot="5400000">
              <a:off x="33528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Disk Penalty</a:t>
              </a:r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 rot="5400000">
              <a:off x="55626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Disk Penalty</a:t>
              </a:r>
            </a:p>
          </p:txBody>
        </p:sp>
      </p:grpSp>
      <p:grpSp>
        <p:nvGrpSpPr>
          <p:cNvPr id="45072" name="Group 169"/>
          <p:cNvGrpSpPr>
            <a:grpSpLocks/>
          </p:cNvGrpSpPr>
          <p:nvPr/>
        </p:nvGrpSpPr>
        <p:grpSpPr bwMode="auto">
          <a:xfrm>
            <a:off x="1371600" y="2514600"/>
            <a:ext cx="4953000" cy="3505200"/>
            <a:chOff x="2590800" y="2514600"/>
            <a:chExt cx="4953000" cy="3505200"/>
          </a:xfrm>
        </p:grpSpPr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 rot="5400000">
              <a:off x="10668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Startup Penalty</a:t>
              </a: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 rot="5400000">
              <a:off x="33528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Startup Penalty</a:t>
              </a: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 rot="5400000">
              <a:off x="5562600" y="4038600"/>
              <a:ext cx="3505200" cy="457200"/>
            </a:xfrm>
            <a:prstGeom prst="rect">
              <a:avLst/>
            </a:prstGeom>
            <a:gradFill rotWithShape="1">
              <a:gsLst>
                <a:gs pos="0">
                  <a:srgbClr val="FFE5E5"/>
                </a:gs>
                <a:gs pos="64999">
                  <a:srgbClr val="FFBEBD"/>
                </a:gs>
                <a:gs pos="100000">
                  <a:srgbClr val="FFA2A1"/>
                </a:gs>
              </a:gsLst>
              <a:lin ang="5400000" scaled="1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 anchor="ctr"/>
            <a:lstStyle/>
            <a:p>
              <a:pPr algn="ctr" defTabSz="914400" eaLnBrk="1" hangingPunct="1">
                <a:defRPr/>
              </a:pPr>
              <a:r>
                <a:rPr lang="en-US" sz="2800" dirty="0">
                  <a:latin typeface="Tahoma" pitchFamily="-64" charset="0"/>
                </a:rPr>
                <a:t>Startup Penalty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44F820-82BA-DB44-954C-44BDE9543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32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539" y="274638"/>
            <a:ext cx="8666922" cy="1143000"/>
          </a:xfrm>
        </p:spPr>
        <p:txBody>
          <a:bodyPr/>
          <a:lstStyle/>
          <a:p>
            <a:r>
              <a:rPr lang="en-US" dirty="0"/>
              <a:t>Spark: Resilient Distributed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think of just having a big block of RAM, partitioned across machines…</a:t>
            </a:r>
          </a:p>
          <a:p>
            <a:pPr lvl="1"/>
            <a:r>
              <a:rPr lang="en-US" dirty="0"/>
              <a:t>And a series of operators that can be executed in parallel across the different partitions</a:t>
            </a:r>
          </a:p>
          <a:p>
            <a:endParaRPr lang="en-US" dirty="0"/>
          </a:p>
          <a:p>
            <a:r>
              <a:rPr lang="en-US" dirty="0"/>
              <a:t>That’s basically Spark</a:t>
            </a:r>
          </a:p>
          <a:p>
            <a:pPr lvl="1"/>
            <a:r>
              <a:rPr lang="en-US" dirty="0"/>
              <a:t>A distributed memory abstraction that is both fault-tolerant and efficient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0D4592-7A04-404D-9915-E4433AC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71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Restricted form of distributed shared memory</a:t>
            </a:r>
          </a:p>
          <a:p>
            <a:pPr lvl="1"/>
            <a:r>
              <a:rPr lang="en-US" dirty="0"/>
              <a:t>Immutable, partitioned collections of records</a:t>
            </a:r>
          </a:p>
          <a:p>
            <a:pPr lvl="1"/>
            <a:r>
              <a:rPr lang="en-US" dirty="0"/>
              <a:t>Can only be built through </a:t>
            </a:r>
            <a:r>
              <a:rPr lang="en-US" i="1" dirty="0"/>
              <a:t>coarse-grained</a:t>
            </a:r>
            <a:r>
              <a:rPr lang="en-US" dirty="0"/>
              <a:t> deterministic transformations (map, filter, join, …)</a:t>
            </a:r>
          </a:p>
          <a:p>
            <a:pPr lvl="1"/>
            <a:r>
              <a:rPr lang="en-US" dirty="0"/>
              <a:t>They are called </a:t>
            </a:r>
            <a:r>
              <a:rPr lang="en-US" b="1" dirty="0"/>
              <a:t>Resilient Distributed Datasets</a:t>
            </a:r>
            <a:r>
              <a:rPr lang="en-US" dirty="0"/>
              <a:t> (RDDs)</a:t>
            </a:r>
          </a:p>
          <a:p>
            <a:endParaRPr lang="en-US" dirty="0"/>
          </a:p>
          <a:p>
            <a:r>
              <a:rPr lang="en-US" dirty="0"/>
              <a:t>Efficient fault recovery using </a:t>
            </a:r>
            <a:r>
              <a:rPr lang="en-US" i="1" dirty="0"/>
              <a:t>lineage</a:t>
            </a:r>
          </a:p>
          <a:p>
            <a:pPr lvl="1"/>
            <a:r>
              <a:rPr lang="en-US" dirty="0"/>
              <a:t>Log one operation to apply to many elements</a:t>
            </a:r>
          </a:p>
          <a:p>
            <a:pPr lvl="1"/>
            <a:r>
              <a:rPr lang="en-US" dirty="0" err="1"/>
              <a:t>Recompute</a:t>
            </a:r>
            <a:r>
              <a:rPr lang="en-US" dirty="0"/>
              <a:t> lost partitions on failure</a:t>
            </a:r>
          </a:p>
          <a:p>
            <a:pPr lvl="1"/>
            <a:r>
              <a:rPr lang="en-US" dirty="0"/>
              <a:t>No cost if nothing fails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51CF6DC-2805-F741-AC2B-85CF1748B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39" y="274638"/>
            <a:ext cx="8666922" cy="1143000"/>
          </a:xfrm>
        </p:spPr>
        <p:txBody>
          <a:bodyPr/>
          <a:lstStyle/>
          <a:p>
            <a:r>
              <a:rPr lang="en-US" dirty="0"/>
              <a:t>Spark: Resilient Distributed Datasets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BF30FF-FE14-764C-ADA3-724C859D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97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 Programming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Language-integrated API in Scala (+ Python)</a:t>
            </a:r>
          </a:p>
          <a:p>
            <a:r>
              <a:rPr lang="en-US" dirty="0"/>
              <a:t>Usable interactively via Spark shell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Provides:</a:t>
            </a:r>
          </a:p>
          <a:p>
            <a:pPr lvl="1"/>
            <a:r>
              <a:rPr lang="en-US" dirty="0">
                <a:ea typeface="ＭＳ Ｐゴシック" charset="-128"/>
                <a:cs typeface="ＭＳ Ｐゴシック" charset="-128"/>
              </a:rPr>
              <a:t>Resilient distributed datasets (RDDs)</a:t>
            </a:r>
          </a:p>
          <a:p>
            <a:pPr lvl="1"/>
            <a:r>
              <a:rPr lang="en-US" dirty="0">
                <a:ea typeface="ＭＳ Ｐゴシック" charset="-128"/>
                <a:cs typeface="ＭＳ Ｐゴシック" charset="-128"/>
              </a:rPr>
              <a:t>Operations on RDDs: deterministic </a:t>
            </a:r>
            <a:r>
              <a:rPr lang="en-US" i="1" dirty="0">
                <a:ea typeface="ＭＳ Ｐゴシック" charset="-128"/>
                <a:cs typeface="ＭＳ Ｐゴシック" charset="-128"/>
              </a:rPr>
              <a:t>transformations</a:t>
            </a:r>
            <a:r>
              <a:rPr lang="en-US" dirty="0">
                <a:ea typeface="ＭＳ Ｐゴシック" charset="-128"/>
                <a:cs typeface="ＭＳ Ｐゴシック" charset="-128"/>
              </a:rPr>
              <a:t> (build new RDDs), </a:t>
            </a:r>
            <a:r>
              <a:rPr lang="en-US" i="1" dirty="0">
                <a:ea typeface="ＭＳ Ｐゴシック" charset="-128"/>
                <a:cs typeface="ＭＳ Ｐゴシック" charset="-128"/>
              </a:rPr>
              <a:t>actions</a:t>
            </a:r>
            <a:r>
              <a:rPr lang="en-US" dirty="0">
                <a:ea typeface="ＭＳ Ｐゴシック" charset="-128"/>
                <a:cs typeface="ＭＳ Ｐゴシック" charset="-128"/>
              </a:rPr>
              <a:t> (compute and output results)</a:t>
            </a:r>
          </a:p>
          <a:p>
            <a:pPr lvl="1"/>
            <a:r>
              <a:rPr lang="en-US" dirty="0"/>
              <a:t>Control of each RDD’s </a:t>
            </a:r>
            <a:r>
              <a:rPr lang="en-US" i="1" dirty="0"/>
              <a:t>partitioning</a:t>
            </a:r>
            <a:r>
              <a:rPr lang="en-US" dirty="0"/>
              <a:t> (layout across nodes) and </a:t>
            </a:r>
            <a:r>
              <a:rPr lang="en-US" i="1" dirty="0"/>
              <a:t>persistence</a:t>
            </a:r>
            <a:r>
              <a:rPr lang="en-US" dirty="0"/>
              <a:t> (storage in RAM, on disk, </a:t>
            </a:r>
            <a:r>
              <a:rPr lang="en-US" dirty="0" err="1"/>
              <a:t>etc</a:t>
            </a:r>
            <a:r>
              <a:rPr lang="en-US" dirty="0"/>
              <a:t>)</a:t>
            </a:r>
            <a:endParaRPr lang="en-US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347CDC-5F33-DD4C-BD75-F5E911677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0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Data-Parallel Computation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0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Log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 error messages from a log into memory, then interactively search for various patterns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" y="2930235"/>
            <a:ext cx="57912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1600" dirty="0">
                <a:latin typeface="Consolas"/>
                <a:cs typeface="Consolas"/>
              </a:rPr>
              <a:t>lines = </a:t>
            </a:r>
            <a:r>
              <a:rPr lang="en-US" sz="1600" dirty="0" err="1">
                <a:latin typeface="Consolas"/>
                <a:cs typeface="Consolas"/>
              </a:rPr>
              <a:t>spark.textFile(“hdfs</a:t>
            </a:r>
            <a:r>
              <a:rPr lang="en-US" sz="1600" dirty="0">
                <a:latin typeface="Consolas"/>
                <a:cs typeface="Consolas"/>
              </a:rPr>
              <a:t>://...”)</a:t>
            </a:r>
          </a:p>
          <a:p>
            <a:pPr algn="l">
              <a:spcBef>
                <a:spcPts val="600"/>
              </a:spcBef>
            </a:pPr>
            <a:r>
              <a:rPr lang="en-US" sz="1600" dirty="0">
                <a:latin typeface="Consolas"/>
                <a:cs typeface="Consolas"/>
              </a:rPr>
              <a:t>errors = </a:t>
            </a:r>
            <a:r>
              <a:rPr lang="en-US" sz="1600" dirty="0" err="1">
                <a:latin typeface="Consolas"/>
                <a:cs typeface="Consolas"/>
              </a:rPr>
              <a:t>lines.</a:t>
            </a:r>
            <a:r>
              <a:rPr lang="en-US" sz="1600" dirty="0" err="1">
                <a:solidFill>
                  <a:srgbClr val="3366FF"/>
                </a:solidFill>
                <a:latin typeface="Consolas"/>
                <a:cs typeface="Consolas"/>
              </a:rPr>
              <a:t>filter</a:t>
            </a:r>
            <a:r>
              <a:rPr lang="en-US" sz="1600" dirty="0" err="1">
                <a:latin typeface="Consolas"/>
                <a:cs typeface="Consolas"/>
              </a:rPr>
              <a:t>(</a:t>
            </a:r>
            <a:r>
              <a:rPr lang="en-US" sz="1600" dirty="0" err="1">
                <a:solidFill>
                  <a:srgbClr val="FF0080"/>
                </a:solidFill>
                <a:latin typeface="Consolas"/>
                <a:cs typeface="Consolas"/>
              </a:rPr>
              <a:t>_.startsWith(“ERROR</a:t>
            </a:r>
            <a:r>
              <a:rPr lang="en-US" sz="1600" dirty="0">
                <a:solidFill>
                  <a:srgbClr val="FF0080"/>
                </a:solidFill>
                <a:latin typeface="Consolas"/>
                <a:cs typeface="Consolas"/>
              </a:rPr>
              <a:t>”)</a:t>
            </a:r>
            <a:r>
              <a:rPr lang="en-US" sz="1600" dirty="0">
                <a:latin typeface="Consolas"/>
                <a:cs typeface="Consolas"/>
              </a:rPr>
              <a:t>)</a:t>
            </a:r>
          </a:p>
          <a:p>
            <a:pPr algn="l">
              <a:spcBef>
                <a:spcPts val="600"/>
              </a:spcBef>
            </a:pPr>
            <a:r>
              <a:rPr lang="en-US" sz="1600" dirty="0">
                <a:latin typeface="Consolas"/>
                <a:cs typeface="Consolas"/>
              </a:rPr>
              <a:t>messages = errors.</a:t>
            </a:r>
            <a:r>
              <a:rPr lang="en-US" sz="1600" dirty="0">
                <a:solidFill>
                  <a:srgbClr val="3366FF"/>
                </a:solidFill>
                <a:latin typeface="Consolas"/>
                <a:cs typeface="Consolas"/>
              </a:rPr>
              <a:t>map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>
                <a:solidFill>
                  <a:srgbClr val="FF0080"/>
                </a:solidFill>
                <a:latin typeface="Consolas"/>
                <a:cs typeface="Consolas"/>
              </a:rPr>
              <a:t>_.split(‘\t’)(2)</a:t>
            </a:r>
            <a:r>
              <a:rPr lang="en-US" sz="1600" dirty="0">
                <a:latin typeface="Consolas"/>
                <a:cs typeface="Consolas"/>
              </a:rPr>
              <a:t>)</a:t>
            </a:r>
          </a:p>
          <a:p>
            <a:pPr algn="l">
              <a:spcBef>
                <a:spcPts val="600"/>
              </a:spcBef>
            </a:pPr>
            <a:r>
              <a:rPr lang="en-US" sz="1600" dirty="0" err="1">
                <a:latin typeface="Consolas"/>
                <a:cs typeface="Consolas"/>
              </a:rPr>
              <a:t>messages.</a:t>
            </a:r>
            <a:r>
              <a:rPr lang="en-US" sz="1600" dirty="0" err="1">
                <a:solidFill>
                  <a:srgbClr val="3366FF"/>
                </a:solidFill>
                <a:latin typeface="Consolas"/>
                <a:cs typeface="Consolas"/>
              </a:rPr>
              <a:t>persist</a:t>
            </a:r>
            <a:r>
              <a:rPr lang="en-US" sz="1600" dirty="0">
                <a:latin typeface="Consolas"/>
                <a:cs typeface="Consolas"/>
              </a:rPr>
              <a:t>()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5615710" y="3006558"/>
            <a:ext cx="3071090" cy="3851442"/>
            <a:chOff x="5615710" y="2743323"/>
            <a:chExt cx="3071090" cy="3851442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23729" y="3493655"/>
              <a:ext cx="1128236" cy="1128236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58564" y="2743323"/>
              <a:ext cx="1128236" cy="1128236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67600" y="4800600"/>
              <a:ext cx="1128236" cy="1128236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15710" y="5466529"/>
              <a:ext cx="1128236" cy="1128236"/>
            </a:xfrm>
            <a:prstGeom prst="rect">
              <a:avLst/>
            </a:prstGeom>
          </p:spPr>
        </p:pic>
      </p:grpSp>
      <p:sp>
        <p:nvSpPr>
          <p:cNvPr id="43" name="Rectangle 42"/>
          <p:cNvSpPr/>
          <p:nvPr/>
        </p:nvSpPr>
        <p:spPr>
          <a:xfrm>
            <a:off x="7644049" y="3608260"/>
            <a:ext cx="791061" cy="320596"/>
          </a:xfrm>
          <a:prstGeom prst="rect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Block 1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26286" y="5658243"/>
            <a:ext cx="819727" cy="320596"/>
          </a:xfrm>
          <a:prstGeom prst="rect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Block 2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680365" y="6319921"/>
            <a:ext cx="806782" cy="320596"/>
          </a:xfrm>
          <a:prstGeom prst="rect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Block 3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6019801" y="3305587"/>
            <a:ext cx="1577109" cy="2375746"/>
            <a:chOff x="6019801" y="3042352"/>
            <a:chExt cx="1577109" cy="2375746"/>
          </a:xfrm>
        </p:grpSpPr>
        <p:cxnSp>
          <p:nvCxnSpPr>
            <p:cNvPr id="47" name="Straight Arrow Connector 46"/>
            <p:cNvCxnSpPr/>
            <p:nvPr/>
          </p:nvCxnSpPr>
          <p:spPr>
            <a:xfrm flipV="1">
              <a:off x="6518519" y="3042352"/>
              <a:ext cx="1078391" cy="600181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>
            <a:xfrm>
              <a:off x="6415567" y="3665623"/>
              <a:ext cx="1142135" cy="1097665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>
            <a:xfrm rot="5400000">
              <a:off x="5341447" y="4343977"/>
              <a:ext cx="1752475" cy="395767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grpSp>
        <p:nvGrpSpPr>
          <p:cNvPr id="50" name="Group 49"/>
          <p:cNvGrpSpPr/>
          <p:nvPr/>
        </p:nvGrpSpPr>
        <p:grpSpPr>
          <a:xfrm>
            <a:off x="5638800" y="2970768"/>
            <a:ext cx="2860965" cy="3075342"/>
            <a:chOff x="5638800" y="2707533"/>
            <a:chExt cx="2860965" cy="3075342"/>
          </a:xfrm>
        </p:grpSpPr>
        <p:sp>
          <p:nvSpPr>
            <p:cNvPr id="51" name="Rounded Rectangle 50"/>
            <p:cNvSpPr/>
            <p:nvPr/>
          </p:nvSpPr>
          <p:spPr>
            <a:xfrm>
              <a:off x="7585365" y="2707533"/>
              <a:ext cx="914400" cy="357908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none" w="med" len="med"/>
              <a:tailEnd type="non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/>
                  <a:ea typeface="+mn-ea"/>
                  <a:cs typeface="Tahoma"/>
                </a:rPr>
                <a:t>Worker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638800" y="5424967"/>
              <a:ext cx="914400" cy="357908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none" w="med" len="med"/>
              <a:tailEnd type="non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/>
                  <a:ea typeface="+mn-ea"/>
                  <a:cs typeface="Tahoma"/>
                </a:rPr>
                <a:t>Worker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7493956" y="4763289"/>
              <a:ext cx="914400" cy="357908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none" w="med" len="med"/>
              <a:tailEnd type="non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/>
                  <a:ea typeface="+mn-ea"/>
                  <a:cs typeface="Tahoma"/>
                </a:rPr>
                <a:t>Worker</a:t>
              </a: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5946819" y="3452092"/>
              <a:ext cx="914400" cy="357908"/>
            </a:xfrm>
            <a:prstGeom prst="roundRect">
              <a:avLst/>
            </a:prstGeom>
            <a:gradFill rotWithShape="1">
              <a:gsLst>
                <a:gs pos="0">
                  <a:srgbClr val="4BACC6">
                    <a:tint val="100000"/>
                    <a:shade val="100000"/>
                    <a:satMod val="130000"/>
                  </a:srgbClr>
                </a:gs>
                <a:gs pos="100000">
                  <a:srgbClr val="4BACC6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BACC6">
                  <a:shade val="95000"/>
                  <a:satMod val="105000"/>
                </a:srgbClr>
              </a:solidFill>
              <a:prstDash val="solid"/>
              <a:headEnd type="none" w="med" len="med"/>
              <a:tailEnd type="non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/>
                  <a:ea typeface="+mn-ea"/>
                  <a:cs typeface="Tahoma"/>
                </a:rPr>
                <a:t>Master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28601" y="4511246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400"/>
              </a:spcBef>
            </a:pPr>
            <a:r>
              <a:rPr lang="en-US" sz="1600" dirty="0" err="1">
                <a:latin typeface="Consolas"/>
                <a:cs typeface="Consolas"/>
              </a:rPr>
              <a:t>messages.</a:t>
            </a:r>
            <a:r>
              <a:rPr lang="en-US" sz="1600" dirty="0" err="1">
                <a:solidFill>
                  <a:srgbClr val="3366FF"/>
                </a:solidFill>
                <a:latin typeface="Consolas"/>
                <a:cs typeface="Consolas"/>
              </a:rPr>
              <a:t>filter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>
                <a:solidFill>
                  <a:srgbClr val="FF0080"/>
                </a:solidFill>
                <a:latin typeface="Consolas"/>
                <a:cs typeface="Consolas"/>
              </a:rPr>
              <a:t>_.contains(“foo”)</a:t>
            </a:r>
            <a:r>
              <a:rPr lang="en-US" sz="1600" dirty="0">
                <a:latin typeface="Consolas"/>
                <a:cs typeface="Consolas"/>
              </a:rPr>
              <a:t>).</a:t>
            </a:r>
            <a:r>
              <a:rPr lang="en-US" sz="1600" dirty="0">
                <a:solidFill>
                  <a:srgbClr val="3366FF"/>
                </a:solidFill>
                <a:latin typeface="Consolas"/>
                <a:cs typeface="Consolas"/>
              </a:rPr>
              <a:t>count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rot="5400000" flipH="1" flipV="1">
            <a:off x="5306291" y="4719780"/>
            <a:ext cx="1570182" cy="337128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7" name="Straight Arrow Connector 56"/>
          <p:cNvCxnSpPr/>
          <p:nvPr/>
        </p:nvCxnSpPr>
        <p:spPr>
          <a:xfrm rot="10800000">
            <a:off x="6742550" y="4103255"/>
            <a:ext cx="958269" cy="905162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8" name="Straight Arrow Connector 57"/>
          <p:cNvCxnSpPr/>
          <p:nvPr/>
        </p:nvCxnSpPr>
        <p:spPr>
          <a:xfrm rot="10800000" flipV="1">
            <a:off x="6664036" y="3205012"/>
            <a:ext cx="909784" cy="494145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228600" y="4835235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400"/>
              </a:spcBef>
            </a:pPr>
            <a:r>
              <a:rPr lang="en-US" sz="1600" dirty="0" err="1">
                <a:latin typeface="Consolas"/>
                <a:cs typeface="Consolas"/>
              </a:rPr>
              <a:t>messages.</a:t>
            </a:r>
            <a:r>
              <a:rPr lang="en-US" sz="1600" dirty="0" err="1">
                <a:solidFill>
                  <a:srgbClr val="3366FF"/>
                </a:solidFill>
                <a:latin typeface="Consolas"/>
                <a:cs typeface="Consolas"/>
              </a:rPr>
              <a:t>filter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>
                <a:solidFill>
                  <a:srgbClr val="FF0080"/>
                </a:solidFill>
                <a:latin typeface="Consolas"/>
                <a:cs typeface="Consolas"/>
              </a:rPr>
              <a:t>_.contains(“bar”)</a:t>
            </a:r>
            <a:r>
              <a:rPr lang="en-US" sz="1600" dirty="0">
                <a:latin typeface="Consolas"/>
                <a:cs typeface="Consolas"/>
              </a:rPr>
              <a:t>).</a:t>
            </a:r>
            <a:r>
              <a:rPr lang="en-US" sz="1600" dirty="0">
                <a:solidFill>
                  <a:srgbClr val="3366FF"/>
                </a:solidFill>
                <a:latin typeface="Consolas"/>
                <a:cs typeface="Consolas"/>
              </a:rPr>
              <a:t>count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985742" y="3506081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ahoma"/>
                <a:cs typeface="Tahoma"/>
              </a:rPr>
              <a:t>tasks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60670" y="3136626"/>
            <a:ext cx="779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ahoma"/>
                <a:cs typeface="Tahoma"/>
              </a:rPr>
              <a:t>results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111836" y="2713180"/>
            <a:ext cx="727364" cy="320596"/>
          </a:xfrm>
          <a:prstGeom prst="rect">
            <a:avLst/>
          </a:prstGeom>
          <a:gradFill rotWithShape="1">
            <a:gsLst>
              <a:gs pos="0">
                <a:srgbClr val="8064A2">
                  <a:tint val="100000"/>
                  <a:shade val="100000"/>
                  <a:satMod val="130000"/>
                </a:srgbClr>
              </a:gs>
              <a:gs pos="100000">
                <a:srgbClr val="8064A2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Msgs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047181" y="4786499"/>
            <a:ext cx="727364" cy="320596"/>
          </a:xfrm>
          <a:prstGeom prst="rect">
            <a:avLst/>
          </a:prstGeom>
          <a:gradFill rotWithShape="1">
            <a:gsLst>
              <a:gs pos="0">
                <a:srgbClr val="8064A2">
                  <a:tint val="100000"/>
                  <a:shade val="100000"/>
                  <a:satMod val="130000"/>
                </a:srgbClr>
              </a:gs>
              <a:gs pos="100000">
                <a:srgbClr val="8064A2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Msgs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195291" y="5424964"/>
            <a:ext cx="727364" cy="320596"/>
          </a:xfrm>
          <a:prstGeom prst="rect">
            <a:avLst/>
          </a:prstGeom>
          <a:gradFill rotWithShape="1">
            <a:gsLst>
              <a:gs pos="0">
                <a:srgbClr val="8064A2">
                  <a:tint val="100000"/>
                  <a:shade val="100000"/>
                  <a:satMod val="130000"/>
                </a:srgbClr>
              </a:gs>
              <a:gs pos="100000">
                <a:srgbClr val="8064A2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Msgs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3</a:t>
            </a:r>
          </a:p>
        </p:txBody>
      </p:sp>
      <p:sp>
        <p:nvSpPr>
          <p:cNvPr id="65" name="Rectangular Callout 64"/>
          <p:cNvSpPr/>
          <p:nvPr/>
        </p:nvSpPr>
        <p:spPr>
          <a:xfrm>
            <a:off x="5234708" y="2768599"/>
            <a:ext cx="1154547" cy="311727"/>
          </a:xfrm>
          <a:prstGeom prst="wedgeRectCallout">
            <a:avLst>
              <a:gd name="adj1" fmla="val -94279"/>
              <a:gd name="adj2" fmla="val 44724"/>
            </a:avLst>
          </a:prstGeom>
          <a:gradFill rotWithShape="1">
            <a:gsLst>
              <a:gs pos="0">
                <a:srgbClr val="F79646">
                  <a:tint val="100000"/>
                  <a:shade val="100000"/>
                  <a:satMod val="130000"/>
                </a:srgbClr>
              </a:gs>
              <a:gs pos="100000">
                <a:srgbClr val="F7964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Base RDD</a:t>
            </a:r>
          </a:p>
        </p:txBody>
      </p:sp>
      <p:sp>
        <p:nvSpPr>
          <p:cNvPr id="66" name="Rectangular Callout 65"/>
          <p:cNvSpPr/>
          <p:nvPr/>
        </p:nvSpPr>
        <p:spPr>
          <a:xfrm>
            <a:off x="5644327" y="2854035"/>
            <a:ext cx="1834818" cy="311727"/>
          </a:xfrm>
          <a:prstGeom prst="wedgeRectCallout">
            <a:avLst>
              <a:gd name="adj1" fmla="val -46677"/>
              <a:gd name="adj2" fmla="val 118798"/>
            </a:avLst>
          </a:prstGeom>
          <a:gradFill rotWithShape="1">
            <a:gsLst>
              <a:gs pos="0">
                <a:srgbClr val="F79646">
                  <a:tint val="100000"/>
                  <a:shade val="100000"/>
                  <a:satMod val="130000"/>
                </a:srgbClr>
              </a:gs>
              <a:gs pos="100000">
                <a:srgbClr val="F7964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Transformed RDD</a:t>
            </a:r>
          </a:p>
        </p:txBody>
      </p:sp>
      <p:sp>
        <p:nvSpPr>
          <p:cNvPr id="67" name="Rectangular Callout 66"/>
          <p:cNvSpPr/>
          <p:nvPr/>
        </p:nvSpPr>
        <p:spPr>
          <a:xfrm>
            <a:off x="5681829" y="4302303"/>
            <a:ext cx="943617" cy="295960"/>
          </a:xfrm>
          <a:prstGeom prst="wedgeRectCallout">
            <a:avLst>
              <a:gd name="adj1" fmla="val -96339"/>
              <a:gd name="adj2" fmla="val 61948"/>
            </a:avLst>
          </a:prstGeom>
          <a:gradFill rotWithShape="1">
            <a:gsLst>
              <a:gs pos="0">
                <a:srgbClr val="F79646">
                  <a:tint val="100000"/>
                  <a:shade val="100000"/>
                  <a:satMod val="130000"/>
                </a:srgbClr>
              </a:gs>
              <a:gs pos="100000">
                <a:srgbClr val="F7964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Action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184CB-D0B9-DE43-9A33-534D89C2B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allAtOnce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55" grpId="0" build="allAtOnce"/>
      <p:bldP spid="59" grpId="0" build="allAtOnce"/>
      <p:bldP spid="60" grpId="0"/>
      <p:bldP spid="60" grpId="1"/>
      <p:bldP spid="60" grpId="2"/>
      <p:bldP spid="61" grpId="0"/>
      <p:bldP spid="61" grpId="1"/>
      <p:bldP spid="61" grpId="2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43" y="274638"/>
            <a:ext cx="8421757" cy="1143000"/>
          </a:xfrm>
        </p:spPr>
        <p:txBody>
          <a:bodyPr/>
          <a:lstStyle/>
          <a:p>
            <a:r>
              <a:rPr lang="en-US" dirty="0"/>
              <a:t>In-Memory Data Sharing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55849" y="5721608"/>
            <a:ext cx="853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ahoma"/>
                <a:cs typeface="Tahoma"/>
              </a:rPr>
              <a:t>Input</a:t>
            </a:r>
          </a:p>
        </p:txBody>
      </p:sp>
      <p:cxnSp>
        <p:nvCxnSpPr>
          <p:cNvPr id="51" name="Straight Arrow Connector 50"/>
          <p:cNvCxnSpPr>
            <a:stCxn id="65" idx="3"/>
            <a:endCxn id="60" idx="1"/>
          </p:cNvCxnSpPr>
          <p:nvPr/>
        </p:nvCxnSpPr>
        <p:spPr>
          <a:xfrm flipV="1">
            <a:off x="3730416" y="4072494"/>
            <a:ext cx="1158154" cy="121420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65" idx="3"/>
            <a:endCxn id="61" idx="1"/>
          </p:cNvCxnSpPr>
          <p:nvPr/>
        </p:nvCxnSpPr>
        <p:spPr>
          <a:xfrm flipV="1">
            <a:off x="3730416" y="4898356"/>
            <a:ext cx="1158154" cy="388344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65" idx="3"/>
            <a:endCxn id="62" idx="1"/>
          </p:cNvCxnSpPr>
          <p:nvPr/>
        </p:nvCxnSpPr>
        <p:spPr>
          <a:xfrm>
            <a:off x="3730416" y="5286700"/>
            <a:ext cx="1158154" cy="423475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endCxn id="57" idx="1"/>
          </p:cNvCxnSpPr>
          <p:nvPr/>
        </p:nvCxnSpPr>
        <p:spPr>
          <a:xfrm>
            <a:off x="6269781" y="4072494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endCxn id="58" idx="1"/>
          </p:cNvCxnSpPr>
          <p:nvPr/>
        </p:nvCxnSpPr>
        <p:spPr>
          <a:xfrm>
            <a:off x="6269781" y="4898356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endCxn id="59" idx="1"/>
          </p:cNvCxnSpPr>
          <p:nvPr/>
        </p:nvCxnSpPr>
        <p:spPr>
          <a:xfrm>
            <a:off x="6269781" y="5712142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57" name="Folded Corner 56"/>
          <p:cNvSpPr/>
          <p:nvPr/>
        </p:nvSpPr>
        <p:spPr>
          <a:xfrm>
            <a:off x="6837979" y="3783040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58" name="Folded Corner 57"/>
          <p:cNvSpPr/>
          <p:nvPr/>
        </p:nvSpPr>
        <p:spPr>
          <a:xfrm>
            <a:off x="6837979" y="4608902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59" name="Folded Corner 58"/>
          <p:cNvSpPr/>
          <p:nvPr/>
        </p:nvSpPr>
        <p:spPr>
          <a:xfrm>
            <a:off x="6837979" y="5422688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888570" y="3848644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888570" y="4674506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888570" y="5486325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3</a:t>
            </a:r>
          </a:p>
        </p:txBody>
      </p:sp>
      <p:cxnSp>
        <p:nvCxnSpPr>
          <p:cNvPr id="63" name="Straight Arrow Connector 62"/>
          <p:cNvCxnSpPr>
            <a:stCxn id="65" idx="3"/>
            <a:endCxn id="64" idx="1"/>
          </p:cNvCxnSpPr>
          <p:nvPr/>
        </p:nvCxnSpPr>
        <p:spPr>
          <a:xfrm>
            <a:off x="3730416" y="5286700"/>
            <a:ext cx="1158682" cy="113784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4889098" y="6209102"/>
            <a:ext cx="1488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ahoma"/>
                <a:cs typeface="Tahoma"/>
              </a:rPr>
              <a:t>.  .  .</a:t>
            </a:r>
          </a:p>
        </p:txBody>
      </p:sp>
      <p:sp>
        <p:nvSpPr>
          <p:cNvPr id="65" name="Diamond 64"/>
          <p:cNvSpPr/>
          <p:nvPr/>
        </p:nvSpPr>
        <p:spPr>
          <a:xfrm>
            <a:off x="3440770" y="5201379"/>
            <a:ext cx="289646" cy="170641"/>
          </a:xfrm>
          <a:prstGeom prst="diamond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66" name="Can 65"/>
          <p:cNvSpPr/>
          <p:nvPr/>
        </p:nvSpPr>
        <p:spPr>
          <a:xfrm>
            <a:off x="1082479" y="4876784"/>
            <a:ext cx="782384" cy="824077"/>
          </a:xfrm>
          <a:prstGeom prst="can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cxnSp>
        <p:nvCxnSpPr>
          <p:cNvPr id="67" name="Straight Arrow Connector 66"/>
          <p:cNvCxnSpPr>
            <a:stCxn id="66" idx="4"/>
          </p:cNvCxnSpPr>
          <p:nvPr/>
        </p:nvCxnSpPr>
        <p:spPr>
          <a:xfrm flipV="1">
            <a:off x="1864863" y="5286700"/>
            <a:ext cx="999947" cy="2123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1793716" y="4316440"/>
            <a:ext cx="132264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dirty="0">
                <a:latin typeface="Tahoma"/>
                <a:cs typeface="Tahoma"/>
              </a:rPr>
              <a:t>one-time</a:t>
            </a:r>
            <a:br>
              <a:rPr lang="en-US" sz="1900" dirty="0">
                <a:latin typeface="Tahoma"/>
                <a:cs typeface="Tahoma"/>
              </a:rPr>
            </a:br>
            <a:r>
              <a:rPr lang="en-US" sz="1900" dirty="0">
                <a:latin typeface="Tahoma"/>
                <a:cs typeface="Tahoma"/>
              </a:rPr>
              <a:t>processing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2800609" y="4375459"/>
            <a:ext cx="1312636" cy="1724328"/>
            <a:chOff x="2784930" y="2345019"/>
            <a:chExt cx="1312636" cy="1724328"/>
          </a:xfrm>
        </p:grpSpPr>
        <p:pic>
          <p:nvPicPr>
            <p:cNvPr id="71" name="Picture 70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72" name="Picture 71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73" name="Picture 72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75" name="Can 74"/>
          <p:cNvSpPr/>
          <p:nvPr/>
        </p:nvSpPr>
        <p:spPr>
          <a:xfrm>
            <a:off x="1006279" y="2265561"/>
            <a:ext cx="782384" cy="824077"/>
          </a:xfrm>
          <a:prstGeom prst="can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cxnSp>
        <p:nvCxnSpPr>
          <p:cNvPr id="76" name="Straight Arrow Connector 75"/>
          <p:cNvCxnSpPr>
            <a:stCxn id="75" idx="4"/>
            <a:endCxn id="77" idx="1"/>
          </p:cNvCxnSpPr>
          <p:nvPr/>
        </p:nvCxnSpPr>
        <p:spPr>
          <a:xfrm>
            <a:off x="1788663" y="2677600"/>
            <a:ext cx="537795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77" name="Rectangle 76"/>
          <p:cNvSpPr/>
          <p:nvPr/>
        </p:nvSpPr>
        <p:spPr>
          <a:xfrm>
            <a:off x="2326458" y="2453750"/>
            <a:ext cx="910005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iter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1</a:t>
            </a:r>
          </a:p>
        </p:txBody>
      </p:sp>
      <p:cxnSp>
        <p:nvCxnSpPr>
          <p:cNvPr id="78" name="Straight Arrow Connector 77"/>
          <p:cNvCxnSpPr>
            <a:stCxn id="77" idx="3"/>
          </p:cNvCxnSpPr>
          <p:nvPr/>
        </p:nvCxnSpPr>
        <p:spPr>
          <a:xfrm flipV="1">
            <a:off x="3236463" y="2677599"/>
            <a:ext cx="322152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80" idx="1"/>
          </p:cNvCxnSpPr>
          <p:nvPr/>
        </p:nvCxnSpPr>
        <p:spPr>
          <a:xfrm>
            <a:off x="4697118" y="2677599"/>
            <a:ext cx="359447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>
          <a:xfrm>
            <a:off x="5056565" y="2453750"/>
            <a:ext cx="910005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iter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2</a:t>
            </a:r>
          </a:p>
        </p:txBody>
      </p:sp>
      <p:cxnSp>
        <p:nvCxnSpPr>
          <p:cNvPr id="81" name="Straight Arrow Connector 80"/>
          <p:cNvCxnSpPr>
            <a:stCxn id="80" idx="3"/>
          </p:cNvCxnSpPr>
          <p:nvPr/>
        </p:nvCxnSpPr>
        <p:spPr>
          <a:xfrm flipV="1">
            <a:off x="5966570" y="2677599"/>
            <a:ext cx="338327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/>
          <p:nvPr/>
        </p:nvCxnSpPr>
        <p:spPr>
          <a:xfrm>
            <a:off x="7443400" y="2677599"/>
            <a:ext cx="326774" cy="1037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7767586" y="2464125"/>
            <a:ext cx="9491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ahoma"/>
                <a:cs typeface="Tahoma"/>
              </a:rPr>
              <a:t>.  .  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979649" y="3103886"/>
            <a:ext cx="853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ahoma"/>
                <a:cs typeface="Tahoma"/>
              </a:rPr>
              <a:t>Input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513246" y="1790559"/>
            <a:ext cx="1312636" cy="1724328"/>
            <a:chOff x="2784930" y="2345019"/>
            <a:chExt cx="1312636" cy="1724328"/>
          </a:xfrm>
        </p:grpSpPr>
        <p:pic>
          <p:nvPicPr>
            <p:cNvPr id="86" name="Picture 85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87" name="Picture 86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88" name="Picture 87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grpSp>
        <p:nvGrpSpPr>
          <p:cNvPr id="89" name="Group 88"/>
          <p:cNvGrpSpPr/>
          <p:nvPr/>
        </p:nvGrpSpPr>
        <p:grpSpPr>
          <a:xfrm>
            <a:off x="6246843" y="1799084"/>
            <a:ext cx="1312636" cy="1724328"/>
            <a:chOff x="2784930" y="2345019"/>
            <a:chExt cx="1312636" cy="1724328"/>
          </a:xfrm>
        </p:grpSpPr>
        <p:pic>
          <p:nvPicPr>
            <p:cNvPr id="90" name="Picture 89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91" name="Picture 90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92" name="Picture 91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6E1C31-CEE3-D646-98C2-B0E0B20F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0BB91-A85A-0F4D-B85F-54631B24501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54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43" y="274638"/>
            <a:ext cx="8421757" cy="1143000"/>
          </a:xfrm>
        </p:spPr>
        <p:txBody>
          <a:bodyPr/>
          <a:lstStyle/>
          <a:p>
            <a:r>
              <a:rPr lang="en-US" dirty="0"/>
              <a:t>Efficient Fault Recovery via Lineage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55849" y="5721608"/>
            <a:ext cx="853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ahoma"/>
                <a:cs typeface="Tahoma"/>
              </a:rPr>
              <a:t>Input</a:t>
            </a:r>
          </a:p>
        </p:txBody>
      </p:sp>
      <p:cxnSp>
        <p:nvCxnSpPr>
          <p:cNvPr id="51" name="Straight Arrow Connector 50"/>
          <p:cNvCxnSpPr>
            <a:stCxn id="65" idx="3"/>
            <a:endCxn id="60" idx="1"/>
          </p:cNvCxnSpPr>
          <p:nvPr/>
        </p:nvCxnSpPr>
        <p:spPr>
          <a:xfrm flipV="1">
            <a:off x="3730416" y="4072494"/>
            <a:ext cx="1158154" cy="121420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65" idx="3"/>
            <a:endCxn id="61" idx="1"/>
          </p:cNvCxnSpPr>
          <p:nvPr/>
        </p:nvCxnSpPr>
        <p:spPr>
          <a:xfrm flipV="1">
            <a:off x="3730416" y="4898356"/>
            <a:ext cx="1158154" cy="388344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65" idx="3"/>
            <a:endCxn id="62" idx="1"/>
          </p:cNvCxnSpPr>
          <p:nvPr/>
        </p:nvCxnSpPr>
        <p:spPr>
          <a:xfrm>
            <a:off x="3730416" y="5286700"/>
            <a:ext cx="1158154" cy="423475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endCxn id="57" idx="1"/>
          </p:cNvCxnSpPr>
          <p:nvPr/>
        </p:nvCxnSpPr>
        <p:spPr>
          <a:xfrm>
            <a:off x="6269781" y="4072494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endCxn id="58" idx="1"/>
          </p:cNvCxnSpPr>
          <p:nvPr/>
        </p:nvCxnSpPr>
        <p:spPr>
          <a:xfrm>
            <a:off x="6269781" y="4898356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endCxn id="59" idx="1"/>
          </p:cNvCxnSpPr>
          <p:nvPr/>
        </p:nvCxnSpPr>
        <p:spPr>
          <a:xfrm>
            <a:off x="6269781" y="5712142"/>
            <a:ext cx="568198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57" name="Folded Corner 56"/>
          <p:cNvSpPr/>
          <p:nvPr/>
        </p:nvSpPr>
        <p:spPr>
          <a:xfrm>
            <a:off x="6837979" y="3783040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58" name="Folded Corner 57"/>
          <p:cNvSpPr/>
          <p:nvPr/>
        </p:nvSpPr>
        <p:spPr>
          <a:xfrm>
            <a:off x="6837979" y="4608902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59" name="Folded Corner 58"/>
          <p:cNvSpPr/>
          <p:nvPr/>
        </p:nvSpPr>
        <p:spPr>
          <a:xfrm>
            <a:off x="6837979" y="5422688"/>
            <a:ext cx="492900" cy="578908"/>
          </a:xfrm>
          <a:prstGeom prst="foldedCorner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888570" y="3848644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888570" y="4674506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888570" y="5486325"/>
            <a:ext cx="1488982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query 3</a:t>
            </a:r>
          </a:p>
        </p:txBody>
      </p:sp>
      <p:cxnSp>
        <p:nvCxnSpPr>
          <p:cNvPr id="63" name="Straight Arrow Connector 62"/>
          <p:cNvCxnSpPr>
            <a:stCxn id="65" idx="3"/>
            <a:endCxn id="64" idx="1"/>
          </p:cNvCxnSpPr>
          <p:nvPr/>
        </p:nvCxnSpPr>
        <p:spPr>
          <a:xfrm>
            <a:off x="3730416" y="5286700"/>
            <a:ext cx="1158682" cy="113784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4889098" y="6209102"/>
            <a:ext cx="1488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ahoma"/>
                <a:cs typeface="Tahoma"/>
              </a:rPr>
              <a:t>.  .  .</a:t>
            </a:r>
          </a:p>
        </p:txBody>
      </p:sp>
      <p:sp>
        <p:nvSpPr>
          <p:cNvPr id="65" name="Diamond 64"/>
          <p:cNvSpPr/>
          <p:nvPr/>
        </p:nvSpPr>
        <p:spPr>
          <a:xfrm>
            <a:off x="3440770" y="5201379"/>
            <a:ext cx="289646" cy="170641"/>
          </a:xfrm>
          <a:prstGeom prst="diamond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66" name="Can 65"/>
          <p:cNvSpPr/>
          <p:nvPr/>
        </p:nvSpPr>
        <p:spPr>
          <a:xfrm>
            <a:off x="1082479" y="4876784"/>
            <a:ext cx="782384" cy="824077"/>
          </a:xfrm>
          <a:prstGeom prst="can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cxnSp>
        <p:nvCxnSpPr>
          <p:cNvPr id="67" name="Straight Arrow Connector 66"/>
          <p:cNvCxnSpPr>
            <a:stCxn id="66" idx="4"/>
          </p:cNvCxnSpPr>
          <p:nvPr/>
        </p:nvCxnSpPr>
        <p:spPr>
          <a:xfrm flipV="1">
            <a:off x="1864863" y="5286700"/>
            <a:ext cx="999947" cy="2123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1793716" y="4316440"/>
            <a:ext cx="132264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dirty="0">
                <a:latin typeface="Tahoma"/>
                <a:cs typeface="Tahoma"/>
              </a:rPr>
              <a:t>one-time</a:t>
            </a:r>
            <a:br>
              <a:rPr lang="en-US" sz="1900" dirty="0">
                <a:latin typeface="Tahoma"/>
                <a:cs typeface="Tahoma"/>
              </a:rPr>
            </a:br>
            <a:r>
              <a:rPr lang="en-US" sz="1900" dirty="0">
                <a:latin typeface="Tahoma"/>
                <a:cs typeface="Tahoma"/>
              </a:rPr>
              <a:t>processing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068005" y="5325654"/>
            <a:ext cx="810370" cy="169456"/>
          </a:xfrm>
          <a:prstGeom prst="rect">
            <a:avLst/>
          </a:prstGeom>
          <a:solidFill>
            <a:sysClr val="window" lastClr="FFFFFF">
              <a:alpha val="76000"/>
            </a:sysClr>
          </a:solidFill>
          <a:ln w="25400" cap="flat" cmpd="sng" algn="ctr">
            <a:noFill/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2800609" y="4375459"/>
            <a:ext cx="1312636" cy="1724328"/>
            <a:chOff x="2784930" y="2345019"/>
            <a:chExt cx="1312636" cy="1724328"/>
          </a:xfrm>
        </p:grpSpPr>
        <p:pic>
          <p:nvPicPr>
            <p:cNvPr id="71" name="Picture 70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72" name="Picture 71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73" name="Picture 72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74" name="Multiply 73"/>
          <p:cNvSpPr/>
          <p:nvPr/>
        </p:nvSpPr>
        <p:spPr>
          <a:xfrm>
            <a:off x="3486714" y="4509370"/>
            <a:ext cx="630253" cy="614186"/>
          </a:xfrm>
          <a:prstGeom prst="mathMultiply">
            <a:avLst>
              <a:gd name="adj1" fmla="val 17076"/>
            </a:avLst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75" name="Can 74"/>
          <p:cNvSpPr/>
          <p:nvPr/>
        </p:nvSpPr>
        <p:spPr>
          <a:xfrm>
            <a:off x="1006279" y="2265561"/>
            <a:ext cx="782384" cy="824077"/>
          </a:xfrm>
          <a:prstGeom prst="can">
            <a:avLst/>
          </a:prstGeom>
          <a:gradFill rotWithShape="1">
            <a:gsLst>
              <a:gs pos="0">
                <a:srgbClr val="C0504D">
                  <a:tint val="100000"/>
                  <a:shade val="100000"/>
                  <a:satMod val="130000"/>
                </a:srgbClr>
              </a:gs>
              <a:gs pos="100000">
                <a:srgbClr val="C0504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cxnSp>
        <p:nvCxnSpPr>
          <p:cNvPr id="76" name="Straight Arrow Connector 75"/>
          <p:cNvCxnSpPr>
            <a:stCxn id="75" idx="4"/>
            <a:endCxn id="77" idx="1"/>
          </p:cNvCxnSpPr>
          <p:nvPr/>
        </p:nvCxnSpPr>
        <p:spPr>
          <a:xfrm>
            <a:off x="1788663" y="2677600"/>
            <a:ext cx="537795" cy="0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77" name="Rectangle 76"/>
          <p:cNvSpPr/>
          <p:nvPr/>
        </p:nvSpPr>
        <p:spPr>
          <a:xfrm>
            <a:off x="2326458" y="2453750"/>
            <a:ext cx="910005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iter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1</a:t>
            </a:r>
          </a:p>
        </p:txBody>
      </p:sp>
      <p:cxnSp>
        <p:nvCxnSpPr>
          <p:cNvPr id="78" name="Straight Arrow Connector 77"/>
          <p:cNvCxnSpPr>
            <a:stCxn id="77" idx="3"/>
          </p:cNvCxnSpPr>
          <p:nvPr/>
        </p:nvCxnSpPr>
        <p:spPr>
          <a:xfrm flipV="1">
            <a:off x="3236463" y="2677599"/>
            <a:ext cx="322152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80" idx="1"/>
          </p:cNvCxnSpPr>
          <p:nvPr/>
        </p:nvCxnSpPr>
        <p:spPr>
          <a:xfrm>
            <a:off x="4697118" y="2677599"/>
            <a:ext cx="359447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>
          <a:xfrm>
            <a:off x="5056565" y="2453750"/>
            <a:ext cx="910005" cy="447699"/>
          </a:xfrm>
          <a:prstGeom prst="rect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none" w="med" len="med"/>
            <a:tailEnd type="non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iter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. 2</a:t>
            </a:r>
          </a:p>
        </p:txBody>
      </p:sp>
      <p:cxnSp>
        <p:nvCxnSpPr>
          <p:cNvPr id="81" name="Straight Arrow Connector 80"/>
          <p:cNvCxnSpPr>
            <a:stCxn id="80" idx="3"/>
          </p:cNvCxnSpPr>
          <p:nvPr/>
        </p:nvCxnSpPr>
        <p:spPr>
          <a:xfrm flipV="1">
            <a:off x="5966570" y="2677599"/>
            <a:ext cx="338327" cy="1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/>
          <p:nvPr/>
        </p:nvCxnSpPr>
        <p:spPr>
          <a:xfrm>
            <a:off x="7443400" y="2677599"/>
            <a:ext cx="326774" cy="10376"/>
          </a:xfrm>
          <a:prstGeom prst="straightConnector1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arrow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7767586" y="2464125"/>
            <a:ext cx="9491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ahoma"/>
                <a:cs typeface="Tahoma"/>
              </a:rPr>
              <a:t>.  .  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979649" y="3103886"/>
            <a:ext cx="853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ahoma"/>
                <a:cs typeface="Tahoma"/>
              </a:rPr>
              <a:t>Input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513246" y="1790559"/>
            <a:ext cx="1312636" cy="1724328"/>
            <a:chOff x="2784930" y="2345019"/>
            <a:chExt cx="1312636" cy="1724328"/>
          </a:xfrm>
        </p:grpSpPr>
        <p:pic>
          <p:nvPicPr>
            <p:cNvPr id="86" name="Picture 85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87" name="Picture 86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88" name="Picture 87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grpSp>
        <p:nvGrpSpPr>
          <p:cNvPr id="89" name="Group 88"/>
          <p:cNvGrpSpPr/>
          <p:nvPr/>
        </p:nvGrpSpPr>
        <p:grpSpPr>
          <a:xfrm>
            <a:off x="6246843" y="1799084"/>
            <a:ext cx="1312636" cy="1724328"/>
            <a:chOff x="2784930" y="2345019"/>
            <a:chExt cx="1312636" cy="1724328"/>
          </a:xfrm>
        </p:grpSpPr>
        <p:pic>
          <p:nvPicPr>
            <p:cNvPr id="90" name="Picture 89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91" name="Picture 90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92" name="Picture 91" descr="to_ddr333memory_350.gif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93" name="Multiply 92"/>
          <p:cNvSpPr/>
          <p:nvPr/>
        </p:nvSpPr>
        <p:spPr>
          <a:xfrm>
            <a:off x="6246602" y="1923212"/>
            <a:ext cx="1465277" cy="1459161"/>
          </a:xfrm>
          <a:prstGeom prst="mathMultiply">
            <a:avLst>
              <a:gd name="adj1" fmla="val 17076"/>
            </a:avLst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94" name="Multiply 93"/>
          <p:cNvSpPr/>
          <p:nvPr/>
        </p:nvSpPr>
        <p:spPr>
          <a:xfrm>
            <a:off x="3489890" y="1923212"/>
            <a:ext cx="1465277" cy="1459161"/>
          </a:xfrm>
          <a:prstGeom prst="mathMultiply">
            <a:avLst>
              <a:gd name="adj1" fmla="val 17076"/>
            </a:avLst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930942" y="1407677"/>
            <a:ext cx="39551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</a:rPr>
              <a:t>Maintain a reliable log of applied operations</a:t>
            </a:r>
          </a:p>
        </p:txBody>
      </p:sp>
      <p:cxnSp>
        <p:nvCxnSpPr>
          <p:cNvPr id="96" name="Straight Arrow Connector 95"/>
          <p:cNvCxnSpPr/>
          <p:nvPr/>
        </p:nvCxnSpPr>
        <p:spPr bwMode="auto">
          <a:xfrm flipH="1">
            <a:off x="2821980" y="1746231"/>
            <a:ext cx="408219" cy="54303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>
            <a:off x="4985498" y="1709110"/>
            <a:ext cx="481632" cy="5443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 flipH="1">
            <a:off x="2931724" y="1741832"/>
            <a:ext cx="733074" cy="25074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671843" y="3473026"/>
            <a:ext cx="324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C00000"/>
                </a:solidFill>
              </a:rPr>
              <a:t>Recompute</a:t>
            </a:r>
            <a:r>
              <a:rPr lang="en-US" sz="1600" b="1" dirty="0">
                <a:solidFill>
                  <a:srgbClr val="C00000"/>
                </a:solidFill>
              </a:rPr>
              <a:t> lost partitions on failure</a:t>
            </a:r>
          </a:p>
        </p:txBody>
      </p:sp>
      <p:cxnSp>
        <p:nvCxnSpPr>
          <p:cNvPr id="104" name="Straight Arrow Connector 103"/>
          <p:cNvCxnSpPr/>
          <p:nvPr/>
        </p:nvCxnSpPr>
        <p:spPr bwMode="auto">
          <a:xfrm flipV="1">
            <a:off x="5357386" y="3167342"/>
            <a:ext cx="835293" cy="262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 flipH="1" flipV="1">
            <a:off x="4239891" y="3167342"/>
            <a:ext cx="835293" cy="262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 flipH="1">
            <a:off x="3856706" y="3942540"/>
            <a:ext cx="430222" cy="63599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440E9C-1944-CD4F-9AF8-62FDBB5A2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0BB91-A85A-0F4D-B85F-54631B24501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1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69" grpId="1" animBg="1"/>
      <p:bldP spid="74" grpId="0" animBg="1"/>
      <p:bldP spid="74" grpId="1" animBg="1"/>
      <p:bldP spid="77" grpId="0" animBg="1"/>
      <p:bldP spid="80" grpId="0" animBg="1"/>
      <p:bldP spid="80" grpId="1" animBg="1"/>
      <p:bldP spid="93" grpId="0" animBg="1"/>
      <p:bldP spid="93" grpId="1" animBg="1"/>
      <p:bldP spid="93" grpId="2" animBg="1"/>
      <p:bldP spid="93" grpId="3" animBg="1"/>
      <p:bldP spid="94" grpId="0" animBg="1"/>
      <p:bldP spid="94" grpId="1" animBg="1"/>
      <p:bldP spid="95" grpId="0"/>
      <p:bldP spid="10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Generality of RDDs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Despite their restrictions, RDDs can express many parallel algorithms</a:t>
            </a:r>
          </a:p>
          <a:p>
            <a:pPr lvl="1"/>
            <a:r>
              <a:rPr lang="en-US" dirty="0"/>
              <a:t>These naturally </a:t>
            </a:r>
            <a:r>
              <a:rPr lang="en-US" i="1" dirty="0"/>
              <a:t>apply the same operation to many items</a:t>
            </a:r>
          </a:p>
          <a:p>
            <a:r>
              <a:rPr lang="en-US" dirty="0"/>
              <a:t>Unify many programming models</a:t>
            </a:r>
          </a:p>
          <a:p>
            <a:pPr lvl="1"/>
            <a:r>
              <a:rPr lang="en-US" i="1" dirty="0"/>
              <a:t>Data flow models:</a:t>
            </a:r>
            <a:r>
              <a:rPr lang="en-US" dirty="0"/>
              <a:t> </a:t>
            </a:r>
            <a:r>
              <a:rPr lang="en-US" dirty="0" err="1"/>
              <a:t>MapReduce</a:t>
            </a:r>
            <a:r>
              <a:rPr lang="en-US" dirty="0"/>
              <a:t>, Dryad, SQL, …</a:t>
            </a:r>
          </a:p>
          <a:p>
            <a:pPr lvl="1"/>
            <a:r>
              <a:rPr lang="en-US" i="1" dirty="0"/>
              <a:t>Specialized models</a:t>
            </a:r>
            <a:r>
              <a:rPr lang="en-US" dirty="0"/>
              <a:t> for iterative apps: BSP (</a:t>
            </a:r>
            <a:r>
              <a:rPr lang="en-US" dirty="0" err="1"/>
              <a:t>Pregel</a:t>
            </a:r>
            <a:r>
              <a:rPr lang="en-US" dirty="0"/>
              <a:t>), iterative </a:t>
            </a:r>
            <a:r>
              <a:rPr lang="en-US" dirty="0" err="1"/>
              <a:t>MapReduce</a:t>
            </a:r>
            <a:r>
              <a:rPr lang="en-US" dirty="0"/>
              <a:t> (</a:t>
            </a:r>
            <a:r>
              <a:rPr lang="en-US" dirty="0" err="1"/>
              <a:t>Haloop</a:t>
            </a:r>
            <a:r>
              <a:rPr lang="en-US" dirty="0"/>
              <a:t>), bulk incremental, …</a:t>
            </a:r>
          </a:p>
          <a:p>
            <a:r>
              <a:rPr lang="en-US" dirty="0"/>
              <a:t>Support </a:t>
            </a:r>
            <a:r>
              <a:rPr lang="en-US" i="1" dirty="0"/>
              <a:t>new apps </a:t>
            </a:r>
            <a:r>
              <a:rPr lang="en-US" dirty="0"/>
              <a:t>that these models don’t</a:t>
            </a:r>
          </a:p>
          <a:p>
            <a:r>
              <a:rPr lang="en-US" dirty="0"/>
              <a:t>Enables apps to efficiently </a:t>
            </a:r>
            <a:r>
              <a:rPr lang="en-US" i="1" dirty="0"/>
              <a:t>intermix</a:t>
            </a:r>
            <a:r>
              <a:rPr lang="en-US" dirty="0"/>
              <a:t> these models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499576-14B4-9E4D-8B58-3ABFB7122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9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 Operations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905000"/>
          <a:ext cx="8229600" cy="46832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726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Transformations</a:t>
                      </a:r>
                    </a:p>
                    <a:p>
                      <a:pPr algn="ctr"/>
                      <a:r>
                        <a:rPr lang="en-US" sz="2400" dirty="0"/>
                        <a:t>(define a new RDD)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map</a:t>
                      </a:r>
                    </a:p>
                    <a:p>
                      <a:pPr algn="ctr"/>
                      <a:r>
                        <a:rPr lang="en-US" sz="2400" dirty="0"/>
                        <a:t>filter</a:t>
                      </a:r>
                    </a:p>
                    <a:p>
                      <a:pPr algn="ctr"/>
                      <a:r>
                        <a:rPr lang="en-US" sz="2400" dirty="0"/>
                        <a:t>sample</a:t>
                      </a:r>
                    </a:p>
                    <a:p>
                      <a:pPr algn="ctr"/>
                      <a:r>
                        <a:rPr lang="en-US" sz="2400" dirty="0" err="1"/>
                        <a:t>groupByKey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reduceByKey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sortByKey</a:t>
                      </a:r>
                      <a:endParaRPr lang="en-US" sz="2400" dirty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flatMap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union</a:t>
                      </a:r>
                    </a:p>
                    <a:p>
                      <a:pPr algn="ctr"/>
                      <a:r>
                        <a:rPr lang="en-US" sz="2400" dirty="0"/>
                        <a:t>join</a:t>
                      </a:r>
                    </a:p>
                    <a:p>
                      <a:pPr algn="ctr"/>
                      <a:r>
                        <a:rPr lang="en-US" sz="2400" dirty="0" err="1"/>
                        <a:t>cogroup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cross</a:t>
                      </a:r>
                      <a:br>
                        <a:rPr lang="en-US" sz="2400" dirty="0"/>
                      </a:br>
                      <a:r>
                        <a:rPr lang="en-US" sz="2400" dirty="0" err="1"/>
                        <a:t>mapValues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305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Actions</a:t>
                      </a:r>
                    </a:p>
                    <a:p>
                      <a:pPr algn="ctr"/>
                      <a:r>
                        <a:rPr lang="en-US" sz="2400" dirty="0"/>
                        <a:t>(return a result to driver program)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collect</a:t>
                      </a:r>
                    </a:p>
                    <a:p>
                      <a:pPr algn="ctr"/>
                      <a:r>
                        <a:rPr lang="en-US" sz="2400" dirty="0"/>
                        <a:t>reduce</a:t>
                      </a:r>
                    </a:p>
                    <a:p>
                      <a:pPr algn="ctr"/>
                      <a:r>
                        <a:rPr lang="en-US" sz="2400" dirty="0"/>
                        <a:t>count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save</a:t>
                      </a:r>
                    </a:p>
                    <a:p>
                      <a:pPr algn="ctr"/>
                      <a:r>
                        <a:rPr lang="en-US" sz="2400" dirty="0" err="1"/>
                        <a:t>lookupKey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take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69096B-5A5E-A84B-A1B1-AEAA6D8F5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0BB91-A85A-0F4D-B85F-54631B24501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79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Task Scheduler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4294967295"/>
          </p:nvPr>
        </p:nvSpPr>
        <p:spPr>
          <a:xfrm>
            <a:off x="13187" y="1979804"/>
            <a:ext cx="3646488" cy="4305300"/>
          </a:xfrm>
          <a:prstGeom prst="rect">
            <a:avLst/>
          </a:prstGeom>
        </p:spPr>
        <p:txBody>
          <a:bodyPr/>
          <a:lstStyle/>
          <a:p>
            <a:r>
              <a:rPr lang="en-US" sz="2700">
                <a:ea typeface="ＭＳ Ｐゴシック" charset="-128"/>
                <a:cs typeface="ＭＳ Ｐゴシック" charset="-128"/>
              </a:rPr>
              <a:t>DAG of stages to execute</a:t>
            </a:r>
            <a:endParaRPr lang="en-US" sz="2700" dirty="0">
              <a:ea typeface="ＭＳ Ｐゴシック" charset="-128"/>
              <a:cs typeface="ＭＳ Ｐゴシック" charset="-128"/>
            </a:endParaRPr>
          </a:p>
          <a:p>
            <a:r>
              <a:rPr lang="en-US" sz="2700" dirty="0">
                <a:ea typeface="ＭＳ Ｐゴシック" charset="-128"/>
                <a:cs typeface="ＭＳ Ｐゴシック" charset="-128"/>
              </a:rPr>
              <a:t>Pipelines functions</a:t>
            </a:r>
            <a:br>
              <a:rPr lang="en-US" sz="2700" dirty="0">
                <a:ea typeface="ＭＳ Ｐゴシック" charset="-128"/>
                <a:cs typeface="ＭＳ Ｐゴシック" charset="-128"/>
              </a:rPr>
            </a:br>
            <a:r>
              <a:rPr lang="en-US" sz="2700" dirty="0">
                <a:ea typeface="ＭＳ Ｐゴシック" charset="-128"/>
                <a:cs typeface="ＭＳ Ｐゴシック" charset="-128"/>
              </a:rPr>
              <a:t>within a stage</a:t>
            </a:r>
          </a:p>
          <a:p>
            <a:r>
              <a:rPr lang="en-US" sz="2700" dirty="0">
                <a:ea typeface="ＭＳ Ｐゴシック" charset="-128"/>
                <a:cs typeface="ＭＳ Ｐゴシック" charset="-128"/>
              </a:rPr>
              <a:t>Locality &amp; data </a:t>
            </a:r>
            <a:br>
              <a:rPr lang="en-US" sz="2700" dirty="0">
                <a:ea typeface="ＭＳ Ｐゴシック" charset="-128"/>
                <a:cs typeface="ＭＳ Ｐゴシック" charset="-128"/>
              </a:rPr>
            </a:br>
            <a:r>
              <a:rPr lang="en-US" sz="2700" dirty="0">
                <a:ea typeface="ＭＳ Ｐゴシック" charset="-128"/>
                <a:cs typeface="ＭＳ Ｐゴシック" charset="-128"/>
              </a:rPr>
              <a:t>reuse aware</a:t>
            </a:r>
          </a:p>
          <a:p>
            <a:r>
              <a:rPr lang="en-US" sz="2700" dirty="0">
                <a:ea typeface="ＭＳ Ｐゴシック" charset="-128"/>
                <a:cs typeface="ＭＳ Ｐゴシック" charset="-128"/>
              </a:rPr>
              <a:t>Partitioning-aware</a:t>
            </a:r>
            <a:br>
              <a:rPr lang="en-US" sz="2700" dirty="0">
                <a:ea typeface="ＭＳ Ｐゴシック" charset="-128"/>
                <a:cs typeface="ＭＳ Ｐゴシック" charset="-128"/>
              </a:rPr>
            </a:br>
            <a:r>
              <a:rPr lang="en-US" sz="2700" dirty="0">
                <a:ea typeface="ＭＳ Ｐゴシック" charset="-128"/>
                <a:cs typeface="ＭＳ Ｐゴシック" charset="-128"/>
              </a:rPr>
              <a:t>to avoid shuffles</a:t>
            </a:r>
          </a:p>
        </p:txBody>
      </p:sp>
      <p:grpSp>
        <p:nvGrpSpPr>
          <p:cNvPr id="2" name="Group 2"/>
          <p:cNvGrpSpPr/>
          <p:nvPr/>
        </p:nvGrpSpPr>
        <p:grpSpPr>
          <a:xfrm>
            <a:off x="3392904" y="2044032"/>
            <a:ext cx="5465572" cy="3797969"/>
            <a:chOff x="3259082" y="2018851"/>
            <a:chExt cx="5656318" cy="3924749"/>
          </a:xfrm>
        </p:grpSpPr>
        <p:sp>
          <p:nvSpPr>
            <p:cNvPr id="171" name="Rounded Rectangle 170"/>
            <p:cNvSpPr/>
            <p:nvPr/>
          </p:nvSpPr>
          <p:spPr>
            <a:xfrm>
              <a:off x="3259082" y="2018851"/>
              <a:ext cx="5656318" cy="3924749"/>
            </a:xfrm>
            <a:prstGeom prst="roundRect">
              <a:avLst>
                <a:gd name="adj" fmla="val 11363"/>
              </a:avLst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2" name="Rounded Rectangle 171"/>
            <p:cNvSpPr/>
            <p:nvPr/>
          </p:nvSpPr>
          <p:spPr>
            <a:xfrm>
              <a:off x="3423812" y="2166746"/>
              <a:ext cx="1828800" cy="138109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3423812" y="3726445"/>
              <a:ext cx="3901060" cy="207485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4" name="Rounded Rectangle 173"/>
            <p:cNvSpPr/>
            <p:nvPr/>
          </p:nvSpPr>
          <p:spPr>
            <a:xfrm>
              <a:off x="5039626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5133256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5133256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5045232" y="4839070"/>
              <a:ext cx="586220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8" name="Rounded Rectangle 177"/>
            <p:cNvSpPr/>
            <p:nvPr/>
          </p:nvSpPr>
          <p:spPr>
            <a:xfrm>
              <a:off x="5138861" y="491997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5138861" y="5283553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0" name="Rounded Rectangle 179"/>
            <p:cNvSpPr/>
            <p:nvPr/>
          </p:nvSpPr>
          <p:spPr>
            <a:xfrm>
              <a:off x="6387251" y="3963700"/>
              <a:ext cx="591825" cy="1528842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6480881" y="404460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6480881" y="440818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6480881" y="476792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6480881" y="513150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4479781" y="2272884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6" name="Rounded Rectangle 185"/>
            <p:cNvSpPr/>
            <p:nvPr/>
          </p:nvSpPr>
          <p:spPr>
            <a:xfrm>
              <a:off x="4573411" y="235378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7" name="Rounded Rectangle 186"/>
            <p:cNvSpPr/>
            <p:nvPr/>
          </p:nvSpPr>
          <p:spPr>
            <a:xfrm>
              <a:off x="4573411" y="2717367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8" name="Rounded Rectangle 187"/>
            <p:cNvSpPr/>
            <p:nvPr/>
          </p:nvSpPr>
          <p:spPr>
            <a:xfrm>
              <a:off x="4573411" y="3063041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6387251" y="2278969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6480881" y="235987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6480881" y="272345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2" name="Rounded Rectangle 191"/>
            <p:cNvSpPr/>
            <p:nvPr/>
          </p:nvSpPr>
          <p:spPr>
            <a:xfrm>
              <a:off x="6480881" y="3069126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8156030" y="3225190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4" name="Rounded Rectangle 193"/>
            <p:cNvSpPr/>
            <p:nvPr/>
          </p:nvSpPr>
          <p:spPr>
            <a:xfrm>
              <a:off x="8249660" y="330609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5" name="Rounded Rectangle 194"/>
            <p:cNvSpPr/>
            <p:nvPr/>
          </p:nvSpPr>
          <p:spPr>
            <a:xfrm>
              <a:off x="8249660" y="366967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8249660" y="4015348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197" name="Straight Arrow Connector 196"/>
            <p:cNvCxnSpPr>
              <a:stCxn id="190" idx="3"/>
              <a:endCxn id="194" idx="1"/>
            </p:cNvCxnSpPr>
            <p:nvPr/>
          </p:nvCxnSpPr>
          <p:spPr>
            <a:xfrm>
              <a:off x="6887760" y="2492257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8" name="Straight Arrow Connector 197"/>
            <p:cNvCxnSpPr>
              <a:stCxn id="191" idx="3"/>
              <a:endCxn id="195" idx="1"/>
            </p:cNvCxnSpPr>
            <p:nvPr/>
          </p:nvCxnSpPr>
          <p:spPr>
            <a:xfrm>
              <a:off x="6887760" y="2855839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9" name="Straight Arrow Connector 198"/>
            <p:cNvCxnSpPr>
              <a:stCxn id="192" idx="3"/>
              <a:endCxn id="196" idx="1"/>
            </p:cNvCxnSpPr>
            <p:nvPr/>
          </p:nvCxnSpPr>
          <p:spPr>
            <a:xfrm>
              <a:off x="6887760" y="3201513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0" name="Straight Arrow Connector 199"/>
            <p:cNvCxnSpPr>
              <a:stCxn id="187" idx="3"/>
              <a:endCxn id="191" idx="1"/>
            </p:cNvCxnSpPr>
            <p:nvPr/>
          </p:nvCxnSpPr>
          <p:spPr>
            <a:xfrm>
              <a:off x="4980290" y="2849754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1" name="Straight Arrow Connector 200"/>
            <p:cNvCxnSpPr>
              <a:stCxn id="186" idx="3"/>
              <a:endCxn id="190" idx="1"/>
            </p:cNvCxnSpPr>
            <p:nvPr/>
          </p:nvCxnSpPr>
          <p:spPr>
            <a:xfrm>
              <a:off x="4980290" y="2486172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2" name="Straight Arrow Connector 201"/>
            <p:cNvCxnSpPr>
              <a:stCxn id="176" idx="3"/>
              <a:endCxn id="182" idx="1"/>
            </p:cNvCxnSpPr>
            <p:nvPr/>
          </p:nvCxnSpPr>
          <p:spPr>
            <a:xfrm>
              <a:off x="5540135" y="4455032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3" name="Straight Arrow Connector 202"/>
            <p:cNvCxnSpPr>
              <a:stCxn id="181" idx="3"/>
              <a:endCxn id="194" idx="1"/>
            </p:cNvCxnSpPr>
            <p:nvPr/>
          </p:nvCxnSpPr>
          <p:spPr>
            <a:xfrm flipV="1">
              <a:off x="6887760" y="3438479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4" name="Straight Arrow Connector 203"/>
            <p:cNvCxnSpPr>
              <a:stCxn id="188" idx="3"/>
              <a:endCxn id="192" idx="1"/>
            </p:cNvCxnSpPr>
            <p:nvPr/>
          </p:nvCxnSpPr>
          <p:spPr>
            <a:xfrm>
              <a:off x="4980290" y="3195428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5" name="Straight Arrow Connector 204"/>
            <p:cNvCxnSpPr>
              <a:stCxn id="183" idx="3"/>
              <a:endCxn id="194" idx="1"/>
            </p:cNvCxnSpPr>
            <p:nvPr/>
          </p:nvCxnSpPr>
          <p:spPr>
            <a:xfrm flipV="1">
              <a:off x="6887760" y="3438479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6" name="Straight Arrow Connector 205"/>
            <p:cNvCxnSpPr>
              <a:stCxn id="175" idx="3"/>
              <a:endCxn id="181" idx="1"/>
            </p:cNvCxnSpPr>
            <p:nvPr/>
          </p:nvCxnSpPr>
          <p:spPr>
            <a:xfrm>
              <a:off x="5540135" y="4091451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7" name="Straight Arrow Connector 206"/>
            <p:cNvCxnSpPr>
              <a:stCxn id="178" idx="3"/>
              <a:endCxn id="183" idx="1"/>
            </p:cNvCxnSpPr>
            <p:nvPr/>
          </p:nvCxnSpPr>
          <p:spPr>
            <a:xfrm flipV="1">
              <a:off x="5545740" y="4900309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8" name="Straight Arrow Connector 207"/>
            <p:cNvCxnSpPr>
              <a:stCxn id="179" idx="3"/>
              <a:endCxn id="184" idx="1"/>
            </p:cNvCxnSpPr>
            <p:nvPr/>
          </p:nvCxnSpPr>
          <p:spPr>
            <a:xfrm flipV="1">
              <a:off x="5545740" y="5263891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9" name="Straight Arrow Connector 208"/>
            <p:cNvCxnSpPr>
              <a:stCxn id="181" idx="3"/>
              <a:endCxn id="195" idx="1"/>
            </p:cNvCxnSpPr>
            <p:nvPr/>
          </p:nvCxnSpPr>
          <p:spPr>
            <a:xfrm flipV="1">
              <a:off x="6887760" y="3802061"/>
              <a:ext cx="1361900" cy="37492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0" name="Straight Arrow Connector 209"/>
            <p:cNvCxnSpPr>
              <a:stCxn id="182" idx="3"/>
              <a:endCxn id="195" idx="1"/>
            </p:cNvCxnSpPr>
            <p:nvPr/>
          </p:nvCxnSpPr>
          <p:spPr>
            <a:xfrm flipV="1">
              <a:off x="6887760" y="3802061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1" name="Straight Arrow Connector 210"/>
            <p:cNvCxnSpPr>
              <a:stCxn id="183" idx="3"/>
              <a:endCxn id="195" idx="1"/>
            </p:cNvCxnSpPr>
            <p:nvPr/>
          </p:nvCxnSpPr>
          <p:spPr>
            <a:xfrm flipV="1">
              <a:off x="6887760" y="3802061"/>
              <a:ext cx="1361900" cy="10982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2" name="Straight Arrow Connector 211"/>
            <p:cNvCxnSpPr>
              <a:stCxn id="184" idx="3"/>
              <a:endCxn id="195" idx="1"/>
            </p:cNvCxnSpPr>
            <p:nvPr/>
          </p:nvCxnSpPr>
          <p:spPr>
            <a:xfrm flipV="1">
              <a:off x="6887760" y="3802061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3" name="Straight Arrow Connector 212"/>
            <p:cNvCxnSpPr>
              <a:stCxn id="182" idx="3"/>
              <a:endCxn id="194" idx="1"/>
            </p:cNvCxnSpPr>
            <p:nvPr/>
          </p:nvCxnSpPr>
          <p:spPr>
            <a:xfrm flipV="1">
              <a:off x="6887760" y="3438479"/>
              <a:ext cx="1361900" cy="110209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4" name="Straight Arrow Connector 213"/>
            <p:cNvCxnSpPr>
              <a:stCxn id="187" idx="3"/>
              <a:endCxn id="192" idx="1"/>
            </p:cNvCxnSpPr>
            <p:nvPr/>
          </p:nvCxnSpPr>
          <p:spPr>
            <a:xfrm>
              <a:off x="4980290" y="2849754"/>
              <a:ext cx="1500591" cy="35175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5" name="Straight Arrow Connector 214"/>
            <p:cNvCxnSpPr>
              <a:stCxn id="187" idx="3"/>
              <a:endCxn id="190" idx="1"/>
            </p:cNvCxnSpPr>
            <p:nvPr/>
          </p:nvCxnSpPr>
          <p:spPr>
            <a:xfrm flipV="1">
              <a:off x="4980290" y="2492257"/>
              <a:ext cx="1500591" cy="35749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6" name="Straight Arrow Connector 215"/>
            <p:cNvCxnSpPr>
              <a:stCxn id="188" idx="3"/>
              <a:endCxn id="191" idx="1"/>
            </p:cNvCxnSpPr>
            <p:nvPr/>
          </p:nvCxnSpPr>
          <p:spPr>
            <a:xfrm flipV="1">
              <a:off x="4980290" y="2855839"/>
              <a:ext cx="1500591" cy="33958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7" name="Straight Arrow Connector 216"/>
            <p:cNvCxnSpPr>
              <a:stCxn id="186" idx="3"/>
              <a:endCxn id="192" idx="1"/>
            </p:cNvCxnSpPr>
            <p:nvPr/>
          </p:nvCxnSpPr>
          <p:spPr>
            <a:xfrm>
              <a:off x="4980290" y="2486172"/>
              <a:ext cx="1500591" cy="71534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8" name="Straight Arrow Connector 217"/>
            <p:cNvCxnSpPr>
              <a:stCxn id="184" idx="3"/>
              <a:endCxn id="194" idx="1"/>
            </p:cNvCxnSpPr>
            <p:nvPr/>
          </p:nvCxnSpPr>
          <p:spPr>
            <a:xfrm flipV="1">
              <a:off x="6887760" y="3438479"/>
              <a:ext cx="1361900" cy="18254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9" name="Straight Arrow Connector 218"/>
            <p:cNvCxnSpPr>
              <a:stCxn id="181" idx="3"/>
              <a:endCxn id="196" idx="1"/>
            </p:cNvCxnSpPr>
            <p:nvPr/>
          </p:nvCxnSpPr>
          <p:spPr>
            <a:xfrm flipV="1">
              <a:off x="6887760" y="4147735"/>
              <a:ext cx="1361900" cy="29253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0" name="Straight Arrow Connector 219"/>
            <p:cNvCxnSpPr>
              <a:stCxn id="182" idx="3"/>
              <a:endCxn id="196" idx="1"/>
            </p:cNvCxnSpPr>
            <p:nvPr/>
          </p:nvCxnSpPr>
          <p:spPr>
            <a:xfrm flipV="1">
              <a:off x="6887760" y="4147735"/>
              <a:ext cx="1361900" cy="392834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1" name="Straight Arrow Connector 220"/>
            <p:cNvCxnSpPr>
              <a:stCxn id="183" idx="3"/>
              <a:endCxn id="196" idx="1"/>
            </p:cNvCxnSpPr>
            <p:nvPr/>
          </p:nvCxnSpPr>
          <p:spPr>
            <a:xfrm flipV="1">
              <a:off x="6887760" y="4147735"/>
              <a:ext cx="1361900" cy="75257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2" name="Straight Arrow Connector 221"/>
            <p:cNvCxnSpPr>
              <a:stCxn id="184" idx="3"/>
              <a:endCxn id="196" idx="1"/>
            </p:cNvCxnSpPr>
            <p:nvPr/>
          </p:nvCxnSpPr>
          <p:spPr>
            <a:xfrm flipV="1">
              <a:off x="6887760" y="4147735"/>
              <a:ext cx="1361900" cy="111615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3" name="TextBox 222"/>
            <p:cNvSpPr txBox="1"/>
            <p:nvPr/>
          </p:nvSpPr>
          <p:spPr>
            <a:xfrm>
              <a:off x="7472829" y="4745405"/>
              <a:ext cx="57076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join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664808" y="5398364"/>
              <a:ext cx="74948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union</a:t>
              </a: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5273881" y="3209701"/>
              <a:ext cx="103200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groupBy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cxnSp>
          <p:nvCxnSpPr>
            <p:cNvPr id="226" name="Straight Arrow Connector 225"/>
            <p:cNvCxnSpPr>
              <a:stCxn id="188" idx="3"/>
              <a:endCxn id="190" idx="1"/>
            </p:cNvCxnSpPr>
            <p:nvPr/>
          </p:nvCxnSpPr>
          <p:spPr>
            <a:xfrm flipV="1">
              <a:off x="4980290" y="2492257"/>
              <a:ext cx="1500591" cy="70317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7" name="Straight Arrow Connector 226"/>
            <p:cNvCxnSpPr>
              <a:stCxn id="186" idx="3"/>
              <a:endCxn id="191" idx="1"/>
            </p:cNvCxnSpPr>
            <p:nvPr/>
          </p:nvCxnSpPr>
          <p:spPr>
            <a:xfrm>
              <a:off x="4980290" y="2486172"/>
              <a:ext cx="1500591" cy="36966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8" name="Rounded Rectangle 227"/>
            <p:cNvSpPr/>
            <p:nvPr/>
          </p:nvSpPr>
          <p:spPr>
            <a:xfrm>
              <a:off x="3810358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3903988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3903988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231" name="Straight Arrow Connector 230"/>
            <p:cNvCxnSpPr>
              <a:stCxn id="229" idx="3"/>
              <a:endCxn id="175" idx="1"/>
            </p:cNvCxnSpPr>
            <p:nvPr/>
          </p:nvCxnSpPr>
          <p:spPr>
            <a:xfrm>
              <a:off x="4310867" y="4091451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32" name="Straight Arrow Connector 231"/>
            <p:cNvCxnSpPr>
              <a:stCxn id="230" idx="3"/>
              <a:endCxn id="176" idx="1"/>
            </p:cNvCxnSpPr>
            <p:nvPr/>
          </p:nvCxnSpPr>
          <p:spPr>
            <a:xfrm>
              <a:off x="4310867" y="4455032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33" name="TextBox 232"/>
            <p:cNvSpPr txBox="1"/>
            <p:nvPr/>
          </p:nvSpPr>
          <p:spPr>
            <a:xfrm>
              <a:off x="4403449" y="4431457"/>
              <a:ext cx="63284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map</a:t>
              </a: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804438" y="5449542"/>
              <a:ext cx="92457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3</a:t>
              </a: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514985" y="3139672"/>
              <a:ext cx="92340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1</a:t>
              </a: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3586392" y="5373619"/>
              <a:ext cx="93833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2</a:t>
              </a: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112956" y="2157765"/>
              <a:ext cx="405970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A:</a:t>
              </a: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996325" y="2106542"/>
              <a:ext cx="39593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B:</a:t>
              </a: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447786" y="3802881"/>
              <a:ext cx="39500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C:</a:t>
              </a: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4683539" y="3769620"/>
              <a:ext cx="4144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D:</a:t>
              </a: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4712117" y="4721660"/>
              <a:ext cx="385908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E:</a:t>
              </a: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6052965" y="3760981"/>
              <a:ext cx="37470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F:</a:t>
              </a: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7816768" y="2864847"/>
              <a:ext cx="4137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G:</a:t>
              </a:r>
            </a:p>
          </p:txBody>
        </p:sp>
      </p:grpSp>
      <p:grpSp>
        <p:nvGrpSpPr>
          <p:cNvPr id="3" name="Group 1"/>
          <p:cNvGrpSpPr/>
          <p:nvPr/>
        </p:nvGrpSpPr>
        <p:grpSpPr>
          <a:xfrm>
            <a:off x="4902597" y="6074860"/>
            <a:ext cx="2763779" cy="369332"/>
            <a:chOff x="5162865" y="6141700"/>
            <a:chExt cx="2763779" cy="369332"/>
          </a:xfrm>
        </p:grpSpPr>
        <p:sp>
          <p:nvSpPr>
            <p:cNvPr id="78" name="Rounded Rectangle 77"/>
            <p:cNvSpPr/>
            <p:nvPr/>
          </p:nvSpPr>
          <p:spPr>
            <a:xfrm>
              <a:off x="5162865" y="6219124"/>
              <a:ext cx="393158" cy="257080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553240" y="6141700"/>
              <a:ext cx="2373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= cached</a:t>
              </a:r>
              <a:r>
                <a:rPr kumimoji="0" lang="en-US" sz="1800" b="0" i="0" u="none" strike="noStrike" kern="0" cap="none" spc="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 data partition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915363" y="4832411"/>
            <a:ext cx="2134687" cy="1684422"/>
            <a:chOff x="496986" y="4609513"/>
            <a:chExt cx="2134687" cy="1684422"/>
          </a:xfrm>
        </p:grpSpPr>
        <p:sp>
          <p:nvSpPr>
            <p:cNvPr id="83" name="TextBox 82"/>
            <p:cNvSpPr txBox="1"/>
            <p:nvPr/>
          </p:nvSpPr>
          <p:spPr>
            <a:xfrm>
              <a:off x="496986" y="5955381"/>
              <a:ext cx="21346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</a:rPr>
                <a:t>Narrow dependencies</a:t>
              </a:r>
            </a:p>
          </p:txBody>
        </p:sp>
        <p:cxnSp>
          <p:nvCxnSpPr>
            <p:cNvPr id="84" name="Straight Arrow Connector 83"/>
            <p:cNvCxnSpPr/>
            <p:nvPr/>
          </p:nvCxnSpPr>
          <p:spPr bwMode="auto">
            <a:xfrm flipV="1">
              <a:off x="1394092" y="4609513"/>
              <a:ext cx="1144460" cy="13410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7" name="Group 86"/>
          <p:cNvGrpSpPr/>
          <p:nvPr/>
        </p:nvGrpSpPr>
        <p:grpSpPr>
          <a:xfrm>
            <a:off x="5106277" y="1371477"/>
            <a:ext cx="1861407" cy="983531"/>
            <a:chOff x="598361" y="6470541"/>
            <a:chExt cx="1861407" cy="983531"/>
          </a:xfrm>
        </p:grpSpPr>
        <p:sp>
          <p:nvSpPr>
            <p:cNvPr id="88" name="TextBox 87"/>
            <p:cNvSpPr txBox="1"/>
            <p:nvPr/>
          </p:nvSpPr>
          <p:spPr>
            <a:xfrm>
              <a:off x="598361" y="6470541"/>
              <a:ext cx="18614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</a:rPr>
                <a:t>Wide dependencies</a:t>
              </a:r>
            </a:p>
          </p:txBody>
        </p:sp>
        <p:cxnSp>
          <p:nvCxnSpPr>
            <p:cNvPr id="89" name="Straight Arrow Connector 88"/>
            <p:cNvCxnSpPr/>
            <p:nvPr/>
          </p:nvCxnSpPr>
          <p:spPr bwMode="auto">
            <a:xfrm flipH="1">
              <a:off x="1273145" y="6815050"/>
              <a:ext cx="120947" cy="63902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2B786-9176-884E-A52A-2555482E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0BB91-A85A-0F4D-B85F-54631B24501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4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Global aggregate computations that produce program state</a:t>
            </a:r>
          </a:p>
          <a:p>
            <a:pPr lvl="1"/>
            <a:r>
              <a:rPr lang="en-US" dirty="0"/>
              <a:t>compute the count() of an RDD, compute the max diff, etc.</a:t>
            </a:r>
          </a:p>
          <a:p>
            <a:r>
              <a:rPr lang="en-US" dirty="0"/>
              <a:t>Loops!</a:t>
            </a:r>
          </a:p>
          <a:p>
            <a:pPr lvl="1"/>
            <a:r>
              <a:rPr lang="en-US" dirty="0"/>
              <a:t>Spark makes it much easier to do multi-stage </a:t>
            </a:r>
            <a:r>
              <a:rPr lang="en-US" dirty="0" err="1"/>
              <a:t>MapReduce</a:t>
            </a:r>
            <a:endParaRPr lang="en-US" dirty="0"/>
          </a:p>
          <a:p>
            <a:r>
              <a:rPr lang="en-US" dirty="0"/>
              <a:t>Built-in abstractions for some other common operations like joins</a:t>
            </a:r>
          </a:p>
          <a:p>
            <a:r>
              <a:rPr lang="en-US" dirty="0"/>
              <a:t>See also Apache </a:t>
            </a:r>
            <a:r>
              <a:rPr lang="en-US" dirty="0" err="1"/>
              <a:t>Flink</a:t>
            </a:r>
            <a:r>
              <a:rPr lang="en-US" dirty="0"/>
              <a:t> for a flexible big data platform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8350E4-2B9A-A941-ADA7-B1FF343B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1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6254" y="16215"/>
            <a:ext cx="8977745" cy="1066800"/>
          </a:xfrm>
        </p:spPr>
        <p:txBody>
          <a:bodyPr/>
          <a:lstStyle/>
          <a:p>
            <a:r>
              <a:rPr lang="en-US" sz="3600" dirty="0"/>
              <a:t>Ex: Word count using partial aggregation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1358" y="1615440"/>
            <a:ext cx="7802880" cy="446532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counts from individual files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Then merge intermediate output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 on merged outputs</a:t>
            </a:r>
          </a:p>
        </p:txBody>
      </p:sp>
    </p:spTree>
    <p:extLst>
      <p:ext uri="{BB962C8B-B14F-4D97-AF65-F5344CB8AC3E}">
        <p14:creationId xmlns:p14="http://schemas.microsoft.com/office/powerpoint/2010/main" val="81923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52778" y="3853076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map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1802" y="3853076"/>
            <a:ext cx="1239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combine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70815" y="3853076"/>
            <a:ext cx="1167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charset="0"/>
                <a:ea typeface="Arial" charset="0"/>
                <a:cs typeface="Arial" charset="0"/>
              </a:rPr>
              <a:t>partition</a:t>
            </a:r>
          </a:p>
          <a:p>
            <a:pPr algn="ctr"/>
            <a:r>
              <a:rPr lang="en-US" dirty="0">
                <a:latin typeface="Arial" charset="0"/>
                <a:ea typeface="Arial" charset="0"/>
                <a:cs typeface="Arial" charset="0"/>
              </a:rPr>
              <a:t>(“shuffle”)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35479" y="3853076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reduce</a:t>
            </a:r>
          </a:p>
        </p:txBody>
      </p:sp>
    </p:spTree>
    <p:extLst>
      <p:ext uri="{BB962C8B-B14F-4D97-AF65-F5344CB8AC3E}">
        <p14:creationId xmlns:p14="http://schemas.microsoft.com/office/powerpoint/2010/main" val="125322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381750" y="1143001"/>
            <a:ext cx="104775" cy="5622923"/>
          </a:xfrm>
          <a:prstGeom prst="rect">
            <a:avLst/>
          </a:prstGeom>
          <a:solidFill>
            <a:srgbClr val="FF0000"/>
          </a:solidFill>
          <a:ln w="28575">
            <a:noFill/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38550" y="76201"/>
            <a:ext cx="5276850" cy="1066800"/>
          </a:xfrm>
        </p:spPr>
        <p:txBody>
          <a:bodyPr/>
          <a:lstStyle/>
          <a:p>
            <a:r>
              <a:rPr lang="en-US" dirty="0"/>
              <a:t>Synchronization Barrier</a:t>
            </a:r>
          </a:p>
        </p:txBody>
      </p:sp>
      <p:sp>
        <p:nvSpPr>
          <p:cNvPr id="5" name="Lightning Bolt 4"/>
          <p:cNvSpPr/>
          <p:nvPr/>
        </p:nvSpPr>
        <p:spPr>
          <a:xfrm>
            <a:off x="4021757" y="4024274"/>
            <a:ext cx="1825100" cy="2635805"/>
          </a:xfrm>
          <a:prstGeom prst="lightningBol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61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repeatCount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171700" y="1950691"/>
            <a:ext cx="6743700" cy="470887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spcAft>
                <a:spcPts val="1600"/>
              </a:spcAft>
            </a:pPr>
            <a:r>
              <a:rPr lang="en-US" altLang="en-US" sz="2200" dirty="0"/>
              <a:t>Map worker writes intermediate output to local disk, separated by partitioning. Once completed, tells master node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600"/>
              </a:spcAft>
            </a:pPr>
            <a:r>
              <a:rPr lang="en-US" altLang="en-US" sz="2200" dirty="0"/>
              <a:t>Reduce worker told of location of map task outputs, pulls their partition’s data from each mapper, execute function across data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altLang="en-US" sz="2200" dirty="0"/>
              <a:t>Note: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200" dirty="0"/>
              <a:t>“All-to-all” shuffle b/w mappers and reducers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200" dirty="0"/>
              <a:t>Written to disk (“materialized”) b/w </a:t>
            </a:r>
            <a:r>
              <a:rPr lang="en-US" altLang="en-US" sz="2200" i="1" dirty="0"/>
              <a:t>each</a:t>
            </a:r>
            <a:r>
              <a:rPr lang="en-US" altLang="en-US" sz="2200" dirty="0"/>
              <a:t> stage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1439" b="3057"/>
          <a:stretch/>
        </p:blipFill>
        <p:spPr>
          <a:xfrm>
            <a:off x="350196" y="2101644"/>
            <a:ext cx="1611954" cy="37215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479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Generality vs Specialization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88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Can be used for many different applications</a:t>
            </a:r>
          </a:p>
          <a:p>
            <a:pPr>
              <a:lnSpc>
                <a:spcPct val="150000"/>
              </a:lnSpc>
            </a:pPr>
            <a:r>
              <a:rPr lang="en-US" dirty="0"/>
              <a:t>Jack of all trades, master of none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Pay a generality penalty</a:t>
            </a:r>
          </a:p>
          <a:p>
            <a:pPr>
              <a:lnSpc>
                <a:spcPct val="150000"/>
              </a:lnSpc>
            </a:pPr>
            <a:r>
              <a:rPr lang="en-US" dirty="0"/>
              <a:t>Once a specific application, or class of applications becomes sufficiently important, time to build specialized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7ECB3-4C56-D748-A891-067D3659F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27163-0B3A-D847-BE5F-2201C44961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6254" y="16215"/>
            <a:ext cx="8977745" cy="1066800"/>
          </a:xfrm>
        </p:spPr>
        <p:txBody>
          <a:bodyPr>
            <a:normAutofit/>
          </a:bodyPr>
          <a:lstStyle/>
          <a:p>
            <a:r>
              <a:rPr lang="en-US" sz="4000" dirty="0"/>
              <a:t>MapReduce is a General System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13326" y="1615440"/>
            <a:ext cx="8220912" cy="44653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Can express large computations on large data; enables fault tolerant, parallel computation</a:t>
            </a:r>
            <a:br>
              <a:rPr lang="en-US" dirty="0"/>
            </a:b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Fault tolerance is an inefficient fit for many applications</a:t>
            </a:r>
            <a:br>
              <a:rPr lang="en-US" dirty="0"/>
            </a:b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Parallel programming model (map, reduce) within synchronous rounds is an inefficient fit for many applications</a:t>
            </a:r>
          </a:p>
        </p:txBody>
      </p:sp>
    </p:spTree>
    <p:extLst>
      <p:ext uri="{BB962C8B-B14F-4D97-AF65-F5344CB8AC3E}">
        <p14:creationId xmlns:p14="http://schemas.microsoft.com/office/powerpoint/2010/main" val="3117031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 w="28575">
          <a:solidFill>
            <a:schemeClr val="tx1"/>
          </a:solidFill>
          <a:prstDash val="sysDash"/>
        </a:ln>
      </a:spPr>
      <a:bodyPr rtlCol="0" anchor="ctr"/>
      <a:lstStyle>
        <a:defPPr algn="ctr">
          <a:defRPr sz="2800" b="1"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1348</Words>
  <Application>Microsoft Macintosh PowerPoint</Application>
  <PresentationFormat>On-screen Show (4:3)</PresentationFormat>
  <Paragraphs>342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Consolas</vt:lpstr>
      <vt:lpstr>Corbel</vt:lpstr>
      <vt:lpstr>Tahoma</vt:lpstr>
      <vt:lpstr>Office Theme</vt:lpstr>
      <vt:lpstr>Big Data Processing</vt:lpstr>
      <vt:lpstr>Data-Parallel Computation</vt:lpstr>
      <vt:lpstr>Ex: Word count using partial aggregation</vt:lpstr>
      <vt:lpstr>Putting it together…</vt:lpstr>
      <vt:lpstr>Synchronization Barrier</vt:lpstr>
      <vt:lpstr>Fault Tolerance in MapReduce</vt:lpstr>
      <vt:lpstr>Generality vs Specialization</vt:lpstr>
      <vt:lpstr>General Systems</vt:lpstr>
      <vt:lpstr>MapReduce is a General System</vt:lpstr>
      <vt:lpstr>MapReduce for Google’s Index</vt:lpstr>
      <vt:lpstr>MapReduce for Iterative Computations</vt:lpstr>
      <vt:lpstr>MapReduce for Stream Processing</vt:lpstr>
      <vt:lpstr>Stream Processing Systems</vt:lpstr>
      <vt:lpstr>In-Memory Data-Parallel Computation</vt:lpstr>
      <vt:lpstr>Iterative Algorithms</vt:lpstr>
      <vt:lpstr>MapAbuse: Iterative MapReduce</vt:lpstr>
      <vt:lpstr>Spark: Resilient Distributed Datasets</vt:lpstr>
      <vt:lpstr>Spark: Resilient Distributed Datasets</vt:lpstr>
      <vt:lpstr>Spark Programming Interface</vt:lpstr>
      <vt:lpstr>Example: Log Mining</vt:lpstr>
      <vt:lpstr>In-Memory Data Sharing</vt:lpstr>
      <vt:lpstr>Efficient Fault Recovery via Lineage</vt:lpstr>
      <vt:lpstr>Generality of RDDs</vt:lpstr>
      <vt:lpstr>Spark Operations</vt:lpstr>
      <vt:lpstr>Task Scheduler</vt:lpstr>
      <vt:lpstr>Spark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Systems [Fall 20120] </dc:title>
  <dc:creator>Yu Qiao</dc:creator>
  <cp:lastModifiedBy>Marco Canini</cp:lastModifiedBy>
  <cp:revision>445</cp:revision>
  <cp:lastPrinted>2019-11-28T10:58:24Z</cp:lastPrinted>
  <dcterms:created xsi:type="dcterms:W3CDTF">2012-11-29T06:34:31Z</dcterms:created>
  <dcterms:modified xsi:type="dcterms:W3CDTF">2019-11-28T10:58:27Z</dcterms:modified>
</cp:coreProperties>
</file>