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7" r:id="rId2"/>
    <p:sldId id="376" r:id="rId3"/>
    <p:sldId id="422" r:id="rId4"/>
    <p:sldId id="424" r:id="rId5"/>
    <p:sldId id="423" r:id="rId6"/>
    <p:sldId id="310" r:id="rId7"/>
    <p:sldId id="403" r:id="rId8"/>
    <p:sldId id="364" r:id="rId9"/>
    <p:sldId id="365" r:id="rId10"/>
    <p:sldId id="399" r:id="rId11"/>
    <p:sldId id="377" r:id="rId12"/>
    <p:sldId id="427" r:id="rId13"/>
    <p:sldId id="379" r:id="rId14"/>
    <p:sldId id="380" r:id="rId15"/>
    <p:sldId id="383" r:id="rId16"/>
    <p:sldId id="425" r:id="rId17"/>
    <p:sldId id="397" r:id="rId18"/>
    <p:sldId id="396" r:id="rId19"/>
    <p:sldId id="410" r:id="rId20"/>
    <p:sldId id="387" r:id="rId21"/>
    <p:sldId id="390" r:id="rId22"/>
    <p:sldId id="388" r:id="rId23"/>
    <p:sldId id="389" r:id="rId24"/>
    <p:sldId id="386" r:id="rId25"/>
    <p:sldId id="394" r:id="rId26"/>
    <p:sldId id="391" r:id="rId27"/>
    <p:sldId id="392" r:id="rId28"/>
    <p:sldId id="393" r:id="rId29"/>
    <p:sldId id="395" r:id="rId30"/>
    <p:sldId id="411" r:id="rId31"/>
    <p:sldId id="426" r:id="rId32"/>
    <p:sldId id="401" r:id="rId33"/>
    <p:sldId id="413" r:id="rId34"/>
    <p:sldId id="412" r:id="rId35"/>
    <p:sldId id="414" r:id="rId36"/>
    <p:sldId id="415" r:id="rId37"/>
    <p:sldId id="420" r:id="rId38"/>
    <p:sldId id="421" r:id="rId3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1" autoAdjust="0"/>
    <p:restoredTop sz="72244" autoAdjust="0"/>
  </p:normalViewPr>
  <p:slideViewPr>
    <p:cSldViewPr snapToGrid="0">
      <p:cViewPr varScale="1">
        <p:scale>
          <a:sx n="132" d="100"/>
          <a:sy n="132" d="100"/>
        </p:scale>
        <p:origin x="176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2352" y="192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CE29242F-881F-124D-85A8-62BC85B9BF0A}"/>
    <pc:docChg chg="addSld delSld modSld">
      <pc:chgData name="Marco Canini" userId="f9c31d46-c3b5-4114-aea8-426b22c5f56f" providerId="ADAL" clId="{CE29242F-881F-124D-85A8-62BC85B9BF0A}" dt="2018-09-12T06:51:52.893" v="71" actId="20577"/>
      <pc:docMkLst>
        <pc:docMk/>
      </pc:docMkLst>
      <pc:sldChg chg="modSp">
        <pc:chgData name="Marco Canini" userId="f9c31d46-c3b5-4114-aea8-426b22c5f56f" providerId="ADAL" clId="{CE29242F-881F-124D-85A8-62BC85B9BF0A}" dt="2018-09-12T06:51:52.893" v="71" actId="20577"/>
        <pc:sldMkLst>
          <pc:docMk/>
          <pc:sldMk cId="0" sldId="257"/>
        </pc:sldMkLst>
        <pc:spChg chg="mod">
          <ac:chgData name="Marco Canini" userId="f9c31d46-c3b5-4114-aea8-426b22c5f56f" providerId="ADAL" clId="{CE29242F-881F-124D-85A8-62BC85B9BF0A}" dt="2018-09-12T06:51:52.893" v="7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rco Canini" userId="f9c31d46-c3b5-4114-aea8-426b22c5f56f" providerId="ADAL" clId="{CE29242F-881F-124D-85A8-62BC85B9BF0A}" dt="2018-09-12T06:51:08.706" v="68"/>
          <ac:spMkLst>
            <pc:docMk/>
            <pc:sldMk cId="0" sldId="257"/>
            <ac:spMk id="15362" creationId="{00000000-0000-0000-0000-000000000000}"/>
          </ac:spMkLst>
        </pc:spChg>
      </pc:sldChg>
      <pc:sldChg chg="del">
        <pc:chgData name="Marco Canini" userId="f9c31d46-c3b5-4114-aea8-426b22c5f56f" providerId="ADAL" clId="{CE29242F-881F-124D-85A8-62BC85B9BF0A}" dt="2018-09-12T06:48:57.746" v="67" actId="2696"/>
        <pc:sldMkLst>
          <pc:docMk/>
          <pc:sldMk cId="479940710" sldId="271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886557700" sldId="31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118743609" sldId="364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713639593" sldId="365"/>
        </pc:sldMkLst>
      </pc:sldChg>
      <pc:sldChg chg="del">
        <pc:chgData name="Marco Canini" userId="f9c31d46-c3b5-4114-aea8-426b22c5f56f" providerId="ADAL" clId="{CE29242F-881F-124D-85A8-62BC85B9BF0A}" dt="2018-09-12T06:48:36.163" v="65" actId="2696"/>
        <pc:sldMkLst>
          <pc:docMk/>
          <pc:sldMk cId="627060913" sldId="369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605634502" sldId="37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875078211" sldId="376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101297882" sldId="377"/>
        </pc:sldMkLst>
      </pc:sldChg>
      <pc:sldChg chg="del">
        <pc:chgData name="Marco Canini" userId="f9c31d46-c3b5-4114-aea8-426b22c5f56f" providerId="ADAL" clId="{CE29242F-881F-124D-85A8-62BC85B9BF0A}" dt="2018-09-12T06:48:34.875" v="0" actId="2696"/>
        <pc:sldMkLst>
          <pc:docMk/>
          <pc:sldMk cId="255197272" sldId="378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282060034" sldId="379"/>
        </pc:sldMkLst>
      </pc:sldChg>
      <pc:sldChg chg="del">
        <pc:chgData name="Marco Canini" userId="f9c31d46-c3b5-4114-aea8-426b22c5f56f" providerId="ADAL" clId="{CE29242F-881F-124D-85A8-62BC85B9BF0A}" dt="2018-09-12T06:48:34.892" v="1" actId="2696"/>
        <pc:sldMkLst>
          <pc:docMk/>
          <pc:sldMk cId="2054643186" sldId="379"/>
        </pc:sldMkLst>
      </pc:sldChg>
      <pc:sldChg chg="del">
        <pc:chgData name="Marco Canini" userId="f9c31d46-c3b5-4114-aea8-426b22c5f56f" providerId="ADAL" clId="{CE29242F-881F-124D-85A8-62BC85B9BF0A}" dt="2018-09-12T06:48:34.908" v="2" actId="2696"/>
        <pc:sldMkLst>
          <pc:docMk/>
          <pc:sldMk cId="625520500" sldId="38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988332395" sldId="380"/>
        </pc:sldMkLst>
      </pc:sldChg>
      <pc:sldChg chg="del">
        <pc:chgData name="Marco Canini" userId="f9c31d46-c3b5-4114-aea8-426b22c5f56f" providerId="ADAL" clId="{CE29242F-881F-124D-85A8-62BC85B9BF0A}" dt="2018-09-12T06:48:34.929" v="3" actId="2696"/>
        <pc:sldMkLst>
          <pc:docMk/>
          <pc:sldMk cId="2081994164" sldId="382"/>
        </pc:sldMkLst>
      </pc:sldChg>
      <pc:sldChg chg="del">
        <pc:chgData name="Marco Canini" userId="f9c31d46-c3b5-4114-aea8-426b22c5f56f" providerId="ADAL" clId="{CE29242F-881F-124D-85A8-62BC85B9BF0A}" dt="2018-09-12T06:48:34.951" v="4" actId="2696"/>
        <pc:sldMkLst>
          <pc:docMk/>
          <pc:sldMk cId="689319424" sldId="383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398443616" sldId="383"/>
        </pc:sldMkLst>
      </pc:sldChg>
      <pc:sldChg chg="del">
        <pc:chgData name="Marco Canini" userId="f9c31d46-c3b5-4114-aea8-426b22c5f56f" providerId="ADAL" clId="{CE29242F-881F-124D-85A8-62BC85B9BF0A}" dt="2018-09-12T06:48:34.971" v="5" actId="2696"/>
        <pc:sldMkLst>
          <pc:docMk/>
          <pc:sldMk cId="766826432" sldId="384"/>
        </pc:sldMkLst>
      </pc:sldChg>
      <pc:sldChg chg="del">
        <pc:chgData name="Marco Canini" userId="f9c31d46-c3b5-4114-aea8-426b22c5f56f" providerId="ADAL" clId="{CE29242F-881F-124D-85A8-62BC85B9BF0A}" dt="2018-09-12T06:48:34.993" v="6" actId="2696"/>
        <pc:sldMkLst>
          <pc:docMk/>
          <pc:sldMk cId="1621341724" sldId="385"/>
        </pc:sldMkLst>
      </pc:sldChg>
      <pc:sldChg chg="del">
        <pc:chgData name="Marco Canini" userId="f9c31d46-c3b5-4114-aea8-426b22c5f56f" providerId="ADAL" clId="{CE29242F-881F-124D-85A8-62BC85B9BF0A}" dt="2018-09-12T06:48:35.020" v="7" actId="2696"/>
        <pc:sldMkLst>
          <pc:docMk/>
          <pc:sldMk cId="427752788" sldId="386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399451668" sldId="386"/>
        </pc:sldMkLst>
      </pc:sldChg>
      <pc:sldChg chg="del">
        <pc:chgData name="Marco Canini" userId="f9c31d46-c3b5-4114-aea8-426b22c5f56f" providerId="ADAL" clId="{CE29242F-881F-124D-85A8-62BC85B9BF0A}" dt="2018-09-12T06:48:35.043" v="8" actId="2696"/>
        <pc:sldMkLst>
          <pc:docMk/>
          <pc:sldMk cId="1300500427" sldId="387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116219439" sldId="387"/>
        </pc:sldMkLst>
      </pc:sldChg>
      <pc:sldChg chg="del">
        <pc:chgData name="Marco Canini" userId="f9c31d46-c3b5-4114-aea8-426b22c5f56f" providerId="ADAL" clId="{CE29242F-881F-124D-85A8-62BC85B9BF0A}" dt="2018-09-12T06:48:35.066" v="9" actId="2696"/>
        <pc:sldMkLst>
          <pc:docMk/>
          <pc:sldMk cId="1389042320" sldId="388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015647095" sldId="388"/>
        </pc:sldMkLst>
      </pc:sldChg>
      <pc:sldChg chg="del">
        <pc:chgData name="Marco Canini" userId="f9c31d46-c3b5-4114-aea8-426b22c5f56f" providerId="ADAL" clId="{CE29242F-881F-124D-85A8-62BC85B9BF0A}" dt="2018-09-12T06:48:35.090" v="10" actId="2696"/>
        <pc:sldMkLst>
          <pc:docMk/>
          <pc:sldMk cId="880580242" sldId="389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354884078" sldId="389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65750073" sldId="390"/>
        </pc:sldMkLst>
      </pc:sldChg>
      <pc:sldChg chg="del">
        <pc:chgData name="Marco Canini" userId="f9c31d46-c3b5-4114-aea8-426b22c5f56f" providerId="ADAL" clId="{CE29242F-881F-124D-85A8-62BC85B9BF0A}" dt="2018-09-12T06:48:35.107" v="11" actId="2696"/>
        <pc:sldMkLst>
          <pc:docMk/>
          <pc:sldMk cId="677002939" sldId="390"/>
        </pc:sldMkLst>
      </pc:sldChg>
      <pc:sldChg chg="del">
        <pc:chgData name="Marco Canini" userId="f9c31d46-c3b5-4114-aea8-426b22c5f56f" providerId="ADAL" clId="{CE29242F-881F-124D-85A8-62BC85B9BF0A}" dt="2018-09-12T06:48:35.119" v="12" actId="2696"/>
        <pc:sldMkLst>
          <pc:docMk/>
          <pc:sldMk cId="1564756346" sldId="391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966559758" sldId="391"/>
        </pc:sldMkLst>
      </pc:sldChg>
      <pc:sldChg chg="del">
        <pc:chgData name="Marco Canini" userId="f9c31d46-c3b5-4114-aea8-426b22c5f56f" providerId="ADAL" clId="{CE29242F-881F-124D-85A8-62BC85B9BF0A}" dt="2018-09-12T06:48:35.155" v="14" actId="2696"/>
        <pc:sldMkLst>
          <pc:docMk/>
          <pc:sldMk cId="1580167718" sldId="392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4209345199" sldId="392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110423920" sldId="393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046385993" sldId="394"/>
        </pc:sldMkLst>
      </pc:sldChg>
      <pc:sldChg chg="del">
        <pc:chgData name="Marco Canini" userId="f9c31d46-c3b5-4114-aea8-426b22c5f56f" providerId="ADAL" clId="{CE29242F-881F-124D-85A8-62BC85B9BF0A}" dt="2018-09-12T06:48:35.138" v="13" actId="2696"/>
        <pc:sldMkLst>
          <pc:docMk/>
          <pc:sldMk cId="1681917736" sldId="394"/>
        </pc:sldMkLst>
      </pc:sldChg>
      <pc:sldChg chg="del">
        <pc:chgData name="Marco Canini" userId="f9c31d46-c3b5-4114-aea8-426b22c5f56f" providerId="ADAL" clId="{CE29242F-881F-124D-85A8-62BC85B9BF0A}" dt="2018-09-12T06:48:35.181" v="15" actId="2696"/>
        <pc:sldMkLst>
          <pc:docMk/>
          <pc:sldMk cId="1386080479" sldId="395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320068964" sldId="395"/>
        </pc:sldMkLst>
      </pc:sldChg>
      <pc:sldChg chg="del">
        <pc:chgData name="Marco Canini" userId="f9c31d46-c3b5-4114-aea8-426b22c5f56f" providerId="ADAL" clId="{CE29242F-881F-124D-85A8-62BC85B9BF0A}" dt="2018-09-12T06:48:35.208" v="16" actId="2696"/>
        <pc:sldMkLst>
          <pc:docMk/>
          <pc:sldMk cId="850576151" sldId="396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634737910" sldId="396"/>
        </pc:sldMkLst>
      </pc:sldChg>
      <pc:sldChg chg="del">
        <pc:chgData name="Marco Canini" userId="f9c31d46-c3b5-4114-aea8-426b22c5f56f" providerId="ADAL" clId="{CE29242F-881F-124D-85A8-62BC85B9BF0A}" dt="2018-09-12T06:48:35.224" v="17" actId="2696"/>
        <pc:sldMkLst>
          <pc:docMk/>
          <pc:sldMk cId="1180832064" sldId="397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494842665" sldId="397"/>
        </pc:sldMkLst>
      </pc:sldChg>
      <pc:sldChg chg="del">
        <pc:chgData name="Marco Canini" userId="f9c31d46-c3b5-4114-aea8-426b22c5f56f" providerId="ADAL" clId="{CE29242F-881F-124D-85A8-62BC85B9BF0A}" dt="2018-09-12T06:48:35.248" v="18" actId="2696"/>
        <pc:sldMkLst>
          <pc:docMk/>
          <pc:sldMk cId="1862060997" sldId="398"/>
        </pc:sldMkLst>
      </pc:sldChg>
      <pc:sldChg chg="del">
        <pc:chgData name="Marco Canini" userId="f9c31d46-c3b5-4114-aea8-426b22c5f56f" providerId="ADAL" clId="{CE29242F-881F-124D-85A8-62BC85B9BF0A}" dt="2018-09-12T06:48:35.268" v="19" actId="2696"/>
        <pc:sldMkLst>
          <pc:docMk/>
          <pc:sldMk cId="298862134" sldId="399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454460146" sldId="399"/>
        </pc:sldMkLst>
      </pc:sldChg>
      <pc:sldChg chg="del">
        <pc:chgData name="Marco Canini" userId="f9c31d46-c3b5-4114-aea8-426b22c5f56f" providerId="ADAL" clId="{CE29242F-881F-124D-85A8-62BC85B9BF0A}" dt="2018-09-12T06:48:35.292" v="20" actId="2696"/>
        <pc:sldMkLst>
          <pc:docMk/>
          <pc:sldMk cId="141962758" sldId="40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870377831" sldId="400"/>
        </pc:sldMkLst>
      </pc:sldChg>
      <pc:sldChg chg="del">
        <pc:chgData name="Marco Canini" userId="f9c31d46-c3b5-4114-aea8-426b22c5f56f" providerId="ADAL" clId="{CE29242F-881F-124D-85A8-62BC85B9BF0A}" dt="2018-09-12T06:48:35.318" v="21" actId="2696"/>
        <pc:sldMkLst>
          <pc:docMk/>
          <pc:sldMk cId="399482593" sldId="401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502695868" sldId="401"/>
        </pc:sldMkLst>
      </pc:sldChg>
      <pc:sldChg chg="del">
        <pc:chgData name="Marco Canini" userId="f9c31d46-c3b5-4114-aea8-426b22c5f56f" providerId="ADAL" clId="{CE29242F-881F-124D-85A8-62BC85B9BF0A}" dt="2018-09-12T06:48:35.343" v="22" actId="2696"/>
        <pc:sldMkLst>
          <pc:docMk/>
          <pc:sldMk cId="1470847425" sldId="402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425240629" sldId="403"/>
        </pc:sldMkLst>
      </pc:sldChg>
      <pc:sldChg chg="del">
        <pc:chgData name="Marco Canini" userId="f9c31d46-c3b5-4114-aea8-426b22c5f56f" providerId="ADAL" clId="{CE29242F-881F-124D-85A8-62BC85B9BF0A}" dt="2018-09-12T06:48:35.373" v="23" actId="2696"/>
        <pc:sldMkLst>
          <pc:docMk/>
          <pc:sldMk cId="2105761473" sldId="403"/>
        </pc:sldMkLst>
      </pc:sldChg>
      <pc:sldChg chg="del">
        <pc:chgData name="Marco Canini" userId="f9c31d46-c3b5-4114-aea8-426b22c5f56f" providerId="ADAL" clId="{CE29242F-881F-124D-85A8-62BC85B9BF0A}" dt="2018-09-12T06:48:35.400" v="24" actId="2696"/>
        <pc:sldMkLst>
          <pc:docMk/>
          <pc:sldMk cId="1107061495" sldId="404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567888011" sldId="404"/>
        </pc:sldMkLst>
      </pc:sldChg>
      <pc:sldChg chg="del">
        <pc:chgData name="Marco Canini" userId="f9c31d46-c3b5-4114-aea8-426b22c5f56f" providerId="ADAL" clId="{CE29242F-881F-124D-85A8-62BC85B9BF0A}" dt="2018-09-12T06:48:35.429" v="25" actId="2696"/>
        <pc:sldMkLst>
          <pc:docMk/>
          <pc:sldMk cId="839165515" sldId="405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388479028" sldId="405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83468930" sldId="406"/>
        </pc:sldMkLst>
      </pc:sldChg>
      <pc:sldChg chg="del">
        <pc:chgData name="Marco Canini" userId="f9c31d46-c3b5-4114-aea8-426b22c5f56f" providerId="ADAL" clId="{CE29242F-881F-124D-85A8-62BC85B9BF0A}" dt="2018-09-12T06:48:35.460" v="26" actId="2696"/>
        <pc:sldMkLst>
          <pc:docMk/>
          <pc:sldMk cId="1565775410" sldId="406"/>
        </pc:sldMkLst>
      </pc:sldChg>
      <pc:sldChg chg="del">
        <pc:chgData name="Marco Canini" userId="f9c31d46-c3b5-4114-aea8-426b22c5f56f" providerId="ADAL" clId="{CE29242F-881F-124D-85A8-62BC85B9BF0A}" dt="2018-09-12T06:48:35.492" v="27" actId="2696"/>
        <pc:sldMkLst>
          <pc:docMk/>
          <pc:sldMk cId="344368892" sldId="407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577221628" sldId="407"/>
        </pc:sldMkLst>
      </pc:sldChg>
      <pc:sldChg chg="del">
        <pc:chgData name="Marco Canini" userId="f9c31d46-c3b5-4114-aea8-426b22c5f56f" providerId="ADAL" clId="{CE29242F-881F-124D-85A8-62BC85B9BF0A}" dt="2018-09-12T06:48:35.520" v="28" actId="2696"/>
        <pc:sldMkLst>
          <pc:docMk/>
          <pc:sldMk cId="770931374" sldId="408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667289768" sldId="408"/>
        </pc:sldMkLst>
      </pc:sldChg>
      <pc:sldChg chg="del">
        <pc:chgData name="Marco Canini" userId="f9c31d46-c3b5-4114-aea8-426b22c5f56f" providerId="ADAL" clId="{CE29242F-881F-124D-85A8-62BC85B9BF0A}" dt="2018-09-12T06:48:35.559" v="29" actId="2696"/>
        <pc:sldMkLst>
          <pc:docMk/>
          <pc:sldMk cId="1602306397" sldId="409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266168122" sldId="409"/>
        </pc:sldMkLst>
      </pc:sldChg>
      <pc:sldChg chg="del">
        <pc:chgData name="Marco Canini" userId="f9c31d46-c3b5-4114-aea8-426b22c5f56f" providerId="ADAL" clId="{CE29242F-881F-124D-85A8-62BC85B9BF0A}" dt="2018-09-12T06:48:35.575" v="30" actId="2696"/>
        <pc:sldMkLst>
          <pc:docMk/>
          <pc:sldMk cId="835427020" sldId="41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546840177" sldId="410"/>
        </pc:sldMkLst>
      </pc:sldChg>
      <pc:sldChg chg="del">
        <pc:chgData name="Marco Canini" userId="f9c31d46-c3b5-4114-aea8-426b22c5f56f" providerId="ADAL" clId="{CE29242F-881F-124D-85A8-62BC85B9BF0A}" dt="2018-09-12T06:48:35.587" v="31" actId="2696"/>
        <pc:sldMkLst>
          <pc:docMk/>
          <pc:sldMk cId="301028424" sldId="411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708503304" sldId="411"/>
        </pc:sldMkLst>
      </pc:sldChg>
      <pc:sldChg chg="del">
        <pc:chgData name="Marco Canini" userId="f9c31d46-c3b5-4114-aea8-426b22c5f56f" providerId="ADAL" clId="{CE29242F-881F-124D-85A8-62BC85B9BF0A}" dt="2018-09-12T06:48:35.599" v="32" actId="2696"/>
        <pc:sldMkLst>
          <pc:docMk/>
          <pc:sldMk cId="131389965" sldId="412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953758996" sldId="412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96948581" sldId="413"/>
        </pc:sldMkLst>
      </pc:sldChg>
      <pc:sldChg chg="del">
        <pc:chgData name="Marco Canini" userId="f9c31d46-c3b5-4114-aea8-426b22c5f56f" providerId="ADAL" clId="{CE29242F-881F-124D-85A8-62BC85B9BF0A}" dt="2018-09-12T06:48:35.615" v="33" actId="2696"/>
        <pc:sldMkLst>
          <pc:docMk/>
          <pc:sldMk cId="816705270" sldId="413"/>
        </pc:sldMkLst>
      </pc:sldChg>
      <pc:sldChg chg="del">
        <pc:chgData name="Marco Canini" userId="f9c31d46-c3b5-4114-aea8-426b22c5f56f" providerId="ADAL" clId="{CE29242F-881F-124D-85A8-62BC85B9BF0A}" dt="2018-09-12T06:48:35.647" v="34" actId="2696"/>
        <pc:sldMkLst>
          <pc:docMk/>
          <pc:sldMk cId="1472696015" sldId="414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2709736804" sldId="414"/>
        </pc:sldMkLst>
      </pc:sldChg>
      <pc:sldChg chg="del">
        <pc:chgData name="Marco Canini" userId="f9c31d46-c3b5-4114-aea8-426b22c5f56f" providerId="ADAL" clId="{CE29242F-881F-124D-85A8-62BC85B9BF0A}" dt="2018-09-12T06:48:35.677" v="35" actId="2696"/>
        <pc:sldMkLst>
          <pc:docMk/>
          <pc:sldMk cId="902705863" sldId="415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3902378951" sldId="415"/>
        </pc:sldMkLst>
      </pc:sldChg>
      <pc:sldChg chg="del">
        <pc:chgData name="Marco Canini" userId="f9c31d46-c3b5-4114-aea8-426b22c5f56f" providerId="ADAL" clId="{CE29242F-881F-124D-85A8-62BC85B9BF0A}" dt="2018-09-12T06:48:35.691" v="36" actId="2696"/>
        <pc:sldMkLst>
          <pc:docMk/>
          <pc:sldMk cId="1208792883" sldId="416"/>
        </pc:sldMkLst>
      </pc:sldChg>
      <pc:sldChg chg="del">
        <pc:chgData name="Marco Canini" userId="f9c31d46-c3b5-4114-aea8-426b22c5f56f" providerId="ADAL" clId="{CE29242F-881F-124D-85A8-62BC85B9BF0A}" dt="2018-09-12T06:48:35.713" v="37" actId="2696"/>
        <pc:sldMkLst>
          <pc:docMk/>
          <pc:sldMk cId="1288397833" sldId="417"/>
        </pc:sldMkLst>
      </pc:sldChg>
      <pc:sldChg chg="del">
        <pc:chgData name="Marco Canini" userId="f9c31d46-c3b5-4114-aea8-426b22c5f56f" providerId="ADAL" clId="{CE29242F-881F-124D-85A8-62BC85B9BF0A}" dt="2018-09-12T06:48:35.736" v="38" actId="2696"/>
        <pc:sldMkLst>
          <pc:docMk/>
          <pc:sldMk cId="432220770" sldId="418"/>
        </pc:sldMkLst>
      </pc:sldChg>
      <pc:sldChg chg="del">
        <pc:chgData name="Marco Canini" userId="f9c31d46-c3b5-4114-aea8-426b22c5f56f" providerId="ADAL" clId="{CE29242F-881F-124D-85A8-62BC85B9BF0A}" dt="2018-09-12T06:48:35.748" v="39" actId="2696"/>
        <pc:sldMkLst>
          <pc:docMk/>
          <pc:sldMk cId="161783222" sldId="419"/>
        </pc:sldMkLst>
      </pc:sldChg>
      <pc:sldChg chg="del">
        <pc:chgData name="Marco Canini" userId="f9c31d46-c3b5-4114-aea8-426b22c5f56f" providerId="ADAL" clId="{CE29242F-881F-124D-85A8-62BC85B9BF0A}" dt="2018-09-12T06:48:35.764" v="40" actId="2696"/>
        <pc:sldMkLst>
          <pc:docMk/>
          <pc:sldMk cId="774753326" sldId="42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4272582566" sldId="420"/>
        </pc:sldMkLst>
      </pc:sldChg>
      <pc:sldChg chg="add">
        <pc:chgData name="Marco Canini" userId="f9c31d46-c3b5-4114-aea8-426b22c5f56f" providerId="ADAL" clId="{CE29242F-881F-124D-85A8-62BC85B9BF0A}" dt="2018-09-12T06:48:37.886" v="66"/>
        <pc:sldMkLst>
          <pc:docMk/>
          <pc:sldMk cId="1828843615" sldId="421"/>
        </pc:sldMkLst>
      </pc:sldChg>
      <pc:sldChg chg="del">
        <pc:chgData name="Marco Canini" userId="f9c31d46-c3b5-4114-aea8-426b22c5f56f" providerId="ADAL" clId="{CE29242F-881F-124D-85A8-62BC85B9BF0A}" dt="2018-09-12T06:48:35.787" v="42" actId="2696"/>
        <pc:sldMkLst>
          <pc:docMk/>
          <pc:sldMk cId="2032243194" sldId="421"/>
        </pc:sldMkLst>
      </pc:sldChg>
      <pc:sldChg chg="del">
        <pc:chgData name="Marco Canini" userId="f9c31d46-c3b5-4114-aea8-426b22c5f56f" providerId="ADAL" clId="{CE29242F-881F-124D-85A8-62BC85B9BF0A}" dt="2018-09-12T06:48:35.774" v="41" actId="2696"/>
        <pc:sldMkLst>
          <pc:docMk/>
          <pc:sldMk cId="1519910528" sldId="422"/>
        </pc:sldMkLst>
      </pc:sldChg>
      <pc:sldChg chg="del">
        <pc:chgData name="Marco Canini" userId="f9c31d46-c3b5-4114-aea8-426b22c5f56f" providerId="ADAL" clId="{CE29242F-881F-124D-85A8-62BC85B9BF0A}" dt="2018-09-12T06:48:35.802" v="43" actId="2696"/>
        <pc:sldMkLst>
          <pc:docMk/>
          <pc:sldMk cId="1578031593" sldId="423"/>
        </pc:sldMkLst>
      </pc:sldChg>
      <pc:sldChg chg="del">
        <pc:chgData name="Marco Canini" userId="f9c31d46-c3b5-4114-aea8-426b22c5f56f" providerId="ADAL" clId="{CE29242F-881F-124D-85A8-62BC85B9BF0A}" dt="2018-09-12T06:48:35.814" v="44" actId="2696"/>
        <pc:sldMkLst>
          <pc:docMk/>
          <pc:sldMk cId="780088762" sldId="424"/>
        </pc:sldMkLst>
      </pc:sldChg>
      <pc:sldChg chg="del">
        <pc:chgData name="Marco Canini" userId="f9c31d46-c3b5-4114-aea8-426b22c5f56f" providerId="ADAL" clId="{CE29242F-881F-124D-85A8-62BC85B9BF0A}" dt="2018-09-12T06:48:35.825" v="45" actId="2696"/>
        <pc:sldMkLst>
          <pc:docMk/>
          <pc:sldMk cId="663187688" sldId="425"/>
        </pc:sldMkLst>
      </pc:sldChg>
      <pc:sldChg chg="del">
        <pc:chgData name="Marco Canini" userId="f9c31d46-c3b5-4114-aea8-426b22c5f56f" providerId="ADAL" clId="{CE29242F-881F-124D-85A8-62BC85B9BF0A}" dt="2018-09-12T06:48:35.840" v="46" actId="2696"/>
        <pc:sldMkLst>
          <pc:docMk/>
          <pc:sldMk cId="1295577385" sldId="426"/>
        </pc:sldMkLst>
      </pc:sldChg>
      <pc:sldChg chg="del">
        <pc:chgData name="Marco Canini" userId="f9c31d46-c3b5-4114-aea8-426b22c5f56f" providerId="ADAL" clId="{CE29242F-881F-124D-85A8-62BC85B9BF0A}" dt="2018-09-12T06:48:35.851" v="47" actId="2696"/>
        <pc:sldMkLst>
          <pc:docMk/>
          <pc:sldMk cId="1269608064" sldId="427"/>
        </pc:sldMkLst>
      </pc:sldChg>
      <pc:sldChg chg="del">
        <pc:chgData name="Marco Canini" userId="f9c31d46-c3b5-4114-aea8-426b22c5f56f" providerId="ADAL" clId="{CE29242F-881F-124D-85A8-62BC85B9BF0A}" dt="2018-09-12T06:48:35.862" v="48" actId="2696"/>
        <pc:sldMkLst>
          <pc:docMk/>
          <pc:sldMk cId="1175290844" sldId="428"/>
        </pc:sldMkLst>
      </pc:sldChg>
      <pc:sldChg chg="del">
        <pc:chgData name="Marco Canini" userId="f9c31d46-c3b5-4114-aea8-426b22c5f56f" providerId="ADAL" clId="{CE29242F-881F-124D-85A8-62BC85B9BF0A}" dt="2018-09-12T06:48:35.873" v="49" actId="2696"/>
        <pc:sldMkLst>
          <pc:docMk/>
          <pc:sldMk cId="95938930" sldId="429"/>
        </pc:sldMkLst>
      </pc:sldChg>
      <pc:sldChg chg="del">
        <pc:chgData name="Marco Canini" userId="f9c31d46-c3b5-4114-aea8-426b22c5f56f" providerId="ADAL" clId="{CE29242F-881F-124D-85A8-62BC85B9BF0A}" dt="2018-09-12T06:48:35.880" v="50" actId="2696"/>
        <pc:sldMkLst>
          <pc:docMk/>
          <pc:sldMk cId="1393764252" sldId="430"/>
        </pc:sldMkLst>
      </pc:sldChg>
      <pc:sldChg chg="del">
        <pc:chgData name="Marco Canini" userId="f9c31d46-c3b5-4114-aea8-426b22c5f56f" providerId="ADAL" clId="{CE29242F-881F-124D-85A8-62BC85B9BF0A}" dt="2018-09-12T06:48:35.888" v="51" actId="2696"/>
        <pc:sldMkLst>
          <pc:docMk/>
          <pc:sldMk cId="1935085846" sldId="431"/>
        </pc:sldMkLst>
      </pc:sldChg>
      <pc:sldChg chg="del">
        <pc:chgData name="Marco Canini" userId="f9c31d46-c3b5-4114-aea8-426b22c5f56f" providerId="ADAL" clId="{CE29242F-881F-124D-85A8-62BC85B9BF0A}" dt="2018-09-12T06:48:35.901" v="52" actId="2696"/>
        <pc:sldMkLst>
          <pc:docMk/>
          <pc:sldMk cId="107347590" sldId="432"/>
        </pc:sldMkLst>
      </pc:sldChg>
      <pc:sldChg chg="del">
        <pc:chgData name="Marco Canini" userId="f9c31d46-c3b5-4114-aea8-426b22c5f56f" providerId="ADAL" clId="{CE29242F-881F-124D-85A8-62BC85B9BF0A}" dt="2018-09-12T06:48:35.912" v="53" actId="2696"/>
        <pc:sldMkLst>
          <pc:docMk/>
          <pc:sldMk cId="1183477102" sldId="433"/>
        </pc:sldMkLst>
      </pc:sldChg>
      <pc:sldChg chg="del">
        <pc:chgData name="Marco Canini" userId="f9c31d46-c3b5-4114-aea8-426b22c5f56f" providerId="ADAL" clId="{CE29242F-881F-124D-85A8-62BC85B9BF0A}" dt="2018-09-12T06:48:35.968" v="54" actId="2696"/>
        <pc:sldMkLst>
          <pc:docMk/>
          <pc:sldMk cId="2067787374" sldId="434"/>
        </pc:sldMkLst>
      </pc:sldChg>
      <pc:sldChg chg="del">
        <pc:chgData name="Marco Canini" userId="f9c31d46-c3b5-4114-aea8-426b22c5f56f" providerId="ADAL" clId="{CE29242F-881F-124D-85A8-62BC85B9BF0A}" dt="2018-09-12T06:48:36.027" v="55" actId="2696"/>
        <pc:sldMkLst>
          <pc:docMk/>
          <pc:sldMk cId="1130276607" sldId="435"/>
        </pc:sldMkLst>
      </pc:sldChg>
      <pc:sldChg chg="del">
        <pc:chgData name="Marco Canini" userId="f9c31d46-c3b5-4114-aea8-426b22c5f56f" providerId="ADAL" clId="{CE29242F-881F-124D-85A8-62BC85B9BF0A}" dt="2018-09-12T06:48:36.036" v="56" actId="2696"/>
        <pc:sldMkLst>
          <pc:docMk/>
          <pc:sldMk cId="1878495795" sldId="436"/>
        </pc:sldMkLst>
      </pc:sldChg>
      <pc:sldChg chg="del">
        <pc:chgData name="Marco Canini" userId="f9c31d46-c3b5-4114-aea8-426b22c5f56f" providerId="ADAL" clId="{CE29242F-881F-124D-85A8-62BC85B9BF0A}" dt="2018-09-12T06:48:36.054" v="57" actId="2696"/>
        <pc:sldMkLst>
          <pc:docMk/>
          <pc:sldMk cId="1955366848" sldId="437"/>
        </pc:sldMkLst>
      </pc:sldChg>
      <pc:sldChg chg="del">
        <pc:chgData name="Marco Canini" userId="f9c31d46-c3b5-4114-aea8-426b22c5f56f" providerId="ADAL" clId="{CE29242F-881F-124D-85A8-62BC85B9BF0A}" dt="2018-09-12T06:48:36.073" v="58" actId="2696"/>
        <pc:sldMkLst>
          <pc:docMk/>
          <pc:sldMk cId="417459542" sldId="438"/>
        </pc:sldMkLst>
      </pc:sldChg>
      <pc:sldChg chg="del">
        <pc:chgData name="Marco Canini" userId="f9c31d46-c3b5-4114-aea8-426b22c5f56f" providerId="ADAL" clId="{CE29242F-881F-124D-85A8-62BC85B9BF0A}" dt="2018-09-12T06:48:36.089" v="59" actId="2696"/>
        <pc:sldMkLst>
          <pc:docMk/>
          <pc:sldMk cId="1704971470" sldId="439"/>
        </pc:sldMkLst>
      </pc:sldChg>
      <pc:sldChg chg="del">
        <pc:chgData name="Marco Canini" userId="f9c31d46-c3b5-4114-aea8-426b22c5f56f" providerId="ADAL" clId="{CE29242F-881F-124D-85A8-62BC85B9BF0A}" dt="2018-09-12T06:48:36.102" v="60" actId="2696"/>
        <pc:sldMkLst>
          <pc:docMk/>
          <pc:sldMk cId="23628158" sldId="440"/>
        </pc:sldMkLst>
      </pc:sldChg>
      <pc:sldChg chg="del">
        <pc:chgData name="Marco Canini" userId="f9c31d46-c3b5-4114-aea8-426b22c5f56f" providerId="ADAL" clId="{CE29242F-881F-124D-85A8-62BC85B9BF0A}" dt="2018-09-12T06:48:36.114" v="61" actId="2696"/>
        <pc:sldMkLst>
          <pc:docMk/>
          <pc:sldMk cId="1377003577" sldId="441"/>
        </pc:sldMkLst>
      </pc:sldChg>
      <pc:sldChg chg="del">
        <pc:chgData name="Marco Canini" userId="f9c31d46-c3b5-4114-aea8-426b22c5f56f" providerId="ADAL" clId="{CE29242F-881F-124D-85A8-62BC85B9BF0A}" dt="2018-09-12T06:48:36.134" v="62" actId="2696"/>
        <pc:sldMkLst>
          <pc:docMk/>
          <pc:sldMk cId="1683215085" sldId="442"/>
        </pc:sldMkLst>
      </pc:sldChg>
      <pc:sldChg chg="del">
        <pc:chgData name="Marco Canini" userId="f9c31d46-c3b5-4114-aea8-426b22c5f56f" providerId="ADAL" clId="{CE29242F-881F-124D-85A8-62BC85B9BF0A}" dt="2018-09-12T06:48:36.148" v="63" actId="2696"/>
        <pc:sldMkLst>
          <pc:docMk/>
          <pc:sldMk cId="537110482" sldId="443"/>
        </pc:sldMkLst>
      </pc:sldChg>
      <pc:sldChg chg="del">
        <pc:chgData name="Marco Canini" userId="f9c31d46-c3b5-4114-aea8-426b22c5f56f" providerId="ADAL" clId="{CE29242F-881F-124D-85A8-62BC85B9BF0A}" dt="2018-09-12T06:48:36.154" v="64" actId="2696"/>
        <pc:sldMkLst>
          <pc:docMk/>
          <pc:sldMk cId="2061821411" sldId="44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2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Q:</a:t>
            </a:r>
            <a:r>
              <a:rPr lang="en-US" b="0" baseline="0" dirty="0"/>
              <a:t> </a:t>
            </a:r>
            <a:r>
              <a:rPr lang="en-US" b="0" dirty="0"/>
              <a:t>How can we get such a FIFO channel?</a:t>
            </a:r>
          </a:p>
          <a:p>
            <a:r>
              <a:rPr lang="en-US" b="0" dirty="0"/>
              <a:t>A: At</a:t>
            </a:r>
            <a:r>
              <a:rPr lang="en-US" b="0" baseline="0" dirty="0"/>
              <a:t>-least-once retransmission + at-most-once deduplication + ordering of messages (seq no + delivery in seq no order)</a:t>
            </a:r>
          </a:p>
          <a:p>
            <a:r>
              <a:rPr lang="en-US" b="0" baseline="0" dirty="0"/>
              <a:t>A: TCP provides all of the above for us as long as processes do not fail (which we assumed here)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5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5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89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0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8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0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5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5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9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2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5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7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49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1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2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3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4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5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EED08CBE-07DD-4B4E-9B5F-5A8042FFB2CC}" type="slidenum">
              <a:rPr lang="en-US" altLang="x-none" sz="1300"/>
              <a:pPr eaLnBrk="1" hangingPunct="1"/>
              <a:t>37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58859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8D0F-12FA-264C-BBF9-3B5797F065A8}" type="datetime1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8E7B-94EE-6142-9055-E28EA5CBECED}" type="datetime1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6820-7B80-F042-9250-1C5E27EFCCF4}" type="datetime1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6956-1507-7E47-A1AA-38B05B120DBF}" type="datetime1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F0A4-2E10-7047-B596-97383740A816}" type="datetime1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382000" cy="112236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4953000" cy="42672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A3E2-049A-3648-9BBF-8E8AA825A9FF}" type="datetime1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66D0-9C6C-324D-80B2-3A6A05350640}" type="datetime1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F2A7-0695-AB42-B8AC-C1A0B55693A3}" type="datetime1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FB91-48D5-F844-9DFA-AA4AB92DC613}" type="datetime1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CC96-D85A-8040-A395-EB710A7C2477}" type="datetime1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A187-7F2B-CB46-8F40-3CD78BF36440}" type="datetime1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B513-A7FC-054A-9375-F1DE2DDE6113}" type="datetime1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B0FC-64D0-5945-BA75-42C3C4BF3B11}" type="datetime1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835BE18-58EA-3C41-98F3-9657CDA3EFE2}" type="datetime1">
              <a:rPr lang="en-US" smtClean="0"/>
              <a:t>9/8/19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8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Vector Clocks and </a:t>
            </a:r>
            <a:br>
              <a:rPr lang="en-US" dirty="0"/>
            </a:br>
            <a:r>
              <a:rPr lang="en-US" dirty="0"/>
              <a:t>Distributed Snapshots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5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540" y="6249436"/>
            <a:ext cx="5238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</a:t>
            </a:r>
            <a:r>
              <a:rPr lang="en-US" sz="1400" b="0">
                <a:latin typeface="Arial" charset="0"/>
                <a:ea typeface="Arial" charset="0"/>
                <a:cs typeface="Arial" charset="0"/>
              </a:rPr>
              <a:t>: Kyle 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Jamieson developed much of the original material.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V(</a:t>
            </a:r>
            <a:r>
              <a:rPr lang="en-US" sz="2800" b="1" dirty="0"/>
              <a:t>w</a:t>
            </a:r>
            <a:r>
              <a:rPr lang="en-US" sz="2800" dirty="0"/>
              <a:t>) &lt; V(</a:t>
            </a:r>
            <a:r>
              <a:rPr lang="en-US" sz="2800" b="1" dirty="0"/>
              <a:t>z</a:t>
            </a:r>
            <a:r>
              <a:rPr lang="en-US" sz="2800" dirty="0"/>
              <a:t>) </a:t>
            </a:r>
            <a:r>
              <a:rPr lang="en-US" sz="2800" b="1" dirty="0"/>
              <a:t>then </a:t>
            </a:r>
            <a:r>
              <a:rPr lang="en-US" sz="2800" dirty="0"/>
              <a:t>there is a chain of events linked by Happens-Before (</a:t>
            </a:r>
            <a:r>
              <a:rPr lang="en-US" sz="2800" dirty="0">
                <a:sym typeface="Wingdings"/>
              </a:rPr>
              <a:t>) between </a:t>
            </a:r>
            <a:r>
              <a:rPr lang="en-US" sz="2800" b="1" dirty="0">
                <a:sym typeface="Wingdings"/>
              </a:rPr>
              <a:t>w</a:t>
            </a:r>
            <a:r>
              <a:rPr lang="en-US" sz="2800" dirty="0">
                <a:sym typeface="Wingdings"/>
              </a:rPr>
              <a:t> and </a:t>
            </a:r>
            <a:r>
              <a:rPr lang="en-US" sz="2800" b="1" dirty="0">
                <a:sym typeface="Wingdings"/>
              </a:rPr>
              <a:t>z</a:t>
            </a:r>
          </a:p>
          <a:p>
            <a:pPr>
              <a:buClr>
                <a:schemeClr val="tx1"/>
              </a:buClr>
            </a:pPr>
            <a:endParaRPr lang="en-US" sz="2800" b="1" dirty="0">
              <a:sym typeface="Wingdings"/>
            </a:endParaRPr>
          </a:p>
          <a:p>
            <a:pPr>
              <a:buClr>
                <a:schemeClr val="tx1"/>
              </a:buClr>
            </a:pPr>
            <a:r>
              <a:rPr lang="en-US" sz="2800" dirty="0"/>
              <a:t>If V(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dirty="0"/>
              <a:t>) || V(</a:t>
            </a:r>
            <a:r>
              <a:rPr lang="en-US" sz="2800" b="1" dirty="0"/>
              <a:t>w</a:t>
            </a:r>
            <a:r>
              <a:rPr lang="en-US" sz="2800" dirty="0"/>
              <a:t>) then there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 such chain of events </a:t>
            </a:r>
            <a:r>
              <a:rPr lang="en-US" sz="2800" dirty="0"/>
              <a:t>between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capture causality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069477" y="4201837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26465" y="4201837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02465" y="445634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002465" y="497779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2646" y="47896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8" name="Oval 37"/>
          <p:cNvSpPr/>
          <p:nvPr/>
        </p:nvSpPr>
        <p:spPr>
          <a:xfrm>
            <a:off x="4656687" y="550094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5065" y="54814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  <p:cxnSp>
        <p:nvCxnSpPr>
          <p:cNvPr id="40" name="Straight Arrow Connector 39"/>
          <p:cNvCxnSpPr>
            <a:stCxn id="36" idx="6"/>
            <a:endCxn id="38" idx="2"/>
          </p:cNvCxnSpPr>
          <p:nvPr/>
        </p:nvCxnSpPr>
        <p:spPr>
          <a:xfrm>
            <a:off x="2139985" y="5046554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656687" y="622443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4707" y="4245589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3642" y="481572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93246" y="533887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9243" y="600984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20207" y="424558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5683" y="60012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z</a:t>
            </a:r>
          </a:p>
        </p:txBody>
      </p:sp>
      <p:sp>
        <p:nvSpPr>
          <p:cNvPr id="29" name="Process 28"/>
          <p:cNvSpPr/>
          <p:nvPr/>
        </p:nvSpPr>
        <p:spPr>
          <a:xfrm>
            <a:off x="1773900" y="3620378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30" name="Process 29"/>
          <p:cNvSpPr/>
          <p:nvPr/>
        </p:nvSpPr>
        <p:spPr>
          <a:xfrm>
            <a:off x="4428219" y="361921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33" name="Straight Arrow Connector 32"/>
          <p:cNvCxnSpPr>
            <a:stCxn id="38" idx="4"/>
            <a:endCxn id="47" idx="0"/>
          </p:cNvCxnSpPr>
          <p:nvPr/>
        </p:nvCxnSpPr>
        <p:spPr>
          <a:xfrm>
            <a:off x="4725447" y="5638466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4"/>
            <a:endCxn id="36" idx="0"/>
          </p:cNvCxnSpPr>
          <p:nvPr/>
        </p:nvCxnSpPr>
        <p:spPr>
          <a:xfrm>
            <a:off x="2071225" y="4593867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307885" y="4558601"/>
            <a:ext cx="1524428" cy="523220"/>
            <a:chOff x="4595752" y="4199049"/>
            <a:chExt cx="1524428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5081113" y="4225337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" charset="0"/>
                  <a:ea typeface="Arial" charset="0"/>
                  <a:cs typeface="Arial" charset="0"/>
                </a:rPr>
                <a:t>[0,1,0]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944554" y="443808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95752" y="419904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4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8756"/>
            <a:ext cx="8763000" cy="4728291"/>
          </a:xfrm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Two events </a:t>
            </a:r>
            <a:r>
              <a:rPr lang="en-US" sz="3600" b="1" dirty="0"/>
              <a:t>a, 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Lamport clocks: C(a) &lt; C(b)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Conclusion: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NOT b </a:t>
            </a: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 a 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(either a  b or a || b)</a:t>
            </a:r>
            <a:endParaRPr lang="en-US" sz="3600" dirty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Vector clocks: V(a) &lt; V(z)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Conclusion: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is-IS" sz="36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800" y="4798874"/>
            <a:ext cx="81281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Vector clock timestamps precisely capture happens-before relationship (potential causality)</a:t>
            </a:r>
          </a:p>
        </p:txBody>
      </p:sp>
    </p:spTree>
    <p:extLst>
      <p:ext uri="{BB962C8B-B14F-4D97-AF65-F5344CB8AC3E}">
        <p14:creationId xmlns:p14="http://schemas.microsoft.com/office/powerpoint/2010/main" val="21012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7921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spc="-150" dirty="0"/>
              <a:t>Compared to </a:t>
            </a:r>
            <a:r>
              <a:rPr lang="en-US" sz="3200" spc="-150" dirty="0" err="1"/>
              <a:t>Lamport</a:t>
            </a:r>
            <a:r>
              <a:rPr lang="en-US" sz="3200" spc="-150" dirty="0"/>
              <a:t> timestamps,</a:t>
            </a:r>
            <a:br>
              <a:rPr lang="en-US" sz="3200" spc="-150" dirty="0"/>
            </a:br>
            <a:r>
              <a:rPr lang="en-US" sz="3200" spc="-150" dirty="0"/>
              <a:t>vector timestamps O(n) overhead for storage and communication, n = no. of processes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 of vector timestamps</a:t>
            </a:r>
          </a:p>
        </p:txBody>
      </p:sp>
    </p:spTree>
    <p:extLst>
      <p:ext uri="{BB962C8B-B14F-4D97-AF65-F5344CB8AC3E}">
        <p14:creationId xmlns:p14="http://schemas.microsoft.com/office/powerpoint/2010/main" val="180413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Logical Time: Vector clocks</a:t>
            </a: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Distributed Global Snapshots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b="1" dirty="0"/>
          </a:p>
          <a:p>
            <a:pPr marL="914400" lvl="1" indent="-514350"/>
            <a:r>
              <a:rPr lang="en-US" altLang="en-US" sz="2800" b="1" dirty="0"/>
              <a:t>Chandy-Lamport algorithm</a:t>
            </a:r>
          </a:p>
          <a:p>
            <a:pPr marL="914400" lvl="1" indent="-514350"/>
            <a:endParaRPr lang="en-US" altLang="en-US" sz="2800" dirty="0"/>
          </a:p>
          <a:p>
            <a:pPr marL="914400" lvl="1" indent="-514350"/>
            <a:r>
              <a:rPr lang="en-US" altLang="en-US" sz="2800" dirty="0"/>
              <a:t>Reasoning about C-L: Consistent Cuts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999340"/>
          </a:xfrm>
        </p:spPr>
        <p:txBody>
          <a:bodyPr/>
          <a:lstStyle/>
          <a:p>
            <a:r>
              <a:rPr lang="en-US" dirty="0"/>
              <a:t>What is the state of a </a:t>
            </a:r>
            <a:r>
              <a:rPr lang="en-US"/>
              <a:t>distributed system?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Snapshots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84" y="2923180"/>
            <a:ext cx="1392831" cy="1353358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6460070" y="388818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7281" y="4412660"/>
            <a:ext cx="2341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acct1 balance = $1000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acct2 balance = $2000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91" y="2880617"/>
            <a:ext cx="1392831" cy="13533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4019768"/>
            <a:ext cx="2522875" cy="1849831"/>
            <a:chOff x="152400" y="4019768"/>
            <a:chExt cx="2522875" cy="1849831"/>
          </a:xfrm>
        </p:grpSpPr>
        <p:sp>
          <p:nvSpPr>
            <p:cNvPr id="10" name="Can 9"/>
            <p:cNvSpPr/>
            <p:nvPr/>
          </p:nvSpPr>
          <p:spPr>
            <a:xfrm>
              <a:off x="2197987" y="4019768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238383"/>
              <a:ext cx="21338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  <a:p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acct1 balance = $1000</a:t>
              </a:r>
            </a:p>
            <a:p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acct2 balance = $2000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33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the system with no process failures</a:t>
            </a:r>
          </a:p>
          <a:p>
            <a:pPr lvl="1">
              <a:defRPr/>
            </a:pPr>
            <a:r>
              <a:rPr lang="en-US" dirty="0"/>
              <a:t>Each process has some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it keeps track of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two first-in, first-out, unidirectional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between every process pair P and Q</a:t>
            </a:r>
          </a:p>
          <a:p>
            <a:pPr lvl="1">
              <a:defRPr/>
            </a:pPr>
            <a:r>
              <a:rPr lang="en-US" dirty="0"/>
              <a:t>Call them </a:t>
            </a:r>
            <a:r>
              <a:rPr lang="en-US" b="1" dirty="0"/>
              <a:t>channel(P, Q) </a:t>
            </a:r>
            <a:r>
              <a:rPr lang="en-US" dirty="0"/>
              <a:t>and </a:t>
            </a:r>
            <a:r>
              <a:rPr lang="en-US" b="1" dirty="0"/>
              <a:t>channel(Q, P)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channel has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state,</a:t>
            </a:r>
            <a:r>
              <a:rPr lang="en-US" dirty="0"/>
              <a:t> too: the set of messages inside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All messages sent on channels arrive intact, unduplicated, in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139844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/>
              <a:t>“</a:t>
            </a:r>
            <a:r>
              <a:rPr lang="en-US" sz="2800" dirty="0">
                <a:ea typeface="Helvetica Neue Medium" charset="0"/>
                <a:cs typeface="Helvetica Neue Medium" charset="0"/>
              </a:rPr>
              <a:t>All messages sent on channels arrive intact, unduplicated, in order”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Q: Arrive?</a:t>
            </a:r>
          </a:p>
          <a:p>
            <a:pPr>
              <a:lnSpc>
                <a:spcPct val="90000"/>
              </a:lnSpc>
            </a:pPr>
            <a:r>
              <a:rPr lang="en-US" dirty="0"/>
              <a:t>Q: Intact?</a:t>
            </a:r>
          </a:p>
          <a:p>
            <a:pPr>
              <a:lnSpc>
                <a:spcPct val="90000"/>
              </a:lnSpc>
            </a:pPr>
            <a:r>
              <a:rPr lang="en-US" dirty="0"/>
              <a:t>Q: Unduplicated?</a:t>
            </a:r>
          </a:p>
          <a:p>
            <a:pPr>
              <a:lnSpc>
                <a:spcPct val="90000"/>
              </a:lnSpc>
            </a:pPr>
            <a:r>
              <a:rPr lang="en-US" dirty="0"/>
              <a:t>Q: In order?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TCP provides all of these when processes don’t fail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FIFO communication channel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E38E58-8864-424F-941D-16B5E99F1476}"/>
              </a:ext>
            </a:extLst>
          </p:cNvPr>
          <p:cNvSpPr txBox="1">
            <a:spLocks/>
          </p:cNvSpPr>
          <p:nvPr/>
        </p:nvSpPr>
        <p:spPr>
          <a:xfrm>
            <a:off x="3081866" y="1642532"/>
            <a:ext cx="6062133" cy="408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At-least-once retransmission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Network layer checksums 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At-most-once deduplication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Sender include sequence numbers,</a:t>
            </a:r>
            <a:b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receiver only delivers in sequence order </a:t>
            </a:r>
          </a:p>
        </p:txBody>
      </p:sp>
    </p:spTree>
    <p:extLst>
      <p:ext uri="{BB962C8B-B14F-4D97-AF65-F5344CB8AC3E}">
        <p14:creationId xmlns:p14="http://schemas.microsoft.com/office/powerpoint/2010/main" val="39528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Global snapshot is global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distributed system has a number of processes running on a number of physical servers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These processes communicate with each other via channels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snapshot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captures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The </a:t>
            </a:r>
            <a:r>
              <a:rPr lang="en-US" b="1" dirty="0"/>
              <a:t>local states of each process </a:t>
            </a: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, program variables), and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The state of </a:t>
            </a:r>
            <a:r>
              <a:rPr lang="en-US" b="1" dirty="0"/>
              <a:t>each communication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23D8-24EC-2845-9184-8E577DE22C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Why do we need snapshots?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Checkpointing:</a:t>
            </a:r>
            <a:r>
              <a:rPr lang="en-US" dirty="0"/>
              <a:t> Restart if the application fails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Collecting garbage: </a:t>
            </a:r>
            <a:r>
              <a:rPr lang="en-US" dirty="0"/>
              <a:t>Remove objects that don’t have any references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Detecting deadlocks: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snapshot can examine the current application state</a:t>
            </a:r>
          </a:p>
          <a:p>
            <a:pPr lvl="1">
              <a:defRPr/>
            </a:pPr>
            <a:r>
              <a:rPr lang="en-US" b="1" dirty="0"/>
              <a:t>Process A</a:t>
            </a:r>
            <a:r>
              <a:rPr lang="en-US" dirty="0"/>
              <a:t> grabs </a:t>
            </a:r>
            <a:r>
              <a:rPr lang="en-US" b="1" dirty="0"/>
              <a:t>Lock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grabs </a:t>
            </a:r>
            <a:r>
              <a:rPr lang="en-US" b="1" dirty="0"/>
              <a:t>2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 waits for </a:t>
            </a:r>
            <a:r>
              <a:rPr lang="en-US" b="1" dirty="0"/>
              <a:t>2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 waits for </a:t>
            </a:r>
            <a:r>
              <a:rPr lang="en-US" b="1" dirty="0"/>
              <a:t>1...   ...   ...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Other debugging: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 little easier to work with than printf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0D4D7-759E-D64F-AD10-98634D650D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Just synchronize local clocks?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Each process </a:t>
            </a:r>
            <a:r>
              <a:rPr lang="en-US" altLang="x-none" b="1" dirty="0"/>
              <a:t>records state </a:t>
            </a:r>
            <a:r>
              <a:rPr lang="en-US" altLang="x-none" dirty="0"/>
              <a:t>at </a:t>
            </a:r>
            <a:r>
              <a:rPr lang="en-US" altLang="x-none" b="1" dirty="0"/>
              <a:t>some agreed-upon time</a:t>
            </a:r>
          </a:p>
          <a:p>
            <a:pPr lvl="1"/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But </a:t>
            </a:r>
            <a:r>
              <a:rPr lang="en-US" altLang="x-none" b="1" dirty="0"/>
              <a:t>system clocks </a:t>
            </a:r>
            <a:r>
              <a:rPr lang="en-US" altLang="x-none" b="1" dirty="0">
                <a:solidFill>
                  <a:srgbClr val="FF0000"/>
                </a:solidFill>
              </a:rPr>
              <a:t>skew,</a:t>
            </a:r>
            <a:r>
              <a:rPr lang="en-US" altLang="x-none" dirty="0"/>
              <a:t> significantly with respect to CPU process’ clock cycle</a:t>
            </a:r>
          </a:p>
          <a:p>
            <a:pPr lvl="1"/>
            <a:r>
              <a:rPr lang="en-US" altLang="x-none" dirty="0"/>
              <a:t>And we </a:t>
            </a:r>
            <a:r>
              <a:rPr lang="en-US" altLang="x-none" b="1" dirty="0">
                <a:solidFill>
                  <a:srgbClr val="FF0000"/>
                </a:solidFill>
              </a:rPr>
              <a:t>wouldn’t record messages </a:t>
            </a:r>
            <a:r>
              <a:rPr lang="en-US" altLang="x-none" dirty="0"/>
              <a:t>between processes</a:t>
            </a:r>
          </a:p>
          <a:p>
            <a:endParaRPr lang="en-US" altLang="x-none" dirty="0"/>
          </a:p>
          <a:p>
            <a:r>
              <a:rPr lang="en-US" altLang="x-none" dirty="0"/>
              <a:t>Do we need synchronization?</a:t>
            </a:r>
          </a:p>
          <a:p>
            <a:endParaRPr lang="en-US" altLang="x-none" dirty="0"/>
          </a:p>
          <a:p>
            <a:r>
              <a:rPr lang="en-US" altLang="x-none" dirty="0"/>
              <a:t>What did Lamport realize about ordering events?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0B1F5-C347-D84D-B6CD-F310A67810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Logical Time: Vector clocks</a:t>
            </a:r>
          </a:p>
          <a:p>
            <a:pPr marL="914400" lvl="1" indent="-514350"/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Distributed Global Snapshots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83082"/>
          </a:xfrm>
        </p:spPr>
        <p:txBody>
          <a:bodyPr/>
          <a:lstStyle/>
          <a:p>
            <a:r>
              <a:rPr lang="en-US" dirty="0"/>
              <a:t>Let’s represent process state as a set of colored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tokens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Suppose there are two processes,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Q: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model: Graphical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943" y="2830882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Process 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3743" y="2830882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Process Q: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5512" y="4025809"/>
            <a:ext cx="24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channel(P, Q)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521" y="5074212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channel(Q, P)</a:t>
            </a: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090" y="5580061"/>
            <a:ext cx="47690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Correct global snapshot =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Exactly one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of each token</a:t>
            </a:r>
          </a:p>
        </p:txBody>
      </p:sp>
    </p:spTree>
    <p:extLst>
      <p:ext uri="{BB962C8B-B14F-4D97-AF65-F5344CB8AC3E}">
        <p14:creationId xmlns:p14="http://schemas.microsoft.com/office/powerpoint/2010/main" val="21162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take snapshots </a:t>
            </a:r>
            <a:r>
              <a:rPr lang="en-US" b="1" dirty="0"/>
              <a:t>only </a:t>
            </a:r>
            <a:r>
              <a:rPr lang="en-US" b="1"/>
              <a:t>from a process </a:t>
            </a:r>
            <a:r>
              <a:rPr lang="en-US" b="1" dirty="0"/>
              <a:t>perspective</a:t>
            </a:r>
          </a:p>
          <a:p>
            <a:endParaRPr lang="en-US" dirty="0"/>
          </a:p>
          <a:p>
            <a:r>
              <a:rPr lang="en-US" dirty="0"/>
              <a:t>Suppose snapshots happen </a:t>
            </a:r>
            <a:r>
              <a:rPr lang="en-US" b="1" dirty="0"/>
              <a:t>independently</a:t>
            </a:r>
            <a:r>
              <a:rPr lang="en-US" dirty="0"/>
              <a:t> at each process</a:t>
            </a:r>
          </a:p>
          <a:p>
            <a:endParaRPr lang="en-US" dirty="0"/>
          </a:p>
          <a:p>
            <a:r>
              <a:rPr lang="en-US" dirty="0"/>
              <a:t>Let’s look at the implications...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inconsistency possible?</a:t>
            </a:r>
          </a:p>
        </p:txBody>
      </p:sp>
    </p:spTree>
    <p:extLst>
      <p:ext uri="{BB962C8B-B14F-4D97-AF65-F5344CB8AC3E}">
        <p14:creationId xmlns:p14="http://schemas.microsoft.com/office/powerpoint/2010/main" val="6575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18619"/>
            <a:ext cx="8763000" cy="652765"/>
          </a:xfrm>
        </p:spPr>
        <p:txBody>
          <a:bodyPr>
            <a:normAutofit/>
          </a:bodyPr>
          <a:lstStyle/>
          <a:p>
            <a:r>
              <a:rPr lang="en-US"/>
              <a:t>P</a:t>
            </a:r>
            <a:r>
              <a:rPr lang="en-US" dirty="0"/>
              <a:t>, Q put tokens into channels, </a:t>
            </a:r>
            <a:r>
              <a:rPr lang="en-US" b="1" dirty="0"/>
              <a:t>then</a:t>
            </a:r>
            <a:r>
              <a:rPr lang="en-US" dirty="0"/>
              <a:t> snapshot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Disappearing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7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006" y="6079731"/>
            <a:ext cx="15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18" name="Oval 17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1" name="Curved Connector 20"/>
            <p:cNvCxnSpPr>
              <a:endCxn id="18" idx="2"/>
            </p:cNvCxnSpPr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4614" y="6078872"/>
            <a:ext cx="2040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58322" y="5104089"/>
            <a:ext cx="1860015" cy="463463"/>
            <a:chOff x="4458322" y="5104089"/>
            <a:chExt cx="1860015" cy="463463"/>
          </a:xfrm>
        </p:grpSpPr>
        <p:sp>
          <p:nvSpPr>
            <p:cNvPr id="33" name="Oval 32"/>
            <p:cNvSpPr/>
            <p:nvPr/>
          </p:nvSpPr>
          <p:spPr>
            <a:xfrm>
              <a:off x="4458322" y="5104089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36" name="Curved Connector 35"/>
            <p:cNvCxnSpPr>
              <a:stCxn id="17" idx="2"/>
            </p:cNvCxnSpPr>
            <p:nvPr/>
          </p:nvCxnSpPr>
          <p:spPr>
            <a:xfrm rot="10800000" flipV="1">
              <a:off x="4921785" y="5168133"/>
              <a:ext cx="1396552" cy="167686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148791" y="5104088"/>
            <a:ext cx="2297933" cy="463463"/>
            <a:chOff x="5148791" y="5104088"/>
            <a:chExt cx="2297933" cy="463463"/>
          </a:xfrm>
        </p:grpSpPr>
        <p:sp>
          <p:nvSpPr>
            <p:cNvPr id="34" name="Oval 33"/>
            <p:cNvSpPr/>
            <p:nvPr/>
          </p:nvSpPr>
          <p:spPr>
            <a:xfrm>
              <a:off x="5148791" y="5104088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7" name="Curved Connector 36"/>
            <p:cNvCxnSpPr>
              <a:stCxn id="19" idx="2"/>
              <a:endCxn id="34" idx="6"/>
            </p:cNvCxnSpPr>
            <p:nvPr/>
          </p:nvCxnSpPr>
          <p:spPr>
            <a:xfrm rot="10800000">
              <a:off x="5612255" y="5335821"/>
              <a:ext cx="1834469" cy="64045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002780" y="2398081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misses</a:t>
            </a:r>
            <a:r>
              <a:rPr lang="en-US" sz="28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Y, B, and O tokens</a:t>
            </a:r>
          </a:p>
        </p:txBody>
      </p:sp>
    </p:spTree>
    <p:extLst>
      <p:ext uri="{BB962C8B-B14F-4D97-AF65-F5344CB8AC3E}">
        <p14:creationId xmlns:p14="http://schemas.microsoft.com/office/powerpoint/2010/main" val="20156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6" grpId="0"/>
      <p:bldP spid="28" grpId="0" animBg="1"/>
      <p:bldP spid="32" grpId="0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96258"/>
            <a:ext cx="8763000" cy="846262"/>
          </a:xfrm>
        </p:spPr>
        <p:txBody>
          <a:bodyPr>
            <a:normAutofit/>
          </a:bodyPr>
          <a:lstStyle/>
          <a:p>
            <a:r>
              <a:rPr lang="en-US" dirty="0"/>
              <a:t>P snapshots,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/>
              <a:t>sends Y</a:t>
            </a:r>
            <a:endParaRPr lang="en-US" dirty="0"/>
          </a:p>
          <a:p>
            <a:r>
              <a:rPr lang="en-US" dirty="0"/>
              <a:t>Q receives Y, </a:t>
            </a:r>
            <a:r>
              <a:rPr lang="en-US" b="1" dirty="0"/>
              <a:t>then</a:t>
            </a:r>
            <a:r>
              <a:rPr lang="en-US" dirty="0"/>
              <a:t> snapshots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Duplicated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20849" y="4174918"/>
            <a:ext cx="2476922" cy="463463"/>
            <a:chOff x="1743927" y="4052949"/>
            <a:chExt cx="2476922" cy="463463"/>
          </a:xfrm>
        </p:grpSpPr>
        <p:sp>
          <p:nvSpPr>
            <p:cNvPr id="27" name="Oval 26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8" name="Curved Connector 27"/>
            <p:cNvCxnSpPr>
              <a:stCxn id="24" idx="6"/>
            </p:cNvCxnSpPr>
            <p:nvPr/>
          </p:nvCxnSpPr>
          <p:spPr>
            <a:xfrm>
              <a:off x="1743927" y="4162712"/>
              <a:ext cx="2013459" cy="12197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98116" y="6076142"/>
            <a:ext cx="332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 =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{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1098" y="2754996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duplicates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Y token</a:t>
            </a:r>
          </a:p>
        </p:txBody>
      </p:sp>
    </p:spTree>
    <p:extLst>
      <p:ext uri="{BB962C8B-B14F-4D97-AF65-F5344CB8AC3E}">
        <p14:creationId xmlns:p14="http://schemas.microsoft.com/office/powerpoint/2010/main" val="13548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went wrong?  We should have captured the state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as well</a:t>
            </a:r>
          </a:p>
          <a:p>
            <a:endParaRPr lang="en-US" dirty="0"/>
          </a:p>
          <a:p>
            <a:r>
              <a:rPr lang="en-US" dirty="0"/>
              <a:t>Let’s send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marker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track this state</a:t>
            </a:r>
          </a:p>
          <a:p>
            <a:pPr lvl="1"/>
            <a:r>
              <a:rPr lang="en-US" dirty="0"/>
              <a:t>Distinct from other messages</a:t>
            </a:r>
          </a:p>
          <a:p>
            <a:pPr lvl="1"/>
            <a:r>
              <a:rPr lang="en-US" dirty="0"/>
              <a:t>Channels deliver marker and other messages FIFO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“Marker” messages</a:t>
            </a:r>
          </a:p>
        </p:txBody>
      </p:sp>
    </p:spTree>
    <p:extLst>
      <p:ext uri="{BB962C8B-B14F-4D97-AF65-F5344CB8AC3E}">
        <p14:creationId xmlns:p14="http://schemas.microsoft.com/office/powerpoint/2010/main" val="139945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We’ll designate one node (say </a:t>
            </a:r>
            <a:r>
              <a:rPr lang="en-US" sz="2800" b="1" dirty="0"/>
              <a:t>P</a:t>
            </a:r>
            <a:r>
              <a:rPr lang="en-US" sz="2800" dirty="0"/>
              <a:t>)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en-US" sz="2800" b="1" dirty="0"/>
              <a:t> </a:t>
            </a:r>
            <a:r>
              <a:rPr lang="en-US" sz="2800" dirty="0"/>
              <a:t>the snapshot</a:t>
            </a:r>
          </a:p>
          <a:p>
            <a:pPr lvl="1"/>
            <a:r>
              <a:rPr lang="en-US" sz="2800" dirty="0"/>
              <a:t>Without any steps in between, </a:t>
            </a:r>
            <a:r>
              <a:rPr lang="en-US" sz="2800" b="1" dirty="0"/>
              <a:t>P: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/>
              <a:t>Records its local state (“snapshots”)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/>
              <a:t>Sends a marker on each outbound channel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Nodes remember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whether they have snapshotted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 receiving a marker, </a:t>
            </a:r>
            <a:r>
              <a:rPr lang="en-US" sz="2800" dirty="0"/>
              <a:t>a </a:t>
            </a:r>
            <a:r>
              <a:rPr lang="en-US" sz="2800" b="1" dirty="0"/>
              <a:t>non-snapshotted</a:t>
            </a:r>
            <a:r>
              <a:rPr lang="en-US" sz="2800" dirty="0"/>
              <a:t> node performs steps (1) and (2)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 algorithm: Overview</a:t>
            </a:r>
          </a:p>
        </p:txBody>
      </p:sp>
    </p:spTree>
    <p:extLst>
      <p:ext uri="{BB962C8B-B14F-4D97-AF65-F5344CB8AC3E}">
        <p14:creationId xmlns:p14="http://schemas.microsoft.com/office/powerpoint/2010/main" val="1046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/>
              <a:t>P </a:t>
            </a:r>
            <a:r>
              <a:rPr lang="en-US" b="1" dirty="0"/>
              <a:t>snapshots and sends marker,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sends 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Send Rule: </a:t>
            </a:r>
            <a:r>
              <a:rPr lang="en-US" dirty="0"/>
              <a:t>Send marker on all outgoing channels</a:t>
            </a:r>
          </a:p>
          <a:p>
            <a:pPr lvl="1"/>
            <a:r>
              <a:rPr lang="en-US" b="1" dirty="0"/>
              <a:t>Immediately</a:t>
            </a:r>
            <a:r>
              <a:rPr lang="en-US" dirty="0"/>
              <a:t> </a:t>
            </a:r>
            <a:r>
              <a:rPr lang="en-US" b="1" dirty="0"/>
              <a:t>after</a:t>
            </a:r>
            <a:r>
              <a:rPr lang="en-US" dirty="0"/>
              <a:t> </a:t>
            </a:r>
            <a:r>
              <a:rPr lang="en-US" b="1" dirty="0"/>
              <a:t>snapshot</a:t>
            </a:r>
            <a:endParaRPr lang="en-US" dirty="0"/>
          </a:p>
          <a:p>
            <a:pPr lvl="1"/>
            <a:r>
              <a:rPr lang="en-US" b="1" dirty="0"/>
              <a:t>Before</a:t>
            </a:r>
            <a:r>
              <a:rPr lang="en-US" dirty="0"/>
              <a:t> sending any </a:t>
            </a:r>
            <a:r>
              <a:rPr lang="en-US" b="1" dirty="0"/>
              <a:t>further</a:t>
            </a:r>
            <a:r>
              <a:rPr lang="en-US" dirty="0"/>
              <a:t> </a:t>
            </a:r>
            <a:r>
              <a:rPr lang="en-US" b="1" dirty="0"/>
              <a:t>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Sending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300" y="6079731"/>
            <a:ext cx="304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snap:</a:t>
            </a:r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 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2934" y="3875293"/>
            <a:ext cx="3581759" cy="643423"/>
            <a:chOff x="1462934" y="3875293"/>
            <a:chExt cx="3581759" cy="643423"/>
          </a:xfrm>
        </p:grpSpPr>
        <p:sp>
          <p:nvSpPr>
            <p:cNvPr id="6" name="TextBox 5"/>
            <p:cNvSpPr txBox="1"/>
            <p:nvPr/>
          </p:nvSpPr>
          <p:spPr>
            <a:xfrm>
              <a:off x="4454467" y="3933941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  <p:cxnSp>
          <p:nvCxnSpPr>
            <p:cNvPr id="31" name="Curved Connector 30"/>
            <p:cNvCxnSpPr>
              <a:endCxn id="6" idx="1"/>
            </p:cNvCxnSpPr>
            <p:nvPr/>
          </p:nvCxnSpPr>
          <p:spPr>
            <a:xfrm>
              <a:off x="1462934" y="3875293"/>
              <a:ext cx="2991533" cy="35103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5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/>
              <a:t>At the same time, Q sends orange token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</a:p>
          <a:p>
            <a:r>
              <a:rPr lang="en-US" dirty="0"/>
              <a:t>Then, Q receives marker ▲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Receive Rule (if not yet snapshotted)</a:t>
            </a:r>
          </a:p>
          <a:p>
            <a:pPr lvl="1"/>
            <a:r>
              <a:rPr lang="en-US" sz="2400" dirty="0"/>
              <a:t>On receiving marker on channel </a:t>
            </a:r>
            <a:r>
              <a:rPr lang="en-US" sz="2400" b="1" i="1" dirty="0"/>
              <a:t>c </a:t>
            </a:r>
            <a:r>
              <a:rPr lang="en-US" sz="2400" dirty="0"/>
              <a:t>record </a:t>
            </a:r>
            <a:r>
              <a:rPr lang="en-US" sz="2400" i="1" dirty="0"/>
              <a:t>c</a:t>
            </a:r>
            <a:r>
              <a:rPr lang="en-US" sz="2400" dirty="0"/>
              <a:t>’s state as </a:t>
            </a:r>
            <a:r>
              <a:rPr lang="en-US" sz="2400" b="1" dirty="0"/>
              <a:t>empty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Receiving process (1/2)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P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467" y="3933941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57386" y="5102833"/>
            <a:ext cx="3689337" cy="463463"/>
            <a:chOff x="3757386" y="5102833"/>
            <a:chExt cx="3689337" cy="463463"/>
          </a:xfrm>
        </p:grpSpPr>
        <p:sp>
          <p:nvSpPr>
            <p:cNvPr id="26" name="Oval 25"/>
            <p:cNvSpPr/>
            <p:nvPr/>
          </p:nvSpPr>
          <p:spPr>
            <a:xfrm>
              <a:off x="3757386" y="51028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7" name="Curved Connector 26"/>
            <p:cNvCxnSpPr>
              <a:stCxn id="19" idx="2"/>
              <a:endCxn id="26" idx="6"/>
            </p:cNvCxnSpPr>
            <p:nvPr/>
          </p:nvCxnSpPr>
          <p:spPr>
            <a:xfrm rot="10800000">
              <a:off x="4220849" y="5334565"/>
              <a:ext cx="3225874" cy="653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44693" y="4172249"/>
            <a:ext cx="1708527" cy="584775"/>
            <a:chOff x="5044693" y="4172249"/>
            <a:chExt cx="1708527" cy="584775"/>
          </a:xfrm>
        </p:grpSpPr>
        <p:cxnSp>
          <p:nvCxnSpPr>
            <p:cNvPr id="29" name="Curved Connector 28"/>
            <p:cNvCxnSpPr>
              <a:stCxn id="6" idx="3"/>
              <a:endCxn id="32" idx="1"/>
            </p:cNvCxnSpPr>
            <p:nvPr/>
          </p:nvCxnSpPr>
          <p:spPr>
            <a:xfrm>
              <a:off x="5044693" y="4226329"/>
              <a:ext cx="1118301" cy="2383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62994" y="4172249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04066" y="6087351"/>
            <a:ext cx="2459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Q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9378" y="3282416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  <a:sym typeface="Wingdings"/>
              </a:rPr>
              <a:t>channel(P,Q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) = {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37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1975401"/>
          </a:xfrm>
        </p:spPr>
        <p:txBody>
          <a:bodyPr>
            <a:normAutofit/>
          </a:bodyPr>
          <a:lstStyle/>
          <a:p>
            <a:r>
              <a:rPr lang="en-US" dirty="0"/>
              <a:t>Q sends marker to P</a:t>
            </a:r>
          </a:p>
          <a:p>
            <a:r>
              <a:rPr lang="en-US" dirty="0"/>
              <a:t>P receives orange token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/>
              <a:t>, then marker ▲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Receive Rule (if already snapshotted):</a:t>
            </a:r>
          </a:p>
          <a:p>
            <a:pPr lvl="1"/>
            <a:r>
              <a:rPr lang="en-US" sz="2400" dirty="0"/>
              <a:t>On receiving marker on </a:t>
            </a:r>
            <a:r>
              <a:rPr lang="en-US" sz="2400" b="1" i="1" dirty="0"/>
              <a:t>c </a:t>
            </a:r>
            <a:r>
              <a:rPr lang="en-US" sz="2400" dirty="0"/>
              <a:t>record </a:t>
            </a:r>
            <a:r>
              <a:rPr lang="en-US" sz="2400" i="1" dirty="0"/>
              <a:t>c</a:t>
            </a:r>
            <a:r>
              <a:rPr lang="en-US" sz="2400" dirty="0"/>
              <a:t>’s state: </a:t>
            </a:r>
            <a:r>
              <a:rPr lang="en-US" sz="2400" b="1" dirty="0"/>
              <a:t>all msgs from </a:t>
            </a:r>
            <a:r>
              <a:rPr lang="en-US" sz="2400" b="1" i="1" dirty="0"/>
              <a:t>c</a:t>
            </a:r>
            <a:r>
              <a:rPr lang="en-US" sz="2400" b="1" dirty="0"/>
              <a:t> since snapshot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Receiving process (2/2)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666" y="6088448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57386" y="51028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7013" y="6082399"/>
            <a:ext cx="2459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4608" y="501494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cxnSp>
        <p:nvCxnSpPr>
          <p:cNvPr id="28" name="Curved Connector 27"/>
          <p:cNvCxnSpPr>
            <a:endCxn id="25" idx="3"/>
          </p:cNvCxnSpPr>
          <p:nvPr/>
        </p:nvCxnSpPr>
        <p:spPr>
          <a:xfrm rot="5400000">
            <a:off x="5496318" y="4345541"/>
            <a:ext cx="550306" cy="1373273"/>
          </a:xfrm>
          <a:prstGeom prst="curved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937254" y="4337031"/>
            <a:ext cx="2820133" cy="997534"/>
            <a:chOff x="937254" y="4337031"/>
            <a:chExt cx="2820133" cy="997534"/>
          </a:xfrm>
        </p:grpSpPr>
        <p:cxnSp>
          <p:nvCxnSpPr>
            <p:cNvPr id="31" name="Curved Connector 30"/>
            <p:cNvCxnSpPr>
              <a:stCxn id="26" idx="2"/>
              <a:endCxn id="36" idx="6"/>
            </p:cNvCxnSpPr>
            <p:nvPr/>
          </p:nvCxnSpPr>
          <p:spPr>
            <a:xfrm rot="10800000">
              <a:off x="1400718" y="4568763"/>
              <a:ext cx="2356669" cy="76580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937254" y="4337031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34303" y="4232960"/>
            <a:ext cx="2760305" cy="1074371"/>
            <a:chOff x="1734303" y="4232960"/>
            <a:chExt cx="2760305" cy="1074371"/>
          </a:xfrm>
        </p:grpSpPr>
        <p:cxnSp>
          <p:nvCxnSpPr>
            <p:cNvPr id="38" name="Curved Connector 37"/>
            <p:cNvCxnSpPr>
              <a:stCxn id="25" idx="1"/>
            </p:cNvCxnSpPr>
            <p:nvPr/>
          </p:nvCxnSpPr>
          <p:spPr>
            <a:xfrm rot="10800000">
              <a:off x="2206764" y="4525350"/>
              <a:ext cx="2287844" cy="781981"/>
            </a:xfrm>
            <a:prstGeom prst="curvedConnector3">
              <a:avLst>
                <a:gd name="adj1" fmla="val 68652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34303" y="4232960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69379" y="3303991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channel(P,Q) = {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792" y="5951652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channel(Q,P) = {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8900000">
            <a:off x="5254210" y="6421045"/>
            <a:ext cx="396240" cy="35260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4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45" grpId="0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chemeClr val="tx1"/>
                </a:solidFill>
              </a:rPr>
              <a:t>Distributed algorithm: </a:t>
            </a:r>
            <a:r>
              <a:rPr lang="en-US" altLang="x-none" dirty="0">
                <a:solidFill>
                  <a:schemeClr val="tx1"/>
                </a:solidFill>
              </a:rPr>
              <a:t>No one process decides when it terminates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chemeClr val="tx1"/>
                </a:solidFill>
              </a:rPr>
              <a:t>Eventually, all processes have received a marker (and recorded their own state)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All processes have received a marker on all the </a:t>
            </a:r>
            <a:r>
              <a:rPr lang="en-US" altLang="x-none" i="1" dirty="0">
                <a:solidFill>
                  <a:schemeClr val="tx1"/>
                </a:solidFill>
              </a:rPr>
              <a:t>N–</a:t>
            </a:r>
            <a:r>
              <a:rPr lang="en-US" altLang="x-none" dirty="0">
                <a:solidFill>
                  <a:schemeClr val="tx1"/>
                </a:solidFill>
              </a:rPr>
              <a:t>1 incoming channels (and recorded their states)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Later, a central server can </a:t>
            </a:r>
            <a:r>
              <a:rPr lang="en-US" altLang="x-none" b="1" dirty="0">
                <a:solidFill>
                  <a:schemeClr val="tx1"/>
                </a:solidFill>
              </a:rPr>
              <a:t>gather the local states </a:t>
            </a:r>
            <a:r>
              <a:rPr lang="en-US" altLang="x-none" dirty="0">
                <a:solidFill>
                  <a:schemeClr val="tx1"/>
                </a:solidFill>
              </a:rPr>
              <a:t>to build a global snapshot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Terminating a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6BED-8F3A-1447-80A5-1FC9D052AD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Happens-Before relationship</a:t>
            </a:r>
          </a:p>
          <a:p>
            <a:pPr lvl="1">
              <a:lnSpc>
                <a:spcPct val="100000"/>
              </a:lnSpc>
            </a:pPr>
            <a:r>
              <a:rPr lang="en-GB" altLang="en-US" dirty="0"/>
              <a:t>Event</a:t>
            </a:r>
            <a:r>
              <a:rPr lang="en-GB" altLang="en-US" b="1" dirty="0"/>
              <a:t> a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dirty="0"/>
              <a:t> event </a:t>
            </a:r>
            <a:r>
              <a:rPr lang="en-US" altLang="en-US" b="1" dirty="0"/>
              <a:t>b (a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altLang="en-US" b="1" dirty="0">
                <a:sym typeface="Wingdings"/>
              </a:rPr>
              <a:t> b)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c,</a:t>
            </a:r>
            <a:r>
              <a:rPr lang="en-GB" dirty="0"/>
              <a:t> </a:t>
            </a:r>
            <a:r>
              <a:rPr lang="en-GB" b="1" dirty="0"/>
              <a:t>d</a:t>
            </a:r>
            <a:r>
              <a:rPr lang="en-GB" dirty="0"/>
              <a:t> not related by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so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concurrent,</a:t>
            </a:r>
            <a:r>
              <a:rPr lang="en-GB" b="1" dirty="0"/>
              <a:t> </a:t>
            </a:r>
            <a:r>
              <a:rPr lang="en-GB" dirty="0"/>
              <a:t>written as </a:t>
            </a:r>
            <a:r>
              <a:rPr lang="en-GB" b="1" dirty="0"/>
              <a:t>c</a:t>
            </a:r>
            <a:r>
              <a:rPr lang="en-GB" dirty="0"/>
              <a:t> || </a:t>
            </a:r>
            <a:r>
              <a:rPr lang="en-GB" b="1" dirty="0"/>
              <a:t>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Lamport</a:t>
            </a:r>
            <a:r>
              <a:rPr lang="en-US" dirty="0"/>
              <a:t> clocks is a logical clock construction to capture the order of events in a distributed systems</a:t>
            </a:r>
            <a:br>
              <a:rPr lang="en-US" dirty="0"/>
            </a:br>
            <a:r>
              <a:rPr lang="en-US" dirty="0"/>
              <a:t>(disregarding the precise clock time)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Tag every event </a:t>
            </a:r>
            <a:r>
              <a:rPr lang="en-US" b="1" dirty="0"/>
              <a:t>a</a:t>
            </a:r>
            <a:r>
              <a:rPr lang="en-US" dirty="0"/>
              <a:t> by C(</a:t>
            </a:r>
            <a:r>
              <a:rPr lang="en-US" b="1" dirty="0"/>
              <a:t>a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If </a:t>
            </a:r>
            <a:r>
              <a:rPr lang="en-US" sz="2800" b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b</a:t>
            </a:r>
            <a:r>
              <a:rPr lang="en-US" sz="2800" dirty="0">
                <a:sym typeface="Wingdings"/>
              </a:rPr>
              <a:t>, then ?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ym typeface="Wingdings"/>
              </a:rPr>
              <a:t>If </a:t>
            </a:r>
            <a:r>
              <a:rPr lang="en-US" sz="2800" i="1" dirty="0">
                <a:sym typeface="Wingdings"/>
              </a:rPr>
              <a:t>C</a:t>
            </a:r>
            <a:r>
              <a:rPr lang="en-US" sz="2800" dirty="0">
                <a:sym typeface="Wingdings"/>
              </a:rPr>
              <a:t>(</a:t>
            </a:r>
            <a:r>
              <a:rPr lang="en-US" sz="2800" b="1" dirty="0">
                <a:sym typeface="Wingdings"/>
              </a:rPr>
              <a:t>a</a:t>
            </a:r>
            <a:r>
              <a:rPr lang="en-US" sz="2800" dirty="0">
                <a:sym typeface="Wingdings"/>
              </a:rPr>
              <a:t>) &lt; </a:t>
            </a:r>
            <a:r>
              <a:rPr lang="en-US" sz="2800" i="1" dirty="0">
                <a:sym typeface="Wingdings"/>
              </a:rPr>
              <a:t>C</a:t>
            </a:r>
            <a:r>
              <a:rPr lang="en-US" sz="2800" dirty="0">
                <a:sym typeface="Wingdings"/>
              </a:rPr>
              <a:t>(</a:t>
            </a:r>
            <a:r>
              <a:rPr lang="en-US" sz="2800" b="1" dirty="0">
                <a:sym typeface="Wingdings"/>
              </a:rPr>
              <a:t>b</a:t>
            </a:r>
            <a:r>
              <a:rPr lang="en-US" sz="2800" dirty="0">
                <a:sym typeface="Wingdings"/>
              </a:rPr>
              <a:t>), then ?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ym typeface="Wingdings"/>
              </a:rPr>
              <a:t>If </a:t>
            </a:r>
            <a:r>
              <a:rPr lang="en-US" sz="2800" b="1" dirty="0">
                <a:sym typeface="Wingdings"/>
              </a:rPr>
              <a:t>a || b</a:t>
            </a:r>
            <a:r>
              <a:rPr lang="en-US" sz="2800" dirty="0">
                <a:sym typeface="Wingdings"/>
              </a:rPr>
              <a:t>, then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Lamport Clocks Review</a:t>
            </a:r>
          </a:p>
        </p:txBody>
      </p:sp>
    </p:spTree>
    <p:extLst>
      <p:ext uri="{BB962C8B-B14F-4D97-AF65-F5344CB8AC3E}">
        <p14:creationId xmlns:p14="http://schemas.microsoft.com/office/powerpoint/2010/main" val="2261124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Logical Time: Vector clocks</a:t>
            </a: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Distributed Global Snapshots</a:t>
            </a: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Chandy-Lamport algorithm</a:t>
            </a: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altLang="en-US" sz="2800" b="1" dirty="0"/>
              <a:t>Reasoning about C-L: Consistent Cuts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03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state as cut of system’s execution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5400000">
            <a:off x="1092041" y="3200868"/>
            <a:ext cx="3659159" cy="535259"/>
          </a:xfrm>
          <a:prstGeom prst="curvedConnector3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D0E9221-224D-6543-8083-CA9037EE7E7B}"/>
              </a:ext>
            </a:extLst>
          </p:cNvPr>
          <p:cNvSpPr txBox="1"/>
          <p:nvPr/>
        </p:nvSpPr>
        <p:spPr>
          <a:xfrm>
            <a:off x="532501" y="5630272"/>
            <a:ext cx="764522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Cut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= { The last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event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of each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of each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channel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that is in the cut 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58AFD2-1B2D-D047-8E09-25FC18899DF6}"/>
              </a:ext>
            </a:extLst>
          </p:cNvPr>
          <p:cNvSpPr txBox="1"/>
          <p:nvPr/>
        </p:nvSpPr>
        <p:spPr>
          <a:xfrm>
            <a:off x="7296109" y="4901198"/>
            <a:ext cx="110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→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3BDF99-E97F-774F-A118-0E3A945FF7EB}"/>
              </a:ext>
            </a:extLst>
          </p:cNvPr>
          <p:cNvSpPr txBox="1"/>
          <p:nvPr/>
        </p:nvSpPr>
        <p:spPr>
          <a:xfrm>
            <a:off x="2653386" y="4735556"/>
            <a:ext cx="340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Snapshot of global state: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a subset of its global history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Global states and cuts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Global state </a:t>
            </a:r>
            <a:r>
              <a:rPr lang="en-US" altLang="x-none" dirty="0"/>
              <a:t>is a </a:t>
            </a:r>
            <a:r>
              <a:rPr lang="en-US" altLang="x-none" i="1" dirty="0"/>
              <a:t>n</a:t>
            </a:r>
            <a:r>
              <a:rPr lang="en-US" altLang="x-none" dirty="0"/>
              <a:t>-tuple of local states (one per process </a:t>
            </a:r>
            <a:r>
              <a:rPr lang="en-US" altLang="x-none" b="1" dirty="0"/>
              <a:t>and</a:t>
            </a:r>
            <a:r>
              <a:rPr lang="en-US" altLang="x-none" dirty="0"/>
              <a:t> channel)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b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is a subset of the global history that contains an initial prefix of each local state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Therefore every cut is a natural global state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Intuitively, a cut </a:t>
            </a:r>
            <a:r>
              <a:rPr lang="en-US" altLang="x-none" b="1" dirty="0"/>
              <a:t>partitions</a:t>
            </a:r>
            <a:r>
              <a:rPr lang="en-US" altLang="x-none" dirty="0"/>
              <a:t> the space time diagram along the time axis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= { The last </a:t>
            </a:r>
            <a:r>
              <a:rPr lang="en-US" altLang="x-none" b="1" dirty="0"/>
              <a:t>event</a:t>
            </a:r>
            <a:r>
              <a:rPr lang="en-US" altLang="x-none" dirty="0"/>
              <a:t> of each </a:t>
            </a:r>
            <a:r>
              <a:rPr lang="en-US" altLang="x-none" b="1" dirty="0"/>
              <a:t>process,</a:t>
            </a:r>
            <a:r>
              <a:rPr lang="en-US" altLang="x-none" dirty="0"/>
              <a:t> and </a:t>
            </a:r>
            <a:r>
              <a:rPr lang="en-US" altLang="x-none" b="1" dirty="0"/>
              <a:t>message</a:t>
            </a:r>
            <a:r>
              <a:rPr lang="en-US" altLang="x-none" dirty="0"/>
              <a:t> of each </a:t>
            </a:r>
            <a:r>
              <a:rPr lang="en-US" altLang="x-none" b="1" dirty="0"/>
              <a:t>channel</a:t>
            </a:r>
            <a:r>
              <a:rPr lang="en-US" altLang="x-none" dirty="0"/>
              <a:t> that is in the cut }</a:t>
            </a:r>
          </a:p>
        </p:txBody>
      </p:sp>
    </p:spTree>
    <p:extLst>
      <p:ext uri="{BB962C8B-B14F-4D97-AF65-F5344CB8AC3E}">
        <p14:creationId xmlns:p14="http://schemas.microsoft.com/office/powerpoint/2010/main" val="2502695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consistent cut </a:t>
            </a:r>
            <a:r>
              <a:rPr lang="en-US" dirty="0"/>
              <a:t>is a cut that </a:t>
            </a:r>
            <a:r>
              <a:rPr lang="en-US" b="1" dirty="0"/>
              <a:t>respects causality of events</a:t>
            </a:r>
          </a:p>
          <a:p>
            <a:endParaRPr lang="en-US" dirty="0"/>
          </a:p>
          <a:p>
            <a:r>
              <a:rPr lang="en-US" dirty="0"/>
              <a:t>A cut </a:t>
            </a:r>
            <a:r>
              <a:rPr lang="en-US" b="1" dirty="0"/>
              <a:t>C</a:t>
            </a:r>
            <a:r>
              <a:rPr lang="en-US" dirty="0"/>
              <a:t>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when: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pair of events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f</a:t>
            </a:r>
            <a:r>
              <a:rPr lang="en-US" dirty="0"/>
              <a:t>, if: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/>
              <a:t>f</a:t>
            </a:r>
            <a:r>
              <a:rPr lang="en-US" dirty="0"/>
              <a:t> is in the cut, 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/>
              <a:t>e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f,</a:t>
            </a:r>
          </a:p>
          <a:p>
            <a:pPr lvl="1"/>
            <a:r>
              <a:rPr lang="en-US" dirty="0">
                <a:sym typeface="Wingdings"/>
              </a:rPr>
              <a:t>then, event </a:t>
            </a:r>
            <a:r>
              <a:rPr lang="en-US" b="1" dirty="0">
                <a:sym typeface="Wingdings"/>
              </a:rPr>
              <a:t>e</a:t>
            </a:r>
            <a:r>
              <a:rPr lang="en-US" dirty="0">
                <a:sym typeface="Wingdings"/>
              </a:rPr>
              <a:t> is also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in the cut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versus inconsistent cuts</a:t>
            </a:r>
          </a:p>
        </p:txBody>
      </p:sp>
    </p:spTree>
    <p:extLst>
      <p:ext uri="{BB962C8B-B14F-4D97-AF65-F5344CB8AC3E}">
        <p14:creationId xmlns:p14="http://schemas.microsoft.com/office/powerpoint/2010/main" val="296948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versus inconsistent cuts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85997" y="1638918"/>
            <a:ext cx="2543715" cy="4364576"/>
            <a:chOff x="1385997" y="1638918"/>
            <a:chExt cx="2543715" cy="4364576"/>
          </a:xfrm>
        </p:grpSpPr>
        <p:cxnSp>
          <p:nvCxnSpPr>
            <p:cNvPr id="37" name="Curved Connector 36"/>
            <p:cNvCxnSpPr/>
            <p:nvPr/>
          </p:nvCxnSpPr>
          <p:spPr>
            <a:xfrm rot="5400000">
              <a:off x="1092041" y="3200868"/>
              <a:ext cx="3659159" cy="535259"/>
            </a:xfrm>
            <a:prstGeom prst="curvedConnector3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85997" y="5295608"/>
              <a:ext cx="2543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H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F and H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7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 returns a consistent cut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5377036" y="3422540"/>
            <a:ext cx="2163336" cy="837534"/>
          </a:xfrm>
          <a:prstGeom prst="wedgeRoundRectCallout">
            <a:avLst>
              <a:gd name="adj1" fmla="val -35953"/>
              <a:gd name="adj2" fmla="val 117533"/>
              <a:gd name="adj3" fmla="val 16667"/>
            </a:avLst>
          </a:prstGeom>
          <a:solidFill>
            <a:srgbClr val="FFFF00">
              <a:alpha val="82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+mn-lt"/>
              </a:rPr>
              <a:t>C-L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can’t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 return this cut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501" y="5986299"/>
            <a:ext cx="76452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C-L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ensures that if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is in the cut, then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is in the cut</a:t>
            </a:r>
          </a:p>
        </p:txBody>
      </p:sp>
    </p:spTree>
    <p:extLst>
      <p:ext uri="{BB962C8B-B14F-4D97-AF65-F5344CB8AC3E}">
        <p14:creationId xmlns:p14="http://schemas.microsoft.com/office/powerpoint/2010/main" val="2709736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 </a:t>
            </a:r>
            <a:r>
              <a:rPr lang="en-US" dirty="0">
                <a:solidFill>
                  <a:srgbClr val="FF0000"/>
                </a:solidFill>
              </a:rPr>
              <a:t>can’t</a:t>
            </a:r>
            <a:r>
              <a:rPr lang="en-US" dirty="0"/>
              <a:t> return this inconsistent cut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840390" y="1687551"/>
            <a:ext cx="1426595" cy="3404839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595" h="3404839">
                <a:moveTo>
                  <a:pt x="1010283" y="3404839"/>
                </a:moveTo>
                <a:cubicBezTo>
                  <a:pt x="595829" y="2925956"/>
                  <a:pt x="181376" y="2447073"/>
                  <a:pt x="51278" y="2074127"/>
                </a:cubicBezTo>
                <a:cubicBezTo>
                  <a:pt x="-78820" y="1701181"/>
                  <a:pt x="59952" y="1372839"/>
                  <a:pt x="229698" y="1167161"/>
                </a:cubicBezTo>
                <a:cubicBezTo>
                  <a:pt x="399444" y="961483"/>
                  <a:pt x="870273" y="1034586"/>
                  <a:pt x="1069756" y="840059"/>
                </a:cubicBezTo>
                <a:cubicBezTo>
                  <a:pt x="1269239" y="645532"/>
                  <a:pt x="1347917" y="322766"/>
                  <a:pt x="1426595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8900000">
            <a:off x="4070615" y="337398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snap!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76581" y="1647934"/>
            <a:ext cx="976317" cy="3360235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  <a:gd name="connsiteX0" fmla="*/ 998021 w 1414333"/>
              <a:gd name="connsiteY0" fmla="*/ 3404839 h 3404839"/>
              <a:gd name="connsiteX1" fmla="*/ 39016 w 1414333"/>
              <a:gd name="connsiteY1" fmla="*/ 2074127 h 3404839"/>
              <a:gd name="connsiteX2" fmla="*/ 217436 w 1414333"/>
              <a:gd name="connsiteY2" fmla="*/ 1167161 h 3404839"/>
              <a:gd name="connsiteX3" fmla="*/ 507367 w 1414333"/>
              <a:gd name="connsiteY3" fmla="*/ 475786 h 3404839"/>
              <a:gd name="connsiteX4" fmla="*/ 1414333 w 1414333"/>
              <a:gd name="connsiteY4" fmla="*/ 0 h 3404839"/>
              <a:gd name="connsiteX0" fmla="*/ 1021540 w 1437852"/>
              <a:gd name="connsiteY0" fmla="*/ 3404839 h 3404839"/>
              <a:gd name="connsiteX1" fmla="*/ 62535 w 1437852"/>
              <a:gd name="connsiteY1" fmla="*/ 2074127 h 3404839"/>
              <a:gd name="connsiteX2" fmla="*/ 240955 w 1437852"/>
              <a:gd name="connsiteY2" fmla="*/ 1167161 h 3404839"/>
              <a:gd name="connsiteX3" fmla="*/ 1437852 w 1437852"/>
              <a:gd name="connsiteY3" fmla="*/ 0 h 3404839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1047680 w 1047680"/>
              <a:gd name="connsiteY0" fmla="*/ 3523785 h 3523785"/>
              <a:gd name="connsiteX1" fmla="*/ 88675 w 1047680"/>
              <a:gd name="connsiteY1" fmla="*/ 2193073 h 3523785"/>
              <a:gd name="connsiteX2" fmla="*/ 62656 w 1047680"/>
              <a:gd name="connsiteY2" fmla="*/ 1483112 h 3523785"/>
              <a:gd name="connsiteX3" fmla="*/ 267095 w 1047680"/>
              <a:gd name="connsiteY3" fmla="*/ 1286107 h 3523785"/>
              <a:gd name="connsiteX4" fmla="*/ 490119 w 1047680"/>
              <a:gd name="connsiteY4" fmla="*/ 0 h 3523785"/>
              <a:gd name="connsiteX0" fmla="*/ 1059472 w 1059472"/>
              <a:gd name="connsiteY0" fmla="*/ 3523785 h 3523785"/>
              <a:gd name="connsiteX1" fmla="*/ 100467 w 1059472"/>
              <a:gd name="connsiteY1" fmla="*/ 2193073 h 3523785"/>
              <a:gd name="connsiteX2" fmla="*/ 74448 w 1059472"/>
              <a:gd name="connsiteY2" fmla="*/ 1483112 h 3523785"/>
              <a:gd name="connsiteX3" fmla="*/ 501911 w 1059472"/>
              <a:gd name="connsiteY3" fmla="*/ 0 h 3523785"/>
              <a:gd name="connsiteX0" fmla="*/ 1026352 w 1026352"/>
              <a:gd name="connsiteY0" fmla="*/ 3523785 h 3523785"/>
              <a:gd name="connsiteX1" fmla="*/ 67347 w 1026352"/>
              <a:gd name="connsiteY1" fmla="*/ 2193073 h 3523785"/>
              <a:gd name="connsiteX2" fmla="*/ 123104 w 1026352"/>
              <a:gd name="connsiteY2" fmla="*/ 932985 h 3523785"/>
              <a:gd name="connsiteX3" fmla="*/ 468791 w 1026352"/>
              <a:gd name="connsiteY3" fmla="*/ 0 h 3523785"/>
              <a:gd name="connsiteX0" fmla="*/ 976317 w 976317"/>
              <a:gd name="connsiteY0" fmla="*/ 3523785 h 3523785"/>
              <a:gd name="connsiteX1" fmla="*/ 17312 w 976317"/>
              <a:gd name="connsiteY1" fmla="*/ 2193073 h 3523785"/>
              <a:gd name="connsiteX2" fmla="*/ 363000 w 976317"/>
              <a:gd name="connsiteY2" fmla="*/ 970156 h 3523785"/>
              <a:gd name="connsiteX3" fmla="*/ 418756 w 976317"/>
              <a:gd name="connsiteY3" fmla="*/ 0 h 3523785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360235 h 3360235"/>
              <a:gd name="connsiteX1" fmla="*/ 17312 w 976317"/>
              <a:gd name="connsiteY1" fmla="*/ 2029523 h 3360235"/>
              <a:gd name="connsiteX2" fmla="*/ 363000 w 976317"/>
              <a:gd name="connsiteY2" fmla="*/ 806606 h 3360235"/>
              <a:gd name="connsiteX3" fmla="*/ 589741 w 976317"/>
              <a:gd name="connsiteY3" fmla="*/ 0 h 336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17" h="3360235">
                <a:moveTo>
                  <a:pt x="976317" y="3360235"/>
                </a:moveTo>
                <a:cubicBezTo>
                  <a:pt x="561863" y="2881352"/>
                  <a:pt x="119532" y="2455128"/>
                  <a:pt x="17312" y="2029523"/>
                </a:cubicBezTo>
                <a:cubicBezTo>
                  <a:pt x="-84908" y="1603918"/>
                  <a:pt x="296093" y="1172118"/>
                  <a:pt x="363000" y="806606"/>
                </a:cubicBezTo>
                <a:cubicBezTo>
                  <a:pt x="429907" y="441094"/>
                  <a:pt x="545291" y="331284"/>
                  <a:pt x="589741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Vector Clocks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Precisely capture happens-before relationship</a:t>
            </a:r>
          </a:p>
          <a:p>
            <a:pPr>
              <a:lnSpc>
                <a:spcPct val="100000"/>
              </a:lnSpc>
            </a:pPr>
            <a:endParaRPr lang="en-US" altLang="x-none" sz="2400" dirty="0">
              <a:ea typeface="ＭＳ Ｐゴシック" charset="-128"/>
              <a:cs typeface="MS PGothic" charset="-128"/>
            </a:endParaRPr>
          </a:p>
          <a:p>
            <a:pPr>
              <a:lnSpc>
                <a:spcPct val="100000"/>
              </a:lnSpc>
            </a:pPr>
            <a:r>
              <a:rPr lang="en-US" altLang="x-none" sz="3200" dirty="0">
                <a:ea typeface="ＭＳ Ｐゴシック" charset="-128"/>
                <a:cs typeface="MS PGothic" charset="-128"/>
              </a:rPr>
              <a:t>Distributed Global Snapshots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>
                <a:ea typeface="ＭＳ Ｐゴシック" charset="-128"/>
                <a:cs typeface="MS PGothic" charset="-128"/>
              </a:rPr>
              <a:t>FIFO Channels: we can do that!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 err="1">
                <a:ea typeface="ＭＳ Ｐゴシック" charset="-128"/>
                <a:cs typeface="MS PGothic" charset="-128"/>
              </a:rPr>
              <a:t>Chandy-Lamport</a:t>
            </a:r>
            <a:r>
              <a:rPr lang="en-US" altLang="x-none" sz="2400" dirty="0">
                <a:ea typeface="ＭＳ Ｐゴシック" charset="-128"/>
                <a:cs typeface="MS PGothic" charset="-128"/>
              </a:rPr>
              <a:t> algorithm: use marker messages to coordinate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 err="1">
                <a:ea typeface="ＭＳ Ｐゴシック" charset="-128"/>
                <a:cs typeface="MS PGothic" charset="-128"/>
              </a:rPr>
              <a:t>Chandy-Lamport</a:t>
            </a:r>
            <a:r>
              <a:rPr lang="en-US" altLang="x-none" sz="2400" dirty="0">
                <a:ea typeface="ＭＳ Ｐゴシック" charset="-128"/>
                <a:cs typeface="MS PGothic" charset="-128"/>
              </a:rPr>
              <a:t> provides a consistent cut</a:t>
            </a:r>
          </a:p>
        </p:txBody>
      </p:sp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>
                <a:ea typeface="ＭＳ Ｐゴシック" charset="-128"/>
                <a:cs typeface="MS PGothic" charset="-128"/>
              </a:rPr>
              <a:t>Take-away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Next Topic: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Eventual Consistency &amp; Bayou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Happens-before relationship</a:t>
            </a:r>
          </a:p>
          <a:p>
            <a:pPr lvl="1">
              <a:lnSpc>
                <a:spcPct val="100000"/>
              </a:lnSpc>
            </a:pPr>
            <a:r>
              <a:rPr lang="en-GB" altLang="en-US" dirty="0"/>
              <a:t>Event</a:t>
            </a:r>
            <a:r>
              <a:rPr lang="en-GB" altLang="en-US" b="1" dirty="0"/>
              <a:t> a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dirty="0"/>
              <a:t> event </a:t>
            </a:r>
            <a:r>
              <a:rPr lang="en-US" altLang="en-US" b="1" dirty="0"/>
              <a:t>b (a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altLang="en-US" b="1" dirty="0">
                <a:sym typeface="Wingdings"/>
              </a:rPr>
              <a:t> b)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c,</a:t>
            </a:r>
            <a:r>
              <a:rPr lang="en-GB" dirty="0"/>
              <a:t> </a:t>
            </a:r>
            <a:r>
              <a:rPr lang="en-GB" b="1" dirty="0"/>
              <a:t>d</a:t>
            </a:r>
            <a:r>
              <a:rPr lang="en-GB" dirty="0"/>
              <a:t> not related by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so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concurrent,</a:t>
            </a:r>
            <a:r>
              <a:rPr lang="en-GB" b="1" dirty="0"/>
              <a:t> </a:t>
            </a:r>
            <a:r>
              <a:rPr lang="en-GB" dirty="0"/>
              <a:t>written as </a:t>
            </a:r>
            <a:r>
              <a:rPr lang="en-GB" b="1" dirty="0"/>
              <a:t>c</a:t>
            </a:r>
            <a:r>
              <a:rPr lang="en-GB" dirty="0"/>
              <a:t> || </a:t>
            </a:r>
            <a:r>
              <a:rPr lang="en-GB" b="1" dirty="0"/>
              <a:t>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Lamport</a:t>
            </a:r>
            <a:r>
              <a:rPr lang="en-US" dirty="0"/>
              <a:t> clocks is a logical clock construction to capture the order of events in a distributed systems</a:t>
            </a:r>
            <a:br>
              <a:rPr lang="en-US" dirty="0"/>
            </a:br>
            <a:r>
              <a:rPr lang="en-US" dirty="0"/>
              <a:t>(disregarding the precise clock time)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Tag every event </a:t>
            </a:r>
            <a:r>
              <a:rPr lang="en-US" b="1" dirty="0"/>
              <a:t>a</a:t>
            </a:r>
            <a:r>
              <a:rPr lang="en-US" dirty="0"/>
              <a:t> by C(</a:t>
            </a:r>
            <a:r>
              <a:rPr lang="en-US" b="1" dirty="0"/>
              <a:t>a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If </a:t>
            </a:r>
            <a:r>
              <a:rPr lang="en-US" sz="2800" b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b</a:t>
            </a:r>
            <a:r>
              <a:rPr lang="en-US" sz="2800" dirty="0">
                <a:sym typeface="Wingdings"/>
              </a:rPr>
              <a:t>, then </a:t>
            </a:r>
            <a:r>
              <a:rPr lang="en-US" sz="2800" i="1" dirty="0">
                <a:sym typeface="Wingdings"/>
              </a:rPr>
              <a:t>C</a:t>
            </a:r>
            <a:r>
              <a:rPr lang="en-US" sz="2800" dirty="0">
                <a:sym typeface="Wingdings"/>
              </a:rPr>
              <a:t>(</a:t>
            </a:r>
            <a:r>
              <a:rPr lang="en-US" sz="2800" b="1" dirty="0">
                <a:sym typeface="Wingdings"/>
              </a:rPr>
              <a:t>a</a:t>
            </a:r>
            <a:r>
              <a:rPr lang="en-US" sz="2800" dirty="0">
                <a:sym typeface="Wingdings"/>
              </a:rPr>
              <a:t>) &lt; </a:t>
            </a:r>
            <a:r>
              <a:rPr lang="en-US" sz="2800" i="1" dirty="0">
                <a:sym typeface="Wingdings"/>
              </a:rPr>
              <a:t>C</a:t>
            </a:r>
            <a:r>
              <a:rPr lang="en-US" sz="2800" dirty="0">
                <a:sym typeface="Wingdings"/>
              </a:rPr>
              <a:t>(</a:t>
            </a:r>
            <a:r>
              <a:rPr lang="en-US" sz="2800" b="1" dirty="0">
                <a:sym typeface="Wingdings"/>
              </a:rPr>
              <a:t>b</a:t>
            </a:r>
            <a:r>
              <a:rPr lang="en-US" sz="2800" dirty="0">
                <a:sym typeface="Wingdings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ym typeface="Wingdings"/>
              </a:rPr>
              <a:t>If </a:t>
            </a:r>
            <a:r>
              <a:rPr lang="en-US" sz="2800" i="1" dirty="0">
                <a:sym typeface="Wingdings"/>
              </a:rPr>
              <a:t>C</a:t>
            </a:r>
            <a:r>
              <a:rPr lang="en-US" sz="2800" dirty="0">
                <a:sym typeface="Wingdings"/>
              </a:rPr>
              <a:t>(</a:t>
            </a:r>
            <a:r>
              <a:rPr lang="en-US" sz="2800" b="1" dirty="0">
                <a:sym typeface="Wingdings"/>
              </a:rPr>
              <a:t>a</a:t>
            </a:r>
            <a:r>
              <a:rPr lang="en-US" sz="2800" dirty="0">
                <a:sym typeface="Wingdings"/>
              </a:rPr>
              <a:t>) &lt; </a:t>
            </a:r>
            <a:r>
              <a:rPr lang="en-US" sz="2800" i="1" dirty="0">
                <a:sym typeface="Wingdings"/>
              </a:rPr>
              <a:t>C</a:t>
            </a:r>
            <a:r>
              <a:rPr lang="en-US" sz="2800" dirty="0">
                <a:sym typeface="Wingdings"/>
              </a:rPr>
              <a:t>(</a:t>
            </a:r>
            <a:r>
              <a:rPr lang="en-US" sz="2800" b="1" dirty="0">
                <a:sym typeface="Wingdings"/>
              </a:rPr>
              <a:t>b</a:t>
            </a:r>
            <a:r>
              <a:rPr lang="en-US" sz="2800" dirty="0">
                <a:sym typeface="Wingdings"/>
              </a:rPr>
              <a:t>), then </a:t>
            </a:r>
            <a:r>
              <a:rPr lang="en-US" sz="2800" b="1" dirty="0">
                <a:sym typeface="Wingdings"/>
              </a:rPr>
              <a:t>NOT b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>
                <a:sym typeface="Wingdings"/>
              </a:rPr>
              <a:t>a</a:t>
            </a:r>
            <a:r>
              <a:rPr lang="en-US" sz="2800" dirty="0">
                <a:sym typeface="Wingdings"/>
              </a:rPr>
              <a:t> (</a:t>
            </a:r>
            <a:r>
              <a:rPr lang="en-US" sz="2800" b="1" dirty="0">
                <a:sym typeface="Wingdings"/>
              </a:rPr>
              <a:t>a </a:t>
            </a:r>
            <a:r>
              <a:rPr lang="en-US" sz="2800" b="1" dirty="0">
                <a:sym typeface="Wingdings" pitchFamily="2" charset="2"/>
              </a:rPr>
              <a:t></a:t>
            </a:r>
            <a:r>
              <a:rPr lang="en-US" sz="2800" b="1" dirty="0">
                <a:sym typeface="Wingdings"/>
              </a:rPr>
              <a:t> b</a:t>
            </a:r>
            <a:r>
              <a:rPr lang="en-US" sz="2800" dirty="0">
                <a:sym typeface="Wingdings"/>
              </a:rPr>
              <a:t> or </a:t>
            </a:r>
            <a:r>
              <a:rPr lang="en-US" sz="2800" b="1" dirty="0">
                <a:sym typeface="Wingdings"/>
              </a:rPr>
              <a:t>a || b</a:t>
            </a:r>
            <a:r>
              <a:rPr lang="en-US" sz="2800" dirty="0">
                <a:sym typeface="Wingdings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ym typeface="Wingdings"/>
              </a:rPr>
              <a:t>If </a:t>
            </a:r>
            <a:r>
              <a:rPr lang="en-US" sz="2800" b="1" dirty="0">
                <a:sym typeface="Wingdings"/>
              </a:rPr>
              <a:t>a || b</a:t>
            </a:r>
            <a:r>
              <a:rPr lang="en-US" sz="2800" dirty="0">
                <a:sym typeface="Wingdings"/>
              </a:rPr>
              <a:t>, then nothing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Lamport Clocks Review</a:t>
            </a:r>
          </a:p>
        </p:txBody>
      </p:sp>
    </p:spTree>
    <p:extLst>
      <p:ext uri="{BB962C8B-B14F-4D97-AF65-F5344CB8AC3E}">
        <p14:creationId xmlns:p14="http://schemas.microsoft.com/office/powerpoint/2010/main" val="44795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Lamport</a:t>
            </a:r>
            <a:r>
              <a:rPr lang="en-US" dirty="0"/>
              <a:t> clock timestamps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don’t capture causality</a:t>
            </a:r>
          </a:p>
          <a:p>
            <a:endParaRPr lang="en-US" b="1" dirty="0"/>
          </a:p>
          <a:p>
            <a:r>
              <a:rPr lang="en-US" dirty="0"/>
              <a:t>Given two timestamps C(</a:t>
            </a:r>
            <a:r>
              <a:rPr lang="en-US" b="1" dirty="0"/>
              <a:t>a</a:t>
            </a:r>
            <a:r>
              <a:rPr lang="en-US" dirty="0"/>
              <a:t>) and C(</a:t>
            </a:r>
            <a:r>
              <a:rPr lang="en-US" b="1" dirty="0"/>
              <a:t>z</a:t>
            </a:r>
            <a:r>
              <a:rPr lang="en-US" dirty="0"/>
              <a:t>), want to know whether there’s a chain of events linking them: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 b  ...  y  </a:t>
            </a:r>
            <a:r>
              <a:rPr lang="en-US" sz="2800" b="1" dirty="0">
                <a:sym typeface="Wingdings"/>
              </a:rPr>
              <a:t>z</a:t>
            </a:r>
          </a:p>
          <a:p>
            <a:pPr marL="0" indent="0" algn="ctr">
              <a:buNone/>
            </a:pPr>
            <a:endParaRPr lang="en-US" sz="2800" b="1" dirty="0"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Lamport Clocks and causality</a:t>
            </a:r>
          </a:p>
        </p:txBody>
      </p:sp>
    </p:spTree>
    <p:extLst>
      <p:ext uri="{BB962C8B-B14F-4D97-AF65-F5344CB8AC3E}">
        <p14:creationId xmlns:p14="http://schemas.microsoft.com/office/powerpoint/2010/main" val="203963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integer </a:t>
            </a:r>
            <a:r>
              <a:rPr lang="en-US" altLang="en-US" b="1" dirty="0">
                <a:solidFill>
                  <a:srgbClr val="FF0000"/>
                </a:solidFill>
              </a:rPr>
              <a:t>can’t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order events in </a:t>
            </a:r>
            <a:r>
              <a:rPr lang="en-US" altLang="en-US" b="1" dirty="0"/>
              <a:t>more than one </a:t>
            </a:r>
            <a:r>
              <a:rPr lang="en-US" altLang="en-US" dirty="0"/>
              <a:t>process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So,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Vector Clock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(VC)</a:t>
            </a:r>
            <a:r>
              <a:rPr lang="en-US" altLang="en-US" dirty="0"/>
              <a:t> is a </a:t>
            </a:r>
            <a:r>
              <a:rPr lang="en-US" altLang="en-US" b="1" dirty="0">
                <a:solidFill>
                  <a:srgbClr val="0070C0"/>
                </a:solidFill>
              </a:rPr>
              <a:t>vector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of integers, </a:t>
            </a:r>
            <a:r>
              <a:rPr lang="en-US" altLang="en-US" b="1" dirty="0">
                <a:solidFill>
                  <a:srgbClr val="0070C0"/>
                </a:solidFill>
              </a:rPr>
              <a:t>one entry for each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process in the </a:t>
            </a:r>
            <a:r>
              <a:rPr lang="en-US" altLang="en-US" b="1" dirty="0"/>
              <a:t>entire distributed system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Label event </a:t>
            </a:r>
            <a:r>
              <a:rPr lang="en-US" altLang="en-US" b="1" dirty="0"/>
              <a:t>e</a:t>
            </a:r>
            <a:r>
              <a:rPr lang="en-US" altLang="en-US" dirty="0"/>
              <a:t> with </a:t>
            </a:r>
            <a:r>
              <a:rPr lang="en-US" altLang="en-US" i="1" dirty="0"/>
              <a:t>VC</a:t>
            </a:r>
            <a:r>
              <a:rPr lang="en-US" altLang="en-US" dirty="0"/>
              <a:t>(</a:t>
            </a:r>
            <a:r>
              <a:rPr lang="en-US" altLang="en-US" b="1" dirty="0"/>
              <a:t>e</a:t>
            </a:r>
            <a:r>
              <a:rPr lang="en-US" altLang="en-US" dirty="0"/>
              <a:t>) = [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…,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</a:t>
            </a:r>
          </a:p>
          <a:p>
            <a:pPr lvl="2"/>
            <a:endParaRPr lang="en-US" altLang="en-US" spc="0" dirty="0"/>
          </a:p>
          <a:p>
            <a:pPr lvl="2"/>
            <a:r>
              <a:rPr lang="en-US" altLang="en-US" spc="0" dirty="0"/>
              <a:t>Each entry </a:t>
            </a:r>
            <a:r>
              <a:rPr lang="en-US" altLang="en-US" b="1" i="1" spc="0" dirty="0" err="1"/>
              <a:t>c</a:t>
            </a:r>
            <a:r>
              <a:rPr lang="en-US" altLang="en-US" b="1" i="1" spc="0" baseline="-25000" dirty="0" err="1"/>
              <a:t>k</a:t>
            </a:r>
            <a:r>
              <a:rPr lang="en-US" altLang="en-US" spc="0" dirty="0"/>
              <a:t> is a </a:t>
            </a:r>
            <a:r>
              <a:rPr lang="en-US" altLang="en-US" b="1" spc="0" dirty="0">
                <a:solidFill>
                  <a:srgbClr val="0070C0"/>
                </a:solidFill>
              </a:rPr>
              <a:t>count of events</a:t>
            </a:r>
            <a:r>
              <a:rPr lang="en-US" altLang="en-US" spc="0" dirty="0">
                <a:solidFill>
                  <a:srgbClr val="0070C0"/>
                </a:solidFill>
              </a:rPr>
              <a:t> </a:t>
            </a:r>
            <a:r>
              <a:rPr lang="en-US" altLang="en-US" spc="0" dirty="0"/>
              <a:t>in process </a:t>
            </a:r>
            <a:r>
              <a:rPr lang="en-US" altLang="en-US" b="1" i="1" spc="0" dirty="0"/>
              <a:t>k</a:t>
            </a:r>
            <a:r>
              <a:rPr lang="en-US" altLang="en-US" spc="0" dirty="0"/>
              <a:t> that </a:t>
            </a:r>
            <a:r>
              <a:rPr lang="en-US" altLang="en-US" b="1" spc="0" dirty="0">
                <a:solidFill>
                  <a:srgbClr val="0070C0"/>
                </a:solidFill>
              </a:rPr>
              <a:t>causally precede </a:t>
            </a:r>
            <a:r>
              <a:rPr lang="en-US" altLang="en-US" b="1" spc="0" dirty="0"/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clock: Introduction</a:t>
            </a:r>
          </a:p>
        </p:txBody>
      </p:sp>
    </p:spTree>
    <p:extLst>
      <p:ext uri="{BB962C8B-B14F-4D97-AF65-F5344CB8AC3E}">
        <p14:creationId xmlns:p14="http://schemas.microsoft.com/office/powerpoint/2010/main" val="388655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Initially, all vectors are [0, 0, …, 0]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Two </a:t>
            </a:r>
            <a:r>
              <a:rPr lang="en-US" altLang="en-US" b="1" dirty="0"/>
              <a:t>update rules:</a:t>
            </a:r>
          </a:p>
          <a:p>
            <a:pPr eaLnBrk="1" hangingPunct="1"/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For each </a:t>
            </a:r>
            <a:r>
              <a:rPr lang="en-US" altLang="en-US" b="1" dirty="0"/>
              <a:t>local event </a:t>
            </a:r>
            <a:r>
              <a:rPr lang="en-US" altLang="en-US" dirty="0"/>
              <a:t>on process </a:t>
            </a:r>
            <a:r>
              <a:rPr lang="en-US" altLang="en-US" i="1" dirty="0" err="1"/>
              <a:t>i</a:t>
            </a:r>
            <a:r>
              <a:rPr lang="en-US" altLang="en-US" dirty="0"/>
              <a:t>, increment local entry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i="1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If process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b="1" dirty="0"/>
              <a:t>receives</a:t>
            </a:r>
            <a:r>
              <a:rPr lang="en-US" altLang="en-US" dirty="0"/>
              <a:t> message with vector [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]:</a:t>
            </a:r>
          </a:p>
          <a:p>
            <a:pPr lvl="1" eaLnBrk="1" hangingPunct="1"/>
            <a:r>
              <a:rPr lang="en-US" altLang="en-US" dirty="0"/>
              <a:t>Set each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= max{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}, for </a:t>
            </a:r>
            <a:r>
              <a:rPr lang="en-US" altLang="en-US" i="1" dirty="0"/>
              <a:t>k</a:t>
            </a:r>
            <a:r>
              <a:rPr lang="en-US" altLang="en-US" dirty="0"/>
              <a:t> = 1…</a:t>
            </a:r>
            <a:r>
              <a:rPr lang="en-US" altLang="en-US" i="1" dirty="0"/>
              <a:t>n</a:t>
            </a:r>
          </a:p>
          <a:p>
            <a:pPr lvl="1" eaLnBrk="1" hangingPunct="1"/>
            <a:r>
              <a:rPr lang="en-US" altLang="en-US" dirty="0"/>
              <a:t>Increment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clock: Update rules</a:t>
            </a:r>
          </a:p>
        </p:txBody>
      </p:sp>
    </p:spTree>
    <p:extLst>
      <p:ext uri="{BB962C8B-B14F-4D97-AF65-F5344CB8AC3E}">
        <p14:creationId xmlns:p14="http://schemas.microsoft.com/office/powerpoint/2010/main" val="4252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447800"/>
            <a:ext cx="4954562" cy="5224990"/>
          </a:xfrm>
        </p:spPr>
        <p:txBody>
          <a:bodyPr>
            <a:normAutofit/>
          </a:bodyPr>
          <a:lstStyle/>
          <a:p>
            <a:r>
              <a:rPr lang="en-US" sz="2800" spc="0" dirty="0"/>
              <a:t>All processes’ VCs start at [0, 0, 0]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Applying local update rule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Applying message rule</a:t>
            </a:r>
          </a:p>
          <a:p>
            <a:pPr lvl="1"/>
            <a:r>
              <a:rPr lang="en-US" sz="2800" dirty="0"/>
              <a:t>Local vector clock </a:t>
            </a:r>
            <a:r>
              <a:rPr lang="en-US" sz="2800" b="1" dirty="0"/>
              <a:t>piggybacks</a:t>
            </a:r>
            <a:r>
              <a:rPr lang="en-US" sz="2800" dirty="0"/>
              <a:t> on inter-process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847082" y="2388178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6884894" y="2407405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7923854" y="2405088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556352" y="180671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5778322" y="26469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8322" y="350545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2495" y="24433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4915" y="33173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6816134" y="381362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733" y="38074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5915842" y="3574215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6594973" y="182362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7633124" y="182362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729" y="5861941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6816134" y="464253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0803" y="44588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853524" y="495790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53524" y="285617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7194" y="26671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1431" y="503633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f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5847257" y="366576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5748" y="249251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3225" y="3179599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14335" y="3657758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6139" y="4294033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56857" y="4822421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0017" y="269790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Arial" charset="0"/>
                <a:ea typeface="Arial" charset="0"/>
                <a:cs typeface="Arial" charset="0"/>
              </a:rPr>
              <a:t>[0,0,1]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6953654" y="4711296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6875974" y="48212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1478" y="457943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792133"/>
          </a:xfrm>
        </p:spPr>
        <p:txBody>
          <a:bodyPr>
            <a:normAutofit/>
          </a:bodyPr>
          <a:lstStyle/>
          <a:p>
            <a:r>
              <a:rPr lang="en-US" sz="3200" spc="-150" dirty="0"/>
              <a:t>Rule for comparing vector timestamps:</a:t>
            </a:r>
          </a:p>
          <a:p>
            <a:pPr lvl="1"/>
            <a:r>
              <a:rPr lang="en-US" sz="3200" spc="-150" dirty="0"/>
              <a:t>V(</a:t>
            </a:r>
            <a:r>
              <a:rPr lang="en-US" sz="3200" b="1" spc="-150" dirty="0"/>
              <a:t>a</a:t>
            </a:r>
            <a:r>
              <a:rPr lang="en-US" sz="3200" spc="-150" dirty="0"/>
              <a:t>) = V(</a:t>
            </a:r>
            <a:r>
              <a:rPr lang="en-US" sz="3200" b="1" spc="-150" dirty="0"/>
              <a:t>b</a:t>
            </a:r>
            <a:r>
              <a:rPr lang="en-US" sz="3200" spc="-150" dirty="0"/>
              <a:t>) when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=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for all </a:t>
            </a:r>
            <a:r>
              <a:rPr lang="en-US" sz="3200" i="1" spc="-150" dirty="0"/>
              <a:t>k</a:t>
            </a:r>
          </a:p>
          <a:p>
            <a:pPr lvl="1"/>
            <a:r>
              <a:rPr lang="en-US" sz="3200" spc="-150" dirty="0"/>
              <a:t>V(</a:t>
            </a:r>
            <a:r>
              <a:rPr lang="en-US" sz="3200" b="1" spc="-150" dirty="0"/>
              <a:t>a</a:t>
            </a:r>
            <a:r>
              <a:rPr lang="en-US" sz="3200" spc="-150" dirty="0"/>
              <a:t>) &lt; V(</a:t>
            </a:r>
            <a:r>
              <a:rPr lang="en-US" sz="3200" b="1" spc="-150" dirty="0"/>
              <a:t>b</a:t>
            </a:r>
            <a:r>
              <a:rPr lang="en-US" sz="3200" spc="-150" dirty="0"/>
              <a:t>) when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≤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for all </a:t>
            </a:r>
            <a:r>
              <a:rPr lang="en-US" sz="3200" i="1" spc="-150" dirty="0"/>
              <a:t>k</a:t>
            </a:r>
            <a:r>
              <a:rPr lang="en-US" sz="3200" spc="-150" dirty="0"/>
              <a:t> and V(</a:t>
            </a:r>
            <a:r>
              <a:rPr lang="en-US" sz="3200" b="1" spc="-150" dirty="0"/>
              <a:t>a</a:t>
            </a:r>
            <a:r>
              <a:rPr lang="en-US" sz="3200" spc="-150" dirty="0"/>
              <a:t>) ≠ V(</a:t>
            </a:r>
            <a:r>
              <a:rPr lang="en-US" sz="3200" b="1" spc="-150" dirty="0"/>
              <a:t>b</a:t>
            </a:r>
            <a:r>
              <a:rPr lang="en-US" sz="3200" spc="-150" dirty="0"/>
              <a:t>)</a:t>
            </a:r>
          </a:p>
          <a:p>
            <a:endParaRPr lang="en-US" sz="3200" b="1" i="1" spc="-150" dirty="0"/>
          </a:p>
          <a:p>
            <a:r>
              <a:rPr lang="en-US" sz="3200" spc="-150" dirty="0"/>
              <a:t>Concurrency: </a:t>
            </a:r>
          </a:p>
          <a:p>
            <a:pPr lvl="1"/>
            <a:r>
              <a:rPr lang="en-US" sz="3200" b="1" i="1" spc="-150" dirty="0"/>
              <a:t>a</a:t>
            </a:r>
            <a:r>
              <a:rPr lang="en-US" sz="3200" i="1" spc="-150" dirty="0"/>
              <a:t> || </a:t>
            </a:r>
            <a:r>
              <a:rPr lang="en-US" sz="3200" b="1" i="1" spc="-150" dirty="0"/>
              <a:t>b</a:t>
            </a:r>
            <a:r>
              <a:rPr lang="en-US" sz="3200" i="1" spc="-150" dirty="0"/>
              <a:t> </a:t>
            </a:r>
            <a:r>
              <a:rPr lang="en-US" sz="3200" spc="-150" dirty="0"/>
              <a:t>if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i</a:t>
            </a:r>
            <a:r>
              <a:rPr lang="en-US" sz="3200" spc="-150" dirty="0"/>
              <a:t> &lt; </a:t>
            </a:r>
            <a:r>
              <a:rPr lang="en-US" sz="3200" b="1" spc="-150" dirty="0"/>
              <a:t>b</a:t>
            </a:r>
            <a:r>
              <a:rPr lang="en-US" sz="3200" i="1" spc="-150" baseline="-25000" dirty="0"/>
              <a:t>i</a:t>
            </a:r>
            <a:r>
              <a:rPr lang="en-US" sz="3200" spc="-150" dirty="0"/>
              <a:t> and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j</a:t>
            </a:r>
            <a:r>
              <a:rPr lang="en-US" sz="3200" spc="-150" dirty="0"/>
              <a:t> &gt;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j</a:t>
            </a:r>
            <a:r>
              <a:rPr lang="en-US" sz="3200" spc="-150" dirty="0"/>
              <a:t>, some </a:t>
            </a:r>
            <a:r>
              <a:rPr lang="en-US" sz="3200" i="1" spc="-150" dirty="0" err="1"/>
              <a:t>i</a:t>
            </a:r>
            <a:r>
              <a:rPr lang="en-US" sz="3200" spc="-150" dirty="0"/>
              <a:t>, </a:t>
            </a:r>
            <a:r>
              <a:rPr lang="en-US" sz="3200" i="1" spc="-150" dirty="0"/>
              <a:t>j</a:t>
            </a:r>
            <a:endParaRPr lang="en-US" sz="3200" b="1" i="1" spc="-150" dirty="0"/>
          </a:p>
          <a:p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timestamps</a:t>
            </a:r>
          </a:p>
        </p:txBody>
      </p:sp>
    </p:spTree>
    <p:extLst>
      <p:ext uri="{BB962C8B-B14F-4D97-AF65-F5344CB8AC3E}">
        <p14:creationId xmlns:p14="http://schemas.microsoft.com/office/powerpoint/2010/main" val="1713639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prstDash val="sysDash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47865</TotalTime>
  <Words>1930</Words>
  <Application>Microsoft Macintosh PowerPoint</Application>
  <PresentationFormat>On-screen Show (4:3)</PresentationFormat>
  <Paragraphs>455</Paragraphs>
  <Slides>38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Whitney-BlackSC</vt:lpstr>
      <vt:lpstr>Arial</vt:lpstr>
      <vt:lpstr>Calibri</vt:lpstr>
      <vt:lpstr>Courier New</vt:lpstr>
      <vt:lpstr>Helvetica Neue Medium</vt:lpstr>
      <vt:lpstr>Times New Roman</vt:lpstr>
      <vt:lpstr>1_Office Theme</vt:lpstr>
      <vt:lpstr>Vector Clocks and  Distributed Snapshots</vt:lpstr>
      <vt:lpstr>Today</vt:lpstr>
      <vt:lpstr>Lamport Clocks Review</vt:lpstr>
      <vt:lpstr>Lamport Clocks Review</vt:lpstr>
      <vt:lpstr>Lamport Clocks and causality</vt:lpstr>
      <vt:lpstr>Vector clock: Introduction</vt:lpstr>
      <vt:lpstr>Vector clock: Update rules</vt:lpstr>
      <vt:lpstr>Vector clock: Example</vt:lpstr>
      <vt:lpstr>Comparing vector timestamps</vt:lpstr>
      <vt:lpstr>Vector clocks capture causality</vt:lpstr>
      <vt:lpstr>PowerPoint Presentation</vt:lpstr>
      <vt:lpstr>Disadvantage of vector timestamps</vt:lpstr>
      <vt:lpstr>Today</vt:lpstr>
      <vt:lpstr>Distributed Snapshots</vt:lpstr>
      <vt:lpstr>System model</vt:lpstr>
      <vt:lpstr>Aside: FIFO communication channel</vt:lpstr>
      <vt:lpstr>Global snapshot is global state</vt:lpstr>
      <vt:lpstr>Why do we need snapshots?</vt:lpstr>
      <vt:lpstr>Just synchronize local clocks?</vt:lpstr>
      <vt:lpstr>System model: Graphical example</vt:lpstr>
      <vt:lpstr>When is inconsistency possible?</vt:lpstr>
      <vt:lpstr>Problem: Disappearing tokens</vt:lpstr>
      <vt:lpstr>Problem: Duplicated tokens</vt:lpstr>
      <vt:lpstr>Idea: “Marker” messages</vt:lpstr>
      <vt:lpstr>Chandy-Lamport algorithm: Overview</vt:lpstr>
      <vt:lpstr>Chandy-Lamport: Sending process</vt:lpstr>
      <vt:lpstr>Chandy-Lamport: Receiving process (1/2)</vt:lpstr>
      <vt:lpstr>Chandy-Lamport: Receiving process (2/2)</vt:lpstr>
      <vt:lpstr>Terminating a snapshot</vt:lpstr>
      <vt:lpstr>Today</vt:lpstr>
      <vt:lpstr>Global state as cut of system’s execution</vt:lpstr>
      <vt:lpstr>Global states and cuts</vt:lpstr>
      <vt:lpstr>Consistent versus inconsistent cuts</vt:lpstr>
      <vt:lpstr>Consistent versus inconsistent cuts</vt:lpstr>
      <vt:lpstr>C-L returns a consistent cut</vt:lpstr>
      <vt:lpstr>C-L can’t return this inconsistent cut</vt:lpstr>
      <vt:lpstr>Take-away points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1875</cp:revision>
  <cp:lastPrinted>2017-09-27T11:19:21Z</cp:lastPrinted>
  <dcterms:created xsi:type="dcterms:W3CDTF">2013-10-08T01:49:25Z</dcterms:created>
  <dcterms:modified xsi:type="dcterms:W3CDTF">2019-09-08T07:24:58Z</dcterms:modified>
</cp:coreProperties>
</file>