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55"/>
  </p:notesMasterIdLst>
  <p:handoutMasterIdLst>
    <p:handoutMasterId r:id="rId56"/>
  </p:handoutMasterIdLst>
  <p:sldIdLst>
    <p:sldId id="257" r:id="rId2"/>
    <p:sldId id="322" r:id="rId3"/>
    <p:sldId id="335" r:id="rId4"/>
    <p:sldId id="326" r:id="rId5"/>
    <p:sldId id="328" r:id="rId6"/>
    <p:sldId id="329" r:id="rId7"/>
    <p:sldId id="266" r:id="rId8"/>
    <p:sldId id="336" r:id="rId9"/>
    <p:sldId id="337" r:id="rId10"/>
    <p:sldId id="338" r:id="rId11"/>
    <p:sldId id="341" r:id="rId12"/>
    <p:sldId id="261" r:id="rId13"/>
    <p:sldId id="262" r:id="rId14"/>
    <p:sldId id="263" r:id="rId15"/>
    <p:sldId id="330" r:id="rId16"/>
    <p:sldId id="363" r:id="rId17"/>
    <p:sldId id="364" r:id="rId18"/>
    <p:sldId id="331" r:id="rId19"/>
    <p:sldId id="359" r:id="rId20"/>
    <p:sldId id="360" r:id="rId21"/>
    <p:sldId id="342" r:id="rId22"/>
    <p:sldId id="361" r:id="rId23"/>
    <p:sldId id="272" r:id="rId24"/>
    <p:sldId id="273" r:id="rId25"/>
    <p:sldId id="343" r:id="rId26"/>
    <p:sldId id="344" r:id="rId27"/>
    <p:sldId id="275" r:id="rId28"/>
    <p:sldId id="348" r:id="rId29"/>
    <p:sldId id="346" r:id="rId30"/>
    <p:sldId id="347" r:id="rId31"/>
    <p:sldId id="349" r:id="rId32"/>
    <p:sldId id="278" r:id="rId33"/>
    <p:sldId id="350" r:id="rId34"/>
    <p:sldId id="332" r:id="rId35"/>
    <p:sldId id="285" r:id="rId36"/>
    <p:sldId id="286" r:id="rId37"/>
    <p:sldId id="287" r:id="rId38"/>
    <p:sldId id="351" r:id="rId39"/>
    <p:sldId id="352" r:id="rId40"/>
    <p:sldId id="288" r:id="rId41"/>
    <p:sldId id="353" r:id="rId42"/>
    <p:sldId id="290" r:id="rId43"/>
    <p:sldId id="292" r:id="rId44"/>
    <p:sldId id="354" r:id="rId45"/>
    <p:sldId id="365" r:id="rId46"/>
    <p:sldId id="298" r:id="rId47"/>
    <p:sldId id="296" r:id="rId48"/>
    <p:sldId id="358" r:id="rId49"/>
    <p:sldId id="299" r:id="rId50"/>
    <p:sldId id="301" r:id="rId51"/>
    <p:sldId id="356" r:id="rId52"/>
    <p:sldId id="300" r:id="rId53"/>
    <p:sldId id="340" r:id="rId54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o Canini" initials="M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9900"/>
    <a:srgbClr val="0000FF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53" autoAdjust="0"/>
    <p:restoredTop sz="78002" autoAdjust="0"/>
  </p:normalViewPr>
  <p:slideViewPr>
    <p:cSldViewPr snapToGrid="0">
      <p:cViewPr varScale="1">
        <p:scale>
          <a:sx n="135" d="100"/>
          <a:sy n="135" d="100"/>
        </p:scale>
        <p:origin x="176" y="9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commentAuthors" Target="commentAuthor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8DC7CBD6-F5CB-4241-8D48-FDB8ACE29A59}"/>
    <pc:docChg chg="addSld delSld modSld">
      <pc:chgData name="Marco Canini" userId="f9c31d46-c3b5-4114-aea8-426b22c5f56f" providerId="ADAL" clId="{8DC7CBD6-F5CB-4241-8D48-FDB8ACE29A59}" dt="2018-09-19T11:08:26.595" v="111" actId="20577"/>
      <pc:docMkLst>
        <pc:docMk/>
      </pc:docMkLst>
      <pc:sldChg chg="modSp">
        <pc:chgData name="Marco Canini" userId="f9c31d46-c3b5-4114-aea8-426b22c5f56f" providerId="ADAL" clId="{8DC7CBD6-F5CB-4241-8D48-FDB8ACE29A59}" dt="2018-09-18T19:47:45.472" v="2" actId="20577"/>
        <pc:sldMkLst>
          <pc:docMk/>
          <pc:sldMk cId="0" sldId="257"/>
        </pc:sldMkLst>
        <pc:spChg chg="mod">
          <ac:chgData name="Marco Canini" userId="f9c31d46-c3b5-4114-aea8-426b22c5f56f" providerId="ADAL" clId="{8DC7CBD6-F5CB-4241-8D48-FDB8ACE29A59}" dt="2018-09-18T19:47:45.472" v="2" actId="20577"/>
          <ac:spMkLst>
            <pc:docMk/>
            <pc:sldMk cId="0" sldId="257"/>
            <ac:spMk id="15363" creationId="{00000000-0000-0000-0000-000000000000}"/>
          </ac:spMkLst>
        </pc:spChg>
      </pc:sldChg>
      <pc:sldChg chg="del">
        <pc:chgData name="Marco Canini" userId="f9c31d46-c3b5-4114-aea8-426b22c5f56f" providerId="ADAL" clId="{8DC7CBD6-F5CB-4241-8D48-FDB8ACE29A59}" dt="2018-09-18T19:50:33.187" v="4" actId="2696"/>
        <pc:sldMkLst>
          <pc:docMk/>
          <pc:sldMk cId="1630883567" sldId="264"/>
        </pc:sldMkLst>
      </pc:sldChg>
      <pc:sldChg chg="del">
        <pc:chgData name="Marco Canini" userId="f9c31d46-c3b5-4114-aea8-426b22c5f56f" providerId="ADAL" clId="{8DC7CBD6-F5CB-4241-8D48-FDB8ACE29A59}" dt="2018-09-18T19:50:43.356" v="6" actId="2696"/>
        <pc:sldMkLst>
          <pc:docMk/>
          <pc:sldMk cId="1926323908" sldId="265"/>
        </pc:sldMkLst>
      </pc:sldChg>
      <pc:sldChg chg="del">
        <pc:chgData name="Marco Canini" userId="f9c31d46-c3b5-4114-aea8-426b22c5f56f" providerId="ADAL" clId="{8DC7CBD6-F5CB-4241-8D48-FDB8ACE29A59}" dt="2018-09-18T19:51:06.650" v="8" actId="2696"/>
        <pc:sldMkLst>
          <pc:docMk/>
          <pc:sldMk cId="190207788" sldId="271"/>
        </pc:sldMkLst>
      </pc:sldChg>
      <pc:sldChg chg="modAnim">
        <pc:chgData name="Marco Canini" userId="f9c31d46-c3b5-4114-aea8-426b22c5f56f" providerId="ADAL" clId="{8DC7CBD6-F5CB-4241-8D48-FDB8ACE29A59}" dt="2018-09-19T07:54:37.009" v="54"/>
        <pc:sldMkLst>
          <pc:docMk/>
          <pc:sldMk cId="1366626180" sldId="272"/>
        </pc:sldMkLst>
      </pc:sldChg>
      <pc:sldChg chg="del">
        <pc:chgData name="Marco Canini" userId="f9c31d46-c3b5-4114-aea8-426b22c5f56f" providerId="ADAL" clId="{8DC7CBD6-F5CB-4241-8D48-FDB8ACE29A59}" dt="2018-09-18T19:53:05.099" v="10" actId="2696"/>
        <pc:sldMkLst>
          <pc:docMk/>
          <pc:sldMk cId="314625947" sldId="291"/>
        </pc:sldMkLst>
      </pc:sldChg>
      <pc:sldChg chg="modSp">
        <pc:chgData name="Marco Canini" userId="f9c31d46-c3b5-4114-aea8-426b22c5f56f" providerId="ADAL" clId="{8DC7CBD6-F5CB-4241-8D48-FDB8ACE29A59}" dt="2018-09-19T11:07:27.437" v="56" actId="207"/>
        <pc:sldMkLst>
          <pc:docMk/>
          <pc:sldMk cId="658664192" sldId="298"/>
        </pc:sldMkLst>
        <pc:spChg chg="mod">
          <ac:chgData name="Marco Canini" userId="f9c31d46-c3b5-4114-aea8-426b22c5f56f" providerId="ADAL" clId="{8DC7CBD6-F5CB-4241-8D48-FDB8ACE29A59}" dt="2018-09-19T11:07:27.437" v="56" actId="207"/>
          <ac:spMkLst>
            <pc:docMk/>
            <pc:sldMk cId="658664192" sldId="298"/>
            <ac:spMk id="239619" creationId="{00000000-0000-0000-0000-000000000000}"/>
          </ac:spMkLst>
        </pc:spChg>
      </pc:sldChg>
      <pc:sldChg chg="modSp">
        <pc:chgData name="Marco Canini" userId="f9c31d46-c3b5-4114-aea8-426b22c5f56f" providerId="ADAL" clId="{8DC7CBD6-F5CB-4241-8D48-FDB8ACE29A59}" dt="2018-09-19T11:08:26.595" v="111" actId="20577"/>
        <pc:sldMkLst>
          <pc:docMk/>
          <pc:sldMk cId="2038358306" sldId="299"/>
        </pc:sldMkLst>
        <pc:spChg chg="mod">
          <ac:chgData name="Marco Canini" userId="f9c31d46-c3b5-4114-aea8-426b22c5f56f" providerId="ADAL" clId="{8DC7CBD6-F5CB-4241-8D48-FDB8ACE29A59}" dt="2018-09-19T11:08:26.595" v="111" actId="20577"/>
          <ac:spMkLst>
            <pc:docMk/>
            <pc:sldMk cId="2038358306" sldId="299"/>
            <ac:spMk id="3" creationId="{00000000-0000-0000-0000-000000000000}"/>
          </ac:spMkLst>
        </pc:spChg>
      </pc:sldChg>
      <pc:sldChg chg="modSp">
        <pc:chgData name="Marco Canini" userId="f9c31d46-c3b5-4114-aea8-426b22c5f56f" providerId="ADAL" clId="{8DC7CBD6-F5CB-4241-8D48-FDB8ACE29A59}" dt="2018-09-19T07:37:24.053" v="33" actId="20577"/>
        <pc:sldMkLst>
          <pc:docMk/>
          <pc:sldMk cId="249079880" sldId="326"/>
        </pc:sldMkLst>
        <pc:spChg chg="mod">
          <ac:chgData name="Marco Canini" userId="f9c31d46-c3b5-4114-aea8-426b22c5f56f" providerId="ADAL" clId="{8DC7CBD6-F5CB-4241-8D48-FDB8ACE29A59}" dt="2018-09-19T07:37:24.053" v="33" actId="20577"/>
          <ac:spMkLst>
            <pc:docMk/>
            <pc:sldMk cId="249079880" sldId="326"/>
            <ac:spMk id="2" creationId="{00000000-0000-0000-0000-000000000000}"/>
          </ac:spMkLst>
        </pc:spChg>
      </pc:sldChg>
      <pc:sldChg chg="modSp modAnim">
        <pc:chgData name="Marco Canini" userId="f9c31d46-c3b5-4114-aea8-426b22c5f56f" providerId="ADAL" clId="{8DC7CBD6-F5CB-4241-8D48-FDB8ACE29A59}" dt="2018-09-19T07:51:13.911" v="47" actId="20577"/>
        <pc:sldMkLst>
          <pc:docMk/>
          <pc:sldMk cId="1675406342" sldId="330"/>
        </pc:sldMkLst>
        <pc:spChg chg="mod">
          <ac:chgData name="Marco Canini" userId="f9c31d46-c3b5-4114-aea8-426b22c5f56f" providerId="ADAL" clId="{8DC7CBD6-F5CB-4241-8D48-FDB8ACE29A59}" dt="2018-09-19T07:51:13.911" v="47" actId="20577"/>
          <ac:spMkLst>
            <pc:docMk/>
            <pc:sldMk cId="1675406342" sldId="330"/>
            <ac:spMk id="2" creationId="{00000000-0000-0000-0000-000000000000}"/>
          </ac:spMkLst>
        </pc:spChg>
      </pc:sldChg>
      <pc:sldChg chg="modSp modNotesTx">
        <pc:chgData name="Marco Canini" userId="f9c31d46-c3b5-4114-aea8-426b22c5f56f" providerId="ADAL" clId="{8DC7CBD6-F5CB-4241-8D48-FDB8ACE29A59}" dt="2018-09-18T19:55:09.944" v="17" actId="20577"/>
        <pc:sldMkLst>
          <pc:docMk/>
          <pc:sldMk cId="996613329" sldId="340"/>
        </pc:sldMkLst>
        <pc:spChg chg="mod">
          <ac:chgData name="Marco Canini" userId="f9c31d46-c3b5-4114-aea8-426b22c5f56f" providerId="ADAL" clId="{8DC7CBD6-F5CB-4241-8D48-FDB8ACE29A59}" dt="2018-09-18T19:55:03.893" v="16" actId="20577"/>
          <ac:spMkLst>
            <pc:docMk/>
            <pc:sldMk cId="996613329" sldId="340"/>
            <ac:spMk id="2" creationId="{00000000-0000-0000-0000-000000000000}"/>
          </ac:spMkLst>
        </pc:spChg>
      </pc:sldChg>
      <pc:sldChg chg="modTransition">
        <pc:chgData name="Marco Canini" userId="f9c31d46-c3b5-4114-aea8-426b22c5f56f" providerId="ADAL" clId="{8DC7CBD6-F5CB-4241-8D48-FDB8ACE29A59}" dt="2018-09-18T19:54:07.773" v="11"/>
        <pc:sldMkLst>
          <pc:docMk/>
          <pc:sldMk cId="2008443020" sldId="355"/>
        </pc:sldMkLst>
      </pc:sldChg>
      <pc:sldChg chg="add">
        <pc:chgData name="Marco Canini" userId="f9c31d46-c3b5-4114-aea8-426b22c5f56f" providerId="ADAL" clId="{8DC7CBD6-F5CB-4241-8D48-FDB8ACE29A59}" dt="2018-09-18T19:50:24.329" v="3"/>
        <pc:sldMkLst>
          <pc:docMk/>
          <pc:sldMk cId="124321539" sldId="359"/>
        </pc:sldMkLst>
      </pc:sldChg>
      <pc:sldChg chg="add">
        <pc:chgData name="Marco Canini" userId="f9c31d46-c3b5-4114-aea8-426b22c5f56f" providerId="ADAL" clId="{8DC7CBD6-F5CB-4241-8D48-FDB8ACE29A59}" dt="2018-09-18T19:50:40.711" v="5"/>
        <pc:sldMkLst>
          <pc:docMk/>
          <pc:sldMk cId="1059528463" sldId="360"/>
        </pc:sldMkLst>
      </pc:sldChg>
      <pc:sldChg chg="add">
        <pc:chgData name="Marco Canini" userId="f9c31d46-c3b5-4114-aea8-426b22c5f56f" providerId="ADAL" clId="{8DC7CBD6-F5CB-4241-8D48-FDB8ACE29A59}" dt="2018-09-18T19:51:04.457" v="7"/>
        <pc:sldMkLst>
          <pc:docMk/>
          <pc:sldMk cId="1906215222" sldId="361"/>
        </pc:sldMkLst>
      </pc:sldChg>
      <pc:sldChg chg="add">
        <pc:chgData name="Marco Canini" userId="f9c31d46-c3b5-4114-aea8-426b22c5f56f" providerId="ADAL" clId="{8DC7CBD6-F5CB-4241-8D48-FDB8ACE29A59}" dt="2018-09-18T19:53:03.251" v="9"/>
        <pc:sldMkLst>
          <pc:docMk/>
          <pc:sldMk cId="776716453" sldId="362"/>
        </pc:sldMkLst>
      </pc:sldChg>
      <pc:sldChg chg="modSp add">
        <pc:chgData name="Marco Canini" userId="f9c31d46-c3b5-4114-aea8-426b22c5f56f" providerId="ADAL" clId="{8DC7CBD6-F5CB-4241-8D48-FDB8ACE29A59}" dt="2018-09-19T07:51:26.201" v="51" actId="20577"/>
        <pc:sldMkLst>
          <pc:docMk/>
          <pc:sldMk cId="1259492815" sldId="363"/>
        </pc:sldMkLst>
        <pc:spChg chg="mod">
          <ac:chgData name="Marco Canini" userId="f9c31d46-c3b5-4114-aea8-426b22c5f56f" providerId="ADAL" clId="{8DC7CBD6-F5CB-4241-8D48-FDB8ACE29A59}" dt="2018-09-19T07:51:26.201" v="51" actId="20577"/>
          <ac:spMkLst>
            <pc:docMk/>
            <pc:sldMk cId="1259492815" sldId="363"/>
            <ac:spMk id="2" creationId="{00000000-0000-0000-0000-000000000000}"/>
          </ac:spMkLst>
        </pc:spChg>
      </pc:sldChg>
      <pc:sldChg chg="add modAnim">
        <pc:chgData name="Marco Canini" userId="f9c31d46-c3b5-4114-aea8-426b22c5f56f" providerId="ADAL" clId="{8DC7CBD6-F5CB-4241-8D48-FDB8ACE29A59}" dt="2018-09-19T07:51:47.407" v="52"/>
        <pc:sldMkLst>
          <pc:docMk/>
          <pc:sldMk cId="2899365213" sldId="3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10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Seen two ends of the spectrum (centralized lookup, central point of failure) and flooding (performance problems).</a:t>
            </a:r>
          </a:p>
          <a:p>
            <a:endParaRPr lang="en-US" b="1" dirty="0"/>
          </a:p>
          <a:p>
            <a:r>
              <a:rPr lang="en-US" b="0" dirty="0"/>
              <a:t>&gt;&gt;&gt;</a:t>
            </a:r>
            <a:r>
              <a:rPr lang="en-US" b="0" baseline="0" dirty="0"/>
              <a:t> </a:t>
            </a:r>
            <a:r>
              <a:rPr lang="en-US" b="0" dirty="0"/>
              <a:t> So what</a:t>
            </a:r>
            <a:r>
              <a:rPr lang="en-US" b="0" baseline="0" dirty="0"/>
              <a:t> we’d like is to route queries between peers instead, in an efficient way, and make the whole system scale with reasonable state at each node.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822365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that's exactly</a:t>
            </a:r>
            <a:r>
              <a:rPr lang="en-US" b="1" baseline="0" dirty="0"/>
              <a:t> what distributed hash tables and Chord work together to accomplish.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616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Suppose want to associate some</a:t>
            </a:r>
            <a:r>
              <a:rPr lang="en-US" b="1" baseline="0" dirty="0"/>
              <a:t> KEY with VALUE.  </a:t>
            </a:r>
            <a:r>
              <a:rPr lang="en-US" b="1" dirty="0"/>
              <a:t>Recall</a:t>
            </a:r>
            <a:r>
              <a:rPr lang="en-US" b="1" baseline="0" dirty="0"/>
              <a:t> </a:t>
            </a:r>
            <a:r>
              <a:rPr lang="en-US" b="1" dirty="0"/>
              <a:t>single-node hash table stores</a:t>
            </a:r>
            <a:r>
              <a:rPr lang="en-US" b="1" baseline="0" dirty="0"/>
              <a:t> data key that is hash of a name.  Provides PUT to store value under key, GET to fetch value from key.</a:t>
            </a:r>
            <a:endParaRPr lang="en-US" b="1" dirty="0"/>
          </a:p>
          <a:p>
            <a:endParaRPr lang="en-US" baseline="0" dirty="0"/>
          </a:p>
          <a:p>
            <a:r>
              <a:rPr lang="en-US" baseline="0" dirty="0"/>
              <a:t>&gt;&gt;&gt; SEGUE: If you ask the question of how to accomplish this using millions of hosts on the Internet, the answer is the Distributed Hash Table.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1599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in a </a:t>
            </a:r>
            <a:r>
              <a:rPr lang="en-US" b="1" i="1" dirty="0"/>
              <a:t>distributed</a:t>
            </a:r>
            <a:r>
              <a:rPr lang="en-US" b="1" dirty="0"/>
              <a:t> hash table</a:t>
            </a:r>
            <a:r>
              <a:rPr lang="en-US" b="1" baseline="0" dirty="0"/>
              <a:t> you run the data through a hash function to get its key, then Chord tells you the IP address of the server that should store that content.  Issue RPCs to that server  put/get the content.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Consistency guarantees: if we have a put followed by a get,</a:t>
            </a:r>
            <a:r>
              <a:rPr lang="en-US" baseline="0" dirty="0"/>
              <a:t> then the get probably reflects the put, but there is no strict guarantee of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1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the big picture is this.  The</a:t>
            </a:r>
            <a:r>
              <a:rPr lang="en-US" b="1" baseline="0" dirty="0"/>
              <a:t> app wants to use a hash table abstraction (THERE) to put/get data.</a:t>
            </a:r>
          </a:p>
          <a:p>
            <a:endParaRPr lang="en-US" b="0" baseline="0" dirty="0"/>
          </a:p>
          <a:p>
            <a:r>
              <a:rPr lang="en-US" b="0" baseline="0" dirty="0"/>
              <a:t>Core software is in two layers: </a:t>
            </a:r>
            <a:r>
              <a:rPr lang="en-US" b="0" baseline="0" dirty="0" err="1"/>
              <a:t>Dhash</a:t>
            </a:r>
            <a:r>
              <a:rPr lang="en-US" b="0" baseline="0" dirty="0"/>
              <a:t> and Chord.  </a:t>
            </a:r>
            <a:r>
              <a:rPr lang="en-US" b="0" i="1" u="sng" dirty="0"/>
              <a:t>DHASH</a:t>
            </a:r>
            <a:r>
              <a:rPr lang="en-US" b="0" i="0" u="none" dirty="0"/>
              <a:t> </a:t>
            </a:r>
            <a:r>
              <a:rPr lang="en-US" b="0" dirty="0"/>
              <a:t>fetches blocks, distributes</a:t>
            </a:r>
            <a:r>
              <a:rPr lang="en-US" b="0" baseline="0" dirty="0"/>
              <a:t> blocks over the servers, maintains replicated copies.  </a:t>
            </a:r>
          </a:p>
          <a:p>
            <a:endParaRPr lang="en-US" b="0" baseline="0" dirty="0"/>
          </a:p>
          <a:p>
            <a:r>
              <a:rPr lang="en-US" b="0" baseline="0" dirty="0" err="1"/>
              <a:t>Dhash</a:t>
            </a:r>
            <a:r>
              <a:rPr lang="en-US" b="0" baseline="0" dirty="0"/>
              <a:t> uses the </a:t>
            </a:r>
            <a:r>
              <a:rPr lang="en-US" b="0" i="1" u="sng" baseline="0" dirty="0"/>
              <a:t>CHORD</a:t>
            </a:r>
            <a:r>
              <a:rPr lang="en-US" b="0" i="1" u="none" baseline="0" dirty="0"/>
              <a:t> </a:t>
            </a:r>
            <a:r>
              <a:rPr lang="en-US" b="0" baseline="0" dirty="0"/>
              <a:t>lookup service to locate servers responsible for blocks.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769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So now going back to BitTorrent, we can make</a:t>
            </a:r>
            <a:r>
              <a:rPr lang="en-US" b="1" baseline="0" dirty="0"/>
              <a:t> it resilient to tracker failure by having all clients join the same DHT.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baseline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baseline="0" dirty="0"/>
              <a:t>WHY NOT CHORD LOOKUP SERVICE: need multi-</a:t>
            </a:r>
            <a:r>
              <a:rPr lang="en-US" b="0" baseline="0" dirty="0" err="1"/>
              <a:t>vals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7239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So now going back to BitTorrent, we can make</a:t>
            </a:r>
            <a:r>
              <a:rPr lang="en-US" b="1" baseline="0" dirty="0"/>
              <a:t> it resilient to tracker failure by having all clients join the same DHT.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baseline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baseline="0" dirty="0"/>
              <a:t>WHY NOT CHORD LOOKUP SERVICE: need multi-</a:t>
            </a:r>
            <a:r>
              <a:rPr lang="en-US" b="0" baseline="0" dirty="0" err="1"/>
              <a:t>vals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9990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So now going back to BitTorrent, we can make</a:t>
            </a:r>
            <a:r>
              <a:rPr lang="en-US" b="1" baseline="0" dirty="0"/>
              <a:t> it resilient to tracker failure by having all clients join the same DHT.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baseline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baseline="0" dirty="0"/>
              <a:t>WHY NOT CHORD LOOKUP SERVICE: need multi-</a:t>
            </a:r>
            <a:r>
              <a:rPr lang="en-US" b="0" baseline="0" dirty="0" err="1"/>
              <a:t>vals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335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 fragmented than many trackers, one per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36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926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="1" dirty="0"/>
              <a:t>We’ll begin</a:t>
            </a:r>
            <a:r>
              <a:rPr lang="en-US" b="1" baseline="0" dirty="0"/>
              <a:t> today with peer-to-peer systems from 15 years back like Napster and Gnutella.</a:t>
            </a:r>
          </a:p>
          <a:p>
            <a:pPr marL="228600" indent="-228600">
              <a:buAutoNum type="arabicPeriod"/>
            </a:pPr>
            <a:r>
              <a:rPr lang="en-US" b="1" baseline="0" dirty="0"/>
              <a:t>Then we’ll talk about a new data structure that scaled well, called Distributed Hash Table.</a:t>
            </a:r>
          </a:p>
          <a:p>
            <a:pPr marL="228600" indent="-228600">
              <a:buAutoNum type="arabicPeriod"/>
            </a:pPr>
            <a:r>
              <a:rPr lang="en-US" b="0" baseline="0" dirty="0"/>
              <a:t>Finish with a service that maps individual data items onto nodes in a peer to peer system called Chord.  Eventually: how P2P influenced industrial large-scale distributed systems.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0302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6625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16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8884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44006E-FEE1-9640-A0E4-484672C1AB6F}" type="slidenum">
              <a:rPr lang="en-US"/>
              <a:pPr/>
              <a:t>23</a:t>
            </a:fld>
            <a:endParaRPr lang="en-US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Chord wants to evenly</a:t>
            </a:r>
            <a:r>
              <a:rPr lang="en-US" b="1" baseline="0" dirty="0"/>
              <a:t> partition the data onto servers, so it first hashes both the key and the IP address of every server using the same hash function.</a:t>
            </a:r>
          </a:p>
          <a:p>
            <a:endParaRPr lang="en-US" b="1" baseline="0" dirty="0"/>
          </a:p>
          <a:p>
            <a:r>
              <a:rPr lang="en-US" b="0" baseline="0" dirty="0"/>
              <a:t>SEGUE: The cleverness is in how Chord partitions the data.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5486025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24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Uses</a:t>
            </a:r>
            <a:r>
              <a:rPr lang="en-US" b="1" baseline="0" dirty="0"/>
              <a:t> a technique called Consistent Hashing invented by David </a:t>
            </a:r>
            <a:r>
              <a:rPr lang="en-US" b="1" baseline="0" dirty="0" err="1"/>
              <a:t>Karger</a:t>
            </a:r>
            <a:r>
              <a:rPr lang="en-US" b="1" baseline="0" dirty="0"/>
              <a:t> in 1997.  All </a:t>
            </a:r>
            <a:r>
              <a:rPr lang="en-US" b="1" dirty="0"/>
              <a:t>identifiers live in a single circular space.</a:t>
            </a:r>
          </a:p>
          <a:p>
            <a:endParaRPr lang="en-US" b="1" dirty="0"/>
          </a:p>
          <a:p>
            <a:r>
              <a:rPr lang="en-US" b="0" dirty="0"/>
              <a:t>SEGUE: So let’s look at how</a:t>
            </a:r>
            <a:r>
              <a:rPr lang="en-US" b="0" baseline="0" dirty="0"/>
              <a:t> nodes find each other in the Chord ring.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2684643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25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Each node is connected to its successor </a:t>
            </a:r>
            <a:r>
              <a:rPr lang="en-US" b="1" baseline="0" dirty="0"/>
              <a:t>by a direct pointer to the successor’s IP address that’s stored locally.  This is called the </a:t>
            </a:r>
            <a:r>
              <a:rPr lang="en-US" b="1" i="1" u="sng" baseline="0" dirty="0"/>
              <a:t>successor</a:t>
            </a:r>
            <a:r>
              <a:rPr lang="en-US" b="1" baseline="0" dirty="0"/>
              <a:t> pointer.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844585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26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When one</a:t>
            </a:r>
            <a:r>
              <a:rPr lang="en-US" b="1" baseline="0" dirty="0"/>
              <a:t> node receives a query, it can forward the query to its successor, so the query moves around the ring.</a:t>
            </a:r>
          </a:p>
          <a:p>
            <a:endParaRPr lang="en-US" b="1" baseline="0" dirty="0"/>
          </a:p>
          <a:p>
            <a:r>
              <a:rPr lang="en-US" b="0" baseline="0" dirty="0"/>
              <a:t>&gt;&gt;&gt; When it reaches the node that has the key, that node replies directly to the node that asked, we keep the identity of the querying node in the query.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6271353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94B6BD-B874-7940-B668-21D98D8FDB4E}" type="slidenum">
              <a:rPr lang="en-US"/>
              <a:pPr/>
              <a:t>27</a:t>
            </a:fld>
            <a:endParaRPr lang="en-US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So the lookup algorithm is called on a certain node in the chord ring.  </a:t>
            </a: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Tests if ID</a:t>
            </a:r>
            <a:r>
              <a:rPr lang="en-US" baseline="0" dirty="0"/>
              <a:t> order is [its own id, THEN successor, THEN key], if so forward the query to the successor.  </a:t>
            </a:r>
            <a:r>
              <a:rPr lang="en-US" b="1" dirty="0"/>
              <a:t>(&lt; is modulo on the ring.)</a:t>
            </a:r>
            <a:r>
              <a:rPr lang="en-US" b="0" baseline="0" dirty="0"/>
              <a:t>  Else [current, key, successor] then answer is the successor.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baseline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Always undershoots to predecessor</a:t>
            </a:r>
            <a:r>
              <a:rPr lang="en-US" baseline="0" dirty="0"/>
              <a:t> s</a:t>
            </a:r>
            <a:r>
              <a:rPr lang="en-US" dirty="0"/>
              <a:t>o never misses the real successor.</a:t>
            </a:r>
          </a:p>
          <a:p>
            <a:endParaRPr lang="en-US" dirty="0"/>
          </a:p>
          <a:p>
            <a:r>
              <a:rPr lang="en-US" dirty="0"/>
              <a:t>SEGUE:</a:t>
            </a:r>
            <a:r>
              <a:rPr lang="en-US" baseline="0" dirty="0"/>
              <a:t> </a:t>
            </a:r>
            <a:r>
              <a:rPr lang="en-US" dirty="0" err="1"/>
              <a:t>n.successor</a:t>
            </a:r>
            <a:r>
              <a:rPr lang="en-US" dirty="0"/>
              <a:t> must be correct!  Otherwise we may skip over the responsible node,  and get(k) won't see data inserted by put(k).  Now, how</a:t>
            </a:r>
            <a:r>
              <a:rPr lang="en-US" baseline="0" dirty="0"/>
              <a:t> about speed?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8453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&gt;&gt;&gt; Can we make it</a:t>
            </a:r>
            <a:r>
              <a:rPr lang="en-US" baseline="0" dirty="0"/>
              <a:t> more like a binary search to speed up performance?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847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924650-96B7-1945-8E7F-D94ED41B6356}" type="slidenum">
              <a:rPr lang="en-US"/>
              <a:pPr/>
              <a:t>29</a:t>
            </a:fld>
            <a:endParaRPr lang="en-US"/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The data structure that Chord uses</a:t>
            </a:r>
            <a:r>
              <a:rPr lang="en-US" b="1" baseline="0" dirty="0"/>
              <a:t> to do this is called a </a:t>
            </a:r>
            <a:r>
              <a:rPr lang="en-US" b="1" i="1" baseline="0" dirty="0"/>
              <a:t>finger table</a:t>
            </a:r>
            <a:r>
              <a:rPr lang="en-US" b="1" baseline="0" dirty="0"/>
              <a:t>.</a:t>
            </a:r>
            <a:endParaRPr lang="en-US" b="1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Finger table entries</a:t>
            </a:r>
            <a:r>
              <a:rPr lang="en-US" baseline="0" dirty="0"/>
              <a:t> contain</a:t>
            </a:r>
            <a:r>
              <a:rPr lang="en-US" dirty="0"/>
              <a:t> IP address and Chord ID</a:t>
            </a:r>
            <a:r>
              <a:rPr lang="en-US" baseline="0" dirty="0"/>
              <a:t> of the target server.</a:t>
            </a:r>
            <a:endParaRPr lang="en-US" dirty="0"/>
          </a:p>
          <a:p>
            <a:endParaRPr lang="en-US" dirty="0"/>
          </a:p>
          <a:p>
            <a:r>
              <a:rPr lang="en-US" dirty="0"/>
              <a:t>Nice property: One of the fingers takes you roughly half-way to target, so log-N time lookups</a:t>
            </a:r>
            <a:r>
              <a:rPr lang="en-US" baseline="0" dirty="0"/>
              <a:t> with log-N hops.</a:t>
            </a:r>
            <a:endParaRPr lang="en-US" dirty="0"/>
          </a:p>
          <a:p>
            <a:endParaRPr lang="en-US" dirty="0"/>
          </a:p>
          <a:p>
            <a:r>
              <a:rPr lang="en-US" dirty="0"/>
              <a:t>SEGUE:</a:t>
            </a:r>
            <a:r>
              <a:rPr lang="en-US" baseline="0" dirty="0"/>
              <a:t> So for example</a:t>
            </a:r>
            <a:r>
              <a:rPr lang="is-IS" baseline="0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69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Users’ computers talk directly to each other to implement service,</a:t>
            </a:r>
            <a:r>
              <a:rPr lang="en-US" b="1" baseline="0" dirty="0"/>
              <a:t> </a:t>
            </a:r>
            <a:r>
              <a:rPr lang="en-US" b="1" dirty="0"/>
              <a:t>in contrast to the client-server</a:t>
            </a:r>
            <a:r>
              <a:rPr lang="en-US" b="1" baseline="0" dirty="0"/>
              <a:t> model where </a:t>
            </a:r>
            <a:r>
              <a:rPr lang="en-US" b="1" dirty="0"/>
              <a:t>users’ clients talk to central servers.</a:t>
            </a:r>
            <a:r>
              <a:rPr lang="en-US" b="1" baseline="0" dirty="0"/>
              <a:t>  </a:t>
            </a:r>
            <a:r>
              <a:rPr lang="en-US" b="1" dirty="0"/>
              <a:t>EXAMPLES: Skype, video and music players, file sharing.</a:t>
            </a:r>
          </a:p>
          <a:p>
            <a:endParaRPr lang="en-US" b="1" dirty="0"/>
          </a:p>
          <a:p>
            <a:r>
              <a:rPr lang="en-US" b="0" dirty="0"/>
              <a:t>SEGUE: So why might this be a good idea?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10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CA1CD0-86D3-8542-A6C1-C34C3D207978}" type="slidenum">
              <a:rPr lang="en-US"/>
              <a:pPr/>
              <a:t>30</a:t>
            </a:fld>
            <a:endParaRPr lang="en-US"/>
          </a:p>
        </p:txBody>
      </p:sp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aseline="0" dirty="0"/>
              <a:t>Let’s see how finger tables let us </a:t>
            </a:r>
            <a:r>
              <a:rPr lang="en-US" dirty="0"/>
              <a:t>route to this</a:t>
            </a:r>
            <a:r>
              <a:rPr lang="en-US" baseline="0" dirty="0"/>
              <a:t> key, K112.</a:t>
            </a:r>
          </a:p>
          <a:p>
            <a:r>
              <a:rPr lang="en-US" baseline="0" dirty="0"/>
              <a:t>It will be stored at N120, so the ¼ finger table entry will take us almost there without overshooting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46720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/>
              <a:t>So if you think about the finger tables at all the nodes taken together</a:t>
            </a:r>
            <a:r>
              <a:rPr lang="is-IS" b="1" baseline="0" dirty="0"/>
              <a:t>…</a:t>
            </a:r>
          </a:p>
          <a:p>
            <a:endParaRPr lang="is-IS" b="1" baseline="0" dirty="0"/>
          </a:p>
          <a:p>
            <a:r>
              <a:rPr lang="is-IS" b="0" baseline="0" dirty="0"/>
              <a:t>SEGUE: So here’s the detailed lookup algorithm with finger tables.</a:t>
            </a:r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6359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657582-0C83-BF40-A4AA-BB2D7B839AB6}" type="slidenum">
              <a:rPr lang="en-US"/>
              <a:pPr/>
              <a:t>32</a:t>
            </a:fld>
            <a:endParaRPr lang="en-US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dirty="0"/>
              <a:t>Still undershoots to predecessor. So never misses the real successor.</a:t>
            </a:r>
          </a:p>
          <a:p>
            <a:endParaRPr lang="en-US" dirty="0"/>
          </a:p>
          <a:p>
            <a:r>
              <a:rPr lang="en-US" dirty="0"/>
              <a:t>Lookup procedure isn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inherently log(n),</a:t>
            </a:r>
            <a:r>
              <a:rPr lang="en-US" baseline="0" dirty="0"/>
              <a:t> b</a:t>
            </a:r>
            <a:r>
              <a:rPr lang="en-US" dirty="0"/>
              <a:t>ut finger table causes it to be.</a:t>
            </a:r>
          </a:p>
        </p:txBody>
      </p:sp>
    </p:spTree>
    <p:extLst>
      <p:ext uri="{BB962C8B-B14F-4D97-AF65-F5344CB8AC3E}">
        <p14:creationId xmlns:p14="http://schemas.microsoft.com/office/powerpoint/2010/main" val="143864214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235813-68A5-994F-98A0-B259A4623569}" type="slidenum">
              <a:rPr lang="en-US"/>
              <a:pPr/>
              <a:t>33</a:t>
            </a:fld>
            <a:endParaRPr lang="en-US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dirty="0"/>
              <a:t>Maybe note that fingers point to the first relevant node.</a:t>
            </a:r>
          </a:p>
        </p:txBody>
      </p:sp>
    </p:spTree>
    <p:extLst>
      <p:ext uri="{BB962C8B-B14F-4D97-AF65-F5344CB8AC3E}">
        <p14:creationId xmlns:p14="http://schemas.microsoft.com/office/powerpoint/2010/main" val="97846154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SEGUE: So we’ll come back to this point when we discuss Chord’s impact at the</a:t>
            </a:r>
            <a:r>
              <a:rPr lang="en-US" baseline="0" dirty="0"/>
              <a:t> end.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16077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Joining is essentially a distributed linked list insertion.</a:t>
            </a:r>
          </a:p>
          <a:p>
            <a:endParaRPr lang="en-US" b="1" dirty="0"/>
          </a:p>
          <a:p>
            <a:r>
              <a:rPr lang="en-US" b="0" dirty="0"/>
              <a:t>New node N36 knows another node in ring (N25).</a:t>
            </a:r>
            <a:r>
              <a:rPr lang="en-US" b="0" baseline="0" dirty="0"/>
              <a:t>  </a:t>
            </a:r>
            <a:r>
              <a:rPr lang="en-US" b="0" dirty="0"/>
              <a:t>First, the new node looks</a:t>
            </a:r>
            <a:r>
              <a:rPr lang="en-US" b="0" baseline="0" dirty="0"/>
              <a:t> itself up, starting at that node.  </a:t>
            </a:r>
            <a:r>
              <a:rPr lang="en-US" b="0" i="1" u="sng" baseline="0" dirty="0"/>
              <a:t>That returns N40.</a:t>
            </a:r>
            <a:endParaRPr lang="en-US" b="0" i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2157C-95E6-094C-BB6F-8A5CA5C189CA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8592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SEGUE: So now let’s see how N36 gets incorporated into the Chord 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2157C-95E6-094C-BB6F-8A5CA5C189CA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60102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Periodic notify</a:t>
            </a:r>
            <a:r>
              <a:rPr lang="en-US" sz="1200" b="1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 messages each node sends to its successor maintain the predecessor pointers.</a:t>
            </a:r>
            <a:endParaRPr lang="en-US" sz="1200" b="1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When node N36 sends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N40 a notify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, N40 checks its predecessor (N25), and decides that N36 should be its predecessor instead.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If N25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rPr>
              <a:t> later sends N40 a notify, no-op.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2157C-95E6-094C-BB6F-8A5CA5C189CA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0476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</a:t>
            </a:r>
            <a:r>
              <a:rPr lang="en-US" baseline="0" dirty="0"/>
              <a:t> send a stabilize message to who you THINK your successor 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2157C-95E6-094C-BB6F-8A5CA5C189CA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9107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2157C-95E6-094C-BB6F-8A5CA5C189CA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78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From a performance perspective,</a:t>
            </a:r>
            <a:r>
              <a:rPr lang="en-US" b="1" baseline="0" dirty="0"/>
              <a:t> the </a:t>
            </a:r>
            <a:r>
              <a:rPr lang="en-US" b="1" dirty="0"/>
              <a:t>promise of peer</a:t>
            </a:r>
            <a:r>
              <a:rPr lang="en-US" b="1" baseline="0" dirty="0"/>
              <a:t> to peer computing was</a:t>
            </a:r>
            <a:r>
              <a:rPr lang="is-IS" b="1" baseline="0" dirty="0"/>
              <a:t> to leverage thousands to millions of nodes across the Internet to increase capacity of services.</a:t>
            </a:r>
            <a:endParaRPr lang="en-US" dirty="0"/>
          </a:p>
          <a:p>
            <a:r>
              <a:rPr lang="en-US" i="1" dirty="0"/>
              <a:t>&gt;&gt;&gt; </a:t>
            </a:r>
            <a:r>
              <a:rPr lang="en-US" baseline="0" dirty="0"/>
              <a:t>As more join, system gets more resources.  Contrast with cli-server where more users </a:t>
            </a:r>
            <a:r>
              <a:rPr lang="en-US" baseline="0" dirty="0">
                <a:sym typeface="Wingdings"/>
              </a:rPr>
              <a:t> </a:t>
            </a:r>
            <a:r>
              <a:rPr lang="en-US" baseline="0" dirty="0"/>
              <a:t>resources more taxed.</a:t>
            </a:r>
            <a:endParaRPr lang="en-US" dirty="0"/>
          </a:p>
          <a:p>
            <a:r>
              <a:rPr lang="en-US" i="1" dirty="0"/>
              <a:t>&gt;&gt;&gt; </a:t>
            </a:r>
            <a:r>
              <a:rPr lang="en-US" baseline="0" dirty="0"/>
              <a:t>Nodes can join/leave just by talking to random peer already in.  So no need to set up a server and provision infrastructure.</a:t>
            </a:r>
            <a:endParaRPr lang="en-US" dirty="0"/>
          </a:p>
          <a:p>
            <a:r>
              <a:rPr lang="en-US" baseline="0" dirty="0"/>
              <a:t>&gt;&gt;&gt;</a:t>
            </a:r>
          </a:p>
          <a:p>
            <a:r>
              <a:rPr lang="en-US" baseline="0" dirty="0"/>
              <a:t>&gt;&gt;&gt; Harder to attack: not as simple as hacking single server/server group.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49003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75075-282D-0948-8AB1-99E1AF63D23E}" type="slidenum">
              <a:rPr lang="en-US"/>
              <a:pPr/>
              <a:t>41</a:t>
            </a:fld>
            <a:endParaRPr lang="en-US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N10 is looking up key K90.</a:t>
            </a:r>
            <a:r>
              <a:rPr lang="en-US" b="1" baseline="0" dirty="0">
                <a:latin typeface="Times New Roman" charset="0"/>
                <a:ea typeface="Times New Roman" charset="0"/>
                <a:cs typeface="Times New Roman" charset="0"/>
              </a:rPr>
              <a:t>  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No problem, until lookup gets to N80, which knows no live node before</a:t>
            </a:r>
            <a:r>
              <a:rPr lang="en-US" baseline="0" dirty="0">
                <a:latin typeface="Times New Roman" charset="0"/>
                <a:ea typeface="Times New Roman" charset="0"/>
                <a:cs typeface="Times New Roman" charset="0"/>
              </a:rPr>
              <a:t> K90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r>
              <a:rPr lang="en-US" baseline="0" dirty="0">
                <a:latin typeface="Times New Roman" charset="0"/>
                <a:ea typeface="Times New Roman" charset="0"/>
                <a:cs typeface="Times New Roman" charset="0"/>
              </a:rPr>
              <a:t>  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There</a:t>
            </a:r>
            <a:r>
              <a:rPr lang="en-US" baseline="0" dirty="0">
                <a:latin typeface="Times New Roman" charset="0"/>
                <a:ea typeface="Times New Roman" charset="0"/>
                <a:cs typeface="Times New Roman" charset="0"/>
              </a:rPr>
              <a:t> might be a 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replica of K90 at N113, but </a:t>
            </a:r>
            <a:r>
              <a:rPr lang="en-US" b="0" i="1" u="sng" dirty="0">
                <a:latin typeface="Times New Roman" charset="0"/>
                <a:ea typeface="Times New Roman" charset="0"/>
                <a:cs typeface="Times New Roman" charset="0"/>
              </a:rPr>
              <a:t>N80 can’t find it</a:t>
            </a:r>
            <a:r>
              <a:rPr lang="en-US" b="0" i="1" u="sng" baseline="0" dirty="0">
                <a:latin typeface="Times New Roman" charset="0"/>
                <a:ea typeface="Times New Roman" charset="0"/>
                <a:cs typeface="Times New Roman" charset="0"/>
              </a:rPr>
              <a:t> to make progress.</a:t>
            </a:r>
            <a:endParaRPr lang="en-US" b="0" i="1" u="sng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035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rather than just one immediate</a:t>
            </a:r>
            <a:r>
              <a:rPr lang="en-US" b="1" baseline="0" dirty="0"/>
              <a:t> successor, each node keeps track of its r immediately following successor nodes.</a:t>
            </a:r>
          </a:p>
          <a:p>
            <a:endParaRPr lang="en-US" b="1" baseline="0" dirty="0"/>
          </a:p>
          <a:p>
            <a:r>
              <a:rPr lang="en-US" b="0" baseline="0" dirty="0"/>
              <a:t>SEGUE: So, how do we choose r?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45912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363893-FF93-DB4C-A901-AC386549CD37}" type="slidenum">
              <a:rPr lang="en-US"/>
              <a:pPr/>
              <a:t>43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So the lookup</a:t>
            </a:r>
            <a:r>
              <a:rPr lang="en-US" b="1" baseline="0" dirty="0"/>
              <a:t> algorithm with fault tolerance becomes this.</a:t>
            </a:r>
            <a:endParaRPr lang="en-US" dirty="0"/>
          </a:p>
          <a:p>
            <a:r>
              <a:rPr lang="en-US" dirty="0"/>
              <a:t>Look </a:t>
            </a:r>
            <a:r>
              <a:rPr lang="en-US"/>
              <a:t>in successor </a:t>
            </a:r>
            <a:r>
              <a:rPr lang="en-US" dirty="0"/>
              <a:t>list as well.</a:t>
            </a:r>
          </a:p>
          <a:p>
            <a:r>
              <a:rPr lang="en-US" dirty="0"/>
              <a:t>If the call fails, we remove the node from the finger table </a:t>
            </a:r>
            <a:r>
              <a:rPr lang="en-US" i="1" u="sng" dirty="0"/>
              <a:t>and/or successor list</a:t>
            </a:r>
            <a:r>
              <a:rPr lang="en-US" dirty="0"/>
              <a:t>, and restart the</a:t>
            </a:r>
            <a:r>
              <a:rPr lang="en-US" baseline="0" dirty="0"/>
              <a:t> lookup.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7775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3028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12997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SEGUE:</a:t>
            </a:r>
            <a:r>
              <a:rPr lang="en-US" baseline="0" dirty="0"/>
              <a:t> Then to make it secure for a peer-to-peer setting, it authenticates block contents.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1202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24317C-E316-C341-B72B-6526E290CA94}" type="slidenum">
              <a:rPr lang="en-US"/>
              <a:pPr/>
              <a:t>47</a:t>
            </a:fld>
            <a:endParaRPr lang="en-US"/>
          </a:p>
        </p:txBody>
      </p:sp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/>
              <a:t>Nodes with replicas are not likely to be near each other in underlying network.</a:t>
            </a:r>
          </a:p>
        </p:txBody>
      </p:sp>
    </p:spTree>
    <p:extLst>
      <p:ext uri="{BB962C8B-B14F-4D97-AF65-F5344CB8AC3E}">
        <p14:creationId xmlns:p14="http://schemas.microsoft.com/office/powerpoint/2010/main" val="92251972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5919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returning to P2P systems,</a:t>
            </a:r>
            <a:r>
              <a:rPr lang="en-US" b="1" baseline="0" dirty="0"/>
              <a:t> part of the problem is still the lookup problem.  But other part is fundamentally users’ computers are less reliable and trusted than managed servers.</a:t>
            </a:r>
          </a:p>
          <a:p>
            <a:endParaRPr lang="en-US" baseline="0" dirty="0"/>
          </a:p>
          <a:p>
            <a:r>
              <a:rPr lang="en-US" baseline="0" dirty="0"/>
              <a:t>This is exacerbated by the fact that users’ computers have flaky network connections, might be switched off, broken, </a:t>
            </a:r>
            <a:r>
              <a:rPr lang="en-US" i="1" baseline="0" dirty="0"/>
              <a:t>&amp;</a:t>
            </a:r>
            <a:r>
              <a:rPr lang="en-US" baseline="0" dirty="0"/>
              <a:t> </a:t>
            </a:r>
            <a:r>
              <a:rPr lang="en-US" i="1" baseline="0" dirty="0"/>
              <a:t>c.</a:t>
            </a:r>
            <a:r>
              <a:rPr lang="en-US" baseline="0" dirty="0"/>
              <a:t>  So they are hardly as reliable as managed servers.</a:t>
            </a:r>
          </a:p>
          <a:p>
            <a:endParaRPr lang="en-US" baseline="0" dirty="0"/>
          </a:p>
          <a:p>
            <a:r>
              <a:rPr lang="en-US" baseline="0" dirty="0"/>
              <a:t>Some P2P services are open, meaning anyone can join, these can be vulnerable to certain kinds of attacks.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9755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545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So, the result has been successful adoption</a:t>
            </a:r>
            <a:r>
              <a:rPr lang="en-US" b="1" baseline="0" dirty="0"/>
              <a:t> in some niche areas.</a:t>
            </a:r>
          </a:p>
          <a:p>
            <a:endParaRPr lang="en-US" baseline="0" dirty="0"/>
          </a:p>
          <a:p>
            <a:r>
              <a:rPr lang="en-US" baseline="0" dirty="0"/>
              <a:t>1. Networks like Napster music-sharing (ca. 1999) and Gnutella began this in the illegal domain for music and movies, but more recently we’ve seen the adoption of BitTorrent for rapidly disseminating files among users.</a:t>
            </a:r>
          </a:p>
          <a:p>
            <a:endParaRPr lang="en-US" baseline="0" dirty="0"/>
          </a:p>
          <a:p>
            <a:r>
              <a:rPr lang="en-US" baseline="0" dirty="0"/>
              <a:t>2. Electronic currencies like Bitcoin have no central authority, so they use a P2P network.</a:t>
            </a:r>
          </a:p>
          <a:p>
            <a:endParaRPr lang="en-US" baseline="0" dirty="0"/>
          </a:p>
          <a:p>
            <a:r>
              <a:rPr lang="en-US" baseline="0" dirty="0"/>
              <a:t>3. Up until 2012 Skype used P2P to route calls between users, but this has since changed to be hosted Linux boxes because of security reasons.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607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e.g. </a:t>
            </a:r>
            <a:r>
              <a:rPr lang="en-US" b="1" baseline="0" dirty="0"/>
              <a:t>let’s look at how a popular cooperative file-sharing system, BitTorrent, works.</a:t>
            </a:r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Say you’re the user,</a:t>
            </a:r>
            <a:r>
              <a:rPr lang="en-US" baseline="0" dirty="0"/>
              <a:t> want to download latest Linux kernel.  You click on torrent download link.  This gets a torrent file that contains hashes of chunks of the file, and IP address of a tracker node.  </a:t>
            </a:r>
            <a:r>
              <a:rPr lang="en-US" i="1" baseline="0" dirty="0"/>
              <a:t>Tracker node </a:t>
            </a:r>
            <a:r>
              <a:rPr lang="en-US" baseline="0" dirty="0"/>
              <a:t>is web server to coordinate group of peers.</a:t>
            </a:r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The client sends</a:t>
            </a:r>
            <a:r>
              <a:rPr lang="en-US" baseline="0" dirty="0"/>
              <a:t> an HTTP request to the tracker telling it which file it wants, then the tracker responds with a list of peers who have the file.</a:t>
            </a:r>
          </a:p>
          <a:p>
            <a:pPr marL="228600" indent="-228600">
              <a:buAutoNum type="arabicPeriod"/>
            </a:pPr>
            <a:r>
              <a:rPr lang="en-US" baseline="0" dirty="0"/>
              <a:t>D/L the file from peers, </a:t>
            </a:r>
            <a:r>
              <a:rPr lang="en-US" b="1" baseline="0" dirty="0"/>
              <a:t>in parallel</a:t>
            </a:r>
            <a:r>
              <a:rPr lang="en-US" baseline="0" dirty="0"/>
              <a:t>.  </a:t>
            </a:r>
            <a:r>
              <a:rPr lang="en-US" dirty="0"/>
              <a:t>Note only metadata--not file data -- are exchanged with centralized server, and only during</a:t>
            </a:r>
            <a:r>
              <a:rPr lang="en-US" baseline="0" dirty="0"/>
              <a:t> the</a:t>
            </a:r>
            <a:r>
              <a:rPr lang="en-US" dirty="0"/>
              <a:t> transient lifetime of a download.</a:t>
            </a:r>
          </a:p>
          <a:p>
            <a:pPr marL="228600" indent="-228600">
              <a:buAutoNum type="arabicPeriod"/>
            </a:pPr>
            <a:r>
              <a:rPr lang="en-US" dirty="0"/>
              <a:t>--</a:t>
            </a:r>
          </a:p>
          <a:p>
            <a:pPr marL="228600" indent="-228600">
              <a:buAutoNum type="arabicPeriod"/>
            </a:pPr>
            <a:r>
              <a:rPr lang="en-US" dirty="0"/>
              <a:t>C</a:t>
            </a:r>
            <a:r>
              <a:rPr lang="en-US" baseline="0" dirty="0"/>
              <a:t>lient switches  roles </a:t>
            </a:r>
            <a:r>
              <a:rPr lang="en-US" baseline="0" dirty="0">
                <a:sym typeface="Wingdings"/>
              </a:rPr>
              <a:t> </a:t>
            </a:r>
            <a:r>
              <a:rPr lang="en-US" baseline="0" dirty="0"/>
              <a:t>“server” peers to serve others.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292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7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At the core of all peer to peer systems is the following problem.</a:t>
            </a:r>
          </a:p>
          <a:p>
            <a:r>
              <a:rPr lang="en-US" dirty="0"/>
              <a:t>Some</a:t>
            </a:r>
            <a:r>
              <a:rPr lang="en-US" baseline="0" dirty="0"/>
              <a:t> publisher does a put associating some key, say “Star </a:t>
            </a:r>
            <a:r>
              <a:rPr lang="en-US" baseline="0" dirty="0" err="1"/>
              <a:t>Wars.mov</a:t>
            </a:r>
            <a:r>
              <a:rPr lang="en-US" baseline="0" dirty="0"/>
              <a:t>”, with some value.  </a:t>
            </a:r>
          </a:p>
          <a:p>
            <a:r>
              <a:rPr lang="en-US" baseline="0" dirty="0"/>
              <a:t>Now some client comes along and does a get, looking for the information about the file.</a:t>
            </a: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i="1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/>
              <a:t>How does</a:t>
            </a:r>
            <a:r>
              <a:rPr lang="en-US" b="1" i="1" baseline="0" dirty="0"/>
              <a:t> the client find out where that information went?</a:t>
            </a:r>
            <a:endParaRPr lang="en-US" b="1" i="1" dirty="0"/>
          </a:p>
          <a:p>
            <a:r>
              <a:rPr lang="en-US" dirty="0"/>
              <a:t>Non-trivial,</a:t>
            </a:r>
            <a:r>
              <a:rPr lang="en-US" baseline="0" dirty="0"/>
              <a:t> </a:t>
            </a:r>
            <a:r>
              <a:rPr lang="en-US" dirty="0"/>
              <a:t>1000s of nodes in P2P network</a:t>
            </a:r>
            <a:r>
              <a:rPr lang="en-US" baseline="0" dirty="0"/>
              <a:t> failing and coming back up, the </a:t>
            </a:r>
            <a:r>
              <a:rPr lang="en-US" dirty="0"/>
              <a:t>set of nodes that have the movie</a:t>
            </a:r>
            <a:r>
              <a:rPr lang="en-US" baseline="0" dirty="0"/>
              <a:t> </a:t>
            </a:r>
            <a:r>
              <a:rPr lang="en-US" dirty="0"/>
              <a:t>may change over time.</a:t>
            </a:r>
          </a:p>
        </p:txBody>
      </p:sp>
    </p:spTree>
    <p:extLst>
      <p:ext uri="{BB962C8B-B14F-4D97-AF65-F5344CB8AC3E}">
        <p14:creationId xmlns:p14="http://schemas.microsoft.com/office/powerpoint/2010/main" val="226817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8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Napster</a:t>
            </a:r>
            <a:r>
              <a:rPr lang="en-US" b="1" baseline="0" dirty="0"/>
              <a:t> (1999) was one of the first music sharing networks: </a:t>
            </a:r>
            <a:r>
              <a:rPr lang="en-US" b="1" dirty="0"/>
              <a:t>solution was</a:t>
            </a:r>
            <a:r>
              <a:rPr lang="en-US" b="1" baseline="0" dirty="0"/>
              <a:t> single centralized database to store all the location information.</a:t>
            </a:r>
          </a:p>
          <a:p>
            <a:endParaRPr lang="en-US" b="1" i="1" baseline="0" dirty="0"/>
          </a:p>
          <a:p>
            <a:r>
              <a:rPr lang="en-US" i="1" baseline="0" dirty="0"/>
              <a:t>&gt;&gt;&gt; Database holds IP address of publisher</a:t>
            </a:r>
            <a:r>
              <a:rPr lang="en-US" baseline="0" dirty="0"/>
              <a:t>, e.g. N</a:t>
            </a:r>
            <a:r>
              <a:rPr lang="en-US" baseline="-25000" dirty="0"/>
              <a:t>4</a:t>
            </a:r>
            <a:r>
              <a:rPr lang="en-US" baseline="0" dirty="0"/>
              <a:t> for Star Wars.  </a:t>
            </a:r>
          </a:p>
          <a:p>
            <a:r>
              <a:rPr lang="en-US" baseline="0" dirty="0"/>
              <a:t>&gt;&gt;&gt; Client does a lookup on </a:t>
            </a:r>
            <a:r>
              <a:rPr lang="en-US" baseline="0" dirty="0" err="1"/>
              <a:t>db</a:t>
            </a:r>
            <a:r>
              <a:rPr lang="en-US" baseline="0" dirty="0"/>
              <a:t>, can contact N4 directly to get content.</a:t>
            </a:r>
            <a:endParaRPr lang="en-US" baseline="-25000" dirty="0"/>
          </a:p>
          <a:p>
            <a:r>
              <a:rPr lang="en-US" dirty="0"/>
              <a:t>&gt;&gt;&gt;</a:t>
            </a:r>
            <a:r>
              <a:rPr lang="en-US" baseline="0" dirty="0"/>
              <a:t> </a:t>
            </a:r>
            <a:r>
              <a:rPr lang="en-US" dirty="0"/>
              <a:t>SEGUE: So now we’ve solved our rendezvous problem but</a:t>
            </a:r>
            <a:r>
              <a:rPr lang="en-US" baseline="0" dirty="0"/>
              <a:t> at the expense of the database having to keep a lot of</a:t>
            </a:r>
            <a:r>
              <a:rPr lang="en-US" dirty="0"/>
              <a:t> state, means it’s hard to keep the state up to date.</a:t>
            </a:r>
            <a:r>
              <a:rPr lang="en-US" baseline="0" dirty="0"/>
              <a:t>  </a:t>
            </a:r>
            <a:r>
              <a:rPr lang="en-US" dirty="0"/>
              <a:t>It’s also</a:t>
            </a:r>
            <a:r>
              <a:rPr lang="en-US" baseline="0" dirty="0"/>
              <a:t> a single point of failure, and it’s also a legal target, </a:t>
            </a:r>
            <a:r>
              <a:rPr lang="en-US" dirty="0"/>
              <a:t>which is exactly what happened to Napster</a:t>
            </a:r>
            <a:r>
              <a:rPr lang="en-US" baseline="0" dirty="0"/>
              <a:t> in the end.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320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9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O</a:t>
            </a:r>
            <a:r>
              <a:rPr lang="en-US" b="1" baseline="0" dirty="0"/>
              <a:t>pposite end of the spectrum: abandon any structure altogether, just flood queries throughout entire net.  So everyone maintains a small number of connected peers and a query gets flooded to all connected peers until it finds the content.  This is the approach the original Gnutella took in 2000, but it doesn’t scale.</a:t>
            </a:r>
          </a:p>
          <a:p>
            <a:endParaRPr lang="en-US" baseline="0" dirty="0"/>
          </a:p>
          <a:p>
            <a:r>
              <a:rPr lang="en-US" baseline="0" dirty="0"/>
              <a:t>&gt;&gt;&gt; SEGUE: It’s robust because there’s no central database to fail, so truly P2P.  But might require a number of messages on the order of the number of peers in the network, so didn’t scale.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612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42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27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9/15/19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91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9/15/19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9/15/19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9/15/19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9/15/19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9/15/19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9/15/19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6" r:id="rId10"/>
    <p:sldLayoutId id="2147483687" r:id="rId11"/>
    <p:sldLayoutId id="2147483688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b="0" dirty="0"/>
              <a:t>Peer-to-Peer Systems and</a:t>
            </a:r>
            <a:br>
              <a:rPr lang="en-US" b="0" dirty="0"/>
            </a:br>
            <a:r>
              <a:rPr lang="en-US" b="0" dirty="0"/>
              <a:t>Distributed Hash Tables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8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3175" y="6261628"/>
            <a:ext cx="711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Selected content adapted from B. Karp, R. Morris.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10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Routed DHT queries (Chord)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2424876" y="2916909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3457699" y="2098150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4903560" y="221371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5749367" y="4838906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4282506" y="5029200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1665465" y="4721638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6326769" y="2810785"/>
            <a:ext cx="10390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Client</a:t>
            </a:r>
          </a:p>
        </p:txBody>
      </p:sp>
      <p:sp>
        <p:nvSpPr>
          <p:cNvPr id="23" name="computr2"/>
          <p:cNvSpPr>
            <a:spLocks noEditPoints="1" noChangeArrowheads="1"/>
          </p:cNvSpPr>
          <p:nvPr/>
        </p:nvSpPr>
        <p:spPr bwMode="auto">
          <a:xfrm>
            <a:off x="2435586" y="259546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computr2"/>
          <p:cNvSpPr>
            <a:spLocks noEditPoints="1" noChangeArrowheads="1"/>
          </p:cNvSpPr>
          <p:nvPr/>
        </p:nvSpPr>
        <p:spPr bwMode="auto">
          <a:xfrm>
            <a:off x="3480151" y="180753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computr2"/>
          <p:cNvSpPr>
            <a:spLocks noEditPoints="1" noChangeArrowheads="1"/>
          </p:cNvSpPr>
          <p:nvPr/>
        </p:nvSpPr>
        <p:spPr bwMode="auto">
          <a:xfrm>
            <a:off x="4946262" y="1896030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computr2"/>
          <p:cNvSpPr>
            <a:spLocks noEditPoints="1" noChangeArrowheads="1"/>
          </p:cNvSpPr>
          <p:nvPr/>
        </p:nvSpPr>
        <p:spPr bwMode="auto">
          <a:xfrm>
            <a:off x="5739749" y="4528349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computr2"/>
          <p:cNvSpPr>
            <a:spLocks noEditPoints="1" noChangeArrowheads="1"/>
          </p:cNvSpPr>
          <p:nvPr/>
        </p:nvSpPr>
        <p:spPr bwMode="auto">
          <a:xfrm>
            <a:off x="4272888" y="472391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computr2"/>
          <p:cNvSpPr>
            <a:spLocks noEditPoints="1" noChangeArrowheads="1"/>
          </p:cNvSpPr>
          <p:nvPr/>
        </p:nvSpPr>
        <p:spPr bwMode="auto">
          <a:xfrm>
            <a:off x="6660247" y="245222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computr2"/>
          <p:cNvSpPr>
            <a:spLocks noEditPoints="1" noChangeArrowheads="1"/>
          </p:cNvSpPr>
          <p:nvPr/>
        </p:nvSpPr>
        <p:spPr bwMode="auto">
          <a:xfrm>
            <a:off x="2576253" y="438334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Freeform 16"/>
          <p:cNvSpPr>
            <a:spLocks/>
          </p:cNvSpPr>
          <p:nvPr/>
        </p:nvSpPr>
        <p:spPr bwMode="auto">
          <a:xfrm rot="17100000">
            <a:off x="5965399" y="2067107"/>
            <a:ext cx="199797" cy="1023105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42" h="11669">
                <a:moveTo>
                  <a:pt x="5464" y="11669"/>
                </a:moveTo>
                <a:cubicBezTo>
                  <a:pt x="7739" y="9526"/>
                  <a:pt x="15702" y="8002"/>
                  <a:pt x="6531" y="5107"/>
                </a:cubicBezTo>
                <a:cubicBezTo>
                  <a:pt x="-2654" y="2212"/>
                  <a:pt x="197" y="3241"/>
                  <a:pt x="1284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7" name="Freeform 16"/>
          <p:cNvSpPr>
            <a:spLocks/>
          </p:cNvSpPr>
          <p:nvPr/>
        </p:nvSpPr>
        <p:spPr bwMode="auto">
          <a:xfrm rot="17100000">
            <a:off x="3578280" y="4099626"/>
            <a:ext cx="94247" cy="110954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  <a:gd name="connsiteX0" fmla="*/ 5282 w 5282"/>
              <a:gd name="connsiteY0" fmla="*/ 14739 h 14739"/>
              <a:gd name="connsiteX1" fmla="*/ 2589 w 5282"/>
              <a:gd name="connsiteY1" fmla="*/ 10687 h 14739"/>
              <a:gd name="connsiteX2" fmla="*/ 548 w 5282"/>
              <a:gd name="connsiteY2" fmla="*/ 0 h 14739"/>
              <a:gd name="connsiteX0" fmla="*/ 8963 w 8963"/>
              <a:gd name="connsiteY0" fmla="*/ 10000 h 10000"/>
              <a:gd name="connsiteX1" fmla="*/ 3865 w 8963"/>
              <a:gd name="connsiteY1" fmla="*/ 7251 h 10000"/>
              <a:gd name="connsiteX2" fmla="*/ 0 w 8963"/>
              <a:gd name="connsiteY2" fmla="*/ 0 h 10000"/>
              <a:gd name="connsiteX0" fmla="*/ 10000 w 10000"/>
              <a:gd name="connsiteY0" fmla="*/ 10000 h 10000"/>
              <a:gd name="connsiteX1" fmla="*/ 4312 w 10000"/>
              <a:gd name="connsiteY1" fmla="*/ 7251 h 10000"/>
              <a:gd name="connsiteX2" fmla="*/ 0 w 10000"/>
              <a:gd name="connsiteY2" fmla="*/ 0 h 10000"/>
              <a:gd name="connsiteX0" fmla="*/ 10000 w 10249"/>
              <a:gd name="connsiteY0" fmla="*/ 10000 h 10000"/>
              <a:gd name="connsiteX1" fmla="*/ 8525 w 10249"/>
              <a:gd name="connsiteY1" fmla="*/ 5359 h 10000"/>
              <a:gd name="connsiteX2" fmla="*/ 0 w 10249"/>
              <a:gd name="connsiteY2" fmla="*/ 0 h 10000"/>
              <a:gd name="connsiteX0" fmla="*/ 10000 w 15043"/>
              <a:gd name="connsiteY0" fmla="*/ 10000 h 10000"/>
              <a:gd name="connsiteX1" fmla="*/ 8525 w 15043"/>
              <a:gd name="connsiteY1" fmla="*/ 5359 h 10000"/>
              <a:gd name="connsiteX2" fmla="*/ 0 w 15043"/>
              <a:gd name="connsiteY2" fmla="*/ 0 h 10000"/>
              <a:gd name="connsiteX0" fmla="*/ 10000 w 15043"/>
              <a:gd name="connsiteY0" fmla="*/ 10000 h 10000"/>
              <a:gd name="connsiteX1" fmla="*/ 8525 w 15043"/>
              <a:gd name="connsiteY1" fmla="*/ 5359 h 10000"/>
              <a:gd name="connsiteX2" fmla="*/ 0 w 15043"/>
              <a:gd name="connsiteY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043" h="10000">
                <a:moveTo>
                  <a:pt x="10000" y="10000"/>
                </a:moveTo>
                <a:cubicBezTo>
                  <a:pt x="7600" y="8918"/>
                  <a:pt x="23528" y="8678"/>
                  <a:pt x="8525" y="5359"/>
                </a:cubicBezTo>
                <a:cubicBezTo>
                  <a:pt x="-1362" y="2701"/>
                  <a:pt x="10030" y="4765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9" name="Freeform 16"/>
          <p:cNvSpPr>
            <a:spLocks/>
          </p:cNvSpPr>
          <p:nvPr/>
        </p:nvSpPr>
        <p:spPr bwMode="auto">
          <a:xfrm rot="17100000">
            <a:off x="4948892" y="-788652"/>
            <a:ext cx="134654" cy="75279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75" h="10000">
                <a:moveTo>
                  <a:pt x="10175" y="10000"/>
                </a:moveTo>
                <a:cubicBezTo>
                  <a:pt x="9039" y="8405"/>
                  <a:pt x="9475" y="7488"/>
                  <a:pt x="7482" y="5948"/>
                </a:cubicBezTo>
                <a:cubicBezTo>
                  <a:pt x="5329" y="4806"/>
                  <a:pt x="-1142" y="3416"/>
                  <a:pt x="175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40" name="Freeform 16"/>
          <p:cNvSpPr>
            <a:spLocks/>
          </p:cNvSpPr>
          <p:nvPr/>
        </p:nvSpPr>
        <p:spPr bwMode="auto">
          <a:xfrm rot="13663699">
            <a:off x="4244943" y="2761546"/>
            <a:ext cx="1045604" cy="1777803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  <a:gd name="connsiteX0" fmla="*/ 79027 w 79027"/>
              <a:gd name="connsiteY0" fmla="*/ 23616 h 23616"/>
              <a:gd name="connsiteX1" fmla="*/ 76334 w 79027"/>
              <a:gd name="connsiteY1" fmla="*/ 19564 h 23616"/>
              <a:gd name="connsiteX2" fmla="*/ 17 w 79027"/>
              <a:gd name="connsiteY2" fmla="*/ 0 h 23616"/>
              <a:gd name="connsiteX0" fmla="*/ 79048 w 79048"/>
              <a:gd name="connsiteY0" fmla="*/ 23616 h 23616"/>
              <a:gd name="connsiteX1" fmla="*/ 34012 w 79048"/>
              <a:gd name="connsiteY1" fmla="*/ 10780 h 23616"/>
              <a:gd name="connsiteX2" fmla="*/ 38 w 79048"/>
              <a:gd name="connsiteY2" fmla="*/ 0 h 23616"/>
              <a:gd name="connsiteX0" fmla="*/ 79048 w 79048"/>
              <a:gd name="connsiteY0" fmla="*/ 23616 h 23616"/>
              <a:gd name="connsiteX1" fmla="*/ 34012 w 79048"/>
              <a:gd name="connsiteY1" fmla="*/ 10780 h 23616"/>
              <a:gd name="connsiteX2" fmla="*/ 38 w 79048"/>
              <a:gd name="connsiteY2" fmla="*/ 0 h 23616"/>
              <a:gd name="connsiteX0" fmla="*/ 79059 w 79059"/>
              <a:gd name="connsiteY0" fmla="*/ 23616 h 23616"/>
              <a:gd name="connsiteX1" fmla="*/ 34023 w 79059"/>
              <a:gd name="connsiteY1" fmla="*/ 10780 h 23616"/>
              <a:gd name="connsiteX2" fmla="*/ 49 w 79059"/>
              <a:gd name="connsiteY2" fmla="*/ 0 h 23616"/>
              <a:gd name="connsiteX0" fmla="*/ 79010 w 79010"/>
              <a:gd name="connsiteY0" fmla="*/ 23616 h 23616"/>
              <a:gd name="connsiteX1" fmla="*/ 33974 w 79010"/>
              <a:gd name="connsiteY1" fmla="*/ 10780 h 23616"/>
              <a:gd name="connsiteX2" fmla="*/ 0 w 79010"/>
              <a:gd name="connsiteY2" fmla="*/ 0 h 23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010" h="23616">
                <a:moveTo>
                  <a:pt x="79010" y="23616"/>
                </a:moveTo>
                <a:cubicBezTo>
                  <a:pt x="77874" y="22021"/>
                  <a:pt x="46072" y="17832"/>
                  <a:pt x="33974" y="10780"/>
                </a:cubicBezTo>
                <a:cubicBezTo>
                  <a:pt x="24129" y="5709"/>
                  <a:pt x="3311" y="8687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8" name="Rounded Rectangular Callout 27">
            <a:extLst>
              <a:ext uri="{FF2B5EF4-FFF2-40B4-BE49-F238E27FC236}">
                <a16:creationId xmlns:a16="http://schemas.microsoft.com/office/drawing/2014/main" id="{2C5B1604-F2EA-3944-A4BC-151772E42AD7}"/>
              </a:ext>
            </a:extLst>
          </p:cNvPr>
          <p:cNvSpPr/>
          <p:nvPr/>
        </p:nvSpPr>
        <p:spPr>
          <a:xfrm>
            <a:off x="6774379" y="1426695"/>
            <a:ext cx="2120801" cy="761682"/>
          </a:xfrm>
          <a:prstGeom prst="wedgeRoundRectCallout">
            <a:avLst>
              <a:gd name="adj1" fmla="val -42451"/>
              <a:gd name="adj2" fmla="val 7284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Lookup(</a:t>
            </a:r>
            <a:r>
              <a:rPr lang="ja-JP" alt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“</a:t>
            </a:r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Star Wars.mov</a:t>
            </a:r>
            <a:r>
              <a:rPr lang="ja-JP" alt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”</a:t>
            </a:r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77853" y="5232966"/>
            <a:ext cx="3319422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 charset="0"/>
                <a:ea typeface="Courier" charset="0"/>
                <a:cs typeface="Courier" charset="0"/>
              </a:rPr>
              <a:t>key=“Star 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Wars.mov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”, value=[content]</a:t>
            </a:r>
          </a:p>
        </p:txBody>
      </p:sp>
      <p:sp>
        <p:nvSpPr>
          <p:cNvPr id="41" name="Text Box 17"/>
          <p:cNvSpPr txBox="1">
            <a:spLocks noChangeArrowheads="1"/>
          </p:cNvSpPr>
          <p:nvPr/>
        </p:nvSpPr>
        <p:spPr bwMode="auto">
          <a:xfrm>
            <a:off x="947133" y="5201337"/>
            <a:ext cx="7248147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latin typeface="Arial" charset="0"/>
              </a:rPr>
              <a:t>Goal:</a:t>
            </a:r>
            <a:r>
              <a:rPr lang="en-US" sz="3200" b="0" dirty="0">
                <a:latin typeface="Arial" charset="0"/>
              </a:rPr>
              <a:t> 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robust</a:t>
            </a:r>
            <a:r>
              <a:rPr lang="en-US" sz="3200" b="0" dirty="0">
                <a:latin typeface="Arial" charset="0"/>
              </a:rPr>
              <a:t>, 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reasonable state</a:t>
            </a:r>
            <a:r>
              <a:rPr lang="en-US" sz="3200" b="0" dirty="0">
                <a:latin typeface="Arial" charset="0"/>
              </a:rPr>
              <a:t>, reasonable number of 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hops</a:t>
            </a:r>
            <a:r>
              <a:rPr lang="en-US" sz="3200" b="0" dirty="0">
                <a:latin typeface="Arial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98478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Peer-to-Peer Systems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/>
              <a:t>The Chord Lookup Service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173291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13286-4D43-8E45-B475-7F618E230AA6}" type="slidenum">
              <a:rPr lang="en-US"/>
              <a:pPr/>
              <a:t>12</a:t>
            </a:fld>
            <a:endParaRPr lang="en-US"/>
          </a:p>
        </p:txBody>
      </p:sp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DHT (and why)?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763000" cy="2752493"/>
          </a:xfrm>
        </p:spPr>
        <p:txBody>
          <a:bodyPr>
            <a:normAutofit/>
          </a:bodyPr>
          <a:lstStyle/>
          <a:p>
            <a:r>
              <a:rPr lang="en-US" sz="2800" dirty="0"/>
              <a:t>Local</a:t>
            </a:r>
            <a:r>
              <a:rPr lang="en-US" sz="2800" b="1" dirty="0"/>
              <a:t> </a:t>
            </a:r>
            <a:r>
              <a:rPr lang="en-US" sz="2800" dirty="0"/>
              <a:t>hash table:</a:t>
            </a:r>
          </a:p>
          <a:p>
            <a:pPr lvl="1">
              <a:buFontTx/>
              <a:buNone/>
            </a:pP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key = Hash(name)</a:t>
            </a:r>
          </a:p>
          <a:p>
            <a:pPr lvl="1">
              <a:buFontTx/>
              <a:buNone/>
            </a:pP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put(key, value)</a:t>
            </a:r>
          </a:p>
          <a:p>
            <a:pPr lvl="1">
              <a:buFontTx/>
              <a:buNone/>
            </a:pP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get(key) 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  <a:sym typeface="Wingdings"/>
              </a:rPr>
              <a:t>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 value</a:t>
            </a:r>
          </a:p>
          <a:p>
            <a:endParaRPr lang="en-US" sz="2800" b="1" dirty="0"/>
          </a:p>
          <a:p>
            <a:r>
              <a:rPr lang="en-US" sz="2800" b="1" dirty="0"/>
              <a:t>Service:</a:t>
            </a:r>
            <a:r>
              <a:rPr lang="en-US" sz="2800" dirty="0"/>
              <a:t> Constant-time insertion and lookup</a:t>
            </a:r>
          </a:p>
        </p:txBody>
      </p:sp>
      <p:sp>
        <p:nvSpPr>
          <p:cNvPr id="6" name="Text Box 17">
            <a:extLst>
              <a:ext uri="{FF2B5EF4-FFF2-40B4-BE49-F238E27FC236}">
                <a16:creationId xmlns:a16="http://schemas.microsoft.com/office/drawing/2014/main" id="{9BA070D3-CEFC-864D-896C-44975CE5D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2936" y="4493492"/>
            <a:ext cx="6457361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3200" dirty="0">
                <a:solidFill>
                  <a:srgbClr val="E77500"/>
                </a:solidFill>
                <a:latin typeface="+mn-lt"/>
                <a:ea typeface="Helvetica Neue Medium" charset="0"/>
                <a:cs typeface="Helvetica Neue Medium" charset="0"/>
              </a:rPr>
              <a:t>Distributed Hash Table (DHT):</a:t>
            </a:r>
          </a:p>
          <a:p>
            <a:pPr algn="l"/>
            <a:r>
              <a:rPr lang="en-US" sz="3200" b="0" dirty="0">
                <a:latin typeface="+mn-lt"/>
                <a:ea typeface="Helvetica Neue Medium" charset="0"/>
                <a:cs typeface="Helvetica Neue Medium" charset="0"/>
              </a:rPr>
              <a:t>Do (roughly) this across millions of hosts on the Internet!</a:t>
            </a:r>
          </a:p>
        </p:txBody>
      </p:sp>
    </p:spTree>
    <p:extLst>
      <p:ext uri="{BB962C8B-B14F-4D97-AF65-F5344CB8AC3E}">
        <p14:creationId xmlns:p14="http://schemas.microsoft.com/office/powerpoint/2010/main" val="2050236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9AF7-DB81-BF4C-A38D-2E5CA14A4900}" type="slidenum">
              <a:rPr lang="en-US"/>
              <a:pPr/>
              <a:t>13</a:t>
            </a:fld>
            <a:endParaRPr lang="en-US"/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DHT (and why)?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Distributed Hash Table: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	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key = hash(data)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800" spc="-150" dirty="0">
                <a:latin typeface="Courier" charset="0"/>
                <a:ea typeface="Courier" charset="0"/>
                <a:cs typeface="Courier" charset="0"/>
              </a:rPr>
              <a:t>lookup(key) </a:t>
            </a:r>
            <a:r>
              <a:rPr lang="en-US" sz="2800" spc="-150" dirty="0">
                <a:latin typeface="Courier" charset="0"/>
                <a:ea typeface="Courier" charset="0"/>
                <a:cs typeface="Courier" charset="0"/>
                <a:sym typeface="Wingdings"/>
              </a:rPr>
              <a:t></a:t>
            </a:r>
            <a:r>
              <a:rPr lang="en-US" sz="2800" spc="-15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2800" b="1" spc="-150" dirty="0">
                <a:latin typeface="Courier" charset="0"/>
                <a:ea typeface="Courier" charset="0"/>
                <a:cs typeface="Courier" charset="0"/>
              </a:rPr>
              <a:t>IP </a:t>
            </a:r>
            <a:r>
              <a:rPr lang="en-US" sz="2800" b="1" spc="-150" dirty="0" err="1">
                <a:latin typeface="Courier" charset="0"/>
                <a:ea typeface="Courier" charset="0"/>
                <a:cs typeface="Courier" charset="0"/>
              </a:rPr>
              <a:t>addr</a:t>
            </a:r>
            <a:r>
              <a:rPr lang="en-US" sz="2800" spc="-150" dirty="0"/>
              <a:t>	 </a:t>
            </a:r>
            <a:r>
              <a:rPr lang="en-US" sz="2800" b="1" spc="-150" dirty="0">
                <a:solidFill>
                  <a:schemeClr val="accent6">
                    <a:lumMod val="75000"/>
                  </a:schemeClr>
                </a:solidFill>
              </a:rPr>
              <a:t>(Chord lookup service)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	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send-RPC(IP address, </a:t>
            </a:r>
            <a:r>
              <a:rPr lang="en-US" sz="2800" b="1" dirty="0">
                <a:latin typeface="Courier" charset="0"/>
                <a:ea typeface="Courier" charset="0"/>
                <a:cs typeface="Courier" charset="0"/>
              </a:rPr>
              <a:t>put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, key, data)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	send-RPC(IP address, </a:t>
            </a:r>
            <a:r>
              <a:rPr lang="en-US" sz="2800" b="1" dirty="0">
                <a:latin typeface="Courier" charset="0"/>
                <a:ea typeface="Courier" charset="0"/>
                <a:cs typeface="Courier" charset="0"/>
              </a:rPr>
              <a:t>get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, key) 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  <a:sym typeface="Wingdings"/>
              </a:rPr>
              <a:t>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 data</a:t>
            </a:r>
          </a:p>
          <a:p>
            <a:pPr>
              <a:buNone/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b="1" dirty="0"/>
              <a:t>Partitioning data </a:t>
            </a:r>
            <a:r>
              <a:rPr lang="en-US" sz="2800" dirty="0"/>
              <a:t>in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large-scale distributed systems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Tuples in a global database engine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Data blocks in a global file system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Files in a P2P file-sharing system</a:t>
            </a:r>
          </a:p>
        </p:txBody>
      </p:sp>
    </p:spTree>
    <p:extLst>
      <p:ext uri="{BB962C8B-B14F-4D97-AF65-F5344CB8AC3E}">
        <p14:creationId xmlns:p14="http://schemas.microsoft.com/office/powerpoint/2010/main" val="194254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5494635"/>
            <a:ext cx="8763000" cy="982364"/>
          </a:xfrm>
        </p:spPr>
        <p:txBody>
          <a:bodyPr>
            <a:noAutofit/>
          </a:bodyPr>
          <a:lstStyle/>
          <a:p>
            <a:pPr>
              <a:buFontTx/>
              <a:buChar char="•"/>
            </a:pPr>
            <a:r>
              <a:rPr lang="en-US" sz="2800" spc="-150" dirty="0">
                <a:latin typeface="Arial" charset="0"/>
              </a:rPr>
              <a:t> App may be </a:t>
            </a:r>
            <a:r>
              <a:rPr lang="en-US" sz="2800" b="1" spc="-150" dirty="0">
                <a:latin typeface="Arial" charset="0"/>
              </a:rPr>
              <a:t>distributed</a:t>
            </a:r>
            <a:r>
              <a:rPr lang="en-US" sz="2800" spc="-150" dirty="0">
                <a:latin typeface="Arial" charset="0"/>
              </a:rPr>
              <a:t> over many nodes</a:t>
            </a:r>
          </a:p>
          <a:p>
            <a:pPr>
              <a:buFontTx/>
              <a:buChar char="•"/>
            </a:pPr>
            <a:r>
              <a:rPr lang="en-US" sz="2800" spc="-150" dirty="0">
                <a:latin typeface="Arial" charset="0"/>
              </a:rPr>
              <a:t>DHT </a:t>
            </a:r>
            <a:r>
              <a:rPr lang="en-US" sz="2800" b="1" spc="-150" dirty="0">
                <a:latin typeface="Arial" charset="0"/>
              </a:rPr>
              <a:t>distributes data storage </a:t>
            </a:r>
            <a:r>
              <a:rPr lang="en-US" sz="2800" spc="-150" dirty="0">
                <a:latin typeface="Arial" charset="0"/>
              </a:rPr>
              <a:t>over many nodes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1D87-35A6-754F-88D3-3DEB7893796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Cooperative storage with a DHT</a:t>
            </a:r>
          </a:p>
        </p:txBody>
      </p:sp>
      <p:sp>
        <p:nvSpPr>
          <p:cNvPr id="191491" name="Text Box 3"/>
          <p:cNvSpPr txBox="1">
            <a:spLocks noChangeArrowheads="1"/>
          </p:cNvSpPr>
          <p:nvPr/>
        </p:nvSpPr>
        <p:spPr bwMode="auto">
          <a:xfrm>
            <a:off x="1215736" y="2794656"/>
            <a:ext cx="6019800" cy="461665"/>
          </a:xfrm>
          <a:prstGeom prst="rect">
            <a:avLst/>
          </a:prstGeom>
          <a:solidFill>
            <a:srgbClr val="99FFCC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107763" dir="135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Distributed hash table</a:t>
            </a:r>
          </a:p>
        </p:txBody>
      </p:sp>
      <p:sp>
        <p:nvSpPr>
          <p:cNvPr id="191492" name="Text Box 4"/>
          <p:cNvSpPr txBox="1">
            <a:spLocks noChangeArrowheads="1"/>
          </p:cNvSpPr>
          <p:nvPr/>
        </p:nvSpPr>
        <p:spPr bwMode="auto">
          <a:xfrm>
            <a:off x="1215736" y="1952171"/>
            <a:ext cx="6019800" cy="461665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Distributed application</a:t>
            </a:r>
          </a:p>
        </p:txBody>
      </p:sp>
      <p:sp>
        <p:nvSpPr>
          <p:cNvPr id="191493" name="Line 5"/>
          <p:cNvSpPr>
            <a:spLocks noChangeShapeType="1"/>
          </p:cNvSpPr>
          <p:nvPr/>
        </p:nvSpPr>
        <p:spPr bwMode="auto">
          <a:xfrm>
            <a:off x="2663536" y="241365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4" name="Line 6"/>
          <p:cNvSpPr>
            <a:spLocks noChangeShapeType="1"/>
          </p:cNvSpPr>
          <p:nvPr/>
        </p:nvSpPr>
        <p:spPr bwMode="auto">
          <a:xfrm>
            <a:off x="5940136" y="241365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5" name="Text Box 7"/>
          <p:cNvSpPr txBox="1">
            <a:spLocks noChangeArrowheads="1"/>
          </p:cNvSpPr>
          <p:nvPr/>
        </p:nvSpPr>
        <p:spPr bwMode="auto">
          <a:xfrm>
            <a:off x="4567154" y="2413656"/>
            <a:ext cx="12378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get (key)</a:t>
            </a:r>
          </a:p>
        </p:txBody>
      </p:sp>
      <p:sp>
        <p:nvSpPr>
          <p:cNvPr id="191496" name="Line 8"/>
          <p:cNvSpPr>
            <a:spLocks noChangeShapeType="1"/>
          </p:cNvSpPr>
          <p:nvPr/>
        </p:nvSpPr>
        <p:spPr bwMode="auto">
          <a:xfrm flipV="1">
            <a:off x="6321136" y="241365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7" name="Text Box 9"/>
          <p:cNvSpPr txBox="1">
            <a:spLocks noChangeArrowheads="1"/>
          </p:cNvSpPr>
          <p:nvPr/>
        </p:nvSpPr>
        <p:spPr bwMode="auto">
          <a:xfrm>
            <a:off x="6418341" y="2397781"/>
            <a:ext cx="71205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data</a:t>
            </a:r>
          </a:p>
        </p:txBody>
      </p:sp>
      <p:grpSp>
        <p:nvGrpSpPr>
          <p:cNvPr id="191498" name="Group 10"/>
          <p:cNvGrpSpPr>
            <a:grpSpLocks/>
          </p:cNvGrpSpPr>
          <p:nvPr/>
        </p:nvGrpSpPr>
        <p:grpSpPr bwMode="auto">
          <a:xfrm>
            <a:off x="1520536" y="4256839"/>
            <a:ext cx="5638800" cy="504825"/>
            <a:chOff x="1200" y="2292"/>
            <a:chExt cx="3552" cy="318"/>
          </a:xfrm>
        </p:grpSpPr>
        <p:sp>
          <p:nvSpPr>
            <p:cNvPr id="191499" name="Rectangle 11"/>
            <p:cNvSpPr>
              <a:spLocks noChangeArrowheads="1"/>
            </p:cNvSpPr>
            <p:nvPr/>
          </p:nvSpPr>
          <p:spPr bwMode="auto">
            <a:xfrm>
              <a:off x="1200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b="1" dirty="0">
                  <a:latin typeface="Arial" charset="0"/>
                </a:rPr>
                <a:t>node</a:t>
              </a:r>
            </a:p>
          </p:txBody>
        </p:sp>
        <p:sp>
          <p:nvSpPr>
            <p:cNvPr id="191500" name="Rectangle 12"/>
            <p:cNvSpPr>
              <a:spLocks noChangeArrowheads="1"/>
            </p:cNvSpPr>
            <p:nvPr/>
          </p:nvSpPr>
          <p:spPr bwMode="auto">
            <a:xfrm>
              <a:off x="2208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b="1" dirty="0">
                  <a:latin typeface="Arial" charset="0"/>
                </a:rPr>
                <a:t>node</a:t>
              </a:r>
            </a:p>
          </p:txBody>
        </p:sp>
        <p:sp>
          <p:nvSpPr>
            <p:cNvPr id="191501" name="Rectangle 13"/>
            <p:cNvSpPr>
              <a:spLocks noChangeArrowheads="1"/>
            </p:cNvSpPr>
            <p:nvPr/>
          </p:nvSpPr>
          <p:spPr bwMode="auto">
            <a:xfrm>
              <a:off x="3984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b="1" dirty="0">
                  <a:latin typeface="Arial" charset="0"/>
                </a:rPr>
                <a:t>node</a:t>
              </a:r>
            </a:p>
          </p:txBody>
        </p:sp>
        <p:sp>
          <p:nvSpPr>
            <p:cNvPr id="191502" name="Text Box 14"/>
            <p:cNvSpPr txBox="1">
              <a:spLocks noChangeArrowheads="1"/>
            </p:cNvSpPr>
            <p:nvPr/>
          </p:nvSpPr>
          <p:spPr bwMode="auto">
            <a:xfrm>
              <a:off x="3245" y="2292"/>
              <a:ext cx="3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Arial" charset="0"/>
                </a:rPr>
                <a:t>….</a:t>
              </a:r>
            </a:p>
          </p:txBody>
        </p:sp>
      </p:grpSp>
      <p:sp>
        <p:nvSpPr>
          <p:cNvPr id="191503" name="Text Box 15"/>
          <p:cNvSpPr txBox="1">
            <a:spLocks noChangeArrowheads="1"/>
          </p:cNvSpPr>
          <p:nvPr/>
        </p:nvSpPr>
        <p:spPr bwMode="auto">
          <a:xfrm>
            <a:off x="658925" y="2423181"/>
            <a:ext cx="18406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put(key, data)</a:t>
            </a:r>
          </a:p>
        </p:txBody>
      </p:sp>
      <p:sp>
        <p:nvSpPr>
          <p:cNvPr id="191504" name="Text Box 16"/>
          <p:cNvSpPr txBox="1">
            <a:spLocks noChangeArrowheads="1"/>
          </p:cNvSpPr>
          <p:nvPr/>
        </p:nvSpPr>
        <p:spPr bwMode="auto">
          <a:xfrm>
            <a:off x="1215736" y="3648158"/>
            <a:ext cx="6019800" cy="461665"/>
          </a:xfrm>
          <a:prstGeom prst="rect">
            <a:avLst/>
          </a:prstGeom>
          <a:solidFill>
            <a:srgbClr val="3366FF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107763" dir="135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Lookup service</a:t>
            </a:r>
          </a:p>
        </p:txBody>
      </p:sp>
      <p:sp>
        <p:nvSpPr>
          <p:cNvPr id="191505" name="Line 17"/>
          <p:cNvSpPr>
            <a:spLocks noChangeShapeType="1"/>
          </p:cNvSpPr>
          <p:nvPr/>
        </p:nvSpPr>
        <p:spPr bwMode="auto">
          <a:xfrm>
            <a:off x="3882736" y="3263792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506" name="Text Box 18"/>
          <p:cNvSpPr txBox="1">
            <a:spLocks noChangeArrowheads="1"/>
          </p:cNvSpPr>
          <p:nvPr/>
        </p:nvSpPr>
        <p:spPr bwMode="auto">
          <a:xfrm>
            <a:off x="2129267" y="3262300"/>
            <a:ext cx="16241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lookup(key)</a:t>
            </a:r>
          </a:p>
        </p:txBody>
      </p:sp>
      <p:sp>
        <p:nvSpPr>
          <p:cNvPr id="191507" name="Line 19"/>
          <p:cNvSpPr>
            <a:spLocks noChangeShapeType="1"/>
          </p:cNvSpPr>
          <p:nvPr/>
        </p:nvSpPr>
        <p:spPr bwMode="auto">
          <a:xfrm flipV="1">
            <a:off x="4339936" y="3256141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508" name="Text Box 20"/>
          <p:cNvSpPr txBox="1">
            <a:spLocks noChangeArrowheads="1"/>
          </p:cNvSpPr>
          <p:nvPr/>
        </p:nvSpPr>
        <p:spPr bwMode="auto">
          <a:xfrm>
            <a:off x="4461048" y="3262300"/>
            <a:ext cx="21564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node IP address</a:t>
            </a:r>
          </a:p>
        </p:txBody>
      </p:sp>
      <p:sp>
        <p:nvSpPr>
          <p:cNvPr id="191511" name="Text Box 23"/>
          <p:cNvSpPr txBox="1">
            <a:spLocks noChangeArrowheads="1"/>
          </p:cNvSpPr>
          <p:nvPr/>
        </p:nvSpPr>
        <p:spPr bwMode="auto">
          <a:xfrm>
            <a:off x="7277984" y="2777194"/>
            <a:ext cx="13660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(DHash)</a:t>
            </a:r>
          </a:p>
        </p:txBody>
      </p:sp>
      <p:sp>
        <p:nvSpPr>
          <p:cNvPr id="191512" name="Text Box 24"/>
          <p:cNvSpPr txBox="1">
            <a:spLocks noChangeArrowheads="1"/>
          </p:cNvSpPr>
          <p:nvPr/>
        </p:nvSpPr>
        <p:spPr bwMode="auto">
          <a:xfrm>
            <a:off x="7271182" y="3571958"/>
            <a:ext cx="12955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(Chord)</a:t>
            </a:r>
          </a:p>
        </p:txBody>
      </p:sp>
    </p:spTree>
    <p:extLst>
      <p:ext uri="{BB962C8B-B14F-4D97-AF65-F5344CB8AC3E}">
        <p14:creationId xmlns:p14="http://schemas.microsoft.com/office/powerpoint/2010/main" val="176551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BitTorrent can use DHT instead of (or with) a tracker</a:t>
            </a:r>
          </a:p>
          <a:p>
            <a:endParaRPr lang="en-US" dirty="0"/>
          </a:p>
          <a:p>
            <a:r>
              <a:rPr lang="en-US" dirty="0"/>
              <a:t>BT clients use DHT:</a:t>
            </a:r>
          </a:p>
          <a:p>
            <a:pPr lvl="1"/>
            <a:r>
              <a:rPr lang="en-US" dirty="0"/>
              <a:t>Key = </a:t>
            </a:r>
            <a:r>
              <a:rPr lang="en-US" b="1" dirty="0"/>
              <a:t>?</a:t>
            </a:r>
            <a:endParaRPr lang="en-US" dirty="0"/>
          </a:p>
          <a:p>
            <a:pPr lvl="1"/>
            <a:r>
              <a:rPr lang="en-US" dirty="0"/>
              <a:t>Value = 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BitTorrent over DHT</a:t>
            </a:r>
          </a:p>
        </p:txBody>
      </p:sp>
    </p:spTree>
    <p:extLst>
      <p:ext uri="{BB962C8B-B14F-4D97-AF65-F5344CB8AC3E}">
        <p14:creationId xmlns:p14="http://schemas.microsoft.com/office/powerpoint/2010/main" val="16754063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BitTorrent can use DHT instead of (or with) a tracker</a:t>
            </a:r>
          </a:p>
          <a:p>
            <a:endParaRPr lang="en-US" dirty="0"/>
          </a:p>
          <a:p>
            <a:r>
              <a:rPr lang="en-US" dirty="0"/>
              <a:t>BT clients use DHT:</a:t>
            </a:r>
          </a:p>
          <a:p>
            <a:pPr lvl="1"/>
            <a:r>
              <a:rPr lang="en-US" dirty="0"/>
              <a:t>Key = </a:t>
            </a:r>
            <a:r>
              <a:rPr lang="en-US" b="1" dirty="0"/>
              <a:t>file content hash </a:t>
            </a:r>
            <a:r>
              <a:rPr lang="en-US" dirty="0"/>
              <a:t>(“</a:t>
            </a:r>
            <a:r>
              <a:rPr lang="en-US" dirty="0" err="1"/>
              <a:t>infohash</a:t>
            </a:r>
            <a:r>
              <a:rPr lang="en-US" dirty="0"/>
              <a:t>”)</a:t>
            </a:r>
          </a:p>
          <a:p>
            <a:pPr lvl="1"/>
            <a:r>
              <a:rPr lang="en-US" dirty="0"/>
              <a:t>Value = 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BitTorrent over DHT</a:t>
            </a:r>
          </a:p>
        </p:txBody>
      </p:sp>
    </p:spTree>
    <p:extLst>
      <p:ext uri="{BB962C8B-B14F-4D97-AF65-F5344CB8AC3E}">
        <p14:creationId xmlns:p14="http://schemas.microsoft.com/office/powerpoint/2010/main" val="1259492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BitTorrent can use DHT instead of (or with) a tracker</a:t>
            </a:r>
          </a:p>
          <a:p>
            <a:endParaRPr lang="en-US" dirty="0"/>
          </a:p>
          <a:p>
            <a:r>
              <a:rPr lang="en-US" dirty="0"/>
              <a:t>BT clients use DHT:</a:t>
            </a:r>
          </a:p>
          <a:p>
            <a:pPr lvl="1"/>
            <a:r>
              <a:rPr lang="en-US" dirty="0"/>
              <a:t>Key = </a:t>
            </a:r>
            <a:r>
              <a:rPr lang="en-US" b="1" dirty="0"/>
              <a:t>file content hash </a:t>
            </a:r>
            <a:r>
              <a:rPr lang="en-US" dirty="0"/>
              <a:t>(“</a:t>
            </a:r>
            <a:r>
              <a:rPr lang="en-US" dirty="0" err="1"/>
              <a:t>infohash</a:t>
            </a:r>
            <a:r>
              <a:rPr lang="en-US" dirty="0"/>
              <a:t>”)</a:t>
            </a:r>
          </a:p>
          <a:p>
            <a:pPr lvl="1"/>
            <a:r>
              <a:rPr lang="en-US" dirty="0"/>
              <a:t>Value = </a:t>
            </a:r>
            <a:r>
              <a:rPr lang="en-US" b="1" dirty="0"/>
              <a:t>IP address</a:t>
            </a:r>
            <a:r>
              <a:rPr lang="en-US" dirty="0"/>
              <a:t> </a:t>
            </a:r>
            <a:r>
              <a:rPr lang="en-US" b="1" dirty="0"/>
              <a:t>of</a:t>
            </a:r>
            <a:r>
              <a:rPr lang="en-US" dirty="0"/>
              <a:t> </a:t>
            </a:r>
            <a:r>
              <a:rPr lang="en-US" b="1" dirty="0"/>
              <a:t>peer</a:t>
            </a:r>
            <a:r>
              <a:rPr lang="en-US" dirty="0"/>
              <a:t> willing to serve file</a:t>
            </a:r>
          </a:p>
          <a:p>
            <a:pPr lvl="2"/>
            <a:r>
              <a:rPr lang="en-US" dirty="0"/>
              <a:t>Can store multiple values (</a:t>
            </a:r>
            <a:r>
              <a:rPr lang="en-US" i="1" dirty="0"/>
              <a:t>i.e.</a:t>
            </a:r>
            <a:r>
              <a:rPr lang="en-US" dirty="0"/>
              <a:t> IP addresses) for a key</a:t>
            </a:r>
          </a:p>
          <a:p>
            <a:endParaRPr lang="en-US" dirty="0"/>
          </a:p>
          <a:p>
            <a:r>
              <a:rPr lang="en-US" dirty="0"/>
              <a:t>Client does:</a:t>
            </a:r>
          </a:p>
          <a:p>
            <a:pPr lvl="1"/>
            <a:r>
              <a:rPr lang="en-US" dirty="0">
                <a:latin typeface="Courier" charset="0"/>
                <a:ea typeface="Courier" charset="0"/>
                <a:cs typeface="Courier" charset="0"/>
              </a:rPr>
              <a:t>get(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infohash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)</a:t>
            </a:r>
            <a:r>
              <a:rPr lang="en-US" dirty="0"/>
              <a:t> to find other clients willing to serve</a:t>
            </a:r>
          </a:p>
          <a:p>
            <a:pPr lvl="1"/>
            <a:r>
              <a:rPr lang="en-US" spc="-300" dirty="0">
                <a:latin typeface="Courier" charset="0"/>
                <a:ea typeface="Courier" charset="0"/>
                <a:cs typeface="Courier" charset="0"/>
              </a:rPr>
              <a:t>put(</a:t>
            </a:r>
            <a:r>
              <a:rPr lang="en-US" spc="-300" dirty="0" err="1">
                <a:latin typeface="Courier" charset="0"/>
                <a:ea typeface="Courier" charset="0"/>
                <a:cs typeface="Courier" charset="0"/>
              </a:rPr>
              <a:t>infohash</a:t>
            </a:r>
            <a:r>
              <a:rPr lang="en-US" spc="-300" dirty="0">
                <a:latin typeface="Courier" charset="0"/>
                <a:ea typeface="Courier" charset="0"/>
                <a:cs typeface="Courier" charset="0"/>
              </a:rPr>
              <a:t>, my-</a:t>
            </a:r>
            <a:r>
              <a:rPr lang="en-US" spc="-300" dirty="0" err="1">
                <a:latin typeface="Courier" charset="0"/>
                <a:ea typeface="Courier" charset="0"/>
                <a:cs typeface="Courier" charset="0"/>
              </a:rPr>
              <a:t>ipaddr</a:t>
            </a:r>
            <a:r>
              <a:rPr lang="en-US" spc="-300" dirty="0">
                <a:latin typeface="Courier" charset="0"/>
                <a:ea typeface="Courier" charset="0"/>
                <a:cs typeface="Courier" charset="0"/>
              </a:rPr>
              <a:t>)</a:t>
            </a:r>
            <a:r>
              <a:rPr lang="en-US" spc="-3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/>
              <a:t>to identify itself as willing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BitTorrent over DHT</a:t>
            </a:r>
          </a:p>
        </p:txBody>
      </p:sp>
    </p:spTree>
    <p:extLst>
      <p:ext uri="{BB962C8B-B14F-4D97-AF65-F5344CB8AC3E}">
        <p14:creationId xmlns:p14="http://schemas.microsoft.com/office/powerpoint/2010/main" val="2899365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DHT comprises a single giant tracker, less fragmented than many trackers</a:t>
            </a:r>
          </a:p>
          <a:p>
            <a:pPr lvl="1"/>
            <a:r>
              <a:rPr lang="en-US" dirty="0"/>
              <a:t>So peers more likely to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find each other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Classic BitTorrent tracker is a single point of failure</a:t>
            </a:r>
          </a:p>
          <a:p>
            <a:pPr lvl="1"/>
            <a:r>
              <a:rPr lang="en-US" dirty="0"/>
              <a:t>Legal attacks</a:t>
            </a:r>
          </a:p>
          <a:p>
            <a:pPr lvl="1"/>
            <a:r>
              <a:rPr lang="en-US" dirty="0"/>
              <a:t>Denial-of-Service (DoS) attacks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Why DHT for BitTorrent?</a:t>
            </a:r>
          </a:p>
        </p:txBody>
      </p:sp>
    </p:spTree>
    <p:extLst>
      <p:ext uri="{BB962C8B-B14F-4D97-AF65-F5344CB8AC3E}">
        <p14:creationId xmlns:p14="http://schemas.microsoft.com/office/powerpoint/2010/main" val="156556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API supports a </a:t>
            </a:r>
            <a:r>
              <a:rPr lang="en-US" sz="2800" b="1" dirty="0">
                <a:solidFill>
                  <a:srgbClr val="009900"/>
                </a:solidFill>
              </a:rPr>
              <a:t>wide range of applications</a:t>
            </a:r>
          </a:p>
          <a:p>
            <a:pPr lvl="1"/>
            <a:r>
              <a:rPr lang="en-US" sz="2800" dirty="0"/>
              <a:t>DHT imposes no structure/meaning on keys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Key-value pairs are </a:t>
            </a:r>
            <a:r>
              <a:rPr lang="en-US" sz="2800" b="1" dirty="0">
                <a:solidFill>
                  <a:srgbClr val="009900"/>
                </a:solidFill>
              </a:rPr>
              <a:t>persistent and global</a:t>
            </a:r>
          </a:p>
          <a:p>
            <a:pPr lvl="1"/>
            <a:r>
              <a:rPr lang="en-US" sz="2800" dirty="0"/>
              <a:t>Can store keys in other DHT values</a:t>
            </a:r>
          </a:p>
          <a:p>
            <a:pPr lvl="1"/>
            <a:r>
              <a:rPr lang="en-US" sz="2800" dirty="0"/>
              <a:t>And thus build </a:t>
            </a:r>
            <a:r>
              <a:rPr lang="en-US" sz="2800" b="1" dirty="0"/>
              <a:t>complex data structures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838D-91C6-124E-80CA-A9E4E6D4FE57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the put/get DHT interface?</a:t>
            </a:r>
          </a:p>
        </p:txBody>
      </p:sp>
    </p:spTree>
    <p:extLst>
      <p:ext uri="{BB962C8B-B14F-4D97-AF65-F5344CB8AC3E}">
        <p14:creationId xmlns:p14="http://schemas.microsoft.com/office/powerpoint/2010/main" val="124321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Peer-to-Peer Systems</a:t>
            </a:r>
          </a:p>
          <a:p>
            <a:pPr marL="914400" lvl="1" indent="-514350"/>
            <a:r>
              <a:rPr lang="en-US" sz="2800" b="1" dirty="0"/>
              <a:t>Napster, Gnutella, BitTorrent, challenges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/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/>
              <a:t>The Chord Lookup Service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/>
              <a:t>Concluding thoughts on DHTs, P2P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2145776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Decentralized:</a:t>
            </a:r>
            <a:r>
              <a:rPr lang="en-US" sz="2800" dirty="0"/>
              <a:t> no central authority</a:t>
            </a:r>
          </a:p>
          <a:p>
            <a:endParaRPr lang="en-US" sz="2800" dirty="0"/>
          </a:p>
          <a:p>
            <a:r>
              <a:rPr lang="en-US" sz="2800" b="1" dirty="0"/>
              <a:t>Scalable:</a:t>
            </a:r>
            <a:r>
              <a:rPr lang="en-US" sz="2800" dirty="0"/>
              <a:t> low network traffic overhead </a:t>
            </a:r>
          </a:p>
          <a:p>
            <a:endParaRPr lang="en-US" sz="2800" dirty="0"/>
          </a:p>
          <a:p>
            <a:r>
              <a:rPr lang="en-US" sz="2800" b="1" dirty="0"/>
              <a:t>Efficient:</a:t>
            </a:r>
            <a:r>
              <a:rPr lang="en-US" sz="2800" dirty="0"/>
              <a:t> find items quickly (latency)</a:t>
            </a:r>
          </a:p>
          <a:p>
            <a:endParaRPr lang="en-US" sz="2800" dirty="0"/>
          </a:p>
          <a:p>
            <a:r>
              <a:rPr lang="en-US" sz="2800" b="1" dirty="0"/>
              <a:t>Dynamic:</a:t>
            </a:r>
            <a:r>
              <a:rPr lang="en-US" sz="2800" dirty="0"/>
              <a:t> nodes fail, new nodes join</a:t>
            </a:r>
          </a:p>
          <a:p>
            <a:endParaRPr lang="en-US" sz="28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23225-3B9B-BC4B-819E-E14E5E692544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hard in DHT design?</a:t>
            </a:r>
          </a:p>
        </p:txBody>
      </p:sp>
    </p:spTree>
    <p:extLst>
      <p:ext uri="{BB962C8B-B14F-4D97-AF65-F5344CB8AC3E}">
        <p14:creationId xmlns:p14="http://schemas.microsoft.com/office/powerpoint/2010/main" val="10595284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Peer-to-Peer Systems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The Chord Lookup Service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810674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867891"/>
            <a:ext cx="8763000" cy="3609108"/>
          </a:xfrm>
        </p:spPr>
        <p:txBody>
          <a:bodyPr>
            <a:normAutofit/>
          </a:bodyPr>
          <a:lstStyle/>
          <a:p>
            <a:r>
              <a:rPr lang="en-US" sz="2800" b="1" dirty="0"/>
              <a:t>Efficient: </a:t>
            </a:r>
            <a:r>
              <a:rPr lang="en-US" sz="2800" dirty="0"/>
              <a:t>O(log </a:t>
            </a:r>
            <a:r>
              <a:rPr lang="en-US" sz="2800" i="1" dirty="0"/>
              <a:t>N</a:t>
            </a:r>
            <a:r>
              <a:rPr lang="en-US" sz="2800" dirty="0"/>
              <a:t>) messages per lookup</a:t>
            </a:r>
          </a:p>
          <a:p>
            <a:pPr lvl="1"/>
            <a:r>
              <a:rPr lang="en-US" sz="2800" i="1" dirty="0"/>
              <a:t>N</a:t>
            </a:r>
            <a:r>
              <a:rPr lang="en-US" sz="2800" dirty="0"/>
              <a:t> is the total number of nodes</a:t>
            </a:r>
          </a:p>
          <a:p>
            <a:endParaRPr lang="en-US" sz="2800" dirty="0"/>
          </a:p>
          <a:p>
            <a:r>
              <a:rPr lang="en-US" sz="2800" b="1" dirty="0"/>
              <a:t>Scalable: </a:t>
            </a:r>
            <a:r>
              <a:rPr lang="en-US" sz="2800" dirty="0"/>
              <a:t>O(log </a:t>
            </a:r>
            <a:r>
              <a:rPr lang="en-US" sz="2800" i="1" dirty="0"/>
              <a:t>N</a:t>
            </a:r>
            <a:r>
              <a:rPr lang="en-US" sz="2800" dirty="0"/>
              <a:t>) state per node</a:t>
            </a:r>
          </a:p>
          <a:p>
            <a:endParaRPr lang="en-US" sz="2800" dirty="0"/>
          </a:p>
          <a:p>
            <a:r>
              <a:rPr lang="en-US" sz="2800" b="1" dirty="0"/>
              <a:t>Robust: </a:t>
            </a:r>
            <a:r>
              <a:rPr lang="en-US" sz="2800" dirty="0"/>
              <a:t>survives massive failures</a:t>
            </a:r>
          </a:p>
          <a:p>
            <a:endParaRPr lang="en-US" sz="2800" dirty="0"/>
          </a:p>
          <a:p>
            <a:r>
              <a:rPr lang="en-US" sz="2800" b="1" dirty="0">
                <a:solidFill>
                  <a:srgbClr val="009900"/>
                </a:solidFill>
              </a:rPr>
              <a:t>Simple to analyze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B342C-67F9-A944-A90B-0CD0A4180F95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lookup algorithm properties</a:t>
            </a:r>
          </a:p>
        </p:txBody>
      </p:sp>
      <p:sp>
        <p:nvSpPr>
          <p:cNvPr id="2" name="Rectangle 1"/>
          <p:cNvSpPr/>
          <p:nvPr/>
        </p:nvSpPr>
        <p:spPr>
          <a:xfrm>
            <a:off x="1381991" y="1911274"/>
            <a:ext cx="630381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800">
                <a:latin typeface="Arial" charset="0"/>
                <a:ea typeface="Arial" charset="0"/>
                <a:cs typeface="Arial" charset="0"/>
              </a:rPr>
              <a:t>Interface: lookup(key) </a:t>
            </a:r>
            <a:r>
              <a:rPr lang="en-US" sz="2800">
                <a:latin typeface="Arial" charset="0"/>
                <a:ea typeface="Arial" charset="0"/>
                <a:cs typeface="Arial" charset="0"/>
                <a:sym typeface="Symbol" charset="0"/>
              </a:rPr>
              <a:t></a:t>
            </a:r>
            <a:r>
              <a:rPr lang="en-US" sz="2800">
                <a:latin typeface="Arial" charset="0"/>
                <a:ea typeface="Arial" charset="0"/>
                <a:cs typeface="Arial" charset="0"/>
              </a:rPr>
              <a:t> IP address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2152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Key identifier </a:t>
            </a:r>
            <a:r>
              <a:rPr lang="en-US" sz="2800" dirty="0"/>
              <a:t>= SHA-1(key)</a:t>
            </a:r>
          </a:p>
          <a:p>
            <a:endParaRPr lang="en-US" sz="2800" dirty="0"/>
          </a:p>
          <a:p>
            <a:r>
              <a:rPr lang="en-US" sz="2800" b="1" dirty="0"/>
              <a:t>Node identifier </a:t>
            </a:r>
            <a:r>
              <a:rPr lang="en-US" sz="2800" dirty="0"/>
              <a:t>= SHA-1(IP address)</a:t>
            </a:r>
          </a:p>
          <a:p>
            <a:endParaRPr lang="en-US" sz="2800" dirty="0"/>
          </a:p>
          <a:p>
            <a:r>
              <a:rPr lang="en-US" sz="2800" dirty="0"/>
              <a:t>SHA-1 distributes both uniformly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b="1" i="1" dirty="0"/>
              <a:t>How does Chord partition data?</a:t>
            </a:r>
          </a:p>
          <a:p>
            <a:pPr lvl="1"/>
            <a:r>
              <a:rPr lang="en-US" sz="2800" i="1" dirty="0"/>
              <a:t>i.e.</a:t>
            </a:r>
            <a:r>
              <a:rPr lang="en-US" sz="2800" dirty="0"/>
              <a:t>, map key IDs to node IDs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BA30-1550-5E41-9068-59B9603F0E37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identifiers</a:t>
            </a:r>
          </a:p>
        </p:txBody>
      </p:sp>
    </p:spTree>
    <p:extLst>
      <p:ext uri="{BB962C8B-B14F-4D97-AF65-F5344CB8AC3E}">
        <p14:creationId xmlns:p14="http://schemas.microsoft.com/office/powerpoint/2010/main" val="136662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Consistent hashing</a:t>
            </a:r>
          </a:p>
        </p:txBody>
      </p:sp>
      <p:sp>
        <p:nvSpPr>
          <p:cNvPr id="208912" name="Text Box 16"/>
          <p:cNvSpPr txBox="1">
            <a:spLocks noChangeArrowheads="1"/>
          </p:cNvSpPr>
          <p:nvPr/>
        </p:nvSpPr>
        <p:spPr bwMode="auto">
          <a:xfrm>
            <a:off x="582898" y="5799147"/>
            <a:ext cx="7961066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0">
                <a:latin typeface="Arial" charset="0"/>
              </a:rPr>
              <a:t>Key </a:t>
            </a:r>
            <a:r>
              <a:rPr lang="en-US" sz="2400" b="0" dirty="0">
                <a:latin typeface="Arial" charset="0"/>
              </a:rPr>
              <a:t>is stored at its </a:t>
            </a:r>
            <a:r>
              <a:rPr lang="en-US" sz="2400" dirty="0">
                <a:solidFill>
                  <a:schemeClr val="accent2"/>
                </a:solidFill>
                <a:latin typeface="Arial" charset="0"/>
              </a:rPr>
              <a:t>successor:</a:t>
            </a:r>
            <a:r>
              <a:rPr lang="en-US" sz="2400" b="0" dirty="0">
                <a:latin typeface="Arial" charset="0"/>
              </a:rPr>
              <a:t> node with next-higher ID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074820" y="1598246"/>
            <a:ext cx="5706980" cy="4200901"/>
            <a:chOff x="1585995" y="1541525"/>
            <a:chExt cx="5706980" cy="4200901"/>
          </a:xfrm>
        </p:grpSpPr>
        <p:sp>
          <p:nvSpPr>
            <p:cNvPr id="208903" name="Text Box 7"/>
            <p:cNvSpPr txBox="1">
              <a:spLocks noChangeAspect="1" noChangeArrowheads="1"/>
            </p:cNvSpPr>
            <p:nvPr/>
          </p:nvSpPr>
          <p:spPr bwMode="auto">
            <a:xfrm>
              <a:off x="3503580" y="5085721"/>
              <a:ext cx="726859" cy="456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00BE00"/>
                  </a:solidFill>
                  <a:latin typeface="Helvetica" charset="0"/>
                </a:rPr>
                <a:t>K80</a:t>
              </a:r>
            </a:p>
          </p:txBody>
        </p:sp>
        <p:sp>
          <p:nvSpPr>
            <p:cNvPr id="208899" name="Oval 3"/>
            <p:cNvSpPr>
              <a:spLocks noChangeAspect="1" noChangeArrowheads="1"/>
            </p:cNvSpPr>
            <p:nvPr/>
          </p:nvSpPr>
          <p:spPr bwMode="auto">
            <a:xfrm>
              <a:off x="3314307" y="2118179"/>
              <a:ext cx="3154543" cy="3155561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charset="0"/>
              </a:endParaRPr>
            </a:p>
          </p:txBody>
        </p:sp>
        <p:sp>
          <p:nvSpPr>
            <p:cNvPr id="208900" name="Text Box 4"/>
            <p:cNvSpPr txBox="1">
              <a:spLocks noChangeAspect="1" noChangeArrowheads="1"/>
            </p:cNvSpPr>
            <p:nvPr/>
          </p:nvSpPr>
          <p:spPr bwMode="auto">
            <a:xfrm>
              <a:off x="6538513" y="3506626"/>
              <a:ext cx="754462" cy="46676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208901" name="Text Box 5"/>
            <p:cNvSpPr txBox="1">
              <a:spLocks noChangeAspect="1" noChangeArrowheads="1"/>
            </p:cNvSpPr>
            <p:nvPr/>
          </p:nvSpPr>
          <p:spPr bwMode="auto">
            <a:xfrm>
              <a:off x="2600550" y="4335380"/>
              <a:ext cx="754462" cy="46676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accent2"/>
                  </a:solidFill>
                  <a:latin typeface="Helvetica" charset="0"/>
                </a:rPr>
                <a:t>N90</a:t>
              </a:r>
            </a:p>
          </p:txBody>
        </p:sp>
        <p:sp>
          <p:nvSpPr>
            <p:cNvPr id="208902" name="Text Box 6"/>
            <p:cNvSpPr txBox="1">
              <a:spLocks noChangeAspect="1" noChangeArrowheads="1"/>
            </p:cNvSpPr>
            <p:nvPr/>
          </p:nvSpPr>
          <p:spPr bwMode="auto">
            <a:xfrm>
              <a:off x="2601038" y="2328174"/>
              <a:ext cx="924018" cy="46676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accent2"/>
                  </a:solidFill>
                  <a:latin typeface="Helvetica" charset="0"/>
                </a:rPr>
                <a:t>N105</a:t>
              </a:r>
            </a:p>
          </p:txBody>
        </p:sp>
        <p:sp>
          <p:nvSpPr>
            <p:cNvPr id="208904" name="Text Box 8"/>
            <p:cNvSpPr txBox="1">
              <a:spLocks noChangeAspect="1" noChangeArrowheads="1"/>
            </p:cNvSpPr>
            <p:nvPr/>
          </p:nvSpPr>
          <p:spPr bwMode="auto">
            <a:xfrm>
              <a:off x="6388670" y="2323226"/>
              <a:ext cx="728174" cy="456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00BE00"/>
                  </a:solidFill>
                  <a:latin typeface="Helvetica" charset="0"/>
                </a:rPr>
                <a:t>K20</a:t>
              </a:r>
            </a:p>
          </p:txBody>
        </p:sp>
        <p:sp>
          <p:nvSpPr>
            <p:cNvPr id="208905" name="Text Box 9"/>
            <p:cNvSpPr txBox="1">
              <a:spLocks noChangeAspect="1" noChangeArrowheads="1"/>
            </p:cNvSpPr>
            <p:nvPr/>
          </p:nvSpPr>
          <p:spPr bwMode="auto">
            <a:xfrm>
              <a:off x="4891579" y="1739511"/>
              <a:ext cx="557303" cy="4575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00BE00"/>
                  </a:solidFill>
                  <a:latin typeface="Helvetica" charset="0"/>
                </a:rPr>
                <a:t>K5</a:t>
              </a:r>
            </a:p>
          </p:txBody>
        </p:sp>
        <p:sp>
          <p:nvSpPr>
            <p:cNvPr id="208906" name="Text Box 10"/>
            <p:cNvSpPr txBox="1">
              <a:spLocks noChangeAspect="1" noChangeArrowheads="1"/>
            </p:cNvSpPr>
            <p:nvPr/>
          </p:nvSpPr>
          <p:spPr bwMode="auto">
            <a:xfrm>
              <a:off x="3850579" y="3389786"/>
              <a:ext cx="2081998" cy="8309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Circular 7-bit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208908" name="Text Box 12"/>
            <p:cNvSpPr txBox="1">
              <a:spLocks noChangeAspect="1" noChangeArrowheads="1"/>
            </p:cNvSpPr>
            <p:nvPr/>
          </p:nvSpPr>
          <p:spPr bwMode="auto">
            <a:xfrm>
              <a:off x="3176388" y="1572809"/>
              <a:ext cx="100700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Arial" charset="0"/>
                </a:rPr>
                <a:t>Key 5</a:t>
              </a:r>
            </a:p>
          </p:txBody>
        </p:sp>
        <p:sp>
          <p:nvSpPr>
            <p:cNvPr id="208909" name="Line 13"/>
            <p:cNvSpPr>
              <a:spLocks noChangeAspect="1" noChangeShapeType="1"/>
            </p:cNvSpPr>
            <p:nvPr/>
          </p:nvSpPr>
          <p:spPr bwMode="auto">
            <a:xfrm>
              <a:off x="4196356" y="1859300"/>
              <a:ext cx="695224" cy="6954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Arial" charset="0"/>
              </a:endParaRPr>
            </a:p>
          </p:txBody>
        </p:sp>
        <p:sp>
          <p:nvSpPr>
            <p:cNvPr id="208910" name="Text Box 14"/>
            <p:cNvSpPr txBox="1">
              <a:spLocks noChangeAspect="1" noChangeArrowheads="1"/>
            </p:cNvSpPr>
            <p:nvPr/>
          </p:nvSpPr>
          <p:spPr bwMode="auto">
            <a:xfrm>
              <a:off x="1585995" y="3247830"/>
              <a:ext cx="155363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Arial" charset="0"/>
                </a:rPr>
                <a:t>Node 105</a:t>
              </a:r>
            </a:p>
          </p:txBody>
        </p:sp>
        <p:sp>
          <p:nvSpPr>
            <p:cNvPr id="2" name="Arc 1"/>
            <p:cNvSpPr/>
            <p:nvPr/>
          </p:nvSpPr>
          <p:spPr>
            <a:xfrm>
              <a:off x="3257525" y="1920920"/>
              <a:ext cx="3447124" cy="3448237"/>
            </a:xfrm>
            <a:prstGeom prst="arc">
              <a:avLst>
                <a:gd name="adj1" fmla="val 17209997"/>
                <a:gd name="adj2" fmla="val 21147000"/>
              </a:avLst>
            </a:prstGeom>
            <a:ln>
              <a:prstDash val="solid"/>
              <a:headEnd type="none" w="med" len="med"/>
              <a:tailEnd type="triangl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rc 22"/>
            <p:cNvSpPr/>
            <p:nvPr/>
          </p:nvSpPr>
          <p:spPr>
            <a:xfrm>
              <a:off x="3021727" y="1541525"/>
              <a:ext cx="3977085" cy="3978369"/>
            </a:xfrm>
            <a:prstGeom prst="arc">
              <a:avLst>
                <a:gd name="adj1" fmla="val 20210009"/>
                <a:gd name="adj2" fmla="val 21442565"/>
              </a:avLst>
            </a:prstGeom>
            <a:ln>
              <a:prstDash val="solid"/>
              <a:headEnd type="none" w="med" len="med"/>
              <a:tailEnd type="triangl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rc 23"/>
            <p:cNvSpPr/>
            <p:nvPr/>
          </p:nvSpPr>
          <p:spPr>
            <a:xfrm>
              <a:off x="2809581" y="1551843"/>
              <a:ext cx="4189231" cy="4190583"/>
            </a:xfrm>
            <a:prstGeom prst="arc">
              <a:avLst>
                <a:gd name="adj1" fmla="val 7854732"/>
                <a:gd name="adj2" fmla="val 8595762"/>
              </a:avLst>
            </a:prstGeom>
            <a:ln>
              <a:prstDash val="solid"/>
              <a:headEnd type="none" w="med" len="med"/>
              <a:tailEnd type="triangl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V="1">
              <a:off x="2207172" y="2794934"/>
              <a:ext cx="273269" cy="452896"/>
            </a:xfrm>
            <a:prstGeom prst="straightConnector1">
              <a:avLst/>
            </a:prstGeom>
            <a:ln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094961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Successor pointers</a:t>
            </a:r>
          </a:p>
        </p:txBody>
      </p:sp>
      <p:sp>
        <p:nvSpPr>
          <p:cNvPr id="208903" name="Text Box 7"/>
          <p:cNvSpPr txBox="1">
            <a:spLocks noChangeAspect="1" noChangeArrowheads="1"/>
          </p:cNvSpPr>
          <p:nvPr/>
        </p:nvSpPr>
        <p:spPr bwMode="auto">
          <a:xfrm>
            <a:off x="1277384" y="4392101"/>
            <a:ext cx="726859" cy="456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BE00"/>
                </a:solidFill>
                <a:latin typeface="Helvetica" charset="0"/>
              </a:rPr>
              <a:t>K80</a:t>
            </a:r>
          </a:p>
        </p:txBody>
      </p:sp>
      <p:sp>
        <p:nvSpPr>
          <p:cNvPr id="208899" name="Oval 3"/>
          <p:cNvSpPr>
            <a:spLocks noChangeAspect="1" noChangeArrowheads="1"/>
          </p:cNvSpPr>
          <p:nvPr/>
        </p:nvSpPr>
        <p:spPr bwMode="auto">
          <a:xfrm>
            <a:off x="2803132" y="2174900"/>
            <a:ext cx="3154543" cy="3155561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08900" name="Text Box 4"/>
          <p:cNvSpPr txBox="1">
            <a:spLocks noChangeAspect="1" noChangeArrowheads="1"/>
          </p:cNvSpPr>
          <p:nvPr/>
        </p:nvSpPr>
        <p:spPr bwMode="auto">
          <a:xfrm>
            <a:off x="6027338" y="3563347"/>
            <a:ext cx="754462" cy="46676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Helvetica" charset="0"/>
              </a:rPr>
              <a:t>N32</a:t>
            </a:r>
          </a:p>
        </p:txBody>
      </p:sp>
      <p:sp>
        <p:nvSpPr>
          <p:cNvPr id="208901" name="Text Box 5"/>
          <p:cNvSpPr txBox="1">
            <a:spLocks noChangeAspect="1" noChangeArrowheads="1"/>
          </p:cNvSpPr>
          <p:nvPr/>
        </p:nvSpPr>
        <p:spPr bwMode="auto">
          <a:xfrm>
            <a:off x="2089375" y="4392101"/>
            <a:ext cx="754462" cy="46676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Helvetica" charset="0"/>
              </a:rPr>
              <a:t>N90</a:t>
            </a:r>
          </a:p>
        </p:txBody>
      </p:sp>
      <p:sp>
        <p:nvSpPr>
          <p:cNvPr id="208902" name="Text Box 6"/>
          <p:cNvSpPr txBox="1">
            <a:spLocks noChangeAspect="1" noChangeArrowheads="1"/>
          </p:cNvSpPr>
          <p:nvPr/>
        </p:nvSpPr>
        <p:spPr bwMode="auto">
          <a:xfrm>
            <a:off x="2089863" y="2384895"/>
            <a:ext cx="924018" cy="46676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Helvetica" charset="0"/>
              </a:rPr>
              <a:t>N105</a:t>
            </a:r>
          </a:p>
        </p:txBody>
      </p:sp>
      <p:sp>
        <p:nvSpPr>
          <p:cNvPr id="23" name="Arc 22"/>
          <p:cNvSpPr/>
          <p:nvPr/>
        </p:nvSpPr>
        <p:spPr>
          <a:xfrm>
            <a:off x="2448910" y="1598247"/>
            <a:ext cx="4038728" cy="4040032"/>
          </a:xfrm>
          <a:prstGeom prst="arc">
            <a:avLst>
              <a:gd name="adj1" fmla="val 19697290"/>
              <a:gd name="adj2" fmla="val 21207213"/>
            </a:avLst>
          </a:prstGeom>
          <a:ln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Box 4"/>
          <p:cNvSpPr txBox="1">
            <a:spLocks noChangeAspect="1" noChangeArrowheads="1"/>
          </p:cNvSpPr>
          <p:nvPr/>
        </p:nvSpPr>
        <p:spPr bwMode="auto">
          <a:xfrm>
            <a:off x="5454118" y="1941520"/>
            <a:ext cx="750526" cy="46166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Helvetica" charset="0"/>
              </a:rPr>
              <a:t>N10</a:t>
            </a:r>
          </a:p>
        </p:txBody>
      </p:sp>
      <p:sp>
        <p:nvSpPr>
          <p:cNvPr id="27" name="Text Box 4"/>
          <p:cNvSpPr txBox="1">
            <a:spLocks noChangeAspect="1" noChangeArrowheads="1"/>
          </p:cNvSpPr>
          <p:nvPr/>
        </p:nvSpPr>
        <p:spPr bwMode="auto">
          <a:xfrm>
            <a:off x="5423370" y="5120173"/>
            <a:ext cx="750526" cy="46166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Helvetica" charset="0"/>
              </a:rPr>
              <a:t>N60</a:t>
            </a:r>
          </a:p>
        </p:txBody>
      </p:sp>
      <p:sp>
        <p:nvSpPr>
          <p:cNvPr id="28" name="Text Box 6"/>
          <p:cNvSpPr txBox="1">
            <a:spLocks noChangeAspect="1" noChangeArrowheads="1"/>
          </p:cNvSpPr>
          <p:nvPr/>
        </p:nvSpPr>
        <p:spPr bwMode="auto">
          <a:xfrm>
            <a:off x="2878380" y="1685253"/>
            <a:ext cx="922048" cy="46166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  <a:latin typeface="Helvetica" charset="0"/>
              </a:rPr>
              <a:t>N120</a:t>
            </a:r>
          </a:p>
        </p:txBody>
      </p:sp>
      <p:sp>
        <p:nvSpPr>
          <p:cNvPr id="29" name="Arc 28"/>
          <p:cNvSpPr/>
          <p:nvPr/>
        </p:nvSpPr>
        <p:spPr>
          <a:xfrm>
            <a:off x="2448910" y="1598247"/>
            <a:ext cx="4038728" cy="4040032"/>
          </a:xfrm>
          <a:prstGeom prst="arc">
            <a:avLst>
              <a:gd name="adj1" fmla="val 978989"/>
              <a:gd name="adj2" fmla="val 2736251"/>
            </a:avLst>
          </a:prstGeom>
          <a:ln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>
            <a:off x="2448910" y="1598247"/>
            <a:ext cx="4038728" cy="4040032"/>
          </a:xfrm>
          <a:prstGeom prst="arc">
            <a:avLst>
              <a:gd name="adj1" fmla="val 978989"/>
              <a:gd name="adj2" fmla="val 2736251"/>
            </a:avLst>
          </a:prstGeom>
          <a:ln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c 30"/>
          <p:cNvSpPr/>
          <p:nvPr/>
        </p:nvSpPr>
        <p:spPr>
          <a:xfrm>
            <a:off x="2228193" y="1590296"/>
            <a:ext cx="4259445" cy="4124141"/>
          </a:xfrm>
          <a:prstGeom prst="arc">
            <a:avLst>
              <a:gd name="adj1" fmla="val 3936916"/>
              <a:gd name="adj2" fmla="val 8350573"/>
            </a:avLst>
          </a:prstGeom>
          <a:ln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c 31"/>
          <p:cNvSpPr/>
          <p:nvPr/>
        </p:nvSpPr>
        <p:spPr>
          <a:xfrm>
            <a:off x="2297856" y="1612961"/>
            <a:ext cx="4259445" cy="4124141"/>
          </a:xfrm>
          <a:prstGeom prst="arc">
            <a:avLst>
              <a:gd name="adj1" fmla="val 10007382"/>
              <a:gd name="adj2" fmla="val 11949605"/>
            </a:avLst>
          </a:prstGeom>
          <a:ln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>
            <a:off x="2224411" y="1476183"/>
            <a:ext cx="2903244" cy="2811021"/>
          </a:xfrm>
          <a:prstGeom prst="arc">
            <a:avLst>
              <a:gd name="adj1" fmla="val 12376268"/>
              <a:gd name="adj2" fmla="val 13669507"/>
            </a:avLst>
          </a:prstGeom>
          <a:ln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c 33"/>
          <p:cNvSpPr/>
          <p:nvPr/>
        </p:nvSpPr>
        <p:spPr>
          <a:xfrm>
            <a:off x="1277384" y="1699331"/>
            <a:ext cx="5906814" cy="5027259"/>
          </a:xfrm>
          <a:prstGeom prst="arc">
            <a:avLst>
              <a:gd name="adj1" fmla="val 15931530"/>
              <a:gd name="adj2" fmla="val 17562927"/>
            </a:avLst>
          </a:prstGeom>
          <a:ln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214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lookup</a:t>
            </a:r>
            <a:endParaRPr lang="en-US" dirty="0"/>
          </a:p>
        </p:txBody>
      </p:sp>
      <p:sp>
        <p:nvSpPr>
          <p:cNvPr id="208903" name="Text Box 7"/>
          <p:cNvSpPr txBox="1">
            <a:spLocks noChangeAspect="1" noChangeArrowheads="1"/>
          </p:cNvSpPr>
          <p:nvPr/>
        </p:nvSpPr>
        <p:spPr bwMode="auto">
          <a:xfrm>
            <a:off x="1277384" y="4392101"/>
            <a:ext cx="726859" cy="456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BE00"/>
                </a:solidFill>
                <a:latin typeface="Helvetica" charset="0"/>
              </a:rPr>
              <a:t>K80</a:t>
            </a:r>
          </a:p>
        </p:txBody>
      </p:sp>
      <p:sp>
        <p:nvSpPr>
          <p:cNvPr id="208899" name="Oval 3"/>
          <p:cNvSpPr>
            <a:spLocks noChangeAspect="1" noChangeArrowheads="1"/>
          </p:cNvSpPr>
          <p:nvPr/>
        </p:nvSpPr>
        <p:spPr bwMode="auto">
          <a:xfrm>
            <a:off x="2803132" y="2174900"/>
            <a:ext cx="3154543" cy="3155561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08900" name="Text Box 4"/>
          <p:cNvSpPr txBox="1">
            <a:spLocks noChangeAspect="1" noChangeArrowheads="1"/>
          </p:cNvSpPr>
          <p:nvPr/>
        </p:nvSpPr>
        <p:spPr bwMode="auto">
          <a:xfrm>
            <a:off x="6027338" y="3563347"/>
            <a:ext cx="754462" cy="46676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Helvetica" charset="0"/>
              </a:rPr>
              <a:t>N32</a:t>
            </a:r>
          </a:p>
        </p:txBody>
      </p:sp>
      <p:sp>
        <p:nvSpPr>
          <p:cNvPr id="208901" name="Text Box 5"/>
          <p:cNvSpPr txBox="1">
            <a:spLocks noChangeAspect="1" noChangeArrowheads="1"/>
          </p:cNvSpPr>
          <p:nvPr/>
        </p:nvSpPr>
        <p:spPr bwMode="auto">
          <a:xfrm>
            <a:off x="2089375" y="4392101"/>
            <a:ext cx="754462" cy="46676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Helvetica" charset="0"/>
              </a:rPr>
              <a:t>N90</a:t>
            </a:r>
          </a:p>
        </p:txBody>
      </p:sp>
      <p:sp>
        <p:nvSpPr>
          <p:cNvPr id="208902" name="Text Box 6"/>
          <p:cNvSpPr txBox="1">
            <a:spLocks noChangeAspect="1" noChangeArrowheads="1"/>
          </p:cNvSpPr>
          <p:nvPr/>
        </p:nvSpPr>
        <p:spPr bwMode="auto">
          <a:xfrm>
            <a:off x="2089863" y="2384895"/>
            <a:ext cx="924018" cy="46676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Helvetica" charset="0"/>
              </a:rPr>
              <a:t>N105</a:t>
            </a:r>
          </a:p>
        </p:txBody>
      </p:sp>
      <p:sp>
        <p:nvSpPr>
          <p:cNvPr id="23" name="Arc 22"/>
          <p:cNvSpPr/>
          <p:nvPr/>
        </p:nvSpPr>
        <p:spPr>
          <a:xfrm>
            <a:off x="2448910" y="1598247"/>
            <a:ext cx="4038728" cy="4040032"/>
          </a:xfrm>
          <a:prstGeom prst="arc">
            <a:avLst>
              <a:gd name="adj1" fmla="val 19697290"/>
              <a:gd name="adj2" fmla="val 21207213"/>
            </a:avLst>
          </a:prstGeom>
          <a:ln>
            <a:solidFill>
              <a:srgbClr val="FF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Box 4"/>
          <p:cNvSpPr txBox="1">
            <a:spLocks noChangeAspect="1" noChangeArrowheads="1"/>
          </p:cNvSpPr>
          <p:nvPr/>
        </p:nvSpPr>
        <p:spPr bwMode="auto">
          <a:xfrm>
            <a:off x="5454118" y="1941520"/>
            <a:ext cx="750526" cy="46166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Helvetica" charset="0"/>
              </a:rPr>
              <a:t>N10</a:t>
            </a:r>
          </a:p>
        </p:txBody>
      </p:sp>
      <p:sp>
        <p:nvSpPr>
          <p:cNvPr id="27" name="Text Box 4"/>
          <p:cNvSpPr txBox="1">
            <a:spLocks noChangeAspect="1" noChangeArrowheads="1"/>
          </p:cNvSpPr>
          <p:nvPr/>
        </p:nvSpPr>
        <p:spPr bwMode="auto">
          <a:xfrm>
            <a:off x="5423370" y="5120173"/>
            <a:ext cx="750526" cy="46166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Helvetica" charset="0"/>
              </a:rPr>
              <a:t>N60</a:t>
            </a:r>
          </a:p>
        </p:txBody>
      </p:sp>
      <p:sp>
        <p:nvSpPr>
          <p:cNvPr id="28" name="Text Box 6"/>
          <p:cNvSpPr txBox="1">
            <a:spLocks noChangeAspect="1" noChangeArrowheads="1"/>
          </p:cNvSpPr>
          <p:nvPr/>
        </p:nvSpPr>
        <p:spPr bwMode="auto">
          <a:xfrm>
            <a:off x="2878380" y="1685253"/>
            <a:ext cx="922048" cy="46166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  <a:latin typeface="Helvetica" charset="0"/>
              </a:rPr>
              <a:t>N120</a:t>
            </a:r>
          </a:p>
        </p:txBody>
      </p:sp>
      <p:sp>
        <p:nvSpPr>
          <p:cNvPr id="29" name="Arc 28"/>
          <p:cNvSpPr/>
          <p:nvPr/>
        </p:nvSpPr>
        <p:spPr>
          <a:xfrm>
            <a:off x="2448910" y="1598247"/>
            <a:ext cx="4038728" cy="4040032"/>
          </a:xfrm>
          <a:prstGeom prst="arc">
            <a:avLst>
              <a:gd name="adj1" fmla="val 978989"/>
              <a:gd name="adj2" fmla="val 2736251"/>
            </a:avLst>
          </a:prstGeom>
          <a:ln>
            <a:solidFill>
              <a:srgbClr val="FF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>
            <a:off x="2448910" y="1598247"/>
            <a:ext cx="4038728" cy="4040032"/>
          </a:xfrm>
          <a:prstGeom prst="arc">
            <a:avLst>
              <a:gd name="adj1" fmla="val 978989"/>
              <a:gd name="adj2" fmla="val 2736251"/>
            </a:avLst>
          </a:prstGeom>
          <a:ln>
            <a:solidFill>
              <a:srgbClr val="FF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c 30"/>
          <p:cNvSpPr/>
          <p:nvPr/>
        </p:nvSpPr>
        <p:spPr>
          <a:xfrm>
            <a:off x="2228193" y="1590296"/>
            <a:ext cx="4259445" cy="4124141"/>
          </a:xfrm>
          <a:prstGeom prst="arc">
            <a:avLst>
              <a:gd name="adj1" fmla="val 3936916"/>
              <a:gd name="adj2" fmla="val 8350573"/>
            </a:avLst>
          </a:prstGeom>
          <a:ln>
            <a:solidFill>
              <a:srgbClr val="FF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c 31"/>
          <p:cNvSpPr/>
          <p:nvPr/>
        </p:nvSpPr>
        <p:spPr>
          <a:xfrm>
            <a:off x="2297856" y="1612961"/>
            <a:ext cx="4259445" cy="4124141"/>
          </a:xfrm>
          <a:prstGeom prst="arc">
            <a:avLst>
              <a:gd name="adj1" fmla="val 10007382"/>
              <a:gd name="adj2" fmla="val 11949605"/>
            </a:avLst>
          </a:prstGeom>
          <a:ln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>
            <a:off x="2224411" y="1476183"/>
            <a:ext cx="2903244" cy="2811021"/>
          </a:xfrm>
          <a:prstGeom prst="arc">
            <a:avLst>
              <a:gd name="adj1" fmla="val 12376268"/>
              <a:gd name="adj2" fmla="val 13669507"/>
            </a:avLst>
          </a:prstGeom>
          <a:ln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c 33"/>
          <p:cNvSpPr/>
          <p:nvPr/>
        </p:nvSpPr>
        <p:spPr>
          <a:xfrm>
            <a:off x="1277384" y="1699331"/>
            <a:ext cx="5906814" cy="5027259"/>
          </a:xfrm>
          <a:prstGeom prst="arc">
            <a:avLst>
              <a:gd name="adj1" fmla="val 15931530"/>
              <a:gd name="adj2" fmla="val 17562927"/>
            </a:avLst>
          </a:prstGeom>
          <a:ln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551872" y="2154869"/>
            <a:ext cx="2830118" cy="2077052"/>
            <a:chOff x="2551872" y="2154869"/>
            <a:chExt cx="2830118" cy="2077052"/>
          </a:xfrm>
        </p:grpSpPr>
        <p:sp>
          <p:nvSpPr>
            <p:cNvPr id="208906" name="Text Box 10"/>
            <p:cNvSpPr txBox="1">
              <a:spLocks noChangeAspect="1" noChangeArrowheads="1"/>
            </p:cNvSpPr>
            <p:nvPr/>
          </p:nvSpPr>
          <p:spPr bwMode="auto">
            <a:xfrm rot="19380000">
              <a:off x="3065329" y="3157151"/>
              <a:ext cx="231666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rgbClr val="FF0000"/>
                  </a:solidFill>
                  <a:latin typeface="Arial" charset="0"/>
                </a:rPr>
                <a:t>“N90 has K80”</a:t>
              </a:r>
              <a:endParaRPr lang="en-US" sz="2400" dirty="0">
                <a:solidFill>
                  <a:srgbClr val="FF0000"/>
                </a:solidFill>
                <a:latin typeface="Arial" charset="0"/>
              </a:endParaRPr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V="1">
              <a:off x="2551872" y="2154869"/>
              <a:ext cx="2796500" cy="2077052"/>
            </a:xfrm>
            <a:prstGeom prst="straightConnector1">
              <a:avLst/>
            </a:prstGeom>
            <a:ln>
              <a:solidFill>
                <a:srgbClr val="FF0000"/>
              </a:solidFill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Text Box 10"/>
          <p:cNvSpPr txBox="1">
            <a:spLocks noChangeAspect="1" noChangeArrowheads="1"/>
          </p:cNvSpPr>
          <p:nvPr/>
        </p:nvSpPr>
        <p:spPr bwMode="auto">
          <a:xfrm>
            <a:off x="6231812" y="1938842"/>
            <a:ext cx="26132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“Where is K80?”</a:t>
            </a:r>
            <a:endParaRPr lang="en-US" sz="2400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48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133A0-2871-4249-B073-AEF2B6B0FC15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lookup algorithm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62100"/>
            <a:ext cx="8534400" cy="4533900"/>
          </a:xfrm>
        </p:spPr>
        <p:txBody>
          <a:bodyPr/>
          <a:lstStyle/>
          <a:p>
            <a:pPr>
              <a:buFontTx/>
              <a:buNone/>
            </a:pP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Lookup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(key-id)</a:t>
            </a:r>
            <a:endParaRPr lang="en-US" sz="3200" i="1" spc="-300" dirty="0">
              <a:latin typeface="Courier" charset="0"/>
              <a:ea typeface="Courier" charset="0"/>
              <a:cs typeface="Courier" charset="0"/>
            </a:endParaRP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3200" spc="-300" dirty="0" err="1">
                <a:latin typeface="Courier" charset="0"/>
                <a:ea typeface="Courier" charset="0"/>
                <a:cs typeface="Courier" charset="0"/>
              </a:rPr>
              <a:t>succ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Wingdings"/>
              </a:rPr>
              <a:t>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my successor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my-id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3200" spc="-300" dirty="0" err="1">
                <a:latin typeface="Courier" charset="0"/>
                <a:ea typeface="Courier" charset="0"/>
                <a:cs typeface="Courier" charset="0"/>
              </a:rPr>
              <a:t>succ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key-id </a:t>
            </a:r>
            <a:r>
              <a:rPr lang="en-US" sz="3200" i="1" spc="-300" dirty="0">
                <a:latin typeface="Times New Roman"/>
                <a:cs typeface="Times New Roman"/>
              </a:rPr>
              <a:t>// next hop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	 call Lookup(key-id) on </a:t>
            </a:r>
            <a:r>
              <a:rPr lang="en-US" sz="3200" spc="-300" dirty="0" err="1">
                <a:latin typeface="Courier" charset="0"/>
                <a:ea typeface="Courier" charset="0"/>
                <a:cs typeface="Courier" charset="0"/>
              </a:rPr>
              <a:t>succ</a:t>
            </a:r>
            <a:endParaRPr lang="en-US" sz="3200" i="1" spc="-300" dirty="0">
              <a:latin typeface="Courier" charset="0"/>
              <a:ea typeface="Courier" charset="0"/>
              <a:cs typeface="Courier" charset="0"/>
            </a:endParaRP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else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  </a:t>
            </a:r>
            <a:r>
              <a:rPr lang="en-US" sz="3200" spc="-300" dirty="0"/>
              <a:t>  					</a:t>
            </a:r>
            <a:r>
              <a:rPr lang="en-US" sz="3200" i="1" spc="-300" dirty="0">
                <a:latin typeface="Times New Roman"/>
                <a:cs typeface="Times New Roman"/>
              </a:rPr>
              <a:t>// done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  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3200" spc="-300" dirty="0" err="1">
                <a:latin typeface="Courier" charset="0"/>
                <a:ea typeface="Courier" charset="0"/>
                <a:cs typeface="Courier" charset="0"/>
              </a:rPr>
              <a:t>succ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  	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	</a:t>
            </a:r>
            <a:endParaRPr lang="en-US" sz="2800" i="1" dirty="0">
              <a:latin typeface="Courier" charset="0"/>
              <a:ea typeface="Courier" charset="0"/>
              <a:cs typeface="Courier" charset="0"/>
            </a:endParaRPr>
          </a:p>
          <a:p>
            <a:pPr>
              <a:buFontTx/>
              <a:buNone/>
            </a:pPr>
            <a:endParaRPr lang="en-US" sz="2800" i="1" dirty="0">
              <a:latin typeface="Times New Roman" charset="0"/>
            </a:endParaRPr>
          </a:p>
          <a:p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Correctness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3200" dirty="0"/>
              <a:t>depends only on </a:t>
            </a:r>
            <a:r>
              <a:rPr lang="en-US" sz="3200" b="1" dirty="0"/>
              <a:t>successors</a:t>
            </a:r>
            <a:r>
              <a:rPr lang="en-US" sz="3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320776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spc="-150" dirty="0">
                <a:solidFill>
                  <a:srgbClr val="FF0000"/>
                </a:solidFill>
              </a:rPr>
              <a:t>Problem:</a:t>
            </a:r>
            <a:r>
              <a:rPr lang="en-US" sz="3200" spc="-150" dirty="0"/>
              <a:t> Forwarding through successor is slow</a:t>
            </a:r>
          </a:p>
          <a:p>
            <a:endParaRPr lang="en-US" sz="3200" dirty="0"/>
          </a:p>
          <a:p>
            <a:r>
              <a:rPr lang="en-US" sz="3200" dirty="0"/>
              <a:t>Data structure is a linked list: O(n)</a:t>
            </a:r>
          </a:p>
          <a:p>
            <a:endParaRPr lang="en-US" sz="3200" dirty="0"/>
          </a:p>
          <a:p>
            <a:r>
              <a:rPr lang="en-US" sz="3200" b="1" spc="-150" dirty="0"/>
              <a:t>Idea: </a:t>
            </a:r>
            <a:r>
              <a:rPr lang="en-US" sz="3200" spc="-150" dirty="0"/>
              <a:t>Can we make it more like a binary search?    </a:t>
            </a:r>
          </a:p>
          <a:p>
            <a:pPr lvl="1"/>
            <a:r>
              <a:rPr lang="en-US" sz="3200" spc="-150" dirty="0"/>
              <a:t>Need to be able to halve distance at each step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Improving performance</a:t>
            </a:r>
          </a:p>
        </p:txBody>
      </p:sp>
    </p:spTree>
    <p:extLst>
      <p:ext uri="{BB962C8B-B14F-4D97-AF65-F5344CB8AC3E}">
        <p14:creationId xmlns:p14="http://schemas.microsoft.com/office/powerpoint/2010/main" val="29936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C883E-0DC0-4C47-B0AF-536DCC0419DA}" type="slidenum">
              <a:rPr lang="en-US"/>
              <a:pPr/>
              <a:t>29</a:t>
            </a:fld>
            <a:endParaRPr lang="en-US"/>
          </a:p>
        </p:txBody>
      </p:sp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Arial"/>
              </a:rPr>
              <a:t>“</a:t>
            </a:r>
            <a:r>
              <a:rPr lang="en-US" sz="3600" dirty="0"/>
              <a:t>Finger table</a:t>
            </a:r>
            <a:r>
              <a:rPr lang="en-US" sz="3600" dirty="0">
                <a:latin typeface="Arial"/>
              </a:rPr>
              <a:t>”</a:t>
            </a:r>
            <a:r>
              <a:rPr lang="en-US" sz="3600" dirty="0"/>
              <a:t> allows log N-time lookups</a:t>
            </a:r>
          </a:p>
        </p:txBody>
      </p:sp>
      <p:sp>
        <p:nvSpPr>
          <p:cNvPr id="215043" name="Oval 3"/>
          <p:cNvSpPr>
            <a:spLocks noChangeArrowheads="1"/>
          </p:cNvSpPr>
          <p:nvPr/>
        </p:nvSpPr>
        <p:spPr bwMode="auto">
          <a:xfrm>
            <a:off x="2897188" y="2439988"/>
            <a:ext cx="3427412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44" name="Text Box 4"/>
          <p:cNvSpPr txBox="1">
            <a:spLocks noChangeArrowheads="1"/>
          </p:cNvSpPr>
          <p:nvPr/>
        </p:nvSpPr>
        <p:spPr bwMode="auto">
          <a:xfrm>
            <a:off x="2514600" y="5478463"/>
            <a:ext cx="7540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Helvetica" charset="0"/>
              </a:rPr>
              <a:t>N80</a:t>
            </a:r>
          </a:p>
        </p:txBody>
      </p:sp>
      <p:sp>
        <p:nvSpPr>
          <p:cNvPr id="215045" name="Text Box 5"/>
          <p:cNvSpPr txBox="1">
            <a:spLocks noChangeArrowheads="1"/>
          </p:cNvSpPr>
          <p:nvPr/>
        </p:nvSpPr>
        <p:spPr bwMode="auto">
          <a:xfrm>
            <a:off x="5775325" y="2557463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Helvetica" charset="0"/>
                <a:cs typeface="Times New Roman" charset="0"/>
              </a:rPr>
              <a:t>½</a:t>
            </a:r>
            <a:endParaRPr lang="en-US" sz="2400">
              <a:latin typeface="Helvetica" charset="0"/>
            </a:endParaRPr>
          </a:p>
        </p:txBody>
      </p:sp>
      <p:sp>
        <p:nvSpPr>
          <p:cNvPr id="215046" name="Text Box 6"/>
          <p:cNvSpPr txBox="1">
            <a:spLocks noChangeArrowheads="1"/>
          </p:cNvSpPr>
          <p:nvPr/>
        </p:nvSpPr>
        <p:spPr bwMode="auto">
          <a:xfrm>
            <a:off x="2971800" y="2592388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Helvetica" charset="0"/>
                <a:cs typeface="Times New Roman" charset="0"/>
              </a:rPr>
              <a:t>¼</a:t>
            </a:r>
            <a:endParaRPr lang="en-US" sz="2400">
              <a:latin typeface="Helvetica" charset="0"/>
            </a:endParaRPr>
          </a:p>
        </p:txBody>
      </p:sp>
      <p:sp>
        <p:nvSpPr>
          <p:cNvPr id="215047" name="Text Box 7"/>
          <p:cNvSpPr txBox="1">
            <a:spLocks noChangeArrowheads="1"/>
          </p:cNvSpPr>
          <p:nvPr/>
        </p:nvSpPr>
        <p:spPr bwMode="auto">
          <a:xfrm>
            <a:off x="2465388" y="3963988"/>
            <a:ext cx="4302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>
                <a:latin typeface="Helvetica" charset="0"/>
                <a:cs typeface="Times New Roman" charset="0"/>
              </a:rPr>
              <a:t>1/8</a:t>
            </a:r>
            <a:endParaRPr lang="en-US" sz="1400" b="1">
              <a:latin typeface="Helvetica" charset="0"/>
            </a:endParaRPr>
          </a:p>
        </p:txBody>
      </p:sp>
      <p:sp>
        <p:nvSpPr>
          <p:cNvPr id="215048" name="Text Box 8"/>
          <p:cNvSpPr txBox="1">
            <a:spLocks noChangeArrowheads="1"/>
          </p:cNvSpPr>
          <p:nvPr/>
        </p:nvSpPr>
        <p:spPr bwMode="auto">
          <a:xfrm>
            <a:off x="2514600" y="4649788"/>
            <a:ext cx="5286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>
                <a:latin typeface="Helvetica" charset="0"/>
                <a:cs typeface="Times New Roman" charset="0"/>
              </a:rPr>
              <a:t>1/16</a:t>
            </a:r>
            <a:endParaRPr lang="en-US" sz="1400" b="1">
              <a:latin typeface="Helvetica" charset="0"/>
            </a:endParaRPr>
          </a:p>
        </p:txBody>
      </p:sp>
      <p:sp>
        <p:nvSpPr>
          <p:cNvPr id="215049" name="Text Box 9"/>
          <p:cNvSpPr txBox="1">
            <a:spLocks noChangeArrowheads="1"/>
          </p:cNvSpPr>
          <p:nvPr/>
        </p:nvSpPr>
        <p:spPr bwMode="auto">
          <a:xfrm>
            <a:off x="2590800" y="4802188"/>
            <a:ext cx="5286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>
                <a:latin typeface="Helvetica" charset="0"/>
                <a:cs typeface="Times New Roman" charset="0"/>
              </a:rPr>
              <a:t>1/32</a:t>
            </a:r>
            <a:endParaRPr lang="en-US" sz="1400" b="1">
              <a:latin typeface="Helvetica" charset="0"/>
            </a:endParaRPr>
          </a:p>
        </p:txBody>
      </p:sp>
      <p:sp>
        <p:nvSpPr>
          <p:cNvPr id="215050" name="Text Box 10"/>
          <p:cNvSpPr txBox="1">
            <a:spLocks noChangeArrowheads="1"/>
          </p:cNvSpPr>
          <p:nvPr/>
        </p:nvSpPr>
        <p:spPr bwMode="auto">
          <a:xfrm>
            <a:off x="2671763" y="4954588"/>
            <a:ext cx="5286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>
                <a:latin typeface="Helvetica" charset="0"/>
                <a:cs typeface="Times New Roman" charset="0"/>
              </a:rPr>
              <a:t>1/64</a:t>
            </a:r>
            <a:endParaRPr lang="en-US" sz="1400" b="1">
              <a:latin typeface="Helvetica" charset="0"/>
            </a:endParaRPr>
          </a:p>
        </p:txBody>
      </p:sp>
      <p:sp>
        <p:nvSpPr>
          <p:cNvPr id="215052" name="Freeform 12"/>
          <p:cNvSpPr>
            <a:spLocks/>
          </p:cNvSpPr>
          <p:nvPr/>
        </p:nvSpPr>
        <p:spPr bwMode="auto">
          <a:xfrm>
            <a:off x="3251596" y="5009358"/>
            <a:ext cx="118269" cy="236537"/>
          </a:xfrm>
          <a:custGeom>
            <a:avLst/>
            <a:gdLst>
              <a:gd name="T0" fmla="*/ 96 w 112"/>
              <a:gd name="T1" fmla="*/ 224 h 224"/>
              <a:gd name="T2" fmla="*/ 96 w 112"/>
              <a:gd name="T3" fmla="*/ 32 h 224"/>
              <a:gd name="T4" fmla="*/ 0 w 112"/>
              <a:gd name="T5" fmla="*/ 32 h 2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15053" name="Freeform 13"/>
          <p:cNvSpPr>
            <a:spLocks/>
          </p:cNvSpPr>
          <p:nvPr/>
        </p:nvSpPr>
        <p:spPr bwMode="auto">
          <a:xfrm>
            <a:off x="3124200" y="4814888"/>
            <a:ext cx="419100" cy="444500"/>
          </a:xfrm>
          <a:custGeom>
            <a:avLst/>
            <a:gdLst>
              <a:gd name="T0" fmla="*/ 144 w 264"/>
              <a:gd name="T1" fmla="*/ 280 h 280"/>
              <a:gd name="T2" fmla="*/ 240 w 264"/>
              <a:gd name="T3" fmla="*/ 40 h 280"/>
              <a:gd name="T4" fmla="*/ 0 w 264"/>
              <a:gd name="T5" fmla="*/ 40 h 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5054" name="Freeform 14"/>
          <p:cNvSpPr>
            <a:spLocks/>
          </p:cNvSpPr>
          <p:nvPr/>
        </p:nvSpPr>
        <p:spPr bwMode="auto">
          <a:xfrm>
            <a:off x="3048000" y="4637088"/>
            <a:ext cx="736600" cy="622300"/>
          </a:xfrm>
          <a:custGeom>
            <a:avLst/>
            <a:gdLst>
              <a:gd name="T0" fmla="*/ 192 w 464"/>
              <a:gd name="T1" fmla="*/ 392 h 392"/>
              <a:gd name="T2" fmla="*/ 432 w 464"/>
              <a:gd name="T3" fmla="*/ 56 h 392"/>
              <a:gd name="T4" fmla="*/ 0 w 464"/>
              <a:gd name="T5" fmla="*/ 56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5055" name="Freeform 15"/>
          <p:cNvSpPr>
            <a:spLocks/>
          </p:cNvSpPr>
          <p:nvPr/>
        </p:nvSpPr>
        <p:spPr bwMode="auto">
          <a:xfrm>
            <a:off x="2895600" y="4116388"/>
            <a:ext cx="1447800" cy="1143000"/>
          </a:xfrm>
          <a:custGeom>
            <a:avLst/>
            <a:gdLst>
              <a:gd name="T0" fmla="*/ 288 w 912"/>
              <a:gd name="T1" fmla="*/ 720 h 720"/>
              <a:gd name="T2" fmla="*/ 864 w 912"/>
              <a:gd name="T3" fmla="*/ 144 h 720"/>
              <a:gd name="T4" fmla="*/ 0 w 912"/>
              <a:gd name="T5" fmla="*/ 0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5056" name="Freeform 16"/>
          <p:cNvSpPr>
            <a:spLocks/>
          </p:cNvSpPr>
          <p:nvPr/>
        </p:nvSpPr>
        <p:spPr bwMode="auto">
          <a:xfrm>
            <a:off x="3352800" y="2973388"/>
            <a:ext cx="1231900" cy="2286000"/>
          </a:xfrm>
          <a:custGeom>
            <a:avLst/>
            <a:gdLst>
              <a:gd name="T0" fmla="*/ 0 w 776"/>
              <a:gd name="T1" fmla="*/ 1440 h 1440"/>
              <a:gd name="T2" fmla="*/ 768 w 776"/>
              <a:gd name="T3" fmla="*/ 864 h 1440"/>
              <a:gd name="T4" fmla="*/ 48 w 776"/>
              <a:gd name="T5" fmla="*/ 0 h 1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5057" name="Freeform 17"/>
          <p:cNvSpPr>
            <a:spLocks/>
          </p:cNvSpPr>
          <p:nvPr/>
        </p:nvSpPr>
        <p:spPr bwMode="auto">
          <a:xfrm>
            <a:off x="3352800" y="3049588"/>
            <a:ext cx="2514600" cy="2209800"/>
          </a:xfrm>
          <a:custGeom>
            <a:avLst/>
            <a:gdLst>
              <a:gd name="T0" fmla="*/ 0 w 1584"/>
              <a:gd name="T1" fmla="*/ 1392 h 1392"/>
              <a:gd name="T2" fmla="*/ 864 w 1584"/>
              <a:gd name="T3" fmla="*/ 960 h 1392"/>
              <a:gd name="T4" fmla="*/ 1584 w 1584"/>
              <a:gd name="T5" fmla="*/ 0 h 1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205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3419418" y="2231352"/>
            <a:ext cx="2116858" cy="1409708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4085832"/>
            <a:ext cx="8763000" cy="2391168"/>
          </a:xfrm>
        </p:spPr>
        <p:txBody>
          <a:bodyPr>
            <a:normAutofit/>
          </a:bodyPr>
          <a:lstStyle/>
          <a:p>
            <a:r>
              <a:rPr lang="en-US" sz="2800" dirty="0"/>
              <a:t>A </a:t>
            </a:r>
            <a:r>
              <a:rPr lang="en-US" sz="2800" b="1" dirty="0"/>
              <a:t>distributed</a:t>
            </a:r>
            <a:r>
              <a:rPr lang="en-US" sz="2800" dirty="0"/>
              <a:t> system architecture:</a:t>
            </a:r>
          </a:p>
          <a:p>
            <a:pPr lvl="1"/>
            <a:r>
              <a:rPr lang="en-US" sz="2800" b="1" dirty="0"/>
              <a:t>No centralized control</a:t>
            </a:r>
          </a:p>
          <a:p>
            <a:pPr lvl="1"/>
            <a:r>
              <a:rPr lang="en-US" sz="2800" dirty="0"/>
              <a:t>Nodes are </a:t>
            </a:r>
            <a:r>
              <a:rPr lang="en-US" sz="2800" b="1" dirty="0"/>
              <a:t>roughly symmetric </a:t>
            </a:r>
            <a:r>
              <a:rPr lang="en-US" sz="2800" dirty="0"/>
              <a:t>in function</a:t>
            </a:r>
          </a:p>
          <a:p>
            <a:endParaRPr lang="en-US" sz="2800" dirty="0"/>
          </a:p>
          <a:p>
            <a:r>
              <a:rPr lang="en-US" sz="2800" b="1" dirty="0"/>
              <a:t>Large</a:t>
            </a:r>
            <a:r>
              <a:rPr lang="en-US" sz="2800" dirty="0"/>
              <a:t> number of </a:t>
            </a:r>
            <a:r>
              <a:rPr lang="en-US" sz="2800" b="1" dirty="0">
                <a:solidFill>
                  <a:srgbClr val="FF0000"/>
                </a:solidFill>
              </a:rPr>
              <a:t>unreliable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nodes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79B9-30CA-DB4E-8E38-6DD737A1B3A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What is a Peer-to-Peer (P2P) system?</a:t>
            </a:r>
          </a:p>
        </p:txBody>
      </p:sp>
      <p:sp>
        <p:nvSpPr>
          <p:cNvPr id="187407" name="computr2"/>
          <p:cNvSpPr>
            <a:spLocks noEditPoints="1" noChangeArrowheads="1"/>
          </p:cNvSpPr>
          <p:nvPr/>
        </p:nvSpPr>
        <p:spPr bwMode="auto">
          <a:xfrm>
            <a:off x="5843323" y="3122190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08" name="computr2"/>
          <p:cNvSpPr>
            <a:spLocks noEditPoints="1" noChangeArrowheads="1"/>
          </p:cNvSpPr>
          <p:nvPr/>
        </p:nvSpPr>
        <p:spPr bwMode="auto">
          <a:xfrm>
            <a:off x="2777158" y="2030427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09" name="computr2"/>
          <p:cNvSpPr>
            <a:spLocks noEditPoints="1" noChangeArrowheads="1"/>
          </p:cNvSpPr>
          <p:nvPr/>
        </p:nvSpPr>
        <p:spPr bwMode="auto">
          <a:xfrm>
            <a:off x="2737178" y="312321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10" name="computr2"/>
          <p:cNvSpPr>
            <a:spLocks noEditPoints="1" noChangeArrowheads="1"/>
          </p:cNvSpPr>
          <p:nvPr/>
        </p:nvSpPr>
        <p:spPr bwMode="auto">
          <a:xfrm>
            <a:off x="4286150" y="1718787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11" name="computr2"/>
          <p:cNvSpPr>
            <a:spLocks noEditPoints="1" noChangeArrowheads="1"/>
          </p:cNvSpPr>
          <p:nvPr/>
        </p:nvSpPr>
        <p:spPr bwMode="auto">
          <a:xfrm>
            <a:off x="5855624" y="1973019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12" name="Line 20"/>
          <p:cNvSpPr>
            <a:spLocks noChangeShapeType="1"/>
          </p:cNvSpPr>
          <p:nvPr/>
        </p:nvSpPr>
        <p:spPr bwMode="auto">
          <a:xfrm flipV="1">
            <a:off x="4501137" y="2030427"/>
            <a:ext cx="0" cy="40185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13" name="Line 21"/>
          <p:cNvSpPr>
            <a:spLocks noChangeShapeType="1"/>
          </p:cNvSpPr>
          <p:nvPr/>
        </p:nvSpPr>
        <p:spPr bwMode="auto">
          <a:xfrm flipH="1" flipV="1">
            <a:off x="3286777" y="2172715"/>
            <a:ext cx="554235" cy="3939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87414" name="Line 22"/>
          <p:cNvSpPr>
            <a:spLocks noChangeShapeType="1"/>
          </p:cNvSpPr>
          <p:nvPr/>
        </p:nvSpPr>
        <p:spPr bwMode="auto">
          <a:xfrm flipV="1">
            <a:off x="3154539" y="3163684"/>
            <a:ext cx="529759" cy="1413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87415" name="Line 23"/>
          <p:cNvSpPr>
            <a:spLocks noChangeShapeType="1"/>
          </p:cNvSpPr>
          <p:nvPr/>
        </p:nvSpPr>
        <p:spPr bwMode="auto">
          <a:xfrm flipH="1" flipV="1">
            <a:off x="5090457" y="3015506"/>
            <a:ext cx="692988" cy="196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16" name="Line 24"/>
          <p:cNvSpPr>
            <a:spLocks noChangeShapeType="1"/>
          </p:cNvSpPr>
          <p:nvPr/>
        </p:nvSpPr>
        <p:spPr bwMode="auto">
          <a:xfrm flipV="1">
            <a:off x="5101394" y="2164635"/>
            <a:ext cx="708365" cy="38544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17" name="Text Box 25"/>
          <p:cNvSpPr txBox="1">
            <a:spLocks noChangeArrowheads="1"/>
          </p:cNvSpPr>
          <p:nvPr/>
        </p:nvSpPr>
        <p:spPr bwMode="auto">
          <a:xfrm>
            <a:off x="4768081" y="1643745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18" name="Text Box 26"/>
          <p:cNvSpPr txBox="1">
            <a:spLocks noChangeArrowheads="1"/>
          </p:cNvSpPr>
          <p:nvPr/>
        </p:nvSpPr>
        <p:spPr bwMode="auto">
          <a:xfrm>
            <a:off x="2547946" y="2309262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19" name="Text Box 27"/>
          <p:cNvSpPr txBox="1">
            <a:spLocks noChangeArrowheads="1"/>
          </p:cNvSpPr>
          <p:nvPr/>
        </p:nvSpPr>
        <p:spPr bwMode="auto">
          <a:xfrm>
            <a:off x="2547946" y="3441005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20" name="Text Box 28"/>
          <p:cNvSpPr txBox="1">
            <a:spLocks noChangeArrowheads="1"/>
          </p:cNvSpPr>
          <p:nvPr/>
        </p:nvSpPr>
        <p:spPr bwMode="auto">
          <a:xfrm>
            <a:off x="5697146" y="3441006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21" name="Text Box 29"/>
          <p:cNvSpPr txBox="1">
            <a:spLocks noChangeArrowheads="1"/>
          </p:cNvSpPr>
          <p:nvPr/>
        </p:nvSpPr>
        <p:spPr bwMode="auto">
          <a:xfrm>
            <a:off x="5697146" y="2260056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22" name="Text Box 30"/>
          <p:cNvSpPr txBox="1">
            <a:spLocks noChangeArrowheads="1"/>
          </p:cNvSpPr>
          <p:nvPr/>
        </p:nvSpPr>
        <p:spPr bwMode="auto">
          <a:xfrm>
            <a:off x="3932238" y="2752118"/>
            <a:ext cx="11240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Internet</a:t>
            </a:r>
          </a:p>
        </p:txBody>
      </p:sp>
    </p:spTree>
    <p:extLst>
      <p:ext uri="{BB962C8B-B14F-4D97-AF65-F5344CB8AC3E}">
        <p14:creationId xmlns:p14="http://schemas.microsoft.com/office/powerpoint/2010/main" val="14260106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49B31-82CB-BD4E-9B63-986E8222AA19}" type="slidenum">
              <a:rPr lang="en-US"/>
              <a:pPr/>
              <a:t>30</a:t>
            </a:fld>
            <a:endParaRPr lang="en-US"/>
          </a:p>
        </p:txBody>
      </p:sp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7162" y="242888"/>
            <a:ext cx="8618537" cy="937418"/>
          </a:xfrm>
        </p:spPr>
        <p:txBody>
          <a:bodyPr/>
          <a:lstStyle/>
          <a:p>
            <a:r>
              <a:rPr lang="en-US" dirty="0"/>
              <a:t>Finger 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dirty="0"/>
              <a:t> Points to Successor of </a:t>
            </a:r>
            <a:r>
              <a:rPr lang="en-US" i="1" dirty="0">
                <a:latin typeface="Times New Roman" charset="0"/>
              </a:rPr>
              <a:t>n+2</a:t>
            </a:r>
            <a:r>
              <a:rPr lang="en-US" i="1" baseline="30000" dirty="0">
                <a:latin typeface="Times New Roman" charset="0"/>
              </a:rPr>
              <a:t>i</a:t>
            </a:r>
          </a:p>
        </p:txBody>
      </p:sp>
      <p:sp>
        <p:nvSpPr>
          <p:cNvPr id="217091" name="Oval 3"/>
          <p:cNvSpPr>
            <a:spLocks noChangeArrowheads="1"/>
          </p:cNvSpPr>
          <p:nvPr/>
        </p:nvSpPr>
        <p:spPr bwMode="auto">
          <a:xfrm>
            <a:off x="2897188" y="2439988"/>
            <a:ext cx="3427412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7092" name="Text Box 4"/>
          <p:cNvSpPr txBox="1">
            <a:spLocks noChangeArrowheads="1"/>
          </p:cNvSpPr>
          <p:nvPr/>
        </p:nvSpPr>
        <p:spPr bwMode="auto">
          <a:xfrm>
            <a:off x="2518568" y="5461000"/>
            <a:ext cx="7540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Helvetica" charset="0"/>
              </a:rPr>
              <a:t>N80</a:t>
            </a:r>
          </a:p>
        </p:txBody>
      </p:sp>
      <p:sp>
        <p:nvSpPr>
          <p:cNvPr id="217093" name="Text Box 5"/>
          <p:cNvSpPr txBox="1">
            <a:spLocks noChangeArrowheads="1"/>
          </p:cNvSpPr>
          <p:nvPr/>
        </p:nvSpPr>
        <p:spPr bwMode="auto">
          <a:xfrm>
            <a:off x="5775325" y="2557463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Helvetica" charset="0"/>
                <a:cs typeface="Times New Roman" charset="0"/>
              </a:rPr>
              <a:t>½</a:t>
            </a:r>
            <a:endParaRPr lang="en-US" sz="2400">
              <a:latin typeface="Helvetica" charset="0"/>
            </a:endParaRPr>
          </a:p>
        </p:txBody>
      </p:sp>
      <p:sp>
        <p:nvSpPr>
          <p:cNvPr id="217094" name="Text Box 6"/>
          <p:cNvSpPr txBox="1">
            <a:spLocks noChangeArrowheads="1"/>
          </p:cNvSpPr>
          <p:nvPr/>
        </p:nvSpPr>
        <p:spPr bwMode="auto">
          <a:xfrm>
            <a:off x="2971800" y="2592388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Helvetica" charset="0"/>
                <a:cs typeface="Times New Roman" charset="0"/>
              </a:rPr>
              <a:t>¼</a:t>
            </a:r>
            <a:endParaRPr lang="en-US" sz="2400">
              <a:latin typeface="Helvetica" charset="0"/>
            </a:endParaRPr>
          </a:p>
        </p:txBody>
      </p:sp>
      <p:sp>
        <p:nvSpPr>
          <p:cNvPr id="217095" name="Text Box 7"/>
          <p:cNvSpPr txBox="1">
            <a:spLocks noChangeArrowheads="1"/>
          </p:cNvSpPr>
          <p:nvPr/>
        </p:nvSpPr>
        <p:spPr bwMode="auto">
          <a:xfrm>
            <a:off x="2465388" y="3963988"/>
            <a:ext cx="4302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>
                <a:latin typeface="Helvetica" charset="0"/>
                <a:cs typeface="Times New Roman" charset="0"/>
              </a:rPr>
              <a:t>1/8</a:t>
            </a:r>
            <a:endParaRPr lang="en-US" sz="1400" b="1">
              <a:latin typeface="Helvetica" charset="0"/>
            </a:endParaRPr>
          </a:p>
        </p:txBody>
      </p:sp>
      <p:sp>
        <p:nvSpPr>
          <p:cNvPr id="217096" name="Text Box 8"/>
          <p:cNvSpPr txBox="1">
            <a:spLocks noChangeArrowheads="1"/>
          </p:cNvSpPr>
          <p:nvPr/>
        </p:nvSpPr>
        <p:spPr bwMode="auto">
          <a:xfrm>
            <a:off x="2514600" y="4649788"/>
            <a:ext cx="5286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>
                <a:latin typeface="Helvetica" charset="0"/>
                <a:cs typeface="Times New Roman" charset="0"/>
              </a:rPr>
              <a:t>1/16</a:t>
            </a:r>
            <a:endParaRPr lang="en-US" sz="1400" b="1">
              <a:latin typeface="Helvetica" charset="0"/>
            </a:endParaRPr>
          </a:p>
        </p:txBody>
      </p:sp>
      <p:sp>
        <p:nvSpPr>
          <p:cNvPr id="217097" name="Text Box 9"/>
          <p:cNvSpPr txBox="1">
            <a:spLocks noChangeArrowheads="1"/>
          </p:cNvSpPr>
          <p:nvPr/>
        </p:nvSpPr>
        <p:spPr bwMode="auto">
          <a:xfrm>
            <a:off x="2590800" y="4802188"/>
            <a:ext cx="5286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>
                <a:latin typeface="Helvetica" charset="0"/>
                <a:cs typeface="Times New Roman" charset="0"/>
              </a:rPr>
              <a:t>1/32</a:t>
            </a:r>
            <a:endParaRPr lang="en-US" sz="1400" b="1">
              <a:latin typeface="Helvetica" charset="0"/>
            </a:endParaRPr>
          </a:p>
        </p:txBody>
      </p:sp>
      <p:sp>
        <p:nvSpPr>
          <p:cNvPr id="217098" name="Text Box 10"/>
          <p:cNvSpPr txBox="1">
            <a:spLocks noChangeArrowheads="1"/>
          </p:cNvSpPr>
          <p:nvPr/>
        </p:nvSpPr>
        <p:spPr bwMode="auto">
          <a:xfrm>
            <a:off x="2671763" y="4954588"/>
            <a:ext cx="5286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>
                <a:latin typeface="Helvetica" charset="0"/>
                <a:cs typeface="Times New Roman" charset="0"/>
              </a:rPr>
              <a:t>1/64</a:t>
            </a:r>
            <a:endParaRPr lang="en-US" sz="1400" b="1">
              <a:latin typeface="Helvetica" charset="0"/>
            </a:endParaRPr>
          </a:p>
        </p:txBody>
      </p:sp>
      <p:sp>
        <p:nvSpPr>
          <p:cNvPr id="217100" name="Freeform 12"/>
          <p:cNvSpPr>
            <a:spLocks/>
          </p:cNvSpPr>
          <p:nvPr/>
        </p:nvSpPr>
        <p:spPr bwMode="auto">
          <a:xfrm>
            <a:off x="3200400" y="4979988"/>
            <a:ext cx="177800" cy="355600"/>
          </a:xfrm>
          <a:custGeom>
            <a:avLst/>
            <a:gdLst>
              <a:gd name="T0" fmla="*/ 96 w 112"/>
              <a:gd name="T1" fmla="*/ 224 h 224"/>
              <a:gd name="T2" fmla="*/ 96 w 112"/>
              <a:gd name="T3" fmla="*/ 32 h 224"/>
              <a:gd name="T4" fmla="*/ 0 w 112"/>
              <a:gd name="T5" fmla="*/ 32 h 2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7101" name="Freeform 13"/>
          <p:cNvSpPr>
            <a:spLocks/>
          </p:cNvSpPr>
          <p:nvPr/>
        </p:nvSpPr>
        <p:spPr bwMode="auto">
          <a:xfrm>
            <a:off x="3124200" y="4814888"/>
            <a:ext cx="419100" cy="444500"/>
          </a:xfrm>
          <a:custGeom>
            <a:avLst/>
            <a:gdLst>
              <a:gd name="T0" fmla="*/ 144 w 264"/>
              <a:gd name="T1" fmla="*/ 280 h 280"/>
              <a:gd name="T2" fmla="*/ 240 w 264"/>
              <a:gd name="T3" fmla="*/ 40 h 280"/>
              <a:gd name="T4" fmla="*/ 0 w 264"/>
              <a:gd name="T5" fmla="*/ 40 h 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7102" name="Freeform 14"/>
          <p:cNvSpPr>
            <a:spLocks/>
          </p:cNvSpPr>
          <p:nvPr/>
        </p:nvSpPr>
        <p:spPr bwMode="auto">
          <a:xfrm>
            <a:off x="3048000" y="4637088"/>
            <a:ext cx="736600" cy="622300"/>
          </a:xfrm>
          <a:custGeom>
            <a:avLst/>
            <a:gdLst>
              <a:gd name="T0" fmla="*/ 192 w 464"/>
              <a:gd name="T1" fmla="*/ 392 h 392"/>
              <a:gd name="T2" fmla="*/ 432 w 464"/>
              <a:gd name="T3" fmla="*/ 56 h 392"/>
              <a:gd name="T4" fmla="*/ 0 w 464"/>
              <a:gd name="T5" fmla="*/ 56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7103" name="Freeform 15"/>
          <p:cNvSpPr>
            <a:spLocks/>
          </p:cNvSpPr>
          <p:nvPr/>
        </p:nvSpPr>
        <p:spPr bwMode="auto">
          <a:xfrm>
            <a:off x="2895600" y="4116388"/>
            <a:ext cx="1447800" cy="1143000"/>
          </a:xfrm>
          <a:custGeom>
            <a:avLst/>
            <a:gdLst>
              <a:gd name="T0" fmla="*/ 288 w 912"/>
              <a:gd name="T1" fmla="*/ 720 h 720"/>
              <a:gd name="T2" fmla="*/ 864 w 912"/>
              <a:gd name="T3" fmla="*/ 144 h 720"/>
              <a:gd name="T4" fmla="*/ 0 w 912"/>
              <a:gd name="T5" fmla="*/ 0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7104" name="Freeform 16"/>
          <p:cNvSpPr>
            <a:spLocks/>
          </p:cNvSpPr>
          <p:nvPr/>
        </p:nvSpPr>
        <p:spPr bwMode="auto">
          <a:xfrm>
            <a:off x="3352800" y="3049588"/>
            <a:ext cx="2514600" cy="2209800"/>
          </a:xfrm>
          <a:custGeom>
            <a:avLst/>
            <a:gdLst>
              <a:gd name="T0" fmla="*/ 0 w 1584"/>
              <a:gd name="T1" fmla="*/ 1392 h 1392"/>
              <a:gd name="T2" fmla="*/ 864 w 1584"/>
              <a:gd name="T3" fmla="*/ 960 h 1392"/>
              <a:gd name="T4" fmla="*/ 1584 w 1584"/>
              <a:gd name="T5" fmla="*/ 0 h 1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7105" name="Text Box 17"/>
          <p:cNvSpPr txBox="1">
            <a:spLocks noChangeArrowheads="1"/>
          </p:cNvSpPr>
          <p:nvPr/>
        </p:nvSpPr>
        <p:spPr bwMode="auto">
          <a:xfrm>
            <a:off x="1342233" y="2439988"/>
            <a:ext cx="85311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Tahoma" charset="0"/>
              </a:rPr>
              <a:t>K112</a:t>
            </a:r>
          </a:p>
        </p:txBody>
      </p:sp>
      <p:sp>
        <p:nvSpPr>
          <p:cNvPr id="217106" name="Line 18"/>
          <p:cNvSpPr>
            <a:spLocks noChangeShapeType="1"/>
          </p:cNvSpPr>
          <p:nvPr/>
        </p:nvSpPr>
        <p:spPr bwMode="auto">
          <a:xfrm>
            <a:off x="2133600" y="2667000"/>
            <a:ext cx="838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7107" name="Text Box 19"/>
          <p:cNvSpPr txBox="1">
            <a:spLocks noChangeArrowheads="1"/>
          </p:cNvSpPr>
          <p:nvPr/>
        </p:nvSpPr>
        <p:spPr bwMode="auto">
          <a:xfrm>
            <a:off x="3124200" y="1981200"/>
            <a:ext cx="9239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Helvetica" charset="0"/>
              </a:rPr>
              <a:t>N120</a:t>
            </a:r>
          </a:p>
        </p:txBody>
      </p:sp>
      <p:sp>
        <p:nvSpPr>
          <p:cNvPr id="217108" name="Freeform 20"/>
          <p:cNvSpPr>
            <a:spLocks/>
          </p:cNvSpPr>
          <p:nvPr/>
        </p:nvSpPr>
        <p:spPr bwMode="auto">
          <a:xfrm>
            <a:off x="3352800" y="3048000"/>
            <a:ext cx="1079500" cy="2209800"/>
          </a:xfrm>
          <a:custGeom>
            <a:avLst/>
            <a:gdLst>
              <a:gd name="T0" fmla="*/ 0 w 680"/>
              <a:gd name="T1" fmla="*/ 1392 h 1392"/>
              <a:gd name="T2" fmla="*/ 672 w 680"/>
              <a:gd name="T3" fmla="*/ 816 h 1392"/>
              <a:gd name="T4" fmla="*/ 48 w 680"/>
              <a:gd name="T5" fmla="*/ 0 h 1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80" h="1392">
                <a:moveTo>
                  <a:pt x="0" y="1392"/>
                </a:moveTo>
                <a:cubicBezTo>
                  <a:pt x="332" y="1220"/>
                  <a:pt x="664" y="1048"/>
                  <a:pt x="672" y="816"/>
                </a:cubicBezTo>
                <a:cubicBezTo>
                  <a:pt x="680" y="584"/>
                  <a:pt x="364" y="292"/>
                  <a:pt x="48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7109" name="Freeform 21"/>
          <p:cNvSpPr>
            <a:spLocks/>
          </p:cNvSpPr>
          <p:nvPr/>
        </p:nvSpPr>
        <p:spPr bwMode="auto">
          <a:xfrm>
            <a:off x="3289300" y="2590800"/>
            <a:ext cx="1447800" cy="2743200"/>
          </a:xfrm>
          <a:custGeom>
            <a:avLst/>
            <a:gdLst>
              <a:gd name="T0" fmla="*/ 40 w 912"/>
              <a:gd name="T1" fmla="*/ 1680 h 1728"/>
              <a:gd name="T2" fmla="*/ 136 w 912"/>
              <a:gd name="T3" fmla="*/ 1632 h 1728"/>
              <a:gd name="T4" fmla="*/ 856 w 912"/>
              <a:gd name="T5" fmla="*/ 1104 h 1728"/>
              <a:gd name="T6" fmla="*/ 472 w 912"/>
              <a:gd name="T7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12" h="1728">
                <a:moveTo>
                  <a:pt x="40" y="1680"/>
                </a:moveTo>
                <a:cubicBezTo>
                  <a:pt x="20" y="1704"/>
                  <a:pt x="0" y="1728"/>
                  <a:pt x="136" y="1632"/>
                </a:cubicBezTo>
                <a:cubicBezTo>
                  <a:pt x="272" y="1536"/>
                  <a:pt x="800" y="1376"/>
                  <a:pt x="856" y="1104"/>
                </a:cubicBezTo>
                <a:cubicBezTo>
                  <a:pt x="912" y="832"/>
                  <a:pt x="692" y="416"/>
                  <a:pt x="472" y="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4042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 </a:t>
            </a:r>
            <a:r>
              <a:rPr lang="en-US" sz="3200" b="1" dirty="0"/>
              <a:t>binary lookup tree </a:t>
            </a:r>
            <a:r>
              <a:rPr lang="en-US" sz="3200" dirty="0"/>
              <a:t>rooted at every node  </a:t>
            </a:r>
          </a:p>
          <a:p>
            <a:pPr lvl="1"/>
            <a:r>
              <a:rPr lang="en-US" sz="3200" dirty="0"/>
              <a:t>Threaded through other nodes' finger tables</a:t>
            </a:r>
          </a:p>
          <a:p>
            <a:pPr lvl="1"/>
            <a:endParaRPr lang="en-US" sz="3200" dirty="0"/>
          </a:p>
          <a:p>
            <a:r>
              <a:rPr lang="en-US" sz="3200" dirty="0"/>
              <a:t>This is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better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3200" dirty="0"/>
              <a:t>than simply arranging the nodes in a single tree</a:t>
            </a:r>
          </a:p>
          <a:p>
            <a:pPr lvl="1"/>
            <a:r>
              <a:rPr lang="en-US" sz="3200" dirty="0"/>
              <a:t>Every node acts as a root</a:t>
            </a:r>
          </a:p>
          <a:p>
            <a:pPr lvl="2"/>
            <a:r>
              <a:rPr lang="en-US" sz="3200" dirty="0"/>
              <a:t>So there's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no root hotspot</a:t>
            </a:r>
          </a:p>
          <a:p>
            <a:pPr lvl="2"/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No single point </a:t>
            </a:r>
            <a:r>
              <a:rPr lang="en-US" sz="3200" dirty="0"/>
              <a:t>of failure</a:t>
            </a:r>
          </a:p>
          <a:p>
            <a:pPr lvl="2"/>
            <a:r>
              <a:rPr lang="en-US" sz="3200" dirty="0"/>
              <a:t>But a 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lot more state </a:t>
            </a:r>
            <a:r>
              <a:rPr lang="en-US" sz="3200" dirty="0"/>
              <a:t>in total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Implication of finger tables</a:t>
            </a:r>
          </a:p>
        </p:txBody>
      </p:sp>
    </p:spTree>
    <p:extLst>
      <p:ext uri="{BB962C8B-B14F-4D97-AF65-F5344CB8AC3E}">
        <p14:creationId xmlns:p14="http://schemas.microsoft.com/office/powerpoint/2010/main" val="14922754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DBA5-77BB-4F4D-B417-738E8B7D250B}" type="slidenum">
              <a:rPr lang="en-US"/>
              <a:pPr/>
              <a:t>32</a:t>
            </a:fld>
            <a:endParaRPr lang="en-US"/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Lookup with finger table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14475"/>
            <a:ext cx="8763000" cy="4872038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Lookup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(key-id)</a:t>
            </a:r>
            <a:endParaRPr lang="en-US" sz="3200" i="1" spc="-300" dirty="0">
              <a:latin typeface="Courier" charset="0"/>
              <a:ea typeface="Courier" charset="0"/>
              <a:cs typeface="Courier" charset="0"/>
            </a:endParaRP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look in local finger table for		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	  highest n: my-id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n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key-id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n exists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	  call Lookup(key-id) on node n </a:t>
            </a:r>
            <a:r>
              <a:rPr lang="en-US" sz="3200" spc="-300" dirty="0"/>
              <a:t> </a:t>
            </a:r>
            <a:r>
              <a:rPr lang="en-US" sz="3200" i="1" spc="-300" dirty="0">
                <a:latin typeface="Times New Roman" charset="0"/>
              </a:rPr>
              <a:t>// next hop</a:t>
            </a:r>
          </a:p>
          <a:p>
            <a:pPr>
              <a:buFontTx/>
              <a:buNone/>
            </a:pPr>
            <a:r>
              <a:rPr lang="en-US" sz="3200" spc="-300" dirty="0"/>
              <a:t>	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else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	  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my successor</a:t>
            </a:r>
            <a:r>
              <a:rPr lang="en-US" sz="3200" spc="-300" dirty="0"/>
              <a:t>	</a:t>
            </a:r>
            <a:r>
              <a:rPr lang="en-US" sz="3200" i="1" spc="-300" dirty="0">
                <a:latin typeface="Times New Roman" charset="0"/>
              </a:rPr>
              <a:t>// done</a:t>
            </a:r>
            <a:r>
              <a:rPr lang="en-US" sz="3200" spc="-3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346999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E24A9-E700-FC4E-B8B1-449D78B17878}" type="slidenum">
              <a:rPr lang="en-US"/>
              <a:pPr/>
              <a:t>33</a:t>
            </a:fld>
            <a:endParaRPr 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Lookups Take O(log</a:t>
            </a:r>
            <a:r>
              <a:rPr lang="en-US" i="1" dirty="0">
                <a:latin typeface="Arial" charset="0"/>
                <a:ea typeface="Arial" charset="0"/>
                <a:cs typeface="Arial" charset="0"/>
              </a:rPr>
              <a:t> N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) Hops</a:t>
            </a:r>
          </a:p>
        </p:txBody>
      </p:sp>
      <p:sp>
        <p:nvSpPr>
          <p:cNvPr id="221187" name="Oval 3"/>
          <p:cNvSpPr>
            <a:spLocks noChangeArrowheads="1"/>
          </p:cNvSpPr>
          <p:nvPr/>
        </p:nvSpPr>
        <p:spPr bwMode="auto">
          <a:xfrm>
            <a:off x="2897188" y="2211388"/>
            <a:ext cx="3427412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1188" name="Text Box 4"/>
          <p:cNvSpPr txBox="1">
            <a:spLocks noChangeArrowheads="1"/>
          </p:cNvSpPr>
          <p:nvPr/>
        </p:nvSpPr>
        <p:spPr bwMode="auto">
          <a:xfrm>
            <a:off x="6400800" y="37338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N32</a:t>
            </a:r>
          </a:p>
        </p:txBody>
      </p:sp>
      <p:sp>
        <p:nvSpPr>
          <p:cNvPr id="221189" name="Text Box 5"/>
          <p:cNvSpPr txBox="1">
            <a:spLocks noChangeArrowheads="1"/>
          </p:cNvSpPr>
          <p:nvPr/>
        </p:nvSpPr>
        <p:spPr bwMode="auto">
          <a:xfrm>
            <a:off x="5867400" y="22860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N10</a:t>
            </a:r>
          </a:p>
        </p:txBody>
      </p:sp>
      <p:sp>
        <p:nvSpPr>
          <p:cNvPr id="221190" name="Text Box 6"/>
          <p:cNvSpPr txBox="1">
            <a:spLocks noChangeArrowheads="1"/>
          </p:cNvSpPr>
          <p:nvPr/>
        </p:nvSpPr>
        <p:spPr bwMode="auto">
          <a:xfrm>
            <a:off x="4724400" y="1752600"/>
            <a:ext cx="5191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N5</a:t>
            </a:r>
          </a:p>
        </p:txBody>
      </p:sp>
      <p:sp>
        <p:nvSpPr>
          <p:cNvPr id="221191" name="Text Box 7"/>
          <p:cNvSpPr txBox="1">
            <a:spLocks noChangeArrowheads="1"/>
          </p:cNvSpPr>
          <p:nvPr/>
        </p:nvSpPr>
        <p:spPr bwMode="auto">
          <a:xfrm>
            <a:off x="6248400" y="28194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2"/>
                </a:solidFill>
                <a:latin typeface="Helvetica" charset="0"/>
              </a:rPr>
              <a:t>N20</a:t>
            </a:r>
          </a:p>
        </p:txBody>
      </p:sp>
      <p:sp>
        <p:nvSpPr>
          <p:cNvPr id="221192" name="Text Box 8"/>
          <p:cNvSpPr txBox="1">
            <a:spLocks noChangeArrowheads="1"/>
          </p:cNvSpPr>
          <p:nvPr/>
        </p:nvSpPr>
        <p:spPr bwMode="auto">
          <a:xfrm>
            <a:off x="2438400" y="2438400"/>
            <a:ext cx="801688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N110</a:t>
            </a:r>
          </a:p>
        </p:txBody>
      </p:sp>
      <p:sp>
        <p:nvSpPr>
          <p:cNvPr id="221193" name="Text Box 9"/>
          <p:cNvSpPr txBox="1">
            <a:spLocks noChangeArrowheads="1"/>
          </p:cNvSpPr>
          <p:nvPr/>
        </p:nvSpPr>
        <p:spPr bwMode="auto">
          <a:xfrm>
            <a:off x="2209800" y="32766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N99</a:t>
            </a:r>
          </a:p>
        </p:txBody>
      </p:sp>
      <p:sp>
        <p:nvSpPr>
          <p:cNvPr id="221194" name="Text Box 10"/>
          <p:cNvSpPr txBox="1">
            <a:spLocks noChangeArrowheads="1"/>
          </p:cNvSpPr>
          <p:nvPr/>
        </p:nvSpPr>
        <p:spPr bwMode="auto">
          <a:xfrm>
            <a:off x="2514600" y="49530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N80</a:t>
            </a:r>
          </a:p>
        </p:txBody>
      </p:sp>
      <p:sp>
        <p:nvSpPr>
          <p:cNvPr id="221195" name="Text Box 11"/>
          <p:cNvSpPr txBox="1">
            <a:spLocks noChangeArrowheads="1"/>
          </p:cNvSpPr>
          <p:nvPr/>
        </p:nvSpPr>
        <p:spPr bwMode="auto">
          <a:xfrm>
            <a:off x="4800600" y="57150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N60</a:t>
            </a:r>
          </a:p>
        </p:txBody>
      </p:sp>
      <p:sp>
        <p:nvSpPr>
          <p:cNvPr id="221196" name="Freeform 12"/>
          <p:cNvSpPr>
            <a:spLocks/>
          </p:cNvSpPr>
          <p:nvPr/>
        </p:nvSpPr>
        <p:spPr bwMode="auto">
          <a:xfrm>
            <a:off x="2971800" y="3581400"/>
            <a:ext cx="3276600" cy="381000"/>
          </a:xfrm>
          <a:custGeom>
            <a:avLst/>
            <a:gdLst>
              <a:gd name="T0" fmla="*/ 2064 w 2064"/>
              <a:gd name="T1" fmla="*/ 240 h 240"/>
              <a:gd name="T2" fmla="*/ 960 w 2064"/>
              <a:gd name="T3" fmla="*/ 192 h 240"/>
              <a:gd name="T4" fmla="*/ 0 w 2064"/>
              <a:gd name="T5" fmla="*/ 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64" h="240">
                <a:moveTo>
                  <a:pt x="2064" y="240"/>
                </a:moveTo>
                <a:cubicBezTo>
                  <a:pt x="1684" y="236"/>
                  <a:pt x="1304" y="232"/>
                  <a:pt x="960" y="192"/>
                </a:cubicBezTo>
                <a:cubicBezTo>
                  <a:pt x="616" y="152"/>
                  <a:pt x="308" y="76"/>
                  <a:pt x="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1197" name="Freeform 13"/>
          <p:cNvSpPr>
            <a:spLocks/>
          </p:cNvSpPr>
          <p:nvPr/>
        </p:nvSpPr>
        <p:spPr bwMode="auto">
          <a:xfrm>
            <a:off x="2971800" y="2362200"/>
            <a:ext cx="1905000" cy="1219200"/>
          </a:xfrm>
          <a:custGeom>
            <a:avLst/>
            <a:gdLst>
              <a:gd name="T0" fmla="*/ 0 w 1200"/>
              <a:gd name="T1" fmla="*/ 768 h 768"/>
              <a:gd name="T2" fmla="*/ 864 w 1200"/>
              <a:gd name="T3" fmla="*/ 432 h 768"/>
              <a:gd name="T4" fmla="*/ 1200 w 1200"/>
              <a:gd name="T5" fmla="*/ 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00" h="768">
                <a:moveTo>
                  <a:pt x="0" y="768"/>
                </a:moveTo>
                <a:cubicBezTo>
                  <a:pt x="332" y="664"/>
                  <a:pt x="664" y="560"/>
                  <a:pt x="864" y="432"/>
                </a:cubicBezTo>
                <a:cubicBezTo>
                  <a:pt x="1064" y="304"/>
                  <a:pt x="1132" y="152"/>
                  <a:pt x="120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1198" name="Freeform 14"/>
          <p:cNvSpPr>
            <a:spLocks/>
          </p:cNvSpPr>
          <p:nvPr/>
        </p:nvSpPr>
        <p:spPr bwMode="auto">
          <a:xfrm>
            <a:off x="4876800" y="2362200"/>
            <a:ext cx="838200" cy="355600"/>
          </a:xfrm>
          <a:custGeom>
            <a:avLst/>
            <a:gdLst>
              <a:gd name="T0" fmla="*/ 0 w 528"/>
              <a:gd name="T1" fmla="*/ 0 h 224"/>
              <a:gd name="T2" fmla="*/ 192 w 528"/>
              <a:gd name="T3" fmla="*/ 192 h 224"/>
              <a:gd name="T4" fmla="*/ 528 w 528"/>
              <a:gd name="T5" fmla="*/ 192 h 2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224">
                <a:moveTo>
                  <a:pt x="0" y="0"/>
                </a:moveTo>
                <a:cubicBezTo>
                  <a:pt x="52" y="80"/>
                  <a:pt x="104" y="160"/>
                  <a:pt x="192" y="192"/>
                </a:cubicBezTo>
                <a:cubicBezTo>
                  <a:pt x="280" y="224"/>
                  <a:pt x="404" y="208"/>
                  <a:pt x="528" y="192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1199" name="Freeform 15"/>
          <p:cNvSpPr>
            <a:spLocks/>
          </p:cNvSpPr>
          <p:nvPr/>
        </p:nvSpPr>
        <p:spPr bwMode="auto">
          <a:xfrm>
            <a:off x="5664200" y="2667000"/>
            <a:ext cx="355600" cy="444500"/>
          </a:xfrm>
          <a:custGeom>
            <a:avLst/>
            <a:gdLst>
              <a:gd name="T0" fmla="*/ 32 w 224"/>
              <a:gd name="T1" fmla="*/ 0 h 280"/>
              <a:gd name="T2" fmla="*/ 32 w 224"/>
              <a:gd name="T3" fmla="*/ 240 h 280"/>
              <a:gd name="T4" fmla="*/ 224 w 224"/>
              <a:gd name="T5" fmla="*/ 240 h 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4" h="280">
                <a:moveTo>
                  <a:pt x="32" y="0"/>
                </a:moveTo>
                <a:cubicBezTo>
                  <a:pt x="16" y="100"/>
                  <a:pt x="0" y="200"/>
                  <a:pt x="32" y="240"/>
                </a:cubicBezTo>
                <a:cubicBezTo>
                  <a:pt x="64" y="280"/>
                  <a:pt x="144" y="260"/>
                  <a:pt x="224" y="24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1200" name="Text Box 16"/>
          <p:cNvSpPr txBox="1">
            <a:spLocks noChangeArrowheads="1"/>
          </p:cNvSpPr>
          <p:nvPr/>
        </p:nvSpPr>
        <p:spPr bwMode="auto">
          <a:xfrm>
            <a:off x="7061200" y="3725039"/>
            <a:ext cx="178606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  <a:ea typeface="Arial" charset="0"/>
                <a:cs typeface="Arial" charset="0"/>
              </a:rPr>
              <a:t>Lookup(K19</a:t>
            </a:r>
            <a:r>
              <a:rPr lang="en-US" sz="2000">
                <a:latin typeface="Tahoma" charset="0"/>
              </a:rPr>
              <a:t>)</a:t>
            </a:r>
          </a:p>
        </p:txBody>
      </p:sp>
      <p:sp>
        <p:nvSpPr>
          <p:cNvPr id="221201" name="Text Box 17"/>
          <p:cNvSpPr txBox="1">
            <a:spLocks noChangeArrowheads="1"/>
          </p:cNvSpPr>
          <p:nvPr/>
        </p:nvSpPr>
        <p:spPr bwMode="auto">
          <a:xfrm>
            <a:off x="6705600" y="24384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CC00"/>
                </a:solidFill>
                <a:latin typeface="Tahoma" charset="0"/>
              </a:rPr>
              <a:t>K19</a:t>
            </a:r>
          </a:p>
        </p:txBody>
      </p:sp>
    </p:spTree>
    <p:extLst>
      <p:ext uri="{BB962C8B-B14F-4D97-AF65-F5344CB8AC3E}">
        <p14:creationId xmlns:p14="http://schemas.microsoft.com/office/powerpoint/2010/main" val="12740844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For a million nodes, it’s 20 hops</a:t>
            </a:r>
          </a:p>
          <a:p>
            <a:endParaRPr lang="en-US" sz="2800" dirty="0"/>
          </a:p>
          <a:p>
            <a:r>
              <a:rPr lang="en-US" sz="2800" dirty="0"/>
              <a:t>If each hop takes 50 milliseconds, lookups take </a:t>
            </a:r>
            <a:r>
              <a:rPr lang="en-US" sz="2800" b="1" dirty="0">
                <a:solidFill>
                  <a:srgbClr val="FF0000"/>
                </a:solidFill>
              </a:rPr>
              <a:t>a second</a:t>
            </a:r>
          </a:p>
          <a:p>
            <a:endParaRPr lang="en-US" sz="2800" dirty="0"/>
          </a:p>
          <a:p>
            <a:r>
              <a:rPr lang="en-US" sz="2800" dirty="0"/>
              <a:t>If each hop has 10% chance of failure, it’s a couple of timeouts</a:t>
            </a:r>
          </a:p>
          <a:p>
            <a:endParaRPr lang="en-US" sz="2800" dirty="0"/>
          </a:p>
          <a:p>
            <a:r>
              <a:rPr lang="en-US" sz="2800" dirty="0"/>
              <a:t>So in practice log(n) is better than O(n) but </a:t>
            </a:r>
            <a:r>
              <a:rPr lang="en-US" sz="2800" b="1" dirty="0">
                <a:solidFill>
                  <a:srgbClr val="FF0000"/>
                </a:solidFill>
              </a:rPr>
              <a:t>not great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An aside: Is log(n) fast or slow?</a:t>
            </a:r>
          </a:p>
        </p:txBody>
      </p:sp>
    </p:spTree>
    <p:extLst>
      <p:ext uri="{BB962C8B-B14F-4D97-AF65-F5344CB8AC3E}">
        <p14:creationId xmlns:p14="http://schemas.microsoft.com/office/powerpoint/2010/main" val="9781072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F7EB-CD5E-E543-BC42-5B2E6F3D9C9F}" type="slidenum">
              <a:rPr lang="en-US"/>
              <a:pPr/>
              <a:t>35</a:t>
            </a:fld>
            <a:endParaRPr lang="en-US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Joining: Linked list insert</a:t>
            </a:r>
          </a:p>
        </p:txBody>
      </p:sp>
      <p:sp>
        <p:nvSpPr>
          <p:cNvPr id="223235" name="Oval 3"/>
          <p:cNvSpPr>
            <a:spLocks noChangeArrowheads="1"/>
          </p:cNvSpPr>
          <p:nvPr/>
        </p:nvSpPr>
        <p:spPr bwMode="auto">
          <a:xfrm>
            <a:off x="1447800" y="2211388"/>
            <a:ext cx="3427413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23236" name="Text Box 4"/>
          <p:cNvSpPr txBox="1">
            <a:spLocks noChangeArrowheads="1"/>
          </p:cNvSpPr>
          <p:nvPr/>
        </p:nvSpPr>
        <p:spPr bwMode="auto">
          <a:xfrm>
            <a:off x="2819400" y="35814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Helvetica" charset="0"/>
              </a:rPr>
              <a:t>N36</a:t>
            </a:r>
          </a:p>
        </p:txBody>
      </p:sp>
      <p:sp>
        <p:nvSpPr>
          <p:cNvPr id="223237" name="Text Box 5"/>
          <p:cNvSpPr txBox="1">
            <a:spLocks noChangeArrowheads="1"/>
          </p:cNvSpPr>
          <p:nvPr/>
        </p:nvSpPr>
        <p:spPr bwMode="auto">
          <a:xfrm>
            <a:off x="4826000" y="44704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N40</a:t>
            </a:r>
          </a:p>
        </p:txBody>
      </p:sp>
      <p:sp>
        <p:nvSpPr>
          <p:cNvPr id="223238" name="Text Box 6"/>
          <p:cNvSpPr txBox="1">
            <a:spLocks noChangeArrowheads="1"/>
          </p:cNvSpPr>
          <p:nvPr/>
        </p:nvSpPr>
        <p:spPr bwMode="auto">
          <a:xfrm>
            <a:off x="4800600" y="28956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N25</a:t>
            </a:r>
          </a:p>
        </p:txBody>
      </p:sp>
      <p:sp>
        <p:nvSpPr>
          <p:cNvPr id="223239" name="Line 7"/>
          <p:cNvSpPr>
            <a:spLocks noChangeShapeType="1"/>
          </p:cNvSpPr>
          <p:nvPr/>
        </p:nvSpPr>
        <p:spPr bwMode="auto">
          <a:xfrm>
            <a:off x="5105400" y="33528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23240" name="Text Box 8"/>
          <p:cNvSpPr txBox="1">
            <a:spLocks noChangeArrowheads="1"/>
          </p:cNvSpPr>
          <p:nvPr/>
        </p:nvSpPr>
        <p:spPr bwMode="auto">
          <a:xfrm>
            <a:off x="2073670" y="4114800"/>
            <a:ext cx="21836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1. Lookup(36)</a:t>
            </a:r>
          </a:p>
        </p:txBody>
      </p:sp>
      <p:sp>
        <p:nvSpPr>
          <p:cNvPr id="223241" name="Text Box 9"/>
          <p:cNvSpPr txBox="1">
            <a:spLocks noChangeArrowheads="1"/>
          </p:cNvSpPr>
          <p:nvPr/>
        </p:nvSpPr>
        <p:spPr bwMode="auto">
          <a:xfrm>
            <a:off x="5539425" y="4327525"/>
            <a:ext cx="65594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CC00"/>
                </a:solidFill>
                <a:latin typeface="Arial" charset="0"/>
              </a:rPr>
              <a:t>K30</a:t>
            </a:r>
          </a:p>
          <a:p>
            <a:r>
              <a:rPr lang="en-US" sz="2000" dirty="0">
                <a:solidFill>
                  <a:srgbClr val="00CC00"/>
                </a:solidFill>
                <a:latin typeface="Arial" charset="0"/>
              </a:rPr>
              <a:t>K38</a:t>
            </a:r>
          </a:p>
        </p:txBody>
      </p:sp>
    </p:spTree>
    <p:extLst>
      <p:ext uri="{BB962C8B-B14F-4D97-AF65-F5344CB8AC3E}">
        <p14:creationId xmlns:p14="http://schemas.microsoft.com/office/powerpoint/2010/main" val="10240280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9F06-9B8D-054E-A8AC-66B10CC70936}" type="slidenum">
              <a:rPr lang="en-US"/>
              <a:pPr/>
              <a:t>36</a:t>
            </a:fld>
            <a:endParaRPr lang="en-US"/>
          </a:p>
        </p:txBody>
      </p:sp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Join (2)</a:t>
            </a:r>
          </a:p>
        </p:txBody>
      </p:sp>
      <p:sp>
        <p:nvSpPr>
          <p:cNvPr id="224259" name="Oval 3"/>
          <p:cNvSpPr>
            <a:spLocks noChangeArrowheads="1"/>
          </p:cNvSpPr>
          <p:nvPr/>
        </p:nvSpPr>
        <p:spPr bwMode="auto">
          <a:xfrm>
            <a:off x="1447800" y="2211388"/>
            <a:ext cx="3427413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24260" name="Text Box 4"/>
          <p:cNvSpPr txBox="1">
            <a:spLocks noChangeArrowheads="1"/>
          </p:cNvSpPr>
          <p:nvPr/>
        </p:nvSpPr>
        <p:spPr bwMode="auto">
          <a:xfrm>
            <a:off x="5943600" y="36576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Helvetica" charset="0"/>
              </a:rPr>
              <a:t>N36</a:t>
            </a:r>
          </a:p>
        </p:txBody>
      </p:sp>
      <p:sp>
        <p:nvSpPr>
          <p:cNvPr id="224261" name="Text Box 5"/>
          <p:cNvSpPr txBox="1">
            <a:spLocks noChangeArrowheads="1"/>
          </p:cNvSpPr>
          <p:nvPr/>
        </p:nvSpPr>
        <p:spPr bwMode="auto">
          <a:xfrm>
            <a:off x="4826000" y="44704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N40</a:t>
            </a:r>
          </a:p>
        </p:txBody>
      </p:sp>
      <p:sp>
        <p:nvSpPr>
          <p:cNvPr id="224262" name="Text Box 6"/>
          <p:cNvSpPr txBox="1">
            <a:spLocks noChangeArrowheads="1"/>
          </p:cNvSpPr>
          <p:nvPr/>
        </p:nvSpPr>
        <p:spPr bwMode="auto">
          <a:xfrm>
            <a:off x="4800600" y="28956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N25</a:t>
            </a:r>
          </a:p>
        </p:txBody>
      </p:sp>
      <p:sp>
        <p:nvSpPr>
          <p:cNvPr id="224263" name="Line 7"/>
          <p:cNvSpPr>
            <a:spLocks noChangeShapeType="1"/>
          </p:cNvSpPr>
          <p:nvPr/>
        </p:nvSpPr>
        <p:spPr bwMode="auto">
          <a:xfrm>
            <a:off x="5105400" y="33528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24264" name="Text Box 8"/>
          <p:cNvSpPr txBox="1">
            <a:spLocks noChangeArrowheads="1"/>
          </p:cNvSpPr>
          <p:nvPr/>
        </p:nvSpPr>
        <p:spPr bwMode="auto">
          <a:xfrm>
            <a:off x="1678708" y="3581400"/>
            <a:ext cx="293702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2. N36 sets its own</a:t>
            </a:r>
          </a:p>
          <a:p>
            <a:r>
              <a:rPr lang="en-US" sz="2400" dirty="0">
                <a:latin typeface="Arial" charset="0"/>
              </a:rPr>
              <a:t>successor pointer</a:t>
            </a:r>
          </a:p>
        </p:txBody>
      </p:sp>
      <p:sp>
        <p:nvSpPr>
          <p:cNvPr id="224265" name="Line 9"/>
          <p:cNvSpPr>
            <a:spLocks noChangeShapeType="1"/>
          </p:cNvSpPr>
          <p:nvPr/>
        </p:nvSpPr>
        <p:spPr bwMode="auto">
          <a:xfrm flipH="1">
            <a:off x="5389919" y="4094723"/>
            <a:ext cx="5334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24266" name="Text Box 10"/>
          <p:cNvSpPr txBox="1">
            <a:spLocks noChangeArrowheads="1"/>
          </p:cNvSpPr>
          <p:nvPr/>
        </p:nvSpPr>
        <p:spPr bwMode="auto">
          <a:xfrm>
            <a:off x="5539425" y="4327525"/>
            <a:ext cx="65594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CC00"/>
                </a:solidFill>
                <a:latin typeface="Arial" charset="0"/>
              </a:rPr>
              <a:t>K30</a:t>
            </a:r>
          </a:p>
          <a:p>
            <a:r>
              <a:rPr lang="en-US" sz="2000" dirty="0">
                <a:solidFill>
                  <a:srgbClr val="00CC00"/>
                </a:solidFill>
                <a:latin typeface="Arial" charset="0"/>
              </a:rPr>
              <a:t>K38</a:t>
            </a:r>
          </a:p>
        </p:txBody>
      </p:sp>
    </p:spTree>
    <p:extLst>
      <p:ext uri="{BB962C8B-B14F-4D97-AF65-F5344CB8AC3E}">
        <p14:creationId xmlns:p14="http://schemas.microsoft.com/office/powerpoint/2010/main" val="11524529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80AD-A341-554F-8C2E-534717E80EEB}" type="slidenum">
              <a:rPr lang="en-US"/>
              <a:pPr/>
              <a:t>37</a:t>
            </a:fld>
            <a:endParaRPr lang="en-US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Join (3)</a:t>
            </a:r>
          </a:p>
        </p:txBody>
      </p:sp>
      <p:sp>
        <p:nvSpPr>
          <p:cNvPr id="225283" name="Oval 3"/>
          <p:cNvSpPr>
            <a:spLocks noChangeArrowheads="1"/>
          </p:cNvSpPr>
          <p:nvPr/>
        </p:nvSpPr>
        <p:spPr bwMode="auto">
          <a:xfrm>
            <a:off x="1447800" y="2211388"/>
            <a:ext cx="3427413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25284" name="Text Box 4"/>
          <p:cNvSpPr txBox="1">
            <a:spLocks noChangeArrowheads="1"/>
          </p:cNvSpPr>
          <p:nvPr/>
        </p:nvSpPr>
        <p:spPr bwMode="auto">
          <a:xfrm>
            <a:off x="5943600" y="36576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Helvetica" charset="0"/>
              </a:rPr>
              <a:t>N36</a:t>
            </a:r>
          </a:p>
        </p:txBody>
      </p:sp>
      <p:sp>
        <p:nvSpPr>
          <p:cNvPr id="225285" name="Text Box 5"/>
          <p:cNvSpPr txBox="1">
            <a:spLocks noChangeArrowheads="1"/>
          </p:cNvSpPr>
          <p:nvPr/>
        </p:nvSpPr>
        <p:spPr bwMode="auto">
          <a:xfrm>
            <a:off x="4826000" y="44704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N40</a:t>
            </a:r>
          </a:p>
        </p:txBody>
      </p:sp>
      <p:sp>
        <p:nvSpPr>
          <p:cNvPr id="225286" name="Text Box 6"/>
          <p:cNvSpPr txBox="1">
            <a:spLocks noChangeArrowheads="1"/>
          </p:cNvSpPr>
          <p:nvPr/>
        </p:nvSpPr>
        <p:spPr bwMode="auto">
          <a:xfrm>
            <a:off x="4800600" y="28956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N25</a:t>
            </a:r>
          </a:p>
        </p:txBody>
      </p:sp>
      <p:sp>
        <p:nvSpPr>
          <p:cNvPr id="225287" name="Line 7"/>
          <p:cNvSpPr>
            <a:spLocks noChangeShapeType="1"/>
          </p:cNvSpPr>
          <p:nvPr/>
        </p:nvSpPr>
        <p:spPr bwMode="auto">
          <a:xfrm>
            <a:off x="5105400" y="33528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25288" name="Text Box 8"/>
          <p:cNvSpPr txBox="1">
            <a:spLocks noChangeArrowheads="1"/>
          </p:cNvSpPr>
          <p:nvPr/>
        </p:nvSpPr>
        <p:spPr bwMode="auto">
          <a:xfrm>
            <a:off x="1676779" y="3581400"/>
            <a:ext cx="300755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3. Copy keys 26..36</a:t>
            </a:r>
          </a:p>
          <a:p>
            <a:r>
              <a:rPr lang="en-US" sz="2400" dirty="0">
                <a:latin typeface="Arial" charset="0"/>
              </a:rPr>
              <a:t>from N40 to N36</a:t>
            </a:r>
          </a:p>
        </p:txBody>
      </p:sp>
      <p:sp>
        <p:nvSpPr>
          <p:cNvPr id="225289" name="Line 9"/>
          <p:cNvSpPr>
            <a:spLocks noChangeShapeType="1"/>
          </p:cNvSpPr>
          <p:nvPr/>
        </p:nvSpPr>
        <p:spPr bwMode="auto">
          <a:xfrm flipH="1">
            <a:off x="5333999" y="4107597"/>
            <a:ext cx="5334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25290" name="Text Box 10"/>
          <p:cNvSpPr txBox="1">
            <a:spLocks noChangeArrowheads="1"/>
          </p:cNvSpPr>
          <p:nvPr/>
        </p:nvSpPr>
        <p:spPr bwMode="auto">
          <a:xfrm>
            <a:off x="5539425" y="4327525"/>
            <a:ext cx="65594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CC00"/>
                </a:solidFill>
                <a:latin typeface="Arial" charset="0"/>
              </a:rPr>
              <a:t>K30</a:t>
            </a:r>
          </a:p>
          <a:p>
            <a:r>
              <a:rPr lang="en-US" sz="2000" dirty="0">
                <a:solidFill>
                  <a:srgbClr val="00CC00"/>
                </a:solidFill>
                <a:latin typeface="Arial" charset="0"/>
              </a:rPr>
              <a:t>K38</a:t>
            </a:r>
          </a:p>
        </p:txBody>
      </p:sp>
      <p:sp>
        <p:nvSpPr>
          <p:cNvPr id="225291" name="Text Box 11"/>
          <p:cNvSpPr txBox="1">
            <a:spLocks noChangeArrowheads="1"/>
          </p:cNvSpPr>
          <p:nvPr/>
        </p:nvSpPr>
        <p:spPr bwMode="auto">
          <a:xfrm>
            <a:off x="6606225" y="3657600"/>
            <a:ext cx="6559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CC00"/>
                </a:solidFill>
                <a:latin typeface="Arial" charset="0"/>
              </a:rPr>
              <a:t>K30</a:t>
            </a:r>
          </a:p>
        </p:txBody>
      </p:sp>
    </p:spTree>
    <p:extLst>
      <p:ext uri="{BB962C8B-B14F-4D97-AF65-F5344CB8AC3E}">
        <p14:creationId xmlns:p14="http://schemas.microsoft.com/office/powerpoint/2010/main" val="11220040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80AD-A341-554F-8C2E-534717E80EEB}" type="slidenum">
              <a:rPr lang="en-US"/>
              <a:pPr/>
              <a:t>38</a:t>
            </a:fld>
            <a:endParaRPr lang="en-US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Notify</a:t>
            </a:r>
            <a:r>
              <a:rPr lang="en-US" dirty="0"/>
              <a:t> messages maintain predecessors</a:t>
            </a:r>
          </a:p>
        </p:txBody>
      </p:sp>
      <p:sp>
        <p:nvSpPr>
          <p:cNvPr id="225283" name="Oval 3"/>
          <p:cNvSpPr>
            <a:spLocks noChangeArrowheads="1"/>
          </p:cNvSpPr>
          <p:nvPr/>
        </p:nvSpPr>
        <p:spPr bwMode="auto">
          <a:xfrm>
            <a:off x="1447800" y="2211388"/>
            <a:ext cx="3427413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25284" name="Text Box 4"/>
          <p:cNvSpPr txBox="1">
            <a:spLocks noChangeArrowheads="1"/>
          </p:cNvSpPr>
          <p:nvPr/>
        </p:nvSpPr>
        <p:spPr bwMode="auto">
          <a:xfrm>
            <a:off x="5943600" y="36576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Helvetica" charset="0"/>
              </a:rPr>
              <a:t>N36</a:t>
            </a:r>
          </a:p>
        </p:txBody>
      </p:sp>
      <p:sp>
        <p:nvSpPr>
          <p:cNvPr id="225285" name="Text Box 5"/>
          <p:cNvSpPr txBox="1">
            <a:spLocks noChangeArrowheads="1"/>
          </p:cNvSpPr>
          <p:nvPr/>
        </p:nvSpPr>
        <p:spPr bwMode="auto">
          <a:xfrm>
            <a:off x="4826000" y="44704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N40</a:t>
            </a:r>
          </a:p>
        </p:txBody>
      </p:sp>
      <p:sp>
        <p:nvSpPr>
          <p:cNvPr id="225286" name="Text Box 6"/>
          <p:cNvSpPr txBox="1">
            <a:spLocks noChangeArrowheads="1"/>
          </p:cNvSpPr>
          <p:nvPr/>
        </p:nvSpPr>
        <p:spPr bwMode="auto">
          <a:xfrm>
            <a:off x="4800600" y="28956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N25</a:t>
            </a:r>
          </a:p>
        </p:txBody>
      </p:sp>
      <p:sp>
        <p:nvSpPr>
          <p:cNvPr id="225287" name="Line 7"/>
          <p:cNvSpPr>
            <a:spLocks noChangeShapeType="1"/>
          </p:cNvSpPr>
          <p:nvPr/>
        </p:nvSpPr>
        <p:spPr bwMode="auto">
          <a:xfrm>
            <a:off x="5105400" y="33528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25289" name="Line 9"/>
          <p:cNvSpPr>
            <a:spLocks noChangeShapeType="1"/>
          </p:cNvSpPr>
          <p:nvPr/>
        </p:nvSpPr>
        <p:spPr bwMode="auto">
          <a:xfrm flipH="1">
            <a:off x="5333999" y="4107597"/>
            <a:ext cx="5334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" name="Rectangular Callout 2"/>
          <p:cNvSpPr/>
          <p:nvPr/>
        </p:nvSpPr>
        <p:spPr>
          <a:xfrm>
            <a:off x="5774531" y="4470400"/>
            <a:ext cx="1497808" cy="515938"/>
          </a:xfrm>
          <a:prstGeom prst="wedgeRectCallout">
            <a:avLst>
              <a:gd name="adj1" fmla="val -48205"/>
              <a:gd name="adj2" fmla="val -95346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+mn-lt"/>
              </a:rPr>
              <a:t>notify</a:t>
            </a:r>
            <a:r>
              <a:rPr lang="en-US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N36</a:t>
            </a:r>
          </a:p>
        </p:txBody>
      </p:sp>
      <p:sp>
        <p:nvSpPr>
          <p:cNvPr id="15" name="Rectangular Callout 14"/>
          <p:cNvSpPr/>
          <p:nvPr/>
        </p:nvSpPr>
        <p:spPr>
          <a:xfrm>
            <a:off x="3143250" y="3383756"/>
            <a:ext cx="1471612" cy="515938"/>
          </a:xfrm>
          <a:prstGeom prst="wedgeRectCallout">
            <a:avLst>
              <a:gd name="adj1" fmla="val 77756"/>
              <a:gd name="adj2" fmla="val -6730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+mn-lt"/>
              </a:rPr>
              <a:t>notify</a:t>
            </a:r>
            <a:r>
              <a:rPr lang="en-US" b="0">
                <a:solidFill>
                  <a:schemeClr val="tx1"/>
                </a:solidFill>
                <a:latin typeface="+mn-lt"/>
              </a:rPr>
              <a:t> </a:t>
            </a:r>
            <a:r>
              <a:rPr lang="en-US">
                <a:solidFill>
                  <a:schemeClr val="tx1"/>
                </a:solidFill>
                <a:latin typeface="+mn-lt"/>
              </a:rPr>
              <a:t>N25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5248274" y="3369468"/>
            <a:ext cx="0" cy="1028641"/>
          </a:xfrm>
          <a:prstGeom prst="straightConnector1">
            <a:avLst/>
          </a:prstGeom>
          <a:ln w="28575">
            <a:solidFill>
              <a:srgbClr val="7030A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305426" y="3933825"/>
            <a:ext cx="495300" cy="280986"/>
          </a:xfrm>
          <a:prstGeom prst="straightConnector1">
            <a:avLst/>
          </a:prstGeom>
          <a:ln w="28575">
            <a:solidFill>
              <a:srgbClr val="7030A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222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80AD-A341-554F-8C2E-534717E80EEB}" type="slidenum">
              <a:rPr lang="en-US"/>
              <a:pPr/>
              <a:t>39</a:t>
            </a:fld>
            <a:endParaRPr lang="en-US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i="1" dirty="0"/>
              <a:t>Stabilize </a:t>
            </a:r>
            <a:r>
              <a:rPr lang="en-US" sz="4000" dirty="0"/>
              <a:t>message fixes successor</a:t>
            </a:r>
          </a:p>
        </p:txBody>
      </p:sp>
      <p:sp>
        <p:nvSpPr>
          <p:cNvPr id="225283" name="Oval 3"/>
          <p:cNvSpPr>
            <a:spLocks noChangeArrowheads="1"/>
          </p:cNvSpPr>
          <p:nvPr/>
        </p:nvSpPr>
        <p:spPr bwMode="auto">
          <a:xfrm>
            <a:off x="1447800" y="2211388"/>
            <a:ext cx="3427413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25284" name="Text Box 4"/>
          <p:cNvSpPr txBox="1">
            <a:spLocks noChangeArrowheads="1"/>
          </p:cNvSpPr>
          <p:nvPr/>
        </p:nvSpPr>
        <p:spPr bwMode="auto">
          <a:xfrm>
            <a:off x="5943600" y="36576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Helvetica" charset="0"/>
              </a:rPr>
              <a:t>N36</a:t>
            </a:r>
          </a:p>
        </p:txBody>
      </p:sp>
      <p:sp>
        <p:nvSpPr>
          <p:cNvPr id="225285" name="Text Box 5"/>
          <p:cNvSpPr txBox="1">
            <a:spLocks noChangeArrowheads="1"/>
          </p:cNvSpPr>
          <p:nvPr/>
        </p:nvSpPr>
        <p:spPr bwMode="auto">
          <a:xfrm>
            <a:off x="4826000" y="44704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N40</a:t>
            </a:r>
          </a:p>
        </p:txBody>
      </p:sp>
      <p:sp>
        <p:nvSpPr>
          <p:cNvPr id="225286" name="Text Box 6"/>
          <p:cNvSpPr txBox="1">
            <a:spLocks noChangeArrowheads="1"/>
          </p:cNvSpPr>
          <p:nvPr/>
        </p:nvSpPr>
        <p:spPr bwMode="auto">
          <a:xfrm>
            <a:off x="4800600" y="28956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N25</a:t>
            </a:r>
          </a:p>
        </p:txBody>
      </p:sp>
      <p:sp>
        <p:nvSpPr>
          <p:cNvPr id="225287" name="Line 7"/>
          <p:cNvSpPr>
            <a:spLocks noChangeShapeType="1"/>
          </p:cNvSpPr>
          <p:nvPr/>
        </p:nvSpPr>
        <p:spPr bwMode="auto">
          <a:xfrm>
            <a:off x="5105400" y="33528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25289" name="Line 9"/>
          <p:cNvSpPr>
            <a:spLocks noChangeShapeType="1"/>
          </p:cNvSpPr>
          <p:nvPr/>
        </p:nvSpPr>
        <p:spPr bwMode="auto">
          <a:xfrm flipH="1">
            <a:off x="5333999" y="4107597"/>
            <a:ext cx="5334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5305426" y="3933825"/>
            <a:ext cx="495300" cy="280986"/>
          </a:xfrm>
          <a:prstGeom prst="straightConnector1">
            <a:avLst/>
          </a:prstGeom>
          <a:ln w="28575">
            <a:solidFill>
              <a:srgbClr val="7030A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Rectangular Callout 13"/>
          <p:cNvSpPr/>
          <p:nvPr/>
        </p:nvSpPr>
        <p:spPr>
          <a:xfrm>
            <a:off x="3186113" y="3548062"/>
            <a:ext cx="1347787" cy="515938"/>
          </a:xfrm>
          <a:prstGeom prst="wedgeRectCallout">
            <a:avLst>
              <a:gd name="adj1" fmla="val 88357"/>
              <a:gd name="adj2" fmla="val -39961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+mn-lt"/>
              </a:rPr>
              <a:t>stabilize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Rectangular Callout 15"/>
          <p:cNvSpPr/>
          <p:nvPr/>
        </p:nvSpPr>
        <p:spPr>
          <a:xfrm>
            <a:off x="5422900" y="5305421"/>
            <a:ext cx="2362200" cy="739779"/>
          </a:xfrm>
          <a:prstGeom prst="wedgeRectCallout">
            <a:avLst>
              <a:gd name="adj1" fmla="val -61125"/>
              <a:gd name="adj2" fmla="val -10014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+mn-lt"/>
              </a:rPr>
              <a:t>“</a:t>
            </a:r>
            <a:r>
              <a:rPr lang="en-US">
                <a:solidFill>
                  <a:schemeClr val="tx1"/>
                </a:solidFill>
                <a:latin typeface="+mn-lt"/>
              </a:rPr>
              <a:t>My predecessor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is N36.”</a:t>
            </a:r>
          </a:p>
        </p:txBody>
      </p:sp>
      <p:sp>
        <p:nvSpPr>
          <p:cNvPr id="17" name="Line 7"/>
          <p:cNvSpPr>
            <a:spLocks noChangeShapeType="1"/>
          </p:cNvSpPr>
          <p:nvPr/>
        </p:nvSpPr>
        <p:spPr bwMode="auto">
          <a:xfrm>
            <a:off x="5553076" y="3127806"/>
            <a:ext cx="619124" cy="37061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83264" y="2850120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✔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18087" y="3313115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✘</a:t>
            </a:r>
            <a:endParaRPr lang="en-US" sz="28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75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7" grpId="0" animBg="1"/>
      <p:bldP spid="14" grpId="0" animBg="1"/>
      <p:bldP spid="14" grpId="1" animBg="1"/>
      <p:bldP spid="16" grpId="0" animBg="1"/>
      <p:bldP spid="17" grpId="0" animBg="1"/>
      <p:bldP spid="2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High capacity for services </a:t>
            </a:r>
            <a:r>
              <a:rPr lang="en-US" dirty="0"/>
              <a:t>through resource pooling:</a:t>
            </a:r>
          </a:p>
          <a:p>
            <a:pPr lvl="1"/>
            <a:r>
              <a:rPr lang="en-US" dirty="0"/>
              <a:t>Many disks</a:t>
            </a:r>
          </a:p>
          <a:p>
            <a:pPr lvl="1"/>
            <a:r>
              <a:rPr lang="en-US" dirty="0"/>
              <a:t>Many network connections</a:t>
            </a:r>
          </a:p>
          <a:p>
            <a:pPr lvl="1"/>
            <a:r>
              <a:rPr lang="en-US" dirty="0"/>
              <a:t>Many CPUs</a:t>
            </a:r>
          </a:p>
          <a:p>
            <a:endParaRPr lang="en-US" dirty="0"/>
          </a:p>
          <a:p>
            <a:r>
              <a:rPr lang="en-US" b="1" dirty="0"/>
              <a:t>No centralized server </a:t>
            </a:r>
            <a:r>
              <a:rPr lang="en-US" dirty="0"/>
              <a:t>or servers may mean:</a:t>
            </a:r>
          </a:p>
          <a:p>
            <a:pPr lvl="1"/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Less chance </a:t>
            </a:r>
            <a:r>
              <a:rPr lang="en-US" dirty="0"/>
              <a:t>of service overload as load increases</a:t>
            </a:r>
          </a:p>
          <a:p>
            <a:pPr lvl="1"/>
            <a:r>
              <a:rPr lang="en-US" dirty="0"/>
              <a:t>A single failure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won’t wreck </a:t>
            </a:r>
            <a:r>
              <a:rPr lang="en-US" dirty="0"/>
              <a:t>the whole system</a:t>
            </a:r>
          </a:p>
          <a:p>
            <a:pPr lvl="1"/>
            <a:r>
              <a:rPr lang="en-US" dirty="0"/>
              <a:t>System as a whole is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harder to attack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P2P systems</a:t>
            </a:r>
          </a:p>
        </p:txBody>
      </p:sp>
    </p:spTree>
    <p:extLst>
      <p:ext uri="{BB962C8B-B14F-4D97-AF65-F5344CB8AC3E}">
        <p14:creationId xmlns:p14="http://schemas.microsoft.com/office/powerpoint/2010/main" val="249079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5121336"/>
            <a:ext cx="8763000" cy="1355664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sz="2800" dirty="0">
                <a:latin typeface="Arial" charset="0"/>
              </a:rPr>
              <a:t>Predecessor pointer allows link to new node</a:t>
            </a:r>
          </a:p>
          <a:p>
            <a:pPr>
              <a:buFont typeface="Arial"/>
              <a:buChar char="•"/>
            </a:pPr>
            <a:r>
              <a:rPr lang="en-US" sz="2800" dirty="0">
                <a:latin typeface="Arial" charset="0"/>
              </a:rPr>
              <a:t>Update finger pointers in the background</a:t>
            </a:r>
          </a:p>
          <a:p>
            <a:pPr>
              <a:buFont typeface="Arial"/>
              <a:buChar char="•"/>
            </a:pPr>
            <a:r>
              <a:rPr lang="en-US" sz="2800" dirty="0">
                <a:latin typeface="Arial" charset="0"/>
              </a:rPr>
              <a:t>Correct successors produce correct lookups</a:t>
            </a:r>
          </a:p>
          <a:p>
            <a:endParaRPr lang="en-US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90DE-36D0-DA47-A7CB-A0391F639C88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Joining: Summary</a:t>
            </a:r>
          </a:p>
        </p:txBody>
      </p:sp>
      <p:sp>
        <p:nvSpPr>
          <p:cNvPr id="226307" name="Oval 3"/>
          <p:cNvSpPr>
            <a:spLocks noChangeArrowheads="1"/>
          </p:cNvSpPr>
          <p:nvPr/>
        </p:nvSpPr>
        <p:spPr bwMode="auto">
          <a:xfrm>
            <a:off x="1447800" y="1524000"/>
            <a:ext cx="3427413" cy="34274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26308" name="Text Box 4"/>
          <p:cNvSpPr txBox="1">
            <a:spLocks noChangeArrowheads="1"/>
          </p:cNvSpPr>
          <p:nvPr/>
        </p:nvSpPr>
        <p:spPr bwMode="auto">
          <a:xfrm>
            <a:off x="5943600" y="2970213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Helvetica" charset="0"/>
              </a:rPr>
              <a:t>N36</a:t>
            </a:r>
          </a:p>
        </p:txBody>
      </p:sp>
      <p:sp>
        <p:nvSpPr>
          <p:cNvPr id="226309" name="Text Box 5"/>
          <p:cNvSpPr txBox="1">
            <a:spLocks noChangeArrowheads="1"/>
          </p:cNvSpPr>
          <p:nvPr/>
        </p:nvSpPr>
        <p:spPr bwMode="auto">
          <a:xfrm>
            <a:off x="4826000" y="3783013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N40</a:t>
            </a:r>
          </a:p>
        </p:txBody>
      </p:sp>
      <p:sp>
        <p:nvSpPr>
          <p:cNvPr id="226310" name="Text Box 6"/>
          <p:cNvSpPr txBox="1">
            <a:spLocks noChangeArrowheads="1"/>
          </p:cNvSpPr>
          <p:nvPr/>
        </p:nvSpPr>
        <p:spPr bwMode="auto">
          <a:xfrm>
            <a:off x="4800600" y="2208213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N25</a:t>
            </a:r>
          </a:p>
        </p:txBody>
      </p:sp>
      <p:sp>
        <p:nvSpPr>
          <p:cNvPr id="226311" name="Line 7"/>
          <p:cNvSpPr>
            <a:spLocks noChangeShapeType="1"/>
          </p:cNvSpPr>
          <p:nvPr/>
        </p:nvSpPr>
        <p:spPr bwMode="auto">
          <a:xfrm>
            <a:off x="5539425" y="2603127"/>
            <a:ext cx="5334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26313" name="Line 9"/>
          <p:cNvSpPr>
            <a:spLocks noChangeShapeType="1"/>
          </p:cNvSpPr>
          <p:nvPr/>
        </p:nvSpPr>
        <p:spPr bwMode="auto">
          <a:xfrm flipH="1">
            <a:off x="5333999" y="3415927"/>
            <a:ext cx="5334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26315" name="Text Box 11"/>
          <p:cNvSpPr txBox="1">
            <a:spLocks noChangeArrowheads="1"/>
          </p:cNvSpPr>
          <p:nvPr/>
        </p:nvSpPr>
        <p:spPr bwMode="auto">
          <a:xfrm>
            <a:off x="5539425" y="3640138"/>
            <a:ext cx="65594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CC00"/>
                </a:solidFill>
                <a:latin typeface="Arial" charset="0"/>
              </a:rPr>
              <a:t>K30</a:t>
            </a:r>
          </a:p>
          <a:p>
            <a:r>
              <a:rPr lang="en-US" sz="2000" dirty="0">
                <a:solidFill>
                  <a:srgbClr val="00CC00"/>
                </a:solidFill>
                <a:latin typeface="Arial" charset="0"/>
              </a:rPr>
              <a:t>K38</a:t>
            </a:r>
          </a:p>
        </p:txBody>
      </p:sp>
      <p:sp>
        <p:nvSpPr>
          <p:cNvPr id="226316" name="Text Box 12"/>
          <p:cNvSpPr txBox="1">
            <a:spLocks noChangeArrowheads="1"/>
          </p:cNvSpPr>
          <p:nvPr/>
        </p:nvSpPr>
        <p:spPr bwMode="auto">
          <a:xfrm>
            <a:off x="6606225" y="2970213"/>
            <a:ext cx="6559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CC00"/>
                </a:solidFill>
                <a:latin typeface="Arial" charset="0"/>
              </a:rPr>
              <a:t>K30</a:t>
            </a:r>
          </a:p>
        </p:txBody>
      </p:sp>
    </p:spTree>
    <p:extLst>
      <p:ext uri="{BB962C8B-B14F-4D97-AF65-F5344CB8AC3E}">
        <p14:creationId xmlns:p14="http://schemas.microsoft.com/office/powerpoint/2010/main" val="95489362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8F5-9640-F045-A590-4EE493E1D609}" type="slidenum">
              <a:rPr lang="en-US"/>
              <a:pPr/>
              <a:t>41</a:t>
            </a:fld>
            <a:endParaRPr 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99220"/>
            <a:ext cx="8801100" cy="1143000"/>
          </a:xfrm>
        </p:spPr>
        <p:txBody>
          <a:bodyPr/>
          <a:lstStyle/>
          <a:p>
            <a:r>
              <a:rPr lang="en-US" dirty="0"/>
              <a:t>Failures may cause incorrect lookup</a:t>
            </a:r>
          </a:p>
        </p:txBody>
      </p:sp>
      <p:sp>
        <p:nvSpPr>
          <p:cNvPr id="227331" name="Oval 3"/>
          <p:cNvSpPr>
            <a:spLocks noChangeArrowheads="1"/>
          </p:cNvSpPr>
          <p:nvPr/>
        </p:nvSpPr>
        <p:spPr bwMode="auto">
          <a:xfrm>
            <a:off x="2897188" y="2211388"/>
            <a:ext cx="3427412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7332" name="Text Box 4"/>
          <p:cNvSpPr txBox="1">
            <a:spLocks noChangeArrowheads="1"/>
          </p:cNvSpPr>
          <p:nvPr/>
        </p:nvSpPr>
        <p:spPr bwMode="auto">
          <a:xfrm>
            <a:off x="3429000" y="1830388"/>
            <a:ext cx="801688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N120</a:t>
            </a:r>
          </a:p>
        </p:txBody>
      </p:sp>
      <p:sp>
        <p:nvSpPr>
          <p:cNvPr id="227333" name="Text Box 5"/>
          <p:cNvSpPr txBox="1">
            <a:spLocks noChangeArrowheads="1"/>
          </p:cNvSpPr>
          <p:nvPr/>
        </p:nvSpPr>
        <p:spPr bwMode="auto">
          <a:xfrm>
            <a:off x="2590800" y="2211388"/>
            <a:ext cx="801688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N113</a:t>
            </a:r>
          </a:p>
        </p:txBody>
      </p:sp>
      <p:sp>
        <p:nvSpPr>
          <p:cNvPr id="227334" name="Text Box 6"/>
          <p:cNvSpPr txBox="1">
            <a:spLocks noChangeArrowheads="1"/>
          </p:cNvSpPr>
          <p:nvPr/>
        </p:nvSpPr>
        <p:spPr bwMode="auto">
          <a:xfrm>
            <a:off x="2133600" y="2944813"/>
            <a:ext cx="801688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N102</a:t>
            </a:r>
          </a:p>
        </p:txBody>
      </p:sp>
      <p:sp>
        <p:nvSpPr>
          <p:cNvPr id="227335" name="Text Box 7"/>
          <p:cNvSpPr txBox="1">
            <a:spLocks noChangeArrowheads="1"/>
          </p:cNvSpPr>
          <p:nvPr/>
        </p:nvSpPr>
        <p:spPr bwMode="auto">
          <a:xfrm>
            <a:off x="2387600" y="4776788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N80</a:t>
            </a:r>
          </a:p>
        </p:txBody>
      </p:sp>
      <p:sp>
        <p:nvSpPr>
          <p:cNvPr id="227336" name="Text Box 8"/>
          <p:cNvSpPr txBox="1">
            <a:spLocks noChangeArrowheads="1"/>
          </p:cNvSpPr>
          <p:nvPr/>
        </p:nvSpPr>
        <p:spPr bwMode="auto">
          <a:xfrm>
            <a:off x="2133600" y="4116388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N85</a:t>
            </a:r>
          </a:p>
        </p:txBody>
      </p:sp>
      <p:sp>
        <p:nvSpPr>
          <p:cNvPr id="227337" name="Line 9"/>
          <p:cNvSpPr>
            <a:spLocks noChangeShapeType="1"/>
          </p:cNvSpPr>
          <p:nvPr/>
        </p:nvSpPr>
        <p:spPr bwMode="auto">
          <a:xfrm>
            <a:off x="2057400" y="4344988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7338" name="Line 10"/>
          <p:cNvSpPr>
            <a:spLocks noChangeShapeType="1"/>
          </p:cNvSpPr>
          <p:nvPr/>
        </p:nvSpPr>
        <p:spPr bwMode="auto">
          <a:xfrm>
            <a:off x="2057400" y="3124200"/>
            <a:ext cx="990600" cy="15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7339" name="Freeform 11"/>
          <p:cNvSpPr>
            <a:spLocks/>
          </p:cNvSpPr>
          <p:nvPr/>
        </p:nvSpPr>
        <p:spPr bwMode="auto">
          <a:xfrm>
            <a:off x="3048000" y="4344988"/>
            <a:ext cx="152400" cy="457200"/>
          </a:xfrm>
          <a:custGeom>
            <a:avLst/>
            <a:gdLst>
              <a:gd name="T0" fmla="*/ 48 w 104"/>
              <a:gd name="T1" fmla="*/ 240 h 240"/>
              <a:gd name="T2" fmla="*/ 96 w 104"/>
              <a:gd name="T3" fmla="*/ 48 h 240"/>
              <a:gd name="T4" fmla="*/ 0 w 104"/>
              <a:gd name="T5" fmla="*/ 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4" h="240">
                <a:moveTo>
                  <a:pt x="48" y="240"/>
                </a:moveTo>
                <a:cubicBezTo>
                  <a:pt x="76" y="164"/>
                  <a:pt x="104" y="88"/>
                  <a:pt x="96" y="48"/>
                </a:cubicBezTo>
                <a:cubicBezTo>
                  <a:pt x="88" y="8"/>
                  <a:pt x="44" y="4"/>
                  <a:pt x="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7340" name="Freeform 12"/>
          <p:cNvSpPr>
            <a:spLocks/>
          </p:cNvSpPr>
          <p:nvPr/>
        </p:nvSpPr>
        <p:spPr bwMode="auto">
          <a:xfrm>
            <a:off x="3048000" y="3354388"/>
            <a:ext cx="546100" cy="1447800"/>
          </a:xfrm>
          <a:custGeom>
            <a:avLst/>
            <a:gdLst>
              <a:gd name="T0" fmla="*/ 48 w 344"/>
              <a:gd name="T1" fmla="*/ 912 h 912"/>
              <a:gd name="T2" fmla="*/ 336 w 344"/>
              <a:gd name="T3" fmla="*/ 336 h 912"/>
              <a:gd name="T4" fmla="*/ 0 w 344"/>
              <a:gd name="T5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4" h="912">
                <a:moveTo>
                  <a:pt x="48" y="912"/>
                </a:moveTo>
                <a:cubicBezTo>
                  <a:pt x="196" y="700"/>
                  <a:pt x="344" y="488"/>
                  <a:pt x="336" y="336"/>
                </a:cubicBezTo>
                <a:cubicBezTo>
                  <a:pt x="328" y="184"/>
                  <a:pt x="164" y="92"/>
                  <a:pt x="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7341" name="Freeform 13"/>
          <p:cNvSpPr>
            <a:spLocks/>
          </p:cNvSpPr>
          <p:nvPr/>
        </p:nvSpPr>
        <p:spPr bwMode="auto">
          <a:xfrm>
            <a:off x="3124200" y="2363788"/>
            <a:ext cx="1079500" cy="2438400"/>
          </a:xfrm>
          <a:custGeom>
            <a:avLst/>
            <a:gdLst>
              <a:gd name="T0" fmla="*/ 0 w 680"/>
              <a:gd name="T1" fmla="*/ 1536 h 1536"/>
              <a:gd name="T2" fmla="*/ 576 w 680"/>
              <a:gd name="T3" fmla="*/ 768 h 1536"/>
              <a:gd name="T4" fmla="*/ 624 w 680"/>
              <a:gd name="T5" fmla="*/ 0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80" h="1536">
                <a:moveTo>
                  <a:pt x="0" y="1536"/>
                </a:moveTo>
                <a:cubicBezTo>
                  <a:pt x="236" y="1280"/>
                  <a:pt x="472" y="1024"/>
                  <a:pt x="576" y="768"/>
                </a:cubicBezTo>
                <a:cubicBezTo>
                  <a:pt x="680" y="512"/>
                  <a:pt x="652" y="256"/>
                  <a:pt x="624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7342" name="Text Box 14"/>
          <p:cNvSpPr txBox="1">
            <a:spLocks noChangeArrowheads="1"/>
          </p:cNvSpPr>
          <p:nvPr/>
        </p:nvSpPr>
        <p:spPr bwMode="auto">
          <a:xfrm>
            <a:off x="1845866" y="5448281"/>
            <a:ext cx="5530056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N80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 does not know correct successor, so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incorrect lookup</a:t>
            </a:r>
          </a:p>
        </p:txBody>
      </p:sp>
      <p:sp>
        <p:nvSpPr>
          <p:cNvPr id="227343" name="Text Box 15"/>
          <p:cNvSpPr txBox="1">
            <a:spLocks noChangeArrowheads="1"/>
          </p:cNvSpPr>
          <p:nvPr/>
        </p:nvSpPr>
        <p:spPr bwMode="auto">
          <a:xfrm>
            <a:off x="5562600" y="2057400"/>
            <a:ext cx="660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N10</a:t>
            </a:r>
          </a:p>
        </p:txBody>
      </p:sp>
      <p:sp>
        <p:nvSpPr>
          <p:cNvPr id="227344" name="Text Box 16"/>
          <p:cNvSpPr txBox="1">
            <a:spLocks noChangeArrowheads="1"/>
          </p:cNvSpPr>
          <p:nvPr/>
        </p:nvSpPr>
        <p:spPr bwMode="auto">
          <a:xfrm>
            <a:off x="4230688" y="4284583"/>
            <a:ext cx="17540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Arial" charset="0"/>
                <a:ea typeface="Arial" charset="0"/>
                <a:cs typeface="Arial" charset="0"/>
              </a:rPr>
              <a:t>Lookup(K90)</a:t>
            </a:r>
          </a:p>
        </p:txBody>
      </p:sp>
      <p:sp>
        <p:nvSpPr>
          <p:cNvPr id="227345" name="Freeform 17"/>
          <p:cNvSpPr>
            <a:spLocks/>
          </p:cNvSpPr>
          <p:nvPr/>
        </p:nvSpPr>
        <p:spPr bwMode="auto">
          <a:xfrm>
            <a:off x="3276600" y="2590800"/>
            <a:ext cx="2209800" cy="2209800"/>
          </a:xfrm>
          <a:custGeom>
            <a:avLst/>
            <a:gdLst>
              <a:gd name="T0" fmla="*/ 1392 w 1392"/>
              <a:gd name="T1" fmla="*/ 0 h 1392"/>
              <a:gd name="T2" fmla="*/ 864 w 1392"/>
              <a:gd name="T3" fmla="*/ 912 h 1392"/>
              <a:gd name="T4" fmla="*/ 0 w 1392"/>
              <a:gd name="T5" fmla="*/ 1392 h 1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92" h="1392">
                <a:moveTo>
                  <a:pt x="1392" y="0"/>
                </a:moveTo>
                <a:cubicBezTo>
                  <a:pt x="1244" y="340"/>
                  <a:pt x="1096" y="680"/>
                  <a:pt x="864" y="912"/>
                </a:cubicBezTo>
                <a:cubicBezTo>
                  <a:pt x="632" y="1144"/>
                  <a:pt x="316" y="1268"/>
                  <a:pt x="0" y="139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23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FC21-0D5E-B34D-AE67-BBCEC90958FF}" type="slidenum">
              <a:rPr lang="en-US"/>
              <a:pPr/>
              <a:t>42</a:t>
            </a:fld>
            <a:endParaRPr lang="en-US"/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Successor lists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57326"/>
            <a:ext cx="8763000" cy="4410074"/>
          </a:xfrm>
        </p:spPr>
        <p:txBody>
          <a:bodyPr/>
          <a:lstStyle/>
          <a:p>
            <a:r>
              <a:rPr lang="en-US" sz="3000" spc="-150" dirty="0"/>
              <a:t>Each node stores a </a:t>
            </a:r>
            <a:r>
              <a:rPr lang="en-US" sz="3000" b="1" spc="-150" dirty="0"/>
              <a:t>list</a:t>
            </a:r>
            <a:r>
              <a:rPr lang="en-US" sz="3000" spc="-150" dirty="0"/>
              <a:t> of its </a:t>
            </a:r>
            <a:r>
              <a:rPr lang="en-US" sz="3000" b="1" i="1" spc="-150" dirty="0">
                <a:latin typeface="Times New Roman" charset="0"/>
              </a:rPr>
              <a:t>r</a:t>
            </a:r>
            <a:r>
              <a:rPr lang="en-US" sz="3000" spc="-150" dirty="0"/>
              <a:t> </a:t>
            </a:r>
            <a:r>
              <a:rPr lang="en-US" sz="3000" b="1" spc="-150" dirty="0">
                <a:solidFill>
                  <a:schemeClr val="accent6">
                    <a:lumMod val="75000"/>
                  </a:schemeClr>
                </a:solidFill>
              </a:rPr>
              <a:t>immediate successors</a:t>
            </a:r>
          </a:p>
          <a:p>
            <a:endParaRPr lang="en-US" sz="2800" dirty="0"/>
          </a:p>
          <a:p>
            <a:pPr lvl="1"/>
            <a:r>
              <a:rPr lang="en-US" sz="2800" dirty="0"/>
              <a:t>After failure, will know first live successor</a:t>
            </a:r>
          </a:p>
          <a:p>
            <a:pPr lvl="1"/>
            <a:r>
              <a:rPr lang="en-US" sz="2800" b="1" dirty="0"/>
              <a:t>Correct successors </a:t>
            </a:r>
            <a:r>
              <a:rPr lang="en-US" sz="2800" dirty="0"/>
              <a:t>guarantee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correct lookups</a:t>
            </a:r>
            <a:endParaRPr lang="en-US" dirty="0"/>
          </a:p>
          <a:p>
            <a:pPr lvl="2"/>
            <a:r>
              <a:rPr lang="en-US" sz="2800" dirty="0"/>
              <a:t>Guarantee is with some probability</a:t>
            </a:r>
          </a:p>
          <a:p>
            <a:pPr lvl="1"/>
            <a:endParaRPr lang="en-US" sz="2800" dirty="0"/>
          </a:p>
          <a:p>
            <a:pPr lvl="1"/>
            <a:r>
              <a:rPr lang="en-US" sz="2800" b="1" i="1" spc="-150" dirty="0">
                <a:latin typeface="Times New Roman" charset="0"/>
              </a:rPr>
              <a:t>r</a:t>
            </a:r>
            <a:r>
              <a:rPr lang="en-US" sz="2800" dirty="0"/>
              <a:t> is often O(log N)</a:t>
            </a:r>
          </a:p>
          <a:p>
            <a:pPr lvl="2"/>
            <a:r>
              <a:rPr lang="en-US" sz="2800" dirty="0"/>
              <a:t>E.g., 20 for 1 million nodes</a:t>
            </a:r>
          </a:p>
        </p:txBody>
      </p:sp>
    </p:spTree>
    <p:extLst>
      <p:ext uri="{BB962C8B-B14F-4D97-AF65-F5344CB8AC3E}">
        <p14:creationId xmlns:p14="http://schemas.microsoft.com/office/powerpoint/2010/main" val="11548326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850F-2765-434C-8869-3C08DCF59F1A}" type="slidenum">
              <a:rPr lang="en-US"/>
              <a:pPr/>
              <a:t>43</a:t>
            </a:fld>
            <a:endParaRPr 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Lookup with fault tolerance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85888"/>
            <a:ext cx="8763000" cy="4843462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  <a:buFontTx/>
              <a:buNone/>
            </a:pPr>
            <a:r>
              <a:rPr lang="en-US" sz="2800" b="1" spc="-300" dirty="0">
                <a:latin typeface="Courier" charset="0"/>
                <a:ea typeface="Courier" charset="0"/>
                <a:cs typeface="Courier" charset="0"/>
              </a:rPr>
              <a:t>Lookup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(key-id)</a:t>
            </a:r>
            <a:endParaRPr lang="en-US" sz="2800" i="1" spc="-300" dirty="0">
              <a:latin typeface="Courier" charset="0"/>
              <a:ea typeface="Courier" charset="0"/>
              <a:cs typeface="Courier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look in local finger table </a:t>
            </a: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and successor-list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	  for highest n: my-id 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 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n 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 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key-id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800" b="1" spc="-300" dirty="0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 n exists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	  call Lookup(key-id) on node n	 </a:t>
            </a:r>
            <a:r>
              <a:rPr lang="en-US" sz="3200" i="1" spc="-300" dirty="0">
                <a:latin typeface="Times New Roman" charset="0"/>
                <a:ea typeface="Times New Roman" charset="0"/>
                <a:cs typeface="Times New Roman" charset="0"/>
              </a:rPr>
              <a:t>// next hop</a:t>
            </a:r>
            <a:endParaRPr lang="en-US" sz="2800" i="1" spc="-3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  </a:t>
            </a: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if call failed,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	  remove n from finger table and/or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			successor list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	  return Lookup(key-id)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800" b="1" spc="-300" dirty="0">
                <a:latin typeface="Courier" charset="0"/>
                <a:ea typeface="Courier" charset="0"/>
                <a:cs typeface="Courier" charset="0"/>
              </a:rPr>
              <a:t>else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en-US" sz="2800" b="1" spc="-300" dirty="0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 my successor	 </a:t>
            </a:r>
            <a:r>
              <a:rPr lang="en-US" sz="3200" i="1" spc="-300" dirty="0">
                <a:latin typeface="Times New Roman" charset="0"/>
                <a:ea typeface="Times New Roman" charset="0"/>
                <a:cs typeface="Times New Roman" charset="0"/>
              </a:rPr>
              <a:t>// done</a:t>
            </a:r>
            <a:endParaRPr lang="en-US" sz="2800" spc="-300" dirty="0">
              <a:latin typeface="Courier" charset="0"/>
              <a:ea typeface="Courier" charset="0"/>
              <a:cs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5523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Peer-to-Peer Systems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The Chord Lookup Service</a:t>
            </a:r>
          </a:p>
          <a:p>
            <a:pPr marL="914400" lvl="1" indent="-514350"/>
            <a:r>
              <a:rPr lang="en-US" sz="3200" b="1" spc="-150" dirty="0"/>
              <a:t>Integration with </a:t>
            </a:r>
            <a:r>
              <a:rPr lang="en-US" sz="3200" b="1" i="1" spc="-150" dirty="0" err="1"/>
              <a:t>DHash</a:t>
            </a:r>
            <a:r>
              <a:rPr lang="en-US" sz="3200" b="1" spc="-150" dirty="0"/>
              <a:t> DHT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78298247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5494635"/>
            <a:ext cx="8763000" cy="982364"/>
          </a:xfrm>
        </p:spPr>
        <p:txBody>
          <a:bodyPr>
            <a:noAutofit/>
          </a:bodyPr>
          <a:lstStyle/>
          <a:p>
            <a:pPr>
              <a:buFontTx/>
              <a:buChar char="•"/>
            </a:pPr>
            <a:r>
              <a:rPr lang="en-US" sz="2800" spc="-150" dirty="0">
                <a:latin typeface="Arial" charset="0"/>
              </a:rPr>
              <a:t> App may be </a:t>
            </a:r>
            <a:r>
              <a:rPr lang="en-US" sz="2800" b="1" spc="-150" dirty="0">
                <a:latin typeface="Arial" charset="0"/>
              </a:rPr>
              <a:t>distributed</a:t>
            </a:r>
            <a:r>
              <a:rPr lang="en-US" sz="2800" spc="-150" dirty="0">
                <a:latin typeface="Arial" charset="0"/>
              </a:rPr>
              <a:t> over many nodes</a:t>
            </a:r>
          </a:p>
          <a:p>
            <a:pPr>
              <a:buFontTx/>
              <a:buChar char="•"/>
            </a:pPr>
            <a:r>
              <a:rPr lang="en-US" sz="2800" spc="-150" dirty="0">
                <a:latin typeface="Arial" charset="0"/>
              </a:rPr>
              <a:t>DHT </a:t>
            </a:r>
            <a:r>
              <a:rPr lang="en-US" sz="2800" b="1" spc="-150" dirty="0">
                <a:latin typeface="Arial" charset="0"/>
              </a:rPr>
              <a:t>distributes data storage </a:t>
            </a:r>
            <a:r>
              <a:rPr lang="en-US" sz="2800" spc="-150" dirty="0">
                <a:latin typeface="Arial" charset="0"/>
              </a:rPr>
              <a:t>over many nodes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1D87-35A6-754F-88D3-3DEB78937962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Cooperative storage with a DHT</a:t>
            </a:r>
          </a:p>
        </p:txBody>
      </p:sp>
      <p:sp>
        <p:nvSpPr>
          <p:cNvPr id="191491" name="Text Box 3"/>
          <p:cNvSpPr txBox="1">
            <a:spLocks noChangeArrowheads="1"/>
          </p:cNvSpPr>
          <p:nvPr/>
        </p:nvSpPr>
        <p:spPr bwMode="auto">
          <a:xfrm>
            <a:off x="1215736" y="2794656"/>
            <a:ext cx="6019800" cy="461665"/>
          </a:xfrm>
          <a:prstGeom prst="rect">
            <a:avLst/>
          </a:prstGeom>
          <a:solidFill>
            <a:srgbClr val="99FFCC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107763" dir="135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Distributed hash table</a:t>
            </a:r>
          </a:p>
        </p:txBody>
      </p:sp>
      <p:sp>
        <p:nvSpPr>
          <p:cNvPr id="191492" name="Text Box 4"/>
          <p:cNvSpPr txBox="1">
            <a:spLocks noChangeArrowheads="1"/>
          </p:cNvSpPr>
          <p:nvPr/>
        </p:nvSpPr>
        <p:spPr bwMode="auto">
          <a:xfrm>
            <a:off x="1215736" y="1952171"/>
            <a:ext cx="6019800" cy="461665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Distributed application</a:t>
            </a:r>
          </a:p>
        </p:txBody>
      </p:sp>
      <p:sp>
        <p:nvSpPr>
          <p:cNvPr id="191493" name="Line 5"/>
          <p:cNvSpPr>
            <a:spLocks noChangeShapeType="1"/>
          </p:cNvSpPr>
          <p:nvPr/>
        </p:nvSpPr>
        <p:spPr bwMode="auto">
          <a:xfrm>
            <a:off x="2663536" y="241365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4" name="Line 6"/>
          <p:cNvSpPr>
            <a:spLocks noChangeShapeType="1"/>
          </p:cNvSpPr>
          <p:nvPr/>
        </p:nvSpPr>
        <p:spPr bwMode="auto">
          <a:xfrm>
            <a:off x="5940136" y="241365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5" name="Text Box 7"/>
          <p:cNvSpPr txBox="1">
            <a:spLocks noChangeArrowheads="1"/>
          </p:cNvSpPr>
          <p:nvPr/>
        </p:nvSpPr>
        <p:spPr bwMode="auto">
          <a:xfrm>
            <a:off x="4567154" y="2413656"/>
            <a:ext cx="12378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get (key)</a:t>
            </a:r>
          </a:p>
        </p:txBody>
      </p:sp>
      <p:sp>
        <p:nvSpPr>
          <p:cNvPr id="191496" name="Line 8"/>
          <p:cNvSpPr>
            <a:spLocks noChangeShapeType="1"/>
          </p:cNvSpPr>
          <p:nvPr/>
        </p:nvSpPr>
        <p:spPr bwMode="auto">
          <a:xfrm flipV="1">
            <a:off x="6321136" y="241365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7" name="Text Box 9"/>
          <p:cNvSpPr txBox="1">
            <a:spLocks noChangeArrowheads="1"/>
          </p:cNvSpPr>
          <p:nvPr/>
        </p:nvSpPr>
        <p:spPr bwMode="auto">
          <a:xfrm>
            <a:off x="6418341" y="2397781"/>
            <a:ext cx="71205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data</a:t>
            </a:r>
          </a:p>
        </p:txBody>
      </p:sp>
      <p:grpSp>
        <p:nvGrpSpPr>
          <p:cNvPr id="191498" name="Group 10"/>
          <p:cNvGrpSpPr>
            <a:grpSpLocks/>
          </p:cNvGrpSpPr>
          <p:nvPr/>
        </p:nvGrpSpPr>
        <p:grpSpPr bwMode="auto">
          <a:xfrm>
            <a:off x="1520536" y="4256839"/>
            <a:ext cx="5638800" cy="504825"/>
            <a:chOff x="1200" y="2292"/>
            <a:chExt cx="3552" cy="318"/>
          </a:xfrm>
        </p:grpSpPr>
        <p:sp>
          <p:nvSpPr>
            <p:cNvPr id="191499" name="Rectangle 11"/>
            <p:cNvSpPr>
              <a:spLocks noChangeArrowheads="1"/>
            </p:cNvSpPr>
            <p:nvPr/>
          </p:nvSpPr>
          <p:spPr bwMode="auto">
            <a:xfrm>
              <a:off x="1200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b="1" dirty="0">
                  <a:latin typeface="Arial" charset="0"/>
                </a:rPr>
                <a:t>node</a:t>
              </a:r>
            </a:p>
          </p:txBody>
        </p:sp>
        <p:sp>
          <p:nvSpPr>
            <p:cNvPr id="191500" name="Rectangle 12"/>
            <p:cNvSpPr>
              <a:spLocks noChangeArrowheads="1"/>
            </p:cNvSpPr>
            <p:nvPr/>
          </p:nvSpPr>
          <p:spPr bwMode="auto">
            <a:xfrm>
              <a:off x="2208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b="1" dirty="0">
                  <a:latin typeface="Arial" charset="0"/>
                </a:rPr>
                <a:t>node</a:t>
              </a:r>
            </a:p>
          </p:txBody>
        </p:sp>
        <p:sp>
          <p:nvSpPr>
            <p:cNvPr id="191501" name="Rectangle 13"/>
            <p:cNvSpPr>
              <a:spLocks noChangeArrowheads="1"/>
            </p:cNvSpPr>
            <p:nvPr/>
          </p:nvSpPr>
          <p:spPr bwMode="auto">
            <a:xfrm>
              <a:off x="3984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b="1" dirty="0">
                  <a:latin typeface="Arial" charset="0"/>
                </a:rPr>
                <a:t>node</a:t>
              </a:r>
            </a:p>
          </p:txBody>
        </p:sp>
        <p:sp>
          <p:nvSpPr>
            <p:cNvPr id="191502" name="Text Box 14"/>
            <p:cNvSpPr txBox="1">
              <a:spLocks noChangeArrowheads="1"/>
            </p:cNvSpPr>
            <p:nvPr/>
          </p:nvSpPr>
          <p:spPr bwMode="auto">
            <a:xfrm>
              <a:off x="3245" y="2292"/>
              <a:ext cx="3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Arial" charset="0"/>
                </a:rPr>
                <a:t>….</a:t>
              </a:r>
            </a:p>
          </p:txBody>
        </p:sp>
      </p:grpSp>
      <p:sp>
        <p:nvSpPr>
          <p:cNvPr id="191503" name="Text Box 15"/>
          <p:cNvSpPr txBox="1">
            <a:spLocks noChangeArrowheads="1"/>
          </p:cNvSpPr>
          <p:nvPr/>
        </p:nvSpPr>
        <p:spPr bwMode="auto">
          <a:xfrm>
            <a:off x="658925" y="2423181"/>
            <a:ext cx="18406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put(key, data)</a:t>
            </a:r>
          </a:p>
        </p:txBody>
      </p:sp>
      <p:sp>
        <p:nvSpPr>
          <p:cNvPr id="191504" name="Text Box 16"/>
          <p:cNvSpPr txBox="1">
            <a:spLocks noChangeArrowheads="1"/>
          </p:cNvSpPr>
          <p:nvPr/>
        </p:nvSpPr>
        <p:spPr bwMode="auto">
          <a:xfrm>
            <a:off x="1215736" y="3648158"/>
            <a:ext cx="6019800" cy="461665"/>
          </a:xfrm>
          <a:prstGeom prst="rect">
            <a:avLst/>
          </a:prstGeom>
          <a:solidFill>
            <a:srgbClr val="3366FF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107763" dir="135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Lookup service</a:t>
            </a:r>
          </a:p>
        </p:txBody>
      </p:sp>
      <p:sp>
        <p:nvSpPr>
          <p:cNvPr id="191505" name="Line 17"/>
          <p:cNvSpPr>
            <a:spLocks noChangeShapeType="1"/>
          </p:cNvSpPr>
          <p:nvPr/>
        </p:nvSpPr>
        <p:spPr bwMode="auto">
          <a:xfrm>
            <a:off x="3882736" y="3263792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506" name="Text Box 18"/>
          <p:cNvSpPr txBox="1">
            <a:spLocks noChangeArrowheads="1"/>
          </p:cNvSpPr>
          <p:nvPr/>
        </p:nvSpPr>
        <p:spPr bwMode="auto">
          <a:xfrm>
            <a:off x="2129267" y="3262300"/>
            <a:ext cx="16241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lookup(key)</a:t>
            </a:r>
          </a:p>
        </p:txBody>
      </p:sp>
      <p:sp>
        <p:nvSpPr>
          <p:cNvPr id="191507" name="Line 19"/>
          <p:cNvSpPr>
            <a:spLocks noChangeShapeType="1"/>
          </p:cNvSpPr>
          <p:nvPr/>
        </p:nvSpPr>
        <p:spPr bwMode="auto">
          <a:xfrm flipV="1">
            <a:off x="4339936" y="3256141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508" name="Text Box 20"/>
          <p:cNvSpPr txBox="1">
            <a:spLocks noChangeArrowheads="1"/>
          </p:cNvSpPr>
          <p:nvPr/>
        </p:nvSpPr>
        <p:spPr bwMode="auto">
          <a:xfrm>
            <a:off x="4461048" y="3262300"/>
            <a:ext cx="21564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node IP address</a:t>
            </a:r>
          </a:p>
        </p:txBody>
      </p:sp>
      <p:sp>
        <p:nvSpPr>
          <p:cNvPr id="191511" name="Text Box 23"/>
          <p:cNvSpPr txBox="1">
            <a:spLocks noChangeArrowheads="1"/>
          </p:cNvSpPr>
          <p:nvPr/>
        </p:nvSpPr>
        <p:spPr bwMode="auto">
          <a:xfrm>
            <a:off x="7277984" y="2777194"/>
            <a:ext cx="13660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(DHash)</a:t>
            </a:r>
          </a:p>
        </p:txBody>
      </p:sp>
      <p:sp>
        <p:nvSpPr>
          <p:cNvPr id="191512" name="Text Box 24"/>
          <p:cNvSpPr txBox="1">
            <a:spLocks noChangeArrowheads="1"/>
          </p:cNvSpPr>
          <p:nvPr/>
        </p:nvSpPr>
        <p:spPr bwMode="auto">
          <a:xfrm>
            <a:off x="7271182" y="3571958"/>
            <a:ext cx="12955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(Chord)</a:t>
            </a:r>
          </a:p>
        </p:txBody>
      </p:sp>
    </p:spTree>
    <p:extLst>
      <p:ext uri="{BB962C8B-B14F-4D97-AF65-F5344CB8AC3E}">
        <p14:creationId xmlns:p14="http://schemas.microsoft.com/office/powerpoint/2010/main" val="283881462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FD67-94D0-C745-A934-873D3A0CDAE3}" type="slidenum">
              <a:rPr lang="en-US"/>
              <a:pPr/>
              <a:t>46</a:t>
            </a:fld>
            <a:endParaRPr lang="en-US"/>
          </a:p>
        </p:txBody>
      </p:sp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DHash</a:t>
            </a:r>
            <a:r>
              <a:rPr lang="en-US" dirty="0"/>
              <a:t> DHT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en-US" sz="2800" dirty="0"/>
              <a:t>Builds key/value storage on Chord</a:t>
            </a:r>
          </a:p>
          <a:p>
            <a:pPr>
              <a:lnSpc>
                <a:spcPct val="70000"/>
              </a:lnSpc>
            </a:pPr>
            <a:endParaRPr lang="en-US" sz="2800" dirty="0"/>
          </a:p>
          <a:p>
            <a:pPr>
              <a:lnSpc>
                <a:spcPct val="70000"/>
              </a:lnSpc>
            </a:pPr>
            <a:r>
              <a:rPr lang="en-US" sz="2800" b="1" dirty="0"/>
              <a:t>Replicates</a:t>
            </a:r>
            <a:r>
              <a:rPr lang="en-US" sz="2800" dirty="0"/>
              <a:t> blocks for availability</a:t>
            </a:r>
          </a:p>
          <a:p>
            <a:pPr lvl="1">
              <a:lnSpc>
                <a:spcPct val="70000"/>
              </a:lnSpc>
            </a:pPr>
            <a:r>
              <a:rPr lang="en-US" sz="2800" dirty="0"/>
              <a:t>Stores </a:t>
            </a:r>
            <a:r>
              <a:rPr lang="en-US" sz="3200" b="1" i="1" dirty="0">
                <a:latin typeface="Times New Roman" charset="0"/>
                <a:ea typeface="Times New Roman" charset="0"/>
                <a:cs typeface="Times New Roman" charset="0"/>
              </a:rPr>
              <a:t>k</a:t>
            </a:r>
            <a:r>
              <a:rPr lang="en-US" sz="2800" dirty="0"/>
              <a:t> </a:t>
            </a:r>
            <a:r>
              <a:rPr lang="en-US" sz="2800" b="1" dirty="0"/>
              <a:t>replicas</a:t>
            </a:r>
            <a:r>
              <a:rPr lang="en-US" sz="2800" dirty="0"/>
              <a:t> at the </a:t>
            </a:r>
            <a:r>
              <a:rPr lang="en-US" sz="3200" b="1" i="1" dirty="0">
                <a:latin typeface="Times New Roman" charset="0"/>
                <a:ea typeface="Times New Roman" charset="0"/>
                <a:cs typeface="Times New Roman" charset="0"/>
              </a:rPr>
              <a:t>k</a:t>
            </a:r>
            <a:r>
              <a:rPr lang="en-US" sz="2800" dirty="0"/>
              <a:t> </a:t>
            </a:r>
            <a:r>
              <a:rPr lang="en-US" sz="2800" b="1" dirty="0"/>
              <a:t>successors </a:t>
            </a:r>
            <a:r>
              <a:rPr lang="en-US" sz="2800" dirty="0"/>
              <a:t>after the block on the Chord ring</a:t>
            </a:r>
          </a:p>
        </p:txBody>
      </p:sp>
    </p:spTree>
    <p:extLst>
      <p:ext uri="{BB962C8B-B14F-4D97-AF65-F5344CB8AC3E}">
        <p14:creationId xmlns:p14="http://schemas.microsoft.com/office/powerpoint/2010/main" val="65866419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477549"/>
            <a:ext cx="8763000" cy="99945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sz="2800" b="1" dirty="0">
                <a:ea typeface="ＭＳ Ｐゴシック" charset="0"/>
              </a:rPr>
              <a:t>Replicas</a:t>
            </a:r>
            <a:r>
              <a:rPr lang="en-US" sz="2800" dirty="0">
                <a:ea typeface="ＭＳ Ｐゴシック" charset="0"/>
              </a:rPr>
              <a:t> are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ea typeface="ＭＳ Ｐゴシック" charset="0"/>
              </a:rPr>
              <a:t>easy to find </a:t>
            </a:r>
            <a:r>
              <a:rPr lang="en-US" sz="2800" dirty="0">
                <a:ea typeface="ＭＳ Ｐゴシック" charset="0"/>
              </a:rPr>
              <a:t>if successor fails</a:t>
            </a:r>
          </a:p>
          <a:p>
            <a:pPr>
              <a:buFontTx/>
              <a:buChar char="•"/>
            </a:pPr>
            <a:r>
              <a:rPr lang="en-US" sz="2800" dirty="0">
                <a:ea typeface="ＭＳ Ｐゴシック" charset="0"/>
              </a:rPr>
              <a:t>Hashed node IDs ensure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ea typeface="ＭＳ Ｐゴシック" charset="0"/>
              </a:rPr>
              <a:t>independent failure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6A8F-D81E-704E-AD8F-2F4891366758}" type="slidenum">
              <a:rPr lang="en-US"/>
              <a:pPr/>
              <a:t>47</a:t>
            </a:fld>
            <a:endParaRPr lang="en-US"/>
          </a:p>
        </p:txBody>
      </p:sp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DHash replicates blocks at </a:t>
            </a:r>
            <a:r>
              <a:rPr lang="en-US" sz="3600" i="1" dirty="0"/>
              <a:t>r</a:t>
            </a:r>
            <a:r>
              <a:rPr lang="en-US" sz="3600" dirty="0"/>
              <a:t> successors</a:t>
            </a:r>
          </a:p>
        </p:txBody>
      </p:sp>
      <p:grpSp>
        <p:nvGrpSpPr>
          <p:cNvPr id="240659" name="Group 19"/>
          <p:cNvGrpSpPr>
            <a:grpSpLocks noChangeAspect="1"/>
          </p:cNvGrpSpPr>
          <p:nvPr/>
        </p:nvGrpSpPr>
        <p:grpSpPr bwMode="auto">
          <a:xfrm>
            <a:off x="2529983" y="1828800"/>
            <a:ext cx="6020837" cy="3240088"/>
            <a:chOff x="1032" y="1011"/>
            <a:chExt cx="4744" cy="2553"/>
          </a:xfrm>
        </p:grpSpPr>
        <p:sp>
          <p:nvSpPr>
            <p:cNvPr id="240643" name="Oval 3"/>
            <p:cNvSpPr>
              <a:spLocks noChangeAspect="1" noChangeArrowheads="1"/>
            </p:cNvSpPr>
            <p:nvPr/>
          </p:nvSpPr>
          <p:spPr bwMode="auto">
            <a:xfrm>
              <a:off x="1632" y="1299"/>
              <a:ext cx="1917" cy="192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charset="0"/>
              </a:endParaRPr>
            </a:p>
          </p:txBody>
        </p:sp>
        <p:sp>
          <p:nvSpPr>
            <p:cNvPr id="240644" name="Text Box 4"/>
            <p:cNvSpPr txBox="1">
              <a:spLocks noChangeAspect="1" noChangeArrowheads="1"/>
            </p:cNvSpPr>
            <p:nvPr/>
          </p:nvSpPr>
          <p:spPr bwMode="auto">
            <a:xfrm>
              <a:off x="3552" y="2448"/>
              <a:ext cx="482" cy="29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N40</a:t>
              </a:r>
            </a:p>
          </p:txBody>
        </p:sp>
        <p:sp>
          <p:nvSpPr>
            <p:cNvPr id="240645" name="Text Box 5"/>
            <p:cNvSpPr txBox="1">
              <a:spLocks noChangeAspect="1" noChangeArrowheads="1"/>
            </p:cNvSpPr>
            <p:nvPr/>
          </p:nvSpPr>
          <p:spPr bwMode="auto">
            <a:xfrm>
              <a:off x="3311" y="1299"/>
              <a:ext cx="483" cy="2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N10</a:t>
              </a:r>
            </a:p>
          </p:txBody>
        </p:sp>
        <p:sp>
          <p:nvSpPr>
            <p:cNvPr id="240646" name="Text Box 6"/>
            <p:cNvSpPr txBox="1">
              <a:spLocks noChangeAspect="1" noChangeArrowheads="1"/>
            </p:cNvSpPr>
            <p:nvPr/>
          </p:nvSpPr>
          <p:spPr bwMode="auto">
            <a:xfrm>
              <a:off x="2688" y="1011"/>
              <a:ext cx="383" cy="2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240647" name="Text Box 7"/>
            <p:cNvSpPr txBox="1">
              <a:spLocks noChangeAspect="1" noChangeArrowheads="1"/>
            </p:cNvSpPr>
            <p:nvPr/>
          </p:nvSpPr>
          <p:spPr bwMode="auto">
            <a:xfrm>
              <a:off x="3552" y="1782"/>
              <a:ext cx="482" cy="2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N20</a:t>
              </a:r>
            </a:p>
          </p:txBody>
        </p:sp>
        <p:sp>
          <p:nvSpPr>
            <p:cNvPr id="240648" name="Text Box 8"/>
            <p:cNvSpPr txBox="1">
              <a:spLocks noChangeAspect="1" noChangeArrowheads="1"/>
            </p:cNvSpPr>
            <p:nvPr/>
          </p:nvSpPr>
          <p:spPr bwMode="auto">
            <a:xfrm>
              <a:off x="1253" y="1236"/>
              <a:ext cx="583" cy="2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N110</a:t>
              </a:r>
            </a:p>
          </p:txBody>
        </p:sp>
        <p:sp>
          <p:nvSpPr>
            <p:cNvPr id="240649" name="Text Box 9"/>
            <p:cNvSpPr txBox="1">
              <a:spLocks noChangeAspect="1" noChangeArrowheads="1"/>
            </p:cNvSpPr>
            <p:nvPr/>
          </p:nvSpPr>
          <p:spPr bwMode="auto">
            <a:xfrm>
              <a:off x="1032" y="2016"/>
              <a:ext cx="483" cy="29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N99</a:t>
              </a:r>
            </a:p>
          </p:txBody>
        </p:sp>
        <p:sp>
          <p:nvSpPr>
            <p:cNvPr id="240650" name="Text Box 10"/>
            <p:cNvSpPr txBox="1">
              <a:spLocks noChangeAspect="1" noChangeArrowheads="1"/>
            </p:cNvSpPr>
            <p:nvPr/>
          </p:nvSpPr>
          <p:spPr bwMode="auto">
            <a:xfrm>
              <a:off x="1303" y="2939"/>
              <a:ext cx="483" cy="29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240651" name="Text Box 11"/>
            <p:cNvSpPr txBox="1">
              <a:spLocks noChangeAspect="1" noChangeArrowheads="1"/>
            </p:cNvSpPr>
            <p:nvPr/>
          </p:nvSpPr>
          <p:spPr bwMode="auto">
            <a:xfrm>
              <a:off x="2736" y="3268"/>
              <a:ext cx="483" cy="2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N60</a:t>
              </a:r>
            </a:p>
          </p:txBody>
        </p:sp>
        <p:sp>
          <p:nvSpPr>
            <p:cNvPr id="240652" name="Text Box 12"/>
            <p:cNvSpPr txBox="1">
              <a:spLocks noChangeAspect="1" noChangeArrowheads="1"/>
            </p:cNvSpPr>
            <p:nvPr/>
          </p:nvSpPr>
          <p:spPr bwMode="auto">
            <a:xfrm>
              <a:off x="3311" y="2929"/>
              <a:ext cx="483" cy="2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N50</a:t>
              </a:r>
            </a:p>
          </p:txBody>
        </p:sp>
        <p:sp>
          <p:nvSpPr>
            <p:cNvPr id="240653" name="Text Box 13"/>
            <p:cNvSpPr txBox="1">
              <a:spLocks noChangeAspect="1" noChangeArrowheads="1"/>
            </p:cNvSpPr>
            <p:nvPr/>
          </p:nvSpPr>
          <p:spPr bwMode="auto">
            <a:xfrm>
              <a:off x="4414" y="2188"/>
              <a:ext cx="1362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sz="2400">
                  <a:latin typeface="Arial" charset="0"/>
                </a:rPr>
                <a:t>Block 17</a:t>
              </a:r>
              <a:endParaRPr lang="en-US" sz="2400" dirty="0">
                <a:latin typeface="Arial" charset="0"/>
              </a:endParaRPr>
            </a:p>
          </p:txBody>
        </p:sp>
        <p:sp>
          <p:nvSpPr>
            <p:cNvPr id="240654" name="Line 14"/>
            <p:cNvSpPr>
              <a:spLocks noChangeAspect="1" noChangeShapeType="1"/>
            </p:cNvSpPr>
            <p:nvPr/>
          </p:nvSpPr>
          <p:spPr bwMode="auto">
            <a:xfrm flipH="1" flipV="1">
              <a:off x="4094" y="1942"/>
              <a:ext cx="38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dirty="0">
                <a:latin typeface="Arial" charset="0"/>
              </a:endParaRPr>
            </a:p>
          </p:txBody>
        </p:sp>
        <p:sp>
          <p:nvSpPr>
            <p:cNvPr id="240655" name="Line 15"/>
            <p:cNvSpPr>
              <a:spLocks noChangeAspect="1" noChangeShapeType="1"/>
            </p:cNvSpPr>
            <p:nvPr/>
          </p:nvSpPr>
          <p:spPr bwMode="auto">
            <a:xfrm flipH="1">
              <a:off x="4094" y="2404"/>
              <a:ext cx="43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dirty="0">
                <a:latin typeface="Arial" charset="0"/>
              </a:endParaRPr>
            </a:p>
          </p:txBody>
        </p:sp>
        <p:sp>
          <p:nvSpPr>
            <p:cNvPr id="240656" name="Line 16"/>
            <p:cNvSpPr>
              <a:spLocks noChangeAspect="1" noChangeShapeType="1"/>
            </p:cNvSpPr>
            <p:nvPr/>
          </p:nvSpPr>
          <p:spPr bwMode="auto">
            <a:xfrm flipH="1">
              <a:off x="3878" y="2549"/>
              <a:ext cx="672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dirty="0">
                <a:latin typeface="Arial" charset="0"/>
              </a:endParaRPr>
            </a:p>
          </p:txBody>
        </p:sp>
        <p:sp>
          <p:nvSpPr>
            <p:cNvPr id="240657" name="Text Box 17"/>
            <p:cNvSpPr txBox="1">
              <a:spLocks noChangeAspect="1" noChangeArrowheads="1"/>
            </p:cNvSpPr>
            <p:nvPr/>
          </p:nvSpPr>
          <p:spPr bwMode="auto">
            <a:xfrm>
              <a:off x="2206" y="3268"/>
              <a:ext cx="482" cy="2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229413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Peer-to-Peer Systems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Chord Lookup Service</a:t>
            </a:r>
          </a:p>
          <a:p>
            <a:pPr marL="914400" lvl="1" indent="-514350"/>
            <a:r>
              <a:rPr lang="en-US" sz="3200" spc="-1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Integration with </a:t>
            </a:r>
            <a:r>
              <a:rPr lang="en-US" sz="3200" i="1" spc="-15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DHash</a:t>
            </a:r>
            <a:r>
              <a:rPr lang="en-US" sz="3200" spc="-1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DHT</a:t>
            </a:r>
          </a:p>
          <a:p>
            <a:pPr marL="514350" indent="-514350">
              <a:buFont typeface="+mj-lt"/>
              <a:buAutoNum type="arabicPeriod"/>
            </a:pPr>
            <a:endParaRPr lang="en-US" sz="3200" spc="-1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3200" b="1" spc="-150" dirty="0"/>
              <a:t>Concluding thoughts on DHTs, P2P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7234096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Original DHTs (CAN, Chord, </a:t>
            </a:r>
            <a:r>
              <a:rPr lang="en-US" dirty="0" err="1"/>
              <a:t>Kademlia</a:t>
            </a:r>
            <a:r>
              <a:rPr lang="en-US" dirty="0"/>
              <a:t>, Pastry, Tapestry) proposed in 2001-02</a:t>
            </a:r>
          </a:p>
          <a:p>
            <a:endParaRPr lang="en-US" dirty="0"/>
          </a:p>
          <a:p>
            <a:r>
              <a:rPr lang="en-US" dirty="0"/>
              <a:t>Following 5-6 years saw proliferation of DHT-based applications:</a:t>
            </a:r>
          </a:p>
          <a:p>
            <a:pPr lvl="1"/>
            <a:r>
              <a:rPr lang="en-US" dirty="0"/>
              <a:t>Filesystems (e.g., CFS, Ivy, </a:t>
            </a:r>
            <a:r>
              <a:rPr lang="en-US" dirty="0" err="1"/>
              <a:t>OceanStore</a:t>
            </a:r>
            <a:r>
              <a:rPr lang="en-US" dirty="0"/>
              <a:t>, Pond, PAST)</a:t>
            </a:r>
          </a:p>
          <a:p>
            <a:pPr lvl="1"/>
            <a:r>
              <a:rPr lang="en-US" dirty="0"/>
              <a:t>Naming systems (e.g., SFR, Beehive)</a:t>
            </a:r>
          </a:p>
          <a:p>
            <a:pPr lvl="1"/>
            <a:r>
              <a:rPr lang="en-US" dirty="0"/>
              <a:t>Content distribution systems (e.g., Coral)</a:t>
            </a:r>
          </a:p>
          <a:p>
            <a:pPr lvl="1"/>
            <a:r>
              <a:rPr lang="en-US" dirty="0"/>
              <a:t>Distributed databases (e.g., PIER)</a:t>
            </a:r>
          </a:p>
          <a:p>
            <a:endParaRPr lang="en-US" dirty="0"/>
          </a:p>
          <a:p>
            <a:r>
              <a:rPr lang="en-US" dirty="0"/>
              <a:t>Chord is one of the most cited papers in CS!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409EB-B5B0-5843-A8C6-E38AAD469A33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DHTs: Impact</a:t>
            </a:r>
          </a:p>
        </p:txBody>
      </p:sp>
    </p:spTree>
    <p:extLst>
      <p:ext uri="{BB962C8B-B14F-4D97-AF65-F5344CB8AC3E}">
        <p14:creationId xmlns:p14="http://schemas.microsoft.com/office/powerpoint/2010/main" val="2038358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Successful adoption in </a:t>
            </a:r>
            <a:r>
              <a:rPr lang="en-US" sz="2800" b="1" dirty="0"/>
              <a:t>some niche areas –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Client-to-client (legal, illegal) </a:t>
            </a:r>
            <a:r>
              <a:rPr lang="en-US" sz="2800" b="1" dirty="0"/>
              <a:t>file sharing</a:t>
            </a:r>
          </a:p>
          <a:p>
            <a:pPr lvl="1"/>
            <a:r>
              <a:rPr lang="en-US" sz="2800" dirty="0"/>
              <a:t>Popular data but owning organization has no money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Digital currency:</a:t>
            </a:r>
            <a:r>
              <a:rPr lang="en-US" sz="2800" dirty="0"/>
              <a:t> no natural single owner (Bitcoin)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Voice/video telephony</a:t>
            </a:r>
            <a:endParaRPr lang="en-US" sz="2800" dirty="0"/>
          </a:p>
          <a:p>
            <a:pPr marL="914400" lvl="1" indent="-514350"/>
            <a:r>
              <a:rPr lang="en-US" sz="2800" dirty="0"/>
              <a:t>Skype used to do this…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P2P adoption</a:t>
            </a:r>
          </a:p>
        </p:txBody>
      </p:sp>
    </p:spTree>
    <p:extLst>
      <p:ext uri="{BB962C8B-B14F-4D97-AF65-F5344CB8AC3E}">
        <p14:creationId xmlns:p14="http://schemas.microsoft.com/office/powerpoint/2010/main" val="203541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don’t all services use P2P?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FF0000"/>
                </a:solidFill>
              </a:rPr>
              <a:t>High latency and limited bandwidth </a:t>
            </a:r>
            <a:r>
              <a:rPr lang="en-US" sz="3200" dirty="0"/>
              <a:t>between peers (</a:t>
            </a:r>
            <a:r>
              <a:rPr lang="en-US" sz="3200" i="1" dirty="0"/>
              <a:t>vs</a:t>
            </a:r>
            <a:r>
              <a:rPr lang="en-US" sz="3200" dirty="0"/>
              <a:t> servers in a datacenter)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User computers are </a:t>
            </a:r>
            <a:r>
              <a:rPr lang="en-US" sz="3200" b="1" dirty="0">
                <a:solidFill>
                  <a:srgbClr val="FF0000"/>
                </a:solidFill>
              </a:rPr>
              <a:t>less reliable </a:t>
            </a:r>
            <a:r>
              <a:rPr lang="en-US" sz="3200" dirty="0"/>
              <a:t>than managed servers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FF0000"/>
                </a:solidFill>
              </a:rPr>
              <a:t>Lack of trust </a:t>
            </a:r>
            <a:r>
              <a:rPr lang="en-US" sz="3200" dirty="0"/>
              <a:t>in peers’ correct behavior</a:t>
            </a:r>
          </a:p>
          <a:p>
            <a:pPr lvl="1"/>
            <a:r>
              <a:rPr lang="en-US" sz="3200" spc="-150" dirty="0"/>
              <a:t>Securing DHT routing hard, unsolved in practice</a:t>
            </a:r>
          </a:p>
          <a:p>
            <a:pPr lvl="1"/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409EB-B5B0-5843-A8C6-E38AAD469A33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96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Seem promising for finding data in large P2P systems</a:t>
            </a:r>
          </a:p>
          <a:p>
            <a:r>
              <a:rPr lang="en-US" sz="2800" dirty="0"/>
              <a:t>Decentralization seems good for load, fault tolerance  </a:t>
            </a:r>
          </a:p>
          <a:p>
            <a:pPr lvl="1"/>
            <a:endParaRPr lang="en-US" sz="2800" dirty="0"/>
          </a:p>
          <a:p>
            <a:r>
              <a:rPr lang="en-US" sz="2800" b="1" dirty="0"/>
              <a:t>But: </a:t>
            </a:r>
            <a:r>
              <a:rPr lang="en-US" sz="2800" dirty="0"/>
              <a:t>the </a:t>
            </a:r>
            <a:r>
              <a:rPr lang="en-US" sz="2800" b="1" dirty="0">
                <a:solidFill>
                  <a:srgbClr val="FF0000"/>
                </a:solidFill>
              </a:rPr>
              <a:t>security problems </a:t>
            </a:r>
            <a:r>
              <a:rPr lang="en-US" sz="2800" dirty="0"/>
              <a:t>are difficult</a:t>
            </a:r>
            <a:endParaRPr lang="en-US" sz="2800" b="1" dirty="0"/>
          </a:p>
          <a:p>
            <a:r>
              <a:rPr lang="en-US" sz="2800" b="1" dirty="0"/>
              <a:t>But: </a:t>
            </a:r>
            <a:r>
              <a:rPr lang="en-US" sz="2800" b="1" dirty="0">
                <a:solidFill>
                  <a:srgbClr val="FF0000"/>
                </a:solidFill>
              </a:rPr>
              <a:t>churn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is a problem, particularly if log(n) is big</a:t>
            </a:r>
          </a:p>
          <a:p>
            <a:endParaRPr lang="en-US" sz="2800" dirty="0"/>
          </a:p>
          <a:p>
            <a:r>
              <a:rPr lang="en-US" sz="2800" dirty="0"/>
              <a:t>So DHTs have not had the impact that many hoped for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DHTs in retrospective</a:t>
            </a:r>
          </a:p>
        </p:txBody>
      </p:sp>
    </p:spTree>
    <p:extLst>
      <p:ext uri="{BB962C8B-B14F-4D97-AF65-F5344CB8AC3E}">
        <p14:creationId xmlns:p14="http://schemas.microsoft.com/office/powerpoint/2010/main" val="15955031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Consistent hashing</a:t>
            </a:r>
          </a:p>
          <a:p>
            <a:pPr lvl="1"/>
            <a:r>
              <a:rPr lang="en-US" dirty="0"/>
              <a:t>Elegant way to divide a workload across machines</a:t>
            </a:r>
          </a:p>
          <a:p>
            <a:pPr lvl="1"/>
            <a:r>
              <a:rPr lang="en-US" dirty="0"/>
              <a:t>Very useful in clusters: actively used today in Amazon Dynamo, Apache Cassandra and other systems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Replication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for high availability, efficient recovery after node failure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Incremental scalability: </a:t>
            </a:r>
            <a:r>
              <a:rPr lang="en-US" dirty="0"/>
              <a:t>“add nodes, capacity increases”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Self-management: </a:t>
            </a:r>
            <a:r>
              <a:rPr lang="en-US" dirty="0"/>
              <a:t>minimal configuration</a:t>
            </a:r>
          </a:p>
          <a:p>
            <a:endParaRPr lang="en-US" dirty="0"/>
          </a:p>
          <a:p>
            <a:r>
              <a:rPr lang="en-US" b="1" dirty="0"/>
              <a:t>Unique trait: </a:t>
            </a:r>
            <a:r>
              <a:rPr lang="en-US" dirty="0"/>
              <a:t>no single server to shut down/monitor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409EB-B5B0-5843-A8C6-E38AAD469A33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Take-away ideas: What DHTs got right</a:t>
            </a:r>
          </a:p>
        </p:txBody>
      </p:sp>
    </p:spTree>
    <p:extLst>
      <p:ext uri="{BB962C8B-B14F-4D97-AF65-F5344CB8AC3E}">
        <p14:creationId xmlns:p14="http://schemas.microsoft.com/office/powerpoint/2010/main" val="202891199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Next topic: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Scaling out Key-Value Storage: 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Amazon Dynamo</a:t>
            </a:r>
            <a:endParaRPr lang="en-US" sz="3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13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922222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User clicks on download link</a:t>
            </a:r>
          </a:p>
          <a:p>
            <a:pPr marL="914400" lvl="1" indent="-514350"/>
            <a:r>
              <a:rPr lang="en-US" dirty="0"/>
              <a:t>Gets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torrent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file with content hash, IP addr of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tracker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User’s BitTorrent (BT) client talks to tracker</a:t>
            </a:r>
          </a:p>
          <a:p>
            <a:pPr marL="914400" lvl="1" indent="-514350"/>
            <a:r>
              <a:rPr lang="en-US" dirty="0"/>
              <a:t>Tracker tells it </a:t>
            </a:r>
            <a:r>
              <a:rPr lang="en-US" b="1" dirty="0"/>
              <a:t>list of peers </a:t>
            </a:r>
            <a:r>
              <a:rPr lang="en-US" dirty="0"/>
              <a:t>who have file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User’s BT client downloads file from one or more peers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User’s BT client tells tracker it has a copy now, too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User’s BT client serves the file to others for a while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Classic BitTorrent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56953" y="5467696"/>
            <a:ext cx="6553893" cy="104740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600" b="0" dirty="0">
                <a:solidFill>
                  <a:schemeClr val="tx1"/>
                </a:solidFill>
              </a:rPr>
              <a:t>Provides huge download bandwidth, </a:t>
            </a:r>
            <a:r>
              <a:rPr lang="en-US" sz="2600" dirty="0">
                <a:solidFill>
                  <a:schemeClr val="tx1"/>
                </a:solidFill>
              </a:rPr>
              <a:t>without</a:t>
            </a:r>
            <a:r>
              <a:rPr lang="en-US" sz="2600" b="0" dirty="0">
                <a:solidFill>
                  <a:schemeClr val="tx1"/>
                </a:solidFill>
              </a:rPr>
              <a:t> expensive server or network links</a:t>
            </a:r>
          </a:p>
        </p:txBody>
      </p:sp>
    </p:spTree>
    <p:extLst>
      <p:ext uri="{BB962C8B-B14F-4D97-AF65-F5344CB8AC3E}">
        <p14:creationId xmlns:p14="http://schemas.microsoft.com/office/powerpoint/2010/main" val="1934852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7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lookup problem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2424876" y="2916909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3457699" y="2098150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4903560" y="221371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5749367" y="4838906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4282506" y="5029200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1055865" y="3830068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6326769" y="2810785"/>
            <a:ext cx="10390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Client</a:t>
            </a:r>
          </a:p>
        </p:txBody>
      </p:sp>
      <p:sp>
        <p:nvSpPr>
          <p:cNvPr id="194575" name="Text Box 15"/>
          <p:cNvSpPr txBox="1">
            <a:spLocks noChangeArrowheads="1"/>
          </p:cNvSpPr>
          <p:nvPr/>
        </p:nvSpPr>
        <p:spPr bwMode="auto">
          <a:xfrm>
            <a:off x="6124630" y="3223272"/>
            <a:ext cx="40427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194576" name="Freeform 16"/>
          <p:cNvSpPr>
            <a:spLocks/>
          </p:cNvSpPr>
          <p:nvPr/>
        </p:nvSpPr>
        <p:spPr bwMode="auto">
          <a:xfrm rot="17100000">
            <a:off x="6559844" y="3180063"/>
            <a:ext cx="313709" cy="400110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68" h="168">
                <a:moveTo>
                  <a:pt x="768" y="144"/>
                </a:moveTo>
                <a:cubicBezTo>
                  <a:pt x="568" y="156"/>
                  <a:pt x="368" y="168"/>
                  <a:pt x="240" y="144"/>
                </a:cubicBezTo>
                <a:cubicBezTo>
                  <a:pt x="112" y="120"/>
                  <a:pt x="56" y="60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801479" y="2959663"/>
            <a:ext cx="2116858" cy="1409708"/>
            <a:chOff x="6374437" y="1843136"/>
            <a:chExt cx="2116858" cy="1409708"/>
          </a:xfrm>
        </p:grpSpPr>
        <p:sp>
          <p:nvSpPr>
            <p:cNvPr id="20" name="Cloud 19"/>
            <p:cNvSpPr/>
            <p:nvPr/>
          </p:nvSpPr>
          <p:spPr>
            <a:xfrm>
              <a:off x="6374437" y="1843136"/>
              <a:ext cx="2116858" cy="1409708"/>
            </a:xfrm>
            <a:prstGeom prst="cloud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1" name="Text Box 30"/>
            <p:cNvSpPr txBox="1">
              <a:spLocks noChangeArrowheads="1"/>
            </p:cNvSpPr>
            <p:nvPr/>
          </p:nvSpPr>
          <p:spPr bwMode="auto">
            <a:xfrm>
              <a:off x="6781800" y="2326367"/>
              <a:ext cx="131318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Internet</a:t>
              </a:r>
            </a:p>
          </p:txBody>
        </p:sp>
      </p:grpSp>
      <p:sp>
        <p:nvSpPr>
          <p:cNvPr id="23" name="computr2"/>
          <p:cNvSpPr>
            <a:spLocks noEditPoints="1" noChangeArrowheads="1"/>
          </p:cNvSpPr>
          <p:nvPr/>
        </p:nvSpPr>
        <p:spPr bwMode="auto">
          <a:xfrm>
            <a:off x="2435586" y="259546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computr2"/>
          <p:cNvSpPr>
            <a:spLocks noEditPoints="1" noChangeArrowheads="1"/>
          </p:cNvSpPr>
          <p:nvPr/>
        </p:nvSpPr>
        <p:spPr bwMode="auto">
          <a:xfrm>
            <a:off x="3480151" y="180753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computr2"/>
          <p:cNvSpPr>
            <a:spLocks noEditPoints="1" noChangeArrowheads="1"/>
          </p:cNvSpPr>
          <p:nvPr/>
        </p:nvSpPr>
        <p:spPr bwMode="auto">
          <a:xfrm>
            <a:off x="4946262" y="1896030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computr2"/>
          <p:cNvSpPr>
            <a:spLocks noEditPoints="1" noChangeArrowheads="1"/>
          </p:cNvSpPr>
          <p:nvPr/>
        </p:nvSpPr>
        <p:spPr bwMode="auto">
          <a:xfrm>
            <a:off x="5739749" y="4528349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computr2"/>
          <p:cNvSpPr>
            <a:spLocks noEditPoints="1" noChangeArrowheads="1"/>
          </p:cNvSpPr>
          <p:nvPr/>
        </p:nvSpPr>
        <p:spPr bwMode="auto">
          <a:xfrm>
            <a:off x="4272888" y="472391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577" name="Freeform 17"/>
          <p:cNvSpPr>
            <a:spLocks/>
          </p:cNvSpPr>
          <p:nvPr/>
        </p:nvSpPr>
        <p:spPr bwMode="auto">
          <a:xfrm>
            <a:off x="3036073" y="2584629"/>
            <a:ext cx="636130" cy="1937034"/>
          </a:xfrm>
          <a:custGeom>
            <a:avLst/>
            <a:gdLst>
              <a:gd name="T0" fmla="*/ 0 w 1872"/>
              <a:gd name="T1" fmla="*/ 1056 h 1056"/>
              <a:gd name="T2" fmla="*/ 1248 w 1872"/>
              <a:gd name="T3" fmla="*/ 816 h 1056"/>
              <a:gd name="T4" fmla="*/ 1872 w 1872"/>
              <a:gd name="T5" fmla="*/ 0 h 1056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21" h="32672">
                <a:moveTo>
                  <a:pt x="0" y="32672"/>
                </a:moveTo>
                <a:cubicBezTo>
                  <a:pt x="2500" y="32369"/>
                  <a:pt x="5000" y="32066"/>
                  <a:pt x="6667" y="30399"/>
                </a:cubicBezTo>
                <a:cubicBezTo>
                  <a:pt x="8333" y="28733"/>
                  <a:pt x="10088" y="6476"/>
                  <a:pt x="10921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9" name="computr2"/>
          <p:cNvSpPr>
            <a:spLocks noEditPoints="1" noChangeArrowheads="1"/>
          </p:cNvSpPr>
          <p:nvPr/>
        </p:nvSpPr>
        <p:spPr bwMode="auto">
          <a:xfrm>
            <a:off x="6660247" y="245222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computr2"/>
          <p:cNvSpPr>
            <a:spLocks noEditPoints="1" noChangeArrowheads="1"/>
          </p:cNvSpPr>
          <p:nvPr/>
        </p:nvSpPr>
        <p:spPr bwMode="auto">
          <a:xfrm>
            <a:off x="2576253" y="438334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Rounded Rectangular Callout 2"/>
          <p:cNvSpPr/>
          <p:nvPr/>
        </p:nvSpPr>
        <p:spPr>
          <a:xfrm>
            <a:off x="768948" y="5100516"/>
            <a:ext cx="3333275" cy="794999"/>
          </a:xfrm>
          <a:prstGeom prst="wedgeRoundRectCallout">
            <a:avLst>
              <a:gd name="adj1" fmla="val 25374"/>
              <a:gd name="adj2" fmla="val -11534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put(“Star Wars.mov”, </a:t>
            </a:r>
            <a:r>
              <a:rPr lang="en-US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[content])</a:t>
            </a:r>
            <a:endParaRPr lang="en-US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2" name="Rounded Rectangular Callout 31"/>
          <p:cNvSpPr/>
          <p:nvPr/>
        </p:nvSpPr>
        <p:spPr>
          <a:xfrm>
            <a:off x="5477428" y="1543205"/>
            <a:ext cx="3437972" cy="528662"/>
          </a:xfrm>
          <a:prstGeom prst="wedgeRoundRectCallout">
            <a:avLst>
              <a:gd name="adj1" fmla="val -8575"/>
              <a:gd name="adj2" fmla="val 9857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get(</a:t>
            </a:r>
            <a:r>
              <a:rPr lang="ja-JP" alt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“</a:t>
            </a:r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Star Wars.mov</a:t>
            </a:r>
            <a:r>
              <a:rPr lang="ja-JP" alt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”</a:t>
            </a:r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245958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8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Centralized lookup (Napster)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2424876" y="2916909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3457699" y="2098150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4903560" y="221371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5749367" y="4838906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4282506" y="5029200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1665465" y="4721638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6326769" y="2810785"/>
            <a:ext cx="10390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Client</a:t>
            </a:r>
          </a:p>
        </p:txBody>
      </p:sp>
      <p:sp>
        <p:nvSpPr>
          <p:cNvPr id="194576" name="Freeform 16"/>
          <p:cNvSpPr>
            <a:spLocks/>
          </p:cNvSpPr>
          <p:nvPr/>
        </p:nvSpPr>
        <p:spPr bwMode="auto">
          <a:xfrm rot="17100000">
            <a:off x="5453458" y="2652031"/>
            <a:ext cx="1014923" cy="1777101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68" h="168">
                <a:moveTo>
                  <a:pt x="768" y="144"/>
                </a:moveTo>
                <a:cubicBezTo>
                  <a:pt x="568" y="156"/>
                  <a:pt x="368" y="168"/>
                  <a:pt x="240" y="144"/>
                </a:cubicBezTo>
                <a:cubicBezTo>
                  <a:pt x="112" y="120"/>
                  <a:pt x="56" y="60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3" name="computr2"/>
          <p:cNvSpPr>
            <a:spLocks noEditPoints="1" noChangeArrowheads="1"/>
          </p:cNvSpPr>
          <p:nvPr/>
        </p:nvSpPr>
        <p:spPr bwMode="auto">
          <a:xfrm>
            <a:off x="2435586" y="259546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computr2"/>
          <p:cNvSpPr>
            <a:spLocks noEditPoints="1" noChangeArrowheads="1"/>
          </p:cNvSpPr>
          <p:nvPr/>
        </p:nvSpPr>
        <p:spPr bwMode="auto">
          <a:xfrm>
            <a:off x="3480151" y="180753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computr2"/>
          <p:cNvSpPr>
            <a:spLocks noEditPoints="1" noChangeArrowheads="1"/>
          </p:cNvSpPr>
          <p:nvPr/>
        </p:nvSpPr>
        <p:spPr bwMode="auto">
          <a:xfrm>
            <a:off x="4946262" y="1896030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computr2"/>
          <p:cNvSpPr>
            <a:spLocks noEditPoints="1" noChangeArrowheads="1"/>
          </p:cNvSpPr>
          <p:nvPr/>
        </p:nvSpPr>
        <p:spPr bwMode="auto">
          <a:xfrm>
            <a:off x="5739749" y="4528349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computr2"/>
          <p:cNvSpPr>
            <a:spLocks noEditPoints="1" noChangeArrowheads="1"/>
          </p:cNvSpPr>
          <p:nvPr/>
        </p:nvSpPr>
        <p:spPr bwMode="auto">
          <a:xfrm>
            <a:off x="4272888" y="472391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577" name="Freeform 17"/>
          <p:cNvSpPr>
            <a:spLocks/>
          </p:cNvSpPr>
          <p:nvPr/>
        </p:nvSpPr>
        <p:spPr bwMode="auto">
          <a:xfrm>
            <a:off x="3036072" y="4090121"/>
            <a:ext cx="1470613" cy="431542"/>
          </a:xfrm>
          <a:custGeom>
            <a:avLst/>
            <a:gdLst>
              <a:gd name="T0" fmla="*/ 0 w 1872"/>
              <a:gd name="T1" fmla="*/ 1056 h 1056"/>
              <a:gd name="T2" fmla="*/ 1248 w 1872"/>
              <a:gd name="T3" fmla="*/ 816 h 1056"/>
              <a:gd name="T4" fmla="*/ 1872 w 1872"/>
              <a:gd name="T5" fmla="*/ 0 h 1056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21" h="32672">
                <a:moveTo>
                  <a:pt x="0" y="32672"/>
                </a:moveTo>
                <a:cubicBezTo>
                  <a:pt x="2500" y="32369"/>
                  <a:pt x="5000" y="32066"/>
                  <a:pt x="6667" y="30399"/>
                </a:cubicBezTo>
                <a:cubicBezTo>
                  <a:pt x="8333" y="28733"/>
                  <a:pt x="10088" y="6476"/>
                  <a:pt x="10921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9" name="computr2"/>
          <p:cNvSpPr>
            <a:spLocks noEditPoints="1" noChangeArrowheads="1"/>
          </p:cNvSpPr>
          <p:nvPr/>
        </p:nvSpPr>
        <p:spPr bwMode="auto">
          <a:xfrm>
            <a:off x="6660247" y="245222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computr2"/>
          <p:cNvSpPr>
            <a:spLocks noEditPoints="1" noChangeArrowheads="1"/>
          </p:cNvSpPr>
          <p:nvPr/>
        </p:nvSpPr>
        <p:spPr bwMode="auto">
          <a:xfrm>
            <a:off x="2576253" y="438334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Rounded Rectangular Callout 2"/>
          <p:cNvSpPr/>
          <p:nvPr/>
        </p:nvSpPr>
        <p:spPr>
          <a:xfrm>
            <a:off x="319784" y="3479476"/>
            <a:ext cx="3799437" cy="794999"/>
          </a:xfrm>
          <a:prstGeom prst="wedgeRoundRectCallout">
            <a:avLst>
              <a:gd name="adj1" fmla="val 41980"/>
              <a:gd name="adj2" fmla="val 67227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SetLoc</a:t>
            </a:r>
            <a:r>
              <a:rPr lang="en-US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(“Star Wars.mov”, IP address of N</a:t>
            </a:r>
            <a:r>
              <a:rPr lang="en-US" baseline="-250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6052453" y="3405535"/>
            <a:ext cx="2198345" cy="781230"/>
          </a:xfrm>
          <a:prstGeom prst="wedgeRoundRectCallout">
            <a:avLst>
              <a:gd name="adj1" fmla="val -64898"/>
              <a:gd name="adj2" fmla="val -736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Lookup(</a:t>
            </a:r>
            <a:r>
              <a:rPr lang="ja-JP" alt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“</a:t>
            </a:r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Star Wars.mov</a:t>
            </a:r>
            <a:r>
              <a:rPr lang="ja-JP" alt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”</a:t>
            </a:r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4267266" y="3566901"/>
            <a:ext cx="7040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DB</a:t>
            </a:r>
            <a:endParaRPr lang="en-US" sz="2800" baseline="-25000" dirty="0">
              <a:latin typeface="Arial" charset="0"/>
            </a:endParaRPr>
          </a:p>
        </p:txBody>
      </p:sp>
      <p:sp>
        <p:nvSpPr>
          <p:cNvPr id="31" name="computr2"/>
          <p:cNvSpPr>
            <a:spLocks noEditPoints="1" noChangeArrowheads="1"/>
          </p:cNvSpPr>
          <p:nvPr/>
        </p:nvSpPr>
        <p:spPr bwMode="auto">
          <a:xfrm>
            <a:off x="4386553" y="324511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977853" y="5232966"/>
            <a:ext cx="3319422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 charset="0"/>
                <a:ea typeface="Courier" charset="0"/>
                <a:cs typeface="Courier" charset="0"/>
              </a:rPr>
              <a:t>key=“Star Wars.mov”, value=[content]</a:t>
            </a:r>
          </a:p>
        </p:txBody>
      </p:sp>
      <p:sp>
        <p:nvSpPr>
          <p:cNvPr id="33" name="Text Box 17"/>
          <p:cNvSpPr txBox="1">
            <a:spLocks noChangeArrowheads="1"/>
          </p:cNvSpPr>
          <p:nvPr/>
        </p:nvSpPr>
        <p:spPr bwMode="auto">
          <a:xfrm>
            <a:off x="3875374" y="4545842"/>
            <a:ext cx="5040026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9900"/>
                </a:solidFill>
                <a:latin typeface="Arial" charset="0"/>
              </a:rPr>
              <a:t>Simple,</a:t>
            </a:r>
            <a:r>
              <a:rPr lang="en-US" sz="2800" dirty="0">
                <a:latin typeface="Arial" charset="0"/>
              </a:rPr>
              <a:t> but O(</a:t>
            </a:r>
            <a:r>
              <a:rPr lang="en-US" sz="2800" i="1" dirty="0">
                <a:latin typeface="Times New Roman" charset="0"/>
              </a:rPr>
              <a:t>N</a:t>
            </a:r>
            <a:r>
              <a:rPr lang="en-US" sz="2800" dirty="0">
                <a:latin typeface="Arial" charset="0"/>
              </a:rPr>
              <a:t>) state and a </a:t>
            </a:r>
            <a:r>
              <a:rPr lang="en-US" sz="2800" dirty="0">
                <a:solidFill>
                  <a:srgbClr val="FF0000"/>
                </a:solidFill>
                <a:latin typeface="Arial" charset="0"/>
              </a:rPr>
              <a:t>single point of failure</a:t>
            </a:r>
          </a:p>
        </p:txBody>
      </p:sp>
    </p:spTree>
    <p:extLst>
      <p:ext uri="{BB962C8B-B14F-4D97-AF65-F5344CB8AC3E}">
        <p14:creationId xmlns:p14="http://schemas.microsoft.com/office/powerpoint/2010/main" val="17581744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2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9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Flooded queries (original Gnutella)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2424876" y="2916909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3457699" y="2098150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4903560" y="221371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5749367" y="4838906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4282506" y="5029200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1665465" y="4721638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6326769" y="2810785"/>
            <a:ext cx="10390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Client</a:t>
            </a:r>
          </a:p>
        </p:txBody>
      </p:sp>
      <p:sp>
        <p:nvSpPr>
          <p:cNvPr id="194576" name="Freeform 16"/>
          <p:cNvSpPr>
            <a:spLocks/>
          </p:cNvSpPr>
          <p:nvPr/>
        </p:nvSpPr>
        <p:spPr bwMode="auto">
          <a:xfrm rot="17100000">
            <a:off x="5736173" y="3958248"/>
            <a:ext cx="1873142" cy="43462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8456 w 18456"/>
              <a:gd name="connsiteY0" fmla="*/ 241 h 2005"/>
              <a:gd name="connsiteX1" fmla="*/ 11581 w 18456"/>
              <a:gd name="connsiteY1" fmla="*/ 241 h 2005"/>
              <a:gd name="connsiteX2" fmla="*/ 0 w 18456"/>
              <a:gd name="connsiteY2" fmla="*/ 785 h 2005"/>
              <a:gd name="connsiteX0" fmla="*/ 10000 w 10000"/>
              <a:gd name="connsiteY0" fmla="*/ 0 h 10163"/>
              <a:gd name="connsiteX1" fmla="*/ 3863 w 10000"/>
              <a:gd name="connsiteY1" fmla="*/ 6982 h 10163"/>
              <a:gd name="connsiteX2" fmla="*/ 0 w 10000"/>
              <a:gd name="connsiteY2" fmla="*/ 2713 h 10163"/>
              <a:gd name="connsiteX0" fmla="*/ 10000 w 10000"/>
              <a:gd name="connsiteY0" fmla="*/ 0 h 10163"/>
              <a:gd name="connsiteX1" fmla="*/ 3863 w 10000"/>
              <a:gd name="connsiteY1" fmla="*/ 6982 h 10163"/>
              <a:gd name="connsiteX2" fmla="*/ 0 w 10000"/>
              <a:gd name="connsiteY2" fmla="*/ 2713 h 10163"/>
              <a:gd name="connsiteX0" fmla="*/ 10000 w 10000"/>
              <a:gd name="connsiteY0" fmla="*/ 0 h 12198"/>
              <a:gd name="connsiteX1" fmla="*/ 3863 w 10000"/>
              <a:gd name="connsiteY1" fmla="*/ 6982 h 12198"/>
              <a:gd name="connsiteX2" fmla="*/ 0 w 10000"/>
              <a:gd name="connsiteY2" fmla="*/ 2713 h 1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12198">
                <a:moveTo>
                  <a:pt x="10000" y="0"/>
                </a:moveTo>
                <a:cubicBezTo>
                  <a:pt x="8589" y="3566"/>
                  <a:pt x="5915" y="5954"/>
                  <a:pt x="3863" y="6982"/>
                </a:cubicBezTo>
                <a:cubicBezTo>
                  <a:pt x="2291" y="7972"/>
                  <a:pt x="395" y="20524"/>
                  <a:pt x="0" y="271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3" name="computr2"/>
          <p:cNvSpPr>
            <a:spLocks noEditPoints="1" noChangeArrowheads="1"/>
          </p:cNvSpPr>
          <p:nvPr/>
        </p:nvSpPr>
        <p:spPr bwMode="auto">
          <a:xfrm>
            <a:off x="2435586" y="259546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computr2"/>
          <p:cNvSpPr>
            <a:spLocks noEditPoints="1" noChangeArrowheads="1"/>
          </p:cNvSpPr>
          <p:nvPr/>
        </p:nvSpPr>
        <p:spPr bwMode="auto">
          <a:xfrm>
            <a:off x="3480151" y="180753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computr2"/>
          <p:cNvSpPr>
            <a:spLocks noEditPoints="1" noChangeArrowheads="1"/>
          </p:cNvSpPr>
          <p:nvPr/>
        </p:nvSpPr>
        <p:spPr bwMode="auto">
          <a:xfrm>
            <a:off x="4946262" y="1896030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computr2"/>
          <p:cNvSpPr>
            <a:spLocks noEditPoints="1" noChangeArrowheads="1"/>
          </p:cNvSpPr>
          <p:nvPr/>
        </p:nvSpPr>
        <p:spPr bwMode="auto">
          <a:xfrm>
            <a:off x="5739749" y="4528349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computr2"/>
          <p:cNvSpPr>
            <a:spLocks noEditPoints="1" noChangeArrowheads="1"/>
          </p:cNvSpPr>
          <p:nvPr/>
        </p:nvSpPr>
        <p:spPr bwMode="auto">
          <a:xfrm>
            <a:off x="4272888" y="472391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computr2"/>
          <p:cNvSpPr>
            <a:spLocks noEditPoints="1" noChangeArrowheads="1"/>
          </p:cNvSpPr>
          <p:nvPr/>
        </p:nvSpPr>
        <p:spPr bwMode="auto">
          <a:xfrm>
            <a:off x="6660247" y="245222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computr2"/>
          <p:cNvSpPr>
            <a:spLocks noEditPoints="1" noChangeArrowheads="1"/>
          </p:cNvSpPr>
          <p:nvPr/>
        </p:nvSpPr>
        <p:spPr bwMode="auto">
          <a:xfrm>
            <a:off x="2576253" y="438334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" name="Rounded Rectangular Callout 31"/>
          <p:cNvSpPr/>
          <p:nvPr/>
        </p:nvSpPr>
        <p:spPr>
          <a:xfrm>
            <a:off x="6774379" y="1426695"/>
            <a:ext cx="2120801" cy="761682"/>
          </a:xfrm>
          <a:prstGeom prst="wedgeRoundRectCallout">
            <a:avLst>
              <a:gd name="adj1" fmla="val -42451"/>
              <a:gd name="adj2" fmla="val 7284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Lookup(</a:t>
            </a:r>
            <a:r>
              <a:rPr lang="ja-JP" alt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“</a:t>
            </a:r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Star Wars.mov</a:t>
            </a:r>
            <a:r>
              <a:rPr lang="ja-JP" alt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”</a:t>
            </a:r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</p:txBody>
      </p:sp>
      <p:sp>
        <p:nvSpPr>
          <p:cNvPr id="34" name="Freeform 16"/>
          <p:cNvSpPr>
            <a:spLocks/>
          </p:cNvSpPr>
          <p:nvPr/>
        </p:nvSpPr>
        <p:spPr bwMode="auto">
          <a:xfrm rot="17100000">
            <a:off x="5965399" y="2067107"/>
            <a:ext cx="199797" cy="1023105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42" h="11669">
                <a:moveTo>
                  <a:pt x="5464" y="11669"/>
                </a:moveTo>
                <a:cubicBezTo>
                  <a:pt x="7739" y="9526"/>
                  <a:pt x="15702" y="8002"/>
                  <a:pt x="6531" y="5107"/>
                </a:cubicBezTo>
                <a:cubicBezTo>
                  <a:pt x="-2654" y="2212"/>
                  <a:pt x="197" y="3241"/>
                  <a:pt x="1284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5" name="Freeform 16"/>
          <p:cNvSpPr>
            <a:spLocks/>
          </p:cNvSpPr>
          <p:nvPr/>
        </p:nvSpPr>
        <p:spPr bwMode="auto">
          <a:xfrm rot="15194316">
            <a:off x="5116412" y="4381732"/>
            <a:ext cx="199797" cy="1023105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42" h="11669">
                <a:moveTo>
                  <a:pt x="5464" y="11669"/>
                </a:moveTo>
                <a:cubicBezTo>
                  <a:pt x="7739" y="9526"/>
                  <a:pt x="15702" y="8002"/>
                  <a:pt x="6531" y="5107"/>
                </a:cubicBezTo>
                <a:cubicBezTo>
                  <a:pt x="-2654" y="2212"/>
                  <a:pt x="197" y="3241"/>
                  <a:pt x="1284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7" name="Freeform 16"/>
          <p:cNvSpPr>
            <a:spLocks/>
          </p:cNvSpPr>
          <p:nvPr/>
        </p:nvSpPr>
        <p:spPr bwMode="auto">
          <a:xfrm rot="17100000">
            <a:off x="3578280" y="4099626"/>
            <a:ext cx="94247" cy="110954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  <a:gd name="connsiteX0" fmla="*/ 5282 w 5282"/>
              <a:gd name="connsiteY0" fmla="*/ 14739 h 14739"/>
              <a:gd name="connsiteX1" fmla="*/ 2589 w 5282"/>
              <a:gd name="connsiteY1" fmla="*/ 10687 h 14739"/>
              <a:gd name="connsiteX2" fmla="*/ 548 w 5282"/>
              <a:gd name="connsiteY2" fmla="*/ 0 h 14739"/>
              <a:gd name="connsiteX0" fmla="*/ 8963 w 8963"/>
              <a:gd name="connsiteY0" fmla="*/ 10000 h 10000"/>
              <a:gd name="connsiteX1" fmla="*/ 3865 w 8963"/>
              <a:gd name="connsiteY1" fmla="*/ 7251 h 10000"/>
              <a:gd name="connsiteX2" fmla="*/ 0 w 8963"/>
              <a:gd name="connsiteY2" fmla="*/ 0 h 10000"/>
              <a:gd name="connsiteX0" fmla="*/ 10000 w 10000"/>
              <a:gd name="connsiteY0" fmla="*/ 10000 h 10000"/>
              <a:gd name="connsiteX1" fmla="*/ 4312 w 10000"/>
              <a:gd name="connsiteY1" fmla="*/ 7251 h 10000"/>
              <a:gd name="connsiteX2" fmla="*/ 0 w 10000"/>
              <a:gd name="connsiteY2" fmla="*/ 0 h 10000"/>
              <a:gd name="connsiteX0" fmla="*/ 10000 w 10249"/>
              <a:gd name="connsiteY0" fmla="*/ 10000 h 10000"/>
              <a:gd name="connsiteX1" fmla="*/ 8525 w 10249"/>
              <a:gd name="connsiteY1" fmla="*/ 5359 h 10000"/>
              <a:gd name="connsiteX2" fmla="*/ 0 w 10249"/>
              <a:gd name="connsiteY2" fmla="*/ 0 h 10000"/>
              <a:gd name="connsiteX0" fmla="*/ 10000 w 15043"/>
              <a:gd name="connsiteY0" fmla="*/ 10000 h 10000"/>
              <a:gd name="connsiteX1" fmla="*/ 8525 w 15043"/>
              <a:gd name="connsiteY1" fmla="*/ 5359 h 10000"/>
              <a:gd name="connsiteX2" fmla="*/ 0 w 15043"/>
              <a:gd name="connsiteY2" fmla="*/ 0 h 10000"/>
              <a:gd name="connsiteX0" fmla="*/ 10000 w 15043"/>
              <a:gd name="connsiteY0" fmla="*/ 10000 h 10000"/>
              <a:gd name="connsiteX1" fmla="*/ 8525 w 15043"/>
              <a:gd name="connsiteY1" fmla="*/ 5359 h 10000"/>
              <a:gd name="connsiteX2" fmla="*/ 0 w 15043"/>
              <a:gd name="connsiteY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043" h="10000">
                <a:moveTo>
                  <a:pt x="10000" y="10000"/>
                </a:moveTo>
                <a:cubicBezTo>
                  <a:pt x="7600" y="8918"/>
                  <a:pt x="23528" y="8678"/>
                  <a:pt x="8525" y="5359"/>
                </a:cubicBezTo>
                <a:cubicBezTo>
                  <a:pt x="-1362" y="2701"/>
                  <a:pt x="10030" y="4765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8" name="Freeform 16"/>
          <p:cNvSpPr>
            <a:spLocks/>
          </p:cNvSpPr>
          <p:nvPr/>
        </p:nvSpPr>
        <p:spPr bwMode="auto">
          <a:xfrm rot="17100000">
            <a:off x="4368009" y="2060028"/>
            <a:ext cx="134654" cy="75279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75" h="10000">
                <a:moveTo>
                  <a:pt x="10175" y="10000"/>
                </a:moveTo>
                <a:cubicBezTo>
                  <a:pt x="9039" y="8405"/>
                  <a:pt x="9475" y="7488"/>
                  <a:pt x="7482" y="5948"/>
                </a:cubicBezTo>
                <a:cubicBezTo>
                  <a:pt x="5329" y="4806"/>
                  <a:pt x="-1142" y="3416"/>
                  <a:pt x="175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9" name="Freeform 16"/>
          <p:cNvSpPr>
            <a:spLocks/>
          </p:cNvSpPr>
          <p:nvPr/>
        </p:nvSpPr>
        <p:spPr bwMode="auto">
          <a:xfrm rot="17100000">
            <a:off x="4948892" y="-788652"/>
            <a:ext cx="134654" cy="75279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75" h="10000">
                <a:moveTo>
                  <a:pt x="10175" y="10000"/>
                </a:moveTo>
                <a:cubicBezTo>
                  <a:pt x="9039" y="8405"/>
                  <a:pt x="9475" y="7488"/>
                  <a:pt x="7482" y="5948"/>
                </a:cubicBezTo>
                <a:cubicBezTo>
                  <a:pt x="5329" y="4806"/>
                  <a:pt x="-1142" y="3416"/>
                  <a:pt x="175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40" name="Freeform 16"/>
          <p:cNvSpPr>
            <a:spLocks/>
          </p:cNvSpPr>
          <p:nvPr/>
        </p:nvSpPr>
        <p:spPr bwMode="auto">
          <a:xfrm rot="17100000">
            <a:off x="3452008" y="2007234"/>
            <a:ext cx="1045604" cy="1777803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  <a:gd name="connsiteX0" fmla="*/ 79027 w 79027"/>
              <a:gd name="connsiteY0" fmla="*/ 23616 h 23616"/>
              <a:gd name="connsiteX1" fmla="*/ 76334 w 79027"/>
              <a:gd name="connsiteY1" fmla="*/ 19564 h 23616"/>
              <a:gd name="connsiteX2" fmla="*/ 17 w 79027"/>
              <a:gd name="connsiteY2" fmla="*/ 0 h 23616"/>
              <a:gd name="connsiteX0" fmla="*/ 79048 w 79048"/>
              <a:gd name="connsiteY0" fmla="*/ 23616 h 23616"/>
              <a:gd name="connsiteX1" fmla="*/ 34012 w 79048"/>
              <a:gd name="connsiteY1" fmla="*/ 10780 h 23616"/>
              <a:gd name="connsiteX2" fmla="*/ 38 w 79048"/>
              <a:gd name="connsiteY2" fmla="*/ 0 h 23616"/>
              <a:gd name="connsiteX0" fmla="*/ 79048 w 79048"/>
              <a:gd name="connsiteY0" fmla="*/ 23616 h 23616"/>
              <a:gd name="connsiteX1" fmla="*/ 34012 w 79048"/>
              <a:gd name="connsiteY1" fmla="*/ 10780 h 23616"/>
              <a:gd name="connsiteX2" fmla="*/ 38 w 79048"/>
              <a:gd name="connsiteY2" fmla="*/ 0 h 23616"/>
              <a:gd name="connsiteX0" fmla="*/ 79059 w 79059"/>
              <a:gd name="connsiteY0" fmla="*/ 23616 h 23616"/>
              <a:gd name="connsiteX1" fmla="*/ 34023 w 79059"/>
              <a:gd name="connsiteY1" fmla="*/ 10780 h 23616"/>
              <a:gd name="connsiteX2" fmla="*/ 49 w 79059"/>
              <a:gd name="connsiteY2" fmla="*/ 0 h 23616"/>
              <a:gd name="connsiteX0" fmla="*/ 79010 w 79010"/>
              <a:gd name="connsiteY0" fmla="*/ 23616 h 23616"/>
              <a:gd name="connsiteX1" fmla="*/ 33974 w 79010"/>
              <a:gd name="connsiteY1" fmla="*/ 10780 h 23616"/>
              <a:gd name="connsiteX2" fmla="*/ 0 w 79010"/>
              <a:gd name="connsiteY2" fmla="*/ 0 h 23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010" h="23616">
                <a:moveTo>
                  <a:pt x="79010" y="23616"/>
                </a:moveTo>
                <a:cubicBezTo>
                  <a:pt x="77874" y="22021"/>
                  <a:pt x="46072" y="17832"/>
                  <a:pt x="33974" y="10780"/>
                </a:cubicBezTo>
                <a:cubicBezTo>
                  <a:pt x="24129" y="5709"/>
                  <a:pt x="3311" y="8687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77853" y="5232966"/>
            <a:ext cx="3319422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 charset="0"/>
                <a:ea typeface="Courier" charset="0"/>
                <a:cs typeface="Courier" charset="0"/>
              </a:rPr>
              <a:t>key=“Star Wars.mov”, value=[content]</a:t>
            </a:r>
          </a:p>
        </p:txBody>
      </p:sp>
      <p:sp>
        <p:nvSpPr>
          <p:cNvPr id="41" name="Text Box 17"/>
          <p:cNvSpPr txBox="1">
            <a:spLocks noChangeArrowheads="1"/>
          </p:cNvSpPr>
          <p:nvPr/>
        </p:nvSpPr>
        <p:spPr bwMode="auto">
          <a:xfrm>
            <a:off x="326787" y="3399922"/>
            <a:ext cx="5893646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9900"/>
                </a:solidFill>
                <a:latin typeface="Arial" charset="0"/>
              </a:rPr>
              <a:t>Robust,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>
                <a:latin typeface="Arial" charset="0"/>
              </a:rPr>
              <a:t>but 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O(</a:t>
            </a:r>
            <a:r>
              <a:rPr lang="en-US" sz="2800" i="1">
                <a:solidFill>
                  <a:srgbClr val="FF0000"/>
                </a:solidFill>
                <a:latin typeface="Times New Roman" charset="0"/>
              </a:rPr>
              <a:t>N = number of peers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) </a:t>
            </a:r>
            <a:r>
              <a:rPr lang="en-US" sz="2800" dirty="0">
                <a:latin typeface="Arial" charset="0"/>
              </a:rPr>
              <a:t>messages per lookup</a:t>
            </a:r>
            <a:endParaRPr lang="en-US" sz="2800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4620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37454</TotalTime>
  <Words>3887</Words>
  <Application>Microsoft Macintosh PowerPoint</Application>
  <PresentationFormat>On-screen Show (4:3)</PresentationFormat>
  <Paragraphs>720</Paragraphs>
  <Slides>53</Slides>
  <Notes>49</Notes>
  <HiddenSlides>7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2" baseType="lpstr">
      <vt:lpstr>Arial Regular</vt:lpstr>
      <vt:lpstr>Arial</vt:lpstr>
      <vt:lpstr>Calibri</vt:lpstr>
      <vt:lpstr>Courier</vt:lpstr>
      <vt:lpstr>Courier New</vt:lpstr>
      <vt:lpstr>Helvetica</vt:lpstr>
      <vt:lpstr>Tahoma</vt:lpstr>
      <vt:lpstr>Times New Roman</vt:lpstr>
      <vt:lpstr>1_Office Theme</vt:lpstr>
      <vt:lpstr>Peer-to-Peer Systems and Distributed Hash Tables</vt:lpstr>
      <vt:lpstr>Today</vt:lpstr>
      <vt:lpstr>What is a Peer-to-Peer (P2P) system?</vt:lpstr>
      <vt:lpstr>Advantages of P2P systems</vt:lpstr>
      <vt:lpstr>P2P adoption</vt:lpstr>
      <vt:lpstr>Example: Classic BitTorrent</vt:lpstr>
      <vt:lpstr>The lookup problem</vt:lpstr>
      <vt:lpstr>Centralized lookup (Napster)</vt:lpstr>
      <vt:lpstr>Flooded queries (original Gnutella)</vt:lpstr>
      <vt:lpstr>Routed DHT queries (Chord)</vt:lpstr>
      <vt:lpstr>Today</vt:lpstr>
      <vt:lpstr>What is a DHT (and why)?</vt:lpstr>
      <vt:lpstr>What is a DHT (and why)?</vt:lpstr>
      <vt:lpstr>Cooperative storage with a DHT</vt:lpstr>
      <vt:lpstr>BitTorrent over DHT</vt:lpstr>
      <vt:lpstr>BitTorrent over DHT</vt:lpstr>
      <vt:lpstr>BitTorrent over DHT</vt:lpstr>
      <vt:lpstr>Why DHT for BitTorrent?</vt:lpstr>
      <vt:lpstr>Why the put/get DHT interface?</vt:lpstr>
      <vt:lpstr>What is hard in DHT design?</vt:lpstr>
      <vt:lpstr>Today</vt:lpstr>
      <vt:lpstr>Chord lookup algorithm properties</vt:lpstr>
      <vt:lpstr>Chord identifiers</vt:lpstr>
      <vt:lpstr>Consistent hashing</vt:lpstr>
      <vt:lpstr>Chord: Successor pointers</vt:lpstr>
      <vt:lpstr>Basic lookup</vt:lpstr>
      <vt:lpstr>Simple lookup algorithm</vt:lpstr>
      <vt:lpstr>Improving performance</vt:lpstr>
      <vt:lpstr>“Finger table” allows log N-time lookups</vt:lpstr>
      <vt:lpstr>Finger i Points to Successor of n+2i</vt:lpstr>
      <vt:lpstr>Implication of finger tables</vt:lpstr>
      <vt:lpstr>Lookup with finger table</vt:lpstr>
      <vt:lpstr>Lookups Take O(log N) Hops</vt:lpstr>
      <vt:lpstr>An aside: Is log(n) fast or slow?</vt:lpstr>
      <vt:lpstr>Joining: Linked list insert</vt:lpstr>
      <vt:lpstr>Join (2)</vt:lpstr>
      <vt:lpstr>Join (3)</vt:lpstr>
      <vt:lpstr>Notify messages maintain predecessors</vt:lpstr>
      <vt:lpstr>Stabilize message fixes successor</vt:lpstr>
      <vt:lpstr>Joining: Summary</vt:lpstr>
      <vt:lpstr>Failures may cause incorrect lookup</vt:lpstr>
      <vt:lpstr>Successor lists</vt:lpstr>
      <vt:lpstr>Lookup with fault tolerance</vt:lpstr>
      <vt:lpstr>Today</vt:lpstr>
      <vt:lpstr>Cooperative storage with a DHT</vt:lpstr>
      <vt:lpstr>The DHash DHT</vt:lpstr>
      <vt:lpstr>DHash replicates blocks at r successors</vt:lpstr>
      <vt:lpstr>Today</vt:lpstr>
      <vt:lpstr>DHTs: Impact</vt:lpstr>
      <vt:lpstr>Why don’t all services use P2P?</vt:lpstr>
      <vt:lpstr>DHTs in retrospective</vt:lpstr>
      <vt:lpstr>Take-away ideas: What DHTs got right</vt:lpstr>
      <vt:lpstr>PowerPoint Presentation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1873</cp:revision>
  <cp:lastPrinted>2016-10-17T11:52:07Z</cp:lastPrinted>
  <dcterms:created xsi:type="dcterms:W3CDTF">2013-10-08T01:49:25Z</dcterms:created>
  <dcterms:modified xsi:type="dcterms:W3CDTF">2019-09-15T06:21:18Z</dcterms:modified>
</cp:coreProperties>
</file>