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4" r:id="rId4"/>
    <p:sldId id="266" r:id="rId5"/>
    <p:sldId id="265" r:id="rId6"/>
    <p:sldId id="257" r:id="rId7"/>
    <p:sldId id="267" r:id="rId8"/>
    <p:sldId id="260" r:id="rId9"/>
    <p:sldId id="261" r:id="rId10"/>
    <p:sldId id="268" r:id="rId11"/>
    <p:sldId id="271" r:id="rId12"/>
    <p:sldId id="270" r:id="rId13"/>
    <p:sldId id="272" r:id="rId14"/>
    <p:sldId id="262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7550"/>
  </p:normalViewPr>
  <p:slideViewPr>
    <p:cSldViewPr snapToGrid="0" snapToObjects="1">
      <p:cViewPr varScale="1">
        <p:scale>
          <a:sx n="120" d="100"/>
          <a:sy n="120" d="100"/>
        </p:scale>
        <p:origin x="11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96284-C744-6C48-BF5F-8B385FF230B9}" type="datetimeFigureOut">
              <a:rPr lang="en-US" smtClean="0"/>
              <a:t>9/2/19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DFA79-2B04-BA42-B916-7D85EAD2B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4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57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363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689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539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65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39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82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93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48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04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15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29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43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DFA79-2B04-BA42-B916-7D85EAD2B5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53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1BC6-2A49-BD45-A046-AB1FFE4F9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4D5BBD-FF5D-0F49-A044-6A13CF4331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C9C73-F979-C74E-9028-0849A2AC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E1FD3-7177-004F-AA46-29F2104B4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7A79D-6F70-D44E-B7BE-7BF9A9F8A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56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CB75A-FA77-B049-AC5C-4E991B860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A1F5D5-1E61-8141-9680-F5632B1A1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DA4E8-F7D3-2F46-8E29-CFF95756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E0617-46CA-614D-B15C-2F37680C0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41060-6739-5D41-8EF7-FD021ACE9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3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DA933F-C607-9E49-AA78-02A4CA870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554057-7258-694A-8526-22E41AC43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1CBF1-9F16-C940-8027-2E426EB68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957EC-CE2A-8F4A-8391-BE5CD98E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EE04A-5EF7-3D4A-84FB-7CA6F3E5B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1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CBF7-6654-054F-B8ED-C72F2429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D4BAF-143F-C647-99F0-EC7DE0FBB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C7D29-8887-BD48-BC88-D8FB6F4BA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B3E71-7EDA-4843-9F76-1BFC3455D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214A9-660C-1F48-8C47-3E19506E0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8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374A1-B8DE-1344-A0A3-527C37E4E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1CCA8-66CB-B748-A929-A2138780D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2BE0F-B053-7440-A317-204266A28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D8DFE-488D-C14A-BFD7-518398CD6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C6711-EAC9-0748-A7CD-7D4FFCDF2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7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8585D-A011-F546-B283-414A64C55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74FB1-FA0A-9A46-85EA-672009D69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FF5D9-4738-3143-83D6-C640CA0F4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F2363-3AAA-694D-A28F-51FF408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D9240-65F6-074E-B865-CA100A706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E4DD1-714E-044A-9AF3-BEC95B623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37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B70E5-8457-2F4F-AABF-160F68E89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7EFBCF-A3C8-2849-8221-389D6E61D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3898E-B76D-3C47-99C9-474FA513B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A6B38F-ABC4-EA4D-9BAB-12C7B434F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2BD24-77C8-9A4E-AA49-F2811D315A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49155A-650D-2B49-A38B-C2E487F6B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2452A2-8494-AD4C-A6B9-F17BE4A58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9A00CA-6294-B141-BC93-70A50021C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3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9C5C8-78B1-544E-B879-D0250E25C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ABEC0-C009-1646-A8F7-DD6351307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9D097-C84A-AD43-9B06-5D7BDCA3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70C5A-7FB4-4B4A-A3B5-C46102A59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0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7E28E-7F69-4449-BB00-4F22E537C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EA7F12-5B78-D546-B481-1A735D365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D768D-59AF-6048-97A5-8EC413C0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1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54EFD-3709-AE4C-B017-7BF86EC6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BD8F1-D78A-0544-B403-A710A7D0A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0FB696-132F-E046-A9F2-0EA785166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4252D-6E6F-C54C-90A9-7E23C9A6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C7589-F304-6745-A893-DFE6F7F8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4D26A-EECD-7343-82E2-95B76358F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8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40B6-23A5-3E4F-B698-74A10E81A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551D79-25BE-D641-BC62-F8E6C4A62B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9D022-2CDD-8544-B656-2E09BC99A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002BD-4F9A-B24F-9875-607DB9BE4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03762-E494-824A-9A08-DDF1676BC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00F9D-0F91-2C4D-AB1E-A0B9EDAA0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9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AA19F7-C254-544E-9A55-CCCD1C08A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C88FE-9FC7-364F-856A-8BC3DE05E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4D277-CEA6-D44C-9086-31B905241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1FFCD-1616-9E47-BF00-0C4C3B9BDA0F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335CB-7531-654F-9EC1-1F877A3C1B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1AC72-28D8-1D47-B99F-8DAFFCE8A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09232-F889-8143-8178-57172A912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4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our.golang.org/list" TargetMode="External"/><Relationship Id="rId7" Type="http://schemas.openxmlformats.org/officeDocument/2006/relationships/hyperlink" Target="https://github.com/golang/go/wiki/GoTalk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alks.golang.org/2013/distsys.slide#1" TargetMode="External"/><Relationship Id="rId5" Type="http://schemas.openxmlformats.org/officeDocument/2006/relationships/hyperlink" Target="https://talks.golang.org/2013/go4python.slide#1" TargetMode="External"/><Relationship Id="rId4" Type="http://schemas.openxmlformats.org/officeDocument/2006/relationships/hyperlink" Target="https://play.golang.org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golang.org/doc/faq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ry.github.io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eb.kaust.edu.sa/Faculty/MarcoCanini/classes/CS240/F19/assignments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alks.golang.org/2012/splash.articl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github.com/golang/go/wiki/GoUsers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7AE9A3-5623-4F4A-8D89-E65EEA1D902F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 Short Intro to Go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CS 240 – Fall 201</a:t>
            </a:r>
            <a:r>
              <a:rPr lang="en-US" altLang="zh-TW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9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Rec. 1</a:t>
            </a:r>
          </a:p>
          <a:p>
            <a:pPr algn="ctr"/>
            <a:r>
              <a:rPr lang="en-US" altLang="zh-TW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Sep.</a:t>
            </a:r>
            <a:r>
              <a:rPr lang="zh-TW" alt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altLang="zh-TW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3rd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95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6AC49B-0C66-6549-96AA-F9701CA927BD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8F115E-FA5C-6045-B834-06355258A6D3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But How do I Use Go?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3FC19A-B9DD-6F46-BF78-296FB6FEDF8C}"/>
              </a:ext>
            </a:extLst>
          </p:cNvPr>
          <p:cNvSpPr/>
          <p:nvPr/>
        </p:nvSpPr>
        <p:spPr>
          <a:xfrm>
            <a:off x="1066799" y="632012"/>
            <a:ext cx="10058400" cy="5593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Start here: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https://tour.golang.org/list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Didn’t install Go? Use the web IDE: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4"/>
              </a:rPr>
              <a:t>https://play.golang.org/</a:t>
            </a:r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 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6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Other Resources:</a:t>
            </a:r>
          </a:p>
          <a:p>
            <a:pPr algn="ctr"/>
            <a:endParaRPr lang="en-US" sz="10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 for </a:t>
            </a:r>
            <a:r>
              <a:rPr lang="en-US" sz="20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Pythonists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5"/>
              </a:rPr>
              <a:t>https://talks.golang.org/2013/go4python.slide#1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 for Distributed Systems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6"/>
              </a:rPr>
              <a:t>https://talks.golang.org/2013/distsys.slide#1</a:t>
            </a:r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Official Go Talks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7"/>
              </a:rPr>
              <a:t>https://github.com/golang/go/wiki/GoTalks</a:t>
            </a:r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7028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6AC49B-0C66-6549-96AA-F9701CA927BD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8F115E-FA5C-6045-B834-06355258A6D3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But How do I Use Go?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3FC19A-B9DD-6F46-BF78-296FB6FEDF8C}"/>
              </a:ext>
            </a:extLst>
          </p:cNvPr>
          <p:cNvSpPr/>
          <p:nvPr/>
        </p:nvSpPr>
        <p:spPr>
          <a:xfrm>
            <a:off x="1066799" y="632012"/>
            <a:ext cx="10058400" cy="5593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DEMO</a:t>
            </a:r>
            <a:endParaRPr lang="en-US" sz="4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041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Build Software for Any System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7AA1AF-B00F-FC4C-8506-3F65BBF7E588}"/>
              </a:ext>
            </a:extLst>
          </p:cNvPr>
          <p:cNvSpPr/>
          <p:nvPr/>
        </p:nvSpPr>
        <p:spPr>
          <a:xfrm>
            <a:off x="609600" y="1452283"/>
            <a:ext cx="10972800" cy="30390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 build </a:t>
            </a:r>
            <a:r>
              <a:rPr lang="en-US" sz="2600" dirty="0" err="1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file.go</a:t>
            </a:r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</a:t>
            </a:r>
          </a:p>
          <a:p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Compile an executable for your machine</a:t>
            </a:r>
          </a:p>
          <a:p>
            <a:endParaRPr lang="en-US" sz="2600" dirty="0">
              <a:solidFill>
                <a:schemeClr val="tx1"/>
              </a:solidFill>
              <a:latin typeface="Courier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2600" dirty="0" err="1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env</a:t>
            </a:r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GOOS=windows GOARCH=amd64 go build </a:t>
            </a:r>
            <a:r>
              <a:rPr lang="en-US" sz="2600" dirty="0" err="1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file.go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</a:t>
            </a:r>
          </a:p>
          <a:p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Compile an executable for Windows with 64 bit processor</a:t>
            </a:r>
          </a:p>
        </p:txBody>
      </p:sp>
    </p:spTree>
    <p:extLst>
      <p:ext uri="{BB962C8B-B14F-4D97-AF65-F5344CB8AC3E}">
        <p14:creationId xmlns:p14="http://schemas.microsoft.com/office/powerpoint/2010/main" val="416505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Format your Code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7AA1AF-B00F-FC4C-8506-3F65BBF7E588}"/>
              </a:ext>
            </a:extLst>
          </p:cNvPr>
          <p:cNvSpPr/>
          <p:nvPr/>
        </p:nvSpPr>
        <p:spPr>
          <a:xfrm>
            <a:off x="609600" y="1452283"/>
            <a:ext cx="10972800" cy="30390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COMMAND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		WHAT IT DOES</a:t>
            </a:r>
          </a:p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 </a:t>
            </a:r>
            <a:r>
              <a:rPr lang="en-US" sz="2600" dirty="0" err="1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fmt</a:t>
            </a:r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file.go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Format the </a:t>
            </a:r>
            <a:r>
              <a:rPr lang="en-US" sz="26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file.go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properly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350FEE-4CDC-D14E-9468-005DEF29DD70}"/>
              </a:ext>
            </a:extLst>
          </p:cNvPr>
          <p:cNvSpPr/>
          <p:nvPr/>
        </p:nvSpPr>
        <p:spPr>
          <a:xfrm>
            <a:off x="1066799" y="5210737"/>
            <a:ext cx="10058400" cy="8202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601557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6AC49B-0C66-6549-96AA-F9701CA927BD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8F115E-FA5C-6045-B834-06355258A6D3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Wait, I Have Questions!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07635A-E0B1-E843-9524-6A77CCBF31AC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Go’s official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“Frequently Asked Questions (FAQ)”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https://golang.org/doc/faq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017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6AC49B-0C66-6549-96AA-F9701CA927BD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8F115E-FA5C-6045-B834-06355258A6D3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Some Advice for the Assignments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07635A-E0B1-E843-9524-6A77CCBF31AC}"/>
              </a:ext>
            </a:extLst>
          </p:cNvPr>
          <p:cNvSpPr/>
          <p:nvPr/>
        </p:nvSpPr>
        <p:spPr>
          <a:xfrm>
            <a:off x="4679576" y="1472453"/>
            <a:ext cx="6777318" cy="39130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Write modular code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Use comments (even to yourself)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Don’t forget </a:t>
            </a:r>
            <a:r>
              <a:rPr lang="en-US" sz="30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 </a:t>
            </a:r>
            <a:r>
              <a:rPr lang="en-US" sz="3000" dirty="0" err="1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fmt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(graded)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The clearer your code is, the more we can help with bugs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08159E-3679-A64A-B214-803676013A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640" y="833717"/>
            <a:ext cx="3599145" cy="564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46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Some Housekeeping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CDA77D-9A54-F74A-A5FD-CF5AA0572E7B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Make sure you are on Piazza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Come to OH if you can’t install Go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Start Assignment 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Let us know on the Piazza poll if this recitation is too basic or advanced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4063A1-6C11-2440-B6ED-ACA945687538}"/>
              </a:ext>
            </a:extLst>
          </p:cNvPr>
          <p:cNvSpPr/>
          <p:nvPr/>
        </p:nvSpPr>
        <p:spPr>
          <a:xfrm>
            <a:off x="999565" y="5015751"/>
            <a:ext cx="1828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Basic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4358F9B-DA7A-EB4E-8256-917827B4A09A}"/>
              </a:ext>
            </a:extLst>
          </p:cNvPr>
          <p:cNvSpPr/>
          <p:nvPr/>
        </p:nvSpPr>
        <p:spPr>
          <a:xfrm>
            <a:off x="8810069" y="5015749"/>
            <a:ext cx="2164975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Advanced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09810CC-B8D0-424A-9442-65CB0C656FDE}"/>
              </a:ext>
            </a:extLst>
          </p:cNvPr>
          <p:cNvCxnSpPr>
            <a:cxnSpLocks/>
          </p:cNvCxnSpPr>
          <p:nvPr/>
        </p:nvCxnSpPr>
        <p:spPr>
          <a:xfrm flipV="1">
            <a:off x="4422586" y="5405716"/>
            <a:ext cx="0" cy="537885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5443954A-6EBB-BD42-B8B1-E6AF2B1A358F}"/>
              </a:ext>
            </a:extLst>
          </p:cNvPr>
          <p:cNvSpPr/>
          <p:nvPr/>
        </p:nvSpPr>
        <p:spPr>
          <a:xfrm>
            <a:off x="2497794" y="5195941"/>
            <a:ext cx="6400800" cy="182880"/>
          </a:xfrm>
          <a:prstGeom prst="rect">
            <a:avLst/>
          </a:prstGeom>
          <a:gradFill flip="none" rotWithShape="1">
            <a:gsLst>
              <a:gs pos="50000">
                <a:srgbClr val="FFFF00"/>
              </a:gs>
              <a:gs pos="0">
                <a:schemeClr val="accent6"/>
              </a:gs>
              <a:gs pos="100000">
                <a:srgbClr val="FF0000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4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You’re </a:t>
            </a:r>
            <a:r>
              <a:rPr lang="en-US" altLang="zh-TW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not</a:t>
            </a:r>
            <a:r>
              <a:rPr lang="zh-TW" alt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 Business Major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A34288-24AA-2E49-AF75-2473331243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2532863"/>
            <a:ext cx="7315200" cy="200742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D83252C-6364-6B48-9C9C-6FD369F082CE}"/>
              </a:ext>
            </a:extLst>
          </p:cNvPr>
          <p:cNvSpPr/>
          <p:nvPr/>
        </p:nvSpPr>
        <p:spPr>
          <a:xfrm>
            <a:off x="1066799" y="1210236"/>
            <a:ext cx="10058400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Don’t</a:t>
            </a:r>
            <a:r>
              <a:rPr lang="zh-TW" alt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altLang="zh-TW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Save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File Versions Like this:</a:t>
            </a:r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495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You’re a CS Major – Use Git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7AA1AF-B00F-FC4C-8506-3F65BBF7E588}"/>
              </a:ext>
            </a:extLst>
          </p:cNvPr>
          <p:cNvSpPr/>
          <p:nvPr/>
        </p:nvSpPr>
        <p:spPr>
          <a:xfrm>
            <a:off x="1066800" y="645463"/>
            <a:ext cx="10058400" cy="30390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COMMAND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	WHAT IT DOES</a:t>
            </a:r>
          </a:p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git </a:t>
            </a:r>
            <a:r>
              <a:rPr lang="en-US" sz="2600" dirty="0" err="1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init</a:t>
            </a:r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	Start recording changes in this directory</a:t>
            </a:r>
          </a:p>
          <a:p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git add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			Include this file in the next snapshot</a:t>
            </a:r>
          </a:p>
          <a:p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git commit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Take a snapshot (commit)</a:t>
            </a:r>
          </a:p>
          <a:p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git reset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		Go back to the last snapshot (commit)</a:t>
            </a:r>
          </a:p>
          <a:p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git checkout a</a:t>
            </a:r>
            <a:r>
              <a:rPr lang="en-US" sz="26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Go to snapshot </a:t>
            </a:r>
            <a:r>
              <a:rPr lang="en-US" sz="2600" dirty="0">
                <a:solidFill>
                  <a:schemeClr val="tx1"/>
                </a:solidFill>
                <a:latin typeface="Courier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0E57EDB-8E96-1744-9A3A-1669C7DFAD2F}"/>
              </a:ext>
            </a:extLst>
          </p:cNvPr>
          <p:cNvSpPr/>
          <p:nvPr/>
        </p:nvSpPr>
        <p:spPr>
          <a:xfrm>
            <a:off x="1066800" y="4182037"/>
            <a:ext cx="10058400" cy="134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Resources to Learn Git: 	 </a:t>
            </a:r>
          </a:p>
          <a:p>
            <a:r>
              <a:rPr lang="en-US" sz="2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https://try.github.io/</a:t>
            </a:r>
            <a:endParaRPr lang="en-US" sz="2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Course website (Assignments): </a:t>
            </a:r>
            <a:r>
              <a:rPr lang="en-US" sz="2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4"/>
              </a:rPr>
              <a:t>http://web.kaust.edu.sa/Faculty/MarcoCanini/classes/CS240/F1</a:t>
            </a:r>
            <a:r>
              <a:rPr lang="en-US" altLang="zh-TW" sz="2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4"/>
              </a:rPr>
              <a:t>9</a:t>
            </a:r>
            <a:r>
              <a:rPr lang="en-US" sz="2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4"/>
              </a:rPr>
              <a:t>/assignments.html</a:t>
            </a:r>
            <a:r>
              <a:rPr lang="en-US" sz="2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350FEE-4CDC-D14E-9468-005DEF29DD70}"/>
              </a:ext>
            </a:extLst>
          </p:cNvPr>
          <p:cNvSpPr/>
          <p:nvPr/>
        </p:nvSpPr>
        <p:spPr>
          <a:xfrm>
            <a:off x="1066799" y="5836022"/>
            <a:ext cx="10058400" cy="8202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DEMO?</a:t>
            </a:r>
          </a:p>
        </p:txBody>
      </p:sp>
    </p:spTree>
    <p:extLst>
      <p:ext uri="{BB962C8B-B14F-4D97-AF65-F5344CB8AC3E}">
        <p14:creationId xmlns:p14="http://schemas.microsoft.com/office/powerpoint/2010/main" val="3252233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6AC49B-0C66-6549-96AA-F9701CA927BD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“Go is a</a:t>
            </a:r>
          </a:p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compiled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</a:t>
            </a:r>
          </a:p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</a:t>
            </a:r>
          </a:p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statically typed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</a:t>
            </a:r>
          </a:p>
          <a:p>
            <a:pPr algn="ctr"/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garbage-collected</a:t>
            </a:r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language developed at Google”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Rob Pike, 2012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10CF47-8C8B-8044-A55A-C772329D4E2D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What’s this Weird Language I’ve Never Heard of?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371A1B-6CE9-8C4B-8D6A-19C2CE01B691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Rob Pike is the Jeff Dean of distributed systems. Here’s the article the quote is from: </a:t>
            </a:r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https://talks.golang.org/2012/splash.article</a:t>
            </a:r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6552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E0F62A8-573D-B34B-98C6-8891DBC63ACB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compiled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			Like C, C++</a:t>
            </a:r>
          </a:p>
          <a:p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concurrent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		Like Erlang</a:t>
            </a:r>
          </a:p>
          <a:p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statically typed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	Like C, C++, Java</a:t>
            </a:r>
          </a:p>
          <a:p>
            <a:r>
              <a:rPr lang="en-US" sz="30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garbage-collected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			Like Java and Python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A6AF54-15BD-FD49-9FBA-3EC73D0FCA8A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What’s this Weird Language I’ve Never Heard of?</a:t>
            </a:r>
          </a:p>
        </p:txBody>
      </p:sp>
    </p:spTree>
    <p:extLst>
      <p:ext uri="{BB962C8B-B14F-4D97-AF65-F5344CB8AC3E}">
        <p14:creationId xmlns:p14="http://schemas.microsoft.com/office/powerpoint/2010/main" val="3179520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003FF69-BE62-8E4A-9F17-4FF6EE4EE485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Why Not Use Python, Java, C++, </a:t>
            </a:r>
            <a:r>
              <a:rPr lang="en-US" sz="30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etc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0F62A8-573D-B34B-98C6-8891DBC63ACB}"/>
              </a:ext>
            </a:extLst>
          </p:cNvPr>
          <p:cNvSpPr/>
          <p:nvPr/>
        </p:nvSpPr>
        <p:spPr>
          <a:xfrm>
            <a:off x="1066800" y="1600200"/>
            <a:ext cx="10058400" cy="23935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Built for Systems.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 preserves efficiency but has good abstractions.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Easy multi threading and IO communication.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6C238E-F6A0-A044-8FED-E5467D055480}"/>
              </a:ext>
            </a:extLst>
          </p:cNvPr>
          <p:cNvSpPr/>
          <p:nvPr/>
        </p:nvSpPr>
        <p:spPr>
          <a:xfrm>
            <a:off x="1066800" y="3944471"/>
            <a:ext cx="10058400" cy="23935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Develop quickly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 many things efficiently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at the same time</a:t>
            </a:r>
          </a:p>
        </p:txBody>
      </p:sp>
    </p:spTree>
    <p:extLst>
      <p:ext uri="{BB962C8B-B14F-4D97-AF65-F5344CB8AC3E}">
        <p14:creationId xmlns:p14="http://schemas.microsoft.com/office/powerpoint/2010/main" val="2461530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6AC49B-0C66-6549-96AA-F9701CA927BD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Official Self Reported List of Companies that use Go: </a:t>
            </a:r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3"/>
              </a:rPr>
              <a:t>https://github.com/golang/go/wiki/GoUsers</a:t>
            </a:r>
            <a:r>
              <a:rPr lang="en-US" sz="1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446849-E878-2340-80A8-4314339AF7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775" y="763792"/>
            <a:ext cx="3388659" cy="147987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68F115E-FA5C-6045-B834-06355258A6D3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Seems Google Specific. Who Else Actually Uses it?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CD55D8-9241-E248-953B-96E16AC6DB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925" y="1866238"/>
            <a:ext cx="4093508" cy="192073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43CD30B-C8D7-8D46-B970-20F40F3B69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81846" y="3142631"/>
            <a:ext cx="1346200" cy="1346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872BE28-0BBD-6241-AF49-68AA823AAF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35883" y="4298738"/>
            <a:ext cx="3614280" cy="20079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B96D3BF-2D30-674A-86C4-F3E22E157F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97968" y="1413956"/>
            <a:ext cx="2499127" cy="82971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6D33831-6EB9-2844-B4A0-49ED8FF50A9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91421" y="3369511"/>
            <a:ext cx="2512221" cy="143196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3E10CD1-0914-B944-95F5-2FDDF60823A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36443" y="2430306"/>
            <a:ext cx="2622176" cy="75256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CF0C0D0-B8AA-BE4C-AE43-2141BA7891E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032713" y="4988117"/>
            <a:ext cx="4029636" cy="89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6AC49B-0C66-6549-96AA-F9701CA927BD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8F115E-FA5C-6045-B834-06355258A6D3}"/>
              </a:ext>
            </a:extLst>
          </p:cNvPr>
          <p:cNvSpPr/>
          <p:nvPr/>
        </p:nvSpPr>
        <p:spPr>
          <a:xfrm>
            <a:off x="0" y="0"/>
            <a:ext cx="121919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Why did </a:t>
            </a:r>
            <a:r>
              <a:rPr lang="en-US" sz="3000" i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they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Choose Go?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07635A-E0B1-E843-9524-6A77CCBF31AC}"/>
              </a:ext>
            </a:extLst>
          </p:cNvPr>
          <p:cNvSpPr/>
          <p:nvPr/>
        </p:nvSpPr>
        <p:spPr>
          <a:xfrm>
            <a:off x="1066800" y="1600200"/>
            <a:ext cx="10058400" cy="365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“We built everything in Python because it was easy, </a:t>
            </a:r>
          </a:p>
          <a:p>
            <a:pPr algn="ctr"/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but now it’s </a:t>
            </a:r>
            <a:r>
              <a:rPr lang="en-US" sz="3000" b="1" dirty="0">
                <a:solidFill>
                  <a:srgbClr val="FF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slow</a:t>
            </a:r>
            <a:r>
              <a:rPr lang="en-US" sz="3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. So we switched to Go.”</a:t>
            </a:r>
          </a:p>
          <a:p>
            <a:pPr algn="ctr"/>
            <a:endParaRPr lang="en-US" sz="30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 Most companies using Go</a:t>
            </a:r>
          </a:p>
        </p:txBody>
      </p:sp>
    </p:spTree>
    <p:extLst>
      <p:ext uri="{BB962C8B-B14F-4D97-AF65-F5344CB8AC3E}">
        <p14:creationId xmlns:p14="http://schemas.microsoft.com/office/powerpoint/2010/main" val="3085583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6133</TotalTime>
  <Words>446</Words>
  <Application>Microsoft Macintosh PowerPoint</Application>
  <PresentationFormat>Widescreen</PresentationFormat>
  <Paragraphs>108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Courier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Elton Ho</cp:lastModifiedBy>
  <cp:revision>218</cp:revision>
  <dcterms:created xsi:type="dcterms:W3CDTF">2018-08-30T13:16:47Z</dcterms:created>
  <dcterms:modified xsi:type="dcterms:W3CDTF">2019-09-03T09:50:03Z</dcterms:modified>
</cp:coreProperties>
</file>