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8" r:id="rId3"/>
    <p:sldId id="323" r:id="rId4"/>
    <p:sldId id="327" r:id="rId5"/>
    <p:sldId id="317" r:id="rId6"/>
    <p:sldId id="322" r:id="rId7"/>
    <p:sldId id="324" r:id="rId8"/>
    <p:sldId id="308" r:id="rId9"/>
    <p:sldId id="309" r:id="rId10"/>
    <p:sldId id="311" r:id="rId11"/>
    <p:sldId id="315" r:id="rId12"/>
    <p:sldId id="316" r:id="rId13"/>
    <p:sldId id="320" r:id="rId14"/>
    <p:sldId id="325" r:id="rId15"/>
    <p:sldId id="314" r:id="rId16"/>
    <p:sldId id="319" r:id="rId17"/>
    <p:sldId id="328" r:id="rId18"/>
    <p:sldId id="306" r:id="rId19"/>
    <p:sldId id="279" r:id="rId20"/>
    <p:sldId id="281" r:id="rId21"/>
    <p:sldId id="282" r:id="rId22"/>
    <p:sldId id="278" r:id="rId23"/>
    <p:sldId id="283" r:id="rId24"/>
    <p:sldId id="284" r:id="rId25"/>
    <p:sldId id="287" r:id="rId26"/>
    <p:sldId id="289" r:id="rId27"/>
    <p:sldId id="297" r:id="rId28"/>
    <p:sldId id="296" r:id="rId29"/>
    <p:sldId id="295" r:id="rId30"/>
    <p:sldId id="294" r:id="rId31"/>
    <p:sldId id="290" r:id="rId32"/>
    <p:sldId id="301" r:id="rId33"/>
    <p:sldId id="300" r:id="rId34"/>
    <p:sldId id="299" r:id="rId35"/>
    <p:sldId id="298" r:id="rId36"/>
    <p:sldId id="302" r:id="rId37"/>
    <p:sldId id="303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3"/>
    <p:restoredTop sz="87617"/>
  </p:normalViewPr>
  <p:slideViewPr>
    <p:cSldViewPr snapToGrid="0" snapToObjects="1">
      <p:cViewPr varScale="1">
        <p:scale>
          <a:sx n="121" d="100"/>
          <a:sy n="121" d="100"/>
        </p:scale>
        <p:origin x="10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BF2269DB-C7B2-594B-B269-FABD3020CD04}"/>
    <pc:docChg chg="delSld">
      <pc:chgData name="Marco Canini" userId="f9c31d46-c3b5-4114-aea8-426b22c5f56f" providerId="ADAL" clId="{BF2269DB-C7B2-594B-B269-FABD3020CD04}" dt="2018-09-12T08:33:03.074" v="1" actId="2696"/>
      <pc:docMkLst>
        <pc:docMk/>
      </pc:docMkLst>
      <pc:sldChg chg="del">
        <pc:chgData name="Marco Canini" userId="f9c31d46-c3b5-4114-aea8-426b22c5f56f" providerId="ADAL" clId="{BF2269DB-C7B2-594B-B269-FABD3020CD04}" dt="2018-09-12T08:33:01.972" v="0" actId="2696"/>
        <pc:sldMkLst>
          <pc:docMk/>
          <pc:sldMk cId="224773139" sldId="275"/>
        </pc:sldMkLst>
      </pc:sldChg>
      <pc:sldChg chg="del">
        <pc:chgData name="Marco Canini" userId="f9c31d46-c3b5-4114-aea8-426b22c5f56f" providerId="ADAL" clId="{BF2269DB-C7B2-594B-B269-FABD3020CD04}" dt="2018-09-12T08:33:03.074" v="1" actId="2696"/>
        <pc:sldMkLst>
          <pc:docMk/>
          <pc:sldMk cId="3943098986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6284-C744-6C48-BF5F-8B385FF230B9}" type="datetimeFigureOut">
              <a:rPr lang="en-US" smtClean="0"/>
              <a:t>9/15/19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FA79-2B04-BA42-B916-7D85EAD2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4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7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69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42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31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98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825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2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69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598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71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87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44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52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42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07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354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440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89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094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750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32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6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013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651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897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33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788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66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87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73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25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40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83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6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1BC6-2A49-BD45-A046-AB1FFE4F9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5BBD-FF5D-0F49-A044-6A13CF433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9C73-F979-C74E-9028-0849A2AC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1FD3-7177-004F-AA46-29F2104B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7A79D-6F70-D44E-B7BE-7BF9A9F8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75A-FA77-B049-AC5C-4E991B86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1F5D5-1E61-8141-9680-F5632B1A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DA4E8-F7D3-2F46-8E29-CFF95756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E0617-46CA-614D-B15C-2F37680C0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41060-6739-5D41-8EF7-FD021ACE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A933F-C607-9E49-AA78-02A4CA870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54057-7258-694A-8526-22E41AC43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1CBF1-9F16-C940-8027-2E426EB6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957EC-CE2A-8F4A-8391-BE5CD98E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E04A-5EF7-3D4A-84FB-7CA6F3E5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1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CBF7-6654-054F-B8ED-C72F2429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D4BAF-143F-C647-99F0-EC7DE0FBB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7D29-8887-BD48-BC88-D8FB6F4B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B3E71-7EDA-4843-9F76-1BFC345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214A9-660C-1F48-8C47-3E19506E0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74A1-B8DE-1344-A0A3-527C37E4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1CCA8-66CB-B748-A929-A2138780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2BE0F-B053-7440-A317-204266A2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D8DFE-488D-C14A-BFD7-518398CD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C6711-EAC9-0748-A7CD-7D4FFCDF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585D-A011-F546-B283-414A64C5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4FB1-FA0A-9A46-85EA-672009D69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FF5D9-4738-3143-83D6-C640CA0F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2363-3AAA-694D-A28F-51FF408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D9240-65F6-074E-B865-CA100A70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E4DD1-714E-044A-9AF3-BEC95B62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B70E5-8457-2F4F-AABF-160F68E8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EFBCF-A3C8-2849-8221-389D6E61D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3898E-B76D-3C47-99C9-474FA513B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A6B38F-ABC4-EA4D-9BAB-12C7B434F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BD24-77C8-9A4E-AA49-F2811D315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9155A-650D-2B49-A38B-C2E487F6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452A2-8494-AD4C-A6B9-F17BE4A5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A00CA-6294-B141-BC93-70A50021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C5C8-78B1-544E-B879-D0250E2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BEC0-C009-1646-A8F7-DD635130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9D097-C84A-AD43-9B06-5D7BDCA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70C5A-7FB4-4B4A-A3B5-C46102A5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0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7E28E-7F69-4449-BB00-4F22E537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A7F12-5B78-D546-B481-1A735D36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D768D-59AF-6048-97A5-8EC413C0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1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4EFD-3709-AE4C-B017-7BF86EC6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D8F1-D78A-0544-B403-A710A7D0A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FB696-132F-E046-A9F2-0EA785166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4252D-6E6F-C54C-90A9-7E23C9A6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7589-F304-6745-A893-DFE6F7F8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4D26A-EECD-7343-82E2-95B76358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8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40B6-23A5-3E4F-B698-74A10E81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51D79-25BE-D641-BC62-F8E6C4A62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9D022-2CDD-8544-B656-2E09BC99A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02BD-4F9A-B24F-9875-607DB9BE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03762-E494-824A-9A08-DDF1676B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00F9D-0F91-2C4D-AB1E-A0B9EDAA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9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AA19F7-C254-544E-9A55-CCCD1C08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88FE-9FC7-364F-856A-8BC3DE05E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4D277-CEA6-D44C-9086-31B90524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1FFCD-1616-9E47-BF00-0C4C3B9BDA0F}" type="datetimeFigureOut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335CB-7531-654F-9EC1-1F877A3C1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1AC72-28D8-1D47-B99F-8DAFFCE8A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hadoop.apache.org/docs/r1.2.1/mapred_tutorial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divan.github.io/posts/go_concurrency_visualize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in Go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 – Fall 2019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Rec. 2</a:t>
            </a:r>
          </a:p>
        </p:txBody>
      </p:sp>
    </p:spTree>
    <p:extLst>
      <p:ext uri="{BB962C8B-B14F-4D97-AF65-F5344CB8AC3E}">
        <p14:creationId xmlns:p14="http://schemas.microsoft.com/office/powerpoint/2010/main" val="30249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Split the File and Map Each Chunk Independently (1/2)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0339BE-9CF2-E241-8F8D-D3BF332F414A}"/>
              </a:ext>
            </a:extLst>
          </p:cNvPr>
          <p:cNvSpPr/>
          <p:nvPr/>
        </p:nvSpPr>
        <p:spPr>
          <a:xfrm>
            <a:off x="305527" y="3233349"/>
            <a:ext cx="4253221" cy="29951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	   </a:t>
            </a:r>
            <a:r>
              <a:rPr lang="en-US" sz="16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Site Name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   Tim Hortons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   KAUST Library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   Starbucks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[42.0,	69.0]	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 Stop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39.2]	  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DE3B958-C173-3F49-A046-378B038BEF11}"/>
              </a:ext>
            </a:extLst>
          </p:cNvPr>
          <p:cNvCxnSpPr/>
          <p:nvPr/>
        </p:nvCxnSpPr>
        <p:spPr>
          <a:xfrm>
            <a:off x="371787" y="4472609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8787C85-59B4-7844-9C87-262397997A9B}"/>
              </a:ext>
            </a:extLst>
          </p:cNvPr>
          <p:cNvCxnSpPr/>
          <p:nvPr/>
        </p:nvCxnSpPr>
        <p:spPr>
          <a:xfrm>
            <a:off x="371787" y="5546035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3D3105E-3834-E744-9E72-DBB13F6D2B09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558748" y="3528386"/>
            <a:ext cx="622851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19C4191-8AA3-C948-9AE4-75CF306D2EF2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558748" y="5075252"/>
            <a:ext cx="622851" cy="37801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F578B8-2B9D-3D4D-8885-B89DF59D3EA2}"/>
              </a:ext>
            </a:extLst>
          </p:cNvPr>
          <p:cNvCxnSpPr/>
          <p:nvPr/>
        </p:nvCxnSpPr>
        <p:spPr>
          <a:xfrm>
            <a:off x="371787" y="3511827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181599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181599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867223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</p:spTree>
    <p:extLst>
      <p:ext uri="{BB962C8B-B14F-4D97-AF65-F5344CB8AC3E}">
        <p14:creationId xmlns:p14="http://schemas.microsoft.com/office/powerpoint/2010/main" val="113035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7" grpId="0" animBg="1"/>
      <p:bldP spid="58" grpId="0" animBg="1"/>
      <p:bldP spid="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Split the File and Map Each Chunk Independently (2/2)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0339BE-9CF2-E241-8F8D-D3BF332F414A}"/>
              </a:ext>
            </a:extLst>
          </p:cNvPr>
          <p:cNvSpPr/>
          <p:nvPr/>
        </p:nvSpPr>
        <p:spPr>
          <a:xfrm>
            <a:off x="305527" y="3233349"/>
            <a:ext cx="4253221" cy="29951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	   Site Name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   Tim Hortons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   KAUST Library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   Starbucks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[42.0,	69.0]	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39.2]	  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   ...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DE3B958-C173-3F49-A046-378B038BEF11}"/>
              </a:ext>
            </a:extLst>
          </p:cNvPr>
          <p:cNvCxnSpPr/>
          <p:nvPr/>
        </p:nvCxnSpPr>
        <p:spPr>
          <a:xfrm>
            <a:off x="371787" y="4472609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8787C85-59B4-7844-9C87-262397997A9B}"/>
              </a:ext>
            </a:extLst>
          </p:cNvPr>
          <p:cNvCxnSpPr/>
          <p:nvPr/>
        </p:nvCxnSpPr>
        <p:spPr>
          <a:xfrm>
            <a:off x="371787" y="5546035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3D3105E-3834-E744-9E72-DBB13F6D2B09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558748" y="3528386"/>
            <a:ext cx="622851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19C4191-8AA3-C948-9AE4-75CF306D2EF2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558748" y="5075252"/>
            <a:ext cx="622851" cy="37801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F578B8-2B9D-3D4D-8885-B89DF59D3EA2}"/>
              </a:ext>
            </a:extLst>
          </p:cNvPr>
          <p:cNvCxnSpPr/>
          <p:nvPr/>
        </p:nvCxnSpPr>
        <p:spPr>
          <a:xfrm>
            <a:off x="371787" y="3511827"/>
            <a:ext cx="411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181599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181599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F7F864C-2704-F44E-AFB6-B97C96CEB33A}"/>
              </a:ext>
            </a:extLst>
          </p:cNvPr>
          <p:cNvCxnSpPr>
            <a:cxnSpLocks/>
            <a:stCxn id="57" idx="3"/>
            <a:endCxn id="60" idx="1"/>
          </p:cNvCxnSpPr>
          <p:nvPr/>
        </p:nvCxnSpPr>
        <p:spPr>
          <a:xfrm flipV="1">
            <a:off x="7010399" y="3511827"/>
            <a:ext cx="612342" cy="16559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7622741" y="2792076"/>
            <a:ext cx="4114800" cy="14395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7622741" y="4885079"/>
            <a:ext cx="4114800" cy="1136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5816F87-DBC3-C045-A652-9E82A85B7677}"/>
              </a:ext>
            </a:extLst>
          </p:cNvPr>
          <p:cNvCxnSpPr>
            <a:cxnSpLocks/>
            <a:stCxn id="58" idx="3"/>
            <a:endCxn id="75" idx="1"/>
          </p:cNvCxnSpPr>
          <p:nvPr/>
        </p:nvCxnSpPr>
        <p:spPr>
          <a:xfrm>
            <a:off x="7010399" y="5453265"/>
            <a:ext cx="612342" cy="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3ABA097F-33B1-C64F-949F-ED1508C5B690}"/>
              </a:ext>
            </a:extLst>
          </p:cNvPr>
          <p:cNvSpPr/>
          <p:nvPr/>
        </p:nvSpPr>
        <p:spPr>
          <a:xfrm>
            <a:off x="7182678" y="991921"/>
            <a:ext cx="4554863" cy="790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KEY &lt;grid&gt;: VALUE &lt;locations and name&gt;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867223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E8B4525-AAA0-B849-A47A-C0BDE57BDD09}"/>
              </a:ext>
            </a:extLst>
          </p:cNvPr>
          <p:cNvSpPr/>
          <p:nvPr/>
        </p:nvSpPr>
        <p:spPr>
          <a:xfrm>
            <a:off x="7543800" y="6193727"/>
            <a:ext cx="4462271" cy="49564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(KEY) can appear in multiple mappers</a:t>
            </a:r>
          </a:p>
        </p:txBody>
      </p:sp>
    </p:spTree>
    <p:extLst>
      <p:ext uri="{BB962C8B-B14F-4D97-AF65-F5344CB8AC3E}">
        <p14:creationId xmlns:p14="http://schemas.microsoft.com/office/powerpoint/2010/main" val="214377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5" grpId="0" animBg="1"/>
      <p:bldP spid="84" grpId="0" animBg="1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Collect the Mapper Results and Reduce to Single Files (1/2)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221354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(1,2)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221354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(1,3), (2,4)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334037" y="2694826"/>
            <a:ext cx="4114800" cy="13702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334037" y="4874805"/>
            <a:ext cx="4114800" cy="11668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906978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DA5E0D-A663-D548-94E9-ECB79407AF66}"/>
              </a:ext>
            </a:extLst>
          </p:cNvPr>
          <p:cNvCxnSpPr>
            <a:cxnSpLocks/>
            <a:endCxn id="57" idx="1"/>
          </p:cNvCxnSpPr>
          <p:nvPr/>
        </p:nvCxnSpPr>
        <p:spPr>
          <a:xfrm>
            <a:off x="4448837" y="3046019"/>
            <a:ext cx="772517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0FCED-0886-6045-AC00-438A47314221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448837" y="3528386"/>
            <a:ext cx="772517" cy="231451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02BCE6-FA9F-B048-B370-085EA76DEB71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3700664"/>
            <a:ext cx="772517" cy="1752601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EF7657-8484-9647-A46C-4499471EFCC8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5115339"/>
            <a:ext cx="772517" cy="337926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62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5" grpId="0" animBg="1"/>
      <p:bldP spid="8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Collect the Mapper Results and Reduce to Single Files (2/2)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6DB601E-F0C4-644B-820A-1675156C22B0}"/>
              </a:ext>
            </a:extLst>
          </p:cNvPr>
          <p:cNvSpPr/>
          <p:nvPr/>
        </p:nvSpPr>
        <p:spPr>
          <a:xfrm>
            <a:off x="5221354" y="3071186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(1,2)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D442EF-221C-5347-96AC-3C01BFCFA5A8}"/>
              </a:ext>
            </a:extLst>
          </p:cNvPr>
          <p:cNvSpPr/>
          <p:nvPr/>
        </p:nvSpPr>
        <p:spPr>
          <a:xfrm>
            <a:off x="5221354" y="4996065"/>
            <a:ext cx="18288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(1,3), (2,4)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7F51E85-25F2-FF4D-A3B6-D434DA8C1CEA}"/>
              </a:ext>
            </a:extLst>
          </p:cNvPr>
          <p:cNvSpPr/>
          <p:nvPr/>
        </p:nvSpPr>
        <p:spPr>
          <a:xfrm>
            <a:off x="334037" y="2694826"/>
            <a:ext cx="4114800" cy="13702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[22.3, 39.1] Tim Hortons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39.1] KAUST Library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[35.7, 139.7] Starbucks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D83BAC6-8709-A04C-ACE7-CCD63585230A}"/>
              </a:ext>
            </a:extLst>
          </p:cNvPr>
          <p:cNvSpPr/>
          <p:nvPr/>
        </p:nvSpPr>
        <p:spPr>
          <a:xfrm>
            <a:off x="334037" y="4874805"/>
            <a:ext cx="4114800" cy="11668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</a:t>
            </a:r>
          </a:p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[22.2, 39.2] Burger King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...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ABA097F-33B1-C64F-949F-ED1508C5B690}"/>
              </a:ext>
            </a:extLst>
          </p:cNvPr>
          <p:cNvSpPr/>
          <p:nvPr/>
        </p:nvSpPr>
        <p:spPr>
          <a:xfrm>
            <a:off x="7798906" y="914400"/>
            <a:ext cx="4114800" cy="9130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KEY &lt;grid&gt;: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VALUES &lt;locations and names&gt;,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3143B2-01B5-4E43-97D0-E49F3699F13A}"/>
              </a:ext>
            </a:extLst>
          </p:cNvPr>
          <p:cNvSpPr/>
          <p:nvPr/>
        </p:nvSpPr>
        <p:spPr>
          <a:xfrm>
            <a:off x="4906978" y="2160104"/>
            <a:ext cx="2461229" cy="4068418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8DA5E0D-A663-D548-94E9-ECB79407AF66}"/>
              </a:ext>
            </a:extLst>
          </p:cNvPr>
          <p:cNvCxnSpPr>
            <a:cxnSpLocks/>
            <a:endCxn id="57" idx="1"/>
          </p:cNvCxnSpPr>
          <p:nvPr/>
        </p:nvCxnSpPr>
        <p:spPr>
          <a:xfrm>
            <a:off x="4448837" y="3046019"/>
            <a:ext cx="772517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0FCED-0886-6045-AC00-438A47314221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4448837" y="3528386"/>
            <a:ext cx="772517" cy="231451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02BCE6-FA9F-B048-B370-085EA76DEB71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3700664"/>
            <a:ext cx="772517" cy="1752601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EF7657-8484-9647-A46C-4499471EFCC8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4448837" y="5115339"/>
            <a:ext cx="772517" cy="337926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EAA4E270-7A4E-4B4F-90F2-AACD3BA07786}"/>
              </a:ext>
            </a:extLst>
          </p:cNvPr>
          <p:cNvSpPr/>
          <p:nvPr/>
        </p:nvSpPr>
        <p:spPr>
          <a:xfrm>
            <a:off x="7801853" y="2225043"/>
            <a:ext cx="4111853" cy="1641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(1,2)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[22.3, 39.1] Tim Hortons,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[22.2, 39.1] KAUST Library,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[22.2, 39.2] Burger King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]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2603D87-E0B6-7D4F-9A46-A870BDF3546E}"/>
              </a:ext>
            </a:extLst>
          </p:cNvPr>
          <p:cNvSpPr/>
          <p:nvPr/>
        </p:nvSpPr>
        <p:spPr>
          <a:xfrm>
            <a:off x="7801853" y="4500430"/>
            <a:ext cx="4111853" cy="8170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(2,4)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[35.7, 139.7] Starbucks,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2CCC95-68E0-824E-B538-7D8CE16C0FAE}"/>
              </a:ext>
            </a:extLst>
          </p:cNvPr>
          <p:cNvSpPr/>
          <p:nvPr/>
        </p:nvSpPr>
        <p:spPr>
          <a:xfrm>
            <a:off x="7801853" y="5434397"/>
            <a:ext cx="4111853" cy="8170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(1,3)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: [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[42.0, 69.0]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Chanak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Train Stop,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    ...],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3C66354-4274-5D43-9E7A-99514065F8C3}"/>
              </a:ext>
            </a:extLst>
          </p:cNvPr>
          <p:cNvCxnSpPr>
            <a:cxnSpLocks/>
            <a:stCxn id="57" idx="3"/>
            <a:endCxn id="37" idx="1"/>
          </p:cNvCxnSpPr>
          <p:nvPr/>
        </p:nvCxnSpPr>
        <p:spPr>
          <a:xfrm flipV="1">
            <a:off x="7050154" y="3046019"/>
            <a:ext cx="751699" cy="482367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7BDA5ED-59CF-B041-A907-3D149B17F3C1}"/>
              </a:ext>
            </a:extLst>
          </p:cNvPr>
          <p:cNvCxnSpPr>
            <a:cxnSpLocks/>
            <a:stCxn id="58" idx="3"/>
            <a:endCxn id="38" idx="1"/>
          </p:cNvCxnSpPr>
          <p:nvPr/>
        </p:nvCxnSpPr>
        <p:spPr>
          <a:xfrm flipV="1">
            <a:off x="7050154" y="4908935"/>
            <a:ext cx="751699" cy="544330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62D87D3-B615-2149-8D1F-4B4BC722EE0C}"/>
              </a:ext>
            </a:extLst>
          </p:cNvPr>
          <p:cNvCxnSpPr>
            <a:cxnSpLocks/>
            <a:stCxn id="58" idx="3"/>
            <a:endCxn id="43" idx="1"/>
          </p:cNvCxnSpPr>
          <p:nvPr/>
        </p:nvCxnSpPr>
        <p:spPr>
          <a:xfrm>
            <a:off x="7050154" y="5453265"/>
            <a:ext cx="751699" cy="389637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625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Word Count – The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Hello World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E71DB7-56EF-EC48-B704-307DD5886ACA}"/>
              </a:ext>
            </a:extLst>
          </p:cNvPr>
          <p:cNvSpPr txBox="1"/>
          <p:nvPr/>
        </p:nvSpPr>
        <p:spPr>
          <a:xfrm>
            <a:off x="704088" y="2383944"/>
            <a:ext cx="159105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Bus Car Train</a:t>
            </a:r>
          </a:p>
          <a:p>
            <a:pPr algn="ctr"/>
            <a:r>
              <a:rPr lang="en-US" dirty="0"/>
              <a:t>Train Plane Car</a:t>
            </a:r>
          </a:p>
          <a:p>
            <a:pPr algn="ctr"/>
            <a:r>
              <a:rPr lang="en-US" dirty="0"/>
              <a:t>Bus Bus Plane</a:t>
            </a:r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4110D-FCCE-6440-98E5-5A5965C8F26B}"/>
              </a:ext>
            </a:extLst>
          </p:cNvPr>
          <p:cNvSpPr txBox="1"/>
          <p:nvPr/>
        </p:nvSpPr>
        <p:spPr>
          <a:xfrm>
            <a:off x="2730678" y="2057131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Car Train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220E7D-E4A6-8645-BC59-284F044ACBEC}"/>
              </a:ext>
            </a:extLst>
          </p:cNvPr>
          <p:cNvSpPr txBox="1"/>
          <p:nvPr/>
        </p:nvSpPr>
        <p:spPr>
          <a:xfrm>
            <a:off x="2730678" y="3165824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Plane Car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65B392-A461-B446-ACD4-77F042CAB2A1}"/>
              </a:ext>
            </a:extLst>
          </p:cNvPr>
          <p:cNvSpPr txBox="1"/>
          <p:nvPr/>
        </p:nvSpPr>
        <p:spPr>
          <a:xfrm>
            <a:off x="2730678" y="4133801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Bus Plane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D5578D-FB7F-7748-A7C0-012753EF8F04}"/>
              </a:ext>
            </a:extLst>
          </p:cNvPr>
          <p:cNvSpPr txBox="1"/>
          <p:nvPr/>
        </p:nvSpPr>
        <p:spPr>
          <a:xfrm>
            <a:off x="4735136" y="1783835"/>
            <a:ext cx="914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1</a:t>
            </a:r>
          </a:p>
          <a:p>
            <a:pPr algn="ctr"/>
            <a:r>
              <a:rPr lang="en-US" dirty="0"/>
              <a:t>Car 1</a:t>
            </a:r>
          </a:p>
          <a:p>
            <a:pPr algn="ctr"/>
            <a:r>
              <a:rPr lang="en-US" dirty="0"/>
              <a:t>Train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E1B671-B6BE-B543-930A-6F8176C0BCE3}"/>
              </a:ext>
            </a:extLst>
          </p:cNvPr>
          <p:cNvSpPr txBox="1"/>
          <p:nvPr/>
        </p:nvSpPr>
        <p:spPr>
          <a:xfrm>
            <a:off x="4735136" y="2891803"/>
            <a:ext cx="914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1</a:t>
            </a:r>
          </a:p>
          <a:p>
            <a:pPr algn="ctr"/>
            <a:r>
              <a:rPr lang="en-US" dirty="0"/>
              <a:t>Plane 1</a:t>
            </a:r>
          </a:p>
          <a:p>
            <a:pPr algn="ctr"/>
            <a:r>
              <a:rPr lang="en-US" dirty="0"/>
              <a:t>Car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A3B382-7CAB-204C-893F-7A63DD53279E}"/>
              </a:ext>
            </a:extLst>
          </p:cNvPr>
          <p:cNvSpPr txBox="1"/>
          <p:nvPr/>
        </p:nvSpPr>
        <p:spPr>
          <a:xfrm>
            <a:off x="4735136" y="3999771"/>
            <a:ext cx="914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2</a:t>
            </a:r>
          </a:p>
          <a:p>
            <a:pPr algn="ctr"/>
            <a:r>
              <a:rPr lang="en-US" dirty="0"/>
              <a:t>Plane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8E9C48-4086-0E47-8F77-59508AE34505}"/>
              </a:ext>
            </a:extLst>
          </p:cNvPr>
          <p:cNvSpPr txBox="1"/>
          <p:nvPr/>
        </p:nvSpPr>
        <p:spPr>
          <a:xfrm>
            <a:off x="6377178" y="1310977"/>
            <a:ext cx="10698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2</a:t>
            </a:r>
          </a:p>
          <a:p>
            <a:pPr algn="ctr"/>
            <a:r>
              <a:rPr lang="en-US" dirty="0"/>
              <a:t>Bus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FF2787-78B8-0D43-8DB9-43738D7A5CA7}"/>
              </a:ext>
            </a:extLst>
          </p:cNvPr>
          <p:cNvSpPr txBox="1"/>
          <p:nvPr/>
        </p:nvSpPr>
        <p:spPr>
          <a:xfrm>
            <a:off x="6377178" y="2296121"/>
            <a:ext cx="10789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Car 1</a:t>
            </a:r>
          </a:p>
          <a:p>
            <a:pPr algn="ctr"/>
            <a:r>
              <a:rPr lang="en-US" dirty="0"/>
              <a:t>Car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9DFCFB-D478-3241-A8EF-A46B000F7DD7}"/>
              </a:ext>
            </a:extLst>
          </p:cNvPr>
          <p:cNvSpPr txBox="1"/>
          <p:nvPr/>
        </p:nvSpPr>
        <p:spPr>
          <a:xfrm>
            <a:off x="6393942" y="3281266"/>
            <a:ext cx="108966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1</a:t>
            </a:r>
          </a:p>
          <a:p>
            <a:pPr algn="ctr"/>
            <a:r>
              <a:rPr lang="en-US" dirty="0"/>
              <a:t>Train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AAF211-9955-8747-85B6-E4738784FA92}"/>
              </a:ext>
            </a:extLst>
          </p:cNvPr>
          <p:cNvSpPr txBox="1"/>
          <p:nvPr/>
        </p:nvSpPr>
        <p:spPr>
          <a:xfrm>
            <a:off x="6393942" y="4261914"/>
            <a:ext cx="109499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Plane 1</a:t>
            </a:r>
          </a:p>
          <a:p>
            <a:pPr algn="ctr"/>
            <a:r>
              <a:rPr lang="en-US" dirty="0"/>
              <a:t>Plane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F5BAFF-2FE3-6242-AE94-5254FA7C5D2A}"/>
              </a:ext>
            </a:extLst>
          </p:cNvPr>
          <p:cNvSpPr txBox="1"/>
          <p:nvPr/>
        </p:nvSpPr>
        <p:spPr>
          <a:xfrm>
            <a:off x="8098536" y="1662519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E60883-D52E-2A47-8CD1-86F7D0433062}"/>
              </a:ext>
            </a:extLst>
          </p:cNvPr>
          <p:cNvSpPr txBox="1"/>
          <p:nvPr/>
        </p:nvSpPr>
        <p:spPr>
          <a:xfrm>
            <a:off x="8098536" y="2502817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Car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9F1977-92A4-FB44-BE56-6D17A81F5C03}"/>
              </a:ext>
            </a:extLst>
          </p:cNvPr>
          <p:cNvSpPr txBox="1"/>
          <p:nvPr/>
        </p:nvSpPr>
        <p:spPr>
          <a:xfrm>
            <a:off x="8098536" y="3343115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2F097C-2334-3540-8CBF-ADAE8CF831B3}"/>
              </a:ext>
            </a:extLst>
          </p:cNvPr>
          <p:cNvSpPr txBox="1"/>
          <p:nvPr/>
        </p:nvSpPr>
        <p:spPr>
          <a:xfrm>
            <a:off x="8098536" y="4183413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Plane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535EFA-C1D7-5D49-B18E-FE6FD9BF976C}"/>
              </a:ext>
            </a:extLst>
          </p:cNvPr>
          <p:cNvSpPr txBox="1"/>
          <p:nvPr/>
        </p:nvSpPr>
        <p:spPr>
          <a:xfrm>
            <a:off x="9950577" y="2245445"/>
            <a:ext cx="153619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Bus 3</a:t>
            </a:r>
          </a:p>
          <a:p>
            <a:pPr algn="ctr"/>
            <a:r>
              <a:rPr lang="en-US" dirty="0"/>
              <a:t>Car 2</a:t>
            </a:r>
          </a:p>
          <a:p>
            <a:pPr algn="ctr"/>
            <a:r>
              <a:rPr lang="en-US" dirty="0"/>
              <a:t>Train 2</a:t>
            </a:r>
          </a:p>
          <a:p>
            <a:pPr algn="ctr"/>
            <a:r>
              <a:rPr lang="en-US" dirty="0"/>
              <a:t>Plane 2</a:t>
            </a:r>
          </a:p>
          <a:p>
            <a:pPr algn="ctr"/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7323D5F-D8CB-984B-A828-02BF04662589}"/>
              </a:ext>
            </a:extLst>
          </p:cNvPr>
          <p:cNvCxnSpPr>
            <a:stCxn id="2" idx="3"/>
            <a:endCxn id="5" idx="1"/>
          </p:cNvCxnSpPr>
          <p:nvPr/>
        </p:nvCxnSpPr>
        <p:spPr>
          <a:xfrm flipV="1">
            <a:off x="2295144" y="2241797"/>
            <a:ext cx="435534" cy="880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73D028D-849F-3E49-9946-19EF2F4C2658}"/>
              </a:ext>
            </a:extLst>
          </p:cNvPr>
          <p:cNvCxnSpPr>
            <a:stCxn id="2" idx="3"/>
            <a:endCxn id="9" idx="1"/>
          </p:cNvCxnSpPr>
          <p:nvPr/>
        </p:nvCxnSpPr>
        <p:spPr>
          <a:xfrm>
            <a:off x="2295144" y="3122608"/>
            <a:ext cx="435534" cy="227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936C1E9-0C2B-8241-9DD5-A3CAB33A3D8E}"/>
              </a:ext>
            </a:extLst>
          </p:cNvPr>
          <p:cNvCxnSpPr>
            <a:stCxn id="2" idx="3"/>
            <a:endCxn id="12" idx="1"/>
          </p:cNvCxnSpPr>
          <p:nvPr/>
        </p:nvCxnSpPr>
        <p:spPr>
          <a:xfrm>
            <a:off x="2295144" y="3122608"/>
            <a:ext cx="435534" cy="1195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C46CB25-7145-0947-94A8-0CD08E0D7233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299602" y="2241797"/>
            <a:ext cx="435534" cy="3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B75F003-1B9A-924A-95C8-AF07FF9C190C}"/>
              </a:ext>
            </a:extLst>
          </p:cNvPr>
          <p:cNvCxnSpPr>
            <a:stCxn id="9" idx="3"/>
            <a:endCxn id="13" idx="1"/>
          </p:cNvCxnSpPr>
          <p:nvPr/>
        </p:nvCxnSpPr>
        <p:spPr>
          <a:xfrm>
            <a:off x="4299602" y="3350490"/>
            <a:ext cx="435534" cy="2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52902B1-B7F0-B04D-A6A3-BEC941783F87}"/>
              </a:ext>
            </a:extLst>
          </p:cNvPr>
          <p:cNvCxnSpPr>
            <a:stCxn id="12" idx="3"/>
            <a:endCxn id="14" idx="1"/>
          </p:cNvCxnSpPr>
          <p:nvPr/>
        </p:nvCxnSpPr>
        <p:spPr>
          <a:xfrm>
            <a:off x="4299602" y="4318467"/>
            <a:ext cx="435534" cy="4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D53E53F-2186-C345-B9B2-07728C9D96E0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5649536" y="1634143"/>
            <a:ext cx="727642" cy="611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A6D76F-0088-6F47-9A10-54B7BDCE48D8}"/>
              </a:ext>
            </a:extLst>
          </p:cNvPr>
          <p:cNvCxnSpPr>
            <a:stCxn id="14" idx="3"/>
            <a:endCxn id="7" idx="1"/>
          </p:cNvCxnSpPr>
          <p:nvPr/>
        </p:nvCxnSpPr>
        <p:spPr>
          <a:xfrm flipV="1">
            <a:off x="5649536" y="1634143"/>
            <a:ext cx="727642" cy="2688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B17EECB-7D2A-FF48-950B-5027FA295EC4}"/>
              </a:ext>
            </a:extLst>
          </p:cNvPr>
          <p:cNvCxnSpPr>
            <a:stCxn id="6" idx="3"/>
            <a:endCxn id="15" idx="1"/>
          </p:cNvCxnSpPr>
          <p:nvPr/>
        </p:nvCxnSpPr>
        <p:spPr>
          <a:xfrm>
            <a:off x="5649536" y="2245500"/>
            <a:ext cx="727642" cy="373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E5FD01B-7A56-AF47-AE79-5E04187F667F}"/>
              </a:ext>
            </a:extLst>
          </p:cNvPr>
          <p:cNvCxnSpPr>
            <a:stCxn id="13" idx="3"/>
            <a:endCxn id="15" idx="1"/>
          </p:cNvCxnSpPr>
          <p:nvPr/>
        </p:nvCxnSpPr>
        <p:spPr>
          <a:xfrm flipV="1">
            <a:off x="5649536" y="2619287"/>
            <a:ext cx="727642" cy="734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8F1BA7A-DBBA-1D48-B73A-B64C729249CD}"/>
              </a:ext>
            </a:extLst>
          </p:cNvPr>
          <p:cNvCxnSpPr>
            <a:stCxn id="6" idx="3"/>
            <a:endCxn id="16" idx="1"/>
          </p:cNvCxnSpPr>
          <p:nvPr/>
        </p:nvCxnSpPr>
        <p:spPr>
          <a:xfrm>
            <a:off x="5649536" y="2245500"/>
            <a:ext cx="744406" cy="1358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051ADFA-472B-C844-979E-D2A57156C937}"/>
              </a:ext>
            </a:extLst>
          </p:cNvPr>
          <p:cNvCxnSpPr>
            <a:stCxn id="13" idx="3"/>
            <a:endCxn id="16" idx="1"/>
          </p:cNvCxnSpPr>
          <p:nvPr/>
        </p:nvCxnSpPr>
        <p:spPr>
          <a:xfrm>
            <a:off x="5649536" y="3353468"/>
            <a:ext cx="744406" cy="250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908F47D-9031-C244-A126-6EFDF2C6E22C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>
            <a:off x="5649536" y="4322937"/>
            <a:ext cx="744406" cy="262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9BC8707-B70F-A049-B34E-E003F8ED2C4E}"/>
              </a:ext>
            </a:extLst>
          </p:cNvPr>
          <p:cNvCxnSpPr>
            <a:stCxn id="13" idx="3"/>
            <a:endCxn id="17" idx="1"/>
          </p:cNvCxnSpPr>
          <p:nvPr/>
        </p:nvCxnSpPr>
        <p:spPr>
          <a:xfrm>
            <a:off x="5649536" y="3353468"/>
            <a:ext cx="744406" cy="1231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9233299-3BAB-BC42-B571-CF4B457DCC6F}"/>
              </a:ext>
            </a:extLst>
          </p:cNvPr>
          <p:cNvCxnSpPr>
            <a:stCxn id="7" idx="3"/>
            <a:endCxn id="18" idx="1"/>
          </p:cNvCxnSpPr>
          <p:nvPr/>
        </p:nvCxnSpPr>
        <p:spPr>
          <a:xfrm>
            <a:off x="7447026" y="1634143"/>
            <a:ext cx="651510" cy="213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BE48FEA-AE8A-CD46-A042-25A5FE2D4E39}"/>
              </a:ext>
            </a:extLst>
          </p:cNvPr>
          <p:cNvCxnSpPr>
            <a:stCxn id="15" idx="3"/>
            <a:endCxn id="19" idx="1"/>
          </p:cNvCxnSpPr>
          <p:nvPr/>
        </p:nvCxnSpPr>
        <p:spPr>
          <a:xfrm>
            <a:off x="7456170" y="2619287"/>
            <a:ext cx="642366" cy="68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3E04291-CFA4-E448-8D4A-BBA84180008D}"/>
              </a:ext>
            </a:extLst>
          </p:cNvPr>
          <p:cNvCxnSpPr>
            <a:stCxn id="16" idx="3"/>
            <a:endCxn id="20" idx="1"/>
          </p:cNvCxnSpPr>
          <p:nvPr/>
        </p:nvCxnSpPr>
        <p:spPr>
          <a:xfrm flipV="1">
            <a:off x="7483602" y="3527781"/>
            <a:ext cx="614934" cy="76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D493F87-748F-5348-8887-AA869F42B334}"/>
              </a:ext>
            </a:extLst>
          </p:cNvPr>
          <p:cNvCxnSpPr>
            <a:stCxn id="17" idx="3"/>
            <a:endCxn id="21" idx="1"/>
          </p:cNvCxnSpPr>
          <p:nvPr/>
        </p:nvCxnSpPr>
        <p:spPr>
          <a:xfrm flipV="1">
            <a:off x="7488936" y="4368079"/>
            <a:ext cx="609600" cy="217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4E88566-A28F-7144-8E40-B5D81C5D51ED}"/>
              </a:ext>
            </a:extLst>
          </p:cNvPr>
          <p:cNvCxnSpPr>
            <a:stCxn id="18" idx="3"/>
            <a:endCxn id="22" idx="1"/>
          </p:cNvCxnSpPr>
          <p:nvPr/>
        </p:nvCxnSpPr>
        <p:spPr>
          <a:xfrm>
            <a:off x="9287256" y="1847185"/>
            <a:ext cx="663321" cy="1275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1502B84-D998-FE43-81D4-72525C3A48A8}"/>
              </a:ext>
            </a:extLst>
          </p:cNvPr>
          <p:cNvCxnSpPr>
            <a:stCxn id="19" idx="3"/>
            <a:endCxn id="22" idx="1"/>
          </p:cNvCxnSpPr>
          <p:nvPr/>
        </p:nvCxnSpPr>
        <p:spPr>
          <a:xfrm>
            <a:off x="9287256" y="2687483"/>
            <a:ext cx="663321" cy="435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70C988F-94AB-AD46-B22A-41CD4F1843AA}"/>
              </a:ext>
            </a:extLst>
          </p:cNvPr>
          <p:cNvCxnSpPr>
            <a:stCxn id="20" idx="3"/>
            <a:endCxn id="22" idx="1"/>
          </p:cNvCxnSpPr>
          <p:nvPr/>
        </p:nvCxnSpPr>
        <p:spPr>
          <a:xfrm flipV="1">
            <a:off x="9287256" y="3122608"/>
            <a:ext cx="663321" cy="405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CDF5552-A779-8C49-B122-E2AC2FCAC446}"/>
              </a:ext>
            </a:extLst>
          </p:cNvPr>
          <p:cNvCxnSpPr>
            <a:stCxn id="21" idx="3"/>
            <a:endCxn id="22" idx="1"/>
          </p:cNvCxnSpPr>
          <p:nvPr/>
        </p:nvCxnSpPr>
        <p:spPr>
          <a:xfrm flipV="1">
            <a:off x="9287256" y="3122608"/>
            <a:ext cx="663321" cy="1245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3568A63F-FB1A-244A-AB4C-2BFCA2B232B7}"/>
              </a:ext>
            </a:extLst>
          </p:cNvPr>
          <p:cNvSpPr txBox="1"/>
          <p:nvPr/>
        </p:nvSpPr>
        <p:spPr>
          <a:xfrm>
            <a:off x="1781391" y="5677941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Splitting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418A85D-19DC-2B46-81EB-006EF428CF4D}"/>
              </a:ext>
            </a:extLst>
          </p:cNvPr>
          <p:cNvSpPr txBox="1"/>
          <p:nvPr/>
        </p:nvSpPr>
        <p:spPr>
          <a:xfrm>
            <a:off x="3785849" y="5676992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Mapping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A01F12F-C0B1-454C-8320-B87D2872865D}"/>
              </a:ext>
            </a:extLst>
          </p:cNvPr>
          <p:cNvSpPr txBox="1"/>
          <p:nvPr/>
        </p:nvSpPr>
        <p:spPr>
          <a:xfrm>
            <a:off x="5290219" y="5547023"/>
            <a:ext cx="1463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Intermediate</a:t>
            </a:r>
          </a:p>
          <a:p>
            <a:pPr algn="ctr"/>
            <a:r>
              <a:rPr lang="en-US" dirty="0"/>
              <a:t>Splitting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DB19697-12C4-A94D-8F62-B744D9967B4C}"/>
              </a:ext>
            </a:extLst>
          </p:cNvPr>
          <p:cNvSpPr txBox="1"/>
          <p:nvPr/>
        </p:nvSpPr>
        <p:spPr>
          <a:xfrm>
            <a:off x="7041261" y="5682295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Reducing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F5069DC-F675-5E42-893A-5F4DE8D57F4A}"/>
              </a:ext>
            </a:extLst>
          </p:cNvPr>
          <p:cNvSpPr txBox="1"/>
          <p:nvPr/>
        </p:nvSpPr>
        <p:spPr>
          <a:xfrm>
            <a:off x="8887396" y="5680295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Combining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214098-875B-AB44-B632-567ADE7A456B}"/>
              </a:ext>
            </a:extLst>
          </p:cNvPr>
          <p:cNvSpPr/>
          <p:nvPr/>
        </p:nvSpPr>
        <p:spPr>
          <a:xfrm>
            <a:off x="2633472" y="1715999"/>
            <a:ext cx="3135249" cy="1058788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2B8332A-627C-1F47-9FF5-617A3FD27F7E}"/>
              </a:ext>
            </a:extLst>
          </p:cNvPr>
          <p:cNvSpPr/>
          <p:nvPr/>
        </p:nvSpPr>
        <p:spPr>
          <a:xfrm>
            <a:off x="2635153" y="2838462"/>
            <a:ext cx="3135249" cy="1058788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BA98623-9933-8C45-9825-EDC14C979E3E}"/>
              </a:ext>
            </a:extLst>
          </p:cNvPr>
          <p:cNvSpPr/>
          <p:nvPr/>
        </p:nvSpPr>
        <p:spPr>
          <a:xfrm>
            <a:off x="2633472" y="3961487"/>
            <a:ext cx="3135249" cy="751455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5315DF-95B9-4944-BDE6-3D303B5E7F0B}"/>
              </a:ext>
            </a:extLst>
          </p:cNvPr>
          <p:cNvSpPr txBox="1"/>
          <p:nvPr/>
        </p:nvSpPr>
        <p:spPr>
          <a:xfrm>
            <a:off x="2633472" y="1310977"/>
            <a:ext cx="201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Mapper nodes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AD4281A-17B2-5D4B-90A2-F83C85444165}"/>
              </a:ext>
            </a:extLst>
          </p:cNvPr>
          <p:cNvSpPr/>
          <p:nvPr/>
        </p:nvSpPr>
        <p:spPr>
          <a:xfrm>
            <a:off x="6272975" y="1247969"/>
            <a:ext cx="3135249" cy="1754326"/>
          </a:xfrm>
          <a:prstGeom prst="rect">
            <a:avLst/>
          </a:pr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02C0E56-F083-7146-93F4-F0C552C51552}"/>
              </a:ext>
            </a:extLst>
          </p:cNvPr>
          <p:cNvSpPr/>
          <p:nvPr/>
        </p:nvSpPr>
        <p:spPr>
          <a:xfrm>
            <a:off x="6272974" y="3218964"/>
            <a:ext cx="3135249" cy="1754326"/>
          </a:xfrm>
          <a:prstGeom prst="rect">
            <a:avLst/>
          </a:pr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68689F-45FA-2E4F-9ADA-165026D55FAA}"/>
              </a:ext>
            </a:extLst>
          </p:cNvPr>
          <p:cNvSpPr txBox="1"/>
          <p:nvPr/>
        </p:nvSpPr>
        <p:spPr>
          <a:xfrm>
            <a:off x="6272974" y="857219"/>
            <a:ext cx="201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Reducer nodes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0A0ED27-C44E-3041-92F8-058079C9F8FF}"/>
              </a:ext>
            </a:extLst>
          </p:cNvPr>
          <p:cNvSpPr/>
          <p:nvPr/>
        </p:nvSpPr>
        <p:spPr>
          <a:xfrm>
            <a:off x="7041261" y="4646102"/>
            <a:ext cx="5001387" cy="2047306"/>
          </a:xfrm>
          <a:prstGeom prst="roundRect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Task is automatically distributed across five different nodes</a:t>
            </a:r>
          </a:p>
        </p:txBody>
      </p:sp>
    </p:spTree>
    <p:extLst>
      <p:ext uri="{BB962C8B-B14F-4D97-AF65-F5344CB8AC3E}">
        <p14:creationId xmlns:p14="http://schemas.microsoft.com/office/powerpoint/2010/main" val="101977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1" grpId="0" animBg="1"/>
      <p:bldP spid="53" grpId="0" animBg="1"/>
      <p:bldP spid="10" grpId="0"/>
      <p:bldP spid="55" grpId="0" animBg="1"/>
      <p:bldP spid="57" grpId="0" animBg="1"/>
      <p:bldP spid="59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Hadoop: An open-source implementation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7EBEF561-36E9-2849-BC72-B76AFE306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" y="1841718"/>
            <a:ext cx="3388132" cy="82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795F15-972D-B549-9B6C-26C2F3E908C8}"/>
              </a:ext>
            </a:extLst>
          </p:cNvPr>
          <p:cNvSpPr txBox="1"/>
          <p:nvPr/>
        </p:nvSpPr>
        <p:spPr>
          <a:xfrm>
            <a:off x="4602479" y="1841718"/>
            <a:ext cx="75895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Apache Hadoop is the most popular open-source implementation of MapReduce</a:t>
            </a:r>
          </a:p>
          <a:p>
            <a:endParaRPr lang="en-US" sz="2800" dirty="0"/>
          </a:p>
          <a:p>
            <a:r>
              <a:rPr lang="en-US" sz="2800" dirty="0"/>
              <a:t>Runs on top of a distributed filesystem (HDFS)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4947B-E194-AE4A-B727-883B331AC930}"/>
              </a:ext>
            </a:extLst>
          </p:cNvPr>
          <p:cNvSpPr txBox="1"/>
          <p:nvPr/>
        </p:nvSpPr>
        <p:spPr>
          <a:xfrm>
            <a:off x="1152144" y="4844297"/>
            <a:ext cx="9061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Try their MapReduce tutorial:</a:t>
            </a:r>
          </a:p>
          <a:p>
            <a:r>
              <a:rPr lang="en-US" sz="2400" dirty="0">
                <a:hlinkClick r:id="rId4"/>
              </a:rPr>
              <a:t>https://</a:t>
            </a:r>
            <a:r>
              <a:rPr lang="en-US" sz="2400" dirty="0" err="1">
                <a:hlinkClick r:id="rId4"/>
              </a:rPr>
              <a:t>hadoop.apache.org</a:t>
            </a:r>
            <a:r>
              <a:rPr lang="en-US" sz="2400" dirty="0">
                <a:hlinkClick r:id="rId4"/>
              </a:rPr>
              <a:t>/docs/r1.2.1/</a:t>
            </a:r>
            <a:r>
              <a:rPr lang="en-US" sz="2400" dirty="0" err="1">
                <a:hlinkClick r:id="rId4"/>
              </a:rPr>
              <a:t>mapred_tutorial.html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0656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Hadoop Does 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C5390-87F9-4A42-A6C8-4089D5082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5699" y="2339835"/>
            <a:ext cx="825500" cy="1206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EAD390-CC1F-3A48-9E9E-546F6FEE2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3774" y="4681884"/>
            <a:ext cx="10541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510CB7-8991-1844-A58F-EE45B1B24B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3149" y="4688234"/>
            <a:ext cx="914400" cy="1320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5234AC-FF0D-0D4A-9706-0282915E8A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66" y="3164234"/>
            <a:ext cx="825500" cy="12192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3B4971CB-DECA-2B4D-B577-7A995F158A04}"/>
              </a:ext>
            </a:extLst>
          </p:cNvPr>
          <p:cNvSpPr/>
          <p:nvPr/>
        </p:nvSpPr>
        <p:spPr>
          <a:xfrm>
            <a:off x="2816449" y="1487834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AE7C98A-9AF3-3842-A367-7254C9EE2046}"/>
              </a:ext>
            </a:extLst>
          </p:cNvPr>
          <p:cNvSpPr/>
          <p:nvPr/>
        </p:nvSpPr>
        <p:spPr>
          <a:xfrm>
            <a:off x="2587849" y="914400"/>
            <a:ext cx="3200400" cy="5486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Mapping Nodes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7164182-665D-3246-97FB-9284252AA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149" y="2276335"/>
            <a:ext cx="1054100" cy="13335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9DFCB44-022A-0244-B4EE-866879A03AEB}"/>
              </a:ext>
            </a:extLst>
          </p:cNvPr>
          <p:cNvSpPr/>
          <p:nvPr/>
        </p:nvSpPr>
        <p:spPr>
          <a:xfrm>
            <a:off x="2816449" y="3989180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Mapper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84D6BC4-79CF-FE41-AFC2-BC4F8B39FCD5}"/>
              </a:ext>
            </a:extLst>
          </p:cNvPr>
          <p:cNvCxnSpPr>
            <a:cxnSpLocks/>
            <a:stCxn id="11" idx="3"/>
            <a:endCxn id="28" idx="1"/>
          </p:cNvCxnSpPr>
          <p:nvPr/>
        </p:nvCxnSpPr>
        <p:spPr>
          <a:xfrm flipV="1">
            <a:off x="1436566" y="2630834"/>
            <a:ext cx="1379883" cy="11430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B0881E9-37AE-B44D-B15A-C9A67567A43E}"/>
              </a:ext>
            </a:extLst>
          </p:cNvPr>
          <p:cNvCxnSpPr>
            <a:cxnSpLocks/>
            <a:stCxn id="11" idx="3"/>
            <a:endCxn id="36" idx="1"/>
          </p:cNvCxnSpPr>
          <p:nvPr/>
        </p:nvCxnSpPr>
        <p:spPr>
          <a:xfrm>
            <a:off x="1436566" y="3773834"/>
            <a:ext cx="1379883" cy="1358346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>
            <a:extLst>
              <a:ext uri="{FF2B5EF4-FFF2-40B4-BE49-F238E27FC236}">
                <a16:creationId xmlns:a16="http://schemas.microsoft.com/office/drawing/2014/main" id="{6F16C99D-065B-9D4C-9343-A4787D24DD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6857" y="4676224"/>
            <a:ext cx="914400" cy="132080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FE971D9C-B1EF-2144-974A-6850D538A1D0}"/>
              </a:ext>
            </a:extLst>
          </p:cNvPr>
          <p:cNvSpPr/>
          <p:nvPr/>
        </p:nvSpPr>
        <p:spPr>
          <a:xfrm>
            <a:off x="6798727" y="1487834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2AA3826-32B9-DF4B-A9CC-47BB06531D6A}"/>
              </a:ext>
            </a:extLst>
          </p:cNvPr>
          <p:cNvSpPr/>
          <p:nvPr/>
        </p:nvSpPr>
        <p:spPr>
          <a:xfrm>
            <a:off x="6570127" y="914400"/>
            <a:ext cx="3200400" cy="54864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Reducing Nodes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0D8788B5-7C73-7B45-9EE6-46FA6BE8C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3277" y="2276335"/>
            <a:ext cx="1054100" cy="133350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F5982EBB-97F9-8048-AF16-7AB79E6BE6E3}"/>
              </a:ext>
            </a:extLst>
          </p:cNvPr>
          <p:cNvSpPr/>
          <p:nvPr/>
        </p:nvSpPr>
        <p:spPr>
          <a:xfrm>
            <a:off x="6798727" y="3989180"/>
            <a:ext cx="2743200" cy="228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Reducer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271BF58-FD5E-5A4F-B7CD-51B71A6DEFC8}"/>
              </a:ext>
            </a:extLst>
          </p:cNvPr>
          <p:cNvCxnSpPr>
            <a:cxnSpLocks/>
            <a:stCxn id="28" idx="3"/>
            <a:endCxn id="47" idx="1"/>
          </p:cNvCxnSpPr>
          <p:nvPr/>
        </p:nvCxnSpPr>
        <p:spPr>
          <a:xfrm>
            <a:off x="5559649" y="2630834"/>
            <a:ext cx="1239078" cy="0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5D76914-6880-BE4F-844C-32DD79FDC128}"/>
              </a:ext>
            </a:extLst>
          </p:cNvPr>
          <p:cNvCxnSpPr>
            <a:cxnSpLocks/>
            <a:stCxn id="36" idx="3"/>
            <a:endCxn id="47" idx="1"/>
          </p:cNvCxnSpPr>
          <p:nvPr/>
        </p:nvCxnSpPr>
        <p:spPr>
          <a:xfrm flipV="1">
            <a:off x="5559649" y="2630834"/>
            <a:ext cx="1239078" cy="2501346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E41C30E-0845-974D-AF3B-A17B4B709D1E}"/>
              </a:ext>
            </a:extLst>
          </p:cNvPr>
          <p:cNvCxnSpPr>
            <a:cxnSpLocks/>
            <a:stCxn id="28" idx="3"/>
            <a:endCxn id="52" idx="1"/>
          </p:cNvCxnSpPr>
          <p:nvPr/>
        </p:nvCxnSpPr>
        <p:spPr>
          <a:xfrm>
            <a:off x="5559649" y="2630834"/>
            <a:ext cx="1239078" cy="2501346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76F262-BD03-DD4F-88AC-6D1B55E0E814}"/>
              </a:ext>
            </a:extLst>
          </p:cNvPr>
          <p:cNvCxnSpPr>
            <a:cxnSpLocks/>
            <a:stCxn id="36" idx="3"/>
            <a:endCxn id="52" idx="1"/>
          </p:cNvCxnSpPr>
          <p:nvPr/>
        </p:nvCxnSpPr>
        <p:spPr>
          <a:xfrm>
            <a:off x="5559649" y="5132180"/>
            <a:ext cx="1239078" cy="0"/>
          </a:xfrm>
          <a:prstGeom prst="line">
            <a:avLst/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6">
            <a:extLst>
              <a:ext uri="{FF2B5EF4-FFF2-40B4-BE49-F238E27FC236}">
                <a16:creationId xmlns:a16="http://schemas.microsoft.com/office/drawing/2014/main" id="{8FF0C6FB-1FB7-5E42-83F9-B9496DC3E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2115" y="4745384"/>
            <a:ext cx="8255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3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4" grpId="0" animBg="1"/>
      <p:bldP spid="36" grpId="0" animBg="1"/>
      <p:bldP spid="47" grpId="0" animBg="1"/>
      <p:bldP spid="49" grpId="0" animBg="1"/>
      <p:bldP spid="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in Go</a:t>
            </a:r>
          </a:p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Part 2 - Concurrency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 – Fall 2019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Rec. 2</a:t>
            </a:r>
          </a:p>
        </p:txBody>
      </p:sp>
    </p:spTree>
    <p:extLst>
      <p:ext uri="{BB962C8B-B14F-4D97-AF65-F5344CB8AC3E}">
        <p14:creationId xmlns:p14="http://schemas.microsoft.com/office/powerpoint/2010/main" val="4033029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70BF77-F787-A14E-89FF-3DE6839966FA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It’s like parallel that’s not in parallel</a:t>
            </a:r>
          </a:p>
        </p:txBody>
      </p:sp>
    </p:spTree>
    <p:extLst>
      <p:ext uri="{BB962C8B-B14F-4D97-AF65-F5344CB8AC3E}">
        <p14:creationId xmlns:p14="http://schemas.microsoft.com/office/powerpoint/2010/main" val="1779355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Parallelism?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E553E4-6250-4F4F-BC92-BC2590D0C84A}"/>
              </a:ext>
            </a:extLst>
          </p:cNvPr>
          <p:cNvSpPr/>
          <p:nvPr/>
        </p:nvSpPr>
        <p:spPr>
          <a:xfrm>
            <a:off x="4293704" y="4943059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0951F6-23F2-8B45-B29B-F9B65C229A1E}"/>
              </a:ext>
            </a:extLst>
          </p:cNvPr>
          <p:cNvSpPr/>
          <p:nvPr/>
        </p:nvSpPr>
        <p:spPr>
          <a:xfrm>
            <a:off x="4293704" y="5470499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D5D255-E2FB-FA4D-BA43-B5A0759163B1}"/>
              </a:ext>
            </a:extLst>
          </p:cNvPr>
          <p:cNvSpPr/>
          <p:nvPr/>
        </p:nvSpPr>
        <p:spPr>
          <a:xfrm>
            <a:off x="2789581" y="47144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39059C-7A00-CD4E-B4A8-3DD66AB7E442}"/>
              </a:ext>
            </a:extLst>
          </p:cNvPr>
          <p:cNvSpPr/>
          <p:nvPr/>
        </p:nvSpPr>
        <p:spPr>
          <a:xfrm>
            <a:off x="2789581" y="524189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8A2454-E461-1348-B892-3433054F6A50}"/>
              </a:ext>
            </a:extLst>
          </p:cNvPr>
          <p:cNvSpPr/>
          <p:nvPr/>
        </p:nvSpPr>
        <p:spPr>
          <a:xfrm>
            <a:off x="8494641" y="52418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6F23FB-5DE5-EA4F-A49A-98ECE8599F76}"/>
              </a:ext>
            </a:extLst>
          </p:cNvPr>
          <p:cNvSpPr/>
          <p:nvPr/>
        </p:nvSpPr>
        <p:spPr>
          <a:xfrm>
            <a:off x="8494641" y="471445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6E5F8C-369D-0E4B-927D-9A4880ECE50C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72518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3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Housekeeping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CDA77D-9A54-F74A-A5FD-CF5AA0572E7B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Name’s Arnaud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Dethise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PhD student. Nice to meet you.</a:t>
            </a:r>
          </a:p>
          <a:p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Second TA for this course</a:t>
            </a:r>
          </a:p>
          <a:p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Will also have office hours (TBA)</a:t>
            </a:r>
          </a:p>
        </p:txBody>
      </p:sp>
    </p:spTree>
    <p:extLst>
      <p:ext uri="{BB962C8B-B14F-4D97-AF65-F5344CB8AC3E}">
        <p14:creationId xmlns:p14="http://schemas.microsoft.com/office/powerpoint/2010/main" val="2509844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4283105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072CAD9-FC48-8447-A043-BB3B55AA7B73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4871FC9-7BE0-7349-B13F-EEE232E8DBA6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743B1B-F57E-AA4F-9C6C-DBD9BBDD9E64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A3FA65-80C9-C44A-A8D4-858FE1C57710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E7013C-3F0B-A943-AB10-0B0985ACD6F8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832683-F81E-9A45-B810-C6F37D745826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21C2BB-E68F-CD4E-8460-93C52A1EE0D4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16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Could be Parallel but not Always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22106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271603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271603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215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but not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18184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and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6D618D-B24C-824D-AC68-9863A56CA44D}"/>
              </a:ext>
            </a:extLst>
          </p:cNvPr>
          <p:cNvSpPr/>
          <p:nvPr/>
        </p:nvSpPr>
        <p:spPr>
          <a:xfrm>
            <a:off x="2173358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F02E67-3492-4C46-8FD3-50AA4F4317E1}"/>
              </a:ext>
            </a:extLst>
          </p:cNvPr>
          <p:cNvSpPr/>
          <p:nvPr/>
        </p:nvSpPr>
        <p:spPr>
          <a:xfrm>
            <a:off x="1013794" y="391468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6F8D6CE-8E22-D746-9D2E-1FC88EB5E7D0}"/>
              </a:ext>
            </a:extLst>
          </p:cNvPr>
          <p:cNvSpPr/>
          <p:nvPr/>
        </p:nvSpPr>
        <p:spPr>
          <a:xfrm>
            <a:off x="1013794" y="440965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87DB4D-C814-394C-918D-4E7D09258E15}"/>
              </a:ext>
            </a:extLst>
          </p:cNvPr>
          <p:cNvSpPr/>
          <p:nvPr/>
        </p:nvSpPr>
        <p:spPr>
          <a:xfrm>
            <a:off x="9700591" y="4409658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8335EF-6AD5-8E48-BCED-AF5DCA52BEA9}"/>
              </a:ext>
            </a:extLst>
          </p:cNvPr>
          <p:cNvSpPr/>
          <p:nvPr/>
        </p:nvSpPr>
        <p:spPr>
          <a:xfrm>
            <a:off x="9700591" y="390872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39DB29-639F-814C-A0D3-3A44B671FD4D}"/>
              </a:ext>
            </a:extLst>
          </p:cNvPr>
          <p:cNvSpPr/>
          <p:nvPr/>
        </p:nvSpPr>
        <p:spPr>
          <a:xfrm>
            <a:off x="4002158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5F46252-77BF-E743-AFCF-4B11A95BC15D}"/>
              </a:ext>
            </a:extLst>
          </p:cNvPr>
          <p:cNvSpPr/>
          <p:nvPr/>
        </p:nvSpPr>
        <p:spPr>
          <a:xfrm>
            <a:off x="5797827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299386-BF48-724F-9084-8BF740B8ECB0}"/>
              </a:ext>
            </a:extLst>
          </p:cNvPr>
          <p:cNvSpPr/>
          <p:nvPr/>
        </p:nvSpPr>
        <p:spPr>
          <a:xfrm>
            <a:off x="7626627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B2EE75-9415-634A-ADFA-F17BF3848245}"/>
              </a:ext>
            </a:extLst>
          </p:cNvPr>
          <p:cNvSpPr/>
          <p:nvPr/>
        </p:nvSpPr>
        <p:spPr>
          <a:xfrm>
            <a:off x="2173358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C9D2AE-FDDB-9D44-B1C0-8A7FB637E8DC}"/>
              </a:ext>
            </a:extLst>
          </p:cNvPr>
          <p:cNvSpPr/>
          <p:nvPr/>
        </p:nvSpPr>
        <p:spPr>
          <a:xfrm>
            <a:off x="1013794" y="493841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536E61-CD80-5C4D-B693-098D9A0379D8}"/>
              </a:ext>
            </a:extLst>
          </p:cNvPr>
          <p:cNvSpPr/>
          <p:nvPr/>
        </p:nvSpPr>
        <p:spPr>
          <a:xfrm>
            <a:off x="1013794" y="543338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99EFCC-F578-CD4F-B595-BFC920127A07}"/>
              </a:ext>
            </a:extLst>
          </p:cNvPr>
          <p:cNvSpPr/>
          <p:nvPr/>
        </p:nvSpPr>
        <p:spPr>
          <a:xfrm>
            <a:off x="9700591" y="543338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 = 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A212FD-ACF7-A147-9BE9-F02FEA78CBCA}"/>
              </a:ext>
            </a:extLst>
          </p:cNvPr>
          <p:cNvSpPr/>
          <p:nvPr/>
        </p:nvSpPr>
        <p:spPr>
          <a:xfrm>
            <a:off x="9700591" y="493245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 = 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4392966-AB09-EA48-B9B8-FBE9C4726A26}"/>
              </a:ext>
            </a:extLst>
          </p:cNvPr>
          <p:cNvSpPr/>
          <p:nvPr/>
        </p:nvSpPr>
        <p:spPr>
          <a:xfrm>
            <a:off x="4002158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363435-DED0-8D4E-BF98-AA00857C556E}"/>
              </a:ext>
            </a:extLst>
          </p:cNvPr>
          <p:cNvSpPr/>
          <p:nvPr/>
        </p:nvSpPr>
        <p:spPr>
          <a:xfrm>
            <a:off x="5797827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A9E435-0014-9B45-8E34-E644C7984C79}"/>
              </a:ext>
            </a:extLst>
          </p:cNvPr>
          <p:cNvSpPr/>
          <p:nvPr/>
        </p:nvSpPr>
        <p:spPr>
          <a:xfrm>
            <a:off x="7626627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5AAFD0E-8BC7-2041-9CC2-2977742D16D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164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is Always Concurrent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C4494-E4F0-C24C-942E-00264D13AF3E}"/>
              </a:ext>
            </a:extLst>
          </p:cNvPr>
          <p:cNvSpPr/>
          <p:nvPr/>
        </p:nvSpPr>
        <p:spPr>
          <a:xfrm>
            <a:off x="4293704" y="2610673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74367-C631-1640-92B1-450D32BE583A}"/>
              </a:ext>
            </a:extLst>
          </p:cNvPr>
          <p:cNvSpPr/>
          <p:nvPr/>
        </p:nvSpPr>
        <p:spPr>
          <a:xfrm>
            <a:off x="4293704" y="3138113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6DF5C9-215C-7A44-BDF4-399E839DF76B}"/>
              </a:ext>
            </a:extLst>
          </p:cNvPr>
          <p:cNvSpPr/>
          <p:nvPr/>
        </p:nvSpPr>
        <p:spPr>
          <a:xfrm>
            <a:off x="2789581" y="238207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816D91-4F18-534A-AE8A-FD0FFA0A01A3}"/>
              </a:ext>
            </a:extLst>
          </p:cNvPr>
          <p:cNvSpPr/>
          <p:nvPr/>
        </p:nvSpPr>
        <p:spPr>
          <a:xfrm>
            <a:off x="2789581" y="290951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8E5EA1-D2B6-6340-B702-2F1623A98430}"/>
              </a:ext>
            </a:extLst>
          </p:cNvPr>
          <p:cNvSpPr/>
          <p:nvPr/>
        </p:nvSpPr>
        <p:spPr>
          <a:xfrm>
            <a:off x="8494641" y="290951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FF59FC-3331-2D4F-91BD-AF5A2E434E64}"/>
              </a:ext>
            </a:extLst>
          </p:cNvPr>
          <p:cNvSpPr/>
          <p:nvPr/>
        </p:nvSpPr>
        <p:spPr>
          <a:xfrm>
            <a:off x="8494641" y="238207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576311-8F36-9141-8BD8-F301EB3D1BFE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604423C-165D-FF45-AE60-0CBE091820B7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92EF7E-44C8-BE48-84EA-156C350EEDD0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but not Concurrent?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DD76E4-CC72-2A4D-A26C-D255342E220D}"/>
              </a:ext>
            </a:extLst>
          </p:cNvPr>
          <p:cNvSpPr/>
          <p:nvPr/>
        </p:nvSpPr>
        <p:spPr>
          <a:xfrm>
            <a:off x="2464904" y="352672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Nope … still concurrent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2438399" y="4604136"/>
            <a:ext cx="7315200" cy="1568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		→ 	  Concurrent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	↛ 		Parallel</a:t>
            </a:r>
          </a:p>
        </p:txBody>
      </p:sp>
    </p:spTree>
    <p:extLst>
      <p:ext uri="{BB962C8B-B14F-4D97-AF65-F5344CB8AC3E}">
        <p14:creationId xmlns:p14="http://schemas.microsoft.com/office/powerpoint/2010/main" val="349574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Why Care about Concurrency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271944"/>
            <a:ext cx="10071652" cy="1572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something concurrent but not parallel takes as much time as something sequential, why make it concurrent?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E3CC6F-BC47-7643-A6A8-BC5C62E78517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3D1D36-6294-4540-B744-5D4A155BBCE6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1D7DE3-DB22-B143-9580-B4FE66C11901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BC48C-5CAC-1A4C-97EE-19996DAD6DD6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224339-41C0-084F-9A1C-5FC6FD5F3A41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01547AC-F3D8-A043-9001-5981643D9442}"/>
              </a:ext>
            </a:extLst>
          </p:cNvPr>
          <p:cNvSpPr/>
          <p:nvPr/>
        </p:nvSpPr>
        <p:spPr>
          <a:xfrm>
            <a:off x="2438400" y="4534894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023B9B8-349F-C64E-87B9-2765FC536521}"/>
              </a:ext>
            </a:extLst>
          </p:cNvPr>
          <p:cNvCxnSpPr/>
          <p:nvPr/>
        </p:nvCxnSpPr>
        <p:spPr>
          <a:xfrm>
            <a:off x="1524000" y="3008244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EBA011E-5E62-9548-9FA2-CA2F467F64B5}"/>
              </a:ext>
            </a:extLst>
          </p:cNvPr>
          <p:cNvSpPr/>
          <p:nvPr/>
        </p:nvSpPr>
        <p:spPr>
          <a:xfrm>
            <a:off x="9753600" y="3031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D98172-2BBC-E245-B3A5-71B727FDB958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C776095-54FB-B64A-91A1-18637A134FFA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55E36B-3552-8B46-8A27-31EB9388E4C3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D7C526-085E-3A4A-BE3D-193DE6C8DC79}"/>
              </a:ext>
            </a:extLst>
          </p:cNvPr>
          <p:cNvSpPr/>
          <p:nvPr/>
        </p:nvSpPr>
        <p:spPr>
          <a:xfrm>
            <a:off x="2173358" y="3990892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829B75-6AC5-0D44-8DF8-802BAF7C00E2}"/>
              </a:ext>
            </a:extLst>
          </p:cNvPr>
          <p:cNvSpPr/>
          <p:nvPr/>
        </p:nvSpPr>
        <p:spPr>
          <a:xfrm>
            <a:off x="5830958" y="3990892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CD2E2A-836F-F249-AB36-1DE40C6246EA}"/>
              </a:ext>
            </a:extLst>
          </p:cNvPr>
          <p:cNvSpPr/>
          <p:nvPr/>
        </p:nvSpPr>
        <p:spPr>
          <a:xfrm>
            <a:off x="1013794" y="354628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957755C-CE6E-4F40-82AC-132ACF7A276F}"/>
              </a:ext>
            </a:extLst>
          </p:cNvPr>
          <p:cNvSpPr/>
          <p:nvPr/>
        </p:nvSpPr>
        <p:spPr>
          <a:xfrm>
            <a:off x="1013794" y="404125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0E61286-9AB0-A543-8D68-876C49A0E16E}"/>
              </a:ext>
            </a:extLst>
          </p:cNvPr>
          <p:cNvSpPr/>
          <p:nvPr/>
        </p:nvSpPr>
        <p:spPr>
          <a:xfrm>
            <a:off x="9700591" y="404125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147438-EC6A-644A-9C88-51621DDDD994}"/>
              </a:ext>
            </a:extLst>
          </p:cNvPr>
          <p:cNvSpPr/>
          <p:nvPr/>
        </p:nvSpPr>
        <p:spPr>
          <a:xfrm>
            <a:off x="9700591" y="354031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396E34-BF52-574D-BC8B-95E0E4E69BD2}"/>
              </a:ext>
            </a:extLst>
          </p:cNvPr>
          <p:cNvSpPr/>
          <p:nvPr/>
        </p:nvSpPr>
        <p:spPr>
          <a:xfrm>
            <a:off x="2438400" y="31964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37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is a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Design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Pattern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”Concurrency is not Parallelism” by Rob Pike : https://</a:t>
            </a:r>
            <a:r>
              <a:rPr lang="en-US" sz="1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talks.golang.org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/2012/waza.slide#1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2163285"/>
            <a:ext cx="10071652" cy="2531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“Concurrency is about dealing with lots of things at once.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Parallelism is about doing lots of things at once.”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Rob Pike</a:t>
            </a:r>
          </a:p>
        </p:txBody>
      </p:sp>
    </p:spTree>
    <p:extLst>
      <p:ext uri="{BB962C8B-B14F-4D97-AF65-F5344CB8AC3E}">
        <p14:creationId xmlns:p14="http://schemas.microsoft.com/office/powerpoint/2010/main" val="3055986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Distributed Systems are Unpredictable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Servers need to react to: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Others servers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Crashes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Users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2972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782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064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32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Housekeeping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CDA77D-9A54-F74A-A5FD-CF5AA0572E7B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Assignment 1 deadline is coming soon.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Should have read and started the assignment.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progressing correctly, should have working </a:t>
            </a:r>
            <a:r>
              <a:rPr lang="en-US" sz="3000" dirty="0" err="1">
                <a:solidFill>
                  <a:schemeClr val="tx1"/>
                </a:solidFill>
                <a:latin typeface="Andale Mono" panose="020B0509000000000004" pitchFamily="49" charset="0"/>
                <a:ea typeface="Helvetica Neue" panose="02000503000000020004" pitchFamily="2" charset="0"/>
                <a:cs typeface="Helvetica Neue" panose="02000503000000020004" pitchFamily="2" charset="0"/>
              </a:rPr>
              <a:t>mapF</a:t>
            </a:r>
            <a:r>
              <a:rPr lang="en-US" sz="3000" dirty="0">
                <a:solidFill>
                  <a:schemeClr val="tx1"/>
                </a:solidFill>
                <a:latin typeface="Andale Mono" panose="020B0509000000000004" pitchFamily="49" charset="0"/>
                <a:ea typeface="Helvetica Neue" panose="02000503000000020004" pitchFamily="2" charset="0"/>
                <a:cs typeface="Helvetica Neue" panose="02000503000000020004" pitchFamily="2" charset="0"/>
              </a:rPr>
              <a:t>()</a:t>
            </a: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49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79120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540025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$20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0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110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633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150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8518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36713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497618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751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Needs to be Synchronized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Locks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limit access using shared memory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Channels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pass information using a queue</a:t>
            </a:r>
            <a:endParaRPr lang="en-US" sz="30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9296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Visualize Everything We’ve Learned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also see many different methods of 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achieving synchronization: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http://divan.github.io/posts/go_concurrency_visualize/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349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in Go</a:t>
            </a:r>
          </a:p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Part 1 - MapReduce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 – Fall 2019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Rec. 2</a:t>
            </a:r>
          </a:p>
        </p:txBody>
      </p:sp>
    </p:spTree>
    <p:extLst>
      <p:ext uri="{BB962C8B-B14F-4D97-AF65-F5344CB8AC3E}">
        <p14:creationId xmlns:p14="http://schemas.microsoft.com/office/powerpoint/2010/main" val="206866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9180B6-C5CD-FE4D-A7B7-0BE23393F438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Wikipedia:</a:t>
            </a:r>
            <a:b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“MapReduce is a </a:t>
            </a:r>
            <a:r>
              <a:rPr lang="en-US" sz="3000" b="1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programming model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an associated implementation for processing and generating </a:t>
            </a:r>
            <a:r>
              <a:rPr lang="en-US" sz="3000" b="1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big data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sets with a </a:t>
            </a:r>
            <a:r>
              <a:rPr lang="en-US" sz="3000" b="1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parallel, distributed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algorithm on a </a:t>
            </a:r>
            <a:r>
              <a:rPr lang="en-US" sz="3000" b="1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cluster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.”</a:t>
            </a:r>
          </a:p>
          <a:p>
            <a:endParaRPr lang="en-US" sz="3000" i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other words, a general and scalable solution to deal with big data computation on multiple machines.</a:t>
            </a:r>
          </a:p>
        </p:txBody>
      </p:sp>
    </p:spTree>
    <p:extLst>
      <p:ext uri="{BB962C8B-B14F-4D97-AF65-F5344CB8AC3E}">
        <p14:creationId xmlns:p14="http://schemas.microsoft.com/office/powerpoint/2010/main" val="213983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Abstract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9180B6-C5CD-FE4D-A7B7-0BE23393F438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map(key, value) -&gt; list(&lt;k’, v’&gt;)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Apply function to (key, value) pair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Outputs set of intermediate pairs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3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reduce(key, list&lt;value&gt;) -&gt; &lt;k’, v’&gt;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Applies aggregation function to values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Outputs result</a:t>
            </a:r>
            <a:endParaRPr lang="en-US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Oval Callout 1">
            <a:extLst>
              <a:ext uri="{FF2B5EF4-FFF2-40B4-BE49-F238E27FC236}">
                <a16:creationId xmlns:a16="http://schemas.microsoft.com/office/drawing/2014/main" id="{7DB3F017-BA46-2B4C-80FC-4402E3474564}"/>
              </a:ext>
            </a:extLst>
          </p:cNvPr>
          <p:cNvSpPr/>
          <p:nvPr/>
        </p:nvSpPr>
        <p:spPr>
          <a:xfrm>
            <a:off x="8979408" y="2002536"/>
            <a:ext cx="2898648" cy="1325880"/>
          </a:xfrm>
          <a:prstGeom prst="wedgeEllipseCallout">
            <a:avLst>
              <a:gd name="adj1" fmla="val -68530"/>
              <a:gd name="adj2" fmla="val -4094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Split and distribute data</a:t>
            </a:r>
          </a:p>
        </p:txBody>
      </p:sp>
      <p:sp>
        <p:nvSpPr>
          <p:cNvPr id="6" name="Oval Callout 5">
            <a:extLst>
              <a:ext uri="{FF2B5EF4-FFF2-40B4-BE49-F238E27FC236}">
                <a16:creationId xmlns:a16="http://schemas.microsoft.com/office/drawing/2014/main" id="{BBABA14B-85B6-2C4C-B5EF-76E32F2ADB21}"/>
              </a:ext>
            </a:extLst>
          </p:cNvPr>
          <p:cNvSpPr/>
          <p:nvPr/>
        </p:nvSpPr>
        <p:spPr>
          <a:xfrm>
            <a:off x="8979408" y="4325112"/>
            <a:ext cx="2898648" cy="1325880"/>
          </a:xfrm>
          <a:prstGeom prst="wedgeEllipseCallout">
            <a:avLst>
              <a:gd name="adj1" fmla="val -68530"/>
              <a:gd name="adj2" fmla="val -4094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Aggregate and compute results</a:t>
            </a:r>
          </a:p>
        </p:txBody>
      </p:sp>
    </p:spTree>
    <p:extLst>
      <p:ext uri="{BB962C8B-B14F-4D97-AF65-F5344CB8AC3E}">
        <p14:creationId xmlns:p14="http://schemas.microsoft.com/office/powerpoint/2010/main" val="304588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Word Count – The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Hello World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E71DB7-56EF-EC48-B704-307DD5886ACA}"/>
              </a:ext>
            </a:extLst>
          </p:cNvPr>
          <p:cNvSpPr txBox="1"/>
          <p:nvPr/>
        </p:nvSpPr>
        <p:spPr>
          <a:xfrm>
            <a:off x="704088" y="2383944"/>
            <a:ext cx="159105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Bus Car Train</a:t>
            </a:r>
          </a:p>
          <a:p>
            <a:pPr algn="ctr"/>
            <a:r>
              <a:rPr lang="en-US" dirty="0"/>
              <a:t>Train Plane Car</a:t>
            </a:r>
          </a:p>
          <a:p>
            <a:pPr algn="ctr"/>
            <a:r>
              <a:rPr lang="en-US" dirty="0"/>
              <a:t>Bus Bus Plane</a:t>
            </a:r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4110D-FCCE-6440-98E5-5A5965C8F26B}"/>
              </a:ext>
            </a:extLst>
          </p:cNvPr>
          <p:cNvSpPr txBox="1"/>
          <p:nvPr/>
        </p:nvSpPr>
        <p:spPr>
          <a:xfrm>
            <a:off x="2730678" y="2057131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Car Train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220E7D-E4A6-8645-BC59-284F044ACBEC}"/>
              </a:ext>
            </a:extLst>
          </p:cNvPr>
          <p:cNvSpPr txBox="1"/>
          <p:nvPr/>
        </p:nvSpPr>
        <p:spPr>
          <a:xfrm>
            <a:off x="2730678" y="3165824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Plane Car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65B392-A461-B446-ACD4-77F042CAB2A1}"/>
              </a:ext>
            </a:extLst>
          </p:cNvPr>
          <p:cNvSpPr txBox="1"/>
          <p:nvPr/>
        </p:nvSpPr>
        <p:spPr>
          <a:xfrm>
            <a:off x="2730678" y="4133801"/>
            <a:ext cx="15689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Bus Plane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D5578D-FB7F-7748-A7C0-012753EF8F04}"/>
              </a:ext>
            </a:extLst>
          </p:cNvPr>
          <p:cNvSpPr txBox="1"/>
          <p:nvPr/>
        </p:nvSpPr>
        <p:spPr>
          <a:xfrm>
            <a:off x="4735136" y="1783835"/>
            <a:ext cx="914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1</a:t>
            </a:r>
          </a:p>
          <a:p>
            <a:pPr algn="ctr"/>
            <a:r>
              <a:rPr lang="en-US" dirty="0"/>
              <a:t>Car 1</a:t>
            </a:r>
          </a:p>
          <a:p>
            <a:pPr algn="ctr"/>
            <a:r>
              <a:rPr lang="en-US" dirty="0"/>
              <a:t>Train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E1B671-B6BE-B543-930A-6F8176C0BCE3}"/>
              </a:ext>
            </a:extLst>
          </p:cNvPr>
          <p:cNvSpPr txBox="1"/>
          <p:nvPr/>
        </p:nvSpPr>
        <p:spPr>
          <a:xfrm>
            <a:off x="4735136" y="2891803"/>
            <a:ext cx="914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1</a:t>
            </a:r>
          </a:p>
          <a:p>
            <a:pPr algn="ctr"/>
            <a:r>
              <a:rPr lang="en-US" dirty="0"/>
              <a:t>Plane 1</a:t>
            </a:r>
          </a:p>
          <a:p>
            <a:pPr algn="ctr"/>
            <a:r>
              <a:rPr lang="en-US" dirty="0"/>
              <a:t>Car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A3B382-7CAB-204C-893F-7A63DD53279E}"/>
              </a:ext>
            </a:extLst>
          </p:cNvPr>
          <p:cNvSpPr txBox="1"/>
          <p:nvPr/>
        </p:nvSpPr>
        <p:spPr>
          <a:xfrm>
            <a:off x="4735136" y="3999771"/>
            <a:ext cx="914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2</a:t>
            </a:r>
          </a:p>
          <a:p>
            <a:pPr algn="ctr"/>
            <a:r>
              <a:rPr lang="en-US" dirty="0"/>
              <a:t>Plane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8E9C48-4086-0E47-8F77-59508AE34505}"/>
              </a:ext>
            </a:extLst>
          </p:cNvPr>
          <p:cNvSpPr txBox="1"/>
          <p:nvPr/>
        </p:nvSpPr>
        <p:spPr>
          <a:xfrm>
            <a:off x="6377178" y="1310977"/>
            <a:ext cx="10698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2</a:t>
            </a:r>
          </a:p>
          <a:p>
            <a:pPr algn="ctr"/>
            <a:r>
              <a:rPr lang="en-US" dirty="0"/>
              <a:t>Bus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FF2787-78B8-0D43-8DB9-43738D7A5CA7}"/>
              </a:ext>
            </a:extLst>
          </p:cNvPr>
          <p:cNvSpPr txBox="1"/>
          <p:nvPr/>
        </p:nvSpPr>
        <p:spPr>
          <a:xfrm>
            <a:off x="6377178" y="2296121"/>
            <a:ext cx="10789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Car 1</a:t>
            </a:r>
          </a:p>
          <a:p>
            <a:pPr algn="ctr"/>
            <a:r>
              <a:rPr lang="en-US" dirty="0"/>
              <a:t>Car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9DFCFB-D478-3241-A8EF-A46B000F7DD7}"/>
              </a:ext>
            </a:extLst>
          </p:cNvPr>
          <p:cNvSpPr txBox="1"/>
          <p:nvPr/>
        </p:nvSpPr>
        <p:spPr>
          <a:xfrm>
            <a:off x="6393942" y="3281266"/>
            <a:ext cx="108966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1</a:t>
            </a:r>
          </a:p>
          <a:p>
            <a:pPr algn="ctr"/>
            <a:r>
              <a:rPr lang="en-US" dirty="0"/>
              <a:t>Train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AAF211-9955-8747-85B6-E4738784FA92}"/>
              </a:ext>
            </a:extLst>
          </p:cNvPr>
          <p:cNvSpPr txBox="1"/>
          <p:nvPr/>
        </p:nvSpPr>
        <p:spPr>
          <a:xfrm>
            <a:off x="6393942" y="4261914"/>
            <a:ext cx="109499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Plane 1</a:t>
            </a:r>
          </a:p>
          <a:p>
            <a:pPr algn="ctr"/>
            <a:r>
              <a:rPr lang="en-US" dirty="0"/>
              <a:t>Plane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F5BAFF-2FE3-6242-AE94-5254FA7C5D2A}"/>
              </a:ext>
            </a:extLst>
          </p:cNvPr>
          <p:cNvSpPr txBox="1"/>
          <p:nvPr/>
        </p:nvSpPr>
        <p:spPr>
          <a:xfrm>
            <a:off x="8098536" y="1662519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Bus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E60883-D52E-2A47-8CD1-86F7D0433062}"/>
              </a:ext>
            </a:extLst>
          </p:cNvPr>
          <p:cNvSpPr txBox="1"/>
          <p:nvPr/>
        </p:nvSpPr>
        <p:spPr>
          <a:xfrm>
            <a:off x="8098536" y="2502817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Car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9F1977-92A4-FB44-BE56-6D17A81F5C03}"/>
              </a:ext>
            </a:extLst>
          </p:cNvPr>
          <p:cNvSpPr txBox="1"/>
          <p:nvPr/>
        </p:nvSpPr>
        <p:spPr>
          <a:xfrm>
            <a:off x="8098536" y="3343115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Train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2F097C-2334-3540-8CBF-ADAE8CF831B3}"/>
              </a:ext>
            </a:extLst>
          </p:cNvPr>
          <p:cNvSpPr txBox="1"/>
          <p:nvPr/>
        </p:nvSpPr>
        <p:spPr>
          <a:xfrm>
            <a:off x="8098536" y="4183413"/>
            <a:ext cx="1188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Plane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535EFA-C1D7-5D49-B18E-FE6FD9BF976C}"/>
              </a:ext>
            </a:extLst>
          </p:cNvPr>
          <p:cNvSpPr txBox="1"/>
          <p:nvPr/>
        </p:nvSpPr>
        <p:spPr>
          <a:xfrm>
            <a:off x="9950577" y="2245445"/>
            <a:ext cx="153619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Bus 3</a:t>
            </a:r>
          </a:p>
          <a:p>
            <a:pPr algn="ctr"/>
            <a:r>
              <a:rPr lang="en-US" dirty="0"/>
              <a:t>Car 2</a:t>
            </a:r>
          </a:p>
          <a:p>
            <a:pPr algn="ctr"/>
            <a:r>
              <a:rPr lang="en-US" dirty="0"/>
              <a:t>Train 2</a:t>
            </a:r>
          </a:p>
          <a:p>
            <a:pPr algn="ctr"/>
            <a:r>
              <a:rPr lang="en-US" dirty="0"/>
              <a:t>Plane 2</a:t>
            </a:r>
          </a:p>
          <a:p>
            <a:pPr algn="ctr"/>
            <a:endParaRPr lang="en-US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7323D5F-D8CB-984B-A828-02BF04662589}"/>
              </a:ext>
            </a:extLst>
          </p:cNvPr>
          <p:cNvCxnSpPr>
            <a:stCxn id="2" idx="3"/>
            <a:endCxn id="5" idx="1"/>
          </p:cNvCxnSpPr>
          <p:nvPr/>
        </p:nvCxnSpPr>
        <p:spPr>
          <a:xfrm flipV="1">
            <a:off x="2295144" y="2241797"/>
            <a:ext cx="435534" cy="880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73D028D-849F-3E49-9946-19EF2F4C2658}"/>
              </a:ext>
            </a:extLst>
          </p:cNvPr>
          <p:cNvCxnSpPr>
            <a:stCxn id="2" idx="3"/>
            <a:endCxn id="9" idx="1"/>
          </p:cNvCxnSpPr>
          <p:nvPr/>
        </p:nvCxnSpPr>
        <p:spPr>
          <a:xfrm>
            <a:off x="2295144" y="3122608"/>
            <a:ext cx="435534" cy="227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936C1E9-0C2B-8241-9DD5-A3CAB33A3D8E}"/>
              </a:ext>
            </a:extLst>
          </p:cNvPr>
          <p:cNvCxnSpPr>
            <a:stCxn id="2" idx="3"/>
            <a:endCxn id="12" idx="1"/>
          </p:cNvCxnSpPr>
          <p:nvPr/>
        </p:nvCxnSpPr>
        <p:spPr>
          <a:xfrm>
            <a:off x="2295144" y="3122608"/>
            <a:ext cx="435534" cy="1195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C46CB25-7145-0947-94A8-0CD08E0D7233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299602" y="2241797"/>
            <a:ext cx="435534" cy="3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B75F003-1B9A-924A-95C8-AF07FF9C190C}"/>
              </a:ext>
            </a:extLst>
          </p:cNvPr>
          <p:cNvCxnSpPr>
            <a:stCxn id="9" idx="3"/>
            <a:endCxn id="13" idx="1"/>
          </p:cNvCxnSpPr>
          <p:nvPr/>
        </p:nvCxnSpPr>
        <p:spPr>
          <a:xfrm>
            <a:off x="4299602" y="3350490"/>
            <a:ext cx="435534" cy="2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52902B1-B7F0-B04D-A6A3-BEC941783F87}"/>
              </a:ext>
            </a:extLst>
          </p:cNvPr>
          <p:cNvCxnSpPr>
            <a:stCxn id="12" idx="3"/>
            <a:endCxn id="14" idx="1"/>
          </p:cNvCxnSpPr>
          <p:nvPr/>
        </p:nvCxnSpPr>
        <p:spPr>
          <a:xfrm>
            <a:off x="4299602" y="4318467"/>
            <a:ext cx="435534" cy="4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D53E53F-2186-C345-B9B2-07728C9D96E0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5649536" y="1634143"/>
            <a:ext cx="727642" cy="611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A6D76F-0088-6F47-9A10-54B7BDCE48D8}"/>
              </a:ext>
            </a:extLst>
          </p:cNvPr>
          <p:cNvCxnSpPr>
            <a:stCxn id="14" idx="3"/>
            <a:endCxn id="7" idx="1"/>
          </p:cNvCxnSpPr>
          <p:nvPr/>
        </p:nvCxnSpPr>
        <p:spPr>
          <a:xfrm flipV="1">
            <a:off x="5649536" y="1634143"/>
            <a:ext cx="727642" cy="2688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B17EECB-7D2A-FF48-950B-5027FA295EC4}"/>
              </a:ext>
            </a:extLst>
          </p:cNvPr>
          <p:cNvCxnSpPr>
            <a:stCxn id="6" idx="3"/>
            <a:endCxn id="15" idx="1"/>
          </p:cNvCxnSpPr>
          <p:nvPr/>
        </p:nvCxnSpPr>
        <p:spPr>
          <a:xfrm>
            <a:off x="5649536" y="2245500"/>
            <a:ext cx="727642" cy="373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E5FD01B-7A56-AF47-AE79-5E04187F667F}"/>
              </a:ext>
            </a:extLst>
          </p:cNvPr>
          <p:cNvCxnSpPr>
            <a:stCxn id="13" idx="3"/>
            <a:endCxn id="15" idx="1"/>
          </p:cNvCxnSpPr>
          <p:nvPr/>
        </p:nvCxnSpPr>
        <p:spPr>
          <a:xfrm flipV="1">
            <a:off x="5649536" y="2619287"/>
            <a:ext cx="727642" cy="734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8F1BA7A-DBBA-1D48-B73A-B64C729249CD}"/>
              </a:ext>
            </a:extLst>
          </p:cNvPr>
          <p:cNvCxnSpPr>
            <a:stCxn id="6" idx="3"/>
            <a:endCxn id="16" idx="1"/>
          </p:cNvCxnSpPr>
          <p:nvPr/>
        </p:nvCxnSpPr>
        <p:spPr>
          <a:xfrm>
            <a:off x="5649536" y="2245500"/>
            <a:ext cx="744406" cy="1358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051ADFA-472B-C844-979E-D2A57156C937}"/>
              </a:ext>
            </a:extLst>
          </p:cNvPr>
          <p:cNvCxnSpPr>
            <a:stCxn id="13" idx="3"/>
            <a:endCxn id="16" idx="1"/>
          </p:cNvCxnSpPr>
          <p:nvPr/>
        </p:nvCxnSpPr>
        <p:spPr>
          <a:xfrm>
            <a:off x="5649536" y="3353468"/>
            <a:ext cx="744406" cy="250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908F47D-9031-C244-A126-6EFDF2C6E22C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>
            <a:off x="5649536" y="4322937"/>
            <a:ext cx="744406" cy="262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9BC8707-B70F-A049-B34E-E003F8ED2C4E}"/>
              </a:ext>
            </a:extLst>
          </p:cNvPr>
          <p:cNvCxnSpPr>
            <a:stCxn id="13" idx="3"/>
            <a:endCxn id="17" idx="1"/>
          </p:cNvCxnSpPr>
          <p:nvPr/>
        </p:nvCxnSpPr>
        <p:spPr>
          <a:xfrm>
            <a:off x="5649536" y="3353468"/>
            <a:ext cx="744406" cy="1231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9233299-3BAB-BC42-B571-CF4B457DCC6F}"/>
              </a:ext>
            </a:extLst>
          </p:cNvPr>
          <p:cNvCxnSpPr>
            <a:stCxn id="7" idx="3"/>
            <a:endCxn id="18" idx="1"/>
          </p:cNvCxnSpPr>
          <p:nvPr/>
        </p:nvCxnSpPr>
        <p:spPr>
          <a:xfrm>
            <a:off x="7447026" y="1634143"/>
            <a:ext cx="651510" cy="213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BE48FEA-AE8A-CD46-A042-25A5FE2D4E39}"/>
              </a:ext>
            </a:extLst>
          </p:cNvPr>
          <p:cNvCxnSpPr>
            <a:stCxn id="15" idx="3"/>
            <a:endCxn id="19" idx="1"/>
          </p:cNvCxnSpPr>
          <p:nvPr/>
        </p:nvCxnSpPr>
        <p:spPr>
          <a:xfrm>
            <a:off x="7456170" y="2619287"/>
            <a:ext cx="642366" cy="68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3E04291-CFA4-E448-8D4A-BBA84180008D}"/>
              </a:ext>
            </a:extLst>
          </p:cNvPr>
          <p:cNvCxnSpPr>
            <a:stCxn id="16" idx="3"/>
            <a:endCxn id="20" idx="1"/>
          </p:cNvCxnSpPr>
          <p:nvPr/>
        </p:nvCxnSpPr>
        <p:spPr>
          <a:xfrm flipV="1">
            <a:off x="7483602" y="3527781"/>
            <a:ext cx="614934" cy="76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D493F87-748F-5348-8887-AA869F42B334}"/>
              </a:ext>
            </a:extLst>
          </p:cNvPr>
          <p:cNvCxnSpPr>
            <a:stCxn id="17" idx="3"/>
            <a:endCxn id="21" idx="1"/>
          </p:cNvCxnSpPr>
          <p:nvPr/>
        </p:nvCxnSpPr>
        <p:spPr>
          <a:xfrm flipV="1">
            <a:off x="7488936" y="4368079"/>
            <a:ext cx="609600" cy="217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4E88566-A28F-7144-8E40-B5D81C5D51ED}"/>
              </a:ext>
            </a:extLst>
          </p:cNvPr>
          <p:cNvCxnSpPr>
            <a:stCxn id="18" idx="3"/>
            <a:endCxn id="22" idx="1"/>
          </p:cNvCxnSpPr>
          <p:nvPr/>
        </p:nvCxnSpPr>
        <p:spPr>
          <a:xfrm>
            <a:off x="9287256" y="1847185"/>
            <a:ext cx="663321" cy="1275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1502B84-D998-FE43-81D4-72525C3A48A8}"/>
              </a:ext>
            </a:extLst>
          </p:cNvPr>
          <p:cNvCxnSpPr>
            <a:stCxn id="19" idx="3"/>
            <a:endCxn id="22" idx="1"/>
          </p:cNvCxnSpPr>
          <p:nvPr/>
        </p:nvCxnSpPr>
        <p:spPr>
          <a:xfrm>
            <a:off x="9287256" y="2687483"/>
            <a:ext cx="663321" cy="435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70C988F-94AB-AD46-B22A-41CD4F1843AA}"/>
              </a:ext>
            </a:extLst>
          </p:cNvPr>
          <p:cNvCxnSpPr>
            <a:stCxn id="20" idx="3"/>
            <a:endCxn id="22" idx="1"/>
          </p:cNvCxnSpPr>
          <p:nvPr/>
        </p:nvCxnSpPr>
        <p:spPr>
          <a:xfrm flipV="1">
            <a:off x="9287256" y="3122608"/>
            <a:ext cx="663321" cy="405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CDF5552-A779-8C49-B122-E2AC2FCAC446}"/>
              </a:ext>
            </a:extLst>
          </p:cNvPr>
          <p:cNvCxnSpPr>
            <a:stCxn id="21" idx="3"/>
            <a:endCxn id="22" idx="1"/>
          </p:cNvCxnSpPr>
          <p:nvPr/>
        </p:nvCxnSpPr>
        <p:spPr>
          <a:xfrm flipV="1">
            <a:off x="9287256" y="3122608"/>
            <a:ext cx="663321" cy="1245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3568A63F-FB1A-244A-AB4C-2BFCA2B232B7}"/>
              </a:ext>
            </a:extLst>
          </p:cNvPr>
          <p:cNvSpPr txBox="1"/>
          <p:nvPr/>
        </p:nvSpPr>
        <p:spPr>
          <a:xfrm>
            <a:off x="1781391" y="5677941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Splitting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418A85D-19DC-2B46-81EB-006EF428CF4D}"/>
              </a:ext>
            </a:extLst>
          </p:cNvPr>
          <p:cNvSpPr txBox="1"/>
          <p:nvPr/>
        </p:nvSpPr>
        <p:spPr>
          <a:xfrm>
            <a:off x="3785849" y="5676992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Mapping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A01F12F-C0B1-454C-8320-B87D2872865D}"/>
              </a:ext>
            </a:extLst>
          </p:cNvPr>
          <p:cNvSpPr txBox="1"/>
          <p:nvPr/>
        </p:nvSpPr>
        <p:spPr>
          <a:xfrm>
            <a:off x="5290219" y="5547023"/>
            <a:ext cx="1463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Intermediate</a:t>
            </a:r>
          </a:p>
          <a:p>
            <a:pPr algn="ctr"/>
            <a:r>
              <a:rPr lang="en-US" dirty="0"/>
              <a:t>Splitting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DB19697-12C4-A94D-8F62-B744D9967B4C}"/>
              </a:ext>
            </a:extLst>
          </p:cNvPr>
          <p:cNvSpPr txBox="1"/>
          <p:nvPr/>
        </p:nvSpPr>
        <p:spPr>
          <a:xfrm>
            <a:off x="7041261" y="5682295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Reducing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F5069DC-F675-5E42-893A-5F4DE8D57F4A}"/>
              </a:ext>
            </a:extLst>
          </p:cNvPr>
          <p:cNvSpPr txBox="1"/>
          <p:nvPr/>
        </p:nvSpPr>
        <p:spPr>
          <a:xfrm>
            <a:off x="8887396" y="5680295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Combining</a:t>
            </a: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F83AB62F-032D-EC4B-B053-2772024C57CA}"/>
              </a:ext>
            </a:extLst>
          </p:cNvPr>
          <p:cNvSpPr/>
          <p:nvPr/>
        </p:nvSpPr>
        <p:spPr>
          <a:xfrm>
            <a:off x="4179041" y="6111058"/>
            <a:ext cx="1261872" cy="369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latin typeface="Andale Mono" panose="020B0509000000000004" pitchFamily="49" charset="0"/>
              </a:rPr>
              <a:t>doMap</a:t>
            </a:r>
            <a:r>
              <a:rPr lang="en-US" sz="1200" b="1" dirty="0">
                <a:latin typeface="Andale Mono" panose="020B0509000000000004" pitchFamily="49" charset="0"/>
              </a:rPr>
              <a:t>()</a:t>
            </a: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9AD8ADC0-FD4E-9C42-960B-4D43AA8A5CA4}"/>
              </a:ext>
            </a:extLst>
          </p:cNvPr>
          <p:cNvSpPr/>
          <p:nvPr/>
        </p:nvSpPr>
        <p:spPr>
          <a:xfrm>
            <a:off x="7434453" y="6105040"/>
            <a:ext cx="1261872" cy="369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latin typeface="Andale Mono" panose="020B0509000000000004" pitchFamily="49" charset="0"/>
              </a:rPr>
              <a:t>doReduce</a:t>
            </a:r>
            <a:r>
              <a:rPr lang="en-US" sz="1200" b="1" dirty="0">
                <a:latin typeface="Andale Mono" panose="020B05090000000000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1583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12" grpId="0" animBg="1"/>
      <p:bldP spid="6" grpId="0" animBg="1"/>
      <p:bldP spid="13" grpId="0" animBg="1"/>
      <p:bldP spid="14" grpId="0" animBg="1"/>
      <p:bldP spid="7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69" grpId="0"/>
      <p:bldP spid="70" grpId="0"/>
      <p:bldP spid="71" grpId="0"/>
      <p:bldP spid="72" grpId="0"/>
      <p:bldP spid="73" grpId="0"/>
      <p:bldP spid="74" grpId="0" animBg="1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Motivating Problem for Map Reduce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90A13C-B094-1C4F-88FB-99BA879DEDE1}"/>
              </a:ext>
            </a:extLst>
          </p:cNvPr>
          <p:cNvSpPr/>
          <p:nvPr/>
        </p:nvSpPr>
        <p:spPr>
          <a:xfrm>
            <a:off x="1066800" y="1136372"/>
            <a:ext cx="10058400" cy="2070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“Find me the closest Starbucks to KAUST.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Actually, I’ll give you a place and something to look for,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you find me the closest one.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Here’s a 1 TB text file … good luck”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2AFD81-676C-4747-B7F0-6BD5967B9AC4}"/>
              </a:ext>
            </a:extLst>
          </p:cNvPr>
          <p:cNvSpPr/>
          <p:nvPr/>
        </p:nvSpPr>
        <p:spPr>
          <a:xfrm>
            <a:off x="834888" y="3839819"/>
            <a:ext cx="7606747" cy="23489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6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</a:t>
            </a:r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			</a:t>
            </a:r>
            <a:r>
              <a:rPr lang="en-US" sz="26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Site Name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	Tim Hortons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		KAUST Library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	Starbucks</a:t>
            </a:r>
          </a:p>
          <a:p>
            <a:r>
              <a:rPr lang="en-US" sz="26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			...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D194B-3049-F34D-9EB3-CF4B92841674}"/>
              </a:ext>
            </a:extLst>
          </p:cNvPr>
          <p:cNvSpPr/>
          <p:nvPr/>
        </p:nvSpPr>
        <p:spPr>
          <a:xfrm>
            <a:off x="8627166" y="4362613"/>
            <a:ext cx="22860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KAUST</a:t>
            </a:r>
            <a:endParaRPr lang="en-US" sz="1200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8F655-5C47-EF44-A3AE-F510198ADCC9}"/>
              </a:ext>
            </a:extLst>
          </p:cNvPr>
          <p:cNvSpPr/>
          <p:nvPr/>
        </p:nvSpPr>
        <p:spPr>
          <a:xfrm>
            <a:off x="8746437" y="4956316"/>
            <a:ext cx="3008244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 Tokyo, Japan</a:t>
            </a:r>
            <a:endParaRPr lang="en-US" sz="1200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6BAD3E4E-09DC-264D-A10D-BEAD3350C053}"/>
              </a:ext>
            </a:extLst>
          </p:cNvPr>
          <p:cNvSpPr/>
          <p:nvPr/>
        </p:nvSpPr>
        <p:spPr>
          <a:xfrm>
            <a:off x="8441634" y="4359965"/>
            <a:ext cx="344557" cy="67586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63C8A9C-9B89-7E48-9A6C-21C59E3CC09B}"/>
              </a:ext>
            </a:extLst>
          </p:cNvPr>
          <p:cNvSpPr/>
          <p:nvPr/>
        </p:nvSpPr>
        <p:spPr>
          <a:xfrm>
            <a:off x="8448262" y="5121966"/>
            <a:ext cx="344557" cy="327323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windows 10 crash screen">
            <a:extLst>
              <a:ext uri="{FF2B5EF4-FFF2-40B4-BE49-F238E27FC236}">
                <a16:creationId xmlns:a16="http://schemas.microsoft.com/office/drawing/2014/main" id="{0D881B43-A6ED-B043-95DF-FDA5C4073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735" y="2663691"/>
            <a:ext cx="2761335" cy="114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36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/>
      <p:bldP spid="6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Motivating Problem for Map Reduce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97B557-4FB3-E641-B82B-1EB05A6C4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278" y="3558031"/>
            <a:ext cx="6959704" cy="3087756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F09945-B76B-C148-A494-E6027B6AA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402205"/>
              </p:ext>
            </p:extLst>
          </p:nvPr>
        </p:nvGraphicFramePr>
        <p:xfrm>
          <a:off x="2786274" y="3678803"/>
          <a:ext cx="6858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29341267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913035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2805136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613696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10202498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(0,4)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23401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(1,4)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24449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(2,4)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91785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(3,0)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(3,1)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(3,2)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chemeClr val="accent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(3,4)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80771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E0EFBB2E-020A-8C4F-92E4-436A7F9749FF}"/>
              </a:ext>
            </a:extLst>
          </p:cNvPr>
          <p:cNvSpPr/>
          <p:nvPr/>
        </p:nvSpPr>
        <p:spPr>
          <a:xfrm>
            <a:off x="3032596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AEBAA5-BB07-4E46-872F-2EDD7995FDFD}"/>
              </a:ext>
            </a:extLst>
          </p:cNvPr>
          <p:cNvSpPr/>
          <p:nvPr/>
        </p:nvSpPr>
        <p:spPr>
          <a:xfrm>
            <a:off x="4410533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D2E75F-973A-A348-A0EE-E3C08C9B6534}"/>
              </a:ext>
            </a:extLst>
          </p:cNvPr>
          <p:cNvSpPr/>
          <p:nvPr/>
        </p:nvSpPr>
        <p:spPr>
          <a:xfrm>
            <a:off x="5788470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682F0-6039-3742-835F-F1E41A964AB1}"/>
              </a:ext>
            </a:extLst>
          </p:cNvPr>
          <p:cNvSpPr/>
          <p:nvPr/>
        </p:nvSpPr>
        <p:spPr>
          <a:xfrm>
            <a:off x="7166407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5770FB-7FB7-F944-8FE4-2C70946697B8}"/>
              </a:ext>
            </a:extLst>
          </p:cNvPr>
          <p:cNvSpPr/>
          <p:nvPr/>
        </p:nvSpPr>
        <p:spPr>
          <a:xfrm>
            <a:off x="8544345" y="318819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035969-20A1-ED4B-A9D4-9178F3CD3A02}"/>
              </a:ext>
            </a:extLst>
          </p:cNvPr>
          <p:cNvSpPr/>
          <p:nvPr/>
        </p:nvSpPr>
        <p:spPr>
          <a:xfrm>
            <a:off x="2003683" y="378824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A8E1D-7E64-E24C-9619-9436EE2FD809}"/>
              </a:ext>
            </a:extLst>
          </p:cNvPr>
          <p:cNvSpPr/>
          <p:nvPr/>
        </p:nvSpPr>
        <p:spPr>
          <a:xfrm>
            <a:off x="2003683" y="6025109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566CF46-AF2E-3843-A2EB-50331DF257E1}"/>
              </a:ext>
            </a:extLst>
          </p:cNvPr>
          <p:cNvSpPr/>
          <p:nvPr/>
        </p:nvSpPr>
        <p:spPr>
          <a:xfrm>
            <a:off x="2003683" y="527948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1EAFB7-F1D2-4D40-AF60-CF72F870D101}"/>
              </a:ext>
            </a:extLst>
          </p:cNvPr>
          <p:cNvSpPr/>
          <p:nvPr/>
        </p:nvSpPr>
        <p:spPr>
          <a:xfrm>
            <a:off x="2003683" y="453386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06DBBBD-AD6D-9941-AF40-B3E7B3099C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6404" y="777298"/>
            <a:ext cx="3175829" cy="216811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3958525-ACAC-C94F-AC20-AAFE0619F4CF}"/>
              </a:ext>
            </a:extLst>
          </p:cNvPr>
          <p:cNvSpPr/>
          <p:nvPr/>
        </p:nvSpPr>
        <p:spPr>
          <a:xfrm>
            <a:off x="438049" y="945380"/>
            <a:ext cx="6810171" cy="17290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GPS Coordinates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			</a:t>
            </a:r>
            <a:r>
              <a:rPr lang="en-US" sz="2000" b="1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Site Name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[22.3, 	39.1] 			Tim Hortons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[22.2, 	39.1]			KAUST Library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[35.7, 	139.7]			Starbucks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...					...</a:t>
            </a:r>
          </a:p>
        </p:txBody>
      </p:sp>
      <p:cxnSp>
        <p:nvCxnSpPr>
          <p:cNvPr id="48" name="Curved Connector 47">
            <a:extLst>
              <a:ext uri="{FF2B5EF4-FFF2-40B4-BE49-F238E27FC236}">
                <a16:creationId xmlns:a16="http://schemas.microsoft.com/office/drawing/2014/main" id="{8A9206FC-1DF7-864C-A18E-645DD1DB8FDC}"/>
              </a:ext>
            </a:extLst>
          </p:cNvPr>
          <p:cNvCxnSpPr>
            <a:cxnSpLocks/>
            <a:endCxn id="2" idx="1"/>
          </p:cNvCxnSpPr>
          <p:nvPr/>
        </p:nvCxnSpPr>
        <p:spPr>
          <a:xfrm rot="16200000" flipH="1">
            <a:off x="523886" y="2879455"/>
            <a:ext cx="2467372" cy="2057404"/>
          </a:xfrm>
          <a:prstGeom prst="curvedConnector2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>
            <a:extLst>
              <a:ext uri="{FF2B5EF4-FFF2-40B4-BE49-F238E27FC236}">
                <a16:creationId xmlns:a16="http://schemas.microsoft.com/office/drawing/2014/main" id="{2CF56CBD-92E6-E24A-B1AD-3ACAD980C6A6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9644274" y="3069753"/>
            <a:ext cx="797508" cy="2072090"/>
          </a:xfrm>
          <a:prstGeom prst="curvedConnector2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A228753-B181-1748-8D31-5AEFC0138D55}"/>
              </a:ext>
            </a:extLst>
          </p:cNvPr>
          <p:cNvSpPr/>
          <p:nvPr/>
        </p:nvSpPr>
        <p:spPr>
          <a:xfrm>
            <a:off x="-113467" y="4495931"/>
            <a:ext cx="22860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Map to grids</a:t>
            </a:r>
            <a:endParaRPr lang="en-US" sz="12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63B6106-1BD9-E147-A51F-174B276FEABC}"/>
              </a:ext>
            </a:extLst>
          </p:cNvPr>
          <p:cNvSpPr/>
          <p:nvPr/>
        </p:nvSpPr>
        <p:spPr>
          <a:xfrm>
            <a:off x="9941097" y="4495931"/>
            <a:ext cx="22860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Reduce to single files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361554-9057-0445-A4A5-DD336529186E}"/>
              </a:ext>
            </a:extLst>
          </p:cNvPr>
          <p:cNvSpPr/>
          <p:nvPr/>
        </p:nvSpPr>
        <p:spPr>
          <a:xfrm>
            <a:off x="10441782" y="1837944"/>
            <a:ext cx="1207008" cy="110746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6" grpId="0" animBg="1"/>
      <p:bldP spid="56" grpId="0"/>
      <p:bldP spid="5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6490</TotalTime>
  <Words>1679</Words>
  <Application>Microsoft Macintosh PowerPoint</Application>
  <PresentationFormat>Widescreen</PresentationFormat>
  <Paragraphs>580</Paragraphs>
  <Slides>37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Andale Mono</vt:lpstr>
      <vt:lpstr>Arial</vt:lpstr>
      <vt:lpstr>Calibri</vt:lpstr>
      <vt:lpstr>Calibri Light</vt:lpstr>
      <vt:lpstr>Consolas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593</cp:revision>
  <dcterms:created xsi:type="dcterms:W3CDTF">2018-08-30T13:16:47Z</dcterms:created>
  <dcterms:modified xsi:type="dcterms:W3CDTF">2019-09-15T06:42:50Z</dcterms:modified>
</cp:coreProperties>
</file>