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257" r:id="rId2"/>
    <p:sldId id="329" r:id="rId3"/>
    <p:sldId id="540" r:id="rId4"/>
    <p:sldId id="280" r:id="rId5"/>
    <p:sldId id="541" r:id="rId6"/>
    <p:sldId id="543" r:id="rId7"/>
    <p:sldId id="542" r:id="rId8"/>
    <p:sldId id="544" r:id="rId9"/>
    <p:sldId id="545" r:id="rId10"/>
    <p:sldId id="296" r:id="rId11"/>
    <p:sldId id="308" r:id="rId12"/>
    <p:sldId id="300" r:id="rId13"/>
    <p:sldId id="302" r:id="rId14"/>
    <p:sldId id="303" r:id="rId15"/>
    <p:sldId id="310" r:id="rId16"/>
    <p:sldId id="305" r:id="rId17"/>
    <p:sldId id="327" r:id="rId18"/>
    <p:sldId id="328" r:id="rId19"/>
    <p:sldId id="306" r:id="rId20"/>
    <p:sldId id="546" r:id="rId21"/>
    <p:sldId id="547" r:id="rId22"/>
    <p:sldId id="548" r:id="rId23"/>
    <p:sldId id="549" r:id="rId2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FF"/>
    <a:srgbClr val="FF3300"/>
    <a:srgbClr val="FFFF99"/>
    <a:srgbClr val="92D050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3BCEA-78FB-9E47-A0FE-02C9C480DAAF}" v="11" dt="2018-10-07T09:18:50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3810" autoAdjust="0"/>
  </p:normalViewPr>
  <p:slideViewPr>
    <p:cSldViewPr snapToGrid="0">
      <p:cViewPr varScale="1">
        <p:scale>
          <a:sx n="106" d="100"/>
          <a:sy n="106" d="100"/>
        </p:scale>
        <p:origin x="1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5343BCEA-78FB-9E47-A0FE-02C9C480DAAF}"/>
    <pc:docChg chg="modSld">
      <pc:chgData name="Marco Canini" userId="f9c31d46-c3b5-4114-aea8-426b22c5f56f" providerId="ADAL" clId="{5343BCEA-78FB-9E47-A0FE-02C9C480DAAF}" dt="2018-10-07T09:18:50.319" v="9" actId="20577"/>
      <pc:docMkLst>
        <pc:docMk/>
      </pc:docMkLst>
      <pc:sldChg chg="modSp">
        <pc:chgData name="Marco Canini" userId="f9c31d46-c3b5-4114-aea8-426b22c5f56f" providerId="ADAL" clId="{5343BCEA-78FB-9E47-A0FE-02C9C480DAAF}" dt="2018-10-07T09:18:50.319" v="9" actId="20577"/>
        <pc:sldMkLst>
          <pc:docMk/>
          <pc:sldMk cId="684011109" sldId="310"/>
        </pc:sldMkLst>
        <pc:spChg chg="mod">
          <ac:chgData name="Marco Canini" userId="f9c31d46-c3b5-4114-aea8-426b22c5f56f" providerId="ADAL" clId="{5343BCEA-78FB-9E47-A0FE-02C9C480DAAF}" dt="2018-10-07T09:18:50.319" v="9" actId="20577"/>
          <ac:spMkLst>
            <pc:docMk/>
            <pc:sldMk cId="684011109" sldId="31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IDEA is to allow different replicas to become PRIMARY,</a:t>
            </a:r>
            <a:r>
              <a:rPr lang="en-US" b="1" baseline="0" dirty="0"/>
              <a:t> in other words the system moves through a SEQUENCE of what we call VIEWS.</a:t>
            </a:r>
          </a:p>
          <a:p>
            <a:endParaRPr lang="en-US" baseline="0" dirty="0"/>
          </a:p>
          <a:p>
            <a:r>
              <a:rPr lang="en-US" baseline="0" dirty="0"/>
              <a:t>In each VIEW there is a DIFFERENT DESIGNATED PRIMARY, and each view is numbered with a VIEW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7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38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 liveness w/ 1 failure -&gt; need multiple acceptors</a:t>
            </a:r>
            <a:br>
              <a:rPr lang="en-US" dirty="0"/>
            </a:br>
            <a:r>
              <a:rPr lang="en-US" dirty="0"/>
              <a:t>No majority guaranteed -&gt; need acceptors to</a:t>
            </a:r>
            <a:r>
              <a:rPr lang="en-US" baseline="0" dirty="0"/>
              <a:t> be capable of accepting multiple values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Very similar to </a:t>
            </a:r>
            <a:r>
              <a:rPr lang="en-US" dirty="0" err="1"/>
              <a:t>Viewstamped</a:t>
            </a:r>
            <a:r>
              <a:rPr lang="en-US" dirty="0"/>
              <a:t> Replication,</a:t>
            </a:r>
            <a:r>
              <a:rPr lang="en-US" baseline="0" dirty="0"/>
              <a:t> invented concurrently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37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538BFF5-4989-D241-8025-7FAE8196E4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10/12/21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10/12/21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10/12/21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10/12/21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Consensus and </a:t>
            </a:r>
            <a:r>
              <a:rPr lang="en-US" sz="4800" dirty="0" err="1"/>
              <a:t>Paxos</a:t>
            </a:r>
            <a:endParaRPr lang="en-US" sz="48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B517CD-38E3-D94D-9437-C70C211F1B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13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4613997"/>
          </a:xfrm>
        </p:spPr>
        <p:txBody>
          <a:bodyPr>
            <a:normAutofit/>
          </a:bodyPr>
          <a:lstStyle/>
          <a:p>
            <a:r>
              <a:rPr lang="en-US" sz="2800" dirty="0"/>
              <a:t>Three conceptual roles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Proposers</a:t>
            </a:r>
            <a:r>
              <a:rPr lang="en-US" sz="2400" dirty="0"/>
              <a:t> propose values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Acceptors</a:t>
            </a:r>
            <a:r>
              <a:rPr lang="en-US" sz="2400" dirty="0"/>
              <a:t> accept values, where chosen if majority accept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Learners</a:t>
            </a:r>
            <a:r>
              <a:rPr lang="en-US" sz="2400" dirty="0">
                <a:sym typeface="Wingdings"/>
              </a:rPr>
              <a:t> learn the outcome (chosen value)</a:t>
            </a:r>
          </a:p>
          <a:p>
            <a:endParaRPr lang="en-US" sz="2800" dirty="0">
              <a:sym typeface="Wingdings"/>
            </a:endParaRPr>
          </a:p>
          <a:p>
            <a:r>
              <a:rPr lang="en-US" sz="2800" dirty="0">
                <a:sym typeface="Wingdings"/>
              </a:rPr>
              <a:t>In reality, a process can play any/all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5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5014453"/>
          </a:xfrm>
        </p:spPr>
        <p:txBody>
          <a:bodyPr>
            <a:normAutofit/>
          </a:bodyPr>
          <a:lstStyle/>
          <a:p>
            <a:r>
              <a:rPr lang="en-US" sz="2800" dirty="0"/>
              <a:t>3 proposers, 1 acceptor</a:t>
            </a:r>
          </a:p>
          <a:p>
            <a:pPr lvl="1"/>
            <a:r>
              <a:rPr lang="en-US" sz="2400" dirty="0">
                <a:sym typeface="Wingdings"/>
              </a:rPr>
              <a:t>Acceptor accepts first value received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No liveness on failure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ym typeface="Wingdings"/>
              </a:rPr>
              <a:t>3 proposals, 3 acceptors</a:t>
            </a:r>
          </a:p>
          <a:p>
            <a:pPr lvl="1"/>
            <a:r>
              <a:rPr lang="en-US" sz="2400" dirty="0">
                <a:sym typeface="Wingdings"/>
              </a:rPr>
              <a:t>Accept first value received, acceptors choose common value known by majority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  <a:sym typeface="Wingdings"/>
              </a:rPr>
              <a:t>But no such majority is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/>
          </a:bodyPr>
          <a:lstStyle/>
          <a:p>
            <a:r>
              <a:rPr lang="en-US" sz="2800" dirty="0"/>
              <a:t>Each acceptor accepts </a:t>
            </a:r>
            <a:r>
              <a:rPr lang="en-US" sz="2800" dirty="0">
                <a:solidFill>
                  <a:schemeClr val="accent6"/>
                </a:solidFill>
              </a:rPr>
              <a:t>multiple proposals</a:t>
            </a:r>
          </a:p>
          <a:p>
            <a:pPr lvl="1"/>
            <a:r>
              <a:rPr lang="en-US" sz="2400" dirty="0"/>
              <a:t>Hopefully one of multiple accepted proposals will have a majority vote (and we determine that)</a:t>
            </a:r>
          </a:p>
          <a:p>
            <a:pPr lvl="1"/>
            <a:r>
              <a:rPr lang="en-US" sz="2400" dirty="0"/>
              <a:t>If not, rinse and repeat (more on this)</a:t>
            </a:r>
          </a:p>
          <a:p>
            <a:r>
              <a:rPr lang="en-US" sz="2800" dirty="0"/>
              <a:t>How do we select among multiple proposals?</a:t>
            </a:r>
          </a:p>
          <a:p>
            <a:pPr lvl="1"/>
            <a:r>
              <a:rPr lang="en-US" sz="2400" dirty="0"/>
              <a:t>Ordering: proposal is tuple </a:t>
            </a:r>
            <a:r>
              <a:rPr lang="en-US" sz="2400" dirty="0">
                <a:solidFill>
                  <a:schemeClr val="accent6"/>
                </a:solidFill>
              </a:rPr>
              <a:t>(proposal #, value) = (n, v)</a:t>
            </a:r>
          </a:p>
          <a:p>
            <a:pPr lvl="1"/>
            <a:r>
              <a:rPr lang="en-US" sz="2400" dirty="0"/>
              <a:t>Proposal # strictly increasing, globally unique</a:t>
            </a:r>
          </a:p>
          <a:p>
            <a:pPr lvl="1"/>
            <a:r>
              <a:rPr lang="en-US" sz="2400" dirty="0"/>
              <a:t>Globally unique?</a:t>
            </a:r>
          </a:p>
          <a:p>
            <a:pPr lvl="2"/>
            <a:r>
              <a:rPr lang="en-US" sz="2000" dirty="0"/>
              <a:t>Trick: set low-order bits to proposer’s ID</a:t>
            </a:r>
          </a:p>
          <a:p>
            <a:pPr lvl="1"/>
            <a:endParaRPr lang="en-US" sz="24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Proposers: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Choose a proposal number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Ask acceptors if any accepted proposals with </a:t>
            </a:r>
            <a:r>
              <a:rPr lang="en-US" sz="2600" dirty="0" err="1"/>
              <a:t>n</a:t>
            </a:r>
            <a:r>
              <a:rPr lang="en-US" sz="2600" baseline="-25000" dirty="0" err="1"/>
              <a:t>a</a:t>
            </a:r>
            <a:r>
              <a:rPr lang="en-US" sz="2600" dirty="0"/>
              <a:t> &lt;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If existing proposal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 returned, propose same value (n,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Otherwise, propose own value (n, v)</a:t>
            </a:r>
          </a:p>
          <a:p>
            <a:pPr marL="457200" lvl="1" indent="0">
              <a:buNone/>
            </a:pPr>
            <a:r>
              <a:rPr lang="en-US" dirty="0"/>
              <a:t>Note </a:t>
            </a:r>
            <a:r>
              <a:rPr lang="en-US" dirty="0">
                <a:solidFill>
                  <a:schemeClr val="accent6"/>
                </a:solidFill>
              </a:rPr>
              <a:t>altruism</a:t>
            </a:r>
            <a:r>
              <a:rPr lang="en-US" dirty="0"/>
              <a:t>: goal is to reach consensus, not “win”</a:t>
            </a:r>
          </a:p>
          <a:p>
            <a:r>
              <a:rPr lang="en-US" dirty="0">
                <a:solidFill>
                  <a:schemeClr val="accent6"/>
                </a:solidFill>
              </a:rPr>
              <a:t>Acceptors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try to accept value with highest proposal n</a:t>
            </a:r>
          </a:p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are passive and wait for the outcome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400" dirty="0"/>
              <a:t>Choose proposal number n, send &lt;prepare, n&gt; to acceptors</a:t>
            </a:r>
          </a:p>
          <a:p>
            <a:pPr>
              <a:spcBef>
                <a:spcPts val="1600"/>
              </a:spcBef>
              <a:spcAft>
                <a:spcPts val="400"/>
              </a:spcAft>
            </a:pPr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If n &gt;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endParaRPr lang="en-US" sz="2400" baseline="-25000" dirty="0"/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n</a:t>
            </a:r>
            <a:r>
              <a:rPr lang="en-US" baseline="-25000" dirty="0" err="1"/>
              <a:t>h</a:t>
            </a:r>
            <a:r>
              <a:rPr lang="en-US" dirty="0"/>
              <a:t> = n     </a:t>
            </a:r>
            <a:r>
              <a:rPr lang="en-US" sz="2200" dirty="0">
                <a:solidFill>
                  <a:srgbClr val="FF0000"/>
                </a:solidFill>
              </a:rPr>
              <a:t>← promise not to accept any new proposals n’ &lt; n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If no prior proposal accepted</a:t>
            </a:r>
            <a:endParaRPr lang="en-US" sz="2400" baseline="-25000" dirty="0"/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</a:t>
            </a:r>
            <a:r>
              <a:rPr lang="en-US" dirty="0" err="1"/>
              <a:t>Ø</a:t>
            </a:r>
            <a:r>
              <a:rPr lang="en-US" dirty="0"/>
              <a:t> &gt;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Else </a:t>
            </a:r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(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baseline="-25000" dirty="0"/>
              <a:t> 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)  &gt;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Else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prepare-failed &gt;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chemeClr val="accent6"/>
                </a:solidFill>
              </a:rPr>
              <a:t>Proposer:</a:t>
            </a:r>
          </a:p>
          <a:p>
            <a:pPr lvl="1"/>
            <a:r>
              <a:rPr lang="en-US" sz="2400" dirty="0"/>
              <a:t>If receive promise from </a:t>
            </a:r>
            <a:r>
              <a:rPr lang="en-US" sz="2400" dirty="0">
                <a:solidFill>
                  <a:schemeClr val="accent6"/>
                </a:solidFill>
              </a:rPr>
              <a:t>majority</a:t>
            </a:r>
            <a:r>
              <a:rPr lang="en-US" sz="2400" dirty="0"/>
              <a:t> of acceptors, 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Determine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returned with highest 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dirty="0"/>
              <a:t>, if exists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Send  &lt;accept, (n,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|| v)&gt;  to acceptors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Acceptors:</a:t>
            </a:r>
          </a:p>
          <a:p>
            <a:pPr lvl="1"/>
            <a:r>
              <a:rPr lang="en-US" sz="2400" dirty="0"/>
              <a:t>Upon receiving &lt;accept, (n, v)&gt;,  if n ≥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,</a:t>
            </a:r>
          </a:p>
          <a:p>
            <a:pPr lvl="2"/>
            <a:r>
              <a:rPr lang="en-US" dirty="0"/>
              <a:t>Accept proposal and notify learner(s)</a:t>
            </a:r>
          </a:p>
          <a:p>
            <a:pPr marL="1371600" lvl="3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a</a:t>
            </a:r>
            <a:r>
              <a:rPr lang="en-US" sz="2400" dirty="0"/>
              <a:t> =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 = n</a:t>
            </a:r>
          </a:p>
          <a:p>
            <a:pPr marL="1371600" lvl="3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a</a:t>
            </a:r>
            <a:r>
              <a:rPr lang="en-US" sz="2400" dirty="0"/>
              <a:t> =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Learners</a:t>
            </a:r>
            <a:r>
              <a:rPr lang="en-US" dirty="0"/>
              <a:t> need to know which value chosen</a:t>
            </a:r>
          </a:p>
          <a:p>
            <a:r>
              <a:rPr lang="en-US" dirty="0"/>
              <a:t>Approach #1</a:t>
            </a:r>
          </a:p>
          <a:p>
            <a:pPr lvl="1"/>
            <a:r>
              <a:rPr lang="en-US" dirty="0"/>
              <a:t>Each acceptor notifies all learners</a:t>
            </a:r>
          </a:p>
          <a:p>
            <a:pPr lvl="1"/>
            <a:r>
              <a:rPr lang="en-US" dirty="0"/>
              <a:t>More expensive</a:t>
            </a:r>
          </a:p>
          <a:p>
            <a:r>
              <a:rPr lang="en-US" dirty="0"/>
              <a:t>Approach #2</a:t>
            </a:r>
          </a:p>
          <a:p>
            <a:pPr lvl="1"/>
            <a:r>
              <a:rPr lang="en-US" dirty="0"/>
              <a:t>Elect a “distinguished learner”</a:t>
            </a:r>
          </a:p>
          <a:p>
            <a:pPr lvl="1"/>
            <a:r>
              <a:rPr lang="en-US" dirty="0"/>
              <a:t>Acceptors notify elected learner, which informs others</a:t>
            </a:r>
          </a:p>
          <a:p>
            <a:pPr lvl="1"/>
            <a:r>
              <a:rPr lang="en-US" dirty="0"/>
              <a:t>Failure-prone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:  Well-behaved Run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331067" y="2055952"/>
            <a:ext cx="2427268" cy="3235820"/>
            <a:chOff x="5331067" y="2055952"/>
            <a:chExt cx="2427268" cy="3235820"/>
          </a:xfrm>
        </p:grpSpPr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31067" y="4891662"/>
              <a:ext cx="242726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&lt;accepted, (1 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023211" y="24369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099410" y="2360751"/>
              <a:ext cx="934867" cy="609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6175611" y="2284552"/>
              <a:ext cx="822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099411" y="46467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23211" y="2384506"/>
              <a:ext cx="1011067" cy="2033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7222359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22359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7222359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7298559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023211" y="3154842"/>
              <a:ext cx="1139825" cy="1415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745357" y="5376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altLang="en-US">
              <a:latin typeface="Times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2991" y="2055952"/>
            <a:ext cx="2296584" cy="2743200"/>
            <a:chOff x="372991" y="2055952"/>
            <a:chExt cx="2296584" cy="2743200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8407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374175" y="2284552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297975" y="2436952"/>
              <a:ext cx="762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22123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2212375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2212375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1221775" y="25131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288575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72991" y="4054989"/>
              <a:ext cx="17075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&lt;prepare, 1&gt;</a:t>
              </a:r>
              <a:endParaRPr lang="en-US" altLang="en-US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45775" y="2055952"/>
            <a:ext cx="1895320" cy="2404974"/>
            <a:chOff x="2745775" y="2055952"/>
            <a:chExt cx="1895320" cy="2404974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864712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2745775" y="2669561"/>
              <a:ext cx="1188866" cy="1676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2773849" y="2513152"/>
              <a:ext cx="99060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2745775" y="22845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877471" y="4060816"/>
              <a:ext cx="176362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&lt;promise, 1&gt;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795853" y="2055952"/>
            <a:ext cx="2151158" cy="2743200"/>
            <a:chOff x="3795853" y="2055952"/>
            <a:chExt cx="2151158" cy="2743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4454260" y="2284552"/>
              <a:ext cx="8350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374049" y="2360752"/>
              <a:ext cx="987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5489811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5489811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489811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374049" y="2513152"/>
              <a:ext cx="1139825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66011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795853" y="3132146"/>
              <a:ext cx="128753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</a:t>
              </a:r>
              <a:r>
                <a:rPr lang="en-US" altLang="en-US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(1,v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82997" y="2232415"/>
            <a:ext cx="1464645" cy="2362200"/>
            <a:chOff x="7782997" y="2232415"/>
            <a:chExt cx="1464645" cy="2362200"/>
          </a:xfrm>
        </p:grpSpPr>
        <p:sp>
          <p:nvSpPr>
            <p:cNvPr id="26" name="AutoShape 24"/>
            <p:cNvSpPr>
              <a:spLocks/>
            </p:cNvSpPr>
            <p:nvPr/>
          </p:nvSpPr>
          <p:spPr bwMode="auto">
            <a:xfrm>
              <a:off x="7782997" y="2232415"/>
              <a:ext cx="304800" cy="2362200"/>
            </a:xfrm>
            <a:prstGeom prst="rightBrace">
              <a:avLst>
                <a:gd name="adj1" fmla="val 6458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7815082" y="3106977"/>
              <a:ext cx="143256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decide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6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Intuition:  if proposal with value v decided, then every higher-numbered proposal issued by any proposer has value v.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is safe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18788" y="3495622"/>
            <a:ext cx="3814010" cy="256242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29810" y="3926904"/>
            <a:ext cx="25908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Majority of acceptors accept </a:t>
            </a: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(n, v):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 is decided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4431" y="3533572"/>
            <a:ext cx="4279232" cy="22861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31894" y="4306496"/>
            <a:ext cx="3505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Next prepare request with proposal n+1</a:t>
            </a:r>
            <a:endParaRPr lang="en-US" altLang="en-US" sz="2600" b="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78968" y="4572299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/>
              <a:t>Often, but not always, 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35" y="2131209"/>
            <a:ext cx="2593912" cy="1207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dirty="0"/>
              <a:t>Completes phase 1 with proposal n0</a:t>
            </a:r>
            <a:endParaRPr lang="en-US" sz="22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33678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90266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137808" y="2660204"/>
            <a:ext cx="3622815" cy="11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Starts and completes phase 1 with proposal n1 &gt; n0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6157" y="3469343"/>
            <a:ext cx="2718090" cy="8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15661" y="4413237"/>
            <a:ext cx="3908586" cy="93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Restarts and completes phase 1 with proposal n2 &gt; n1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325850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0</a:t>
            </a:r>
            <a:endParaRPr lang="en-US" b="0" baseline="-250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375106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/>
              <a:t>Process 1</a:t>
            </a:r>
            <a:endParaRPr lang="en-US" b="0" baseline="-250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147392" y="5164333"/>
            <a:ext cx="3092245" cy="8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2610350" y="6292948"/>
            <a:ext cx="3923301" cy="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0" dirty="0"/>
              <a:t>… can go on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986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71261"/>
            <a:ext cx="8534400" cy="209429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pc="-100" dirty="0"/>
              <a:t>Let different replicas assume role of primary over time</a:t>
            </a:r>
          </a:p>
          <a:p>
            <a:pPr>
              <a:spcBef>
                <a:spcPts val="1200"/>
              </a:spcBef>
            </a:pPr>
            <a:r>
              <a:rPr lang="en-US" b="1" spc="-100" dirty="0"/>
              <a:t>How do the nodes agree on view / primary?</a:t>
            </a:r>
          </a:p>
          <a:p>
            <a:pPr>
              <a:spcBef>
                <a:spcPts val="1200"/>
              </a:spcBef>
            </a:pPr>
            <a:r>
              <a:rPr lang="en-US" sz="3200" b="1" dirty="0"/>
              <a:t>What if both backup nodes attempt to become the new primary simultaneously?</a:t>
            </a:r>
            <a:endParaRPr lang="en-US" b="1" spc="-100" dirty="0"/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the use of Views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227692" y="3619557"/>
            <a:ext cx="7047274" cy="3040005"/>
            <a:chOff x="939172" y="3759026"/>
            <a:chExt cx="7047274" cy="3040005"/>
          </a:xfrm>
        </p:grpSpPr>
        <p:grpSp>
          <p:nvGrpSpPr>
            <p:cNvPr id="6" name="Group 5"/>
            <p:cNvGrpSpPr/>
            <p:nvPr/>
          </p:nvGrpSpPr>
          <p:grpSpPr>
            <a:xfrm>
              <a:off x="1545322" y="3759026"/>
              <a:ext cx="2379322" cy="963372"/>
              <a:chOff x="337914" y="3576828"/>
              <a:chExt cx="7162800" cy="2900172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3379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83" name="Rectangle 82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73" name="Oval 72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Freeform 79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70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" name="Rounded Rectangle 10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 59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Freeform 62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53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" name="Rounded Rectangle 14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/>
                  <a:t>P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36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/>
              <p:nvPr/>
            </p:nvCxnSpPr>
            <p:spPr>
              <a:xfrm>
                <a:off x="5824314" y="4267200"/>
                <a:ext cx="0" cy="762000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>
              <a:xfrm>
                <a:off x="3632595" y="4763822"/>
                <a:ext cx="2007031" cy="35578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176115" y="4520173"/>
                <a:ext cx="4463512" cy="599432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6011585" y="3995980"/>
                <a:ext cx="922149" cy="1022888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858717" y="5346646"/>
              <a:ext cx="2379321" cy="963372"/>
              <a:chOff x="337914" y="3576828"/>
              <a:chExt cx="7162800" cy="2900172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58" name="Rectangle 15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Freeform 15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4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Rounded Rectangle 91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dirty="0"/>
                  <a:t>P</a:t>
                </a:r>
              </a:p>
            </p:txBody>
          </p:sp>
          <p:grpSp>
            <p:nvGrpSpPr>
              <p:cNvPr id="93" name="Group 92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4" name="Group 93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Freeform 13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 13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Freeform 13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2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Rounded Rectangle 95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14" name="Oval 113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3" name="Straight Connector 122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11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0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6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7" name="Straight Connector 106"/>
              <p:cNvCxnSpPr/>
              <p:nvPr/>
            </p:nvCxnSpPr>
            <p:spPr>
              <a:xfrm flipH="1">
                <a:off x="3538315" y="4267200"/>
                <a:ext cx="2285999" cy="67451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Freeform 107"/>
              <p:cNvSpPr/>
              <p:nvPr/>
            </p:nvSpPr>
            <p:spPr>
              <a:xfrm flipH="1" flipV="1">
                <a:off x="4376518" y="5823500"/>
                <a:ext cx="1926149" cy="291234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176115" y="4724397"/>
                <a:ext cx="1833986" cy="395206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4899202">
                <a:off x="4692563" y="3881655"/>
                <a:ext cx="601896" cy="2072592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5062753" y="4469278"/>
              <a:ext cx="2379321" cy="963372"/>
              <a:chOff x="337914" y="3576828"/>
              <a:chExt cx="7162800" cy="2900172"/>
            </a:xfrm>
          </p:grpSpPr>
          <p:sp>
            <p:nvSpPr>
              <p:cNvPr id="165" name="Rounded Rectangle 164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/>
                  <a:t>P</a:t>
                </a:r>
              </a:p>
            </p:txBody>
          </p:sp>
          <p:grpSp>
            <p:nvGrpSpPr>
              <p:cNvPr id="166" name="Group 165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35" name="Rectangle 234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7" name="Rectangle 236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8" name="Rectangle 237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67" name="Group 166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25" name="Oval 224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Freeform 228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 232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4" name="Straight Connector 233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68" name="Group 167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22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9" name="Rounded Rectangle 168"/>
              <p:cNvSpPr/>
              <p:nvPr/>
            </p:nvSpPr>
            <p:spPr>
              <a:xfrm>
                <a:off x="2776315" y="4572001"/>
                <a:ext cx="2286001" cy="1904999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4400" dirty="0"/>
              </a:p>
            </p:txBody>
          </p:sp>
          <p:grpSp>
            <p:nvGrpSpPr>
              <p:cNvPr id="170" name="Group 169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18" name="Rectangle 21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19" name="Rectangle 21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1" name="Group 170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08" name="Oval 20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Freeform 21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Freeform 21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Freeform 21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Freeform 21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0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3" name="Rounded Rectangle 172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3" name="Rectangle 20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4" name="Rectangle 20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91" name="Oval 19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Freeform 19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Freeform 19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Freeform 19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Freeform 19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Freeform 19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0" name="Straight Connector 19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8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7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8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4" name="Straight Connector 183"/>
              <p:cNvCxnSpPr/>
              <p:nvPr/>
            </p:nvCxnSpPr>
            <p:spPr>
              <a:xfrm flipH="1">
                <a:off x="1581237" y="4267200"/>
                <a:ext cx="4243078" cy="69159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5" name="Freeform 184"/>
              <p:cNvSpPr/>
              <p:nvPr/>
            </p:nvSpPr>
            <p:spPr>
              <a:xfrm flipH="1" flipV="1">
                <a:off x="1982270" y="5823497"/>
                <a:ext cx="4320392" cy="29123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 rot="358164" flipH="1" flipV="1">
                <a:off x="1903399" y="6254258"/>
                <a:ext cx="1990330" cy="206570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 rot="5105497">
                <a:off x="3743060" y="3053933"/>
                <a:ext cx="601895" cy="3717214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0" name="Curved Down Arrow 239"/>
            <p:cNvSpPr/>
            <p:nvPr/>
          </p:nvSpPr>
          <p:spPr>
            <a:xfrm rot="15179218">
              <a:off x="674451" y="4903421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1" name="Curved Down Arrow 240"/>
            <p:cNvSpPr/>
            <p:nvPr/>
          </p:nvSpPr>
          <p:spPr>
            <a:xfrm rot="1613446">
              <a:off x="4316946" y="3911330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2" name="Curved Down Arrow 241"/>
            <p:cNvSpPr/>
            <p:nvPr/>
          </p:nvSpPr>
          <p:spPr>
            <a:xfrm rot="9371077">
              <a:off x="4523270" y="5829415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6047" y="5414808"/>
              <a:ext cx="21603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#1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, #4,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650282" y="6337366"/>
              <a:ext cx="21315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#2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#5,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2447546" y="4741511"/>
              <a:ext cx="22020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#3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#6,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788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Described for a single round of consensus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Proposer, Acceptors, Learners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Often implemented with nodes playing all roles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Always safe: Quorum intersection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Very often live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Acceptors accept multiple values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But only one value is ultimately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Once a value is accepted by a majority it is chosen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Can tolerate failures f &lt; N / 2  (aka, </a:t>
            </a:r>
            <a:r>
              <a:rPr lang="en-US" dirty="0">
                <a:solidFill>
                  <a:schemeClr val="accent6"/>
                </a:solidFill>
              </a:rPr>
              <a:t>2f+1 nodes</a:t>
            </a:r>
            <a:r>
              <a:rPr lang="en-US" dirty="0"/>
              <a:t>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summary</a:t>
            </a:r>
          </a:p>
        </p:txBody>
      </p:sp>
    </p:spTree>
    <p:extLst>
      <p:ext uri="{BB962C8B-B14F-4D97-AF65-F5344CB8AC3E}">
        <p14:creationId xmlns:p14="http://schemas.microsoft.com/office/powerpoint/2010/main" val="1430544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Terminology is a mess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Paxos</a:t>
            </a:r>
            <a:r>
              <a:rPr lang="en-US" dirty="0"/>
              <a:t> loosely, and confusingly defined…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We’ll stick with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Basic </a:t>
            </a:r>
            <a:r>
              <a:rPr lang="en-US" dirty="0" err="1"/>
              <a:t>Paxos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Multi-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31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Run the full protocol each time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2 rounds until a value is chosen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Basic 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558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9DD74B-07EF-EE46-9C00-4077A0057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Elect a leader and have it run the 2</a:t>
            </a:r>
            <a:r>
              <a:rPr lang="en-US" baseline="30000" dirty="0"/>
              <a:t>nd</a:t>
            </a:r>
            <a:r>
              <a:rPr lang="en-US" dirty="0"/>
              <a:t> phase directly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e.g., for each slot in the command log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Leader election uses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Takes 1 round until a value is chosen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Faster than Basic </a:t>
            </a:r>
            <a:r>
              <a:rPr lang="en-US" dirty="0" err="1"/>
              <a:t>Paxos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Used extensively in practice!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RAFT is similar to Multi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C7CF6-CD37-384D-8711-D5D0180B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498024-F493-824A-BAAE-1528E502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Flavors of </a:t>
            </a:r>
            <a:r>
              <a:rPr lang="en-US" dirty="0" err="1"/>
              <a:t>Paxos</a:t>
            </a:r>
            <a:r>
              <a:rPr lang="en-US" dirty="0"/>
              <a:t>: Multi-</a:t>
            </a:r>
            <a:r>
              <a:rPr lang="en-US" dirty="0" err="1"/>
              <a:t>Paxos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E1FFB-4AEA-4D4C-83DE-8CEA6A3FC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general agreement about something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idea or opinion that is shared by all the people in a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B65A9-F5F1-D241-98C1-7FA18C91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470B12-352B-4F40-9D37-A27847CC3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27481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01324" cy="500812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Group of servers attempting: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Make sure all servers in group receive the same updates in the same order as each other 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Maintain own lists (views) on who is a current member of the group, and update lists when somebody leaves/fails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Elect a leader in group, and inform everybody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Ensure mutually exclusive (one process at a time only) access to a critical resource like a file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used in systems</a:t>
            </a:r>
          </a:p>
        </p:txBody>
      </p:sp>
    </p:spTree>
    <p:extLst>
      <p:ext uri="{BB962C8B-B14F-4D97-AF65-F5344CB8AC3E}">
        <p14:creationId xmlns:p14="http://schemas.microsoft.com/office/powerpoint/2010/main" val="15319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165741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6AAB6A-A4FE-F549-8EBC-FBB47B3F0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 (bad things never happen)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Liveness (good things eventually happen)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4CA67C-04DD-C343-8FE5-14EB31F2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5C33D2-3480-D04B-82AF-672CA750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Safety vs 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02672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891AA4-E373-0741-9A1F-280550BA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Given a set of processes, each with an initial value:</a:t>
            </a:r>
          </a:p>
          <a:p>
            <a:r>
              <a:rPr lang="en-US" b="1" dirty="0"/>
              <a:t>Termination:</a:t>
            </a:r>
            <a:r>
              <a:rPr lang="en-US" dirty="0"/>
              <a:t> All non-faulty processes eventually decide on a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</a:t>
            </a:r>
            <a:r>
              <a:rPr lang="en-US" dirty="0">
                <a:solidFill>
                  <a:schemeClr val="accent6"/>
                </a:solidFill>
              </a:rPr>
              <a:t>Good thing that eventually should happen</a:t>
            </a:r>
          </a:p>
          <a:p>
            <a:r>
              <a:rPr lang="en-US" b="1" dirty="0"/>
              <a:t>Agreement:</a:t>
            </a:r>
            <a:r>
              <a:rPr lang="en-US" dirty="0"/>
              <a:t> All processes that decide do so on the same value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b="1" dirty="0"/>
              <a:t>Validity:</a:t>
            </a:r>
            <a:r>
              <a:rPr lang="en-US" dirty="0"/>
              <a:t> The value that has been decided must have been proposed by some process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 Bad thing that should never happen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6243D-65AD-6E4F-B64D-6AADD135D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45CD31-15B9-7E4A-ADB0-30E558AE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363707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80C61-B28D-A742-AF88-3D7CD62F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Safety</a:t>
            </a:r>
          </a:p>
          <a:p>
            <a:pPr lvl="1"/>
            <a:r>
              <a:rPr lang="en-US" sz="2400" dirty="0"/>
              <a:t>Only a single value is chosen</a:t>
            </a:r>
          </a:p>
          <a:p>
            <a:pPr lvl="1"/>
            <a:r>
              <a:rPr lang="en-US" sz="2400" dirty="0"/>
              <a:t>Only chosen values are learned by processes</a:t>
            </a:r>
          </a:p>
          <a:p>
            <a:pPr lvl="1"/>
            <a:r>
              <a:rPr lang="en-US" sz="2400" dirty="0"/>
              <a:t>Only a proposed value can be chosen</a:t>
            </a:r>
          </a:p>
          <a:p>
            <a:pPr marL="0" indent="0">
              <a:buNone/>
            </a:pPr>
            <a:r>
              <a:rPr lang="en-US" dirty="0"/>
              <a:t>Liveness</a:t>
            </a:r>
          </a:p>
          <a:p>
            <a:pPr lvl="1"/>
            <a:r>
              <a:rPr lang="en-US" sz="2400" dirty="0"/>
              <a:t>Some proposed value eventually chosen if fewer than half of processes fail</a:t>
            </a:r>
          </a:p>
          <a:p>
            <a:pPr lvl="1"/>
            <a:r>
              <a:rPr lang="en-US" sz="2400" dirty="0"/>
              <a:t>If value is chosen, a process eventually learns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DEB736-0355-A345-BBB4-5605E9F3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812052-BA65-874F-84FE-E92A45A14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properties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0E6CDE-A659-6B48-ACDD-EEE1B15FF3A8}"/>
              </a:ext>
            </a:extLst>
          </p:cNvPr>
          <p:cNvGrpSpPr/>
          <p:nvPr/>
        </p:nvGrpSpPr>
        <p:grpSpPr>
          <a:xfrm>
            <a:off x="5238370" y="1955184"/>
            <a:ext cx="2796346" cy="679326"/>
            <a:chOff x="6084042" y="2338523"/>
            <a:chExt cx="2796346" cy="67932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596BE0B-37A6-8844-9C4A-95E29F35BE27}"/>
                </a:ext>
              </a:extLst>
            </p:cNvPr>
            <p:cNvSpPr/>
            <p:nvPr/>
          </p:nvSpPr>
          <p:spPr>
            <a:xfrm>
              <a:off x="7176780" y="2338523"/>
              <a:ext cx="17036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agreement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0F07FF8-15F9-1D46-AE7B-FB3AFFD376E1}"/>
                </a:ext>
              </a:extLst>
            </p:cNvPr>
            <p:cNvCxnSpPr/>
            <p:nvPr/>
          </p:nvCxnSpPr>
          <p:spPr>
            <a:xfrm flipH="1">
              <a:off x="6084042" y="2629120"/>
              <a:ext cx="111664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40CC63E-FE5C-5C48-86EB-2C5A9F6D667C}"/>
                </a:ext>
              </a:extLst>
            </p:cNvPr>
            <p:cNvCxnSpPr/>
            <p:nvPr/>
          </p:nvCxnSpPr>
          <p:spPr>
            <a:xfrm flipH="1">
              <a:off x="7100578" y="2697580"/>
              <a:ext cx="152401" cy="32026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1EF8CD3-25C5-2947-ADB1-31C5478F6F6A}"/>
              </a:ext>
            </a:extLst>
          </p:cNvPr>
          <p:cNvGrpSpPr/>
          <p:nvPr/>
        </p:nvGrpSpPr>
        <p:grpSpPr>
          <a:xfrm>
            <a:off x="6367082" y="3162621"/>
            <a:ext cx="1668779" cy="461665"/>
            <a:chOff x="6666265" y="3334892"/>
            <a:chExt cx="1668779" cy="46166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4F2A18-40B1-F740-9055-0315DD1B9660}"/>
                </a:ext>
              </a:extLst>
            </p:cNvPr>
            <p:cNvSpPr/>
            <p:nvPr/>
          </p:nvSpPr>
          <p:spPr>
            <a:xfrm>
              <a:off x="7146898" y="3334892"/>
              <a:ext cx="11881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validity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552B3F7-69B8-9049-91C5-B7CAF207EABD}"/>
                </a:ext>
              </a:extLst>
            </p:cNvPr>
            <p:cNvCxnSpPr/>
            <p:nvPr/>
          </p:nvCxnSpPr>
          <p:spPr>
            <a:xfrm flipH="1">
              <a:off x="6666265" y="3601581"/>
              <a:ext cx="534417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722924-3826-E34B-8B68-0195EAC5EC79}"/>
              </a:ext>
            </a:extLst>
          </p:cNvPr>
          <p:cNvGrpSpPr/>
          <p:nvPr/>
        </p:nvGrpSpPr>
        <p:grpSpPr>
          <a:xfrm>
            <a:off x="6580094" y="5169647"/>
            <a:ext cx="2344729" cy="1317265"/>
            <a:chOff x="6580094" y="5169647"/>
            <a:chExt cx="2344729" cy="131726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4E3B6E-CB0B-4B42-A200-C967F961E969}"/>
                </a:ext>
              </a:extLst>
            </p:cNvPr>
            <p:cNvSpPr/>
            <p:nvPr/>
          </p:nvSpPr>
          <p:spPr>
            <a:xfrm>
              <a:off x="7132345" y="6025247"/>
              <a:ext cx="17924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Helvetica Neue Medium" charset="0"/>
                  <a:ea typeface="Helvetica Neue Medium" charset="0"/>
                  <a:cs typeface="Helvetica Neue Medium" charset="0"/>
                </a:rPr>
                <a:t>termination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35BE92-51E5-9C43-B10A-2259B6D3E543}"/>
                </a:ext>
              </a:extLst>
            </p:cNvPr>
            <p:cNvCxnSpPr/>
            <p:nvPr/>
          </p:nvCxnSpPr>
          <p:spPr>
            <a:xfrm flipH="1" flipV="1">
              <a:off x="6580094" y="6025247"/>
              <a:ext cx="566805" cy="247306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B17A1B2-7B20-CB4F-ABBA-64026AFE5F21}"/>
                </a:ext>
              </a:extLst>
            </p:cNvPr>
            <p:cNvCxnSpPr/>
            <p:nvPr/>
          </p:nvCxnSpPr>
          <p:spPr>
            <a:xfrm flipH="1" flipV="1">
              <a:off x="7699150" y="5169647"/>
              <a:ext cx="336711" cy="93145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894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C135D5-E5EC-FA4F-B2F4-00B301DD6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Paxos</a:t>
            </a:r>
            <a:r>
              <a:rPr lang="en-US" sz="3200" dirty="0"/>
              <a:t> is always safe</a:t>
            </a:r>
          </a:p>
          <a:p>
            <a:endParaRPr lang="en-US" sz="3200" dirty="0"/>
          </a:p>
          <a:p>
            <a:r>
              <a:rPr lang="en-US" sz="3200" dirty="0" err="1"/>
              <a:t>Paxos</a:t>
            </a:r>
            <a:r>
              <a:rPr lang="en-US" sz="3200" dirty="0"/>
              <a:t> is very often live</a:t>
            </a:r>
          </a:p>
          <a:p>
            <a:pPr lvl="1"/>
            <a:r>
              <a:rPr lang="en-US" sz="3200" dirty="0"/>
              <a:t>But not </a:t>
            </a:r>
            <a:r>
              <a:rPr lang="en-US" sz="3200" dirty="0">
                <a:solidFill>
                  <a:schemeClr val="accent6"/>
                </a:solidFill>
              </a:rPr>
              <a:t>always</a:t>
            </a:r>
            <a:r>
              <a:rPr lang="en-US" sz="3200" dirty="0"/>
              <a:t>, more later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3199E8-0765-4647-8611-17EB5350C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417BBA7-BA7E-864A-88A1-C9685CF37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’ safety and liveness</a:t>
            </a:r>
          </a:p>
        </p:txBody>
      </p:sp>
    </p:spTree>
    <p:extLst>
      <p:ext uri="{BB962C8B-B14F-4D97-AF65-F5344CB8AC3E}">
        <p14:creationId xmlns:p14="http://schemas.microsoft.com/office/powerpoint/2010/main" val="19670396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37482</TotalTime>
  <Words>1222</Words>
  <Application>Microsoft Macintosh PowerPoint</Application>
  <PresentationFormat>On-screen Show (4:3)</PresentationFormat>
  <Paragraphs>226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Helvetica Neue Medium</vt:lpstr>
      <vt:lpstr>Times</vt:lpstr>
      <vt:lpstr>Times New Roman</vt:lpstr>
      <vt:lpstr>1_Office Theme</vt:lpstr>
      <vt:lpstr>Consensus and Paxos</vt:lpstr>
      <vt:lpstr>Recall the use of Views</vt:lpstr>
      <vt:lpstr>Consensus</vt:lpstr>
      <vt:lpstr>Consensus used in systems</vt:lpstr>
      <vt:lpstr>Consensus</vt:lpstr>
      <vt:lpstr>Recall: Safety vs liveness properties</vt:lpstr>
      <vt:lpstr>Consensus</vt:lpstr>
      <vt:lpstr>Paxos properties</vt:lpstr>
      <vt:lpstr>Paxos’ safety and liveness</vt:lpstr>
      <vt:lpstr>Roles of a process</vt:lpstr>
      <vt:lpstr>Strawman</vt:lpstr>
      <vt:lpstr>Paxos</vt:lpstr>
      <vt:lpstr>Paxos Protocol Overview</vt:lpstr>
      <vt:lpstr>Paxos Phase 1</vt:lpstr>
      <vt:lpstr>Paxos Phase 2</vt:lpstr>
      <vt:lpstr>Paxos Phase 3</vt:lpstr>
      <vt:lpstr>Paxos:  Well-behaved Run</vt:lpstr>
      <vt:lpstr>Paxos is safe</vt:lpstr>
      <vt:lpstr>Often, but not always, live</vt:lpstr>
      <vt:lpstr>Paxos summary</vt:lpstr>
      <vt:lpstr>Flavors of Paxos</vt:lpstr>
      <vt:lpstr>Flavors of Paxos: Basic Paxos</vt:lpstr>
      <vt:lpstr>Flavors of Paxos: Multi-Paxos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1576</cp:revision>
  <cp:lastPrinted>2016-10-05T13:43:34Z</cp:lastPrinted>
  <dcterms:created xsi:type="dcterms:W3CDTF">2013-10-08T01:49:25Z</dcterms:created>
  <dcterms:modified xsi:type="dcterms:W3CDTF">2021-10-12T12:37:46Z</dcterms:modified>
</cp:coreProperties>
</file>