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9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85" r:id="rId4"/>
    <p:sldId id="287" r:id="rId5"/>
    <p:sldId id="313" r:id="rId6"/>
    <p:sldId id="308" r:id="rId7"/>
    <p:sldId id="261" r:id="rId8"/>
    <p:sldId id="258" r:id="rId9"/>
    <p:sldId id="289" r:id="rId10"/>
    <p:sldId id="290" r:id="rId11"/>
    <p:sldId id="300" r:id="rId12"/>
    <p:sldId id="301" r:id="rId13"/>
    <p:sldId id="302" r:id="rId14"/>
    <p:sldId id="314" r:id="rId15"/>
    <p:sldId id="321" r:id="rId16"/>
    <p:sldId id="548" r:id="rId17"/>
    <p:sldId id="551" r:id="rId18"/>
    <p:sldId id="556" r:id="rId19"/>
    <p:sldId id="563" r:id="rId20"/>
    <p:sldId id="600" r:id="rId21"/>
    <p:sldId id="603" r:id="rId22"/>
    <p:sldId id="610" r:id="rId23"/>
    <p:sldId id="604" r:id="rId24"/>
    <p:sldId id="288" r:id="rId25"/>
    <p:sldId id="311" r:id="rId26"/>
    <p:sldId id="262" r:id="rId27"/>
    <p:sldId id="315" r:id="rId28"/>
    <p:sldId id="316" r:id="rId29"/>
    <p:sldId id="264" r:id="rId30"/>
    <p:sldId id="265" r:id="rId31"/>
    <p:sldId id="266" r:id="rId32"/>
    <p:sldId id="269" r:id="rId33"/>
    <p:sldId id="267" r:id="rId34"/>
    <p:sldId id="270" r:id="rId35"/>
    <p:sldId id="284" r:id="rId36"/>
    <p:sldId id="317" r:id="rId37"/>
    <p:sldId id="272" r:id="rId38"/>
    <p:sldId id="273" r:id="rId39"/>
    <p:sldId id="274" r:id="rId40"/>
    <p:sldId id="318" r:id="rId41"/>
    <p:sldId id="319" r:id="rId42"/>
    <p:sldId id="320" r:id="rId43"/>
    <p:sldId id="295" r:id="rId44"/>
    <p:sldId id="275" r:id="rId45"/>
    <p:sldId id="276" r:id="rId46"/>
    <p:sldId id="279" r:id="rId47"/>
    <p:sldId id="280" r:id="rId48"/>
    <p:sldId id="312" r:id="rId49"/>
    <p:sldId id="305" r:id="rId50"/>
    <p:sldId id="296" r:id="rId51"/>
    <p:sldId id="306" r:id="rId5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77430" autoAdjust="0"/>
  </p:normalViewPr>
  <p:slideViewPr>
    <p:cSldViewPr snapToGrid="0">
      <p:cViewPr varScale="1">
        <p:scale>
          <a:sx n="207" d="100"/>
          <a:sy n="207" d="100"/>
        </p:scale>
        <p:origin x="5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far in this class we’ve discussed</a:t>
            </a:r>
            <a:r>
              <a:rPr lang="en-US" b="1" baseline="0" dirty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SEGUE: But in reality it’s often not the case that a node or system component just stops working...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But</a:t>
            </a:r>
            <a:r>
              <a:rPr lang="en-US" altLang="en-US" b="1" baseline="0" dirty="0"/>
              <a:t> then, the bad guy N2 turns around and as leader, Prepares another higher sequence number, which N1 will say OK to b/c it's higher than N0's message.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now N2 t</a:t>
            </a:r>
            <a:r>
              <a:rPr lang="en-US" altLang="en-US" b="1" baseline="0" dirty="0"/>
              <a:t>ells N1 (ONLY) accept with a different value. </a:t>
            </a:r>
          </a:p>
          <a:p>
            <a:pPr eaLnBrk="1" hangingPunct="1"/>
            <a:r>
              <a:rPr lang="en-US" altLang="en-US" baseline="0" dirty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to do?  Due to </a:t>
            </a:r>
            <a:r>
              <a:rPr lang="en-US" b="1" dirty="0" err="1"/>
              <a:t>Lamport</a:t>
            </a:r>
            <a:r>
              <a:rPr lang="en-US" b="1" baseline="0" dirty="0"/>
              <a:t> (1982).  </a:t>
            </a:r>
            <a:r>
              <a:rPr lang="en-US" b="1" dirty="0"/>
              <a:t>Problem of agreement in a setting</a:t>
            </a:r>
            <a:r>
              <a:rPr lang="en-US" b="1" baseline="0" dirty="0"/>
              <a:t> where Byzantine faults happen </a:t>
            </a:r>
            <a:r>
              <a:rPr lang="en-US" b="1" dirty="0"/>
              <a:t>can be expressed abstractly in terms of a group of generals of the Byzantine army camped with their troops around an enemy city.  Communicating only by messengers.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Must agree on common battle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They only way to succeed is to attack together or wait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However, one or more of them may be traitors who will try to confuse the others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Today we’ll see an algorithm that achieves this.</a:t>
            </a:r>
            <a:endParaRPr lang="en-US" alt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7151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 stores (signed)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 and later stores (signed) f1=“</a:t>
            </a:r>
            <a:r>
              <a:rPr lang="en-US" altLang="en-US" sz="1400" baseline="0" dirty="0" err="1"/>
              <a:t>bbb</a:t>
            </a:r>
            <a:r>
              <a:rPr lang="en-US" altLang="en-US" sz="1400" baseline="0" dirty="0"/>
              <a:t>”, Byzantine node can always return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here comes</a:t>
            </a:r>
            <a:r>
              <a:rPr lang="en-US" baseline="0" dirty="0"/>
              <a:t> the algorithm for BFT replication, due to Barbara </a:t>
            </a:r>
            <a:r>
              <a:rPr lang="en-US" baseline="0" dirty="0" err="1"/>
              <a:t>Liskov</a:t>
            </a:r>
            <a:r>
              <a:rPr lang="en-US" baseline="0" dirty="0"/>
              <a:t> and Miguel Castro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example, to survive one failure, you need </a:t>
            </a:r>
            <a:r>
              <a:rPr lang="en-US" b="1" dirty="0"/>
              <a:t>four</a:t>
            </a:r>
            <a:r>
              <a:rPr lang="en-US" baseline="0" dirty="0"/>
              <a:t> replicas, not three.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We’ll rely on the state</a:t>
            </a:r>
            <a:r>
              <a:rPr lang="en-US" b="1" baseline="0" dirty="0"/>
              <a:t> machine replication correctness argument that you know well by now.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Protocol</a:t>
            </a:r>
            <a:r>
              <a:rPr lang="en-US" dirty="0"/>
              <a:t> has to guarantee that</a:t>
            </a:r>
            <a:r>
              <a:rPr lang="en-US" baseline="0" dirty="0"/>
              <a:t> all the non-faulty replicas execute the same operations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the type of faults we will focus on today are called Byzantine</a:t>
            </a:r>
            <a:r>
              <a:rPr lang="en-US" altLang="en-US" b="1" baseline="0" dirty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first I’ll tell you</a:t>
            </a:r>
            <a:r>
              <a:rPr lang="en-US" b="1" baseline="0" dirty="0"/>
              <a:t> what the clients do, then I’ll tell you what the replicas do (here you see an example with </a:t>
            </a:r>
            <a:r>
              <a:rPr lang="en-US" b="1" i="1" baseline="0" dirty="0"/>
              <a:t>f</a:t>
            </a:r>
            <a:r>
              <a:rPr lang="en-US" b="1" i="0" baseline="0" dirty="0"/>
              <a:t> = 1)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&gt;&gt;&gt; From client’s perspective,</a:t>
            </a:r>
            <a:r>
              <a:rPr lang="en-US" baseline="0" dirty="0"/>
              <a:t> </a:t>
            </a:r>
            <a:r>
              <a:rPr lang="en-US" i="1" dirty="0"/>
              <a:t>f</a:t>
            </a:r>
            <a:r>
              <a:rPr lang="en-US" baseline="0" dirty="0"/>
              <a:t> of these replies might be lies (reply saying the right thing, </a:t>
            </a:r>
            <a:r>
              <a:rPr lang="en-US" b="0" u="none" baseline="0" dirty="0"/>
              <a:t>but messes up the state!)</a:t>
            </a:r>
          </a:p>
          <a:p>
            <a:endParaRPr lang="en-US" baseline="0" dirty="0"/>
          </a:p>
          <a:p>
            <a:r>
              <a:rPr lang="en-US" baseline="0" dirty="0"/>
              <a:t>&gt;&gt;&gt; But by the numbers at least 1 of them is coming from a non-faulty replica, and we can </a:t>
            </a:r>
            <a:r>
              <a:rPr lang="en-US" b="1" baseline="0" dirty="0"/>
              <a:t>rely on that in our protocol.</a:t>
            </a:r>
          </a:p>
          <a:p>
            <a:endParaRPr lang="en-US" baseline="0" dirty="0"/>
          </a:p>
          <a:p>
            <a:r>
              <a:rPr lang="en-US" baseline="0" dirty="0"/>
              <a:t>SEGUE: Haven’t showed you the protocol yet.  Protocol needs to ensure that the answer from the non-faulty replica is a </a:t>
            </a:r>
            <a:r>
              <a:rPr lang="en-US" b="1" baseline="0" dirty="0"/>
              <a:t>correct</a:t>
            </a:r>
            <a:r>
              <a:rPr lang="en-US" baseline="0" dirty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Challenge</a:t>
            </a:r>
            <a:r>
              <a:rPr lang="en-US" baseline="0" dirty="0"/>
              <a:t> is that</a:t>
            </a:r>
            <a:r>
              <a:rPr lang="en-US" dirty="0"/>
              <a:t> we don’t know which replicas are faulty and which aren’t!</a:t>
            </a:r>
          </a:p>
          <a:p>
            <a:endParaRPr lang="en-US" dirty="0"/>
          </a:p>
          <a:p>
            <a:r>
              <a:rPr lang="en-US" dirty="0"/>
              <a:t>SEGUE: So now</a:t>
            </a:r>
            <a:r>
              <a:rPr lang="en-US" baseline="0" dirty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problem is how we choose an</a:t>
            </a:r>
            <a:r>
              <a:rPr lang="en-US" b="1" baseline="0" dirty="0"/>
              <a:t> order of requests.  So that’s the role of the primary in any particular view.</a:t>
            </a:r>
          </a:p>
          <a:p>
            <a:endParaRPr lang="en-US" dirty="0"/>
          </a:p>
          <a:p>
            <a:r>
              <a:rPr lang="en-US" dirty="0"/>
              <a:t>&gt;&gt;&gt; So</a:t>
            </a:r>
            <a:r>
              <a:rPr lang="en-US" baseline="0" dirty="0"/>
              <a:t> the </a:t>
            </a:r>
            <a:r>
              <a:rPr lang="en-US" dirty="0"/>
              <a:t>backups are checking up on what the primary</a:t>
            </a:r>
            <a:r>
              <a:rPr lang="en-US" baseline="0" dirty="0"/>
              <a:t> is doing.  The way we survive failures is by a VIEW CHANGE to change who the primary is (later).</a:t>
            </a:r>
          </a:p>
          <a:p>
            <a:endParaRPr lang="en-US" baseline="0" dirty="0"/>
          </a:p>
          <a:p>
            <a:r>
              <a:rPr lang="en-US" baseline="0" dirty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So just like in</a:t>
            </a:r>
            <a:r>
              <a:rPr lang="en-US" sz="1400" b="1" baseline="0" dirty="0"/>
              <a:t> Paxos quorums propagate correct operation from view to view, but unlike </a:t>
            </a:r>
            <a:r>
              <a:rPr lang="en-US" sz="1400" b="1" baseline="0" dirty="0" err="1"/>
              <a:t>Paxos</a:t>
            </a:r>
            <a:r>
              <a:rPr lang="en-US" sz="1400" b="1" baseline="0" dirty="0"/>
              <a:t>, Byzantine quorum has &gt;= 2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 replicas.  </a:t>
            </a:r>
            <a:r>
              <a:rPr lang="en-US" sz="1400" b="1" dirty="0"/>
              <a:t>Here </a:t>
            </a:r>
            <a:r>
              <a:rPr lang="en-US" sz="1400" b="1" i="1" dirty="0"/>
              <a:t>f</a:t>
            </a:r>
            <a:r>
              <a:rPr lang="en-US" sz="1400" b="1" dirty="0"/>
              <a:t>=1</a:t>
            </a:r>
            <a:r>
              <a:rPr lang="en-US" sz="1400" b="1" baseline="0" dirty="0"/>
              <a:t> so 3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+1=4 replicas.</a:t>
            </a:r>
          </a:p>
          <a:p>
            <a:endParaRPr lang="en-US" sz="1400" b="1" baseline="0" dirty="0"/>
          </a:p>
          <a:p>
            <a:r>
              <a:rPr lang="en-US" sz="1400" baseline="0" dirty="0"/>
              <a:t>Green op executed at these three, orange later/different quorum.</a:t>
            </a:r>
          </a:p>
          <a:p>
            <a:endParaRPr lang="en-US" sz="1400" baseline="0" dirty="0"/>
          </a:p>
          <a:p>
            <a:r>
              <a:rPr lang="en-US" sz="1400" baseline="0" dirty="0"/>
              <a:t>&gt;&gt;&gt; Pick the failure to be in the INTERSECTION of the quorums (worst case!).  </a:t>
            </a:r>
            <a:r>
              <a:rPr lang="en-US" sz="1400" b="0" baseline="0" dirty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Okay,</a:t>
            </a:r>
            <a:r>
              <a:rPr lang="en-US" b="1" baseline="0" dirty="0"/>
              <a:t> so now we have a clue about </a:t>
            </a:r>
            <a:r>
              <a:rPr lang="en-US" b="1" dirty="0"/>
              <a:t>what a CORRECT PRIMARY </a:t>
            </a:r>
            <a:r>
              <a:rPr lang="en-US" b="1" baseline="0" dirty="0"/>
              <a:t>is going to do in the protocol.  It is going to collect a quorum certificate.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b="1" baseline="0" dirty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/>
          </a:p>
          <a:p>
            <a:r>
              <a:rPr lang="en-US" b="0" baseline="0" dirty="0"/>
              <a:t>Secret keys for every pair of communicating nodes.</a:t>
            </a:r>
          </a:p>
          <a:p>
            <a:endParaRPr lang="en-US" b="0" baseline="0" dirty="0"/>
          </a:p>
          <a:p>
            <a:r>
              <a:rPr lang="en-US" b="0" baseline="0" dirty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the client submits a request to </a:t>
            </a:r>
            <a:r>
              <a:rPr lang="en-US" b="1" baseline="0" dirty="0"/>
              <a:t>the primary, </a:t>
            </a:r>
            <a:r>
              <a:rPr lang="en-US" b="1" dirty="0"/>
              <a:t>and the primary </a:t>
            </a:r>
            <a:r>
              <a:rPr lang="en-US" b="1" baseline="0" dirty="0"/>
              <a:t>validates and chooses an ordering of requests.</a:t>
            </a:r>
          </a:p>
          <a:p>
            <a:endParaRPr lang="en-US" b="1" dirty="0"/>
          </a:p>
          <a:p>
            <a:r>
              <a:rPr lang="en-US" dirty="0"/>
              <a:t>&gt;&gt;&gt; For that we use sequence numbers, and the primary is responsible</a:t>
            </a:r>
            <a:r>
              <a:rPr lang="en-US" baseline="0" dirty="0"/>
              <a:t> for choosing the sequence number for the request, which it does when it receives the request.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Let’s suppose Backup 3 fails.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SEGUE: As in </a:t>
            </a:r>
            <a:r>
              <a:rPr lang="en-US" baseline="0" dirty="0" err="1">
                <a:sym typeface="Wingdings"/>
              </a:rPr>
              <a:t>Paxos</a:t>
            </a:r>
            <a:r>
              <a:rPr lang="en-US" baseline="0" dirty="0">
                <a:sym typeface="Wingdings"/>
              </a:rPr>
              <a:t> e.g. earlier primary may LIE, so other replicas must check up on it!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&gt;&gt;&gt; At this point in time, each replica checks the primary’s message.</a:t>
            </a:r>
            <a:endParaRPr lang="en-US" baseline="0" dirty="0"/>
          </a:p>
          <a:p>
            <a:r>
              <a:rPr lang="en-US" baseline="0" dirty="0"/>
              <a:t>Check: no two messages propose identical sequence numbers for </a:t>
            </a:r>
            <a:r>
              <a:rPr lang="en-US" u="sng" baseline="0" dirty="0"/>
              <a:t>different</a:t>
            </a:r>
            <a:r>
              <a:rPr lang="en-US" baseline="0" dirty="0"/>
              <a:t> client requests.  And verify crypto signatures.</a:t>
            </a:r>
          </a:p>
          <a:p>
            <a:endParaRPr lang="en-US" baseline="0" dirty="0"/>
          </a:p>
          <a:p>
            <a:r>
              <a:rPr lang="en-US" baseline="0" dirty="0"/>
              <a:t>&gt;&gt;&gt; If a replica is happy it sends </a:t>
            </a:r>
            <a:r>
              <a:rPr lang="en-US" b="1" i="1" baseline="0" dirty="0"/>
              <a:t>acceptance</a:t>
            </a:r>
            <a:r>
              <a:rPr lang="en-US" baseline="0" dirty="0"/>
              <a:t> messages &gt;&gt;&gt; saying that it is happy with that number for this client request.</a:t>
            </a:r>
          </a:p>
          <a:p>
            <a:endParaRPr lang="en-US" baseline="0" dirty="0"/>
          </a:p>
          <a:p>
            <a:r>
              <a:rPr lang="en-US" baseline="0" dirty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At this stage, replicas wait for these acceptance messages, try to collect a prepared </a:t>
            </a:r>
            <a:r>
              <a:rPr lang="en-US" b="1" i="1" baseline="0" dirty="0"/>
              <a:t>quorum certificate</a:t>
            </a:r>
            <a:r>
              <a:rPr lang="en-US" b="1" i="0" baseline="0" dirty="0"/>
              <a:t> (2f+1 messages saying the replica accepts the ordering).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/>
          </a:p>
          <a:p>
            <a:r>
              <a:rPr lang="en-US" b="1" i="0" baseline="0" dirty="0"/>
              <a:t>&gt;&gt;&gt; What does it mean to be prepared?</a:t>
            </a:r>
          </a:p>
          <a:p>
            <a:r>
              <a:rPr lang="en-US" b="0" i="0" baseline="0" dirty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we press onward to the next stage of the protocol</a:t>
            </a:r>
            <a:r>
              <a:rPr lang="is-IS" b="0" i="0" baseline="0" dirty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the question we're going to ask today is can we provide</a:t>
            </a:r>
            <a:r>
              <a:rPr lang="en-US" b="1" baseline="0" dirty="0"/>
              <a:t> a reliable state machine replicated service in the presence of Byzantine faults.</a:t>
            </a:r>
          </a:p>
          <a:p>
            <a:endParaRPr lang="en-US" b="1" baseline="0" dirty="0"/>
          </a:p>
          <a:p>
            <a:r>
              <a:rPr lang="en-US" b="0" baseline="0" dirty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So that’s exactly what the next</a:t>
            </a:r>
            <a:r>
              <a:rPr lang="en-US" b="1" i="0" baseline="0" dirty="0"/>
              <a:t> phase of the protocol accomplishes.  They announce that THEY KNOW that a quorum accepts.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If m’ is a replayed request, backup 1 won’t execute further. But suppose it attempts to prepare…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1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Okay, so now we know that backups won’t commit if the primary starts lying, so let’s talk about how </a:t>
            </a:r>
            <a:r>
              <a:rPr lang="en-US" altLang="en-US" b="1" baseline="0" dirty="0"/>
              <a:t>the replicas can take over and allow the system to proceed so that a Byzantine primary doesn’t bring the system down.</a:t>
            </a:r>
          </a:p>
          <a:p>
            <a:endParaRPr lang="en-US" altLang="en-US" dirty="0"/>
          </a:p>
          <a:p>
            <a:r>
              <a:rPr lang="en-US" altLang="en-US" dirty="0"/>
              <a:t>Replicas watch the primary</a:t>
            </a:r>
            <a:r>
              <a:rPr lang="en-US" altLang="en-US" baseline="0" dirty="0"/>
              <a:t> and if they hear conflicting messages they request a view change.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Structure is similar</a:t>
            </a:r>
            <a:r>
              <a:rPr lang="en-US" altLang="en-US" baseline="0" dirty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need to have mechanisms</a:t>
            </a:r>
            <a:r>
              <a:rPr lang="en-US" baseline="0" dirty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replica is storing all the messages and certificates into a </a:t>
            </a:r>
            <a:r>
              <a:rPr lang="en-US" b="1" dirty="0"/>
              <a:t>log</a:t>
            </a:r>
            <a:r>
              <a:rPr lang="en-US" dirty="0"/>
              <a:t> on disk.</a:t>
            </a:r>
          </a:p>
          <a:p>
            <a:endParaRPr lang="en-US" dirty="0"/>
          </a:p>
          <a:p>
            <a:r>
              <a:rPr lang="en-US" dirty="0"/>
              <a:t>Replicas have to agree to shrink</a:t>
            </a:r>
            <a:r>
              <a:rPr lang="en-US" baseline="0" dirty="0"/>
              <a:t> the log, otherwise </a:t>
            </a:r>
            <a:r>
              <a:rPr lang="en-US" b="1" baseline="0" dirty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a system that works with no more than f simultaneous failures.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is-IS" dirty="0"/>
              <a:t>…replicas!</a:t>
            </a:r>
            <a:r>
              <a:rPr lang="en-US" dirty="0"/>
              <a:t>:</a:t>
            </a:r>
            <a:r>
              <a:rPr lang="en-US" baseline="0" dirty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here's a</a:t>
            </a:r>
            <a:r>
              <a:rPr lang="en-US" b="1" baseline="0" dirty="0"/>
              <a:t> sketch of the proactive recovery.  First, here's the HW involved.</a:t>
            </a:r>
          </a:p>
          <a:p>
            <a:endParaRPr lang="en-US" dirty="0"/>
          </a:p>
          <a:p>
            <a:r>
              <a:rPr lang="en-US" dirty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Assumption – can’t get to the secure</a:t>
            </a:r>
            <a:r>
              <a:rPr lang="en-US" baseline="0" dirty="0"/>
              <a:t> co-processor by remote exploit over the Internet.</a:t>
            </a:r>
            <a:endParaRPr lang="en-US" dirty="0"/>
          </a:p>
          <a:p>
            <a:r>
              <a:rPr lang="en-US" dirty="0"/>
              <a:t>Read-only memory stores the BFT code,</a:t>
            </a:r>
            <a:r>
              <a:rPr lang="en-US" baseline="0" dirty="0"/>
              <a:t> so the attacker can’t change that!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we relied on the secret keys to prevent impersonation, and if impersonation happened it could break the assumption of no more than f failures.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Here's a thought for next time you're peering</a:t>
            </a:r>
            <a:r>
              <a:rPr lang="en-US" b="1" baseline="0" dirty="0"/>
              <a:t> out the window of a modern airplane at 35,000 ft.  </a:t>
            </a:r>
            <a:r>
              <a:rPr lang="en-US" b="1" dirty="0"/>
              <a:t>When you make an airplane fly-by-wire: you connect </a:t>
            </a:r>
            <a:r>
              <a:rPr lang="en-US" b="1" baseline="0" dirty="0"/>
              <a:t>a microprocessor to an airplane's control  surface.</a:t>
            </a:r>
          </a:p>
          <a:p>
            <a:endParaRPr lang="en-US" dirty="0"/>
          </a:p>
          <a:p>
            <a:r>
              <a:rPr lang="en-US" dirty="0"/>
              <a:t>&gt;&gt;&gt; I gave you a simplified</a:t>
            </a:r>
            <a:r>
              <a:rPr lang="en-US" baseline="0" dirty="0"/>
              <a:t> design here.</a:t>
            </a:r>
          </a:p>
          <a:p>
            <a:endParaRPr lang="en-US" baseline="0" dirty="0"/>
          </a:p>
          <a:p>
            <a:r>
              <a:rPr lang="en-US" baseline="0" dirty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Andrew benchmark emulates a software development workload (compile, link).</a:t>
            </a:r>
          </a:p>
          <a:p>
            <a:endParaRPr lang="en-US" dirty="0"/>
          </a:p>
          <a:p>
            <a:r>
              <a:rPr lang="en-US" dirty="0"/>
              <a:t>Linux NFSv2 servers didn’t sync their</a:t>
            </a:r>
            <a:r>
              <a:rPr lang="en-US" baseline="0" dirty="0"/>
              <a:t> data to disk before returning writes to the client.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These figures are without view</a:t>
            </a:r>
            <a:r>
              <a:rPr lang="en-US" i="1" u="sng" baseline="0" dirty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49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Doesn’t prevent</a:t>
            </a:r>
            <a:r>
              <a:rPr lang="en-US" altLang="en-US" baseline="0" dirty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 on the up-side..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in the rest</a:t>
            </a:r>
            <a:r>
              <a:rPr lang="en-US" b="1" baseline="0" dirty="0"/>
              <a:t> of today’s lecture, </a:t>
            </a:r>
            <a:r>
              <a:rPr lang="en-US" b="1" dirty="0"/>
              <a:t>first we'll talk about why traditional state machine replication won't</a:t>
            </a:r>
            <a:r>
              <a:rPr lang="en-US" b="1" baseline="0" dirty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Then I'll describe a Practical BFT replication algorithm, wrap up with performance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let's review traditional state machine replication</a:t>
            </a:r>
            <a:r>
              <a:rPr lang="en-US" b="1" baseline="0" dirty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b="0" baseline="0" dirty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/>
              <a:t>SEGUE: Okay,</a:t>
            </a:r>
            <a:r>
              <a:rPr lang="en-US" b="0" baseline="0" dirty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/>
              <a:t>So why can’t we use traditional state machine replication for Byzantine</a:t>
            </a:r>
            <a:r>
              <a:rPr lang="en-US" altLang="en-US" b="1" i="1" baseline="0" dirty="0"/>
              <a:t> Fault Tolerance? </a:t>
            </a:r>
            <a:r>
              <a:rPr lang="en-US" altLang="en-US" b="1" i="0" baseline="0" dirty="0"/>
              <a:t>two reasons.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0" dirty="0"/>
              <a:t>1. First, remember </a:t>
            </a:r>
            <a:r>
              <a:rPr lang="en-US" altLang="en-US" b="0" baseline="0" dirty="0"/>
              <a:t>primary told others what seqno &amp; value was, and they trusted this!  Same </a:t>
            </a:r>
            <a:r>
              <a:rPr lang="en-US" altLang="en-US" b="0" baseline="0" dirty="0" err="1"/>
              <a:t>seqno</a:t>
            </a:r>
            <a:r>
              <a:rPr lang="en-US" altLang="en-US" b="0" baseline="0" dirty="0"/>
              <a:t>, diff requests breaks state machine replication.</a:t>
            </a:r>
            <a:endParaRPr lang="en-US" altLang="en-US" b="0" dirty="0"/>
          </a:p>
          <a:p>
            <a:pPr eaLnBrk="1" hangingPunct="1"/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&gt;&gt;&gt; 2.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+1 nodes is a majority and so even if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So let's see this last point in more detail...</a:t>
            </a:r>
            <a:endParaRPr lang="en-US" altLang="en-US" b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So consider this Paxos</a:t>
            </a:r>
            <a:r>
              <a:rPr lang="en-US" altLang="en-US" sz="1400" b="1" baseline="0" dirty="0"/>
              <a:t> example.  </a:t>
            </a:r>
            <a:r>
              <a:rPr lang="en-US" altLang="en-US" sz="1400" b="1" dirty="0"/>
              <a:t>N0 is the leader</a:t>
            </a:r>
            <a:r>
              <a:rPr lang="en-US" altLang="en-US" sz="1400" b="1" baseline="0" dirty="0"/>
              <a:t> and</a:t>
            </a:r>
            <a:r>
              <a:rPr lang="en-US" altLang="en-US" sz="1400" b="1" dirty="0"/>
              <a:t> </a:t>
            </a:r>
            <a:r>
              <a:rPr lang="en-US" altLang="en-US" sz="1400" b="1" baseline="0" dirty="0"/>
              <a:t>broadcasts a prepare message.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N1 &amp; N2 respond OK.  </a:t>
            </a:r>
            <a:r>
              <a:rPr lang="en-US" altLang="en-US" sz="1400" dirty="0" err="1"/>
              <a:t>n</a:t>
            </a:r>
            <a:r>
              <a:rPr lang="en-US" altLang="en-US" sz="1400" baseline="-25000" dirty="0" err="1"/>
              <a:t>h</a:t>
            </a:r>
            <a:r>
              <a:rPr lang="en-US" altLang="en-US" sz="1400" baseline="0" dirty="0"/>
              <a:t> is highest proposal number seen (N0:1).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Then, N0</a:t>
            </a:r>
            <a:r>
              <a:rPr lang="en-US" altLang="en-US" b="1" baseline="0" dirty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&gt;&gt;&gt; N2, our bad node, then replies OK, so N0 has a </a:t>
            </a:r>
            <a:r>
              <a:rPr lang="en-US" altLang="en-US" u="sng" baseline="0" dirty="0"/>
              <a:t>majority accept quorum of f+1 nodes</a:t>
            </a:r>
            <a:r>
              <a:rPr lang="en-US" altLang="en-US" baseline="0" dirty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5A95-18BE-F343-918F-CB0D66ADDFE0}" type="datetime1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A9DF-18B8-D846-874C-2A141CC9AF9E}" type="datetime1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2484-35F1-B442-B624-BCA5B31FF63D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7961-0A06-E34F-A3C3-CE60644B52BC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4pPr>
            <a:lvl5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F84-8B9D-2E46-B53F-303341B8F5B7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2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909A-B19C-454C-9DD4-FB9759B26642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5006-F264-E745-AC6A-B732D113180E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5E8F-AF47-8640-AC38-8D853E36047E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BF66-E50C-8042-9074-99B8D7182AF3}" type="datetime1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0AB-EECD-B143-A91A-34AFD7C40C2A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630E-B183-3A40-B83B-68D1C0F01C3B}" type="datetime1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838C-8482-B145-B866-56B542C7D0CA}" type="datetime1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9F5-A8CD-F04D-A4AA-D4EB5AF1587F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5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B5E2-0CB4-AE47-9FE2-26EDC8871609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4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61CD-9C9A-0348-B7F7-0E7F406CABA5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49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1640-E324-A14F-AEAE-4203524A87DB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7D96-A051-944C-80CC-0298CA1C0D5C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71A2-6D74-3E46-A927-CA9F1556EB7D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B8A2-DF7F-4942-951F-D64EB8EBCE54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28F8-D714-864B-BFA7-19CF46446C2A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B639-82F5-3649-B27B-04E2721FEBEC}" type="datetime1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6DA0-247A-5046-A811-C8836113283A}" type="datetime1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54A4-C115-4B4D-952D-E3112B8CD4C8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C3C3-5DF7-E546-943C-999A2761900F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7A6E453-047A-BE4F-8414-2A1DE7CD370C}" type="datetime1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16D22D-49ED-F748-988B-2A39869EC008}" type="datetime1">
              <a:rPr lang="en-US" smtClean="0"/>
              <a:t>10/25/21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15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459215" cy="2224180"/>
            <a:chOff x="1204292" y="2335510"/>
            <a:chExt cx="3459215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19358" y="2843924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7870-920E-9045-ABAA-1BB832FF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1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Prepare(1.N2)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5D2BA-331D-604C-A469-DADE9A6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Accept(1.N2, 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458A9CFF-CD25-B545-B0A4-EC20902E2912}"/>
              </a:ext>
            </a:extLst>
          </p:cNvPr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B92E3-3355-AB4B-9EEE-6DB1BB6E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>
                <a:latin typeface="+mn-lt"/>
              </a:rPr>
              <a:t>Result: </a:t>
            </a:r>
            <a:r>
              <a:rPr lang="en-US" sz="3200" b="0" spc="-150" dirty="0">
                <a:latin typeface="+mn-lt"/>
              </a:rPr>
              <a:t>Using 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latin typeface="+mn-lt"/>
              </a:rPr>
              <a:t>iff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14787-2DC3-2443-A12D-6A55C072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κρυπτό + γραφή </a:t>
            </a:r>
            <a:r>
              <a:rPr lang="en-US" dirty="0"/>
              <a:t>(Cryptography)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Greek for “secret writing”</a:t>
            </a:r>
          </a:p>
          <a:p>
            <a:r>
              <a:rPr lang="en-US" b="1" dirty="0"/>
              <a:t>Confidentiality</a:t>
            </a:r>
          </a:p>
          <a:p>
            <a:pPr lvl="1"/>
            <a:r>
              <a:rPr lang="en-US" dirty="0"/>
              <a:t>Obscure a message from eavesdroppers</a:t>
            </a:r>
          </a:p>
          <a:p>
            <a:r>
              <a:rPr lang="en-US" b="1" dirty="0"/>
              <a:t>Integrity</a:t>
            </a:r>
          </a:p>
          <a:p>
            <a:pPr lvl="1"/>
            <a:r>
              <a:rPr lang="en-US" dirty="0"/>
              <a:t>Assure recipient that the message was not altered</a:t>
            </a:r>
          </a:p>
          <a:p>
            <a:r>
              <a:rPr lang="en-US" b="1" dirty="0"/>
              <a:t>Authentication</a:t>
            </a:r>
          </a:p>
          <a:p>
            <a:pPr lvl="1"/>
            <a:r>
              <a:rPr lang="en-US" dirty="0"/>
              <a:t>Verify the identity of the source of a message</a:t>
            </a:r>
          </a:p>
          <a:p>
            <a:r>
              <a:rPr lang="en-US" b="1" dirty="0"/>
              <a:t>Non-repudiation</a:t>
            </a:r>
          </a:p>
          <a:p>
            <a:pPr lvl="1"/>
            <a:r>
              <a:rPr lang="en-US" dirty="0"/>
              <a:t>Convince a 3</a:t>
            </a:r>
            <a:r>
              <a:rPr lang="en-US" baseline="30000" dirty="0"/>
              <a:t>rd</a:t>
            </a:r>
            <a:r>
              <a:rPr lang="en-US" dirty="0"/>
              <a:t> party that what was said is accurate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2854422"/>
            <a:ext cx="8727141" cy="37901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Encryption algorithm</a:t>
            </a:r>
          </a:p>
          <a:p>
            <a:pPr lvl="1"/>
            <a:r>
              <a:rPr lang="en-US" dirty="0"/>
              <a:t>Transforms a </a:t>
            </a:r>
            <a:r>
              <a:rPr lang="en-US" b="1" dirty="0"/>
              <a:t>plaintext</a:t>
            </a:r>
            <a:r>
              <a:rPr lang="en-US" dirty="0"/>
              <a:t> into a </a:t>
            </a:r>
            <a:r>
              <a:rPr lang="en-US" b="1" dirty="0" err="1"/>
              <a:t>ciphertext</a:t>
            </a:r>
            <a:r>
              <a:rPr lang="en-US" dirty="0"/>
              <a:t> that is </a:t>
            </a:r>
            <a:r>
              <a:rPr lang="en-US" b="1" dirty="0"/>
              <a:t>unintelligible for</a:t>
            </a:r>
            <a:br>
              <a:rPr lang="en-US" b="1" dirty="0"/>
            </a:br>
            <a:r>
              <a:rPr lang="en-US" b="1" dirty="0"/>
              <a:t>non-authorized parties</a:t>
            </a:r>
          </a:p>
          <a:p>
            <a:pPr lvl="1"/>
            <a:r>
              <a:rPr lang="en-US" dirty="0"/>
              <a:t>Usually parametrized with a cryptographic key</a:t>
            </a:r>
          </a:p>
          <a:p>
            <a:r>
              <a:rPr lang="en-US" b="1" dirty="0"/>
              <a:t>Asymmetric (Public) key cryptography</a:t>
            </a:r>
          </a:p>
          <a:p>
            <a:pPr lvl="1"/>
            <a:r>
              <a:rPr lang="en-US" dirty="0"/>
              <a:t>Crypto system: encryption + decryption algorithms + key generation</a:t>
            </a:r>
          </a:p>
          <a:p>
            <a:r>
              <a:rPr lang="en-US" b="1" dirty="0"/>
              <a:t>Symmetric (Shared) key cryptography</a:t>
            </a:r>
          </a:p>
          <a:p>
            <a:pPr lvl="1"/>
            <a:r>
              <a:rPr lang="en-US" dirty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616" y="1957199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3511" y="1957199"/>
            <a:ext cx="1426834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Decryption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2717216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5087647" y="2239597"/>
            <a:ext cx="1165864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861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472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327389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684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09813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857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cxnSp>
        <p:nvCxnSpPr>
          <p:cNvPr id="27" name="Straight Arrow Connector 26"/>
          <p:cNvCxnSpPr>
            <a:cxnSpLocks/>
            <a:stCxn id="6" idx="3"/>
          </p:cNvCxnSpPr>
          <p:nvPr/>
        </p:nvCxnSpPr>
        <p:spPr>
          <a:xfrm>
            <a:off x="7680345" y="2245199"/>
            <a:ext cx="79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780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5494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7FDF3-7E10-A54B-AEEB-2DABB7E5F52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DIY Encrypted Email Thunderbird GPG and Enigmail">
            <a:extLst>
              <a:ext uri="{FF2B5EF4-FFF2-40B4-BE49-F238E27FC236}">
                <a16:creationId xmlns:a16="http://schemas.microsoft.com/office/drawing/2014/main" id="{42ADF76C-25AD-43A8-94E4-A3A548CF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6" y="2062945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Y Encrypted Email Thunderbird GPG and Enigmail">
            <a:extLst>
              <a:ext uri="{FF2B5EF4-FFF2-40B4-BE49-F238E27FC236}">
                <a16:creationId xmlns:a16="http://schemas.microsoft.com/office/drawing/2014/main" id="{34E7365F-DFBD-4AE8-9551-5F41962D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5" y="2059812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intext icon">
            <a:extLst>
              <a:ext uri="{FF2B5EF4-FFF2-40B4-BE49-F238E27FC236}">
                <a16:creationId xmlns:a16="http://schemas.microsoft.com/office/drawing/2014/main" id="{8242CE8D-44B3-4BD9-8ACD-C504569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" y="2142205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plaintext icon">
            <a:extLst>
              <a:ext uri="{FF2B5EF4-FFF2-40B4-BE49-F238E27FC236}">
                <a16:creationId xmlns:a16="http://schemas.microsoft.com/office/drawing/2014/main" id="{4B244BBB-9A55-4B84-A90E-B6A0CBE4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90" y="2117963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Sym</a:t>
            </a:r>
            <a:r>
              <a:rPr lang="en-US" dirty="0"/>
              <a:t>metric key</a:t>
            </a:r>
            <a:r>
              <a:rPr lang="en-US" sz="4000" dirty="0"/>
              <a:t>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178800" cy="5257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6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</a:t>
            </a:r>
            <a:r>
              <a:rPr lang="en-US" sz="2600" dirty="0" err="1"/>
              <a:t>ciphertext</a:t>
            </a:r>
            <a:r>
              <a:rPr lang="en-US" sz="2600" dirty="0"/>
              <a:t>            n:  nonce   </a:t>
            </a:r>
            <a:r>
              <a:rPr lang="en-US" sz="1900" b="0" dirty="0"/>
              <a:t>(aka IV)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1" dirty="0"/>
              <a:t>publicly known</a:t>
            </a:r>
            <a:endParaRPr lang="en-US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5929" y="1809689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2309752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lt1"/>
                </a:solidFill>
                <a:cs typeface="Tahoma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27669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9798" y="2289114"/>
            <a:ext cx="700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3594" y="2339914"/>
            <a:ext cx="1471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2" y="2157354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38034" y="1831914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2331977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2789177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77419" y="2309752"/>
            <a:ext cx="60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278917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43796" y="2289114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1430339" y="3444875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478211"/>
            <a:ext cx="338139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353853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353377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280029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17370" y="1521822"/>
            <a:ext cx="883575" cy="4001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86684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80968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4953965"/>
            <a:ext cx="8727141" cy="14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/>
              <a:t>Example: Bob generates (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000" baseline="-25000" dirty="0" err="1"/>
              <a:t>Bob</a:t>
            </a:r>
            <a:r>
              <a:rPr lang="en-US" sz="2400" dirty="0"/>
              <a:t>) and gives 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095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4224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2260371" y="3472115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4961964" y="3472115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9655" y="3002582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E(</a:t>
            </a:r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,m</a:t>
            </a:r>
            <a:r>
              <a:rPr lang="en-US" sz="2000" b="0" dirty="0">
                <a:latin typeface="+mn-lt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376" y="29994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2928427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95972" y="3002582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D(</a:t>
            </a:r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,c</a:t>
            </a:r>
            <a:r>
              <a:rPr lang="en-US" sz="2000" b="0" dirty="0">
                <a:latin typeface="+mn-lt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786" y="3002582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m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223500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5050" y="234139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1905733" y="274150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63" y="232374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6868862" y="272385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479" y="37339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102" y="373071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Bob</a:t>
            </a:r>
          </a:p>
        </p:txBody>
      </p:sp>
      <p:cxnSp>
        <p:nvCxnSpPr>
          <p:cNvPr id="30" name="Straight Arrow Connector 29"/>
          <p:cNvCxnSpPr>
            <a:stCxn id="16" idx="3"/>
            <a:endCxn id="20" idx="1"/>
          </p:cNvCxnSpPr>
          <p:nvPr/>
        </p:nvCxnSpPr>
        <p:spPr>
          <a:xfrm flipV="1">
            <a:off x="2175727" y="2523798"/>
            <a:ext cx="4131336" cy="1765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464" y="2139077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n-lt"/>
                <a:cs typeface="Tahoma"/>
              </a:rPr>
              <a:t>key pair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5344" y="1349144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Gen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15311" y="1925143"/>
            <a:ext cx="1970552" cy="48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25143"/>
            <a:ext cx="1735063" cy="42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6D3FC-59F2-F247-8B70-6EAAB61E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  <a:p>
            <a:pPr lvl="1"/>
            <a:r>
              <a:rPr lang="en-US" dirty="0"/>
              <a:t>Alice public key for encryption</a:t>
            </a:r>
          </a:p>
          <a:p>
            <a:pPr lvl="1"/>
            <a:r>
              <a:rPr lang="en-US" dirty="0"/>
              <a:t>Anyone can send encrypted message</a:t>
            </a:r>
          </a:p>
          <a:p>
            <a:pPr lvl="1"/>
            <a:r>
              <a:rPr lang="en-US" dirty="0"/>
              <a:t>Only Alice can decrypt messages (with secret key)</a:t>
            </a:r>
          </a:p>
          <a:p>
            <a:endParaRPr lang="en-US" dirty="0"/>
          </a:p>
          <a:p>
            <a:r>
              <a:rPr lang="en-US" dirty="0"/>
              <a:t>Digital signature scheme</a:t>
            </a:r>
          </a:p>
          <a:p>
            <a:pPr lvl="1"/>
            <a:r>
              <a:rPr lang="en-US" dirty="0"/>
              <a:t>Alice public key for verifying signatures</a:t>
            </a:r>
          </a:p>
          <a:p>
            <a:pPr lvl="1"/>
            <a:r>
              <a:rPr lang="en-US" dirty="0"/>
              <a:t>Anyone can check a message signed by Alice</a:t>
            </a:r>
          </a:p>
          <a:p>
            <a:pPr lvl="1"/>
            <a:r>
              <a:rPr lang="en-US" dirty="0"/>
              <a:t>Only Alice can sign messages (with secret key)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18" y="21205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669" y="2120563"/>
            <a:ext cx="73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53963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</a:t>
            </a:r>
            <a:r>
              <a:rPr lang="en-US" sz="2400" b="0" dirty="0">
                <a:latin typeface="+mn-lt"/>
                <a:cs typeface="Tahoma"/>
              </a:rPr>
              <a:t>, </a:t>
            </a:r>
            <a:r>
              <a:rPr lang="en-US" sz="2400" b="0" dirty="0" err="1">
                <a:latin typeface="+mn-lt"/>
                <a:cs typeface="Tahoma"/>
              </a:rPr>
              <a:t>sk</a:t>
            </a:r>
            <a:r>
              <a:rPr lang="en-US" sz="2400" b="0" dirty="0">
                <a:latin typeface="+mn-lt"/>
                <a:cs typeface="Tahoma"/>
              </a:rPr>
              <a:t>) ⟵ G()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3187363"/>
            <a:ext cx="6781800" cy="461665"/>
            <a:chOff x="1066800" y="2190750"/>
            <a:chExt cx="6781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05200" y="219075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  <a:cs typeface="Tahoma"/>
                </a:rPr>
                <a:t>“Alice”,   </a:t>
              </a:r>
              <a:r>
                <a:rPr lang="en-US" sz="2400" b="0" dirty="0" err="1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5049" y="364456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66800" y="4787563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4272529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“Bob”,   </a:t>
            </a:r>
            <a:r>
              <a:rPr lang="en-US" sz="2400" b="0" dirty="0" err="1">
                <a:latin typeface="+mn-lt"/>
                <a:cs typeface="Tahoma"/>
              </a:rPr>
              <a:t>c⟵E</a:t>
            </a:r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pk,x</a:t>
            </a:r>
            <a:r>
              <a:rPr lang="en-US" sz="2400" b="0" dirty="0">
                <a:latin typeface="+mn-lt"/>
                <a:cs typeface="Tahom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124617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D(</a:t>
            </a:r>
            <a:r>
              <a:rPr lang="en-US" sz="2400" b="0" dirty="0" err="1">
                <a:latin typeface="+mn-lt"/>
                <a:cs typeface="Tahoma"/>
              </a:rPr>
              <a:t>sk,c</a:t>
            </a:r>
            <a:r>
              <a:rPr lang="en-US" sz="2400" b="0" dirty="0">
                <a:latin typeface="+mn-lt"/>
                <a:cs typeface="Tahoma"/>
              </a:rPr>
              <a:t>) </a:t>
            </a:r>
            <a:r>
              <a:rPr lang="en-US" sz="2400" b="0" dirty="0">
                <a:latin typeface="+mn-lt"/>
                <a:cs typeface="Tahoma"/>
                <a:sym typeface="Wingdings"/>
              </a:rPr>
              <a:t>⟶ 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609" y="565001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x shared secret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&lt;/cryptography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BEAE6-A36C-5949-92E5-6E54185F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/>
              <a:t>[</a:t>
            </a:r>
            <a:r>
              <a:rPr lang="en-US" sz="2800" b="1" dirty="0" err="1"/>
              <a:t>Liskov</a:t>
            </a:r>
            <a:r>
              <a:rPr lang="en-US" sz="2800" b="1" dirty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</a:t>
            </a:r>
            <a:endParaRPr lang="en-US" i="1" dirty="0"/>
          </a:p>
          <a:p>
            <a:pPr lvl="2"/>
            <a:r>
              <a:rPr lang="en-US" dirty="0"/>
              <a:t>E.g., file system ops read and write files and directories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operations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/>
              <a:t>Assume 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If replicas execute </a:t>
            </a:r>
            <a:r>
              <a:rPr lang="en-US" b="1" dirty="0"/>
              <a:t>same requests </a:t>
            </a:r>
            <a:r>
              <a:rPr lang="en-US" dirty="0"/>
              <a:t>in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009900"/>
                </a:solidFill>
              </a:rPr>
              <a:t>can’t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cause replica inconsistencies</a:t>
            </a:r>
          </a:p>
          <a:p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write bogus data to the system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Sol’n: </a:t>
            </a:r>
            <a:r>
              <a:rPr lang="en-US" dirty="0"/>
              <a:t>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7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/>
              <a:t>reply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/>
              <a:t>Node/component </a:t>
            </a:r>
            <a:r>
              <a:rPr lang="en-US" altLang="en-US" sz="3200" b="1" spc="-150" dirty="0"/>
              <a:t>fails</a:t>
            </a:r>
            <a:r>
              <a:rPr lang="en-US" altLang="en-US" sz="3200" spc="-150" dirty="0"/>
              <a:t> </a:t>
            </a:r>
            <a:r>
              <a:rPr lang="en-US" altLang="en-US" sz="3200" b="1" spc="-150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FF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Byzantine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faults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96A31-6249-184B-9898-6EA8ADEA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b="1" dirty="0"/>
              <a:t>id (modulo view #)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faulty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/>
              <a:t>One op’s quorum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/>
              <a:t>with next op’s quorum</a:t>
            </a:r>
            <a:endParaRPr lang="en-US" sz="3200" spc="-100" dirty="0"/>
          </a:p>
          <a:p>
            <a:pPr lvl="1">
              <a:lnSpc>
                <a:spcPct val="75000"/>
              </a:lnSpc>
            </a:pPr>
            <a:r>
              <a:rPr lang="en-US" spc="-100" dirty="0"/>
              <a:t>There are </a:t>
            </a:r>
            <a:r>
              <a:rPr lang="en-US" b="1" spc="-100" dirty="0"/>
              <a:t>3</a:t>
            </a:r>
            <a:r>
              <a:rPr lang="en-US" b="1" i="1" spc="-100" dirty="0"/>
              <a:t>f</a:t>
            </a:r>
            <a:r>
              <a:rPr lang="en-US" b="1" spc="-100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>
                <a:sym typeface="Wingdings"/>
              </a:rPr>
              <a:t>f</a:t>
            </a:r>
            <a:r>
              <a:rPr lang="en-US" sz="3200" spc="-100" dirty="0">
                <a:sym typeface="Wingdings"/>
              </a:rPr>
              <a:t>+1 replicas must contain </a:t>
            </a:r>
            <a:r>
              <a:rPr lang="en-US" sz="3200" spc="-100" dirty="0"/>
              <a:t>≥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			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/>
              <a:t>a</a:t>
            </a:r>
            <a:r>
              <a:rPr lang="en-US" sz="3200" spc="-150" dirty="0"/>
              <a:t> collection of 2</a:t>
            </a:r>
            <a:r>
              <a:rPr lang="en-US" sz="3200" i="1" spc="-150" dirty="0"/>
              <a:t>f</a:t>
            </a:r>
            <a:r>
              <a:rPr lang="en-US" sz="3200" spc="-150" dirty="0"/>
              <a:t> + 1 signed, </a:t>
            </a:r>
            <a:r>
              <a:rPr lang="en-US" sz="3200" b="1" spc="-150" dirty="0"/>
              <a:t>identical</a:t>
            </a:r>
            <a:r>
              <a:rPr lang="en-US" sz="3200" spc="-150" dirty="0"/>
              <a:t> messages from a Byzantine quorum</a:t>
            </a:r>
            <a:endParaRPr lang="en-US" sz="3200" b="1" spc="-15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All messages agree on the </a:t>
            </a:r>
            <a:r>
              <a:rPr lang="en-US" sz="3200" b="1" dirty="0"/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node for sending messages</a:t>
            </a:r>
          </a:p>
          <a:p>
            <a:pPr lvl="1"/>
            <a:r>
              <a:rPr lang="en-US" dirty="0"/>
              <a:t>One key per node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/>
              <a:t>Client requests operation </a:t>
            </a:r>
            <a:r>
              <a:rPr lang="en-US" b="1" spc="-150" dirty="0"/>
              <a:t>op</a:t>
            </a:r>
            <a:r>
              <a:rPr lang="en-US" spc="-150" dirty="0"/>
              <a:t> with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/>
              <a:t>t</a:t>
            </a:r>
          </a:p>
          <a:p>
            <a:r>
              <a:rPr lang="en-US" spc="-150" dirty="0"/>
              <a:t>Primary chooses the request’s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/>
              <a:t>(</a:t>
            </a:r>
            <a:r>
              <a:rPr lang="en-US" i="1" spc="-150" dirty="0"/>
              <a:t>n</a:t>
            </a:r>
            <a:r>
              <a:rPr lang="en-US" spc="-150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169" y="1309704"/>
            <a:ext cx="3988592" cy="761255"/>
            <a:chOff x="52169" y="1309704"/>
            <a:chExt cx="3988592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52169" y="13097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m=⟨</a:t>
              </a:r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046465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9" name="TextBox 48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>
                <a:solidFill>
                  <a:schemeClr val="tx1"/>
                </a:solidFill>
              </a:rPr>
              <a:t>locally,</a:t>
            </a:r>
            <a:r>
              <a:rPr lang="en-US" sz="2800" b="0" dirty="0">
                <a:solidFill>
                  <a:schemeClr val="tx1"/>
                </a:solidFill>
              </a:rPr>
              <a:t> but does not </a:t>
            </a:r>
            <a:r>
              <a:rPr lang="en-US" sz="2800" u="sng" dirty="0">
                <a:solidFill>
                  <a:schemeClr val="tx1"/>
                </a:solidFill>
              </a:rPr>
              <a:t>know</a:t>
            </a:r>
            <a:r>
              <a:rPr lang="en-US" sz="2800" b="0" dirty="0">
                <a:solidFill>
                  <a:schemeClr val="tx1"/>
                </a:solidFill>
              </a:rPr>
              <a:t> whether the </a:t>
            </a:r>
            <a:r>
              <a:rPr lang="en-US" sz="2800" dirty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nodes </a:t>
            </a:r>
            <a:r>
              <a:rPr lang="en-US" sz="2800" b="0" dirty="0">
                <a:solidFill>
                  <a:schemeClr val="tx1"/>
                </a:solidFill>
              </a:rPr>
              <a:t>do too!  So, we </a:t>
            </a:r>
            <a:r>
              <a:rPr lang="en-US" sz="2800" dirty="0">
                <a:solidFill>
                  <a:srgbClr val="FF0000"/>
                </a:solidFill>
              </a:rPr>
              <a:t>can’t commit </a:t>
            </a:r>
            <a:r>
              <a:rPr lang="en-US" sz="2800" b="0" dirty="0">
                <a:solidFill>
                  <a:schemeClr val="tx1"/>
                </a:solidFill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committed</a:t>
            </a:r>
            <a:r>
              <a:rPr lang="en-US" dirty="0"/>
              <a:t> certificate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92499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Once the request is </a:t>
            </a:r>
            <a:r>
              <a:rPr lang="en-US" sz="3200" dirty="0">
                <a:solidFill>
                  <a:schemeClr val="tx2"/>
                </a:solidFill>
              </a:rPr>
              <a:t>committed</a:t>
            </a:r>
            <a:r>
              <a:rPr lang="en-US" sz="3200" b="0" dirty="0">
                <a:solidFill>
                  <a:schemeClr val="tx1"/>
                </a:solidFill>
              </a:rPr>
              <a:t>, replicas </a:t>
            </a:r>
            <a:r>
              <a:rPr lang="en-US" sz="3200" dirty="0">
                <a:solidFill>
                  <a:schemeClr val="tx1"/>
                </a:solidFill>
              </a:rPr>
              <a:t>execute</a:t>
            </a:r>
            <a:r>
              <a:rPr lang="en-US" sz="3200" b="0" dirty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directly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Byzantine primary: replaying </a:t>
            </a:r>
            <a:r>
              <a:rPr lang="en-US" sz="340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>
                <a:solidFill>
                  <a:schemeClr val="tx1"/>
                </a:solidFill>
              </a:rPr>
              <a:t>(c) </a:t>
            </a:r>
            <a:r>
              <a:rPr lang="de-DE" sz="2800" b="0" dirty="0" err="1">
                <a:solidFill>
                  <a:schemeClr val="tx1"/>
                </a:solidFill>
              </a:rPr>
              <a:t>case</a:t>
            </a:r>
            <a:r>
              <a:rPr lang="de-DE" sz="2800" b="0" dirty="0">
                <a:solidFill>
                  <a:schemeClr val="tx1"/>
                </a:solidFill>
              </a:rPr>
              <a:t> but </a:t>
            </a:r>
            <a:r>
              <a:rPr lang="de-DE" sz="2800" dirty="0" err="1">
                <a:solidFill>
                  <a:schemeClr val="tx1"/>
                </a:solidFill>
              </a:rPr>
              <a:t>cannot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compromise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/>
              <a:t>) 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</a:t>
            </a:r>
            <a:r>
              <a:rPr lang="en-US" sz="2600" b="1" spc="-150" dirty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Byzantine primary</a:t>
            </a:r>
            <a:r>
              <a:rPr lang="en-US" sz="3200"/>
              <a:t>: Splitting replicas	     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Replayed</a:t>
            </a:r>
            <a:r>
              <a:rPr lang="en-US" b="0" dirty="0">
                <a:solidFill>
                  <a:srgbClr val="CC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request, </a:t>
            </a:r>
            <a:r>
              <a:rPr lang="en-US" dirty="0">
                <a:solidFill>
                  <a:schemeClr val="tx1"/>
                </a:solidFill>
              </a:rPr>
              <a:t>signed</a:t>
            </a:r>
            <a:r>
              <a:rPr lang="en-US" b="0" dirty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A526FB-B7CE-DE4B-870E-66046AA0132A}"/>
              </a:ext>
            </a:extLst>
          </p:cNvPr>
          <p:cNvSpPr/>
          <p:nvPr/>
        </p:nvSpPr>
        <p:spPr>
          <a:xfrm>
            <a:off x="7047497" y="1855177"/>
            <a:ext cx="1963138" cy="254097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 which </a:t>
            </a:r>
            <a:r>
              <a:rPr lang="en-US" b="1" dirty="0"/>
              <a:t>can’t happen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replicas</a:t>
            </a:r>
          </a:p>
        </p:txBody>
      </p:sp>
    </p:spTree>
    <p:extLst>
      <p:ext uri="{BB962C8B-B14F-4D97-AF65-F5344CB8AC3E}">
        <p14:creationId xmlns:p14="http://schemas.microsoft.com/office/powerpoint/2010/main" val="2822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662416" cy="24484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E3A9A-D83C-BE41-BE50-77CB6A9C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Need committed operations 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FF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C0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What we’ve done so far: good service provided there are no more than </a:t>
            </a:r>
            <a:r>
              <a:rPr lang="en-US" i="1" spc="-150" dirty="0"/>
              <a:t>f</a:t>
            </a:r>
            <a:r>
              <a:rPr lang="en-US" spc="-150" dirty="0"/>
              <a:t> failures </a:t>
            </a:r>
            <a:r>
              <a:rPr lang="en-US" b="1" spc="-150" dirty="0"/>
              <a:t>over system lifetime</a:t>
            </a:r>
          </a:p>
          <a:p>
            <a:pPr lvl="1"/>
            <a:r>
              <a:rPr lang="en-US" dirty="0"/>
              <a:t>But cannot </a:t>
            </a:r>
            <a:r>
              <a:rPr lang="en-US" b="1" dirty="0">
                <a:solidFill>
                  <a:srgbClr val="C00000"/>
                </a:solidFill>
              </a:rPr>
              <a:t>recognize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faulty replicas!</a:t>
            </a:r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b="1" dirty="0"/>
              <a:t>proactive</a:t>
            </a:r>
            <a:r>
              <a:rPr lang="en-US" dirty="0"/>
              <a:t> </a:t>
            </a:r>
            <a:r>
              <a:rPr lang="en-US" b="1" dirty="0"/>
              <a:t>recovery: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replica to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/>
              <a:t>whether faulty or not</a:t>
            </a:r>
          </a:p>
          <a:p>
            <a:endParaRPr lang="en-US" dirty="0"/>
          </a:p>
          <a:p>
            <a:r>
              <a:rPr lang="en-US" dirty="0"/>
              <a:t>Correct service provided no more than </a:t>
            </a:r>
            <a:r>
              <a:rPr lang="en-US" i="1" dirty="0"/>
              <a:t>f</a:t>
            </a:r>
            <a:r>
              <a:rPr lang="en-US" dirty="0"/>
              <a:t> failures in a small time window – </a:t>
            </a:r>
            <a:r>
              <a:rPr lang="en-US" i="1" dirty="0"/>
              <a:t>e.g.,</a:t>
            </a:r>
            <a:r>
              <a:rPr lang="en-US" dirty="0"/>
              <a:t> 10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recovery</a:t>
            </a:r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Watchdog timer</a:t>
            </a:r>
          </a:p>
          <a:p>
            <a:r>
              <a:rPr lang="en-US" dirty="0"/>
              <a:t>Secure co-processor</a:t>
            </a:r>
          </a:p>
          <a:p>
            <a:pPr lvl="1"/>
            <a:r>
              <a:rPr lang="en-US" dirty="0"/>
              <a:t>Stores node’s </a:t>
            </a:r>
            <a:r>
              <a:rPr lang="en-US" b="1" dirty="0"/>
              <a:t>private</a:t>
            </a:r>
            <a:r>
              <a:rPr lang="en-US" dirty="0"/>
              <a:t> key (of private-public keypair)</a:t>
            </a:r>
          </a:p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Restart node periodically:</a:t>
            </a:r>
          </a:p>
          <a:p>
            <a:pPr lvl="1"/>
            <a:r>
              <a:rPr lang="en-US" dirty="0"/>
              <a:t>Saves its state (timed operation)</a:t>
            </a:r>
          </a:p>
          <a:p>
            <a:pPr lvl="1"/>
            <a:r>
              <a:rPr lang="en-US" dirty="0"/>
              <a:t>Reboot, reload code from read-only memory</a:t>
            </a:r>
          </a:p>
          <a:p>
            <a:pPr lvl="1"/>
            <a:r>
              <a:rPr lang="en-US" dirty="0"/>
              <a:t>Discard all secret keys (prevent impersonation)</a:t>
            </a:r>
          </a:p>
          <a:p>
            <a:pPr lvl="1"/>
            <a:r>
              <a:rPr lang="en-US" dirty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protocol sketch</a:t>
            </a:r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filesystem runs atop BFT</a:t>
            </a:r>
          </a:p>
          <a:p>
            <a:pPr lvl="1"/>
            <a:r>
              <a:rPr lang="en-US" dirty="0"/>
              <a:t>Four replicas tolerating one Byzantine failure</a:t>
            </a:r>
          </a:p>
          <a:p>
            <a:pPr lvl="1"/>
            <a:r>
              <a:rPr lang="en-US" dirty="0"/>
              <a:t>Modified Andrew filesystem benchmark</a:t>
            </a:r>
          </a:p>
          <a:p>
            <a:endParaRPr lang="en-US" dirty="0"/>
          </a:p>
          <a:p>
            <a:r>
              <a:rPr lang="en-US" dirty="0"/>
              <a:t>What’s performance relative to NFS?</a:t>
            </a:r>
          </a:p>
          <a:p>
            <a:pPr lvl="1"/>
            <a:r>
              <a:rPr lang="en-US" dirty="0"/>
              <a:t>Compare BFS versus Linux NFSv2 (unsafe!)</a:t>
            </a:r>
          </a:p>
          <a:p>
            <a:pPr lvl="2"/>
            <a:r>
              <a:rPr lang="en-US" sz="2800" dirty="0"/>
              <a:t>BFS </a:t>
            </a:r>
            <a:r>
              <a:rPr lang="en-US" sz="2800" b="1" dirty="0"/>
              <a:t>15% slower: </a:t>
            </a:r>
            <a:r>
              <a:rPr lang="en-US" sz="2800" dirty="0"/>
              <a:t>claim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benchmarks</a:t>
            </a:r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/>
              <a:t>Protection is achieved only when at most </a:t>
            </a:r>
            <a:r>
              <a:rPr lang="en-US" altLang="en-US" i="1" spc="-150" dirty="0"/>
              <a:t>f</a:t>
            </a:r>
            <a:r>
              <a:rPr lang="en-US" altLang="en-US" spc="-150" dirty="0"/>
              <a:t> nodes fail</a:t>
            </a:r>
          </a:p>
          <a:p>
            <a:pPr lvl="1"/>
            <a:r>
              <a:rPr lang="en-US" altLang="en-US" dirty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service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Needs </a:t>
            </a:r>
            <a:r>
              <a:rPr lang="en-US" altLang="en-US" b="1" dirty="0">
                <a:solidFill>
                  <a:srgbClr val="C00000"/>
                </a:solidFill>
              </a:rPr>
              <a:t>more messages, rounds </a:t>
            </a:r>
            <a:r>
              <a:rPr lang="en-US" altLang="en-US" dirty="0"/>
              <a:t>than conventional state machine replication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C00000"/>
                </a:solidFill>
              </a:rPr>
              <a:t>Does not prevent </a:t>
            </a:r>
            <a:r>
              <a:rPr lang="en-US" altLang="en-US" dirty="0"/>
              <a:t>many classes of attacks:</a:t>
            </a:r>
          </a:p>
          <a:p>
            <a:pPr lvl="1"/>
            <a:r>
              <a:rPr lang="en-US" altLang="en-US" dirty="0"/>
              <a:t>Turn a machine into a botnet node</a:t>
            </a:r>
          </a:p>
          <a:p>
            <a:pPr lvl="1"/>
            <a:r>
              <a:rPr lang="en-US" altLang="en-US" dirty="0"/>
              <a:t>Steal data from servers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 of BFT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BB9CB-836B-0F4D-8F19-B950F4EB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Hardware and software </a:t>
            </a:r>
            <a:r>
              <a:rPr lang="en-US" sz="3200" dirty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Voting</a:t>
            </a:r>
            <a:r>
              <a:rPr lang="en-US" sz="3200" b="0" dirty="0">
                <a:solidFill>
                  <a:schemeClr val="tx1"/>
                </a:solidFill>
              </a:rPr>
              <a:t>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Inspired </a:t>
            </a:r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/>
              <a:t>to address its limitations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Boeing 777 and 787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dirty="0"/>
          </a:p>
          <a:p>
            <a:r>
              <a:rPr lang="en-US" dirty="0"/>
              <a:t>Being picked up again in developments of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permissioned blockchain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impact</a:t>
            </a:r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at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/>
              <a:t>to assign proposal #</a:t>
            </a:r>
          </a:p>
          <a:p>
            <a:pPr lvl="1"/>
            <a:r>
              <a:rPr lang="en-US" altLang="en-US" dirty="0"/>
              <a:t>Could assign same proposal #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FF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FD415-5FC4-754D-8D73-DBD2795C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		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74825" y="3654176"/>
            <a:ext cx="218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36782" y="4797634"/>
              <a:ext cx="266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Promise(1.N0, </a:t>
              </a:r>
              <a:r>
                <a:rPr lang="en-US" dirty="0" err="1"/>
                <a:t>Ø</a:t>
              </a:r>
              <a:r>
                <a:rPr lang="en-US" altLang="en-US" dirty="0"/>
                <a:t>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21170" y="2855298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1" y="4140666"/>
            <a:ext cx="56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OK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4436-FAE2-C047-B726-5D8688E9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44991</TotalTime>
  <Words>4584</Words>
  <Application>Microsoft Macintosh PowerPoint</Application>
  <PresentationFormat>On-screen Show (4:3)</PresentationFormat>
  <Paragraphs>722</Paragraphs>
  <Slides>50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Tahoma</vt:lpstr>
      <vt:lpstr>Times New Roman</vt:lpstr>
      <vt:lpstr>1_Office Theme</vt:lpstr>
      <vt:lpstr>2_Office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&lt;cryptography in 6 slides&gt;</vt:lpstr>
      <vt:lpstr>κρυπτό + γραφή (Cryptography)</vt:lpstr>
      <vt:lpstr>Terminology</vt:lpstr>
      <vt:lpstr>Symmetric key encryption</vt:lpstr>
      <vt:lpstr>Public key encryption</vt:lpstr>
      <vt:lpstr>Applications</vt:lpstr>
      <vt:lpstr>Establishing a shared secret</vt:lpstr>
      <vt:lpstr>&lt;/cryptography in 6 slides&gt;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2044</cp:revision>
  <cp:lastPrinted>2016-10-12T09:37:44Z</cp:lastPrinted>
  <dcterms:created xsi:type="dcterms:W3CDTF">2013-10-08T01:49:25Z</dcterms:created>
  <dcterms:modified xsi:type="dcterms:W3CDTF">2021-10-25T10:29:15Z</dcterms:modified>
</cp:coreProperties>
</file>