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7"/>
  </p:notesMasterIdLst>
  <p:handoutMasterIdLst>
    <p:handoutMasterId r:id="rId38"/>
  </p:handoutMasterIdLst>
  <p:sldIdLst>
    <p:sldId id="257" r:id="rId2"/>
    <p:sldId id="452" r:id="rId3"/>
    <p:sldId id="454" r:id="rId4"/>
    <p:sldId id="455" r:id="rId5"/>
    <p:sldId id="456" r:id="rId6"/>
    <p:sldId id="457" r:id="rId7"/>
    <p:sldId id="458" r:id="rId8"/>
    <p:sldId id="459" r:id="rId9"/>
    <p:sldId id="475" r:id="rId10"/>
    <p:sldId id="460" r:id="rId11"/>
    <p:sldId id="461" r:id="rId12"/>
    <p:sldId id="462" r:id="rId13"/>
    <p:sldId id="463" r:id="rId14"/>
    <p:sldId id="303" r:id="rId15"/>
    <p:sldId id="305" r:id="rId16"/>
    <p:sldId id="304" r:id="rId17"/>
    <p:sldId id="464" r:id="rId18"/>
    <p:sldId id="465" r:id="rId19"/>
    <p:sldId id="466" r:id="rId20"/>
    <p:sldId id="467" r:id="rId21"/>
    <p:sldId id="468" r:id="rId22"/>
    <p:sldId id="469" r:id="rId23"/>
    <p:sldId id="470" r:id="rId24"/>
    <p:sldId id="471" r:id="rId25"/>
    <p:sldId id="306" r:id="rId26"/>
    <p:sldId id="307" r:id="rId27"/>
    <p:sldId id="308" r:id="rId28"/>
    <p:sldId id="309" r:id="rId29"/>
    <p:sldId id="472" r:id="rId30"/>
    <p:sldId id="473" r:id="rId31"/>
    <p:sldId id="474" r:id="rId32"/>
    <p:sldId id="318" r:id="rId33"/>
    <p:sldId id="319" r:id="rId34"/>
    <p:sldId id="320" r:id="rId35"/>
    <p:sldId id="321" r:id="rId3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0" autoAdjust="0"/>
    <p:restoredTop sz="84088" autoAdjust="0"/>
  </p:normalViewPr>
  <p:slideViewPr>
    <p:cSldViewPr snapToGrid="0">
      <p:cViewPr varScale="1">
        <p:scale>
          <a:sx n="129" d="100"/>
          <a:sy n="129" d="100"/>
        </p:scale>
        <p:origin x="216" y="2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A99DE-1F3D-A14B-A151-1A84AB534E79}" type="slidenum">
              <a:rPr lang="en-US"/>
              <a:pPr/>
              <a:t>35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691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Local process ordering is a subset of real-time ordering when each process has</a:t>
            </a:r>
            <a:r>
              <a:rPr lang="en-US" baseline="0" dirty="0"/>
              <a:t> at-most one operation outstanding at a time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23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Assume for simplicity here that there is at most 1</a:t>
            </a:r>
            <a:r>
              <a:rPr lang="en-US" baseline="0" dirty="0"/>
              <a:t> outstanding operation per process at a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42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Hammer home point about</a:t>
            </a:r>
            <a:r>
              <a:rPr lang="en-US" baseline="0" dirty="0"/>
              <a:t> there not being a “real-time ordering” between invocation times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87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9C1C17-54D3-5F47-924E-AF758C5ECA87}" type="slidenum">
              <a:rPr lang="en-US"/>
              <a:pPr/>
              <a:t>17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ts(a</a:t>
            </a:r>
            <a:r>
              <a:rPr lang="en-US" dirty="0"/>
              <a:t>)</a:t>
            </a:r>
            <a:r>
              <a:rPr lang="en-US" baseline="0" dirty="0"/>
              <a:t> &lt; </a:t>
            </a:r>
            <a:r>
              <a:rPr lang="en-US" baseline="0" dirty="0" err="1"/>
              <a:t>ts</a:t>
            </a:r>
            <a:r>
              <a:rPr lang="en-US" baseline="0" dirty="0"/>
              <a:t> (</a:t>
            </a:r>
            <a:r>
              <a:rPr lang="en-US" baseline="0" dirty="0" err="1"/>
              <a:t>b</a:t>
            </a:r>
            <a:r>
              <a:rPr lang="en-US" baseline="0" dirty="0"/>
              <a:t>), are either </a:t>
            </a:r>
            <a:r>
              <a:rPr lang="en-US" baseline="0" dirty="0" err="1"/>
              <a:t>linearizable</a:t>
            </a:r>
            <a:r>
              <a:rPr lang="en-US" baseline="0" dirty="0"/>
              <a:t>?  Does </a:t>
            </a:r>
            <a:r>
              <a:rPr lang="en-US" baseline="0" dirty="0" err="1"/>
              <a:t>ts(a</a:t>
            </a:r>
            <a:r>
              <a:rPr lang="en-US" baseline="0" dirty="0"/>
              <a:t>) have to be before </a:t>
            </a:r>
            <a:r>
              <a:rPr lang="en-US" baseline="0" dirty="0" err="1"/>
              <a:t>ts(b</a:t>
            </a:r>
            <a:r>
              <a:rPr lang="en-US" baseline="0" dirty="0"/>
              <a:t>)?  If concurrent, both just need to agree  (tie break via some other thing (processor ID)?)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41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[Common</a:t>
            </a:r>
            <a:r>
              <a:rPr lang="en-US" baseline="0" dirty="0"/>
              <a:t> example is x is an uploaded photo, and y is adding that photo to an album.]</a:t>
            </a:r>
          </a:p>
          <a:p>
            <a:endParaRPr lang="en-US" baseline="0" dirty="0"/>
          </a:p>
          <a:p>
            <a:r>
              <a:rPr lang="en-US" baseline="0" dirty="0"/>
              <a:t>Happens-before would also have a 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11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32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42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33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86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A99DE-1F3D-A14B-A151-1A84AB534E79}" type="slidenum">
              <a:rPr lang="en-US"/>
              <a:pPr/>
              <a:t>34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264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Consistency Models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16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machine processes requests one by one in the order it receives them</a:t>
            </a:r>
          </a:p>
          <a:p>
            <a:pPr lvl="1"/>
            <a:r>
              <a:rPr lang="en-US" sz="2400" dirty="0"/>
              <a:t>Will receive requests ordered by real-time in that order</a:t>
            </a:r>
          </a:p>
          <a:p>
            <a:pPr lvl="1"/>
            <a:r>
              <a:rPr lang="en-US" sz="2400" dirty="0"/>
              <a:t>Will receive all requests in some order</a:t>
            </a:r>
          </a:p>
          <a:p>
            <a:r>
              <a:rPr lang="en-US" dirty="0"/>
              <a:t>Atomic Multicast, </a:t>
            </a:r>
            <a:r>
              <a:rPr lang="en-US" dirty="0" err="1"/>
              <a:t>Viewstamped</a:t>
            </a:r>
            <a:r>
              <a:rPr lang="en-US" dirty="0"/>
              <a:t> Replication, </a:t>
            </a:r>
            <a:r>
              <a:rPr lang="en-US" dirty="0" err="1"/>
              <a:t>Paxos</a:t>
            </a:r>
            <a:r>
              <a:rPr lang="en-US" dirty="0"/>
              <a:t>, and RAFT provide Linearizability</a:t>
            </a:r>
          </a:p>
          <a:p>
            <a:r>
              <a:rPr lang="en-US" dirty="0"/>
              <a:t>Single machine processing incoming requests one at a time also provide Linearizability </a:t>
            </a:r>
            <a:r>
              <a:rPr lang="en-US" dirty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 ==</a:t>
            </a:r>
            <a:br>
              <a:rPr lang="en-US" dirty="0"/>
            </a:br>
            <a:r>
              <a:rPr lang="en-US" dirty="0"/>
              <a:t>“Appears to be a Single Machine”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045504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Hides the complexity of the underlying distributed system from applications!</a:t>
            </a:r>
          </a:p>
          <a:p>
            <a:pPr lvl="1"/>
            <a:r>
              <a:rPr lang="en-US" dirty="0"/>
              <a:t>Easier to write applications</a:t>
            </a:r>
          </a:p>
          <a:p>
            <a:pPr lvl="1"/>
            <a:r>
              <a:rPr lang="en-US" dirty="0"/>
              <a:t>Easier to write correct applications</a:t>
            </a:r>
          </a:p>
          <a:p>
            <a:r>
              <a:rPr lang="en-US" dirty="0"/>
              <a:t>But, performance trade-offs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 is ideal?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0606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967" y="0"/>
            <a:ext cx="8724598" cy="1325563"/>
          </a:xfrm>
        </p:spPr>
        <p:txBody>
          <a:bodyPr/>
          <a:lstStyle/>
          <a:p>
            <a:r>
              <a:rPr lang="en-US" dirty="0"/>
              <a:t>Stronger vs weaker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Stronger consistency models</a:t>
            </a:r>
          </a:p>
          <a:p>
            <a:pPr marL="457200" lvl="1" indent="0">
              <a:buNone/>
            </a:pPr>
            <a:r>
              <a:rPr lang="en-US" dirty="0"/>
              <a:t>+ Easier to write applications</a:t>
            </a:r>
          </a:p>
          <a:p>
            <a:pPr lvl="1">
              <a:buFontTx/>
              <a:buChar char="-"/>
            </a:pPr>
            <a:r>
              <a:rPr lang="en-US" dirty="0"/>
              <a:t> More guarantees for the system to ensure</a:t>
            </a:r>
          </a:p>
          <a:p>
            <a:pPr marL="914400" lvl="2" indent="0">
              <a:buNone/>
            </a:pPr>
            <a:r>
              <a:rPr lang="en-US" dirty="0"/>
              <a:t>Results in performance trade-offs</a:t>
            </a:r>
          </a:p>
          <a:p>
            <a:r>
              <a:rPr lang="en-US" dirty="0"/>
              <a:t>Weaker consistency models</a:t>
            </a:r>
          </a:p>
          <a:p>
            <a:pPr marL="457200" lvl="1" indent="0">
              <a:buNone/>
            </a:pPr>
            <a:r>
              <a:rPr lang="en-US" dirty="0"/>
              <a:t>-  Harder to write applications</a:t>
            </a:r>
          </a:p>
          <a:p>
            <a:pPr marL="457200" lvl="1" indent="0">
              <a:buNone/>
            </a:pPr>
            <a:r>
              <a:rPr lang="en-US" dirty="0"/>
              <a:t>+ Fewer guarantees for the system to ensure</a:t>
            </a:r>
          </a:p>
        </p:txBody>
      </p:sp>
    </p:spTree>
    <p:extLst>
      <p:ext uri="{BB962C8B-B14F-4D97-AF65-F5344CB8AC3E}">
        <p14:creationId xmlns:p14="http://schemas.microsoft.com/office/powerpoint/2010/main" val="3013053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Strictly stronger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consistency model </a:t>
            </a:r>
            <a:r>
              <a:rPr lang="en-US" i="1" dirty="0"/>
              <a:t>A</a:t>
            </a:r>
            <a:r>
              <a:rPr lang="en-US" dirty="0"/>
              <a:t> is strictly stronger than </a:t>
            </a:r>
            <a:r>
              <a:rPr lang="en-US" i="1" dirty="0"/>
              <a:t>B</a:t>
            </a:r>
            <a:r>
              <a:rPr lang="en-US" dirty="0"/>
              <a:t> if it allows a strict subset of the behaviors of B</a:t>
            </a:r>
          </a:p>
          <a:p>
            <a:pPr lvl="1"/>
            <a:r>
              <a:rPr lang="en-US" dirty="0"/>
              <a:t>Guarantees are strictly stronger</a:t>
            </a:r>
          </a:p>
        </p:txBody>
      </p:sp>
    </p:spTree>
    <p:extLst>
      <p:ext uri="{BB962C8B-B14F-4D97-AF65-F5344CB8AC3E}">
        <p14:creationId xmlns:p14="http://schemas.microsoft.com/office/powerpoint/2010/main" val="2115962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All replicas execute operations in </a:t>
            </a:r>
            <a:r>
              <a:rPr lang="en-US" dirty="0">
                <a:solidFill>
                  <a:srgbClr val="FF8F00"/>
                </a:solidFill>
              </a:rPr>
              <a:t>some</a:t>
            </a:r>
            <a:r>
              <a:rPr lang="en-US" dirty="0"/>
              <a:t> total order</a:t>
            </a:r>
          </a:p>
          <a:p>
            <a:endParaRPr lang="en-US" dirty="0"/>
          </a:p>
          <a:p>
            <a:r>
              <a:rPr lang="en-US" dirty="0"/>
              <a:t>That total order preserves the </a:t>
            </a:r>
            <a:r>
              <a:rPr lang="en-US" dirty="0">
                <a:solidFill>
                  <a:srgbClr val="FF8F00"/>
                </a:solidFill>
              </a:rPr>
              <a:t>process ordering </a:t>
            </a:r>
            <a:r>
              <a:rPr lang="en-US" dirty="0"/>
              <a:t>between operations</a:t>
            </a:r>
          </a:p>
          <a:p>
            <a:pPr lvl="1"/>
            <a:r>
              <a:rPr lang="en-US" dirty="0"/>
              <a:t>If process P issues operation A before operation B,</a:t>
            </a:r>
            <a:br>
              <a:rPr lang="en-US" dirty="0"/>
            </a:br>
            <a:r>
              <a:rPr lang="en-US" dirty="0"/>
              <a:t>then A is order before B by the process order</a:t>
            </a:r>
            <a:endParaRPr lang="en-US" baseline="-25000" dirty="0"/>
          </a:p>
          <a:p>
            <a:pPr lvl="1"/>
            <a:r>
              <a:rPr lang="en-US" dirty="0"/>
              <a:t>If operations A and B are done by different processes then there is no process order between them</a:t>
            </a:r>
          </a:p>
          <a:p>
            <a:pPr lvl="2"/>
            <a:r>
              <a:rPr lang="en-US" dirty="0"/>
              <a:t>(But there must be </a:t>
            </a:r>
            <a:r>
              <a:rPr lang="en-US" i="1" dirty="0"/>
              <a:t>some</a:t>
            </a:r>
            <a:r>
              <a:rPr lang="en-US" dirty="0"/>
              <a:t> total order)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511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Sequential Consistency ≈ </a:t>
            </a:r>
            <a:br>
              <a:rPr lang="en-US" dirty="0"/>
            </a:br>
            <a:r>
              <a:rPr lang="en-US" dirty="0"/>
              <a:t>“Appears to be a Single Machine”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machine processes requests one by one in the order it receives them</a:t>
            </a:r>
          </a:p>
          <a:p>
            <a:pPr lvl="1"/>
            <a:r>
              <a:rPr lang="en-US" dirty="0"/>
              <a:t>Will receive requests ordered </a:t>
            </a:r>
            <a:br>
              <a:rPr lang="en-US" dirty="0"/>
            </a:br>
            <a:r>
              <a:rPr lang="en-US" dirty="0"/>
              <a:t>by process order in that order</a:t>
            </a:r>
          </a:p>
          <a:p>
            <a:pPr lvl="1"/>
            <a:r>
              <a:rPr lang="en-US" dirty="0"/>
              <a:t>Will receive all requests in some order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61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Linearizability</a:t>
            </a:r>
            <a:r>
              <a:rPr lang="en-US" dirty="0"/>
              <a:t> is strictly stronger than Sequential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: ∃total order + real-time ordering</a:t>
            </a:r>
          </a:p>
          <a:p>
            <a:r>
              <a:rPr lang="en-US" dirty="0"/>
              <a:t>Sequential: ∃total order + process ordering</a:t>
            </a:r>
          </a:p>
          <a:p>
            <a:pPr lvl="1"/>
            <a:r>
              <a:rPr lang="en-US" dirty="0"/>
              <a:t>Process ordering ⊆ Real-time ordering</a:t>
            </a:r>
          </a:p>
        </p:txBody>
      </p:sp>
    </p:spTree>
    <p:extLst>
      <p:ext uri="{BB962C8B-B14F-4D97-AF65-F5344CB8AC3E}">
        <p14:creationId xmlns:p14="http://schemas.microsoft.com/office/powerpoint/2010/main" val="1197848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196" y="1447801"/>
            <a:ext cx="8793804" cy="1620864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800" dirty="0"/>
              <a:t>Sequential = </a:t>
            </a:r>
            <a:r>
              <a:rPr lang="en-US" sz="2800" dirty="0" err="1"/>
              <a:t>Linearizability</a:t>
            </a:r>
            <a:r>
              <a:rPr lang="en-US" sz="2800" dirty="0"/>
              <a:t> – real-time ordering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/>
              <a:t>All servers execute all ops in </a:t>
            </a:r>
            <a:r>
              <a:rPr lang="en-US" sz="2200" i="1" dirty="0"/>
              <a:t>some</a:t>
            </a:r>
            <a:r>
              <a:rPr lang="en-US" sz="2200" dirty="0"/>
              <a:t> identical sequential order </a:t>
            </a:r>
          </a:p>
          <a:p>
            <a:pPr marL="914400" lvl="1" indent="-4572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/>
              <a:t>Global ordering preserves each client’s own local ordering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6" y="16215"/>
            <a:ext cx="8235865" cy="1066800"/>
          </a:xfrm>
        </p:spPr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0195" y="3642102"/>
            <a:ext cx="8793805" cy="30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b="0" dirty="0"/>
              <a:t>With concurrent ops, “reordering” of ops (</a:t>
            </a:r>
            <a:r>
              <a:rPr lang="en-US" b="0" dirty="0" err="1"/>
              <a:t>w.r.t</a:t>
            </a:r>
            <a:r>
              <a:rPr lang="en-US" b="0" dirty="0"/>
              <a:t>. real-time ordering) acceptable, but all servers must see same order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2400" b="0" dirty="0"/>
              <a:t>e.g.,	linearizability cares about </a:t>
            </a:r>
            <a:r>
              <a:rPr lang="en-US" sz="2400" dirty="0">
                <a:solidFill>
                  <a:srgbClr val="FF8F00"/>
                </a:solidFill>
              </a:rPr>
              <a:t>time</a:t>
            </a:r>
            <a:r>
              <a:rPr lang="en-US" sz="2400" b="0" dirty="0"/>
              <a:t>										sequential consistency cares about </a:t>
            </a:r>
            <a:r>
              <a:rPr lang="en-US" sz="2400" dirty="0">
                <a:solidFill>
                  <a:srgbClr val="FF8F00"/>
                </a:solidFill>
              </a:rPr>
              <a:t>program order</a:t>
            </a:r>
          </a:p>
          <a:p>
            <a:pPr>
              <a:spcBef>
                <a:spcPts val="800"/>
              </a:spcBef>
              <a:spcAft>
                <a:spcPts val="600"/>
              </a:spcAft>
            </a:pPr>
            <a:endParaRPr lang="en-US" sz="2200" b="0" dirty="0"/>
          </a:p>
        </p:txBody>
      </p:sp>
    </p:spTree>
    <p:extLst>
      <p:ext uri="{BB962C8B-B14F-4D97-AF65-F5344CB8AC3E}">
        <p14:creationId xmlns:p14="http://schemas.microsoft.com/office/powerpoint/2010/main" val="20777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4432BFF9-2253-7D4E-95AD-E46FF9F02103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BA882DD-CF66-214D-AC0B-D95A8CB7D789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EEE1DD1-5D83-2644-AA73-61F699ED7420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7DD538EF-CAED-D944-A8AD-9FE1BB06FDCA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57886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88FEEBA-0686-BC4F-914D-62550A5AE039}"/>
              </a:ext>
            </a:extLst>
          </p:cNvPr>
          <p:cNvSpPr txBox="1"/>
          <p:nvPr/>
        </p:nvSpPr>
        <p:spPr>
          <a:xfrm>
            <a:off x="2713828" y="6013862"/>
            <a:ext cx="36679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Also valid with linearizability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2728488-D6BE-1D45-8B1C-51BBAA4CFA5E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5C658AB-F58A-BB46-9C6B-6B1DB5A2A58C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9CF4F17-91F2-B242-8308-A696D2F52B51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5D3E380-3255-8F45-8CB9-F65D2C3D6766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75548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</a:pPr>
            <a:r>
              <a:rPr lang="en-US" dirty="0"/>
              <a:t>Contract between a distributed system and the applications that run on it</a:t>
            </a:r>
          </a:p>
          <a:p>
            <a:pPr>
              <a:spcBef>
                <a:spcPts val="800"/>
              </a:spcBef>
            </a:pPr>
            <a:r>
              <a:rPr lang="en-US" dirty="0"/>
              <a:t>A consistency model is a set of </a:t>
            </a:r>
            <a:r>
              <a:rPr lang="en-US" dirty="0">
                <a:solidFill>
                  <a:srgbClr val="FF8F00"/>
                </a:solidFill>
              </a:rPr>
              <a:t>guarantees</a:t>
            </a:r>
            <a:r>
              <a:rPr lang="en-US" dirty="0"/>
              <a:t> made by the distributed system</a:t>
            </a:r>
          </a:p>
          <a:p>
            <a:pPr>
              <a:spcBef>
                <a:spcPts val="800"/>
              </a:spcBef>
            </a:pPr>
            <a:r>
              <a:rPr lang="en-US" dirty="0"/>
              <a:t>We are concerned with: “what happens if a client modifies some data items and concurrently another client reads or modifies the same items possibly at a different replica”?</a:t>
            </a:r>
          </a:p>
        </p:txBody>
      </p:sp>
    </p:spTree>
    <p:extLst>
      <p:ext uri="{BB962C8B-B14F-4D97-AF65-F5344CB8AC3E}">
        <p14:creationId xmlns:p14="http://schemas.microsoft.com/office/powerpoint/2010/main" val="773395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B4D0C863-5933-664C-A90C-6A4355E1C3B3}"/>
              </a:ext>
            </a:extLst>
          </p:cNvPr>
          <p:cNvSpPr txBox="1"/>
          <p:nvPr/>
        </p:nvSpPr>
        <p:spPr>
          <a:xfrm>
            <a:off x="2802124" y="6013862"/>
            <a:ext cx="35397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Not valid with linearizability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43B0EB2-6718-4E4F-9004-F832BC4C5962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4632710-E723-3144-AEE9-0B54DD9658A9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C634C01-CBC9-174C-AF7D-9FFD48581A70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55F7B45-587B-9846-8EFE-3306E5BF5F2D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05578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9F0FE786-71D2-1542-8C03-3B5E68DC9082}"/>
              </a:ext>
            </a:extLst>
          </p:cNvPr>
          <p:cNvSpPr txBox="1"/>
          <p:nvPr/>
        </p:nvSpPr>
        <p:spPr>
          <a:xfrm>
            <a:off x="1770475" y="6013862"/>
            <a:ext cx="5724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 global ordering can explain these results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B6647AE-0A29-D64A-B7BF-09220C8EB409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BE031F3-6F43-9346-A0E2-E4F3ABA036D8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A77682C-5586-044D-819F-595E270F7C98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929079D-6A51-F248-92A2-2264FC0453FA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438280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</a:t>
            </a:r>
            <a:r>
              <a:rPr lang="en-US" b="1" dirty="0"/>
              <a:t>some global ordering</a:t>
            </a:r>
            <a:r>
              <a:rPr lang="en-US" dirty="0"/>
              <a:t>, and the ops of each client process appear in the </a:t>
            </a:r>
            <a:r>
              <a:rPr lang="en-US" b="1" dirty="0"/>
              <a:t>program order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may be stale in terms of real time, but not in logical time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Writes are totally ordered according to logical time across all replicas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CD6C961-86A7-F544-A4C6-B19EFCF7B482}"/>
              </a:ext>
            </a:extLst>
          </p:cNvPr>
          <p:cNvSpPr txBox="1"/>
          <p:nvPr/>
        </p:nvSpPr>
        <p:spPr>
          <a:xfrm>
            <a:off x="953282" y="3410035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15ADE76-BBE2-F14C-B971-CF062A40FFDF}"/>
              </a:ext>
            </a:extLst>
          </p:cNvPr>
          <p:cNvSpPr txBox="1"/>
          <p:nvPr/>
        </p:nvSpPr>
        <p:spPr>
          <a:xfrm>
            <a:off x="1824408" y="3943890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w(x=2)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9F0FE786-71D2-1542-8C03-3B5E68DC9082}"/>
              </a:ext>
            </a:extLst>
          </p:cNvPr>
          <p:cNvSpPr txBox="1"/>
          <p:nvPr/>
        </p:nvSpPr>
        <p:spPr>
          <a:xfrm>
            <a:off x="591404" y="6013862"/>
            <a:ext cx="80827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No 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sequential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global ordering can explain these results…</a:t>
            </a:r>
          </a:p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E.g.: w(x=3), r(x)=3, r(x)=1, w(x=2) doesn’t preserve 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’s ordering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4018A90-8FD4-3E4B-BB62-92E9E2541844}"/>
              </a:ext>
            </a:extLst>
          </p:cNvPr>
          <p:cNvSpPr txBox="1"/>
          <p:nvPr/>
        </p:nvSpPr>
        <p:spPr>
          <a:xfrm>
            <a:off x="2695534" y="3410035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w(x=3)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40F91B0-025B-2D42-8AF1-7D3AA3210FCB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4A32039-0121-E048-8CE5-676582D5C74A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48B2A09-4DCA-324B-8BBC-C69659A1029E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EB5357A-6DAB-D043-8EB3-1E96F4EB4E3F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914746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21355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</p:spTree>
    <p:extLst>
      <p:ext uri="{BB962C8B-B14F-4D97-AF65-F5344CB8AC3E}">
        <p14:creationId xmlns:p14="http://schemas.microsoft.com/office/powerpoint/2010/main" val="2327042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Partially orders all operations, does not totally order them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Does not look like a single machine</a:t>
            </a:r>
          </a:p>
          <a:p>
            <a:pPr lvl="1"/>
            <a:endParaRPr lang="en-US" sz="2000" dirty="0"/>
          </a:p>
          <a:p>
            <a:pPr>
              <a:spcBef>
                <a:spcPts val="800"/>
              </a:spcBef>
            </a:pPr>
            <a:r>
              <a:rPr lang="en-US" sz="2800" dirty="0"/>
              <a:t>Guarantees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For each process, ∃ an order of all writes + that process’s reads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Order respects the happens-before (</a:t>
            </a:r>
            <a:r>
              <a:rPr lang="en-US" sz="2200" dirty="0">
                <a:sym typeface="Wingdings"/>
              </a:rPr>
              <a:t>) </a:t>
            </a:r>
            <a:r>
              <a:rPr lang="en-US" sz="2200" dirty="0"/>
              <a:t>ordering of operations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+ replicas converge to the same state</a:t>
            </a:r>
          </a:p>
          <a:p>
            <a:pPr lvl="2">
              <a:spcBef>
                <a:spcPts val="400"/>
              </a:spcBef>
            </a:pPr>
            <a:r>
              <a:rPr lang="en-US" sz="2000" dirty="0"/>
              <a:t>Skip details, makes it stronger than eventual consistency</a:t>
            </a:r>
          </a:p>
        </p:txBody>
      </p:sp>
    </p:spTree>
    <p:extLst>
      <p:ext uri="{BB962C8B-B14F-4D97-AF65-F5344CB8AC3E}">
        <p14:creationId xmlns:p14="http://schemas.microsoft.com/office/powerpoint/2010/main" val="15604834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219" y="1565565"/>
            <a:ext cx="5309525" cy="4876800"/>
          </a:xfrm>
        </p:spPr>
        <p:txBody>
          <a:bodyPr>
            <a:no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Writes that are </a:t>
            </a:r>
            <a:r>
              <a:rPr lang="en-US" sz="2800" b="1" dirty="0">
                <a:solidFill>
                  <a:srgbClr val="FF8F00"/>
                </a:solidFill>
              </a:rPr>
              <a:t>potentially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causally related must be seen by all processes in same order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Concurrent writes may be seen in a different order on different </a:t>
            </a:r>
            <a:r>
              <a:rPr lang="en-US" dirty="0"/>
              <a:t>processes</a:t>
            </a:r>
          </a:p>
          <a:p>
            <a:pPr eaLnBrk="1" hangingPunct="1"/>
            <a:r>
              <a:rPr lang="en-US" sz="2400" dirty="0"/>
              <a:t>Concurrent: Ops not causally related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11075" y="5764959"/>
            <a:ext cx="1879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Physical time ↓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91216" y="3928337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28" name="Rectangle 3">
            <a:extLst>
              <a:ext uri="{FF2B5EF4-FFF2-40B4-BE49-F238E27FC236}">
                <a16:creationId xmlns:a16="http://schemas.microsoft.com/office/drawing/2014/main" id="{D59B519A-FB7F-CC46-B23D-90449E08D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219" y="1565565"/>
            <a:ext cx="53095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dirty="0"/>
              <a:t>Writes that are </a:t>
            </a:r>
            <a:r>
              <a:rPr lang="en-US" sz="2800" b="1" dirty="0">
                <a:solidFill>
                  <a:srgbClr val="FF8F00"/>
                </a:solidFill>
              </a:rPr>
              <a:t>potentially</a:t>
            </a:r>
            <a:r>
              <a:rPr lang="en-US" sz="2800" b="1" i="1" dirty="0"/>
              <a:t> </a:t>
            </a:r>
            <a:r>
              <a:rPr lang="en-US" sz="2800" b="0" dirty="0"/>
              <a:t>causally related must be seen by all processes in same order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dirty="0"/>
              <a:t>Concurrent writes may be seen in a different order on different </a:t>
            </a:r>
            <a:r>
              <a:rPr lang="en-US" b="0" dirty="0"/>
              <a:t>processes</a:t>
            </a:r>
          </a:p>
          <a:p>
            <a:pPr eaLnBrk="1" hangingPunct="1"/>
            <a:r>
              <a:rPr lang="en-US" sz="2400" b="0" dirty="0"/>
              <a:t>Concurrent: Ops not causally related</a:t>
            </a:r>
          </a:p>
        </p:txBody>
      </p:sp>
    </p:spTree>
    <p:extLst>
      <p:ext uri="{BB962C8B-B14F-4D97-AF65-F5344CB8AC3E}">
        <p14:creationId xmlns:p14="http://schemas.microsoft.com/office/powerpoint/2010/main" val="555134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Operations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</a:t>
                      </a:r>
                      <a:r>
                        <a:rPr lang="en-US" b="0" i="0" baseline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 b</a:t>
                      </a:r>
                      <a:endParaRPr lang="en-US" b="0" i="0" dirty="0">
                        <a:latin typeface="Helvetica Neue Medium" charset="0"/>
                        <a:ea typeface="Helvetica Neue Medium" charset="0"/>
                        <a:cs typeface="Helvetica Neue Medium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b,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Concurrent?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1879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Physical time ↓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71489" y="229119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71489" y="2805592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871489" y="3319988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871489" y="3834384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871489" y="434878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71489" y="486317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71489" y="537757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1050970-DF98-ED46-A685-E9E889BAB951}"/>
              </a:ext>
            </a:extLst>
          </p:cNvPr>
          <p:cNvSpPr txBox="1"/>
          <p:nvPr/>
        </p:nvSpPr>
        <p:spPr>
          <a:xfrm>
            <a:off x="6491216" y="3928337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47825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Operations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</a:t>
                      </a:r>
                      <a:r>
                        <a:rPr lang="en-US" b="0" i="0" baseline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 b</a:t>
                      </a:r>
                      <a:endParaRPr lang="en-US" b="0" i="0" dirty="0">
                        <a:latin typeface="Helvetica Neue Medium" charset="0"/>
                        <a:ea typeface="Helvetica Neue Medium" charset="0"/>
                        <a:cs typeface="Helvetica Neue Medium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b,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e,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a, 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Concurrent?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1879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Physical time ↓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B018D3-1CAE-AA44-AA2B-A3435B2DB998}"/>
              </a:ext>
            </a:extLst>
          </p:cNvPr>
          <p:cNvSpPr txBox="1"/>
          <p:nvPr/>
        </p:nvSpPr>
        <p:spPr>
          <a:xfrm>
            <a:off x="6491216" y="3928337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8713228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But Not Sequential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022600" y="1383052"/>
            <a:ext cx="1185333" cy="397934"/>
            <a:chOff x="914400" y="2036233"/>
            <a:chExt cx="1185333" cy="397934"/>
          </a:xfrm>
        </p:grpSpPr>
        <p:grpSp>
          <p:nvGrpSpPr>
            <p:cNvPr id="9" name="Group 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22599" y="2124956"/>
            <a:ext cx="1185333" cy="397934"/>
            <a:chOff x="914400" y="2036233"/>
            <a:chExt cx="1185333" cy="397934"/>
          </a:xfrm>
        </p:grpSpPr>
        <p:grpSp>
          <p:nvGrpSpPr>
            <p:cNvPr id="13" name="Group 1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w(y=1)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521919" y="2124956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114971" y="2064835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r(x)=0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521919" y="1368751"/>
            <a:ext cx="1185333" cy="397934"/>
            <a:chOff x="914400" y="2036233"/>
            <a:chExt cx="1185333" cy="397934"/>
          </a:xfrm>
        </p:grpSpPr>
        <p:grpSp>
          <p:nvGrpSpPr>
            <p:cNvPr id="25" name="Group 2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1114972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r(y)=0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436205" y="1383052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62304" y="213022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43935" y="3425569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28314" y="3993905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083107" y="3425569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83104" y="3993905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2579637" y="3629184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588108" y="4183759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63836" y="4745735"/>
            <a:ext cx="34431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Order: w(x=1), r(y=0), w(y=1)</a:t>
            </a:r>
          </a:p>
          <a:p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2117" y="3439907"/>
            <a:ext cx="1275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Happens Before 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82741" y="3600582"/>
            <a:ext cx="1275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Process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Ordering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17467" y="3444518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01846" y="4012854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256639" y="3444518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6636" y="401285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753169" y="364813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761640" y="420270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594946" y="5226638"/>
            <a:ext cx="141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No Total Order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12680" y="4989623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97059" y="5557959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51852" y="4989623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51849" y="5557959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6848382" y="519323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856853" y="574781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50984" y="3063342"/>
            <a:ext cx="0" cy="3566058"/>
          </a:xfrm>
          <a:prstGeom prst="line">
            <a:avLst/>
          </a:prstGeom>
          <a:ln w="762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407205" y="2703745"/>
            <a:ext cx="1593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√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Casual+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58143" y="2763068"/>
            <a:ext cx="19720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X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Sequential</a:t>
            </a:r>
          </a:p>
        </p:txBody>
      </p:sp>
      <p:sp>
        <p:nvSpPr>
          <p:cNvPr id="62" name="Freeform 61"/>
          <p:cNvSpPr/>
          <p:nvPr/>
        </p:nvSpPr>
        <p:spPr>
          <a:xfrm>
            <a:off x="5681133" y="5173133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 flipV="1">
            <a:off x="5673481" y="4676305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63836" y="5077381"/>
            <a:ext cx="346986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Order: w(y=1), r(x=0), w(x=1)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68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40" grpId="0"/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9" grpId="0"/>
      <p:bldP spid="50" grpId="0" animBg="1"/>
      <p:bldP spid="51" grpId="0" animBg="1"/>
      <p:bldP spid="52" grpId="0" animBg="1"/>
      <p:bldP spid="53" grpId="0" animBg="1"/>
      <p:bldP spid="62" grpId="0" animBg="1"/>
      <p:bldP spid="63" grpId="0" animBg="1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replicas execute operations in </a:t>
            </a:r>
            <a:r>
              <a:rPr lang="en-US" dirty="0">
                <a:solidFill>
                  <a:srgbClr val="FF8F00"/>
                </a:solidFill>
              </a:rPr>
              <a:t>some</a:t>
            </a:r>
            <a:r>
              <a:rPr lang="en-US" dirty="0"/>
              <a:t> total order</a:t>
            </a:r>
          </a:p>
          <a:p>
            <a:r>
              <a:rPr lang="en-US" dirty="0"/>
              <a:t>That total order preserves the </a:t>
            </a:r>
            <a:r>
              <a:rPr lang="en-US" dirty="0">
                <a:solidFill>
                  <a:srgbClr val="FF8F00"/>
                </a:solidFill>
              </a:rPr>
              <a:t>real-time ordering </a:t>
            </a:r>
            <a:r>
              <a:rPr lang="en-US" dirty="0"/>
              <a:t>between operations</a:t>
            </a:r>
          </a:p>
          <a:p>
            <a:pPr lvl="1"/>
            <a:r>
              <a:rPr lang="en-US" dirty="0"/>
              <a:t>If operation A </a:t>
            </a:r>
            <a:r>
              <a:rPr lang="en-US" dirty="0">
                <a:solidFill>
                  <a:srgbClr val="FF8F00"/>
                </a:solidFill>
              </a:rPr>
              <a:t>completes</a:t>
            </a:r>
            <a:r>
              <a:rPr lang="en-US" i="1" dirty="0">
                <a:solidFill>
                  <a:srgbClr val="FF8F00"/>
                </a:solidFill>
              </a:rPr>
              <a:t> </a:t>
            </a:r>
            <a:r>
              <a:rPr lang="en-US" dirty="0"/>
              <a:t>before operation B </a:t>
            </a:r>
            <a:r>
              <a:rPr lang="en-US" dirty="0">
                <a:solidFill>
                  <a:srgbClr val="FF8F00"/>
                </a:solidFill>
              </a:rPr>
              <a:t>begins</a:t>
            </a:r>
            <a:r>
              <a:rPr lang="en-US" dirty="0"/>
              <a:t>, then A is ordered before B in real-time</a:t>
            </a:r>
          </a:p>
          <a:p>
            <a:pPr lvl="1"/>
            <a:r>
              <a:rPr lang="en-US" dirty="0"/>
              <a:t>If neither A nor B completes before the other begins, then there is no real-time order</a:t>
            </a:r>
          </a:p>
          <a:p>
            <a:pPr lvl="2"/>
            <a:r>
              <a:rPr lang="en-US" dirty="0"/>
              <a:t>(But there must be </a:t>
            </a:r>
            <a:r>
              <a:rPr lang="en-US" i="1" dirty="0"/>
              <a:t>some</a:t>
            </a:r>
            <a:r>
              <a:rPr lang="en-US" dirty="0"/>
              <a:t> total order)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8D9BC-9CE2-4F47-951D-540A0193C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</a:t>
            </a:r>
            <a:r>
              <a:rPr lang="en-US" sz="2000" b="0" dirty="0"/>
              <a:t> [Herlihy and Wing 1990]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705471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But Not Causal+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523280" y="1383052"/>
            <a:ext cx="1185333" cy="397934"/>
            <a:chOff x="914400" y="2036233"/>
            <a:chExt cx="1185333" cy="397934"/>
          </a:xfrm>
        </p:grpSpPr>
        <p:grpSp>
          <p:nvGrpSpPr>
            <p:cNvPr id="9" name="Group 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13360" y="2124956"/>
            <a:ext cx="1185333" cy="397934"/>
            <a:chOff x="914400" y="2036233"/>
            <a:chExt cx="1185333" cy="397934"/>
          </a:xfrm>
        </p:grpSpPr>
        <p:grpSp>
          <p:nvGrpSpPr>
            <p:cNvPr id="13" name="Group 1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1066080" y="2050534"/>
              <a:ext cx="78098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r(y)=1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12680" y="2124956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114971" y="2064835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r(x)=0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022599" y="1368751"/>
            <a:ext cx="1185333" cy="414411"/>
            <a:chOff x="914400" y="2036233"/>
            <a:chExt cx="1185333" cy="414411"/>
          </a:xfrm>
        </p:grpSpPr>
        <p:grpSp>
          <p:nvGrpSpPr>
            <p:cNvPr id="25" name="Group 2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1074897" y="2050534"/>
              <a:ext cx="958917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</a:t>
              </a:r>
              <a:r>
                <a:rPr lang="en-US">
                  <a:latin typeface="Helvetica Neue Medium" charset="0"/>
                  <a:ea typeface="Helvetica Neue Medium" charset="0"/>
                  <a:cs typeface="Helvetica Neue Medium" charset="0"/>
                </a:rPr>
                <a:t>(y=1)</a:t>
              </a:r>
              <a:endParaRPr lang="en-US" dirty="0"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36885" y="1383052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59647" y="213022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79827" y="3274190"/>
            <a:ext cx="26774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As long as 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eventually would see r(x)=1 this is fine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82741" y="3423329"/>
            <a:ext cx="1275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Happens Before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Ordering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17467" y="3359848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01846" y="4012854"/>
            <a:ext cx="7809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256639" y="3359848"/>
            <a:ext cx="8787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w(y)=1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6636" y="401285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753169" y="356346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761640" y="420270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594946" y="5226638"/>
            <a:ext cx="141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No Order for 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012680" y="4989623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97059" y="5600294"/>
            <a:ext cx="7809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51852" y="4989623"/>
            <a:ext cx="8787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w(y)=1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51849" y="560029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6848382" y="519323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856853" y="579014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50984" y="3063342"/>
            <a:ext cx="0" cy="3566058"/>
          </a:xfrm>
          <a:prstGeom prst="line">
            <a:avLst/>
          </a:prstGeom>
          <a:ln w="762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407205" y="2703745"/>
            <a:ext cx="1659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√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Eventual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58143" y="2763068"/>
            <a:ext cx="1628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X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Causal+</a:t>
            </a:r>
          </a:p>
        </p:txBody>
      </p:sp>
      <p:sp>
        <p:nvSpPr>
          <p:cNvPr id="63" name="Freeform 62"/>
          <p:cNvSpPr/>
          <p:nvPr/>
        </p:nvSpPr>
        <p:spPr>
          <a:xfrm flipV="1">
            <a:off x="5673481" y="4676305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6182333" y="3706934"/>
            <a:ext cx="1574800" cy="393821"/>
          </a:xfrm>
          <a:custGeom>
            <a:avLst/>
            <a:gdLst>
              <a:gd name="connsiteX0" fmla="*/ 1574800 w 1574800"/>
              <a:gd name="connsiteY0" fmla="*/ 0 h 220134"/>
              <a:gd name="connsiteX1" fmla="*/ 1574800 w 1574800"/>
              <a:gd name="connsiteY1" fmla="*/ 0 h 220134"/>
              <a:gd name="connsiteX2" fmla="*/ 1566333 w 1574800"/>
              <a:gd name="connsiteY2" fmla="*/ 127000 h 220134"/>
              <a:gd name="connsiteX3" fmla="*/ 0 w 1574800"/>
              <a:gd name="connsiteY3" fmla="*/ 127000 h 220134"/>
              <a:gd name="connsiteX4" fmla="*/ 0 w 1574800"/>
              <a:gd name="connsiteY4" fmla="*/ 220134 h 220134"/>
              <a:gd name="connsiteX0" fmla="*/ 1574800 w 1574800"/>
              <a:gd name="connsiteY0" fmla="*/ 0 h 601134"/>
              <a:gd name="connsiteX1" fmla="*/ 1574800 w 1574800"/>
              <a:gd name="connsiteY1" fmla="*/ 0 h 601134"/>
              <a:gd name="connsiteX2" fmla="*/ 1566333 w 1574800"/>
              <a:gd name="connsiteY2" fmla="*/ 127000 h 601134"/>
              <a:gd name="connsiteX3" fmla="*/ 0 w 1574800"/>
              <a:gd name="connsiteY3" fmla="*/ 127000 h 601134"/>
              <a:gd name="connsiteX4" fmla="*/ 0 w 1574800"/>
              <a:gd name="connsiteY4" fmla="*/ 601134 h 601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800" h="601134">
                <a:moveTo>
                  <a:pt x="1574800" y="0"/>
                </a:moveTo>
                <a:lnTo>
                  <a:pt x="1574800" y="0"/>
                </a:lnTo>
                <a:cubicBezTo>
                  <a:pt x="1565900" y="115695"/>
                  <a:pt x="1566333" y="73270"/>
                  <a:pt x="1566333" y="127000"/>
                </a:cubicBezTo>
                <a:lnTo>
                  <a:pt x="0" y="127000"/>
                </a:lnTo>
                <a:lnTo>
                  <a:pt x="0" y="601134"/>
                </a:ln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6255318" y="5344475"/>
            <a:ext cx="1574800" cy="393821"/>
          </a:xfrm>
          <a:custGeom>
            <a:avLst/>
            <a:gdLst>
              <a:gd name="connsiteX0" fmla="*/ 1574800 w 1574800"/>
              <a:gd name="connsiteY0" fmla="*/ 0 h 220134"/>
              <a:gd name="connsiteX1" fmla="*/ 1574800 w 1574800"/>
              <a:gd name="connsiteY1" fmla="*/ 0 h 220134"/>
              <a:gd name="connsiteX2" fmla="*/ 1566333 w 1574800"/>
              <a:gd name="connsiteY2" fmla="*/ 127000 h 220134"/>
              <a:gd name="connsiteX3" fmla="*/ 0 w 1574800"/>
              <a:gd name="connsiteY3" fmla="*/ 127000 h 220134"/>
              <a:gd name="connsiteX4" fmla="*/ 0 w 1574800"/>
              <a:gd name="connsiteY4" fmla="*/ 220134 h 220134"/>
              <a:gd name="connsiteX0" fmla="*/ 1574800 w 1574800"/>
              <a:gd name="connsiteY0" fmla="*/ 0 h 601134"/>
              <a:gd name="connsiteX1" fmla="*/ 1574800 w 1574800"/>
              <a:gd name="connsiteY1" fmla="*/ 0 h 601134"/>
              <a:gd name="connsiteX2" fmla="*/ 1566333 w 1574800"/>
              <a:gd name="connsiteY2" fmla="*/ 127000 h 601134"/>
              <a:gd name="connsiteX3" fmla="*/ 0 w 1574800"/>
              <a:gd name="connsiteY3" fmla="*/ 127000 h 601134"/>
              <a:gd name="connsiteX4" fmla="*/ 0 w 1574800"/>
              <a:gd name="connsiteY4" fmla="*/ 601134 h 601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800" h="601134">
                <a:moveTo>
                  <a:pt x="1574800" y="0"/>
                </a:moveTo>
                <a:lnTo>
                  <a:pt x="1574800" y="0"/>
                </a:lnTo>
                <a:cubicBezTo>
                  <a:pt x="1565900" y="115695"/>
                  <a:pt x="1566333" y="73270"/>
                  <a:pt x="1566333" y="127000"/>
                </a:cubicBezTo>
                <a:lnTo>
                  <a:pt x="0" y="127000"/>
                </a:lnTo>
                <a:lnTo>
                  <a:pt x="0" y="601134"/>
                </a:ln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7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9" grpId="0"/>
      <p:bldP spid="50" grpId="0" animBg="1"/>
      <p:bldP spid="51" grpId="0" animBg="1"/>
      <p:bldP spid="52" grpId="0" animBg="1"/>
      <p:bldP spid="53" grpId="0" animBg="1"/>
      <p:bldP spid="63" grpId="0" animBg="1"/>
      <p:bldP spid="38" grpId="0" animBg="1"/>
      <p:bldP spid="6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21355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  <a:endParaRPr lang="en-US" sz="24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</p:spTree>
    <p:extLst>
      <p:ext uri="{BB962C8B-B14F-4D97-AF65-F5344CB8AC3E}">
        <p14:creationId xmlns:p14="http://schemas.microsoft.com/office/powerpoint/2010/main" val="31078877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Consistency:  Quiz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5462" y="3706088"/>
            <a:ext cx="8252570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Valid under causal consistency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b="1" dirty="0"/>
              <a:t>Why?  </a:t>
            </a:r>
            <a:r>
              <a:rPr lang="en-US" sz="2400" dirty="0"/>
              <a:t>x=3 and x=2 are concurrent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So all processes don’t (need to) see them in same order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and P</a:t>
            </a:r>
            <a:r>
              <a:rPr lang="en-US" sz="2400" baseline="-25000" dirty="0"/>
              <a:t>D</a:t>
            </a:r>
            <a:r>
              <a:rPr lang="en-US" sz="2400" dirty="0"/>
              <a:t> read the values ‘1’ and ‘2’ in order as potentially causally related. No ‘causality’ for ‘3’.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40099" y="1325563"/>
            <a:ext cx="1185333" cy="397934"/>
            <a:chOff x="914400" y="2036233"/>
            <a:chExt cx="1185333" cy="397934"/>
          </a:xfrm>
        </p:grpSpPr>
        <p:grpSp>
          <p:nvGrpSpPr>
            <p:cNvPr id="7" name="Group 6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53704" y="1325563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939357" y="1781112"/>
            <a:ext cx="1185333" cy="397934"/>
            <a:chOff x="914400" y="2036233"/>
            <a:chExt cx="1185333" cy="397934"/>
          </a:xfrm>
        </p:grpSpPr>
        <p:grpSp>
          <p:nvGrpSpPr>
            <p:cNvPr id="14" name="Group 1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53704" y="178111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278954" y="1337086"/>
            <a:ext cx="1185333" cy="397934"/>
            <a:chOff x="914400" y="2036233"/>
            <a:chExt cx="1185333" cy="397934"/>
          </a:xfrm>
        </p:grpSpPr>
        <p:grpSp>
          <p:nvGrpSpPr>
            <p:cNvPr id="21" name="Group 20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w(x=3)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53704" y="2250963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3704" y="273665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613367" y="1778386"/>
            <a:ext cx="1185333" cy="397934"/>
            <a:chOff x="914400" y="2036233"/>
            <a:chExt cx="1185333" cy="397934"/>
          </a:xfrm>
        </p:grpSpPr>
        <p:grpSp>
          <p:nvGrpSpPr>
            <p:cNvPr id="68" name="Group 6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TextBox 68"/>
            <p:cNvSpPr txBox="1"/>
            <p:nvPr/>
          </p:nvSpPr>
          <p:spPr>
            <a:xfrm>
              <a:off x="1066081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153131" y="2309708"/>
            <a:ext cx="1185333" cy="397934"/>
            <a:chOff x="914400" y="2036233"/>
            <a:chExt cx="1185333" cy="397934"/>
          </a:xfrm>
        </p:grpSpPr>
        <p:grpSp>
          <p:nvGrpSpPr>
            <p:cNvPr id="63" name="Group 6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TextBox 63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432194" y="2309708"/>
            <a:ext cx="1185333" cy="397934"/>
            <a:chOff x="914400" y="2036233"/>
            <a:chExt cx="1185333" cy="397934"/>
          </a:xfrm>
        </p:grpSpPr>
        <p:grpSp>
          <p:nvGrpSpPr>
            <p:cNvPr id="58" name="Group 5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Box 58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158900" y="2820813"/>
            <a:ext cx="1185333" cy="397934"/>
            <a:chOff x="914400" y="2036233"/>
            <a:chExt cx="1185333" cy="397934"/>
          </a:xfrm>
        </p:grpSpPr>
        <p:grpSp>
          <p:nvGrpSpPr>
            <p:cNvPr id="53" name="Group 5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432194" y="2820813"/>
            <a:ext cx="1185333" cy="397934"/>
            <a:chOff x="914400" y="2036233"/>
            <a:chExt cx="1185333" cy="397934"/>
          </a:xfrm>
        </p:grpSpPr>
        <p:grpSp>
          <p:nvGrpSpPr>
            <p:cNvPr id="48" name="Group 4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TextBox 48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248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Sequential Consistency:  Quiz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5462" y="3694176"/>
            <a:ext cx="7478641" cy="3025279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Invalid under sequential consistency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Why?  P</a:t>
            </a:r>
            <a:r>
              <a:rPr lang="en-US" sz="2400" baseline="-25000" dirty="0"/>
              <a:t>C</a:t>
            </a:r>
            <a:r>
              <a:rPr lang="en-US" sz="2400" dirty="0"/>
              <a:t> and P</a:t>
            </a:r>
            <a:r>
              <a:rPr lang="en-US" sz="2400" baseline="-25000" dirty="0"/>
              <a:t>D</a:t>
            </a:r>
            <a:r>
              <a:rPr lang="en-US" sz="2400" dirty="0"/>
              <a:t> see 2 and 3 in different order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But fine for causal consistency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2 and 3 are not causally related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40099" y="1325563"/>
            <a:ext cx="1185333" cy="397934"/>
            <a:chOff x="914400" y="2036233"/>
            <a:chExt cx="1185333" cy="397934"/>
          </a:xfrm>
        </p:grpSpPr>
        <p:grpSp>
          <p:nvGrpSpPr>
            <p:cNvPr id="7" name="Group 6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53704" y="1325563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939357" y="1781112"/>
            <a:ext cx="1185333" cy="397934"/>
            <a:chOff x="914400" y="2036233"/>
            <a:chExt cx="1185333" cy="397934"/>
          </a:xfrm>
        </p:grpSpPr>
        <p:grpSp>
          <p:nvGrpSpPr>
            <p:cNvPr id="14" name="Group 1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1066080" y="2050534"/>
              <a:ext cx="89479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53704" y="178111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278954" y="1337086"/>
            <a:ext cx="1185333" cy="397934"/>
            <a:chOff x="914400" y="2036233"/>
            <a:chExt cx="1185333" cy="397934"/>
          </a:xfrm>
        </p:grpSpPr>
        <p:grpSp>
          <p:nvGrpSpPr>
            <p:cNvPr id="21" name="Group 20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w(x=3)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53704" y="2250963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3704" y="273665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613367" y="1778386"/>
            <a:ext cx="1185333" cy="397934"/>
            <a:chOff x="914400" y="2036233"/>
            <a:chExt cx="1185333" cy="397934"/>
          </a:xfrm>
        </p:grpSpPr>
        <p:grpSp>
          <p:nvGrpSpPr>
            <p:cNvPr id="29" name="Group 2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TextBox 29"/>
            <p:cNvSpPr txBox="1"/>
            <p:nvPr/>
          </p:nvSpPr>
          <p:spPr>
            <a:xfrm>
              <a:off x="1066081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153131" y="2309708"/>
            <a:ext cx="1185333" cy="397934"/>
            <a:chOff x="914400" y="2036233"/>
            <a:chExt cx="1185333" cy="397934"/>
          </a:xfrm>
        </p:grpSpPr>
        <p:grpSp>
          <p:nvGrpSpPr>
            <p:cNvPr id="35" name="Group 3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432194" y="2309708"/>
            <a:ext cx="1185333" cy="397934"/>
            <a:chOff x="914400" y="2036233"/>
            <a:chExt cx="1185333" cy="397934"/>
          </a:xfrm>
        </p:grpSpPr>
        <p:grpSp>
          <p:nvGrpSpPr>
            <p:cNvPr id="41" name="Group 40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158900" y="2820813"/>
            <a:ext cx="1185333" cy="397934"/>
            <a:chOff x="914400" y="2036233"/>
            <a:chExt cx="1185333" cy="397934"/>
          </a:xfrm>
        </p:grpSpPr>
        <p:grpSp>
          <p:nvGrpSpPr>
            <p:cNvPr id="47" name="Group 46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432194" y="2820813"/>
            <a:ext cx="1185333" cy="397934"/>
            <a:chOff x="914400" y="2036233"/>
            <a:chExt cx="1185333" cy="397934"/>
          </a:xfrm>
        </p:grpSpPr>
        <p:grpSp>
          <p:nvGrpSpPr>
            <p:cNvPr id="53" name="Group 5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1066080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95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13" name="Rounded Rectangle 146"/>
          <p:cNvSpPr>
            <a:spLocks noChangeArrowheads="1"/>
          </p:cNvSpPr>
          <p:nvPr/>
        </p:nvSpPr>
        <p:spPr bwMode="auto">
          <a:xfrm>
            <a:off x="-246706" y="4975768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4000" dirty="0">
                <a:solidFill>
                  <a:srgbClr val="FF0000"/>
                </a:solidFill>
                <a:latin typeface="Helvetica Neue" charset="0"/>
                <a:ea typeface="Helvetica Neue" charset="0"/>
                <a:cs typeface="Helvetica Neue" charset="0"/>
              </a:rPr>
              <a:t>x</a:t>
            </a:r>
            <a:endParaRPr lang="en-US" sz="4000" b="1" dirty="0">
              <a:solidFill>
                <a:srgbClr val="FF0000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04825" y="5334000"/>
            <a:ext cx="8166573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lang="en-US" sz="2800" dirty="0">
                <a:latin typeface="Helvetica Neue Medium" charset="0"/>
                <a:ea typeface="Helvetica Neue Medium" charset="0"/>
                <a:cs typeface="Helvetica Neue Medium" charset="0"/>
              </a:rPr>
              <a:t>         x=2 happens after x=1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97031" y="1494145"/>
            <a:ext cx="1185333" cy="397934"/>
            <a:chOff x="914400" y="2036233"/>
            <a:chExt cx="1185333" cy="397934"/>
          </a:xfrm>
        </p:grpSpPr>
        <p:grpSp>
          <p:nvGrpSpPr>
            <p:cNvPr id="10" name="Group 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10636" y="1494145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696289" y="1949694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066080" y="2050534"/>
              <a:ext cx="89479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10636" y="194969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0636" y="241954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0636" y="2905237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370299" y="1946968"/>
            <a:ext cx="1185333" cy="397934"/>
            <a:chOff x="914400" y="2036233"/>
            <a:chExt cx="1185333" cy="397934"/>
          </a:xfrm>
        </p:grpSpPr>
        <p:grpSp>
          <p:nvGrpSpPr>
            <p:cNvPr id="34" name="Group 3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/>
            <p:cNvSpPr txBox="1"/>
            <p:nvPr/>
          </p:nvSpPr>
          <p:spPr>
            <a:xfrm>
              <a:off x="1066081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910063" y="2478290"/>
            <a:ext cx="1185333" cy="397934"/>
            <a:chOff x="914400" y="2036233"/>
            <a:chExt cx="1185333" cy="397934"/>
          </a:xfrm>
        </p:grpSpPr>
        <p:grpSp>
          <p:nvGrpSpPr>
            <p:cNvPr id="40" name="Group 3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Box 40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189126" y="2478290"/>
            <a:ext cx="1185333" cy="397934"/>
            <a:chOff x="914400" y="2036233"/>
            <a:chExt cx="1185333" cy="397934"/>
          </a:xfrm>
        </p:grpSpPr>
        <p:grpSp>
          <p:nvGrpSpPr>
            <p:cNvPr id="46" name="Group 45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5915832" y="2989395"/>
            <a:ext cx="1185333" cy="397934"/>
            <a:chOff x="914400" y="2036233"/>
            <a:chExt cx="1185333" cy="397934"/>
          </a:xfrm>
        </p:grpSpPr>
        <p:grpSp>
          <p:nvGrpSpPr>
            <p:cNvPr id="52" name="Group 51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7189126" y="2989395"/>
            <a:ext cx="1185333" cy="397934"/>
            <a:chOff x="914400" y="2036233"/>
            <a:chExt cx="1185333" cy="397934"/>
          </a:xfrm>
        </p:grpSpPr>
        <p:grpSp>
          <p:nvGrpSpPr>
            <p:cNvPr id="58" name="Group 57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Box 58"/>
            <p:cNvSpPr txBox="1"/>
            <p:nvPr/>
          </p:nvSpPr>
          <p:spPr>
            <a:xfrm>
              <a:off x="1066080" y="2050534"/>
              <a:ext cx="7970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1640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12" name="Rounded Rectangle 146"/>
          <p:cNvSpPr>
            <a:spLocks noChangeArrowheads="1"/>
          </p:cNvSpPr>
          <p:nvPr/>
        </p:nvSpPr>
        <p:spPr bwMode="auto">
          <a:xfrm>
            <a:off x="-470485" y="5030739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4000" dirty="0">
                <a:solidFill>
                  <a:srgbClr val="008000"/>
                </a:solidFill>
                <a:latin typeface="Helvetica Neue" charset="0"/>
                <a:ea typeface="Helvetica Neue" charset="0"/>
                <a:cs typeface="Helvetica Neue" charset="0"/>
                <a:sym typeface="Wingdings"/>
              </a:rPr>
              <a:t></a:t>
            </a:r>
            <a:endParaRPr lang="en-US" sz="4000" b="1" dirty="0">
              <a:solidFill>
                <a:srgbClr val="008000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88712" y="4560888"/>
            <a:ext cx="8166573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endParaRPr lang="en-US" sz="2800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      P</a:t>
            </a:r>
            <a:r>
              <a:rPr kumimoji="0" lang="en-US" sz="280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 doesn’t read value of 1 before writing 2</a:t>
            </a: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997031" y="1494145"/>
            <a:ext cx="1185333" cy="414411"/>
            <a:chOff x="914400" y="2036233"/>
            <a:chExt cx="1185333" cy="414411"/>
          </a:xfrm>
        </p:grpSpPr>
        <p:grpSp>
          <p:nvGrpSpPr>
            <p:cNvPr id="10" name="Group 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10636" y="1494145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696289" y="1949694"/>
            <a:ext cx="1185333" cy="414411"/>
            <a:chOff x="914400" y="2036233"/>
            <a:chExt cx="1185333" cy="414411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031616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10636" y="194969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0636" y="241954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0636" y="2905237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D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5910063" y="2478290"/>
            <a:ext cx="1185333" cy="414411"/>
            <a:chOff x="914400" y="2036233"/>
            <a:chExt cx="1185333" cy="414411"/>
          </a:xfrm>
        </p:grpSpPr>
        <p:grpSp>
          <p:nvGrpSpPr>
            <p:cNvPr id="34" name="Group 33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7189126" y="2478290"/>
            <a:ext cx="1185333" cy="414411"/>
            <a:chOff x="914400" y="2036233"/>
            <a:chExt cx="1185333" cy="414411"/>
          </a:xfrm>
        </p:grpSpPr>
        <p:grpSp>
          <p:nvGrpSpPr>
            <p:cNvPr id="40" name="Group 39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Box 40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915832" y="2989395"/>
            <a:ext cx="1185333" cy="414411"/>
            <a:chOff x="914400" y="2036233"/>
            <a:chExt cx="1185333" cy="414411"/>
          </a:xfrm>
        </p:grpSpPr>
        <p:grpSp>
          <p:nvGrpSpPr>
            <p:cNvPr id="46" name="Group 45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189126" y="2989395"/>
            <a:ext cx="1185333" cy="414411"/>
            <a:chOff x="914400" y="2036233"/>
            <a:chExt cx="1185333" cy="414411"/>
          </a:xfrm>
        </p:grpSpPr>
        <p:grpSp>
          <p:nvGrpSpPr>
            <p:cNvPr id="52" name="Group 51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038027" y="2050534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484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1234398"/>
          </a:xfrm>
        </p:spPr>
        <p:txBody>
          <a:bodyPr/>
          <a:lstStyle/>
          <a:p>
            <a:r>
              <a:rPr lang="en-US" dirty="0"/>
              <a:t>Consistency model defines what values reads are admissible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Intuitive example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9110BF-AF85-AB47-86C4-B21876BA716C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8081B92-4223-B44A-B9A0-E1F164AF696C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31A2BB6-B74B-8246-A89E-ED9BBCE11B86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BD8C67C-2290-CE4D-9ED7-24589D69F84F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9D888F-6C9E-8942-8935-CB09A7440AF1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569DD42-BE92-D84D-BC5F-2B8BB3B21BF2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5283BF-A93F-C74D-8BEA-BEB22CB38F3A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D14CF3-EE12-6041-9A8A-F2C9E04306B8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60FF6A-BEC5-5B44-9FD9-BA816B4DF359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6A8605-F1B2-B44C-A038-0DA09F0E8CD7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849FC9B-D6F0-F649-9BAD-11B135E1769F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964F34D-2F71-7541-AA94-79BBD5C3C6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53C3CB8-A37C-534C-BBF5-8FF41A18190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7CEED2C-D2A4-C740-B942-E5B7A888094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3BE43EAB-2139-8D4B-B404-7AD48DEE26B1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1F87227-17C4-CF40-9E0E-C0F7D2F6DF1E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8E8E101-7141-3D49-BCF5-AC45565DC304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F9B2BE6-9168-474B-91CB-C980C165C00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8EB2C93A-0E39-9E4E-88B2-AED92EE7D82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40D24B6-B60A-EC43-A952-2EBB783A28B3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EA6079A-F085-0649-916C-05BB0B3824A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910A52-E669-3B47-87A3-D99904A5886C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94F8BA6-DA10-FC4D-8CC5-8C6EB49A4325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5E3F49A-B32B-6A4F-94CF-4303FA031A4A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0B672E8B-E923-7740-A01E-F3B2BBA6D3A2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438992C-CAD7-2145-BD56-88385586A0AD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34CAE1B-35EA-BA47-8B74-FA55BC92E79E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99555D9-D6B1-4B49-B1F8-CA41B489B0C6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38C848C-2ACA-154C-A709-0D2A38360AD3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0F04C7D0-2310-6B47-9930-78AD04BA1CE6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B1A4B31E-EADA-3B47-935A-AB5AB390EB46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F726D14-6590-1D4E-9D98-981299E19A57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8DEF72BC-AFCD-7C48-A6F8-12B254CC56E5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EF92968-3321-3647-98B7-EA82D1FB206B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4EF8A7-10FD-A649-A6E8-84E2CAE32F68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D46F8BC6-D124-AB4E-A4B3-12997CADAC89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8D92061-357E-274D-A365-F24297C73BB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29B8C4D-B916-1847-A0E6-3549463252E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93BA685C-A35D-0643-BDDF-CB4A0FE98E3A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6263B09-6A49-2443-9866-3E5A8BF7E309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97E2BEC-03B1-1442-9735-7A72BD6C6A0D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050E2F8F-AA1A-A041-8EB5-DBFF1E69B22F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06E1078-0AB4-804E-A9CD-F3FFFFF8FD40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1A8647F-84B8-C146-90F3-2651DA9262E5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C7DB5B2-DA79-5D4D-8A9A-D4D95A709FC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E2EA0E5-29C2-6844-A557-656D5AD1CAE3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428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1234398"/>
          </a:xfrm>
        </p:spPr>
        <p:txBody>
          <a:bodyPr/>
          <a:lstStyle/>
          <a:p>
            <a:r>
              <a:rPr lang="en-US" dirty="0"/>
              <a:t>Consistency model defines what values reads are admissible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Intuitive example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9110BF-AF85-AB47-86C4-B21876BA716C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8081B92-4223-B44A-B9A0-E1F164AF696C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31A2BB6-B74B-8246-A89E-ED9BBCE11B86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BD8C67C-2290-CE4D-9ED7-24589D69F84F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9D888F-6C9E-8942-8935-CB09A7440AF1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569DD42-BE92-D84D-BC5F-2B8BB3B21BF2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849FC9B-D6F0-F649-9BAD-11B135E1769F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964F34D-2F71-7541-AA94-79BBD5C3C6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53C3CB8-A37C-534C-BBF5-8FF41A18190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7CEED2C-D2A4-C740-B942-E5B7A888094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3BE43EAB-2139-8D4B-B404-7AD48DEE26B1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1F87227-17C4-CF40-9E0E-C0F7D2F6DF1E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8E8E101-7141-3D49-BCF5-AC45565DC304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F9B2BE6-9168-474B-91CB-C980C165C00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8EB2C93A-0E39-9E4E-88B2-AED92EE7D82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140D24B6-B60A-EC43-A952-2EBB783A28B3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AEA6079A-F085-0649-916C-05BB0B3824A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910A52-E669-3B47-87A3-D99904A5886C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94F8BA6-DA10-FC4D-8CC5-8C6EB49A4325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5E3F49A-B32B-6A4F-94CF-4303FA031A4A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0B672E8B-E923-7740-A01E-F3B2BBA6D3A2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438992C-CAD7-2145-BD56-88385586A0AD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34CAE1B-35EA-BA47-8B74-FA55BC92E79E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99555D9-D6B1-4B49-B1F8-CA41B489B0C6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38C848C-2ACA-154C-A709-0D2A38360AD3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0F04C7D0-2310-6B47-9930-78AD04BA1CE6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B1A4B31E-EADA-3B47-935A-AB5AB390EB46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F726D14-6590-1D4E-9D98-981299E19A57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8DEF72BC-AFCD-7C48-A6F8-12B254CC56E5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EF92968-3321-3647-98B7-EA82D1FB206B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83062E47-53B2-E249-989D-51719D445A64}"/>
              </a:ext>
            </a:extLst>
          </p:cNvPr>
          <p:cNvSpPr/>
          <p:nvPr/>
        </p:nvSpPr>
        <p:spPr>
          <a:xfrm>
            <a:off x="299807" y="2134057"/>
            <a:ext cx="1918229" cy="1017756"/>
          </a:xfrm>
          <a:prstGeom prst="wedgeRectCallout">
            <a:avLst>
              <a:gd name="adj1" fmla="val -21452"/>
              <a:gd name="adj2" fmla="val 73001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Time when process issues operation</a:t>
            </a:r>
          </a:p>
        </p:txBody>
      </p:sp>
      <p:sp>
        <p:nvSpPr>
          <p:cNvPr id="43" name="Rectangular Callout 42">
            <a:extLst>
              <a:ext uri="{FF2B5EF4-FFF2-40B4-BE49-F238E27FC236}">
                <a16:creationId xmlns:a16="http://schemas.microsoft.com/office/drawing/2014/main" id="{A778334E-46F6-2A41-A793-81F09B2DC5E3}"/>
              </a:ext>
            </a:extLst>
          </p:cNvPr>
          <p:cNvSpPr/>
          <p:nvPr/>
        </p:nvSpPr>
        <p:spPr>
          <a:xfrm>
            <a:off x="1068695" y="4664766"/>
            <a:ext cx="2123170" cy="1017756"/>
          </a:xfrm>
          <a:prstGeom prst="wedgeRectCallout">
            <a:avLst>
              <a:gd name="adj1" fmla="val -4259"/>
              <a:gd name="adj2" fmla="val -133526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+mn-lt"/>
              </a:rPr>
              <a:t>Time when process receives response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4EF8A7-10FD-A649-A6E8-84E2CAE32F68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D46F8BC6-D124-AB4E-A4B3-12997CADAC89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8D92061-357E-274D-A365-F24297C73BBC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329B8C4D-B916-1847-A0E6-3549463252E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93BA685C-A35D-0643-BDDF-CB4A0FE98E3A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6263B09-6A49-2443-9866-3E5A8BF7E309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97E2BEC-03B1-1442-9735-7A72BD6C6A0D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050E2F8F-AA1A-A041-8EB5-DBFF1E69B22F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06E1078-0AB4-804E-A9CD-F3FFFFF8FD40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1A8647F-84B8-C146-90F3-2651DA9262E5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DC7DB5B2-DA79-5D4D-8A9A-D4D95A709FC2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E2EA0E5-29C2-6844-A557-656D5AD1CAE3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944F72EF-AB90-6345-8127-B7ED3DB134DE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75F13D0-D25E-4340-B1B7-8BA4B1964C2B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600908F-E067-D540-BAC1-EBAFCCFFE98C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3943249-BE3E-3B42-956B-FF09C033E719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83844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 (i.e., a read returns the value that was last written)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6" y="2064835"/>
              <a:ext cx="85311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C246135B-1160-1E49-BA12-74885452206B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2C37A50-C156-3B4E-8E79-DEFE822A6086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022FC4D-23E7-DB4D-8F6A-60096F250AA9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A782E68-EE03-2144-807E-C664B1D0C7B1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02173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 (i.e., a read returns the value that was last written)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Linearizability: YES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BDB87763-B92C-8E40-BD24-37D66C28C89B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CE0AF95-4EDA-FD4C-B5CC-60FA83C4DD34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8A32ADA-2D47-194F-AB20-3512608EF4AF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46002A0-0C5B-8040-99CF-0BCA7BF72213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32520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Any execution is the same as if all read/write ops were executed in order of </a:t>
            </a:r>
            <a:r>
              <a:rPr lang="en-US" b="1" dirty="0"/>
              <a:t>wall-clock time</a:t>
            </a:r>
            <a:r>
              <a:rPr lang="en-US" dirty="0"/>
              <a:t> at which they were issued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Therefore: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Reads are never stale (i.e., a read returns the value that was last written)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All replicas enforce wall-clock ordering for all writes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Linearizability: NO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FD49AB-9D4A-1747-A41A-874A057A5716}"/>
              </a:ext>
            </a:extLst>
          </p:cNvPr>
          <p:cNvCxnSpPr>
            <a:cxnSpLocks/>
          </p:cNvCxnSpPr>
          <p:nvPr/>
        </p:nvCxnSpPr>
        <p:spPr>
          <a:xfrm>
            <a:off x="227824" y="4937166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B800911-BC88-3D4C-A96C-347610B31C68}"/>
              </a:ext>
            </a:extLst>
          </p:cNvPr>
          <p:cNvCxnSpPr>
            <a:cxnSpLocks/>
          </p:cNvCxnSpPr>
          <p:nvPr/>
        </p:nvCxnSpPr>
        <p:spPr>
          <a:xfrm>
            <a:off x="227824" y="5475514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1185333" cy="414411"/>
            <a:chOff x="914400" y="2036233"/>
            <a:chExt cx="1185333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2177513" y="3929589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3493154" y="4465799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B30D82C-A40C-C946-B95B-319E28698184}"/>
              </a:ext>
            </a:extLst>
          </p:cNvPr>
          <p:cNvGrpSpPr/>
          <p:nvPr/>
        </p:nvGrpSpPr>
        <p:grpSpPr>
          <a:xfrm>
            <a:off x="4822982" y="5006285"/>
            <a:ext cx="1185333" cy="428712"/>
            <a:chOff x="914400" y="2036233"/>
            <a:chExt cx="1185333" cy="428712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9654BB88-4989-CF4B-AABB-5E714E791480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187B2FFA-D1BE-DB46-85E8-062ABC012D05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5FCCC12-CA26-9243-98DD-47218E97AB5B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374AFEAD-1345-224F-BAF1-45C0A918ECD3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5E45463-357A-0843-93FB-41F7D461B6EA}"/>
                </a:ext>
              </a:extLst>
            </p:cNvPr>
            <p:cNvSpPr txBox="1"/>
            <p:nvPr/>
          </p:nvSpPr>
          <p:spPr>
            <a:xfrm>
              <a:off x="1080506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6152810" y="4472252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D838CA8-D292-8443-927C-A69D2E3DE011}"/>
              </a:ext>
            </a:extLst>
          </p:cNvPr>
          <p:cNvGrpSpPr/>
          <p:nvPr/>
        </p:nvGrpSpPr>
        <p:grpSpPr>
          <a:xfrm>
            <a:off x="7482638" y="4991984"/>
            <a:ext cx="1185333" cy="428712"/>
            <a:chOff x="914400" y="2036233"/>
            <a:chExt cx="1185333" cy="428712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0BF1F8A5-6D4D-E049-B587-503F461AA6D3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1351FB7-4A09-F14A-BB83-1CF54001B82B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2A4E9453-615F-CB41-8D77-DEC6C9F372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AFC7C1ED-2C09-1C45-9B40-A5EF3859BD8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CF10FC7-6B6F-5F48-BD16-6C7D8B55741B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r(x)=2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53C0314A-1C08-C745-B65F-1A92FAB4ADD2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6E8357E-8B0F-B14D-9AAC-E8D5ED4EE33B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74A4FB3-6791-064F-969D-82FF595D8E32}"/>
              </a:ext>
            </a:extLst>
          </p:cNvPr>
          <p:cNvSpPr txBox="1"/>
          <p:nvPr/>
        </p:nvSpPr>
        <p:spPr>
          <a:xfrm>
            <a:off x="227824" y="4467937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346E887-829D-A04E-A999-3A1556F71635}"/>
              </a:ext>
            </a:extLst>
          </p:cNvPr>
          <p:cNvSpPr txBox="1"/>
          <p:nvPr/>
        </p:nvSpPr>
        <p:spPr>
          <a:xfrm>
            <a:off x="227824" y="5006285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D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9782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35967A-0674-C447-AF87-86AFBB172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1449420"/>
            <a:ext cx="8401918" cy="1416779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If the execution is linearizable, what does P</a:t>
            </a:r>
            <a:r>
              <a:rPr lang="en-US" baseline="-25000" dirty="0"/>
              <a:t>A</a:t>
            </a:r>
            <a:r>
              <a:rPr lang="en-US" dirty="0"/>
              <a:t> read here?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73EA29-837C-624B-94DB-A5A9296D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DFFD83-8044-D344-BB76-E62B54CC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Linearizability: Quiz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09F6D43-F47E-4C4C-9E6B-222C9B662E1F}"/>
              </a:ext>
            </a:extLst>
          </p:cNvPr>
          <p:cNvCxnSpPr>
            <a:cxnSpLocks/>
          </p:cNvCxnSpPr>
          <p:nvPr/>
        </p:nvCxnSpPr>
        <p:spPr>
          <a:xfrm>
            <a:off x="227824" y="3322122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91C527B-1644-6041-8E9B-AC25CAA517DA}"/>
              </a:ext>
            </a:extLst>
          </p:cNvPr>
          <p:cNvCxnSpPr>
            <a:cxnSpLocks/>
          </p:cNvCxnSpPr>
          <p:nvPr/>
        </p:nvCxnSpPr>
        <p:spPr>
          <a:xfrm>
            <a:off x="227824" y="3860470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70E050-F699-5C40-96E1-B3276092EA59}"/>
              </a:ext>
            </a:extLst>
          </p:cNvPr>
          <p:cNvCxnSpPr>
            <a:cxnSpLocks/>
          </p:cNvCxnSpPr>
          <p:nvPr/>
        </p:nvCxnSpPr>
        <p:spPr>
          <a:xfrm>
            <a:off x="227824" y="4398818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B91856B-FAD5-3243-BA56-941B844E318C}"/>
              </a:ext>
            </a:extLst>
          </p:cNvPr>
          <p:cNvSpPr txBox="1"/>
          <p:nvPr/>
        </p:nvSpPr>
        <p:spPr>
          <a:xfrm>
            <a:off x="6465695" y="2752937"/>
            <a:ext cx="185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wall-clock time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38E51DC-4360-2944-9249-EC3A8337AFE3}"/>
              </a:ext>
            </a:extLst>
          </p:cNvPr>
          <p:cNvGrpSpPr/>
          <p:nvPr/>
        </p:nvGrpSpPr>
        <p:grpSpPr>
          <a:xfrm>
            <a:off x="842478" y="3395734"/>
            <a:ext cx="4077216" cy="414411"/>
            <a:chOff x="914400" y="2036233"/>
            <a:chExt cx="4077216" cy="41441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424BEC1-0781-AC41-B694-9C606492FFC2}"/>
                </a:ext>
              </a:extLst>
            </p:cNvPr>
            <p:cNvGrpSpPr/>
            <p:nvPr/>
          </p:nvGrpSpPr>
          <p:grpSpPr>
            <a:xfrm>
              <a:off x="914400" y="2036233"/>
              <a:ext cx="4077216" cy="397934"/>
              <a:chOff x="1380067" y="2451100"/>
              <a:chExt cx="4077216" cy="39793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5CE5FB-96D1-0041-B9FB-BB19C5434E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80067" y="2650067"/>
                <a:ext cx="407721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FE25EB22-7F55-D249-B0B1-E15B25FDC21E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9035D32F-4855-D249-AFF0-F77DB64C34BD}"/>
                  </a:ext>
                </a:extLst>
              </p:cNvPr>
              <p:cNvCxnSpPr/>
              <p:nvPr/>
            </p:nvCxnSpPr>
            <p:spPr>
              <a:xfrm>
                <a:off x="5457283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D6C961-86A7-F544-A4C6-B19EFCF7B482}"/>
                </a:ext>
              </a:extLst>
            </p:cNvPr>
            <p:cNvSpPr txBox="1"/>
            <p:nvPr/>
          </p:nvSpPr>
          <p:spPr>
            <a:xfrm>
              <a:off x="2051117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ADFEB3C-195B-D040-BC39-1ECC3B382183}"/>
              </a:ext>
            </a:extLst>
          </p:cNvPr>
          <p:cNvGrpSpPr/>
          <p:nvPr/>
        </p:nvGrpSpPr>
        <p:grpSpPr>
          <a:xfrm>
            <a:off x="3487247" y="3921468"/>
            <a:ext cx="1185333" cy="414411"/>
            <a:chOff x="914400" y="2036233"/>
            <a:chExt cx="1185333" cy="41441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970AB31F-9715-CC41-AB35-145758116D9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F4583DF-806F-A74C-83E7-00038D998E78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B81199B2-482D-7649-A669-66052EF2CC40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6C981D10-D528-CD49-8FB1-839C44C869B6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5ADE76-BBE2-F14C-B971-CF062A40FFDF}"/>
                </a:ext>
              </a:extLst>
            </p:cNvPr>
            <p:cNvSpPr txBox="1"/>
            <p:nvPr/>
          </p:nvSpPr>
          <p:spPr>
            <a:xfrm>
              <a:off x="1025204" y="2050534"/>
              <a:ext cx="96372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w(x=2)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7DAE3C7-0FC9-6243-869F-F9D54F01DBFA}"/>
              </a:ext>
            </a:extLst>
          </p:cNvPr>
          <p:cNvGrpSpPr/>
          <p:nvPr/>
        </p:nvGrpSpPr>
        <p:grpSpPr>
          <a:xfrm>
            <a:off x="2177512" y="3921468"/>
            <a:ext cx="1185333" cy="428712"/>
            <a:chOff x="914400" y="2036233"/>
            <a:chExt cx="1185333" cy="428712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955E1AB0-9F11-8A4F-A3C0-AAC0F11EE225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BE80F683-A419-9E41-8CF6-46A3A41EEF59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7B1471E-B75C-484E-B1CD-38F28568E6BF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D2F31B0-013D-7B40-9B87-8EBE7E243A6C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6351B0F-288C-F64A-8B66-43E893BAFBBE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r(x)=1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DDC323B-CB67-A849-9FF3-61B86A3C7A1E}"/>
              </a:ext>
            </a:extLst>
          </p:cNvPr>
          <p:cNvGrpSpPr/>
          <p:nvPr/>
        </p:nvGrpSpPr>
        <p:grpSpPr>
          <a:xfrm>
            <a:off x="5463743" y="3393418"/>
            <a:ext cx="1185333" cy="428712"/>
            <a:chOff x="914400" y="2036233"/>
            <a:chExt cx="1185333" cy="428712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E460C00B-43CD-3F41-A302-835EF619BFD8}"/>
                </a:ext>
              </a:extLst>
            </p:cNvPr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90E914EC-EC50-F34D-8213-E4A55B34EF74}"/>
                  </a:ext>
                </a:extLst>
              </p:cNvPr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E8CFE2C-FB11-4641-9DEE-923D919316E2}"/>
                  </a:ext>
                </a:extLst>
              </p:cNvPr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FD24FF9-9D77-0843-A6E9-31FA78F4C22D}"/>
                  </a:ext>
                </a:extLst>
              </p:cNvPr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F0A2D48-8CC7-4A4C-8377-339020FCF1B4}"/>
                </a:ext>
              </a:extLst>
            </p:cNvPr>
            <p:cNvSpPr txBox="1"/>
            <p:nvPr/>
          </p:nvSpPr>
          <p:spPr>
            <a:xfrm>
              <a:off x="1080505" y="2064835"/>
              <a:ext cx="853119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r(x)=?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53C0314A-1C08-C745-B65F-1A92FAB4ADD2}"/>
              </a:ext>
            </a:extLst>
          </p:cNvPr>
          <p:cNvSpPr txBox="1"/>
          <p:nvPr/>
        </p:nvSpPr>
        <p:spPr>
          <a:xfrm>
            <a:off x="227824" y="3391241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6E8357E-8B0F-B14D-9AAC-E8D5ED4EE33B}"/>
              </a:ext>
            </a:extLst>
          </p:cNvPr>
          <p:cNvSpPr txBox="1"/>
          <p:nvPr/>
        </p:nvSpPr>
        <p:spPr>
          <a:xfrm>
            <a:off x="227824" y="3929589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15626F-868B-3A45-9946-99879504E328}"/>
              </a:ext>
            </a:extLst>
          </p:cNvPr>
          <p:cNvCxnSpPr>
            <a:cxnSpLocks/>
          </p:cNvCxnSpPr>
          <p:nvPr/>
        </p:nvCxnSpPr>
        <p:spPr>
          <a:xfrm>
            <a:off x="1789043" y="2180639"/>
            <a:ext cx="4422914" cy="1283979"/>
          </a:xfrm>
          <a:prstGeom prst="straightConnector1">
            <a:avLst/>
          </a:prstGeom>
          <a:ln>
            <a:solidFill>
              <a:srgbClr val="C00000"/>
            </a:solidFill>
            <a:prstDash val="solid"/>
            <a:headEnd type="none"/>
            <a:tailEnd type="triangl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4" name="Rectangle 3">
            <a:extLst>
              <a:ext uri="{FF2B5EF4-FFF2-40B4-BE49-F238E27FC236}">
                <a16:creationId xmlns:a16="http://schemas.microsoft.com/office/drawing/2014/main" id="{5021D1E8-C544-9749-A037-71EAF5392BE8}"/>
              </a:ext>
            </a:extLst>
          </p:cNvPr>
          <p:cNvSpPr txBox="1">
            <a:spLocks noChangeArrowheads="1"/>
          </p:cNvSpPr>
          <p:nvPr/>
        </p:nvSpPr>
        <p:spPr>
          <a:xfrm>
            <a:off x="488712" y="4560888"/>
            <a:ext cx="8166573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endParaRPr lang="en-US" sz="2800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lvl="0" algn="l" fontAlgn="auto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defRPr/>
            </a:pP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sz="2800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  <a:r>
              <a:rPr kumimoji="0" lang="en-US" sz="280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 Medium" charset="0"/>
                <a:ea typeface="Helvetica Neue Medium" charset="0"/>
                <a:cs typeface="Helvetica Neue Medium" charset="0"/>
              </a:rPr>
              <a:t> sees the latest write that took effect on </a:t>
            </a:r>
            <a:r>
              <a:rPr lang="en-US" sz="2800" dirty="0">
                <a:latin typeface="Helvetica Neue Medium" charset="0"/>
                <a:ea typeface="Helvetica Neue Medium" charset="0"/>
                <a:cs typeface="Helvetica Neue Medium" charset="0"/>
              </a:rPr>
              <a:t>the system (x=2)</a:t>
            </a: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41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41590</TotalTime>
  <Words>2521</Words>
  <Application>Microsoft Macintosh PowerPoint</Application>
  <PresentationFormat>On-screen Show (4:3)</PresentationFormat>
  <Paragraphs>471</Paragraphs>
  <Slides>35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Courier New</vt:lpstr>
      <vt:lpstr>Helvetica Neue</vt:lpstr>
      <vt:lpstr>Helvetica Neue Medium</vt:lpstr>
      <vt:lpstr>Times New Roman</vt:lpstr>
      <vt:lpstr>1_Office Theme</vt:lpstr>
      <vt:lpstr>Consistency Models</vt:lpstr>
      <vt:lpstr>Consistency Models</vt:lpstr>
      <vt:lpstr>Linearizability [Herlihy and Wing 1990]</vt:lpstr>
      <vt:lpstr>Intuitive example</vt:lpstr>
      <vt:lpstr>Intuitive example</vt:lpstr>
      <vt:lpstr>Linearizability</vt:lpstr>
      <vt:lpstr>Linearizability: YES</vt:lpstr>
      <vt:lpstr>Linearizability: NO</vt:lpstr>
      <vt:lpstr>Linearizability: Quiz</vt:lpstr>
      <vt:lpstr>Linearizability == “Appears to be a Single Machine”</vt:lpstr>
      <vt:lpstr>Linearizability is ideal?</vt:lpstr>
      <vt:lpstr>Stronger vs weaker consistency</vt:lpstr>
      <vt:lpstr>Strictly stronger consistency</vt:lpstr>
      <vt:lpstr>Sequential consistency</vt:lpstr>
      <vt:lpstr>Sequential Consistency ≈  “Appears to be a Single Machine”</vt:lpstr>
      <vt:lpstr>Linearizability is strictly stronger than Sequential Consistency</vt:lpstr>
      <vt:lpstr>Sequential consistency</vt:lpstr>
      <vt:lpstr>Sequential consistency</vt:lpstr>
      <vt:lpstr>Sequential consistency: YES</vt:lpstr>
      <vt:lpstr>Sequential consistency: YES</vt:lpstr>
      <vt:lpstr>Sequential consistency: NO</vt:lpstr>
      <vt:lpstr>Sequential consistency: NO</vt:lpstr>
      <vt:lpstr>Consistency hierarchy</vt:lpstr>
      <vt:lpstr>Causal+ Consistency</vt:lpstr>
      <vt:lpstr>Causal Consistency</vt:lpstr>
      <vt:lpstr>Causal Consistency</vt:lpstr>
      <vt:lpstr>Causal Consistency</vt:lpstr>
      <vt:lpstr>Causal Consistency</vt:lpstr>
      <vt:lpstr>Causal+ But Not Sequential</vt:lpstr>
      <vt:lpstr>Eventual But Not Causal+</vt:lpstr>
      <vt:lpstr>Consistency hierarchy</vt:lpstr>
      <vt:lpstr>Causal Consistency:  Quiz</vt:lpstr>
      <vt:lpstr>Sequential Consistency:  Quiz</vt:lpstr>
      <vt:lpstr>Causal Consistency</vt:lpstr>
      <vt:lpstr>Causal Consistency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1680</cp:revision>
  <cp:lastPrinted>2016-11-07T05:42:15Z</cp:lastPrinted>
  <dcterms:created xsi:type="dcterms:W3CDTF">2013-10-08T01:49:25Z</dcterms:created>
  <dcterms:modified xsi:type="dcterms:W3CDTF">2021-10-27T11:45:00Z</dcterms:modified>
</cp:coreProperties>
</file>