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7" r:id="rId2"/>
    <p:sldId id="290" r:id="rId3"/>
    <p:sldId id="301" r:id="rId4"/>
    <p:sldId id="559" r:id="rId5"/>
    <p:sldId id="557" r:id="rId6"/>
    <p:sldId id="558" r:id="rId7"/>
    <p:sldId id="560" r:id="rId8"/>
    <p:sldId id="413" r:id="rId9"/>
    <p:sldId id="416" r:id="rId10"/>
    <p:sldId id="417" r:id="rId11"/>
    <p:sldId id="274" r:id="rId12"/>
    <p:sldId id="275" r:id="rId13"/>
    <p:sldId id="340" r:id="rId14"/>
    <p:sldId id="277" r:id="rId15"/>
    <p:sldId id="278" r:id="rId16"/>
    <p:sldId id="280" r:id="rId17"/>
    <p:sldId id="553" r:id="rId18"/>
    <p:sldId id="342" r:id="rId19"/>
    <p:sldId id="343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32" r:id="rId28"/>
    <p:sldId id="333" r:id="rId29"/>
    <p:sldId id="334" r:id="rId30"/>
    <p:sldId id="299" r:id="rId31"/>
    <p:sldId id="331" r:id="rId3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13" autoAdjust="0"/>
    <p:restoredTop sz="84286" autoAdjust="0"/>
  </p:normalViewPr>
  <p:slideViewPr>
    <p:cSldViewPr snapToGrid="0">
      <p:cViewPr varScale="1">
        <p:scale>
          <a:sx n="107" d="100"/>
          <a:sy n="107" d="100"/>
        </p:scale>
        <p:origin x="376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87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4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28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28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220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33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74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3E973-2F78-F34A-985E-1CADD5692DC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993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53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5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90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19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30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79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Execution Thread. If a and b are two operations in a single thread of execution,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if operation a happens before operation b.</a:t>
            </a:r>
          </a:p>
          <a:p>
            <a:pPr marL="228600" indent="-228600">
              <a:buAutoNum type="arabicPeriod"/>
            </a:pPr>
            <a:r>
              <a:rPr lang="en-US" dirty="0"/>
              <a:t>Gets From. If a is a put operation and b is a get operation that returns the value written by a,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b.</a:t>
            </a:r>
          </a:p>
          <a:p>
            <a:pPr marL="228600" indent="-228600">
              <a:buAutoNum type="arabicPeriod"/>
            </a:pPr>
            <a:r>
              <a:rPr lang="en-US" dirty="0"/>
              <a:t>Transitivity. For operations a, b, and c, if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and b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086A4C-3EC3-B041-AC0E-EFE805A5DE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308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725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Log-exchange-based serialization inhibits replica scalability, as it relies on a single serialization point in each replica to establish ordering. Thus, either causal dependencies between keys are limited to the set of keys that can be stored on one node, or a single node (or replicated state machine) must provide a commit ordering and log for all operations across a cluster.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56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8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5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1.emf"/><Relationship Id="rId10" Type="http://schemas.openxmlformats.org/officeDocument/2006/relationships/image" Target="../media/image16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dirty="0"/>
              <a:t>Scalable Causal Consistency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Operations may be lost if failure before replication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2C4CD358-8C47-604C-B2A3-A7885CF5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585426"/>
              </p:ext>
            </p:extLst>
          </p:nvPr>
        </p:nvGraphicFramePr>
        <p:xfrm>
          <a:off x="288324" y="2739045"/>
          <a:ext cx="8591550" cy="218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7" name="Donut 6"/>
          <p:cNvSpPr/>
          <p:nvPr/>
        </p:nvSpPr>
        <p:spPr>
          <a:xfrm>
            <a:off x="5761130" y="3692080"/>
            <a:ext cx="1061701" cy="1393558"/>
          </a:xfrm>
          <a:prstGeom prst="donut">
            <a:avLst>
              <a:gd name="adj" fmla="val 9808"/>
            </a:avLst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8354" y="5207676"/>
            <a:ext cx="33300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It’s time to think about </a:t>
            </a:r>
            <a:r>
              <a:rPr lang="en-US" sz="2400" dirty="0" err="1">
                <a:latin typeface="+mn-lt"/>
                <a:ea typeface="Helvetica Neue Medium" charset="0"/>
                <a:cs typeface="Helvetica Neue Medium" charset="0"/>
              </a:rPr>
              <a:t>scability</a:t>
            </a:r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10F4BA-A965-AA4E-827F-70087A82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4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565024"/>
              </p:ext>
            </p:extLst>
          </p:nvPr>
        </p:nvGraphicFramePr>
        <p:xfrm>
          <a:off x="288324" y="2739045"/>
          <a:ext cx="8591550" cy="2738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42BF2E-DE1A-464F-8786-070640FB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298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0000"/>
            <a:ext cx="7772400" cy="2939200"/>
          </a:xfrm>
        </p:spPr>
        <p:txBody>
          <a:bodyPr>
            <a:noAutofit/>
          </a:bodyPr>
          <a:lstStyle/>
          <a:p>
            <a:pPr algn="l"/>
            <a:r>
              <a:rPr lang="en-US" sz="4800" b="0" dirty="0"/>
              <a:t>COPS:</a:t>
            </a:r>
            <a:br>
              <a:rPr lang="en-US" sz="4800" b="0" dirty="0"/>
            </a:br>
            <a:r>
              <a:rPr lang="en-US" sz="4400" b="0" dirty="0"/>
              <a:t>Scalable Causal Consistency</a:t>
            </a:r>
            <a:br>
              <a:rPr lang="en-US" sz="4400" b="0" dirty="0"/>
            </a:br>
            <a:r>
              <a:rPr lang="en-US" sz="4400" b="0" dirty="0"/>
              <a:t>for Geo-Replicated Storage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698029-96F4-274C-8B47-6E4B44E7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61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ankMap-USA-states.PNG"/>
          <p:cNvPicPr>
            <a:picLocks noChangeAspect="1"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246" y="1375468"/>
            <a:ext cx="9171246" cy="55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Freeform 142"/>
          <p:cNvSpPr/>
          <p:nvPr/>
        </p:nvSpPr>
        <p:spPr>
          <a:xfrm>
            <a:off x="107104" y="5322739"/>
            <a:ext cx="3457928" cy="1625294"/>
          </a:xfrm>
          <a:custGeom>
            <a:avLst/>
            <a:gdLst>
              <a:gd name="connsiteX0" fmla="*/ 107104 w 3457928"/>
              <a:gd name="connsiteY0" fmla="*/ 0 h 1744143"/>
              <a:gd name="connsiteX1" fmla="*/ 1193444 w 3457928"/>
              <a:gd name="connsiteY1" fmla="*/ 0 h 1744143"/>
              <a:gd name="connsiteX2" fmla="*/ 1881969 w 3457928"/>
              <a:gd name="connsiteY2" fmla="*/ 474284 h 1744143"/>
              <a:gd name="connsiteX3" fmla="*/ 2325686 w 3457928"/>
              <a:gd name="connsiteY3" fmla="*/ 611980 h 1744143"/>
              <a:gd name="connsiteX4" fmla="*/ 2983610 w 3457928"/>
              <a:gd name="connsiteY4" fmla="*/ 902670 h 1744143"/>
              <a:gd name="connsiteX5" fmla="*/ 3457928 w 3457928"/>
              <a:gd name="connsiteY5" fmla="*/ 1269858 h 1744143"/>
              <a:gd name="connsiteX6" fmla="*/ 3396725 w 3457928"/>
              <a:gd name="connsiteY6" fmla="*/ 1698244 h 1744143"/>
              <a:gd name="connsiteX7" fmla="*/ 2631697 w 3457928"/>
              <a:gd name="connsiteY7" fmla="*/ 1744143 h 1744143"/>
              <a:gd name="connsiteX8" fmla="*/ 1193444 w 3457928"/>
              <a:gd name="connsiteY8" fmla="*/ 1713544 h 1744143"/>
              <a:gd name="connsiteX9" fmla="*/ 0 w 3457928"/>
              <a:gd name="connsiteY9" fmla="*/ 1682945 h 1744143"/>
              <a:gd name="connsiteX10" fmla="*/ 45902 w 3457928"/>
              <a:gd name="connsiteY10" fmla="*/ 0 h 1744143"/>
              <a:gd name="connsiteX11" fmla="*/ 107104 w 3457928"/>
              <a:gd name="connsiteY11" fmla="*/ 0 h 174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57928" h="1744143">
                <a:moveTo>
                  <a:pt x="107104" y="0"/>
                </a:moveTo>
                <a:lnTo>
                  <a:pt x="1193444" y="0"/>
                </a:lnTo>
                <a:lnTo>
                  <a:pt x="1881969" y="474284"/>
                </a:lnTo>
                <a:lnTo>
                  <a:pt x="2325686" y="611980"/>
                </a:lnTo>
                <a:lnTo>
                  <a:pt x="2983610" y="902670"/>
                </a:lnTo>
                <a:lnTo>
                  <a:pt x="3457928" y="1269858"/>
                </a:lnTo>
                <a:lnTo>
                  <a:pt x="3396725" y="1698244"/>
                </a:lnTo>
                <a:lnTo>
                  <a:pt x="2631697" y="1744143"/>
                </a:lnTo>
                <a:lnTo>
                  <a:pt x="1193444" y="1713544"/>
                </a:lnTo>
                <a:lnTo>
                  <a:pt x="0" y="1682945"/>
                </a:lnTo>
                <a:lnTo>
                  <a:pt x="45902" y="0"/>
                </a:lnTo>
                <a:lnTo>
                  <a:pt x="10710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168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ea typeface="Helvetica Neue Medium" charset="0"/>
                <a:cs typeface="Helvetica Neue Medium" charset="0"/>
              </a:rPr>
              <a:t>Geo-Replicated Storage:</a:t>
            </a:r>
            <a:br>
              <a:rPr lang="en-US" sz="3600" dirty="0">
                <a:ea typeface="Helvetica Neue Medium" charset="0"/>
                <a:cs typeface="Helvetica Neue Medium" charset="0"/>
              </a:rPr>
            </a:br>
            <a:r>
              <a:rPr lang="en-US" sz="3600" dirty="0">
                <a:ea typeface="Helvetica Neue Medium" charset="0"/>
                <a:cs typeface="Helvetica Neue Medium" charset="0"/>
              </a:rPr>
              <a:t>Serve User Requests Quickly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70821" y="2100114"/>
            <a:ext cx="7895325" cy="3690036"/>
            <a:chOff x="770821" y="2100114"/>
            <a:chExt cx="7895325" cy="3690036"/>
          </a:xfrm>
        </p:grpSpPr>
        <p:grpSp>
          <p:nvGrpSpPr>
            <p:cNvPr id="15" name="Group 14"/>
            <p:cNvGrpSpPr/>
            <p:nvPr/>
          </p:nvGrpSpPr>
          <p:grpSpPr>
            <a:xfrm>
              <a:off x="1016000" y="2100114"/>
              <a:ext cx="1129477" cy="853171"/>
              <a:chOff x="1016000" y="2100114"/>
              <a:chExt cx="1129477" cy="853171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/>
            <p:cNvGrpSpPr/>
            <p:nvPr/>
          </p:nvGrpSpPr>
          <p:grpSpPr>
            <a:xfrm rot="907609">
              <a:off x="1382344" y="2443991"/>
              <a:ext cx="1129477" cy="853171"/>
              <a:chOff x="1016000" y="2100114"/>
              <a:chExt cx="1129477" cy="853171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" name="Oval 34"/>
            <p:cNvSpPr/>
            <p:nvPr/>
          </p:nvSpPr>
          <p:spPr>
            <a:xfrm rot="907609">
              <a:off x="4297025" y="29849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19390283">
              <a:off x="3569307" y="3567630"/>
              <a:ext cx="1412797" cy="1451142"/>
              <a:chOff x="934390" y="2277295"/>
              <a:chExt cx="928750" cy="698109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flipH="1">
                <a:off x="936040" y="2333519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10800000" flipH="1">
                <a:off x="934390" y="2277295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9390283">
              <a:off x="770821" y="3633325"/>
              <a:ext cx="610976" cy="728269"/>
              <a:chOff x="927100" y="2273300"/>
              <a:chExt cx="965200" cy="71808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 rot="907609">
              <a:off x="876300" y="44892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 rot="16390965">
              <a:off x="3091718" y="4866433"/>
              <a:ext cx="611745" cy="742102"/>
              <a:chOff x="925885" y="2259660"/>
              <a:chExt cx="966415" cy="73172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10800000" flipH="1">
                <a:off x="925885" y="225966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/>
            <p:nvPr/>
          </p:nvSpPr>
          <p:spPr>
            <a:xfrm rot="907609">
              <a:off x="2884286" y="4605525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 rot="2700000">
              <a:off x="5085333" y="5110730"/>
              <a:ext cx="630570" cy="728269"/>
              <a:chOff x="896146" y="2273300"/>
              <a:chExt cx="996154" cy="718085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0800000" flipH="1">
                <a:off x="896146" y="227330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 rot="8816644">
              <a:off x="5917576" y="5332813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9237480">
              <a:off x="7314633" y="3936770"/>
              <a:ext cx="610976" cy="728269"/>
              <a:chOff x="927100" y="2273300"/>
              <a:chExt cx="965200" cy="718085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 rot="14587664">
              <a:off x="7363612" y="4752536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 rot="9237480">
              <a:off x="8286940" y="2665673"/>
              <a:ext cx="379206" cy="434240"/>
              <a:chOff x="801349" y="2206853"/>
              <a:chExt cx="1090951" cy="7845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 flipH="1">
                <a:off x="801349" y="2206853"/>
                <a:ext cx="927101" cy="641884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Oval 57"/>
            <p:cNvSpPr/>
            <p:nvPr/>
          </p:nvSpPr>
          <p:spPr>
            <a:xfrm rot="14587664">
              <a:off x="8359338" y="2302017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850" y="2715769"/>
            <a:ext cx="8785261" cy="3516437"/>
            <a:chOff x="50850" y="2715769"/>
            <a:chExt cx="8785261" cy="3516437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850" y="2715769"/>
              <a:ext cx="1501301" cy="9950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00" y="5237169"/>
              <a:ext cx="1501301" cy="9950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34810" y="3066566"/>
              <a:ext cx="1501301" cy="995037"/>
            </a:xfrm>
            <a:prstGeom prst="rect">
              <a:avLst/>
            </a:prstGeom>
          </p:spPr>
        </p:pic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45807-447C-7F40-A079-600BFD84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Inside the Datacenter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00" y="1926164"/>
            <a:ext cx="821267" cy="8212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53734" y="1693331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0000" y="1788713"/>
            <a:ext cx="17272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Web Tier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8798" y="1788713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Storage Tier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607736" y="2552698"/>
            <a:ext cx="1524000" cy="2181584"/>
            <a:chOff x="2607736" y="2552698"/>
            <a:chExt cx="1524000" cy="2181584"/>
          </a:xfrm>
        </p:grpSpPr>
        <p:sp>
          <p:nvSpPr>
            <p:cNvPr id="9" name="Rectangle 8"/>
            <p:cNvSpPr/>
            <p:nvPr/>
          </p:nvSpPr>
          <p:spPr>
            <a:xfrm>
              <a:off x="2607736" y="255269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7736" y="3355617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07736" y="4158536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607736" y="4961454"/>
            <a:ext cx="1524000" cy="575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690531" y="2552698"/>
            <a:ext cx="1625600" cy="2984502"/>
            <a:chOff x="4690531" y="2552698"/>
            <a:chExt cx="1625600" cy="2984502"/>
          </a:xfrm>
        </p:grpSpPr>
        <p:sp>
          <p:nvSpPr>
            <p:cNvPr id="13" name="Oval 12"/>
            <p:cNvSpPr/>
            <p:nvPr/>
          </p:nvSpPr>
          <p:spPr>
            <a:xfrm>
              <a:off x="46905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A-F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46905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G-L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4690531" y="4158536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M-R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6905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S-Z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12927" y="3146268"/>
            <a:ext cx="2286000" cy="1619903"/>
            <a:chOff x="7212927" y="3146268"/>
            <a:chExt cx="2286000" cy="1619903"/>
          </a:xfrm>
        </p:grpSpPr>
        <p:grpSp>
          <p:nvGrpSpPr>
            <p:cNvPr id="34" name="Group 33"/>
            <p:cNvGrpSpPr/>
            <p:nvPr/>
          </p:nvGrpSpPr>
          <p:grpSpPr>
            <a:xfrm>
              <a:off x="7714396" y="3557905"/>
              <a:ext cx="1252885" cy="1208266"/>
              <a:chOff x="2247578" y="1693331"/>
              <a:chExt cx="4407220" cy="425026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353734" y="1693331"/>
                <a:ext cx="4250266" cy="425026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47578" y="1898133"/>
                <a:ext cx="2055986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Web Tier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368798" y="1898134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Storage Tier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07736" y="2552698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607736" y="3355617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607736" y="4158536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07736" y="4961454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690531" y="2552698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A-F</a:t>
                </a: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690531" y="3355617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G-L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690531" y="4158536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M-R</a:t>
                </a: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690531" y="4961454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S-Z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12927" y="3146268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Remote DC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38232" y="2543904"/>
            <a:ext cx="2286000" cy="2705423"/>
            <a:chOff x="5738232" y="2543904"/>
            <a:chExt cx="2286000" cy="2705423"/>
          </a:xfrm>
        </p:grpSpPr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6316131" y="2840571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316131" y="3662151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6316131" y="4258714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6" idx="6"/>
            </p:cNvCxnSpPr>
            <p:nvPr/>
          </p:nvCxnSpPr>
          <p:spPr>
            <a:xfrm flipV="1">
              <a:off x="6316131" y="4650640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324738">
              <a:off x="5738232" y="254390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solidFill>
                    <a:srgbClr val="8064A2">
                      <a:lumMod val="50000"/>
                    </a:srgbClr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Replication</a:t>
              </a:r>
            </a:p>
          </p:txBody>
        </p:sp>
      </p:grpSp>
      <p:cxnSp>
        <p:nvCxnSpPr>
          <p:cNvPr id="19" name="Straight Arrow Connector 18"/>
          <p:cNvCxnSpPr>
            <a:stCxn id="9" idx="3"/>
            <a:endCxn id="13" idx="2"/>
          </p:cNvCxnSpPr>
          <p:nvPr/>
        </p:nvCxnSpPr>
        <p:spPr>
          <a:xfrm>
            <a:off x="4131736" y="2840571"/>
            <a:ext cx="558795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31736" y="2900011"/>
            <a:ext cx="796859" cy="2349316"/>
            <a:chOff x="4131736" y="2900011"/>
            <a:chExt cx="796859" cy="2349316"/>
          </a:xfrm>
        </p:grpSpPr>
        <p:cxnSp>
          <p:nvCxnSpPr>
            <p:cNvPr id="46" name="Straight Arrow Connector 45"/>
            <p:cNvCxnSpPr>
              <a:endCxn id="16" idx="2"/>
            </p:cNvCxnSpPr>
            <p:nvPr/>
          </p:nvCxnSpPr>
          <p:spPr>
            <a:xfrm>
              <a:off x="4132994" y="3009251"/>
              <a:ext cx="557537" cy="2240076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4" idx="1"/>
            </p:cNvCxnSpPr>
            <p:nvPr/>
          </p:nvCxnSpPr>
          <p:spPr>
            <a:xfrm>
              <a:off x="4131736" y="2900011"/>
              <a:ext cx="796859" cy="53992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131736" y="2908846"/>
              <a:ext cx="558795" cy="75330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131736" y="3009251"/>
              <a:ext cx="656575" cy="128914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75267" y="2341866"/>
            <a:ext cx="1532469" cy="40556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2743200" y="2609134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-50802" y="-219168"/>
            <a:ext cx="9285675" cy="7077168"/>
          </a:xfrm>
          <a:custGeom>
            <a:avLst/>
            <a:gdLst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27283 w 9285675"/>
              <a:gd name="connsiteY13" fmla="*/ 1761437 h 6977477"/>
              <a:gd name="connsiteX14" fmla="*/ 6609215 w 9285675"/>
              <a:gd name="connsiteY14" fmla="*/ 1843365 h 6977477"/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6092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838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89210 w 9285675"/>
              <a:gd name="connsiteY12" fmla="*/ 6350 h 6977477"/>
              <a:gd name="connsiteX13" fmla="*/ 6583815 w 9285675"/>
              <a:gd name="connsiteY13" fmla="*/ 1843365 h 6977477"/>
              <a:gd name="connsiteX0" fmla="*/ 6583815 w 9285675"/>
              <a:gd name="connsiteY0" fmla="*/ 1875115 h 7009227"/>
              <a:gd name="connsiteX1" fmla="*/ 4424351 w 9285675"/>
              <a:gd name="connsiteY1" fmla="*/ 1875115 h 7009227"/>
              <a:gd name="connsiteX2" fmla="*/ 4465317 w 9285675"/>
              <a:gd name="connsiteY2" fmla="*/ 5903208 h 7009227"/>
              <a:gd name="connsiteX3" fmla="*/ 6540938 w 9285675"/>
              <a:gd name="connsiteY3" fmla="*/ 5916863 h 7009227"/>
              <a:gd name="connsiteX4" fmla="*/ 7715303 w 9285675"/>
              <a:gd name="connsiteY4" fmla="*/ 5056626 h 7009227"/>
              <a:gd name="connsiteX5" fmla="*/ 7715303 w 9285675"/>
              <a:gd name="connsiteY5" fmla="*/ 2803624 h 7009227"/>
              <a:gd name="connsiteX6" fmla="*/ 6718459 w 9285675"/>
              <a:gd name="connsiteY6" fmla="*/ 1875115 h 7009227"/>
              <a:gd name="connsiteX7" fmla="*/ 6704803 w 9285675"/>
              <a:gd name="connsiteY7" fmla="*/ 59059 h 7009227"/>
              <a:gd name="connsiteX8" fmla="*/ 9285675 w 9285675"/>
              <a:gd name="connsiteY8" fmla="*/ 86368 h 7009227"/>
              <a:gd name="connsiteX9" fmla="*/ 9285675 w 9285675"/>
              <a:gd name="connsiteY9" fmla="*/ 7009227 h 7009227"/>
              <a:gd name="connsiteX10" fmla="*/ 0 w 9285675"/>
              <a:gd name="connsiteY10" fmla="*/ 6995573 h 7009227"/>
              <a:gd name="connsiteX11" fmla="*/ 54621 w 9285675"/>
              <a:gd name="connsiteY11" fmla="*/ 31750 h 7009227"/>
              <a:gd name="connsiteX12" fmla="*/ 6582860 w 9285675"/>
              <a:gd name="connsiteY12" fmla="*/ 0 h 7009227"/>
              <a:gd name="connsiteX13" fmla="*/ 6583815 w 9285675"/>
              <a:gd name="connsiteY13" fmla="*/ 1875115 h 7009227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582860 w 9285675"/>
              <a:gd name="connsiteY12" fmla="*/ 10791 h 7020018"/>
              <a:gd name="connsiteX13" fmla="*/ 6583815 w 9285675"/>
              <a:gd name="connsiteY13" fmla="*/ 1885906 h 7020018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583815 w 9285675"/>
              <a:gd name="connsiteY13" fmla="*/ 1885906 h 7020018"/>
              <a:gd name="connsiteX0" fmla="*/ 67489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489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256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908131 h 7035893"/>
              <a:gd name="connsiteX1" fmla="*/ 4424351 w 9285675"/>
              <a:gd name="connsiteY1" fmla="*/ 1901781 h 7035893"/>
              <a:gd name="connsiteX2" fmla="*/ 4465317 w 9285675"/>
              <a:gd name="connsiteY2" fmla="*/ 5929874 h 7035893"/>
              <a:gd name="connsiteX3" fmla="*/ 6540938 w 9285675"/>
              <a:gd name="connsiteY3" fmla="*/ 5943529 h 7035893"/>
              <a:gd name="connsiteX4" fmla="*/ 7715303 w 9285675"/>
              <a:gd name="connsiteY4" fmla="*/ 5083292 h 7035893"/>
              <a:gd name="connsiteX5" fmla="*/ 7715303 w 9285675"/>
              <a:gd name="connsiteY5" fmla="*/ 2830290 h 7035893"/>
              <a:gd name="connsiteX6" fmla="*/ 6718459 w 9285675"/>
              <a:gd name="connsiteY6" fmla="*/ 1901781 h 7035893"/>
              <a:gd name="connsiteX7" fmla="*/ 6727028 w 9285675"/>
              <a:gd name="connsiteY7" fmla="*/ 0 h 7035893"/>
              <a:gd name="connsiteX8" fmla="*/ 9285675 w 9285675"/>
              <a:gd name="connsiteY8" fmla="*/ 113034 h 7035893"/>
              <a:gd name="connsiteX9" fmla="*/ 9285675 w 9285675"/>
              <a:gd name="connsiteY9" fmla="*/ 7035893 h 7035893"/>
              <a:gd name="connsiteX10" fmla="*/ 0 w 9285675"/>
              <a:gd name="connsiteY10" fmla="*/ 7022239 h 7035893"/>
              <a:gd name="connsiteX11" fmla="*/ 54621 w 9285675"/>
              <a:gd name="connsiteY11" fmla="*/ 58416 h 7035893"/>
              <a:gd name="connsiteX12" fmla="*/ 6722560 w 9285675"/>
              <a:gd name="connsiteY12" fmla="*/ 26666 h 7035893"/>
              <a:gd name="connsiteX13" fmla="*/ 6723515 w 9285675"/>
              <a:gd name="connsiteY13" fmla="*/ 1908131 h 7035893"/>
              <a:gd name="connsiteX0" fmla="*/ 6723515 w 9285675"/>
              <a:gd name="connsiteY0" fmla="*/ 1949406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3515 w 9285675"/>
              <a:gd name="connsiteY13" fmla="*/ 1949406 h 7077168"/>
              <a:gd name="connsiteX0" fmla="*/ 6720340 w 9285675"/>
              <a:gd name="connsiteY0" fmla="*/ 1946231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0340 w 9285675"/>
              <a:gd name="connsiteY13" fmla="*/ 1946231 h 707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5675" h="7077168">
                <a:moveTo>
                  <a:pt x="6720340" y="1946231"/>
                </a:moveTo>
                <a:lnTo>
                  <a:pt x="4424351" y="1943056"/>
                </a:lnTo>
                <a:lnTo>
                  <a:pt x="4465317" y="5971149"/>
                </a:lnTo>
                <a:lnTo>
                  <a:pt x="6540938" y="5984804"/>
                </a:lnTo>
                <a:lnTo>
                  <a:pt x="7715303" y="5124567"/>
                </a:lnTo>
                <a:lnTo>
                  <a:pt x="7715303" y="2871565"/>
                </a:lnTo>
                <a:lnTo>
                  <a:pt x="6718459" y="1943056"/>
                </a:lnTo>
                <a:cubicBezTo>
                  <a:pt x="6718140" y="1314421"/>
                  <a:pt x="6724172" y="628635"/>
                  <a:pt x="6723853" y="0"/>
                </a:cubicBezTo>
                <a:lnTo>
                  <a:pt x="9285675" y="154309"/>
                </a:lnTo>
                <a:lnTo>
                  <a:pt x="9285675" y="7077168"/>
                </a:lnTo>
                <a:lnTo>
                  <a:pt x="0" y="7063514"/>
                </a:lnTo>
                <a:lnTo>
                  <a:pt x="54621" y="99691"/>
                </a:lnTo>
                <a:lnTo>
                  <a:pt x="6722560" y="67941"/>
                </a:lnTo>
                <a:cubicBezTo>
                  <a:pt x="6720762" y="680279"/>
                  <a:pt x="6722138" y="1333893"/>
                  <a:pt x="6720340" y="1946231"/>
                </a:cubicBezTo>
                <a:close/>
              </a:path>
            </a:pathLst>
          </a:custGeom>
          <a:solidFill>
            <a:schemeClr val="bg1">
              <a:lumMod val="50000"/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E27459-6F15-4946-AAA4-13B92121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5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 animBg="1"/>
      <p:bldP spid="63" grpId="0" animBg="1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24307" y="1597683"/>
            <a:ext cx="6857894" cy="4992150"/>
            <a:chOff x="651449" y="1394073"/>
            <a:chExt cx="6857894" cy="4992150"/>
          </a:xfrm>
        </p:grpSpPr>
        <p:grpSp>
          <p:nvGrpSpPr>
            <p:cNvPr id="7" name="Group 6"/>
            <p:cNvGrpSpPr/>
            <p:nvPr/>
          </p:nvGrpSpPr>
          <p:grpSpPr>
            <a:xfrm>
              <a:off x="651449" y="1394073"/>
              <a:ext cx="1914635" cy="4992150"/>
              <a:chOff x="274798" y="718538"/>
              <a:chExt cx="1914635" cy="499215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4798" y="718538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594708" y="1394073"/>
              <a:ext cx="1914635" cy="4951116"/>
              <a:chOff x="274798" y="718538"/>
              <a:chExt cx="1914635" cy="4951116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74798" y="718538"/>
                <a:ext cx="1914635" cy="495111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cxnSp>
          <p:nvCxnSpPr>
            <p:cNvPr id="100" name="Straight Arrow Connector 99"/>
            <p:cNvCxnSpPr>
              <a:endCxn id="75" idx="2"/>
            </p:cNvCxnSpPr>
            <p:nvPr/>
          </p:nvCxnSpPr>
          <p:spPr>
            <a:xfrm>
              <a:off x="2204103" y="1798345"/>
              <a:ext cx="3752585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037844" y="1597683"/>
            <a:ext cx="6830818" cy="4990400"/>
            <a:chOff x="651449" y="4136776"/>
            <a:chExt cx="6830818" cy="4990400"/>
          </a:xfrm>
        </p:grpSpPr>
        <p:grpSp>
          <p:nvGrpSpPr>
            <p:cNvPr id="6" name="Group 5"/>
            <p:cNvGrpSpPr/>
            <p:nvPr/>
          </p:nvGrpSpPr>
          <p:grpSpPr>
            <a:xfrm>
              <a:off x="651449" y="4136776"/>
              <a:ext cx="1914635" cy="4990400"/>
              <a:chOff x="2538100" y="1959295"/>
              <a:chExt cx="1914635" cy="49904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5567632" y="4136776"/>
              <a:ext cx="1914635" cy="4990400"/>
              <a:chOff x="2538100" y="1959295"/>
              <a:chExt cx="1914635" cy="4990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cxnSp>
          <p:nvCxnSpPr>
            <p:cNvPr id="81" name="Straight Arrow Connector 80"/>
            <p:cNvCxnSpPr>
              <a:stCxn id="60" idx="6"/>
              <a:endCxn id="79" idx="2"/>
            </p:cNvCxnSpPr>
            <p:nvPr/>
          </p:nvCxnSpPr>
          <p:spPr>
            <a:xfrm>
              <a:off x="2204103" y="4568179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80" idx="2"/>
            </p:cNvCxnSpPr>
            <p:nvPr/>
          </p:nvCxnSpPr>
          <p:spPr>
            <a:xfrm>
              <a:off x="2204103" y="5156277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034428" y="1596224"/>
            <a:ext cx="6839171" cy="4990400"/>
            <a:chOff x="670172" y="104143"/>
            <a:chExt cx="6839171" cy="4990400"/>
          </a:xfrm>
        </p:grpSpPr>
        <p:grpSp>
          <p:nvGrpSpPr>
            <p:cNvPr id="5" name="Group 4"/>
            <p:cNvGrpSpPr/>
            <p:nvPr/>
          </p:nvGrpSpPr>
          <p:grpSpPr>
            <a:xfrm>
              <a:off x="670172" y="104143"/>
              <a:ext cx="1914635" cy="4990400"/>
              <a:chOff x="4826185" y="1379867"/>
              <a:chExt cx="1914635" cy="49904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grpSp>
          <p:nvGrpSpPr>
            <p:cNvPr id="87" name="Group 86"/>
            <p:cNvGrpSpPr/>
            <p:nvPr/>
          </p:nvGrpSpPr>
          <p:grpSpPr>
            <a:xfrm>
              <a:off x="5594708" y="104143"/>
              <a:ext cx="1914635" cy="4990400"/>
              <a:chOff x="4826185" y="1379867"/>
              <a:chExt cx="1914635" cy="4990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cxnSp>
          <p:nvCxnSpPr>
            <p:cNvPr id="94" name="Straight Arrow Connector 93"/>
            <p:cNvCxnSpPr>
              <a:stCxn id="62" idx="6"/>
              <a:endCxn id="90" idx="2"/>
            </p:cNvCxnSpPr>
            <p:nvPr/>
          </p:nvCxnSpPr>
          <p:spPr>
            <a:xfrm>
              <a:off x="2247119" y="526875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63" idx="6"/>
              <a:endCxn id="91" idx="2"/>
            </p:cNvCxnSpPr>
            <p:nvPr/>
          </p:nvCxnSpPr>
          <p:spPr>
            <a:xfrm>
              <a:off x="2247119" y="1114974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64" idx="6"/>
              <a:endCxn id="92" idx="2"/>
            </p:cNvCxnSpPr>
            <p:nvPr/>
          </p:nvCxnSpPr>
          <p:spPr>
            <a:xfrm>
              <a:off x="2247119" y="1703073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65" idx="6"/>
              <a:endCxn id="93" idx="2"/>
            </p:cNvCxnSpPr>
            <p:nvPr/>
          </p:nvCxnSpPr>
          <p:spPr>
            <a:xfrm>
              <a:off x="2247119" y="2291172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040073" y="1593015"/>
            <a:ext cx="6839171" cy="5001652"/>
            <a:chOff x="1040505" y="1168959"/>
            <a:chExt cx="6839171" cy="5001652"/>
          </a:xfrm>
        </p:grpSpPr>
        <p:grpSp>
          <p:nvGrpSpPr>
            <p:cNvPr id="3" name="Group 2"/>
            <p:cNvGrpSpPr/>
            <p:nvPr/>
          </p:nvGrpSpPr>
          <p:grpSpPr>
            <a:xfrm>
              <a:off x="1040505" y="1168959"/>
              <a:ext cx="1914635" cy="4992150"/>
              <a:chOff x="7037308" y="203669"/>
              <a:chExt cx="1914635" cy="499215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037308" y="203669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50" name="Oval 4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grpSp>
          <p:nvGrpSpPr>
            <p:cNvPr id="108" name="Group 107"/>
            <p:cNvGrpSpPr/>
            <p:nvPr/>
          </p:nvGrpSpPr>
          <p:grpSpPr>
            <a:xfrm>
              <a:off x="5965041" y="1178461"/>
              <a:ext cx="1914635" cy="4992150"/>
              <a:chOff x="7037308" y="172137"/>
              <a:chExt cx="1914635" cy="4992150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7037308" y="172137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124" name="Oval 12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130" name="Oval 12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133" name="Oval 132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114" name="Oval 11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116" name="Oval 115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cxnSp>
          <p:nvCxnSpPr>
            <p:cNvPr id="134" name="Straight Arrow Connector 133"/>
            <p:cNvCxnSpPr/>
            <p:nvPr/>
          </p:nvCxnSpPr>
          <p:spPr>
            <a:xfrm>
              <a:off x="2593159" y="1634627"/>
              <a:ext cx="3717156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53" idx="6"/>
              <a:endCxn id="124" idx="2"/>
            </p:cNvCxnSpPr>
            <p:nvPr/>
          </p:nvCxnSpPr>
          <p:spPr>
            <a:xfrm>
              <a:off x="2593159" y="216557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55" idx="6"/>
              <a:endCxn id="130" idx="2"/>
            </p:cNvCxnSpPr>
            <p:nvPr/>
          </p:nvCxnSpPr>
          <p:spPr>
            <a:xfrm>
              <a:off x="2593159" y="2753675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59" idx="6"/>
              <a:endCxn id="133" idx="2"/>
            </p:cNvCxnSpPr>
            <p:nvPr/>
          </p:nvCxnSpPr>
          <p:spPr>
            <a:xfrm>
              <a:off x="2593159" y="3341773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48" idx="6"/>
              <a:endCxn id="113" idx="2"/>
            </p:cNvCxnSpPr>
            <p:nvPr/>
          </p:nvCxnSpPr>
          <p:spPr>
            <a:xfrm>
              <a:off x="2593159" y="3958300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49" idx="6"/>
              <a:endCxn id="114" idx="2"/>
            </p:cNvCxnSpPr>
            <p:nvPr/>
          </p:nvCxnSpPr>
          <p:spPr>
            <a:xfrm>
              <a:off x="2593159" y="4546399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>
              <a:stCxn id="50" idx="6"/>
              <a:endCxn id="115" idx="2"/>
            </p:cNvCxnSpPr>
            <p:nvPr/>
          </p:nvCxnSpPr>
          <p:spPr>
            <a:xfrm>
              <a:off x="2593159" y="5134498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51" idx="6"/>
              <a:endCxn id="116" idx="2"/>
            </p:cNvCxnSpPr>
            <p:nvPr/>
          </p:nvCxnSpPr>
          <p:spPr>
            <a:xfrm>
              <a:off x="2593159" y="572259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Scalability through </a:t>
            </a:r>
            <a:r>
              <a:rPr lang="en-US" dirty="0" err="1">
                <a:ea typeface="Helvetica Neue Medium" charset="0"/>
                <a:cs typeface="Helvetica Neue Medium" charset="0"/>
              </a:rPr>
              <a:t>Sharding</a:t>
            </a:r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14CB60-947B-FA4F-ABDB-956DA263A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4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1314" y="4516487"/>
            <a:ext cx="1203250" cy="12032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150" y="1449421"/>
            <a:ext cx="3373947" cy="5008124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Remove boss from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 friends group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Post to friends: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“Time for a new job!”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dirty="0"/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Friend reads post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Causality By Example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283200" y="4025934"/>
            <a:ext cx="1631353" cy="897467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140408" y="2608896"/>
            <a:ext cx="3092" cy="772786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83200" y="4025934"/>
            <a:ext cx="1618653" cy="897467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43500" y="2621964"/>
            <a:ext cx="0" cy="7635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55930" y="1459271"/>
            <a:ext cx="36611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Causality (       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Same process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Reads-From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  (message receipt)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Transitivity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7760131" y="1742719"/>
            <a:ext cx="5614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351602" y="3462635"/>
            <a:ext cx="152399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New Job!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95900" y="2618114"/>
            <a:ext cx="1758353" cy="2163297"/>
            <a:chOff x="6004007" y="3031379"/>
            <a:chExt cx="1758353" cy="2163297"/>
          </a:xfrm>
          <a:effectLst/>
        </p:grpSpPr>
        <p:cxnSp>
          <p:nvCxnSpPr>
            <p:cNvPr id="25" name="Straight Arrow Connector 24"/>
            <p:cNvCxnSpPr/>
            <p:nvPr/>
          </p:nvCxnSpPr>
          <p:spPr>
            <a:xfrm>
              <a:off x="6004007" y="4221245"/>
              <a:ext cx="1758353" cy="973431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016707" y="3031379"/>
              <a:ext cx="0" cy="1191886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1601832"/>
            <a:ext cx="996950" cy="9969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167" b="100000" l="0" r="91837">
                        <a14:foregroundMark x1="78912" y1="27083" x2="83673" y2="43750"/>
                        <a14:foregroundMark x1="59184" y1="10417" x2="69388" y2="14583"/>
                        <a14:foregroundMark x1="72789" y1="17361" x2="76190" y2="22222"/>
                        <a14:foregroundMark x1="21769" y1="17361" x2="12245" y2="36111"/>
                        <a14:foregroundMark x1="65306" y1="8333" x2="45578" y2="7639"/>
                        <a14:foregroundMark x1="78231" y1="62500" x2="78231" y2="62500"/>
                        <a14:foregroundMark x1="78912" y1="58333" x2="78912" y2="58333"/>
                        <a14:foregroundMark x1="78912" y1="59722" x2="78912" y2="59722"/>
                        <a14:backgroundMark x1="69388" y1="7639" x2="91156" y2="29167"/>
                        <a14:backgroundMark x1="26531" y1="62500" x2="26531" y2="84028"/>
                        <a14:backgroundMark x1="6122" y1="45139" x2="21088" y2="80556"/>
                        <a14:backgroundMark x1="3401" y1="38194" x2="8844" y2="25694"/>
                        <a14:backgroundMark x1="9524" y1="20833" x2="15646" y2="15278"/>
                        <a14:backgroundMark x1="38776" y1="6944" x2="16327" y2="131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-67502" y="4584219"/>
            <a:ext cx="1013653" cy="99296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3089950"/>
            <a:ext cx="996950" cy="99695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4267197" y="1731688"/>
            <a:ext cx="1647433" cy="1077901"/>
            <a:chOff x="4244742" y="1789420"/>
            <a:chExt cx="1297264" cy="1077901"/>
          </a:xfrm>
        </p:grpSpPr>
        <p:sp>
          <p:nvSpPr>
            <p:cNvPr id="44" name="Rectangle 43"/>
            <p:cNvSpPr/>
            <p:nvPr/>
          </p:nvSpPr>
          <p:spPr>
            <a:xfrm>
              <a:off x="4244742" y="1789420"/>
              <a:ext cx="1297264" cy="1077901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Friends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Boss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 Medium"/>
                <a:ea typeface="+mn-ea"/>
                <a:cs typeface="Helvetica Neue Medium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381501" y="2468198"/>
              <a:ext cx="1025051" cy="251816"/>
              <a:chOff x="4381501" y="2448954"/>
              <a:chExt cx="1025051" cy="25181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A9F6E-C37B-5743-BD51-5EDC25AF9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0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Bayou’s 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47314" cy="4525963"/>
          </a:xfrm>
        </p:spPr>
        <p:txBody>
          <a:bodyPr>
            <a:normAutofit/>
          </a:bodyPr>
          <a:lstStyle/>
          <a:p>
            <a:r>
              <a:rPr lang="en-US" dirty="0"/>
              <a:t>Log-exchange based</a:t>
            </a:r>
          </a:p>
          <a:p>
            <a:pPr lvl="1"/>
            <a:endParaRPr lang="en-US" dirty="0"/>
          </a:p>
          <a:p>
            <a:r>
              <a:rPr lang="en-US" dirty="0"/>
              <a:t>Log is single serialization point within DC</a:t>
            </a:r>
          </a:p>
          <a:p>
            <a:pPr marL="457200" lvl="1" indent="0">
              <a:buNone/>
            </a:pPr>
            <a:r>
              <a:rPr lang="en-US" b="1" dirty="0"/>
              <a:t>   Implicitly</a:t>
            </a:r>
            <a:r>
              <a:rPr lang="en-US" dirty="0"/>
              <a:t> captures &amp; enforces causal order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5886450" y="2124338"/>
            <a:ext cx="1213302" cy="1060563"/>
            <a:chOff x="5886450" y="2124338"/>
            <a:chExt cx="1213302" cy="1060563"/>
          </a:xfrm>
        </p:grpSpPr>
        <p:sp>
          <p:nvSpPr>
            <p:cNvPr id="17" name="Rectangle 16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66378" y="2754888"/>
              <a:ext cx="1053743" cy="366308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lnSpcReduction="1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66378" y="2124338"/>
              <a:ext cx="1077808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Local Datacenter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797540" y="2030602"/>
            <a:ext cx="765994" cy="548638"/>
            <a:chOff x="7797540" y="2030602"/>
            <a:chExt cx="765994" cy="548638"/>
          </a:xfrm>
        </p:grpSpPr>
        <p:sp>
          <p:nvSpPr>
            <p:cNvPr id="19" name="Rectangle 18"/>
            <p:cNvSpPr/>
            <p:nvPr/>
          </p:nvSpPr>
          <p:spPr>
            <a:xfrm>
              <a:off x="7799823" y="2037740"/>
              <a:ext cx="709178" cy="5415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55949" y="2356263"/>
              <a:ext cx="595901" cy="187286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fontScale="32500" lnSpcReduction="2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797540" y="2030602"/>
              <a:ext cx="765994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Remote DC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860856" y="2810630"/>
            <a:ext cx="114255" cy="2627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50291" y="2810630"/>
            <a:ext cx="114255" cy="2627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01591" y="2810630"/>
            <a:ext cx="114255" cy="2627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91027" y="2810630"/>
            <a:ext cx="114255" cy="2627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7099752" y="2579240"/>
            <a:ext cx="1260479" cy="43504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360231" y="2379284"/>
            <a:ext cx="60751" cy="1397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195100" y="2379284"/>
            <a:ext cx="60751" cy="1397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275548" y="2379284"/>
            <a:ext cx="60751" cy="13972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110417" y="2379284"/>
            <a:ext cx="60751" cy="13972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39" y="3768143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>
                <a:solidFill>
                  <a:srgbClr val="008000"/>
                </a:solidFill>
                <a:latin typeface="Helvetica Neue Medium"/>
                <a:cs typeface="Helvetica Neue Medium"/>
              </a:rPr>
              <a:t>√ </a:t>
            </a:r>
            <a:endParaRPr lang="en-US" sz="2800" dirty="0">
              <a:solidFill>
                <a:prstClr val="black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0CE21-B5F0-9345-8B11-D7E4BD31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2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2" grpId="0" animBg="1"/>
      <p:bldP spid="23" grpId="0" animBg="1"/>
      <p:bldP spid="26" grpId="0" animBg="1"/>
      <p:bldP spid="27" grpId="0" animBg="1"/>
      <p:bldP spid="53" grpId="0" animBg="1"/>
      <p:bldP spid="54" grpId="0" animBg="1"/>
      <p:bldP spid="55" grpId="0" animBg="1"/>
      <p:bldP spid="56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Sharded</a:t>
            </a:r>
            <a:r>
              <a:rPr lang="en-US" dirty="0"/>
              <a:t> Log 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use a separate log per shard?</a:t>
            </a:r>
          </a:p>
          <a:p>
            <a:endParaRPr lang="en-US" dirty="0"/>
          </a:p>
          <a:p>
            <a:r>
              <a:rPr lang="en-US" dirty="0"/>
              <a:t>What happens if we use a single log?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7C5C38-C485-9C46-8DE5-BC708004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6057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 (Strong/Strict Consistency)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F71AE7-D5A9-A54C-A6C4-F32EF9B4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74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Key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8" y="1600200"/>
            <a:ext cx="8581956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Capture causality with explicit dependency metadata</a:t>
            </a:r>
          </a:p>
          <a:p>
            <a:r>
              <a:rPr lang="en-US" sz="2800" dirty="0"/>
              <a:t>Enforce with distributed verifications</a:t>
            </a:r>
          </a:p>
          <a:p>
            <a:pPr lvl="1"/>
            <a:r>
              <a:rPr lang="en-US" sz="2400" dirty="0"/>
              <a:t>Delay exposing replicated writes until all dependencies are satisfied in the datacenter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299335" y="4631195"/>
            <a:ext cx="2303044" cy="1964176"/>
            <a:chOff x="5877307" y="2124338"/>
            <a:chExt cx="1243536" cy="1060563"/>
          </a:xfrm>
        </p:grpSpPr>
        <p:sp>
          <p:nvSpPr>
            <p:cNvPr id="19" name="Rectangle 18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77307" y="2124338"/>
              <a:ext cx="1243536" cy="26851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Local Datacenter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887200" y="4681822"/>
            <a:ext cx="1742972" cy="1597570"/>
            <a:chOff x="8735252" y="2030603"/>
            <a:chExt cx="941123" cy="862613"/>
          </a:xfrm>
        </p:grpSpPr>
        <p:sp>
          <p:nvSpPr>
            <p:cNvPr id="23" name="Rectangle 22"/>
            <p:cNvSpPr/>
            <p:nvPr/>
          </p:nvSpPr>
          <p:spPr>
            <a:xfrm>
              <a:off x="8735252" y="2037739"/>
              <a:ext cx="941122" cy="8554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35253" y="2030603"/>
              <a:ext cx="941122" cy="20719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Remote DC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20116" y="5182393"/>
            <a:ext cx="211602" cy="2433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81248" y="5555351"/>
            <a:ext cx="211602" cy="23674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94432" y="6161020"/>
            <a:ext cx="211602" cy="236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75448" y="6161020"/>
            <a:ext cx="211602" cy="23674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30" name="Straight Arrow Connector 29"/>
          <p:cNvCxnSpPr>
            <a:endCxn id="54" idx="2"/>
          </p:cNvCxnSpPr>
          <p:nvPr/>
        </p:nvCxnSpPr>
        <p:spPr>
          <a:xfrm flipV="1">
            <a:off x="3106034" y="5950750"/>
            <a:ext cx="4009900" cy="405600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7047771" y="5065546"/>
            <a:ext cx="136325" cy="1567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48714" y="5128481"/>
            <a:ext cx="136325" cy="15252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047771" y="5798226"/>
            <a:ext cx="136325" cy="1525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416875" y="5798226"/>
            <a:ext cx="136325" cy="1525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56" name="Straight Arrow Connector 55"/>
          <p:cNvCxnSpPr>
            <a:endCxn id="55" idx="1"/>
          </p:cNvCxnSpPr>
          <p:nvPr/>
        </p:nvCxnSpPr>
        <p:spPr>
          <a:xfrm flipV="1">
            <a:off x="1820348" y="5874488"/>
            <a:ext cx="4596527" cy="387016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1992850" y="5281005"/>
            <a:ext cx="4355864" cy="395387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2" idx="1"/>
          </p:cNvCxnSpPr>
          <p:nvPr/>
        </p:nvCxnSpPr>
        <p:spPr>
          <a:xfrm flipV="1">
            <a:off x="2931718" y="5143933"/>
            <a:ext cx="4116053" cy="46545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6553200" y="5266715"/>
            <a:ext cx="490365" cy="499458"/>
            <a:chOff x="-983253" y="1936551"/>
            <a:chExt cx="264774" cy="269684"/>
          </a:xfrm>
        </p:grpSpPr>
        <p:cxnSp>
          <p:nvCxnSpPr>
            <p:cNvPr id="59" name="Straight Arrow Connector 58"/>
            <p:cNvCxnSpPr/>
            <p:nvPr/>
          </p:nvCxnSpPr>
          <p:spPr>
            <a:xfrm flipV="1">
              <a:off x="-974787" y="1936551"/>
              <a:ext cx="256308" cy="269684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-983253" y="1936551"/>
              <a:ext cx="264774" cy="256985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750076" y="2113307"/>
            <a:ext cx="869234" cy="369332"/>
            <a:chOff x="1166410" y="2211763"/>
            <a:chExt cx="869234" cy="369332"/>
          </a:xfrm>
        </p:grpSpPr>
        <p:sp>
          <p:nvSpPr>
            <p:cNvPr id="31" name="Rectangle 30"/>
            <p:cNvSpPr/>
            <p:nvPr/>
          </p:nvSpPr>
          <p:spPr>
            <a:xfrm>
              <a:off x="1899319" y="2328696"/>
              <a:ext cx="136325" cy="15677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1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66410" y="2328696"/>
              <a:ext cx="136325" cy="1525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65193" y="221176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dirty="0">
                  <a:solidFill>
                    <a:prstClr val="black"/>
                  </a:solidFill>
                  <a:latin typeface="Helvetica Neue Medium"/>
                  <a:cs typeface="Helvetica Neue Medium"/>
                </a:rPr>
                <a:t>after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ACF518-A88B-DC4C-AB7E-2E7ADC33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66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animBg="1"/>
      <p:bldP spid="27" grpId="0" animBg="1"/>
      <p:bldP spid="28" grpId="0" animBg="1"/>
      <p:bldP spid="29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1016000" y="3024412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defTabSz="457200"/>
            <a:r>
              <a:rPr lang="en-US" sz="2400" dirty="0">
                <a:solidFill>
                  <a:prstClr val="white"/>
                </a:solidFill>
                <a:cs typeface="Helvetica Neue Medium"/>
              </a:rPr>
              <a:t>Client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533" y="4003640"/>
            <a:ext cx="29125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</a:rPr>
              <a:t>All Ops Local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=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Available and Low Latency</a:t>
            </a:r>
            <a:b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</a:br>
            <a:endParaRPr lang="en-US" sz="3200" dirty="0">
              <a:solidFill>
                <a:prstClr val="black"/>
              </a:solidFill>
              <a:latin typeface="+mn-lt"/>
              <a:cs typeface="Helvetica Neue Medium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30524F-2578-7D4B-9C45-8E887842F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5552AB0-C3B0-2246-99B3-CCABF4A51A5B}"/>
              </a:ext>
            </a:extLst>
          </p:cNvPr>
          <p:cNvGrpSpPr/>
          <p:nvPr/>
        </p:nvGrpSpPr>
        <p:grpSpPr>
          <a:xfrm>
            <a:off x="528340" y="1227504"/>
            <a:ext cx="4389766" cy="954107"/>
            <a:chOff x="440177" y="1868334"/>
            <a:chExt cx="4389766" cy="954107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8C38589-309A-1249-BE54-8F80C1830675}"/>
                </a:ext>
              </a:extLst>
            </p:cNvPr>
            <p:cNvSpPr txBox="1"/>
            <p:nvPr/>
          </p:nvSpPr>
          <p:spPr>
            <a:xfrm>
              <a:off x="465649" y="1868334"/>
              <a:ext cx="4364294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key-value store with linearizable ops on keys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A2F883C-1211-5743-BA8D-B5AD3D48E7D8}"/>
                </a:ext>
              </a:extLst>
            </p:cNvPr>
            <p:cNvSpPr/>
            <p:nvPr/>
          </p:nvSpPr>
          <p:spPr>
            <a:xfrm>
              <a:off x="440177" y="1931024"/>
              <a:ext cx="4364294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815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8BB7B8-7253-B644-B3B2-2A2617A6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CF5F506-F5A7-8C43-A273-69129E16D4AA}"/>
              </a:ext>
            </a:extLst>
          </p:cNvPr>
          <p:cNvGrpSpPr/>
          <p:nvPr/>
        </p:nvGrpSpPr>
        <p:grpSpPr>
          <a:xfrm>
            <a:off x="528340" y="1227504"/>
            <a:ext cx="3956877" cy="954107"/>
            <a:chOff x="440177" y="1868334"/>
            <a:chExt cx="3956877" cy="95410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DFD1AE-809B-474B-AFE3-4322E43251E3}"/>
                </a:ext>
              </a:extLst>
            </p:cNvPr>
            <p:cNvSpPr txBox="1"/>
            <p:nvPr/>
          </p:nvSpPr>
          <p:spPr>
            <a:xfrm>
              <a:off x="465649" y="1868334"/>
              <a:ext cx="3817918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ensures ops labeled</a:t>
              </a:r>
            </a:p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with dependencies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37C8AE5-8B46-304D-9F0E-F8A172249903}"/>
                </a:ext>
              </a:extLst>
            </p:cNvPr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478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Arrow Connector 38"/>
          <p:cNvCxnSpPr/>
          <p:nvPr/>
        </p:nvCxnSpPr>
        <p:spPr>
          <a:xfrm flipH="1">
            <a:off x="1012748" y="4726963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12748" y="4488827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00394" y="3913749"/>
            <a:ext cx="1050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53" name="Plus 52"/>
          <p:cNvSpPr/>
          <p:nvPr/>
        </p:nvSpPr>
        <p:spPr>
          <a:xfrm>
            <a:off x="1936285" y="338726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457567" y="3364741"/>
            <a:ext cx="2241434" cy="113360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2432166" y="3268133"/>
            <a:ext cx="2016272" cy="100901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20141632">
            <a:off x="2141218" y="3284716"/>
            <a:ext cx="22882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76DEFE-2DF9-DB46-909B-C9AFEE3B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3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3" grpId="0" animBg="1"/>
      <p:bldP spid="4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cxnSp>
        <p:nvCxnSpPr>
          <p:cNvPr id="38" name="Straight Arrow Connector 37"/>
          <p:cNvCxnSpPr>
            <a:stCxn id="8" idx="2"/>
          </p:cNvCxnSpPr>
          <p:nvPr/>
        </p:nvCxnSpPr>
        <p:spPr>
          <a:xfrm flipH="1" flipV="1">
            <a:off x="2462771" y="4784696"/>
            <a:ext cx="1618488" cy="986667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901700" y="4784696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01700" y="4546560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97835" y="3982259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write</a:t>
            </a:r>
          </a:p>
        </p:txBody>
      </p:sp>
      <p:cxnSp>
        <p:nvCxnSpPr>
          <p:cNvPr id="46" name="Straight Arrow Connector 45"/>
          <p:cNvCxnSpPr>
            <a:endCxn id="8" idx="1"/>
          </p:cNvCxnSpPr>
          <p:nvPr/>
        </p:nvCxnSpPr>
        <p:spPr>
          <a:xfrm>
            <a:off x="2462771" y="4567035"/>
            <a:ext cx="1856552" cy="100077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350933" y="5863816"/>
            <a:ext cx="2651798" cy="860883"/>
            <a:chOff x="2268574" y="5860591"/>
            <a:chExt cx="2651798" cy="860883"/>
          </a:xfrm>
        </p:grpSpPr>
        <p:grpSp>
          <p:nvGrpSpPr>
            <p:cNvPr id="51" name="Group 50"/>
            <p:cNvGrpSpPr/>
            <p:nvPr/>
          </p:nvGrpSpPr>
          <p:grpSpPr>
            <a:xfrm>
              <a:off x="2268574" y="5860592"/>
              <a:ext cx="2651798" cy="195419"/>
              <a:chOff x="2268574" y="5860592"/>
              <a:chExt cx="2651798" cy="195419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H="1" flipV="1">
                <a:off x="2268574" y="5860592"/>
                <a:ext cx="787184" cy="195419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H="1" flipV="1">
                <a:off x="2468910" y="5860592"/>
                <a:ext cx="2451462" cy="114413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3028140" y="5860591"/>
              <a:ext cx="1892231" cy="860883"/>
              <a:chOff x="3028140" y="5860591"/>
              <a:chExt cx="1892231" cy="860883"/>
            </a:xfrm>
            <a:noFill/>
          </p:grpSpPr>
          <p:sp>
            <p:nvSpPr>
              <p:cNvPr id="56" name="Rectangle 55"/>
              <p:cNvSpPr/>
              <p:nvPr/>
            </p:nvSpPr>
            <p:spPr>
              <a:xfrm>
                <a:off x="3055758" y="5958068"/>
                <a:ext cx="1864613" cy="763406"/>
              </a:xfrm>
              <a:prstGeom prst="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3028140" y="5860591"/>
                <a:ext cx="1842171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2400" dirty="0">
                    <a:solidFill>
                      <a:srgbClr val="8064A2">
                        <a:lumMod val="75000"/>
                      </a:srgbClr>
                    </a:solidFill>
                    <a:latin typeface="+mn-lt"/>
                  </a:rPr>
                  <a:t>Replication</a:t>
                </a:r>
              </a:p>
            </p:txBody>
          </p:sp>
        </p:grpSp>
      </p:grpSp>
      <p:sp>
        <p:nvSpPr>
          <p:cNvPr id="61" name="Rectangle 60"/>
          <p:cNvSpPr/>
          <p:nvPr/>
        </p:nvSpPr>
        <p:spPr>
          <a:xfrm flipV="1">
            <a:off x="5350933" y="5780911"/>
            <a:ext cx="200336" cy="82021"/>
          </a:xfrm>
          <a:prstGeom prst="rect">
            <a:avLst/>
          </a:prstGeom>
          <a:noFill/>
          <a:ln>
            <a:solidFill>
              <a:srgbClr val="7F7F7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340245" y="6300081"/>
            <a:ext cx="665568" cy="421456"/>
            <a:chOff x="4257886" y="6296856"/>
            <a:chExt cx="665568" cy="421456"/>
          </a:xfrm>
        </p:grpSpPr>
        <p:sp>
          <p:nvSpPr>
            <p:cNvPr id="63" name="Rectangle 62"/>
            <p:cNvSpPr/>
            <p:nvPr/>
          </p:nvSpPr>
          <p:spPr>
            <a:xfrm>
              <a:off x="4334174" y="6296856"/>
              <a:ext cx="499673" cy="35127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257886" y="6355136"/>
              <a:ext cx="665568" cy="3631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>
                <a:lnSpc>
                  <a:spcPct val="1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write</a:t>
              </a:r>
            </a:p>
            <a:p>
              <a:pPr defTabSz="457200"/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after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7199" y="1227504"/>
            <a:ext cx="4072002" cy="954107"/>
            <a:chOff x="369036" y="1868334"/>
            <a:chExt cx="4072002" cy="954107"/>
          </a:xfrm>
        </p:grpSpPr>
        <p:grpSp>
          <p:nvGrpSpPr>
            <p:cNvPr id="69" name="Group 68"/>
            <p:cNvGrpSpPr/>
            <p:nvPr/>
          </p:nvGrpSpPr>
          <p:grpSpPr>
            <a:xfrm>
              <a:off x="369036" y="1868334"/>
              <a:ext cx="4072002" cy="954107"/>
              <a:chOff x="153919" y="1545169"/>
              <a:chExt cx="4072002" cy="954107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303729" y="1636731"/>
                <a:ext cx="2922192" cy="7817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 + ordering</a:t>
                </a:r>
              </a:p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metadata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53919" y="1545169"/>
                <a:ext cx="1117425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</a:t>
                </a:r>
              </a:p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after 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68236" y="1699057"/>
                <a:ext cx="10034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3600" dirty="0">
                    <a:solidFill>
                      <a:prstClr val="black"/>
                    </a:solidFill>
                    <a:latin typeface="+mn-lt"/>
                  </a:rPr>
                  <a:t>=</a:t>
                </a:r>
              </a:p>
            </p:txBody>
          </p:sp>
        </p:grpSp>
        <p:sp>
          <p:nvSpPr>
            <p:cNvPr id="70" name="Rectangle 69"/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74" name="Straight Arrow Connector 73"/>
          <p:cNvCxnSpPr>
            <a:stCxn id="56" idx="3"/>
            <a:endCxn id="33" idx="3"/>
          </p:cNvCxnSpPr>
          <p:nvPr/>
        </p:nvCxnSpPr>
        <p:spPr>
          <a:xfrm flipV="1">
            <a:off x="8002730" y="4302417"/>
            <a:ext cx="57619" cy="20405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6" idx="3"/>
          </p:cNvCxnSpPr>
          <p:nvPr/>
        </p:nvCxnSpPr>
        <p:spPr>
          <a:xfrm flipV="1">
            <a:off x="8002730" y="1949605"/>
            <a:ext cx="610176" cy="43933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6" name="Plus 75"/>
          <p:cNvSpPr/>
          <p:nvPr/>
        </p:nvSpPr>
        <p:spPr>
          <a:xfrm>
            <a:off x="1929074" y="348783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 rot="1800000">
            <a:off x="2275503" y="4456108"/>
            <a:ext cx="2257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err="1">
                <a:solidFill>
                  <a:prstClr val="black"/>
                </a:solidFill>
                <a:latin typeface="+mn-lt"/>
              </a:rPr>
              <a:t>write_after</a:t>
            </a:r>
            <a:endParaRPr lang="en-US" sz="32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8BFFDA-BAB7-D240-9ADF-F98B7DC7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3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1" grpId="0" animBg="1"/>
      <p:bldP spid="76" grpId="0" animBg="1"/>
      <p:bldP spid="77" grpId="0" animBg="1"/>
      <p:bldP spid="8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Replicated 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640666" y="2198600"/>
            <a:ext cx="5277085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5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8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31378" y="5787947"/>
            <a:ext cx="3404387" cy="1"/>
          </a:xfrm>
          <a:prstGeom prst="straightConnector1">
            <a:avLst/>
          </a:prstGeom>
          <a:ln w="38100" cmpd="sng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07165" y="5203172"/>
            <a:ext cx="35429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 err="1">
                <a:solidFill>
                  <a:srgbClr val="604A7B"/>
                </a:solidFill>
                <a:latin typeface="+mn-lt"/>
              </a:rPr>
              <a:t>write_after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(…,</a:t>
            </a:r>
            <a:r>
              <a:rPr lang="en-US" sz="2800" dirty="0" err="1">
                <a:solidFill>
                  <a:srgbClr val="953735"/>
                </a:solidFill>
                <a:latin typeface="+mn-lt"/>
              </a:rPr>
              <a:t>deps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08975" y="3996267"/>
            <a:ext cx="27036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</a:t>
            </a:r>
            <a:endParaRPr lang="en-US" sz="2800" dirty="0">
              <a:solidFill>
                <a:prstClr val="black"/>
              </a:solidFill>
              <a:latin typeface="+mn-lt"/>
            </a:endParaRP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check</a:t>
            </a: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(L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337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745066" y="2752768"/>
            <a:ext cx="2895601" cy="2687591"/>
            <a:chOff x="5046133" y="4740739"/>
            <a:chExt cx="2895601" cy="2687591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6804985" y="6983305"/>
              <a:ext cx="1136749" cy="4450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5046133" y="6983304"/>
              <a:ext cx="1964268" cy="44502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5046133" y="4740739"/>
              <a:ext cx="1758851" cy="2242566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78000">
                  <a:schemeClr val="bg1"/>
                </a:gs>
                <a:gs pos="77000">
                  <a:schemeClr val="accent2">
                    <a:tint val="50000"/>
                    <a:shade val="100000"/>
                    <a:satMod val="350000"/>
                  </a:schemeClr>
                </a:gs>
              </a:gsLst>
            </a:gradFill>
            <a:ln w="38100" cmpd="sng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457200">
                <a:lnSpc>
                  <a:spcPct val="70000"/>
                </a:lnSpc>
              </a:pPr>
              <a:endParaRPr lang="en-US" sz="700" dirty="0">
                <a:solidFill>
                  <a:srgbClr val="C0504D">
                    <a:lumMod val="75000"/>
                  </a:srgbClr>
                </a:solidFill>
              </a:endParaRPr>
            </a:p>
            <a:p>
              <a:pPr defTabSz="457200">
                <a:lnSpc>
                  <a:spcPct val="70000"/>
                </a:lnSpc>
              </a:pPr>
              <a:r>
                <a:rPr lang="en-US" sz="2800" dirty="0" err="1">
                  <a:solidFill>
                    <a:srgbClr val="C0504D">
                      <a:lumMod val="75000"/>
                    </a:srgbClr>
                  </a:solidFill>
                </a:rPr>
                <a:t>deps</a:t>
              </a:r>
              <a:r>
                <a:rPr lang="en-US" sz="2800" dirty="0">
                  <a:solidFill>
                    <a:prstClr val="white"/>
                  </a:solidFill>
                </a:rPr>
                <a:t>  </a:t>
              </a:r>
              <a:endParaRPr lang="en-US" sz="700" b="1" dirty="0">
                <a:solidFill>
                  <a:prstClr val="white"/>
                </a:solidFill>
              </a:endParaRPr>
            </a:p>
            <a:p>
              <a:pPr defTabSz="457200">
                <a:lnSpc>
                  <a:spcPct val="130000"/>
                </a:lnSpc>
              </a:pPr>
              <a:r>
                <a:rPr lang="en-US" sz="2800" b="1" dirty="0">
                  <a:solidFill>
                    <a:prstClr val="white"/>
                  </a:solidFill>
                </a:rPr>
                <a:t>L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337</a:t>
              </a:r>
              <a:endParaRPr lang="en-US" sz="2800" dirty="0">
                <a:solidFill>
                  <a:prstClr val="white"/>
                </a:solidFill>
              </a:endParaRPr>
            </a:p>
            <a:p>
              <a:pPr defTabSz="457200"/>
              <a:r>
                <a:rPr lang="en-US" sz="2800" b="1" dirty="0">
                  <a:solidFill>
                    <a:prstClr val="white"/>
                  </a:solidFill>
                </a:rPr>
                <a:t>A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195</a:t>
              </a:r>
              <a:r>
                <a:rPr lang="en-US" sz="2800" dirty="0">
                  <a:solidFill>
                    <a:prstClr val="white"/>
                  </a:solidFill>
                </a:rPr>
                <a:t> 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923709" y="2697666"/>
            <a:ext cx="2994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dep_check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(A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195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787111" y="1290853"/>
            <a:ext cx="5191426" cy="907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prstClr val="black"/>
                </a:solidFill>
              </a:rPr>
              <a:t>Exposing values after </a:t>
            </a:r>
            <a:r>
              <a:rPr lang="en-US" sz="2400" b="1" dirty="0" err="1">
                <a:solidFill>
                  <a:prstClr val="black"/>
                </a:solidFill>
              </a:rPr>
              <a:t>dep_checks</a:t>
            </a:r>
            <a:r>
              <a:rPr lang="en-US" sz="2400" b="1" dirty="0">
                <a:solidFill>
                  <a:prstClr val="black"/>
                </a:solidFill>
              </a:rPr>
              <a:t> return ensures causal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03834" y="2045169"/>
            <a:ext cx="1963999" cy="1662056"/>
            <a:chOff x="103834" y="2045169"/>
            <a:chExt cx="1963999" cy="1662056"/>
          </a:xfrm>
        </p:grpSpPr>
        <p:sp>
          <p:nvSpPr>
            <p:cNvPr id="16" name="Freeform 15"/>
            <p:cNvSpPr/>
            <p:nvPr/>
          </p:nvSpPr>
          <p:spPr>
            <a:xfrm>
              <a:off x="1187970" y="3235687"/>
              <a:ext cx="404233" cy="471538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75578" y="2389251"/>
              <a:ext cx="227821" cy="1084065"/>
              <a:chOff x="975578" y="2389251"/>
              <a:chExt cx="227821" cy="108406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975578" y="2389251"/>
                <a:ext cx="119261" cy="1032933"/>
              </a:xfrm>
              <a:custGeom>
                <a:avLst/>
                <a:gdLst>
                  <a:gd name="connsiteX0" fmla="*/ 728 w 119261"/>
                  <a:gd name="connsiteY0" fmla="*/ 0 h 1032933"/>
                  <a:gd name="connsiteX1" fmla="*/ 17661 w 119261"/>
                  <a:gd name="connsiteY1" fmla="*/ 897466 h 1032933"/>
                  <a:gd name="connsiteX2" fmla="*/ 119261 w 119261"/>
                  <a:gd name="connsiteY2" fmla="*/ 1032933 h 1032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261" h="1032933">
                    <a:moveTo>
                      <a:pt x="728" y="0"/>
                    </a:moveTo>
                    <a:cubicBezTo>
                      <a:pt x="-683" y="362655"/>
                      <a:pt x="-2094" y="725311"/>
                      <a:pt x="17661" y="897466"/>
                    </a:cubicBezTo>
                    <a:cubicBezTo>
                      <a:pt x="37416" y="1069621"/>
                      <a:pt x="102328" y="948266"/>
                      <a:pt x="119261" y="1032933"/>
                    </a:cubicBezTo>
                  </a:path>
                </a:pathLst>
              </a:custGeom>
              <a:ln w="3810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6487840">
                <a:off x="1068709" y="3338627"/>
                <a:ext cx="119261" cy="150118"/>
              </a:xfrm>
              <a:prstGeom prst="triangle">
                <a:avLst/>
              </a:pr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103834" y="2045169"/>
              <a:ext cx="19639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Locator Key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889471" y="1479193"/>
            <a:ext cx="2931445" cy="2229214"/>
            <a:chOff x="889471" y="1479193"/>
            <a:chExt cx="2931445" cy="2229214"/>
          </a:xfrm>
        </p:grpSpPr>
        <p:sp>
          <p:nvSpPr>
            <p:cNvPr id="65" name="Freeform 64"/>
            <p:cNvSpPr/>
            <p:nvPr/>
          </p:nvSpPr>
          <p:spPr>
            <a:xfrm>
              <a:off x="1543875" y="3416571"/>
              <a:ext cx="527101" cy="291836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>
              <a:solidFill>
                <a:srgbClr val="FF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2033392" y="1862667"/>
              <a:ext cx="477856" cy="1815241"/>
              <a:chOff x="2033392" y="2217267"/>
              <a:chExt cx="477856" cy="1469254"/>
            </a:xfrm>
          </p:grpSpPr>
          <p:sp>
            <p:nvSpPr>
              <p:cNvPr id="34" name="Freeform 33"/>
              <p:cNvSpPr/>
              <p:nvPr/>
            </p:nvSpPr>
            <p:spPr>
              <a:xfrm>
                <a:off x="2197971" y="2217267"/>
                <a:ext cx="313277" cy="1396224"/>
              </a:xfrm>
              <a:custGeom>
                <a:avLst/>
                <a:gdLst>
                  <a:gd name="connsiteX0" fmla="*/ 321734 w 340256"/>
                  <a:gd name="connsiteY0" fmla="*/ 0 h 1427964"/>
                  <a:gd name="connsiteX1" fmla="*/ 304800 w 340256"/>
                  <a:gd name="connsiteY1" fmla="*/ 1236133 h 1427964"/>
                  <a:gd name="connsiteX2" fmla="*/ 0 w 340256"/>
                  <a:gd name="connsiteY2" fmla="*/ 1354667 h 1427964"/>
                  <a:gd name="connsiteX0" fmla="*/ 296334 w 313277"/>
                  <a:gd name="connsiteY0" fmla="*/ 0 h 1491825"/>
                  <a:gd name="connsiteX1" fmla="*/ 279400 w 313277"/>
                  <a:gd name="connsiteY1" fmla="*/ 1236133 h 1491825"/>
                  <a:gd name="connsiteX2" fmla="*/ 0 w 313277"/>
                  <a:gd name="connsiteY2" fmla="*/ 1439334 h 1491825"/>
                  <a:gd name="connsiteX0" fmla="*/ 296334 w 313277"/>
                  <a:gd name="connsiteY0" fmla="*/ 0 h 1440193"/>
                  <a:gd name="connsiteX1" fmla="*/ 279400 w 313277"/>
                  <a:gd name="connsiteY1" fmla="*/ 1236133 h 1440193"/>
                  <a:gd name="connsiteX2" fmla="*/ 0 w 313277"/>
                  <a:gd name="connsiteY2" fmla="*/ 1439334 h 1440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277" h="1440193">
                    <a:moveTo>
                      <a:pt x="296334" y="0"/>
                    </a:moveTo>
                    <a:cubicBezTo>
                      <a:pt x="314678" y="505177"/>
                      <a:pt x="328789" y="996244"/>
                      <a:pt x="279400" y="1236133"/>
                    </a:cubicBezTo>
                    <a:cubicBezTo>
                      <a:pt x="230011" y="1476022"/>
                      <a:pt x="200378" y="1436512"/>
                      <a:pt x="0" y="1439334"/>
                    </a:cubicBezTo>
                  </a:path>
                </a:pathLst>
              </a:custGeom>
              <a:ln w="38100" cmpd="sng">
                <a:solidFill>
                  <a:srgbClr val="FF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6436198">
                <a:off x="2045033" y="3548044"/>
                <a:ext cx="126836" cy="150118"/>
              </a:xfrm>
              <a:prstGeom prst="triangle">
                <a:avLst/>
              </a:prstGeom>
              <a:solidFill>
                <a:srgbClr val="FF8000"/>
              </a:solidFill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889471" y="1479193"/>
              <a:ext cx="29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Unique Timestamp</a:t>
              </a:r>
            </a:p>
          </p:txBody>
        </p:sp>
      </p:grpSp>
      <p:sp>
        <p:nvSpPr>
          <p:cNvPr id="70" name="Freeform 69"/>
          <p:cNvSpPr/>
          <p:nvPr/>
        </p:nvSpPr>
        <p:spPr>
          <a:xfrm>
            <a:off x="5588000" y="4148667"/>
            <a:ext cx="474133" cy="1507066"/>
          </a:xfrm>
          <a:custGeom>
            <a:avLst/>
            <a:gdLst>
              <a:gd name="connsiteX0" fmla="*/ 50800 w 474133"/>
              <a:gd name="connsiteY0" fmla="*/ 1507066 h 1507066"/>
              <a:gd name="connsiteX1" fmla="*/ 474133 w 474133"/>
              <a:gd name="connsiteY1" fmla="*/ 558800 h 1507066"/>
              <a:gd name="connsiteX2" fmla="*/ 0 w 474133"/>
              <a:gd name="connsiteY2" fmla="*/ 0 h 150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4133" h="1507066">
                <a:moveTo>
                  <a:pt x="50800" y="1507066"/>
                </a:moveTo>
                <a:lnTo>
                  <a:pt x="474133" y="558800"/>
                </a:lnTo>
                <a:lnTo>
                  <a:pt x="0" y="0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5706533" y="3996267"/>
            <a:ext cx="558800" cy="1794933"/>
          </a:xfrm>
          <a:custGeom>
            <a:avLst/>
            <a:gdLst>
              <a:gd name="connsiteX0" fmla="*/ 0 w 558800"/>
              <a:gd name="connsiteY0" fmla="*/ 0 h 1794933"/>
              <a:gd name="connsiteX1" fmla="*/ 558800 w 558800"/>
              <a:gd name="connsiteY1" fmla="*/ 660400 h 1794933"/>
              <a:gd name="connsiteX2" fmla="*/ 33867 w 558800"/>
              <a:gd name="connsiteY2" fmla="*/ 1794933 h 179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8800" h="1794933">
                <a:moveTo>
                  <a:pt x="0" y="0"/>
                </a:moveTo>
                <a:lnTo>
                  <a:pt x="558800" y="660400"/>
                </a:lnTo>
                <a:lnTo>
                  <a:pt x="33867" y="1794933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5689599" y="3200399"/>
            <a:ext cx="2523067" cy="2692400"/>
          </a:xfrm>
          <a:custGeom>
            <a:avLst/>
            <a:gdLst>
              <a:gd name="connsiteX0" fmla="*/ 0 w 1507066"/>
              <a:gd name="connsiteY0" fmla="*/ 2692400 h 2692400"/>
              <a:gd name="connsiteX1" fmla="*/ 1507066 w 1507066"/>
              <a:gd name="connsiteY1" fmla="*/ 2624666 h 2692400"/>
              <a:gd name="connsiteX2" fmla="*/ 1270000 w 1507066"/>
              <a:gd name="connsiteY2" fmla="*/ 220133 h 2692400"/>
              <a:gd name="connsiteX3" fmla="*/ 50800 w 1507066"/>
              <a:gd name="connsiteY3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7066" h="2692400">
                <a:moveTo>
                  <a:pt x="0" y="2692400"/>
                </a:moveTo>
                <a:lnTo>
                  <a:pt x="1507066" y="2624666"/>
                </a:lnTo>
                <a:lnTo>
                  <a:pt x="1270000" y="220133"/>
                </a:lnTo>
                <a:lnTo>
                  <a:pt x="50800" y="0"/>
                </a:lnTo>
              </a:path>
            </a:pathLst>
          </a:custGeom>
          <a:ln w="38100" cmpd="sng"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Freeform 73"/>
          <p:cNvSpPr/>
          <p:nvPr/>
        </p:nvSpPr>
        <p:spPr>
          <a:xfrm>
            <a:off x="5587999" y="3301999"/>
            <a:ext cx="2506133" cy="2472266"/>
          </a:xfrm>
          <a:custGeom>
            <a:avLst/>
            <a:gdLst>
              <a:gd name="connsiteX0" fmla="*/ 0 w 1405466"/>
              <a:gd name="connsiteY0" fmla="*/ 0 h 2472266"/>
              <a:gd name="connsiteX1" fmla="*/ 1185333 w 1405466"/>
              <a:gd name="connsiteY1" fmla="*/ 203200 h 2472266"/>
              <a:gd name="connsiteX2" fmla="*/ 1405466 w 1405466"/>
              <a:gd name="connsiteY2" fmla="*/ 2438400 h 2472266"/>
              <a:gd name="connsiteX3" fmla="*/ 169333 w 1405466"/>
              <a:gd name="connsiteY3" fmla="*/ 2472266 h 247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5466" h="2472266">
                <a:moveTo>
                  <a:pt x="0" y="0"/>
                </a:moveTo>
                <a:lnTo>
                  <a:pt x="1185333" y="203200"/>
                </a:lnTo>
                <a:lnTo>
                  <a:pt x="1405466" y="2438400"/>
                </a:lnTo>
                <a:lnTo>
                  <a:pt x="169333" y="2472266"/>
                </a:ln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1F596C-3D93-224C-B325-A5EEA8172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0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/>
      <p:bldP spid="46" grpId="0"/>
      <p:bldP spid="61" grpId="0"/>
      <p:bldP spid="63" grpId="0" animBg="1"/>
      <p:bldP spid="70" grpId="0" animBg="1"/>
      <p:bldP spid="72" grpId="0" animBg="1"/>
      <p:bldP spid="73" grpId="0" animBg="1"/>
      <p:bldP spid="7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Architecture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864600" cy="4525963"/>
          </a:xfrm>
        </p:spPr>
        <p:txBody>
          <a:bodyPr>
            <a:normAutofit/>
          </a:bodyPr>
          <a:lstStyle/>
          <a:p>
            <a:r>
              <a:rPr lang="en-US" dirty="0"/>
              <a:t>All ops local, replicate in background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Availability and low latency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Shard data across many nodes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Scalability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Control replication with dependencies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5A6B0-6E3E-DE44-AB53-B354B496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428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Shard data for scalable storage</a:t>
            </a:r>
          </a:p>
          <a:p>
            <a:r>
              <a:rPr lang="en-US" dirty="0"/>
              <a:t>New distributed protocol for </a:t>
            </a:r>
            <a:r>
              <a:rPr lang="en-US" dirty="0" err="1"/>
              <a:t>scalably</a:t>
            </a:r>
            <a:r>
              <a:rPr lang="en-US" dirty="0"/>
              <a:t> applying writes across shards</a:t>
            </a:r>
          </a:p>
          <a:p>
            <a:r>
              <a:rPr lang="en-US" dirty="0"/>
              <a:t>Also need a new distributed protocol for consistently reading data across shards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03F30-D45F-D742-9F4F-C34C677B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91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Reads Aren’t Enough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57201" y="2198600"/>
            <a:ext cx="5680916" cy="4342686"/>
            <a:chOff x="457201" y="2198600"/>
            <a:chExt cx="5680916" cy="4342686"/>
          </a:xfrm>
        </p:grpSpPr>
        <p:sp>
          <p:nvSpPr>
            <p:cNvPr id="48" name="Rounded Rectangle 47"/>
            <p:cNvSpPr/>
            <p:nvPr/>
          </p:nvSpPr>
          <p:spPr>
            <a:xfrm>
              <a:off x="457201" y="2198600"/>
              <a:ext cx="5680916" cy="4342686"/>
            </a:xfrm>
            <a:prstGeom prst="roundRect">
              <a:avLst>
                <a:gd name="adj" fmla="val 9225"/>
              </a:avLst>
            </a:pr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835766" y="2375506"/>
              <a:ext cx="2116587" cy="4060990"/>
            </a:xfrm>
            <a:prstGeom prst="roundRect">
              <a:avLst>
                <a:gd name="adj" fmla="val 36514"/>
              </a:avLst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dk1">
                    <a:tint val="50000"/>
                    <a:shade val="100000"/>
                    <a:satMod val="350000"/>
                  </a:schemeClr>
                </a:gs>
              </a:gsLst>
              <a:lin ang="13500000" scaled="0"/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081259" y="2752767"/>
              <a:ext cx="1625600" cy="3306469"/>
              <a:chOff x="2225527" y="2028429"/>
              <a:chExt cx="1625600" cy="3306469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225527" y="2028429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A-F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225527" y="2938670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G-L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225527" y="3848911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M-R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225527" y="4759152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S-Z</a:t>
                </a: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4469622" y="2824274"/>
            <a:ext cx="931251" cy="3064322"/>
            <a:chOff x="4469622" y="2824274"/>
            <a:chExt cx="931251" cy="3064322"/>
          </a:xfrm>
        </p:grpSpPr>
        <p:sp>
          <p:nvSpPr>
            <p:cNvPr id="85" name="Rectangle 84"/>
            <p:cNvSpPr/>
            <p:nvPr/>
          </p:nvSpPr>
          <p:spPr>
            <a:xfrm>
              <a:off x="4469622" y="2824274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491167" y="5613019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dirty="0">
                  <a:cs typeface="Helvetica Neue Medium"/>
                </a:rPr>
                <a:t>I &lt;3 Job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5072" y="3752531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>
                <a:cs typeface="Helvetica Neue Medium"/>
              </a:rPr>
              <a:t>Web </a:t>
            </a:r>
            <a:r>
              <a:rPr lang="en-US" sz="2400" dirty="0" err="1">
                <a:cs typeface="Helvetica Neue Medium"/>
              </a:rPr>
              <a:t>Srv</a:t>
            </a:r>
            <a:endParaRPr lang="en-US" sz="2400" dirty="0">
              <a:cs typeface="Helvetica Neue Medium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6431" y="1167176"/>
            <a:ext cx="8151068" cy="954107"/>
          </a:xfrm>
          <a:prstGeom prst="rect">
            <a:avLst/>
          </a:prstGeom>
          <a:noFill/>
          <a:ln w="1905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n-lt"/>
              </a:rPr>
              <a:t>Asynchronous requests + distributed data = ??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2269072" y="3249194"/>
            <a:ext cx="1981195" cy="719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269072" y="4157047"/>
            <a:ext cx="1812187" cy="15937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6001967" y="2176611"/>
            <a:ext cx="2934726" cy="707886"/>
            <a:chOff x="-864626" y="2395990"/>
            <a:chExt cx="2934726" cy="707886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-864626" y="2395990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046915" y="3051606"/>
            <a:ext cx="2936865" cy="707886"/>
            <a:chOff x="-866765" y="2417668"/>
            <a:chExt cx="2936865" cy="707886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-866765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093046" y="4157047"/>
            <a:ext cx="2843647" cy="707886"/>
            <a:chOff x="-773547" y="2417668"/>
            <a:chExt cx="2843647" cy="70788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-773547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986861" y="1739460"/>
            <a:ext cx="1808508" cy="2690415"/>
            <a:chOff x="120268" y="2291713"/>
            <a:chExt cx="1808508" cy="2690415"/>
          </a:xfrm>
        </p:grpSpPr>
        <p:grpSp>
          <p:nvGrpSpPr>
            <p:cNvPr id="59" name="Group 58"/>
            <p:cNvGrpSpPr/>
            <p:nvPr/>
          </p:nvGrpSpPr>
          <p:grpSpPr>
            <a:xfrm>
              <a:off x="120268" y="2291713"/>
              <a:ext cx="1808508" cy="2178615"/>
              <a:chOff x="191518" y="575162"/>
              <a:chExt cx="1808508" cy="2178615"/>
            </a:xfrm>
          </p:grpSpPr>
          <p:cxnSp>
            <p:nvCxnSpPr>
              <p:cNvPr id="67" name="Straight Arrow Connector 66"/>
              <p:cNvCxnSpPr/>
              <p:nvPr/>
            </p:nvCxnSpPr>
            <p:spPr>
              <a:xfrm>
                <a:off x="1078838" y="2316827"/>
                <a:ext cx="0" cy="4369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191518" y="575162"/>
                <a:ext cx="180850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Turing’s</a:t>
                </a:r>
              </a:p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Operations</a:t>
                </a: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237587" y="4520463"/>
              <a:ext cx="152399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58956" y="3269655"/>
              <a:ext cx="1297264" cy="615278"/>
              <a:chOff x="4244742" y="1943372"/>
              <a:chExt cx="1297264" cy="61527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244742" y="1943372"/>
                <a:ext cx="1297264" cy="615278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sz="2900" dirty="0">
                    <a:cs typeface="Helvetica Neue Medium"/>
                  </a:rPr>
                  <a:t>Boss</a:t>
                </a:r>
                <a:endParaRPr lang="en-US" sz="290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4334717" y="2113200"/>
                <a:ext cx="1071182" cy="256710"/>
                <a:chOff x="4334717" y="2093956"/>
                <a:chExt cx="1071182" cy="256710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4380848" y="2093956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4334717" y="2098850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9" name="Rectangle 68"/>
          <p:cNvSpPr/>
          <p:nvPr/>
        </p:nvSpPr>
        <p:spPr>
          <a:xfrm>
            <a:off x="4469622" y="2819929"/>
            <a:ext cx="845600" cy="454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96535" y="5617790"/>
            <a:ext cx="909706" cy="275577"/>
          </a:xfrm>
          <a:prstGeom prst="rect">
            <a:avLst/>
          </a:prstGeom>
          <a:solidFill>
            <a:srgbClr val="7F7F7F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I &lt;3 Job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619800" y="2911714"/>
            <a:ext cx="845600" cy="454664"/>
            <a:chOff x="-2519295" y="2795376"/>
            <a:chExt cx="845600" cy="454664"/>
          </a:xfrm>
        </p:grpSpPr>
        <p:sp>
          <p:nvSpPr>
            <p:cNvPr id="72" name="Rectangle 71"/>
            <p:cNvSpPr/>
            <p:nvPr/>
          </p:nvSpPr>
          <p:spPr>
            <a:xfrm>
              <a:off x="-2519295" y="279537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-2430151" y="2977927"/>
              <a:ext cx="668162" cy="106217"/>
              <a:chOff x="4381501" y="2385454"/>
              <a:chExt cx="1025051" cy="251816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flipV="1"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Rectangle 75"/>
          <p:cNvSpPr/>
          <p:nvPr/>
        </p:nvSpPr>
        <p:spPr>
          <a:xfrm>
            <a:off x="748276" y="4531150"/>
            <a:ext cx="845600" cy="454664"/>
          </a:xfrm>
          <a:prstGeom prst="rect">
            <a:avLst/>
          </a:prstGeom>
          <a:solidFill>
            <a:srgbClr val="6F4A2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720241" y="4647294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663392" y="5750808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135987" y="3175926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99298" y="5009528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1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958092" y="4918162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705924" y="5026553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37327" y="3385414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140127" y="6114099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98336D-EBF0-B048-B90E-A6EA1768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6" grpId="0" animBg="1"/>
      <p:bldP spid="77" grpId="0" animBg="1"/>
      <p:bldP spid="78" grpId="0" animBg="1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03400"/>
          </a:xfrm>
        </p:spPr>
        <p:txBody>
          <a:bodyPr/>
          <a:lstStyle/>
          <a:p>
            <a:r>
              <a:rPr lang="en-US" dirty="0"/>
              <a:t>Consistent up-to-date view of data</a:t>
            </a:r>
          </a:p>
          <a:p>
            <a:pPr lvl="1"/>
            <a:r>
              <a:rPr lang="en-US" dirty="0"/>
              <a:t>Across many servers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583527" y="2981958"/>
            <a:ext cx="6871373" cy="3047244"/>
            <a:chOff x="583527" y="2981958"/>
            <a:chExt cx="6871373" cy="3047244"/>
          </a:xfrm>
        </p:grpSpPr>
        <p:grpSp>
          <p:nvGrpSpPr>
            <p:cNvPr id="44" name="Group 43"/>
            <p:cNvGrpSpPr/>
            <p:nvPr/>
          </p:nvGrpSpPr>
          <p:grpSpPr>
            <a:xfrm>
              <a:off x="3213131" y="5567537"/>
              <a:ext cx="4241769" cy="461665"/>
              <a:chOff x="3213131" y="5418901"/>
              <a:chExt cx="4241769" cy="461665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213131" y="5484986"/>
                <a:ext cx="4241769" cy="0"/>
              </a:xfrm>
              <a:prstGeom prst="straightConnector1">
                <a:avLst/>
              </a:prstGeom>
              <a:ln cap="sq">
                <a:round/>
                <a:headEnd type="none"/>
                <a:tailEnd type="triangle" w="med" len="med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4395502" y="5418901"/>
                <a:ext cx="1914948" cy="461665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pPr algn="ctr"/>
                <a:r>
                  <a:rPr lang="en-US" sz="2400" b="0" dirty="0">
                    <a:latin typeface="+mn-lt"/>
                    <a:cs typeface="Helvetica Neue Medium"/>
                  </a:rPr>
                  <a:t>Logical Time</a:t>
                </a:r>
              </a:p>
            </p:txBody>
          </p:sp>
        </p:grpSp>
        <p:cxnSp>
          <p:nvCxnSpPr>
            <p:cNvPr id="67" name="Straight Arrow Connector 66"/>
            <p:cNvCxnSpPr/>
            <p:nvPr/>
          </p:nvCxnSpPr>
          <p:spPr>
            <a:xfrm>
              <a:off x="3252424" y="3438248"/>
              <a:ext cx="4202476" cy="0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242861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955218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920121" y="3130440"/>
              <a:ext cx="2137124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Alan…Friends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084328" y="2981958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727781" y="2981958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3385427" y="4248305"/>
              <a:ext cx="4069473" cy="0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376211" y="4134408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072192" y="3948812"/>
              <a:ext cx="198163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Alan…Status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997032" y="4134407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209546" y="3791516"/>
              <a:ext cx="327269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2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762096" y="3791516"/>
              <a:ext cx="4698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19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642746" y="317213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Boss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5776459" y="3172136"/>
              <a:ext cx="845600" cy="454664"/>
              <a:chOff x="-2519295" y="2795376"/>
              <a:chExt cx="845600" cy="45466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-2519295" y="27953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Boss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2" name="Rectangle 51"/>
            <p:cNvSpPr/>
            <p:nvPr/>
          </p:nvSpPr>
          <p:spPr>
            <a:xfrm>
              <a:off x="6358879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550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88805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I &lt;3 Job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3252424" y="5034789"/>
              <a:ext cx="4202476" cy="0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242861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4955218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83527" y="4726981"/>
              <a:ext cx="2462533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Alonzo…Friends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084328" y="4578499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727781" y="4578499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642746" y="4768677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Alan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5776459" y="4751277"/>
              <a:ext cx="845600" cy="454664"/>
              <a:chOff x="-2519295" y="2777976"/>
              <a:chExt cx="845600" cy="45466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-2519295" y="27779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Alan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117" name="Group 116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118" name="Straight Connector 117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Arrow Connector 53"/>
          <p:cNvCxnSpPr/>
          <p:nvPr/>
        </p:nvCxnSpPr>
        <p:spPr>
          <a:xfrm>
            <a:off x="4403278" y="2923542"/>
            <a:ext cx="0" cy="2710080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584152" y="3012735"/>
            <a:ext cx="0" cy="2554802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850659" y="3001231"/>
            <a:ext cx="0" cy="2632391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1047200" y="6024185"/>
            <a:ext cx="6299890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 dirty="0">
                <a:latin typeface="+mn-lt"/>
              </a:rPr>
              <a:t>More on transactions next time!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89495-6BBB-A741-875C-D3F7E380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1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Partially orders all operations, does not totally order them</a:t>
            </a:r>
          </a:p>
          <a:p>
            <a:pPr lvl="1"/>
            <a:r>
              <a:rPr lang="en-US" sz="2000" dirty="0"/>
              <a:t>Does not look like a single machine</a:t>
            </a:r>
          </a:p>
          <a:p>
            <a:pPr lvl="1"/>
            <a:endParaRPr lang="en-US" sz="2000" dirty="0"/>
          </a:p>
          <a:p>
            <a:r>
              <a:rPr lang="en-US" sz="2400" dirty="0"/>
              <a:t>Guarantees</a:t>
            </a:r>
          </a:p>
          <a:p>
            <a:pPr lvl="1"/>
            <a:r>
              <a:rPr lang="en-US" sz="2000" dirty="0"/>
              <a:t>For each process, ∃ an order of all writes + that process’s reads</a:t>
            </a:r>
          </a:p>
          <a:p>
            <a:pPr lvl="1"/>
            <a:r>
              <a:rPr lang="en-US" sz="2000" dirty="0"/>
              <a:t>Order respects the happens-before (</a:t>
            </a:r>
            <a:r>
              <a:rPr lang="en-US" sz="2000" dirty="0">
                <a:sym typeface="Wingdings"/>
              </a:rPr>
              <a:t>) </a:t>
            </a:r>
            <a:r>
              <a:rPr lang="en-US" sz="2000" dirty="0"/>
              <a:t>ordering of operations</a:t>
            </a:r>
          </a:p>
          <a:p>
            <a:pPr lvl="1"/>
            <a:r>
              <a:rPr lang="en-US" sz="2000" dirty="0"/>
              <a:t>+ replicas converge to the same state (conflict handling)</a:t>
            </a:r>
          </a:p>
          <a:p>
            <a:pPr lvl="2"/>
            <a:r>
              <a:rPr lang="en-US" sz="1600" dirty="0"/>
              <a:t>Skip details, makes it stronger than eventual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D2206-BE7A-3645-B804-423998EBA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4713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COPS Scaling Evaluation</a:t>
            </a:r>
          </a:p>
        </p:txBody>
      </p:sp>
      <p:pic>
        <p:nvPicPr>
          <p:cNvPr id="6" name="Picture 5" descr="scale1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332" y="1090573"/>
            <a:ext cx="9107585" cy="476461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69332" y="1090573"/>
            <a:ext cx="9107585" cy="4764616"/>
            <a:chOff x="1162050" y="2754312"/>
            <a:chExt cx="2743200" cy="1435100"/>
          </a:xfrm>
        </p:grpSpPr>
        <p:pic>
          <p:nvPicPr>
            <p:cNvPr id="8" name="Picture 7" descr="scale1.1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9" name="Picture 8" descr="scale1.2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10" name="Picture 9" descr="scale1.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69332" y="1090573"/>
            <a:ext cx="9107585" cy="4764616"/>
            <a:chOff x="2800350" y="1162050"/>
            <a:chExt cx="2743200" cy="1435100"/>
          </a:xfrm>
        </p:grpSpPr>
        <p:pic>
          <p:nvPicPr>
            <p:cNvPr id="11" name="Picture 10" descr="scale2.1.eps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  <p:pic>
          <p:nvPicPr>
            <p:cNvPr id="12" name="Picture 11" descr="scale2.2.eps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69332" y="1090573"/>
            <a:ext cx="9107585" cy="4764616"/>
            <a:chOff x="2720975" y="2527300"/>
            <a:chExt cx="2743200" cy="1435100"/>
          </a:xfrm>
        </p:grpSpPr>
        <p:pic>
          <p:nvPicPr>
            <p:cNvPr id="13" name="Picture 12" descr="scale4.1.eps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  <p:pic>
          <p:nvPicPr>
            <p:cNvPr id="14" name="Picture 13" descr="scale4.2.eps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169332" y="1090573"/>
            <a:ext cx="9107585" cy="4764616"/>
            <a:chOff x="5613400" y="1079500"/>
            <a:chExt cx="2743200" cy="1435100"/>
          </a:xfrm>
        </p:grpSpPr>
        <p:pic>
          <p:nvPicPr>
            <p:cNvPr id="15" name="Picture 14" descr="scale8.1.eps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  <p:pic>
          <p:nvPicPr>
            <p:cNvPr id="16" name="Picture 15" descr="scale8.2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169332" y="1090573"/>
            <a:ext cx="9107585" cy="4764616"/>
            <a:chOff x="5264150" y="2847975"/>
            <a:chExt cx="2743200" cy="1435100"/>
          </a:xfrm>
        </p:grpSpPr>
        <p:pic>
          <p:nvPicPr>
            <p:cNvPr id="17" name="Picture 16" descr="scale16.1.eps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  <p:pic>
          <p:nvPicPr>
            <p:cNvPr id="18" name="Picture 17" descr="scale16.2.eps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9812215" y="7007469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047199" y="6024185"/>
            <a:ext cx="7323077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>
                <a:latin typeface="+mn-lt"/>
              </a:rPr>
              <a:t>More servers =&gt; More operations/sec</a:t>
            </a:r>
            <a:endParaRPr lang="en-US" b="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60975-B658-8D4A-AFA1-D6A26F87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27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Scalable causal consistency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Shard for scalable storage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Distributed protocols for coordinating writes and reads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Evaluation confirms scalability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All operations handled in local datacenter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Availability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Low latency</a:t>
            </a:r>
          </a:p>
          <a:p>
            <a:pPr>
              <a:spcBef>
                <a:spcPts val="800"/>
              </a:spcBef>
            </a:pPr>
            <a:r>
              <a:rPr lang="en-US" dirty="0"/>
              <a:t>We’re thinking </a:t>
            </a:r>
            <a:r>
              <a:rPr lang="en-US" dirty="0" err="1"/>
              <a:t>scalably</a:t>
            </a:r>
            <a:r>
              <a:rPr lang="en-US" dirty="0"/>
              <a:t> now!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Next time: scalable strong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854A3-A27D-E64F-A0B4-F29D5A12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64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94DA8C-256D-5F4B-9815-A66FAF187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Similar: respect partial order but there is no convergent conflict handling requirement</a:t>
            </a:r>
          </a:p>
          <a:p>
            <a:r>
              <a:rPr lang="en-US" dirty="0"/>
              <a:t>Concurrent operations are unordered by causal consistency</a:t>
            </a:r>
          </a:p>
          <a:p>
            <a:r>
              <a:rPr lang="en-US" dirty="0"/>
              <a:t>Thus, conflicts allow replicas to diverge forever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BE3A73-D90E-0048-AFCA-411B54A0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62643-2FA7-A94C-B698-B4900909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5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Relationships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Can P</a:t>
            </a:r>
            <a:r>
              <a:rPr lang="en-US" sz="2400" baseline="-25000" dirty="0"/>
              <a:t>C</a:t>
            </a:r>
            <a:r>
              <a:rPr lang="en-US" sz="2400" dirty="0"/>
              <a:t> see x=4 and then x=1? </a:t>
            </a:r>
            <a:r>
              <a:rPr lang="en-US" sz="2400" b="1" dirty="0"/>
              <a:t>Why?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475EF3-8980-BB4E-AE2A-BDCD556CF341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FBA0AA-C8B8-414B-A5A1-69D4D0426502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4F6668-631D-F644-A7DB-78B447D2C443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DCF5709-33A2-4541-9F92-8E2B268EB873}"/>
              </a:ext>
            </a:extLst>
          </p:cNvPr>
          <p:cNvSpPr txBox="1"/>
          <p:nvPr/>
        </p:nvSpPr>
        <p:spPr>
          <a:xfrm>
            <a:off x="227824" y="1385244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961F8D-1C4D-FA41-A63C-93161E4815F2}"/>
              </a:ext>
            </a:extLst>
          </p:cNvPr>
          <p:cNvSpPr txBox="1"/>
          <p:nvPr/>
        </p:nvSpPr>
        <p:spPr>
          <a:xfrm>
            <a:off x="227824" y="1923592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B1E8D-9A3B-DA46-9A5B-9FCAF2E13BA2}"/>
              </a:ext>
            </a:extLst>
          </p:cNvPr>
          <p:cNvSpPr txBox="1"/>
          <p:nvPr/>
        </p:nvSpPr>
        <p:spPr>
          <a:xfrm>
            <a:off x="227824" y="2461940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DBED9-C756-A04A-8348-C1F2598FFE6B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3FB23D-5365-FC4E-835E-6A78394288FF}"/>
              </a:ext>
            </a:extLst>
          </p:cNvPr>
          <p:cNvSpPr txBox="1"/>
          <p:nvPr/>
        </p:nvSpPr>
        <p:spPr>
          <a:xfrm>
            <a:off x="2271378" y="1937893"/>
            <a:ext cx="84830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r(y=2)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C90417-104B-2843-AD52-EF3936C53C15}"/>
              </a:ext>
            </a:extLst>
          </p:cNvPr>
          <p:cNvSpPr txBox="1"/>
          <p:nvPr/>
        </p:nvSpPr>
        <p:spPr>
          <a:xfrm>
            <a:off x="3856205" y="2488404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F8A63B-0261-4C45-B891-8DC8932DBB7F}"/>
              </a:ext>
            </a:extLst>
          </p:cNvPr>
          <p:cNvSpPr txBox="1"/>
          <p:nvPr/>
        </p:nvSpPr>
        <p:spPr>
          <a:xfrm>
            <a:off x="5424811" y="2494857"/>
            <a:ext cx="109677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w(z=10)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85E740-E03E-E04B-BFDE-42934BDA4E82}"/>
              </a:ext>
            </a:extLst>
          </p:cNvPr>
          <p:cNvSpPr txBox="1"/>
          <p:nvPr/>
        </p:nvSpPr>
        <p:spPr>
          <a:xfrm>
            <a:off x="3800903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55CE1B-BD57-6E4A-B854-D992CA11DE73}"/>
              </a:ext>
            </a:extLst>
          </p:cNvPr>
          <p:cNvSpPr txBox="1"/>
          <p:nvPr/>
        </p:nvSpPr>
        <p:spPr>
          <a:xfrm>
            <a:off x="3808117" y="1937893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w(x=4)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401E93-6596-E749-9C16-3887C723D388}"/>
              </a:ext>
            </a:extLst>
          </p:cNvPr>
          <p:cNvSpPr txBox="1"/>
          <p:nvPr/>
        </p:nvSpPr>
        <p:spPr>
          <a:xfrm>
            <a:off x="2216075" y="1399546"/>
            <a:ext cx="95891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w(y=2)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90FE06-5586-3346-86F9-69B906EB4C44}"/>
              </a:ext>
            </a:extLst>
          </p:cNvPr>
          <p:cNvCxnSpPr>
            <a:cxnSpLocks/>
            <a:stCxn id="16" idx="3"/>
            <a:endCxn id="22" idx="1"/>
          </p:cNvCxnSpPr>
          <p:nvPr/>
        </p:nvCxnSpPr>
        <p:spPr>
          <a:xfrm flipV="1">
            <a:off x="1917007" y="1599601"/>
            <a:ext cx="299068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D35C2AF-DB0A-DF42-B3BA-A807E12C502A}"/>
              </a:ext>
            </a:extLst>
          </p:cNvPr>
          <p:cNvCxnSpPr>
            <a:cxnSpLocks/>
            <a:stCxn id="22" idx="2"/>
            <a:endCxn id="17" idx="0"/>
          </p:cNvCxnSpPr>
          <p:nvPr/>
        </p:nvCxnSpPr>
        <p:spPr>
          <a:xfrm flipH="1">
            <a:off x="2695533" y="1799655"/>
            <a:ext cx="1" cy="21960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509B4D-BD52-2A4D-98AB-C94DC00D861E}"/>
              </a:ext>
            </a:extLst>
          </p:cNvPr>
          <p:cNvCxnSpPr>
            <a:cxnSpLocks/>
            <a:stCxn id="22" idx="3"/>
            <a:endCxn id="42" idx="1"/>
          </p:cNvCxnSpPr>
          <p:nvPr/>
        </p:nvCxnSpPr>
        <p:spPr>
          <a:xfrm>
            <a:off x="3174992" y="1599601"/>
            <a:ext cx="625911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81DEDE-E48C-6649-AA81-3F0AABFBE28A}"/>
              </a:ext>
            </a:extLst>
          </p:cNvPr>
          <p:cNvCxnSpPr>
            <a:cxnSpLocks/>
            <a:stCxn id="17" idx="3"/>
            <a:endCxn id="45" idx="1"/>
          </p:cNvCxnSpPr>
          <p:nvPr/>
        </p:nvCxnSpPr>
        <p:spPr>
          <a:xfrm>
            <a:off x="3119687" y="2137948"/>
            <a:ext cx="688430" cy="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010F07-3719-094C-9162-7589C2AFB352}"/>
              </a:ext>
            </a:extLst>
          </p:cNvPr>
          <p:cNvCxnSpPr>
            <a:cxnSpLocks/>
            <a:stCxn id="45" idx="2"/>
            <a:endCxn id="20" idx="0"/>
          </p:cNvCxnSpPr>
          <p:nvPr/>
        </p:nvCxnSpPr>
        <p:spPr>
          <a:xfrm flipH="1">
            <a:off x="4282765" y="2338002"/>
            <a:ext cx="7215" cy="21960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D0F9579-B127-1D42-9498-4F8794944DF0}"/>
              </a:ext>
            </a:extLst>
          </p:cNvPr>
          <p:cNvCxnSpPr>
            <a:cxnSpLocks/>
            <a:stCxn id="20" idx="3"/>
            <a:endCxn id="32" idx="1"/>
          </p:cNvCxnSpPr>
          <p:nvPr/>
        </p:nvCxnSpPr>
        <p:spPr>
          <a:xfrm>
            <a:off x="4709324" y="2688459"/>
            <a:ext cx="715487" cy="6453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9A2710-2E4C-C345-8F35-D62438A0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0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Alice shares photo with Bob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Upload the photo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Add photo to album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Bob checks album</a:t>
            </a:r>
          </a:p>
          <a:p>
            <a:pPr marL="571500" indent="-514350"/>
            <a:r>
              <a:rPr lang="en-US" dirty="0"/>
              <a:t>Under causal consistency, if the album has a reference to the photo, Bob must see the photo</a:t>
            </a:r>
          </a:p>
          <a:p>
            <a:pPr marL="571500" indent="-514350"/>
            <a:r>
              <a:rPr lang="en-US" dirty="0"/>
              <a:t>Under eventual consistency, album may have a reference to a photo that has not been written yet (the corresponding write has not propagated)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CB7865-3E08-EB42-9CCB-438283C3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9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Carol and Dan concurrently update event time (9pm)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Carol sets 8pm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Dan sets 10pm</a:t>
            </a:r>
          </a:p>
          <a:p>
            <a:pPr marL="571500" indent="-514350"/>
            <a:r>
              <a:rPr lang="en-US" dirty="0"/>
              <a:t>Under causal consistency, two replicas may forever return different times</a:t>
            </a:r>
          </a:p>
          <a:p>
            <a:pPr marL="571500" indent="-514350"/>
            <a:r>
              <a:rPr lang="en-US" dirty="0"/>
              <a:t>Under causal+ consistency, replicas must eventually handle the conflict in a convergent manner</a:t>
            </a:r>
          </a:p>
          <a:p>
            <a:pPr marL="971550" lvl="1" indent="-514350"/>
            <a:r>
              <a:rPr lang="en-US" dirty="0"/>
              <a:t>If a last-writer-wins, either Carol’s or Dan’s write win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63204-2DA4-704A-A493-E500B647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7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within replication systems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1FD10-9DAB-5846-96F0-AD32B7521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DE551-6CF1-1645-80B8-3CB3D4E2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/>
              <a:t>Linearizability</a:t>
            </a:r>
            <a:r>
              <a:rPr lang="en-US" sz="2400" dirty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low-latency for consistency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77" name="Slide Number Placeholder 76">
            <a:extLst>
              <a:ext uri="{FF2B5EF4-FFF2-40B4-BE49-F238E27FC236}">
                <a16:creationId xmlns:a16="http://schemas.microsoft.com/office/drawing/2014/main" id="{CD4339DD-B47F-C648-9F27-CBF9BD1F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41465</TotalTime>
  <Words>1266</Words>
  <Application>Microsoft Macintosh PowerPoint</Application>
  <PresentationFormat>On-screen Show (4:3)</PresentationFormat>
  <Paragraphs>457</Paragraphs>
  <Slides>31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Courier New</vt:lpstr>
      <vt:lpstr>Helvetica Neue Medium</vt:lpstr>
      <vt:lpstr>Times New Roman</vt:lpstr>
      <vt:lpstr>1_Office Theme</vt:lpstr>
      <vt:lpstr>Scalable Causal Consistency</vt:lpstr>
      <vt:lpstr>Consistency hierarchy</vt:lpstr>
      <vt:lpstr>Causal+ Consistency</vt:lpstr>
      <vt:lpstr>Causal Consistency</vt:lpstr>
      <vt:lpstr>Causal Consistency: Relationships</vt:lpstr>
      <vt:lpstr>Causal+ Examples</vt:lpstr>
      <vt:lpstr>Causal+ Examples</vt:lpstr>
      <vt:lpstr>Causal consistency within replication systems</vt:lpstr>
      <vt:lpstr>Implications of laziness on consistency</vt:lpstr>
      <vt:lpstr>Implications of laziness on consistency</vt:lpstr>
      <vt:lpstr>Consistency vs Scalability</vt:lpstr>
      <vt:lpstr>Consistency vs Scalability</vt:lpstr>
      <vt:lpstr>COPS: Scalable Causal Consistency for Geo-Replicated Storage</vt:lpstr>
      <vt:lpstr>Geo-Replicated Storage: Serve User Requests Quickly</vt:lpstr>
      <vt:lpstr>Inside the Datacenter</vt:lpstr>
      <vt:lpstr>Scalability through Sharding</vt:lpstr>
      <vt:lpstr>Causality By Example </vt:lpstr>
      <vt:lpstr>Bayou’s Causal Consistency</vt:lpstr>
      <vt:lpstr>Sharded Log Exchange</vt:lpstr>
      <vt:lpstr>Scalability Key Idea</vt:lpstr>
      <vt:lpstr>COPS Architecture</vt:lpstr>
      <vt:lpstr>COPS Architecture</vt:lpstr>
      <vt:lpstr>Read</vt:lpstr>
      <vt:lpstr>Write</vt:lpstr>
      <vt:lpstr>Replicated Write</vt:lpstr>
      <vt:lpstr>Basic Architecture Summary</vt:lpstr>
      <vt:lpstr>Scalability</vt:lpstr>
      <vt:lpstr>Reads Aren’t Enough</vt:lpstr>
      <vt:lpstr>Read-Only Transactions</vt:lpstr>
      <vt:lpstr>COPS Scaling Evaluation</vt:lpstr>
      <vt:lpstr>COPS Summary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1693</cp:revision>
  <cp:lastPrinted>2019-11-03T12:54:12Z</cp:lastPrinted>
  <dcterms:created xsi:type="dcterms:W3CDTF">2013-10-08T01:49:25Z</dcterms:created>
  <dcterms:modified xsi:type="dcterms:W3CDTF">2021-11-01T11:48:05Z</dcterms:modified>
</cp:coreProperties>
</file>