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33"/>
  </p:notesMasterIdLst>
  <p:handoutMasterIdLst>
    <p:handoutMasterId r:id="rId34"/>
  </p:handoutMasterIdLst>
  <p:sldIdLst>
    <p:sldId id="257" r:id="rId2"/>
    <p:sldId id="428" r:id="rId3"/>
    <p:sldId id="430" r:id="rId4"/>
    <p:sldId id="431" r:id="rId5"/>
    <p:sldId id="429" r:id="rId6"/>
    <p:sldId id="432" r:id="rId7"/>
    <p:sldId id="433" r:id="rId8"/>
    <p:sldId id="305" r:id="rId9"/>
    <p:sldId id="440" r:id="rId10"/>
    <p:sldId id="276" r:id="rId11"/>
    <p:sldId id="282" r:id="rId12"/>
    <p:sldId id="281" r:id="rId13"/>
    <p:sldId id="280" r:id="rId14"/>
    <p:sldId id="279" r:id="rId15"/>
    <p:sldId id="283" r:id="rId16"/>
    <p:sldId id="285" r:id="rId17"/>
    <p:sldId id="391" r:id="rId18"/>
    <p:sldId id="392" r:id="rId19"/>
    <p:sldId id="307" r:id="rId20"/>
    <p:sldId id="318" r:id="rId21"/>
    <p:sldId id="441" r:id="rId22"/>
    <p:sldId id="325" r:id="rId23"/>
    <p:sldId id="534" r:id="rId24"/>
    <p:sldId id="535" r:id="rId25"/>
    <p:sldId id="536" r:id="rId26"/>
    <p:sldId id="286" r:id="rId27"/>
    <p:sldId id="287" r:id="rId28"/>
    <p:sldId id="288" r:id="rId29"/>
    <p:sldId id="537" r:id="rId30"/>
    <p:sldId id="538" r:id="rId31"/>
    <p:sldId id="539" r:id="rId32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4899"/>
    <a:srgbClr val="FF6501"/>
    <a:srgbClr val="FF9300"/>
    <a:srgbClr val="C0504D"/>
    <a:srgbClr val="D5FED5"/>
    <a:srgbClr val="0000FF"/>
    <a:srgbClr val="CCFFFF"/>
    <a:srgbClr val="FF3300"/>
    <a:srgbClr val="FFFF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0" autoAdjust="0"/>
    <p:restoredTop sz="84088" autoAdjust="0"/>
  </p:normalViewPr>
  <p:slideViewPr>
    <p:cSldViewPr snapToGrid="0">
      <p:cViewPr varScale="1">
        <p:scale>
          <a:sx n="171" d="100"/>
          <a:sy n="171" d="100"/>
        </p:scale>
        <p:origin x="176" y="1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(Requires 2 objects.)</a:t>
            </a:r>
          </a:p>
          <a:p>
            <a:endParaRPr lang="en-US" dirty="0"/>
          </a:p>
          <a:p>
            <a:r>
              <a:rPr lang="en-US" dirty="0"/>
              <a:t>Proof intuition:</a:t>
            </a:r>
            <a:endParaRPr lang="en-US" baseline="0" dirty="0"/>
          </a:p>
          <a:p>
            <a:r>
              <a:rPr lang="en-US" baseline="0" dirty="0"/>
              <a:t>Let P1 and P2 be the 2 furthest away processes.</a:t>
            </a:r>
          </a:p>
          <a:p>
            <a:r>
              <a:rPr lang="en-US" baseline="0" dirty="0"/>
              <a:t>Assume to contradict read time + write time &lt; d.</a:t>
            </a:r>
          </a:p>
          <a:p>
            <a:r>
              <a:rPr lang="en-US" baseline="0" dirty="0"/>
              <a:t>Thus the following executions are possible because P1’s Write can’t be seen at P2 Read:</a:t>
            </a:r>
            <a:endParaRPr lang="en-US" dirty="0"/>
          </a:p>
          <a:p>
            <a:endParaRPr lang="en-US" dirty="0"/>
          </a:p>
          <a:p>
            <a:r>
              <a:rPr lang="en-US" dirty="0"/>
              <a:t>P1: |--W(x=1)--| |--R(y)=0--|</a:t>
            </a:r>
          </a:p>
          <a:p>
            <a:r>
              <a:rPr lang="en-US" dirty="0"/>
              <a:t>P2:</a:t>
            </a:r>
            <a:r>
              <a:rPr lang="en-US" baseline="0" dirty="0"/>
              <a:t> |--W(y=1)--| |--R(x)=0--|</a:t>
            </a:r>
          </a:p>
          <a:p>
            <a:endParaRPr lang="en-US" baseline="0" dirty="0"/>
          </a:p>
          <a:p>
            <a:r>
              <a:rPr lang="en-US" baseline="0" dirty="0"/>
              <a:t>But there is no total order of these operations, so does not provide sequential consistency.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159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BF9FD-DB11-424E-8753-09DE963B0E1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6216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818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dbmsmusings.blogspot.com/2010/04/problems-with-cap-and-yahoos-little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4000" dirty="0"/>
              <a:t>Impossibility Results:</a:t>
            </a:r>
            <a:br>
              <a:rPr lang="en-US" sz="4000" dirty="0"/>
            </a:br>
            <a:r>
              <a:rPr lang="en-US" sz="4000" dirty="0"/>
              <a:t>CAP, PRAM &amp; FLP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19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theorem</a:t>
            </a:r>
            <a:r>
              <a:rPr lang="en-US" sz="2000" b="0" dirty="0"/>
              <a:t> [Gilbert Lynch 02]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458EED-6E10-994E-9D82-D100199C7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596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CAP theorem</a:t>
            </a:r>
            <a:r>
              <a:rPr lang="en-US" sz="2000" b="0" dirty="0">
                <a:solidFill>
                  <a:prstClr val="black"/>
                </a:solidFill>
              </a:rPr>
              <a:t> [Gilbert Lynch 02]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204295" y="2575314"/>
            <a:ext cx="0" cy="2057768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204295" y="4800539"/>
            <a:ext cx="0" cy="10175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80147" y="5891360"/>
            <a:ext cx="3161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Partition Possible (from P)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93B697C1-F36D-DF4F-BFED-B1358EA40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616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CAP theorem</a:t>
            </a:r>
            <a:r>
              <a:rPr lang="en-US" sz="2000" b="0" dirty="0">
                <a:solidFill>
                  <a:prstClr val="black"/>
                </a:solidFill>
              </a:rPr>
              <a:t> [Gilbert Lynch 02]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204295" y="2575314"/>
            <a:ext cx="0" cy="2057768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204295" y="4800539"/>
            <a:ext cx="0" cy="10175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80147" y="5891360"/>
            <a:ext cx="3161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Partition Possible (from P)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1572" y="4855877"/>
            <a:ext cx="28714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Write eventually returns</a:t>
            </a:r>
          </a:p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(from A)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281953" y="3626437"/>
            <a:ext cx="648516" cy="1095270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85318" y="2544462"/>
            <a:ext cx="9877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w(x=1)</a:t>
            </a:r>
            <a:endParaRPr lang="en-US" b="0" dirty="0">
              <a:latin typeface="+mn-lt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1484634" y="2975198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467807" y="3109846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505664" y="3109451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ok</a:t>
            </a:r>
            <a:endParaRPr lang="en-US" b="0" dirty="0"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FED5A406-B519-944D-B0EC-537466616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294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CAP theorem</a:t>
            </a:r>
            <a:r>
              <a:rPr lang="en-US" sz="2000" b="0" dirty="0">
                <a:solidFill>
                  <a:prstClr val="black"/>
                </a:solidFill>
              </a:rPr>
              <a:t> [Gilbert Lynch 02]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204295" y="2575314"/>
            <a:ext cx="0" cy="2057768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204295" y="4800539"/>
            <a:ext cx="0" cy="10175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80147" y="5891360"/>
            <a:ext cx="3161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Partition Possible (from P)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1572" y="4855877"/>
            <a:ext cx="28714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Write eventually returns</a:t>
            </a:r>
          </a:p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(from A)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281953" y="3626437"/>
            <a:ext cx="648516" cy="1095270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85318" y="2544462"/>
            <a:ext cx="9877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w(x=1)</a:t>
            </a:r>
            <a:endParaRPr lang="en-US" dirty="0">
              <a:latin typeface="+mn-lt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1484634" y="2975198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467807" y="3109846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491237" y="3109451"/>
            <a:ext cx="4844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ok</a:t>
            </a:r>
            <a:endParaRPr lang="en-US" dirty="0"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755901" y="2589287"/>
            <a:ext cx="5966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r(x)</a:t>
            </a:r>
            <a:endParaRPr lang="en-US" dirty="0">
              <a:latin typeface="+mn-lt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5849863" y="3132232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5825633" y="2958213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845790" y="3109451"/>
            <a:ext cx="6190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x=0</a:t>
            </a:r>
            <a:endParaRPr lang="en-US" dirty="0"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079025" y="4581283"/>
            <a:ext cx="40649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Read begins after write completes</a:t>
            </a:r>
          </a:p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Read eventually returns (from A)</a:t>
            </a:r>
          </a:p>
        </p:txBody>
      </p:sp>
      <p:cxnSp>
        <p:nvCxnSpPr>
          <p:cNvPr id="31" name="Straight Connector 30"/>
          <p:cNvCxnSpPr/>
          <p:nvPr/>
        </p:nvCxnSpPr>
        <p:spPr>
          <a:xfrm flipH="1" flipV="1">
            <a:off x="5970494" y="3537007"/>
            <a:ext cx="342089" cy="108892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93833BAB-3B2B-B94B-9FA7-51AC4377E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65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CAP theorem</a:t>
            </a:r>
            <a:r>
              <a:rPr lang="en-US" sz="2000" b="0" dirty="0">
                <a:solidFill>
                  <a:prstClr val="black"/>
                </a:solidFill>
              </a:rPr>
              <a:t> [Gilbert Lynch 02]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204295" y="2575314"/>
            <a:ext cx="0" cy="2057768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204295" y="4800539"/>
            <a:ext cx="0" cy="10175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80147" y="5891360"/>
            <a:ext cx="3161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Partition Possible (from P)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1572" y="4855877"/>
            <a:ext cx="28714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Write eventually returns</a:t>
            </a:r>
          </a:p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(from A)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281953" y="3626437"/>
            <a:ext cx="648516" cy="1095270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85318" y="2544462"/>
            <a:ext cx="9877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w(x=1)</a:t>
            </a:r>
            <a:endParaRPr lang="en-US" dirty="0">
              <a:latin typeface="+mn-lt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1484634" y="2975198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467807" y="3109846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491237" y="3109451"/>
            <a:ext cx="4844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ok</a:t>
            </a:r>
            <a:endParaRPr lang="en-US" dirty="0"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755901" y="2589287"/>
            <a:ext cx="5966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r(x)</a:t>
            </a:r>
            <a:endParaRPr lang="en-US" dirty="0">
              <a:latin typeface="+mn-lt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5849863" y="3132232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5825633" y="2958213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845790" y="3109451"/>
            <a:ext cx="6190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x=0</a:t>
            </a:r>
            <a:endParaRPr lang="en-US" dirty="0"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079025" y="4581283"/>
            <a:ext cx="40649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Read begins after write completes</a:t>
            </a:r>
          </a:p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Read eventually returns (from A)</a:t>
            </a:r>
          </a:p>
        </p:txBody>
      </p:sp>
      <p:cxnSp>
        <p:nvCxnSpPr>
          <p:cNvPr id="31" name="Straight Connector 30"/>
          <p:cNvCxnSpPr/>
          <p:nvPr/>
        </p:nvCxnSpPr>
        <p:spPr>
          <a:xfrm flipH="1" flipV="1">
            <a:off x="5970494" y="3537007"/>
            <a:ext cx="342089" cy="108892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Frame 32"/>
          <p:cNvSpPr/>
          <p:nvPr/>
        </p:nvSpPr>
        <p:spPr>
          <a:xfrm>
            <a:off x="1701540" y="2540930"/>
            <a:ext cx="551107" cy="382899"/>
          </a:xfrm>
          <a:prstGeom prst="frame">
            <a:avLst/>
          </a:prstGeom>
          <a:solidFill>
            <a:srgbClr val="FF8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8F00"/>
              </a:solidFill>
            </a:endParaRPr>
          </a:p>
        </p:txBody>
      </p:sp>
      <p:sp>
        <p:nvSpPr>
          <p:cNvPr id="35" name="Frame 34"/>
          <p:cNvSpPr/>
          <p:nvPr/>
        </p:nvSpPr>
        <p:spPr>
          <a:xfrm>
            <a:off x="5849863" y="3113746"/>
            <a:ext cx="620932" cy="382899"/>
          </a:xfrm>
          <a:prstGeom prst="frame">
            <a:avLst/>
          </a:prstGeom>
          <a:solidFill>
            <a:srgbClr val="FF8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8F00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1977093" y="2103731"/>
            <a:ext cx="917070" cy="365841"/>
          </a:xfrm>
          <a:prstGeom prst="line">
            <a:avLst/>
          </a:prstGeom>
          <a:ln w="57150" cap="rnd">
            <a:solidFill>
              <a:srgbClr val="FF8F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156991" y="2204350"/>
            <a:ext cx="1638183" cy="1100845"/>
          </a:xfrm>
          <a:prstGeom prst="line">
            <a:avLst/>
          </a:prstGeom>
          <a:ln w="57150" cap="rnd">
            <a:solidFill>
              <a:srgbClr val="FF8F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854984" y="1875179"/>
            <a:ext cx="42691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Not consistent (C) =&gt; contradiction! </a:t>
            </a:r>
          </a:p>
        </p:txBody>
      </p:sp>
      <p:sp>
        <p:nvSpPr>
          <p:cNvPr id="8" name="Rectangle 7"/>
          <p:cNvSpPr/>
          <p:nvPr/>
        </p:nvSpPr>
        <p:spPr>
          <a:xfrm flipV="1">
            <a:off x="7018079" y="1966412"/>
            <a:ext cx="186865" cy="18686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0A79CA77-0E06-8241-B707-3CF4B8A6B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269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5" grpId="0" animBg="1"/>
      <p:bldP spid="41" grpId="0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Interpretation Part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Cannot “choose” no partitions</a:t>
            </a:r>
          </a:p>
          <a:p>
            <a:pPr lvl="1">
              <a:spcBef>
                <a:spcPts val="800"/>
              </a:spcBef>
            </a:pPr>
            <a:r>
              <a:rPr lang="en-US" dirty="0"/>
              <a:t>2-out-of-3 interpretation doesn’t make sense</a:t>
            </a:r>
          </a:p>
          <a:p>
            <a:pPr lvl="1">
              <a:spcBef>
                <a:spcPts val="800"/>
              </a:spcBef>
            </a:pPr>
            <a:r>
              <a:rPr lang="en-US" dirty="0"/>
              <a:t>Instead, availability OR consistency?</a:t>
            </a:r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i.e., fundamental trade-off between availability and consistency</a:t>
            </a:r>
          </a:p>
          <a:p>
            <a:pPr lvl="1">
              <a:spcBef>
                <a:spcPts val="800"/>
              </a:spcBef>
            </a:pPr>
            <a:r>
              <a:rPr lang="en-US" dirty="0"/>
              <a:t>When designing system must choose one or the other, both are not possible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B96530-51F3-E044-A880-08326B6C4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79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Interpretation Part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800"/>
              </a:spcBef>
            </a:pPr>
            <a:r>
              <a:rPr lang="en-US" dirty="0"/>
              <a:t>It is a theorem, with a proof, that you understand!</a:t>
            </a:r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Cannot “beat” CAP theorem</a:t>
            </a:r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Can engineer systems to make partitions extremely rare, however, and then just take the rare hit to availability (or consistency)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42BB0F-2D41-B94A-99A0-90B38257A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133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trade-offs L vs.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Low-latency:  Speak to fewer than quorum of nodes?</a:t>
            </a:r>
          </a:p>
          <a:p>
            <a:pPr lvl="1"/>
            <a:r>
              <a:rPr lang="en-US" sz="2600" dirty="0"/>
              <a:t>2PC: </a:t>
            </a:r>
            <a:r>
              <a:rPr lang="en-US" sz="2400" dirty="0"/>
              <a:t> 		write N, read 1</a:t>
            </a:r>
          </a:p>
          <a:p>
            <a:pPr lvl="1"/>
            <a:r>
              <a:rPr lang="en-US" sz="2400" dirty="0"/>
              <a:t>RAFT:  		write ⌊N/2⌋ + 1,  read ⌊N/2⌋ + 1</a:t>
            </a:r>
            <a:endParaRPr lang="en-US" sz="3600" dirty="0"/>
          </a:p>
          <a:p>
            <a:pPr lvl="1"/>
            <a:r>
              <a:rPr lang="en-US" sz="2600" dirty="0"/>
              <a:t>General:  	|W| + |R| &gt; N</a:t>
            </a:r>
          </a:p>
          <a:p>
            <a:pPr lvl="1"/>
            <a:endParaRPr lang="en-US" sz="2600" dirty="0"/>
          </a:p>
          <a:p>
            <a:r>
              <a:rPr lang="en-US" sz="3000" dirty="0"/>
              <a:t>L and C are fundamentally at odds</a:t>
            </a:r>
          </a:p>
          <a:p>
            <a:pPr lvl="1"/>
            <a:r>
              <a:rPr lang="en-US" sz="2400" dirty="0"/>
              <a:t>“C” = </a:t>
            </a:r>
            <a:r>
              <a:rPr lang="en-US" sz="2400" dirty="0" err="1"/>
              <a:t>linearizability</a:t>
            </a:r>
            <a:r>
              <a:rPr lang="en-US" sz="2400" dirty="0"/>
              <a:t>, sequential, </a:t>
            </a:r>
            <a:r>
              <a:rPr lang="en-US" sz="2400" dirty="0" err="1"/>
              <a:t>serializability</a:t>
            </a:r>
            <a:r>
              <a:rPr lang="en-US" sz="2400" dirty="0"/>
              <a:t> (more later)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B9EEAE-3383-6C4F-961B-84854722F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51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PACELC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534400" cy="5318125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800" dirty="0"/>
              <a:t>If there is a partition  (P):</a:t>
            </a:r>
          </a:p>
          <a:p>
            <a:pPr lvl="1"/>
            <a:r>
              <a:rPr lang="en-US" sz="2400" dirty="0"/>
              <a:t>How does system tradeoff  A and C?</a:t>
            </a:r>
          </a:p>
          <a:p>
            <a:pPr>
              <a:spcBef>
                <a:spcPts val="800"/>
              </a:spcBef>
            </a:pPr>
            <a:r>
              <a:rPr lang="en-US" sz="2800" dirty="0"/>
              <a:t>Else (no partition)</a:t>
            </a:r>
          </a:p>
          <a:p>
            <a:pPr lvl="1"/>
            <a:r>
              <a:rPr lang="en-US" sz="2400" dirty="0"/>
              <a:t>How does system tradeoff  L and C?</a:t>
            </a:r>
          </a:p>
          <a:p>
            <a:pPr>
              <a:spcBef>
                <a:spcPts val="4000"/>
              </a:spcBef>
            </a:pPr>
            <a:r>
              <a:rPr lang="en-US" sz="2800" dirty="0"/>
              <a:t>Is there a useful system that switches?</a:t>
            </a:r>
          </a:p>
          <a:p>
            <a:pPr lvl="1"/>
            <a:r>
              <a:rPr lang="en-US" sz="2400" dirty="0"/>
              <a:t>Dynamo:  PA/EL</a:t>
            </a:r>
          </a:p>
          <a:p>
            <a:pPr lvl="1"/>
            <a:r>
              <a:rPr lang="en-US" sz="2400" dirty="0"/>
              <a:t>“ACID” </a:t>
            </a:r>
            <a:r>
              <a:rPr lang="en-US" sz="2400" dirty="0" err="1"/>
              <a:t>dbs</a:t>
            </a:r>
            <a:r>
              <a:rPr lang="en-US" sz="2400" dirty="0"/>
              <a:t>:  PC/EC</a:t>
            </a:r>
            <a:endParaRPr lang="en-US" sz="2000" dirty="0"/>
          </a:p>
          <a:p>
            <a:pPr marL="57150" indent="0">
              <a:buNone/>
            </a:pPr>
            <a:r>
              <a:rPr lang="en-US" sz="1800" dirty="0">
                <a:hlinkClick r:id="rId2"/>
              </a:rPr>
              <a:t>http://dbmsmusings.blogspot.com/2010/04/problems-with-cap-and-yahoos-little.html</a:t>
            </a:r>
            <a:endParaRPr lang="en-US" sz="1800" dirty="0"/>
          </a:p>
          <a:p>
            <a:pPr lvl="1"/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F14C33-4401-3348-AE4C-6B37BE963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10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PRAM </a:t>
            </a:r>
            <a:r>
              <a:rPr lang="en-US" sz="2000" dirty="0"/>
              <a:t>[Lipton Sandberg 88] [</a:t>
            </a:r>
            <a:r>
              <a:rPr lang="en-US" sz="2000" dirty="0" err="1"/>
              <a:t>Attiya</a:t>
            </a:r>
            <a:r>
              <a:rPr lang="en-US" sz="2000" dirty="0"/>
              <a:t> Welch 94]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800"/>
              </a:spcBef>
            </a:pPr>
            <a:r>
              <a:rPr lang="en-US" i="1" dirty="0"/>
              <a:t>d</a:t>
            </a:r>
            <a:r>
              <a:rPr lang="en-US" dirty="0"/>
              <a:t> is the worst-case delay in the network over all pairs of processes [datacenters]</a:t>
            </a:r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Sequentially consistent system</a:t>
            </a:r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read time + write time ≥ </a:t>
            </a:r>
            <a:r>
              <a:rPr lang="en-US" i="1" dirty="0"/>
              <a:t>d</a:t>
            </a:r>
          </a:p>
          <a:p>
            <a:pPr>
              <a:spcBef>
                <a:spcPts val="800"/>
              </a:spcBef>
            </a:pPr>
            <a:endParaRPr lang="en-US" i="1" dirty="0"/>
          </a:p>
          <a:p>
            <a:pPr>
              <a:spcBef>
                <a:spcPts val="800"/>
              </a:spcBef>
            </a:pPr>
            <a:r>
              <a:rPr lang="en-US" dirty="0"/>
              <a:t>Fundamental tradeoff between consistency and latency!</a:t>
            </a:r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(Skipping proof, see presenter notes or papers)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540E00-C767-7948-80A5-656D6DB26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29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52E0EB8-670F-5541-B956-AEBFBCC73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partitions divide systems</a:t>
            </a:r>
          </a:p>
        </p:txBody>
      </p:sp>
      <p:pic>
        <p:nvPicPr>
          <p:cNvPr id="4" name="Picture 559" descr="j0431564">
            <a:extLst>
              <a:ext uri="{FF2B5EF4-FFF2-40B4-BE49-F238E27FC236}">
                <a16:creationId xmlns:a16="http://schemas.microsoft.com/office/drawing/2014/main" id="{3E97B90A-9712-B944-AF32-84EBCF2D65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5" y="1963233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>
            <a:extLst>
              <a:ext uri="{FF2B5EF4-FFF2-40B4-BE49-F238E27FC236}">
                <a16:creationId xmlns:a16="http://schemas.microsoft.com/office/drawing/2014/main" id="{E0600983-590B-EB4A-A6A4-62DDEFBA73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613" y="3892674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59" descr="j0431564">
            <a:extLst>
              <a:ext uri="{FF2B5EF4-FFF2-40B4-BE49-F238E27FC236}">
                <a16:creationId xmlns:a16="http://schemas.microsoft.com/office/drawing/2014/main" id="{949B7E06-2AAC-D848-BAF6-7138F7F657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311" y="467370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59" descr="j0431564">
            <a:extLst>
              <a:ext uri="{FF2B5EF4-FFF2-40B4-BE49-F238E27FC236}">
                <a16:creationId xmlns:a16="http://schemas.microsoft.com/office/drawing/2014/main" id="{A839D32C-881B-784D-BB32-D81ABEC3FD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938" y="3038891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59" descr="j0431564">
            <a:extLst>
              <a:ext uri="{FF2B5EF4-FFF2-40B4-BE49-F238E27FC236}">
                <a16:creationId xmlns:a16="http://schemas.microsoft.com/office/drawing/2014/main" id="{7F57AAB8-7C5D-3E49-84F6-62713B58F5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198" y="188007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6A5FA8B-1267-D04A-9C5A-2C2C400F7310}"/>
              </a:ext>
            </a:extLst>
          </p:cNvPr>
          <p:cNvCxnSpPr>
            <a:stCxn id="4" idx="3"/>
            <a:endCxn id="8" idx="1"/>
          </p:cNvCxnSpPr>
          <p:nvPr/>
        </p:nvCxnSpPr>
        <p:spPr>
          <a:xfrm flipV="1">
            <a:off x="1631946" y="2283474"/>
            <a:ext cx="2047252" cy="83157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C1A5D4A-F260-3E4C-9F2B-4841C0C34695}"/>
              </a:ext>
            </a:extLst>
          </p:cNvPr>
          <p:cNvCxnSpPr/>
          <p:nvPr/>
        </p:nvCxnSpPr>
        <p:spPr>
          <a:xfrm>
            <a:off x="1185545" y="2770029"/>
            <a:ext cx="285808" cy="1122645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41408F9-E506-344F-8EBF-8D9B6C8A4CEB}"/>
              </a:ext>
            </a:extLst>
          </p:cNvPr>
          <p:cNvCxnSpPr/>
          <p:nvPr/>
        </p:nvCxnSpPr>
        <p:spPr>
          <a:xfrm>
            <a:off x="4429095" y="2372890"/>
            <a:ext cx="1140843" cy="746076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520D95F-2D59-7643-A57F-92417ED419B2}"/>
              </a:ext>
            </a:extLst>
          </p:cNvPr>
          <p:cNvCxnSpPr>
            <a:endCxn id="6" idx="1"/>
          </p:cNvCxnSpPr>
          <p:nvPr/>
        </p:nvCxnSpPr>
        <p:spPr>
          <a:xfrm>
            <a:off x="1977019" y="4369023"/>
            <a:ext cx="2060292" cy="708081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AB6F931-C941-7E44-8911-5E98AFF52232}"/>
              </a:ext>
            </a:extLst>
          </p:cNvPr>
          <p:cNvCxnSpPr/>
          <p:nvPr/>
        </p:nvCxnSpPr>
        <p:spPr>
          <a:xfrm flipH="1">
            <a:off x="4708717" y="3834884"/>
            <a:ext cx="1061677" cy="1019749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B20CE74-8185-6D47-AF4F-A372330DCE97}"/>
              </a:ext>
            </a:extLst>
          </p:cNvPr>
          <p:cNvCxnSpPr/>
          <p:nvPr/>
        </p:nvCxnSpPr>
        <p:spPr>
          <a:xfrm flipH="1">
            <a:off x="1977019" y="2529016"/>
            <a:ext cx="1802408" cy="1363658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B049954-7A67-C346-84B3-AC3A607D9C60}"/>
              </a:ext>
            </a:extLst>
          </p:cNvPr>
          <p:cNvCxnSpPr/>
          <p:nvPr/>
        </p:nvCxnSpPr>
        <p:spPr>
          <a:xfrm>
            <a:off x="4180007" y="2671314"/>
            <a:ext cx="175862" cy="2002392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E245B59-CE94-A94D-81AA-5106043C4DAE}"/>
              </a:ext>
            </a:extLst>
          </p:cNvPr>
          <p:cNvCxnSpPr/>
          <p:nvPr/>
        </p:nvCxnSpPr>
        <p:spPr>
          <a:xfrm>
            <a:off x="1420035" y="2686871"/>
            <a:ext cx="2617276" cy="1997041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5ACCB40-BA32-8940-B336-CC4365321014}"/>
              </a:ext>
            </a:extLst>
          </p:cNvPr>
          <p:cNvCxnSpPr/>
          <p:nvPr/>
        </p:nvCxnSpPr>
        <p:spPr>
          <a:xfrm flipV="1">
            <a:off x="2121021" y="3579132"/>
            <a:ext cx="3448917" cy="499451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889778F-AE2B-BA45-80EB-03B6BB61DFDD}"/>
              </a:ext>
            </a:extLst>
          </p:cNvPr>
          <p:cNvCxnSpPr/>
          <p:nvPr/>
        </p:nvCxnSpPr>
        <p:spPr>
          <a:xfrm>
            <a:off x="1468834" y="2543331"/>
            <a:ext cx="4009253" cy="866075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1F906F63-5DDD-F845-A26E-CCA65FFEC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2335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20700" y="2057739"/>
            <a:ext cx="8102600" cy="2117842"/>
          </a:xfrm>
          <a:prstGeom prst="rect">
            <a:avLst/>
          </a:prstGeom>
          <a:solidFill>
            <a:schemeClr val="bg1"/>
          </a:solidFill>
          <a:ln w="88900" cmpd="sng">
            <a:noFill/>
          </a:ln>
        </p:spPr>
        <p:txBody>
          <a:bodyPr wrap="square" lIns="180000" tIns="180000" rIns="180000" bIns="180000" rtlCol="0">
            <a:spAutoFit/>
          </a:bodyPr>
          <a:lstStyle/>
          <a:p>
            <a:pPr algn="ctr"/>
            <a:r>
              <a:rPr lang="en-US" sz="3600" dirty="0">
                <a:latin typeface="+mn-lt"/>
                <a:cs typeface="Helvetica Neue Medium"/>
              </a:rPr>
              <a:t>PRAM Theorem: </a:t>
            </a:r>
          </a:p>
          <a:p>
            <a:pPr algn="ctr"/>
            <a:endParaRPr lang="en-US" sz="1400" dirty="0">
              <a:latin typeface="+mn-lt"/>
              <a:cs typeface="Helvetica Neue Medium"/>
            </a:endParaRPr>
          </a:p>
          <a:p>
            <a:pPr algn="ctr"/>
            <a:r>
              <a:rPr lang="en-US" sz="3200" dirty="0">
                <a:solidFill>
                  <a:srgbClr val="990000"/>
                </a:solidFill>
                <a:latin typeface="+mn-lt"/>
                <a:cs typeface="Helvetica Neue Medium"/>
              </a:rPr>
              <a:t>Impossible</a:t>
            </a:r>
            <a:r>
              <a:rPr lang="en-US" sz="3200" dirty="0">
                <a:solidFill>
                  <a:srgbClr val="FF0000"/>
                </a:solidFill>
                <a:latin typeface="+mn-lt"/>
                <a:cs typeface="Helvetica Neue Medium"/>
              </a:rPr>
              <a:t> </a:t>
            </a:r>
            <a:r>
              <a:rPr lang="en-US" sz="3200" dirty="0">
                <a:latin typeface="+mn-lt"/>
                <a:cs typeface="Helvetica Neue Medium"/>
              </a:rPr>
              <a:t>for sequentially consistent system to always provide low latency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0B1495-6FF6-6940-874D-2AF8F7EE2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4100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1831" y="1587564"/>
            <a:ext cx="4271742" cy="3073941"/>
          </a:xfrm>
        </p:spPr>
        <p:txBody>
          <a:bodyPr>
            <a:normAutofit lnSpcReduction="10000"/>
          </a:bodyPr>
          <a:lstStyle/>
          <a:p>
            <a:pPr marL="495300" indent="-495300"/>
            <a:r>
              <a:rPr lang="en-US" sz="3200" dirty="0"/>
              <a:t>No deterministic      1-crash-robust consensus algorithm exists with asynchronous communication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“FLP” result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2798" y="194553"/>
            <a:ext cx="4271742" cy="4100546"/>
          </a:xfrm>
          <a:prstGeom prst="rect">
            <a:avLst/>
          </a:prstGeom>
          <a:ln w="3175">
            <a:solidFill>
              <a:schemeClr val="bg1">
                <a:lumMod val="65000"/>
              </a:schemeClr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9351C9-B047-774C-810B-716C8B85A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4070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Useful interpretation: no consensus algorithm can </a:t>
            </a:r>
            <a:r>
              <a:rPr lang="en-US" u="sng" dirty="0"/>
              <a:t>always</a:t>
            </a:r>
            <a:r>
              <a:rPr lang="en-US" dirty="0"/>
              <a:t> reach consensus with an asynchronous network</a:t>
            </a:r>
          </a:p>
          <a:p>
            <a:pPr lvl="1"/>
            <a:r>
              <a:rPr lang="en-US" dirty="0"/>
              <a:t>Do not believe such claims!</a:t>
            </a:r>
          </a:p>
          <a:p>
            <a:pPr lvl="1"/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Led to lots and lots of theoretical work</a:t>
            </a:r>
          </a:p>
          <a:p>
            <a:pPr lvl="1"/>
            <a:r>
              <a:rPr lang="en-US" dirty="0"/>
              <a:t>(Consensus is possible when the network is reasonably well-behaved)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FLP is the original impossibility result for distributed systems!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45ADC4-909B-3348-8E36-0B226BD37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5325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Only 1 failure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more failures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For “weak” consensus (only some process needs to decide)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real consensus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For reliable communication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unreliable communication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For only two states: 0 and 1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more failures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For crash failures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Byzantine failures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FLP’s weak assumptions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46BA1F-548C-3247-BA21-6306D4915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5595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3200" dirty="0"/>
              <a:t>Deterministic actions at each node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endParaRPr lang="en-US" sz="32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3200" dirty="0"/>
              <a:t>Asynchronous network communication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endParaRPr lang="en-US" sz="32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3200" dirty="0"/>
              <a:t>All “runs” must eventually achieve consensus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FLP’s strong assumptions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CA39A7-9B94-3044-B4E7-BEC7A9783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217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/>
          <a:lstStyle/>
          <a:p>
            <a:r>
              <a:rPr lang="en-US" dirty="0"/>
              <a:t>Initial state of system can end in decision “0” or “1”</a:t>
            </a:r>
          </a:p>
          <a:p>
            <a:r>
              <a:rPr lang="en-US" dirty="0"/>
              <a:t>Consider 5 processes, each in some initial state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[ 1,1,1,1,1 ]   →  1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</a:t>
            </a:r>
            <a:r>
              <a:rPr lang="en-US" sz="3000" dirty="0">
                <a:solidFill>
                  <a:srgbClr val="FF0000"/>
                </a:solidFill>
              </a:rPr>
              <a:t>0</a:t>
            </a:r>
            <a:r>
              <a:rPr lang="en-US" sz="3000" dirty="0"/>
              <a:t> ]   →  ?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</a:t>
            </a:r>
            <a:r>
              <a:rPr lang="en-US" sz="3000" dirty="0">
                <a:solidFill>
                  <a:srgbClr val="FF0000"/>
                </a:solidFill>
              </a:rPr>
              <a:t>0</a:t>
            </a:r>
            <a:r>
              <a:rPr lang="en-US" sz="3000" dirty="0"/>
              <a:t>,0 ]   →  ?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</a:t>
            </a:r>
            <a:r>
              <a:rPr lang="en-US" sz="3000" dirty="0">
                <a:solidFill>
                  <a:srgbClr val="FF0000"/>
                </a:solidFill>
              </a:rPr>
              <a:t>0</a:t>
            </a:r>
            <a:r>
              <a:rPr lang="en-US" sz="3000" dirty="0"/>
              <a:t>,0,0 ]   →  ?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[ 1,0,0,0,0 ]   →  0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47098" y="3564375"/>
            <a:ext cx="28192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Must exist two configurations here which differ in decision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C9304-02F7-FB4C-898F-FC7596DB8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299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/>
          <a:lstStyle/>
          <a:p>
            <a:r>
              <a:rPr lang="en-US" dirty="0"/>
              <a:t>Initial state of system can end in decision “0” or “1”</a:t>
            </a:r>
          </a:p>
          <a:p>
            <a:r>
              <a:rPr lang="en-US" dirty="0"/>
              <a:t>Consider 5 processes, each in some initial state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[ 1,1,1,1,1 ]   →  1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[ 1,1,1,1,0 ]   →  1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[ 1,1,1,0,0 ]   →  1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[ 1,1,0,0,0 ]   →  0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[ 1,0,0,0,0 ]   →  0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28281" y="4181138"/>
            <a:ext cx="46454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Assume decision differs between these two processes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40405" y="4027250"/>
            <a:ext cx="369651" cy="1015663"/>
          </a:xfrm>
          <a:prstGeom prst="roundRect">
            <a:avLst/>
          </a:prstGeom>
          <a:noFill/>
          <a:ln w="50800">
            <a:solidFill>
              <a:srgbClr val="FF0000"/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084240-5459-5E47-9860-779C6216E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1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/>
          <a:lstStyle/>
          <a:p>
            <a:r>
              <a:rPr lang="en-US" dirty="0"/>
              <a:t>Goal:  Consensus holds in face of 1 failure</a:t>
            </a:r>
          </a:p>
          <a:p>
            <a:endParaRPr lang="en-US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endParaRPr lang="en-US" sz="3000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[ 1,1,0,0,0 ]   →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[ 1,1,1,0,0 ]   →  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9745" y="2443648"/>
            <a:ext cx="72661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One of these configurations must be “bi-valent” (i.e., undecided): </a:t>
            </a:r>
          </a:p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Both futures possible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40405" y="4027250"/>
            <a:ext cx="369651" cy="1015663"/>
          </a:xfrm>
          <a:prstGeom prst="roundRect">
            <a:avLst/>
          </a:prstGeom>
          <a:solidFill>
            <a:srgbClr val="FF0000"/>
          </a:solidFill>
          <a:ln w="50800">
            <a:solidFill>
              <a:srgbClr val="FF0000"/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3900265" y="4046704"/>
            <a:ext cx="797668" cy="116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1 | 0</a:t>
            </a:r>
          </a:p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2DDDAC-524E-264A-A84C-8B990729B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0"/>
            <a:ext cx="7909884" cy="5316505"/>
          </a:xfrm>
        </p:spPr>
        <p:txBody>
          <a:bodyPr>
            <a:normAutofit/>
          </a:bodyPr>
          <a:lstStyle/>
          <a:p>
            <a:r>
              <a:rPr lang="en-US" dirty="0"/>
              <a:t>Goal:  Consensus holds in face of 1 failure</a:t>
            </a:r>
          </a:p>
          <a:p>
            <a:endParaRPr lang="en-US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endParaRPr lang="en-US" sz="3000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[ 1,1,0,0,0 ]   → 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[ 1,1,1,0,0 ]   →</a:t>
            </a:r>
          </a:p>
          <a:p>
            <a:pPr>
              <a:spcBef>
                <a:spcPts val="2400"/>
              </a:spcBef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2400" dirty="0"/>
              <a:t>Inherent non-determinism from asynchronous network</a:t>
            </a:r>
          </a:p>
          <a:p>
            <a:pPr>
              <a:spcBef>
                <a:spcPts val="800"/>
              </a:spcBef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2400" dirty="0"/>
              <a:t>Key result:  All bi-valent states can remain in bi-valent states after performing some work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40405" y="4027250"/>
            <a:ext cx="369651" cy="1015663"/>
          </a:xfrm>
          <a:prstGeom prst="roundRect">
            <a:avLst/>
          </a:prstGeom>
          <a:solidFill>
            <a:srgbClr val="FF0000"/>
          </a:solidFill>
          <a:ln w="50800">
            <a:solidFill>
              <a:srgbClr val="FF0000"/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3900265" y="4046704"/>
            <a:ext cx="797668" cy="116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1</a:t>
            </a:r>
          </a:p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0 |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F74F5A-B489-9740-B9EB-F5226CE966C3}"/>
              </a:ext>
            </a:extLst>
          </p:cNvPr>
          <p:cNvSpPr txBox="1"/>
          <p:nvPr/>
        </p:nvSpPr>
        <p:spPr>
          <a:xfrm>
            <a:off x="999745" y="2443648"/>
            <a:ext cx="72661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One of these configurations must be “bi-valent” (i.e., undecided): </a:t>
            </a:r>
          </a:p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Both futures possible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DFE5E7-AD9F-4146-8070-2C847AAB6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5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ontent Placeholder 29">
            <a:extLst>
              <a:ext uri="{FF2B5EF4-FFF2-40B4-BE49-F238E27FC236}">
                <a16:creationId xmlns:a16="http://schemas.microsoft.com/office/drawing/2014/main" id="{12485827-7845-C241-A23C-1AA922963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System thinks process </a:t>
            </a:r>
            <a:r>
              <a:rPr lang="en-US" i="1" dirty="0">
                <a:ea typeface="Helvetica Neue Medium" charset="0"/>
                <a:cs typeface="Helvetica Neue Medium" charset="0"/>
              </a:rPr>
              <a:t>p</a:t>
            </a:r>
            <a:r>
              <a:rPr lang="en-US" dirty="0">
                <a:ea typeface="Helvetica Neue Medium" charset="0"/>
                <a:cs typeface="Helvetica Neue Medium" charset="0"/>
              </a:rPr>
              <a:t> failed, adapts to it…</a:t>
            </a:r>
          </a:p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But no, </a:t>
            </a:r>
            <a:r>
              <a:rPr lang="en-US" i="1" dirty="0">
                <a:ea typeface="Helvetica Neue Medium" charset="0"/>
                <a:cs typeface="Helvetica Neue Medium" charset="0"/>
              </a:rPr>
              <a:t>p </a:t>
            </a:r>
            <a:r>
              <a:rPr lang="en-US" dirty="0">
                <a:ea typeface="Helvetica Neue Medium" charset="0"/>
                <a:cs typeface="Helvetica Neue Medium" charset="0"/>
              </a:rPr>
              <a:t>was merely slow, not failed…</a:t>
            </a:r>
            <a:br>
              <a:rPr lang="en-US" dirty="0">
                <a:ea typeface="Helvetica Neue Medium" charset="0"/>
                <a:cs typeface="Helvetica Neue Medium" charset="0"/>
              </a:rPr>
            </a:br>
            <a:r>
              <a:rPr lang="en-US" sz="2000" dirty="0">
                <a:ea typeface="Helvetica Neue Medium" charset="0"/>
                <a:cs typeface="Helvetica Neue Medium" charset="0"/>
              </a:rPr>
              <a:t>(Can’t tell the difference between slow and failed.)</a:t>
            </a:r>
          </a:p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System think process </a:t>
            </a:r>
            <a:r>
              <a:rPr lang="en-US" i="1" dirty="0">
                <a:ea typeface="Helvetica Neue Medium" charset="0"/>
                <a:cs typeface="Helvetica Neue Medium" charset="0"/>
              </a:rPr>
              <a:t>q </a:t>
            </a:r>
            <a:r>
              <a:rPr lang="en-US" dirty="0">
                <a:ea typeface="Helvetica Neue Medium" charset="0"/>
                <a:cs typeface="Helvetica Neue Medium" charset="0"/>
              </a:rPr>
              <a:t>failed, adapts to it</a:t>
            </a:r>
            <a:r>
              <a:rPr lang="mr-IN" dirty="0">
                <a:ea typeface="Helvetica Neue Medium" charset="0"/>
                <a:cs typeface="Helvetica Neue Medium" charset="0"/>
              </a:rPr>
              <a:t>…</a:t>
            </a:r>
            <a:endParaRPr lang="en-US" dirty="0">
              <a:ea typeface="Helvetica Neue Medium" charset="0"/>
              <a:cs typeface="Helvetica Neue Medium" charset="0"/>
            </a:endParaRPr>
          </a:p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But no, </a:t>
            </a:r>
            <a:r>
              <a:rPr lang="en-US" i="1" dirty="0">
                <a:ea typeface="Helvetica Neue Medium" charset="0"/>
                <a:cs typeface="Helvetica Neue Medium" charset="0"/>
              </a:rPr>
              <a:t>q </a:t>
            </a:r>
            <a:r>
              <a:rPr lang="en-US" dirty="0">
                <a:ea typeface="Helvetica Neue Medium" charset="0"/>
                <a:cs typeface="Helvetica Neue Medium" charset="0"/>
              </a:rPr>
              <a:t>was merely slow, not failed…</a:t>
            </a:r>
          </a:p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Repeat ad infinitum …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Staying bi-valent forever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56C69A-FB3C-E14A-A428-BBBF167A0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775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52E0EB8-670F-5541-B956-AEBFBCC73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partitions divide systems</a:t>
            </a:r>
          </a:p>
        </p:txBody>
      </p:sp>
      <p:pic>
        <p:nvPicPr>
          <p:cNvPr id="4" name="Picture 559" descr="j0431564">
            <a:extLst>
              <a:ext uri="{FF2B5EF4-FFF2-40B4-BE49-F238E27FC236}">
                <a16:creationId xmlns:a16="http://schemas.microsoft.com/office/drawing/2014/main" id="{6DAB7E15-BE9E-1247-A3A6-180996A7A6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5" y="1963233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>
            <a:extLst>
              <a:ext uri="{FF2B5EF4-FFF2-40B4-BE49-F238E27FC236}">
                <a16:creationId xmlns:a16="http://schemas.microsoft.com/office/drawing/2014/main" id="{085052F7-5E76-F843-B005-8E24B557D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613" y="3892674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59" descr="j0431564">
            <a:extLst>
              <a:ext uri="{FF2B5EF4-FFF2-40B4-BE49-F238E27FC236}">
                <a16:creationId xmlns:a16="http://schemas.microsoft.com/office/drawing/2014/main" id="{F4E3F338-E344-B847-9197-84726A0627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311" y="467370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59" descr="j0431564">
            <a:extLst>
              <a:ext uri="{FF2B5EF4-FFF2-40B4-BE49-F238E27FC236}">
                <a16:creationId xmlns:a16="http://schemas.microsoft.com/office/drawing/2014/main" id="{0615F278-C0F4-8A46-8062-E980A165A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938" y="3038891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59" descr="j0431564">
            <a:extLst>
              <a:ext uri="{FF2B5EF4-FFF2-40B4-BE49-F238E27FC236}">
                <a16:creationId xmlns:a16="http://schemas.microsoft.com/office/drawing/2014/main" id="{911B07A2-5E3B-1940-A2B2-2057170AD8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198" y="188007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7D914CF-536A-5B40-B2A4-BC8FB4E7363B}"/>
              </a:ext>
            </a:extLst>
          </p:cNvPr>
          <p:cNvCxnSpPr>
            <a:stCxn id="4" idx="3"/>
            <a:endCxn id="8" idx="1"/>
          </p:cNvCxnSpPr>
          <p:nvPr/>
        </p:nvCxnSpPr>
        <p:spPr>
          <a:xfrm flipV="1">
            <a:off x="1631946" y="2283474"/>
            <a:ext cx="2047252" cy="83157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CB24C18-7399-7245-A040-EDB60ED15CDF}"/>
              </a:ext>
            </a:extLst>
          </p:cNvPr>
          <p:cNvCxnSpPr/>
          <p:nvPr/>
        </p:nvCxnSpPr>
        <p:spPr>
          <a:xfrm>
            <a:off x="1185545" y="2770029"/>
            <a:ext cx="285808" cy="1122645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9399A9F-1A59-2347-AE81-55E2C0222EA2}"/>
              </a:ext>
            </a:extLst>
          </p:cNvPr>
          <p:cNvCxnSpPr/>
          <p:nvPr/>
        </p:nvCxnSpPr>
        <p:spPr>
          <a:xfrm>
            <a:off x="4429095" y="2372890"/>
            <a:ext cx="1140843" cy="746076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BE7D85F-DDF1-E140-BA73-2B17DC08B58E}"/>
              </a:ext>
            </a:extLst>
          </p:cNvPr>
          <p:cNvCxnSpPr>
            <a:endCxn id="6" idx="1"/>
          </p:cNvCxnSpPr>
          <p:nvPr/>
        </p:nvCxnSpPr>
        <p:spPr>
          <a:xfrm>
            <a:off x="1977019" y="4369023"/>
            <a:ext cx="2060292" cy="70808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D44460C-ECD5-6B4F-9A5E-73207E9008FD}"/>
              </a:ext>
            </a:extLst>
          </p:cNvPr>
          <p:cNvCxnSpPr/>
          <p:nvPr/>
        </p:nvCxnSpPr>
        <p:spPr>
          <a:xfrm flipH="1">
            <a:off x="4708717" y="3834884"/>
            <a:ext cx="1061677" cy="1019749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2FC8369-4966-0C4E-B897-B44DE1D82287}"/>
              </a:ext>
            </a:extLst>
          </p:cNvPr>
          <p:cNvCxnSpPr/>
          <p:nvPr/>
        </p:nvCxnSpPr>
        <p:spPr>
          <a:xfrm flipH="1">
            <a:off x="1977019" y="2529016"/>
            <a:ext cx="1802408" cy="1363658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DD27577-F7D6-B54B-9E51-FFAAD472F1FA}"/>
              </a:ext>
            </a:extLst>
          </p:cNvPr>
          <p:cNvCxnSpPr/>
          <p:nvPr/>
        </p:nvCxnSpPr>
        <p:spPr>
          <a:xfrm>
            <a:off x="4180007" y="2671314"/>
            <a:ext cx="175862" cy="2002392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17B528A-5165-6443-8DB0-5475284859F7}"/>
              </a:ext>
            </a:extLst>
          </p:cNvPr>
          <p:cNvCxnSpPr/>
          <p:nvPr/>
        </p:nvCxnSpPr>
        <p:spPr>
          <a:xfrm>
            <a:off x="1420035" y="2686871"/>
            <a:ext cx="2617276" cy="199704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187B7E8-D929-0748-B7F1-4C28ACAF5EF5}"/>
              </a:ext>
            </a:extLst>
          </p:cNvPr>
          <p:cNvCxnSpPr/>
          <p:nvPr/>
        </p:nvCxnSpPr>
        <p:spPr>
          <a:xfrm flipV="1">
            <a:off x="2121021" y="3579132"/>
            <a:ext cx="3448917" cy="49945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097F1C2-46BB-CC46-87AE-6F1B9E725315}"/>
              </a:ext>
            </a:extLst>
          </p:cNvPr>
          <p:cNvCxnSpPr/>
          <p:nvPr/>
        </p:nvCxnSpPr>
        <p:spPr>
          <a:xfrm>
            <a:off x="1468834" y="2543331"/>
            <a:ext cx="4009253" cy="866075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C4F0E38-C79F-5541-B2E0-8226CAA3448B}"/>
              </a:ext>
            </a:extLst>
          </p:cNvPr>
          <p:cNvCxnSpPr/>
          <p:nvPr/>
        </p:nvCxnSpPr>
        <p:spPr>
          <a:xfrm>
            <a:off x="2855352" y="1804705"/>
            <a:ext cx="0" cy="3548853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653031CE-E648-494C-A63C-7113D8BF4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2123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>
                <a:solidFill>
                  <a:schemeClr val="accent6"/>
                </a:solidFill>
              </a:rPr>
              <a:t>Consensus is impossible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B1C3C8D-3AD7-334C-92DE-B561E0FE8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2373" y="4788504"/>
            <a:ext cx="7772400" cy="98843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But, we achieve consensus all the time…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24F8C35-6F8C-F04D-9EA6-39868C775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347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3200" dirty="0"/>
              <a:t>Deterministic actions at each node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Randomized algorithms can achieve consensus</a:t>
            </a:r>
          </a:p>
          <a:p>
            <a:pPr>
              <a:lnSpc>
                <a:spcPct val="90000"/>
              </a:lnSpc>
              <a:spcBef>
                <a:spcPts val="2800"/>
              </a:spcBef>
              <a:spcAft>
                <a:spcPts val="200"/>
              </a:spcAft>
            </a:pPr>
            <a:r>
              <a:rPr lang="en-US" sz="3200" dirty="0"/>
              <a:t>Asynchronous network communication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Synchronous or even partial synchrony is sufficient</a:t>
            </a:r>
          </a:p>
          <a:p>
            <a:pPr>
              <a:lnSpc>
                <a:spcPct val="90000"/>
              </a:lnSpc>
              <a:spcBef>
                <a:spcPts val="2800"/>
              </a:spcBef>
              <a:spcAft>
                <a:spcPts val="200"/>
              </a:spcAft>
            </a:pPr>
            <a:r>
              <a:rPr lang="en-US" sz="3200" dirty="0"/>
              <a:t>All “runs” must eventually achieve consensus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In practice, many “runs” achieve consensus quickly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In practice, “runs” that never achieve consensus happen vanishingly rarely</a:t>
            </a:r>
          </a:p>
          <a:p>
            <a:pPr lvl="2">
              <a:spcBef>
                <a:spcPts val="1000"/>
              </a:spcBef>
              <a:spcAft>
                <a:spcPts val="200"/>
              </a:spcAft>
            </a:pPr>
            <a:r>
              <a:rPr lang="en-US" sz="2000" dirty="0"/>
              <a:t>Both are true with good system designs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FLP’s strong assumptions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646908-9259-AE41-B4B3-8B93F0675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177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Totally-ordered Multicast?</a:t>
            </a:r>
          </a:p>
          <a:p>
            <a:pPr>
              <a:spcBef>
                <a:spcPts val="800"/>
              </a:spcBef>
            </a:pPr>
            <a:r>
              <a:rPr lang="en-US" dirty="0"/>
              <a:t>Bayou?</a:t>
            </a:r>
          </a:p>
          <a:p>
            <a:pPr>
              <a:spcBef>
                <a:spcPts val="800"/>
              </a:spcBef>
            </a:pPr>
            <a:r>
              <a:rPr lang="en-US" dirty="0"/>
              <a:t>Dynamo?</a:t>
            </a:r>
          </a:p>
          <a:p>
            <a:pPr>
              <a:spcBef>
                <a:spcPts val="800"/>
              </a:spcBef>
            </a:pPr>
            <a:r>
              <a:rPr lang="en-US" dirty="0"/>
              <a:t>Chord?</a:t>
            </a:r>
          </a:p>
          <a:p>
            <a:pPr>
              <a:spcBef>
                <a:spcPts val="800"/>
              </a:spcBef>
            </a:pPr>
            <a:r>
              <a:rPr lang="en-US" dirty="0" err="1"/>
              <a:t>Paxos</a:t>
            </a:r>
            <a:r>
              <a:rPr lang="en-US" dirty="0"/>
              <a:t>?</a:t>
            </a:r>
          </a:p>
          <a:p>
            <a:pPr>
              <a:spcBef>
                <a:spcPts val="800"/>
              </a:spcBef>
            </a:pPr>
            <a:r>
              <a:rPr lang="en-US" dirty="0"/>
              <a:t>RAFT?</a:t>
            </a:r>
          </a:p>
          <a:p>
            <a:pPr>
              <a:spcBef>
                <a:spcPts val="800"/>
              </a:spcBef>
            </a:pPr>
            <a:r>
              <a:rPr lang="en-US" dirty="0"/>
              <a:t>COPS?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we handle partitions?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61C57-50AD-A14E-9093-FE693B999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587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52E0EB8-670F-5541-B956-AEBFBCC73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about this set of partitions?</a:t>
            </a:r>
          </a:p>
        </p:txBody>
      </p:sp>
      <p:pic>
        <p:nvPicPr>
          <p:cNvPr id="19" name="Picture 559" descr="j0431564">
            <a:extLst>
              <a:ext uri="{FF2B5EF4-FFF2-40B4-BE49-F238E27FC236}">
                <a16:creationId xmlns:a16="http://schemas.microsoft.com/office/drawing/2014/main" id="{75D70EC8-05A6-2B4A-B25F-DA286AF86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5" y="1963233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559" descr="j0431564">
            <a:extLst>
              <a:ext uri="{FF2B5EF4-FFF2-40B4-BE49-F238E27FC236}">
                <a16:creationId xmlns:a16="http://schemas.microsoft.com/office/drawing/2014/main" id="{1693255A-A971-DE45-97C3-77ACADE629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613" y="3892674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559" descr="j0431564">
            <a:extLst>
              <a:ext uri="{FF2B5EF4-FFF2-40B4-BE49-F238E27FC236}">
                <a16:creationId xmlns:a16="http://schemas.microsoft.com/office/drawing/2014/main" id="{9FE7E356-06D3-AA40-9489-83D7ECAB76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311" y="467370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559" descr="j0431564">
            <a:extLst>
              <a:ext uri="{FF2B5EF4-FFF2-40B4-BE49-F238E27FC236}">
                <a16:creationId xmlns:a16="http://schemas.microsoft.com/office/drawing/2014/main" id="{C83C432F-BEE4-8143-892F-6C06E40FF4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938" y="3038891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559" descr="j0431564">
            <a:extLst>
              <a:ext uri="{FF2B5EF4-FFF2-40B4-BE49-F238E27FC236}">
                <a16:creationId xmlns:a16="http://schemas.microsoft.com/office/drawing/2014/main" id="{2C7325AD-2F4F-A44B-AFED-4CEE967DFC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198" y="188007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4D79EEE-00C6-0B41-9755-2EF9A3E3BC03}"/>
              </a:ext>
            </a:extLst>
          </p:cNvPr>
          <p:cNvCxnSpPr>
            <a:stCxn id="19" idx="3"/>
            <a:endCxn id="23" idx="1"/>
          </p:cNvCxnSpPr>
          <p:nvPr/>
        </p:nvCxnSpPr>
        <p:spPr>
          <a:xfrm flipV="1">
            <a:off x="1631946" y="2283474"/>
            <a:ext cx="2047252" cy="83157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69C74B5-25EF-E344-91EF-BA56844136C3}"/>
              </a:ext>
            </a:extLst>
          </p:cNvPr>
          <p:cNvCxnSpPr/>
          <p:nvPr/>
        </p:nvCxnSpPr>
        <p:spPr>
          <a:xfrm>
            <a:off x="1185545" y="2770029"/>
            <a:ext cx="285808" cy="1122645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632C748-A4D5-0946-8A5D-404689972A48}"/>
              </a:ext>
            </a:extLst>
          </p:cNvPr>
          <p:cNvCxnSpPr/>
          <p:nvPr/>
        </p:nvCxnSpPr>
        <p:spPr>
          <a:xfrm>
            <a:off x="4429095" y="2372890"/>
            <a:ext cx="1140843" cy="746076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4684245-1887-9041-85B0-28232A8A1FFF}"/>
              </a:ext>
            </a:extLst>
          </p:cNvPr>
          <p:cNvCxnSpPr>
            <a:endCxn id="21" idx="1"/>
          </p:cNvCxnSpPr>
          <p:nvPr/>
        </p:nvCxnSpPr>
        <p:spPr>
          <a:xfrm>
            <a:off x="1977019" y="4369023"/>
            <a:ext cx="2060292" cy="70808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31D4FC7-101D-1743-BF7C-445DE633B6D7}"/>
              </a:ext>
            </a:extLst>
          </p:cNvPr>
          <p:cNvCxnSpPr/>
          <p:nvPr/>
        </p:nvCxnSpPr>
        <p:spPr>
          <a:xfrm flipH="1">
            <a:off x="4708717" y="3834884"/>
            <a:ext cx="1061677" cy="1019749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703D4C6-4752-294D-A7AD-7706AE074829}"/>
              </a:ext>
            </a:extLst>
          </p:cNvPr>
          <p:cNvCxnSpPr/>
          <p:nvPr/>
        </p:nvCxnSpPr>
        <p:spPr>
          <a:xfrm flipH="1">
            <a:off x="1977019" y="2529016"/>
            <a:ext cx="1802408" cy="1363658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969E4F7-5CA9-A84A-AA96-D0D545757EF1}"/>
              </a:ext>
            </a:extLst>
          </p:cNvPr>
          <p:cNvCxnSpPr/>
          <p:nvPr/>
        </p:nvCxnSpPr>
        <p:spPr>
          <a:xfrm>
            <a:off x="4180007" y="2671314"/>
            <a:ext cx="175862" cy="2002392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B431D7BD-2CF6-1940-A4C1-A337EE710095}"/>
              </a:ext>
            </a:extLst>
          </p:cNvPr>
          <p:cNvCxnSpPr/>
          <p:nvPr/>
        </p:nvCxnSpPr>
        <p:spPr>
          <a:xfrm>
            <a:off x="1420035" y="2686871"/>
            <a:ext cx="2617276" cy="199704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0661AB1-D1A0-CF41-BD8C-A2F72F3BEE35}"/>
              </a:ext>
            </a:extLst>
          </p:cNvPr>
          <p:cNvCxnSpPr/>
          <p:nvPr/>
        </p:nvCxnSpPr>
        <p:spPr>
          <a:xfrm flipV="1">
            <a:off x="2121021" y="3579132"/>
            <a:ext cx="3448917" cy="49945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98D5D2C-383B-CC47-B239-3D808F885CD3}"/>
              </a:ext>
            </a:extLst>
          </p:cNvPr>
          <p:cNvCxnSpPr/>
          <p:nvPr/>
        </p:nvCxnSpPr>
        <p:spPr>
          <a:xfrm>
            <a:off x="1468834" y="2543331"/>
            <a:ext cx="4009253" cy="866075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70D7BAF-7D57-044C-B346-0C213494DA99}"/>
              </a:ext>
            </a:extLst>
          </p:cNvPr>
          <p:cNvCxnSpPr/>
          <p:nvPr/>
        </p:nvCxnSpPr>
        <p:spPr>
          <a:xfrm>
            <a:off x="2855352" y="1804705"/>
            <a:ext cx="0" cy="3548853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878012E-CA28-A948-9B5E-A860F320A1E1}"/>
              </a:ext>
            </a:extLst>
          </p:cNvPr>
          <p:cNvCxnSpPr/>
          <p:nvPr/>
        </p:nvCxnSpPr>
        <p:spPr>
          <a:xfrm flipH="1">
            <a:off x="2855352" y="2671314"/>
            <a:ext cx="2846202" cy="977321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D81E9E4-46B3-B044-B60A-3CE78E99D439}"/>
              </a:ext>
            </a:extLst>
          </p:cNvPr>
          <p:cNvCxnSpPr/>
          <p:nvPr/>
        </p:nvCxnSpPr>
        <p:spPr>
          <a:xfrm flipH="1">
            <a:off x="1019729" y="2912552"/>
            <a:ext cx="1775080" cy="609522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17E890-D21C-4647-A335-03AE12067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136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Replicas appear to be a </a:t>
            </a:r>
            <a:r>
              <a:rPr lang="en-US" dirty="0">
                <a:solidFill>
                  <a:srgbClr val="FF8F00"/>
                </a:solidFill>
              </a:rPr>
              <a:t>single machine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but </a:t>
            </a:r>
            <a:r>
              <a:rPr lang="en-US" dirty="0">
                <a:solidFill>
                  <a:srgbClr val="FF8F00"/>
                </a:solidFill>
              </a:rPr>
              <a:t>lose</a:t>
            </a:r>
            <a:r>
              <a:rPr lang="en-US" dirty="0"/>
              <a:t> </a:t>
            </a:r>
            <a:r>
              <a:rPr lang="en-US" dirty="0">
                <a:solidFill>
                  <a:srgbClr val="FF8F00"/>
                </a:solidFill>
              </a:rPr>
              <a:t>availability </a:t>
            </a:r>
            <a:r>
              <a:rPr lang="en-US" dirty="0"/>
              <a:t>during a network partition</a:t>
            </a:r>
          </a:p>
          <a:p>
            <a:pPr marL="0" indent="0">
              <a:buNone/>
            </a:pPr>
            <a:r>
              <a:rPr lang="en-US" dirty="0"/>
              <a:t>OR</a:t>
            </a:r>
          </a:p>
          <a:p>
            <a:r>
              <a:rPr lang="en-US" dirty="0"/>
              <a:t>All replicas </a:t>
            </a:r>
            <a:r>
              <a:rPr lang="en-US" dirty="0">
                <a:solidFill>
                  <a:srgbClr val="FF8F00"/>
                </a:solidFill>
              </a:rPr>
              <a:t>remain available </a:t>
            </a:r>
            <a:r>
              <a:rPr lang="en-US" dirty="0"/>
              <a:t>during a network partition but </a:t>
            </a:r>
            <a:r>
              <a:rPr lang="en-US" dirty="0">
                <a:solidFill>
                  <a:srgbClr val="FF8F00"/>
                </a:solidFill>
              </a:rPr>
              <a:t>do not appear to be a single machine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Fundamental trade-off?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23BE85-A3E4-1F46-994F-0EF6A0AB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175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You cannot achieve all three of: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Consistency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Availability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Partition-Tolerance</a:t>
            </a:r>
          </a:p>
          <a:p>
            <a:pPr>
              <a:spcBef>
                <a:spcPts val="800"/>
              </a:spcBef>
            </a:pPr>
            <a:r>
              <a:rPr lang="en-US" dirty="0"/>
              <a:t>Partition Tolerance =&gt; Partitions Can Happen</a:t>
            </a:r>
          </a:p>
          <a:p>
            <a:pPr>
              <a:spcBef>
                <a:spcPts val="800"/>
              </a:spcBef>
            </a:pPr>
            <a:r>
              <a:rPr lang="en-US" dirty="0"/>
              <a:t>Availability =&gt; All Sides of Partition Continue</a:t>
            </a:r>
          </a:p>
          <a:p>
            <a:pPr>
              <a:spcBef>
                <a:spcPts val="800"/>
              </a:spcBef>
            </a:pPr>
            <a:r>
              <a:rPr lang="en-US" dirty="0"/>
              <a:t>Consistency =&gt; Replicas Act Like Single Machine</a:t>
            </a:r>
          </a:p>
          <a:p>
            <a:pPr lvl="1"/>
            <a:r>
              <a:rPr lang="en-US" dirty="0"/>
              <a:t>Specifically, </a:t>
            </a:r>
            <a:r>
              <a:rPr lang="en-US" dirty="0">
                <a:solidFill>
                  <a:srgbClr val="FF8F00"/>
                </a:solidFill>
              </a:rPr>
              <a:t>Linearizability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theorem preview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EBAF3E-3523-914C-86B2-0B37201FF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254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Impossibility Results Useful!!!!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Fundamental tradeoff in design space</a:t>
            </a:r>
          </a:p>
          <a:p>
            <a:pPr lvl="1"/>
            <a:r>
              <a:rPr lang="en-US" b="1" dirty="0"/>
              <a:t>Must</a:t>
            </a:r>
            <a:r>
              <a:rPr lang="en-US" dirty="0"/>
              <a:t> make a choice</a:t>
            </a:r>
          </a:p>
          <a:p>
            <a:pPr lvl="1"/>
            <a:endParaRPr lang="en-US" b="1" dirty="0"/>
          </a:p>
          <a:p>
            <a:r>
              <a:rPr lang="en-US" dirty="0"/>
              <a:t>Avoids wasting effort trying to achieve the impossible</a:t>
            </a:r>
          </a:p>
          <a:p>
            <a:endParaRPr lang="en-US" dirty="0"/>
          </a:p>
          <a:p>
            <a:r>
              <a:rPr lang="en-US" dirty="0"/>
              <a:t>Tells us the best-possible systems we can build!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E4BEE-8331-C940-B871-97928B45C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280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82615"/>
            <a:ext cx="8839200" cy="5275386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800" dirty="0"/>
              <a:t>From keynote lecture by Eric Brewer (2000)</a:t>
            </a:r>
          </a:p>
          <a:p>
            <a:pPr lvl="1">
              <a:spcAft>
                <a:spcPts val="1200"/>
              </a:spcAft>
            </a:pPr>
            <a:r>
              <a:rPr lang="en-US" sz="2400" dirty="0"/>
              <a:t>History:  Eric started </a:t>
            </a:r>
            <a:r>
              <a:rPr lang="en-US" sz="2400" dirty="0" err="1"/>
              <a:t>Inktomi</a:t>
            </a:r>
            <a:r>
              <a:rPr lang="en-US" sz="2400" dirty="0"/>
              <a:t>, early Internet search site based around “commodity” clusters of computers</a:t>
            </a:r>
          </a:p>
          <a:p>
            <a:pPr lvl="1">
              <a:spcAft>
                <a:spcPts val="1200"/>
              </a:spcAft>
            </a:pPr>
            <a:r>
              <a:rPr lang="en-US" sz="2400" dirty="0"/>
              <a:t>Using CAP to justify “BASE” model:  Basically Available, Soft-state services with Eventual consistency</a:t>
            </a:r>
          </a:p>
          <a:p>
            <a:pPr>
              <a:spcBef>
                <a:spcPts val="800"/>
              </a:spcBef>
            </a:pPr>
            <a:r>
              <a:rPr lang="en-US" sz="2800" dirty="0"/>
              <a:t>Popular interpretation: 2-out-of-3</a:t>
            </a:r>
          </a:p>
          <a:p>
            <a:pPr lvl="1"/>
            <a:r>
              <a:rPr lang="en-US" sz="2400" dirty="0"/>
              <a:t>Consistency (</a:t>
            </a:r>
            <a:r>
              <a:rPr lang="en-US" sz="2400" dirty="0" err="1"/>
              <a:t>Linearizability</a:t>
            </a:r>
            <a:r>
              <a:rPr lang="en-US" sz="2400" dirty="0"/>
              <a:t>)</a:t>
            </a:r>
          </a:p>
          <a:p>
            <a:pPr lvl="1"/>
            <a:r>
              <a:rPr lang="en-US" sz="2400" dirty="0"/>
              <a:t>Availability</a:t>
            </a:r>
          </a:p>
          <a:p>
            <a:pPr lvl="1">
              <a:spcAft>
                <a:spcPts val="1800"/>
              </a:spcAft>
            </a:pPr>
            <a:r>
              <a:rPr lang="en-US" sz="2400" dirty="0"/>
              <a:t>Partition Tolerance:  Arbitrary crash/network failures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85980" y="16215"/>
            <a:ext cx="8958020" cy="1066800"/>
          </a:xfrm>
        </p:spPr>
        <p:txBody>
          <a:bodyPr/>
          <a:lstStyle/>
          <a:p>
            <a:r>
              <a:rPr lang="en-US" dirty="0"/>
              <a:t>CAP conjecture</a:t>
            </a:r>
            <a:r>
              <a:rPr lang="en-US" b="0" dirty="0"/>
              <a:t> </a:t>
            </a:r>
            <a:r>
              <a:rPr lang="en-US" sz="2000" b="0" dirty="0"/>
              <a:t>[Brewer 00]</a:t>
            </a:r>
            <a:endParaRPr lang="en-US" sz="3600" b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8A7EAF7-2A63-2147-9D7C-FF1C21312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243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41367</TotalTime>
  <Words>1374</Words>
  <Application>Microsoft Macintosh PowerPoint</Application>
  <PresentationFormat>On-screen Show (4:3)</PresentationFormat>
  <Paragraphs>263</Paragraphs>
  <Slides>31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Courier New</vt:lpstr>
      <vt:lpstr>Times New Roman</vt:lpstr>
      <vt:lpstr>1_Office Theme</vt:lpstr>
      <vt:lpstr>Impossibility Results: CAP, PRAM &amp; FLP</vt:lpstr>
      <vt:lpstr>Network partitions divide systems</vt:lpstr>
      <vt:lpstr>Network partitions divide systems</vt:lpstr>
      <vt:lpstr>How can we handle partitions?</vt:lpstr>
      <vt:lpstr>How about this set of partitions?</vt:lpstr>
      <vt:lpstr>Fundamental trade-off?</vt:lpstr>
      <vt:lpstr>CAP theorem preview</vt:lpstr>
      <vt:lpstr>Impossibility Results Useful!!!!</vt:lpstr>
      <vt:lpstr>CAP conjecture [Brewer 00]</vt:lpstr>
      <vt:lpstr>CAP theorem [Gilbert Lynch 02]</vt:lpstr>
      <vt:lpstr>CAP theorem [Gilbert Lynch 02]</vt:lpstr>
      <vt:lpstr>CAP theorem [Gilbert Lynch 02]</vt:lpstr>
      <vt:lpstr>CAP theorem [Gilbert Lynch 02]</vt:lpstr>
      <vt:lpstr>CAP theorem [Gilbert Lynch 02]</vt:lpstr>
      <vt:lpstr>CAP Interpretation Part 1</vt:lpstr>
      <vt:lpstr>CAP Interpretation Part 2</vt:lpstr>
      <vt:lpstr>More trade-offs L vs. C</vt:lpstr>
      <vt:lpstr>PACELC</vt:lpstr>
      <vt:lpstr>PRAM [Lipton Sandberg 88] [Attiya Welch 94]</vt:lpstr>
      <vt:lpstr>PowerPoint Presentation</vt:lpstr>
      <vt:lpstr>“FLP” result</vt:lpstr>
      <vt:lpstr>FLP is the original impossibility result for distributed systems!</vt:lpstr>
      <vt:lpstr>FLP’s weak assumptions</vt:lpstr>
      <vt:lpstr>FLP’s strong assumptions</vt:lpstr>
      <vt:lpstr>Main technical approach</vt:lpstr>
      <vt:lpstr>Main technical approach</vt:lpstr>
      <vt:lpstr>Main technical approach</vt:lpstr>
      <vt:lpstr>Main technical approach</vt:lpstr>
      <vt:lpstr>Staying bi-valent forever</vt:lpstr>
      <vt:lpstr>Consensus is impossible</vt:lpstr>
      <vt:lpstr>FLP’s strong assumptions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1672</cp:revision>
  <cp:lastPrinted>2016-11-07T05:42:15Z</cp:lastPrinted>
  <dcterms:created xsi:type="dcterms:W3CDTF">2013-10-08T01:49:25Z</dcterms:created>
  <dcterms:modified xsi:type="dcterms:W3CDTF">2021-11-10T08:10:13Z</dcterms:modified>
</cp:coreProperties>
</file>