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.xml" ContentType="application/vnd.openxmlformats-officedocument.presentationml.tags+xml"/>
  <Override PartName="/ppt/notesSlides/notesSlide10.xml" ContentType="application/vnd.openxmlformats-officedocument.presentationml.notesSlide+xml"/>
  <Override PartName="/ppt/tags/tag2.xml" ContentType="application/vnd.openxmlformats-officedocument.presentationml.tags+xml"/>
  <Override PartName="/ppt/notesSlides/notesSlide11.xml" ContentType="application/vnd.openxmlformats-officedocument.presentationml.notesSlide+xml"/>
  <Override PartName="/ppt/tags/tag3.xml" ContentType="application/vnd.openxmlformats-officedocument.presentationml.tags+xml"/>
  <Override PartName="/ppt/notesSlides/notesSlide12.xml" ContentType="application/vnd.openxmlformats-officedocument.presentationml.notesSlide+xml"/>
  <Override PartName="/ppt/tags/tag4.xml" ContentType="application/vnd.openxmlformats-officedocument.presentationml.tags+xml"/>
  <Override PartName="/ppt/notesSlides/notesSlide13.xml" ContentType="application/vnd.openxmlformats-officedocument.presentationml.notesSlide+xml"/>
  <Override PartName="/ppt/tags/tag5.xml" ContentType="application/vnd.openxmlformats-officedocument.presentationml.tags+xml"/>
  <Override PartName="/ppt/notesSlides/notesSlide14.xml" ContentType="application/vnd.openxmlformats-officedocument.presentationml.notesSlide+xml"/>
  <Override PartName="/ppt/tags/tag6.xml" ContentType="application/vnd.openxmlformats-officedocument.presentationml.tags+xml"/>
  <Override PartName="/ppt/notesSlides/notesSlide15.xml" ContentType="application/vnd.openxmlformats-officedocument.presentationml.notesSlide+xml"/>
  <Override PartName="/ppt/tags/tag7.xml" ContentType="application/vnd.openxmlformats-officedocument.presentationml.tags+xml"/>
  <Override PartName="/ppt/notesSlides/notesSlide16.xml" ContentType="application/vnd.openxmlformats-officedocument.presentationml.notesSlide+xml"/>
  <Override PartName="/ppt/tags/tag8.xml" ContentType="application/vnd.openxmlformats-officedocument.presentationml.tags+xml"/>
  <Override PartName="/ppt/notesSlides/notesSlide17.xml" ContentType="application/vnd.openxmlformats-officedocument.presentationml.notesSlide+xml"/>
  <Override PartName="/ppt/tags/tag9.xml" ContentType="application/vnd.openxmlformats-officedocument.presentationml.tags+xml"/>
  <Override PartName="/ppt/notesSlides/notesSlide18.xml" ContentType="application/vnd.openxmlformats-officedocument.presentationml.notesSlide+xml"/>
  <Override PartName="/ppt/tags/tag10.xml" ContentType="application/vnd.openxmlformats-officedocument.presentationml.tags+xml"/>
  <Override PartName="/ppt/notesSlides/notesSlide19.xml" ContentType="application/vnd.openxmlformats-officedocument.presentationml.notesSlide+xml"/>
  <Override PartName="/ppt/tags/tag11.xml" ContentType="application/vnd.openxmlformats-officedocument.presentationml.tags+xml"/>
  <Override PartName="/ppt/notesSlides/notesSlide20.xml" ContentType="application/vnd.openxmlformats-officedocument.presentationml.notesSlide+xml"/>
  <Override PartName="/ppt/tags/tag12.xml" ContentType="application/vnd.openxmlformats-officedocument.presentationml.tags+xml"/>
  <Override PartName="/ppt/notesSlides/notesSlide21.xml" ContentType="application/vnd.openxmlformats-officedocument.presentationml.notesSlide+xml"/>
  <Override PartName="/ppt/tags/tag13.xml" ContentType="application/vnd.openxmlformats-officedocument.presentationml.tags+xml"/>
  <Override PartName="/ppt/notesSlides/notesSlide22.xml" ContentType="application/vnd.openxmlformats-officedocument.presentationml.notesSlide+xml"/>
  <Override PartName="/ppt/tags/tag14.xml" ContentType="application/vnd.openxmlformats-officedocument.presentationml.tags+xml"/>
  <Override PartName="/ppt/notesSlides/notesSlide23.xml" ContentType="application/vnd.openxmlformats-officedocument.presentationml.notesSlide+xml"/>
  <Override PartName="/ppt/tags/tag15.xml" ContentType="application/vnd.openxmlformats-officedocument.presentationml.tags+xml"/>
  <Override PartName="/ppt/notesSlides/notesSlide24.xml" ContentType="application/vnd.openxmlformats-officedocument.presentationml.notesSlide+xml"/>
  <Override PartName="/ppt/tags/tag16.xml" ContentType="application/vnd.openxmlformats-officedocument.presentationml.tags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7"/>
  </p:notesMasterIdLst>
  <p:handoutMasterIdLst>
    <p:handoutMasterId r:id="rId38"/>
  </p:handoutMasterIdLst>
  <p:sldIdLst>
    <p:sldId id="257" r:id="rId2"/>
    <p:sldId id="520" r:id="rId3"/>
    <p:sldId id="540" r:id="rId4"/>
    <p:sldId id="543" r:id="rId5"/>
    <p:sldId id="544" r:id="rId6"/>
    <p:sldId id="545" r:id="rId7"/>
    <p:sldId id="342" r:id="rId8"/>
    <p:sldId id="343" r:id="rId9"/>
    <p:sldId id="546" r:id="rId10"/>
    <p:sldId id="345" r:id="rId11"/>
    <p:sldId id="346" r:id="rId12"/>
    <p:sldId id="352" r:id="rId13"/>
    <p:sldId id="347" r:id="rId14"/>
    <p:sldId id="348" r:id="rId15"/>
    <p:sldId id="519" r:id="rId16"/>
    <p:sldId id="521" r:id="rId17"/>
    <p:sldId id="285" r:id="rId18"/>
    <p:sldId id="525" r:id="rId19"/>
    <p:sldId id="350" r:id="rId20"/>
    <p:sldId id="534" r:id="rId21"/>
    <p:sldId id="535" r:id="rId22"/>
    <p:sldId id="353" r:id="rId23"/>
    <p:sldId id="365" r:id="rId24"/>
    <p:sldId id="366" r:id="rId25"/>
    <p:sldId id="367" r:id="rId26"/>
    <p:sldId id="368" r:id="rId27"/>
    <p:sldId id="355" r:id="rId28"/>
    <p:sldId id="356" r:id="rId29"/>
    <p:sldId id="359" r:id="rId30"/>
    <p:sldId id="360" r:id="rId31"/>
    <p:sldId id="361" r:id="rId32"/>
    <p:sldId id="362" r:id="rId33"/>
    <p:sldId id="357" r:id="rId34"/>
    <p:sldId id="363" r:id="rId35"/>
    <p:sldId id="364" r:id="rId3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88" autoAdjust="0"/>
    <p:restoredTop sz="79864" autoAdjust="0"/>
  </p:normalViewPr>
  <p:slideViewPr>
    <p:cSldViewPr snapToGrid="0">
      <p:cViewPr varScale="1">
        <p:scale>
          <a:sx n="101" d="100"/>
          <a:sy n="101" d="100"/>
        </p:scale>
        <p:origin x="220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6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50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94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982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34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595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3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1074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737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97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239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9463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0972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496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775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12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87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SS: single shard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98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57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09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74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26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12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2EB6-6C3D-BA4C-823F-1C1EBA9522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60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3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Distributed Transactions in Spanner 1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20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3174" y="6261628"/>
            <a:ext cx="7117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Contents adapted from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Haonan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 Lu, Wyatt Lloyd.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the Notion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Strict serializability: a matter of real-time ordering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txn</a:t>
            </a:r>
            <a:r>
              <a:rPr lang="en-US" dirty="0"/>
              <a:t> T2 starts after T1 finishes, then T2 must be ordered after T1 </a:t>
            </a:r>
          </a:p>
          <a:p>
            <a:pPr lvl="2"/>
            <a:r>
              <a:rPr lang="en-US" dirty="0"/>
              <a:t>If T2 is a </a:t>
            </a:r>
            <a:r>
              <a:rPr lang="en-US" dirty="0" err="1"/>
              <a:t>ro-txn</a:t>
            </a:r>
            <a:r>
              <a:rPr lang="en-US" dirty="0"/>
              <a:t>, then T2 should see the effects of all writes that finished before T2 started</a:t>
            </a:r>
          </a:p>
        </p:txBody>
      </p:sp>
    </p:spTree>
    <p:extLst>
      <p:ext uri="{BB962C8B-B14F-4D97-AF65-F5344CB8AC3E}">
        <p14:creationId xmlns:p14="http://schemas.microsoft.com/office/powerpoint/2010/main" val="506228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the Notion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Task 1: when committing a write, tag it with the current physical time</a:t>
            </a:r>
          </a:p>
          <a:p>
            <a:pPr>
              <a:spcBef>
                <a:spcPts val="800"/>
              </a:spcBef>
            </a:pPr>
            <a:r>
              <a:rPr lang="en-US" dirty="0"/>
              <a:t>Task 2: when reading the system, check which writes were committed before the time this read started</a:t>
            </a:r>
          </a:p>
          <a:p>
            <a:pPr>
              <a:spcBef>
                <a:spcPts val="800"/>
              </a:spcBef>
            </a:pPr>
            <a:r>
              <a:rPr lang="en-US" dirty="0"/>
              <a:t>How about the serializable requirement?</a:t>
            </a:r>
          </a:p>
          <a:p>
            <a:pPr lvl="1"/>
            <a:r>
              <a:rPr lang="en-US" dirty="0"/>
              <a:t>Physical time naturally gives a total order</a:t>
            </a:r>
          </a:p>
        </p:txBody>
      </p:sp>
    </p:spTree>
    <p:extLst>
      <p:ext uri="{BB962C8B-B14F-4D97-AF65-F5344CB8AC3E}">
        <p14:creationId xmlns:p14="http://schemas.microsoft.com/office/powerpoint/2010/main" val="2097107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0850" y="1679575"/>
            <a:ext cx="8693150" cy="477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Invariant: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buNone/>
            </a:pPr>
            <a:endParaRPr lang="en-US" sz="4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Trivially provided by perfect clocks</a:t>
            </a:r>
          </a:p>
        </p:txBody>
      </p:sp>
    </p:spTree>
    <p:extLst>
      <p:ext uri="{BB962C8B-B14F-4D97-AF65-F5344CB8AC3E}">
        <p14:creationId xmlns:p14="http://schemas.microsoft.com/office/powerpoint/2010/main" val="84663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Clocks are not perfect</a:t>
            </a:r>
          </a:p>
          <a:p>
            <a:pPr lvl="1"/>
            <a:r>
              <a:rPr lang="en-US" dirty="0"/>
              <a:t>Clock skew: some clocks are faster/slower</a:t>
            </a:r>
          </a:p>
          <a:p>
            <a:pPr lvl="1"/>
            <a:r>
              <a:rPr lang="en-US" dirty="0"/>
              <a:t>Clock skew may not be bounded</a:t>
            </a:r>
          </a:p>
          <a:p>
            <a:pPr lvl="1"/>
            <a:r>
              <a:rPr lang="en-US" dirty="0"/>
              <a:t>Clock skew may not be known a priori</a:t>
            </a:r>
          </a:p>
          <a:p>
            <a:pPr>
              <a:spcBef>
                <a:spcPts val="800"/>
              </a:spcBef>
            </a:pPr>
            <a:r>
              <a:rPr lang="en-US" dirty="0"/>
              <a:t>T2 may be tagged with a smaller timestamp than T1 due to T2’s slower clock</a:t>
            </a:r>
          </a:p>
          <a:p>
            <a:pPr>
              <a:spcBef>
                <a:spcPts val="800"/>
              </a:spcBef>
            </a:pPr>
            <a:r>
              <a:rPr lang="en-US" dirty="0"/>
              <a:t>Seems impossible to have perfect clocks in distributed systems. What can we do?</a:t>
            </a:r>
          </a:p>
        </p:txBody>
      </p:sp>
    </p:spTree>
    <p:extLst>
      <p:ext uri="{BB962C8B-B14F-4D97-AF65-F5344CB8AC3E}">
        <p14:creationId xmlns:p14="http://schemas.microsoft.com/office/powerpoint/2010/main" val="2508240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Nearly perfect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Partially synchronized</a:t>
            </a:r>
          </a:p>
          <a:p>
            <a:pPr lvl="1"/>
            <a:r>
              <a:rPr lang="en-US" dirty="0"/>
              <a:t>Clock skew is bounded and </a:t>
            </a:r>
            <a:r>
              <a:rPr lang="en-US" dirty="0">
                <a:solidFill>
                  <a:srgbClr val="00B050"/>
                </a:solidFill>
              </a:rPr>
              <a:t>known a priori</a:t>
            </a:r>
          </a:p>
          <a:p>
            <a:pPr lvl="1"/>
            <a:r>
              <a:rPr lang="en-US" dirty="0"/>
              <a:t>My clock shows 1:30PM, then I know the absolute (real) time is in the range of 1:30 PM +/- X</a:t>
            </a:r>
          </a:p>
          <a:p>
            <a:pPr lvl="2"/>
            <a:r>
              <a:rPr lang="en-US" dirty="0"/>
              <a:t>e.g., between 1:20PM and 1:40PM if X = 10 mins</a:t>
            </a:r>
          </a:p>
          <a:p>
            <a:pPr>
              <a:spcBef>
                <a:spcPts val="800"/>
              </a:spcBef>
            </a:pPr>
            <a:r>
              <a:rPr lang="en-US" dirty="0"/>
              <a:t>Clock skew is </a:t>
            </a:r>
            <a:r>
              <a:rPr lang="en-US" dirty="0">
                <a:solidFill>
                  <a:srgbClr val="00B050"/>
                </a:solidFill>
              </a:rPr>
              <a:t>short</a:t>
            </a:r>
          </a:p>
          <a:p>
            <a:pPr lvl="1"/>
            <a:r>
              <a:rPr lang="en-US" dirty="0"/>
              <a:t>E.g., X = a few milliseconds</a:t>
            </a:r>
            <a:endParaRPr lang="en-US" dirty="0">
              <a:solidFill>
                <a:srgbClr val="00B050"/>
              </a:solidFill>
            </a:endParaRPr>
          </a:p>
          <a:p>
            <a:pPr>
              <a:spcBef>
                <a:spcPts val="800"/>
              </a:spcBef>
            </a:pPr>
            <a:r>
              <a:rPr lang="en-US" dirty="0"/>
              <a:t>Enable something special, e.g., Spanner!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69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Spanner: Google’s Globally-Distributed Database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OSDI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4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5"/>
            <a:ext cx="7763026" cy="26782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Every tablet replicated via </a:t>
            </a:r>
            <a:r>
              <a:rPr lang="en-US" sz="2400" dirty="0" err="1"/>
              <a:t>MultiPaxos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So every “operation” within transactions across tablets actually is a replicated  operation within </a:t>
            </a:r>
            <a:r>
              <a:rPr lang="en-US" sz="2400" dirty="0" err="1"/>
              <a:t>Paxos</a:t>
            </a:r>
            <a:r>
              <a:rPr lang="en-US" sz="2400" dirty="0"/>
              <a:t> RSM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Paxos</a:t>
            </a:r>
            <a:r>
              <a:rPr lang="en-US" sz="2400" dirty="0"/>
              <a:t> groups can stretch across datacenters!</a:t>
            </a:r>
          </a:p>
        </p:txBody>
      </p:sp>
    </p:spTree>
    <p:extLst>
      <p:ext uri="{BB962C8B-B14F-4D97-AF65-F5344CB8AC3E}">
        <p14:creationId xmlns:p14="http://schemas.microsoft.com/office/powerpoint/2010/main" val="11309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Serializable Multi-Shard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are clocks made “nearly perfect”?</a:t>
            </a:r>
          </a:p>
          <a:p>
            <a:r>
              <a:rPr lang="en-US" dirty="0"/>
              <a:t>How does Spanner leverage these clocks?</a:t>
            </a:r>
          </a:p>
          <a:p>
            <a:pPr lvl="1"/>
            <a:r>
              <a:rPr lang="en-US" dirty="0"/>
              <a:t>How are writes done and tagged?</a:t>
            </a:r>
          </a:p>
          <a:p>
            <a:pPr lvl="1"/>
            <a:r>
              <a:rPr lang="en-US" dirty="0"/>
              <a:t>How read-only transactions are made efficient?</a:t>
            </a:r>
          </a:p>
        </p:txBody>
      </p:sp>
    </p:spTree>
    <p:extLst>
      <p:ext uri="{BB962C8B-B14F-4D97-AF65-F5344CB8AC3E}">
        <p14:creationId xmlns:p14="http://schemas.microsoft.com/office/powerpoint/2010/main" val="295171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3530"/>
            <a:ext cx="8458200" cy="1661099"/>
          </a:xfrm>
          <a:ln>
            <a:noFill/>
          </a:ln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“Global wall-clock time” with bounded uncertainty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l-GR" dirty="0">
                <a:solidFill>
                  <a:schemeClr val="accent6"/>
                </a:solidFill>
              </a:rPr>
              <a:t>ε</a:t>
            </a:r>
            <a:r>
              <a:rPr lang="el-GR" dirty="0"/>
              <a:t> </a:t>
            </a:r>
            <a:r>
              <a:rPr lang="en-US" dirty="0"/>
              <a:t>is worst-case clock divergence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ea typeface="Helvetica Neue Medium" charset="0"/>
                <a:cs typeface="Helvetica Neue Medium" charset="0"/>
              </a:rPr>
              <a:t>Spanner’s time notion becomes intervals, not single values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4ms on average,  2</a:t>
            </a:r>
            <a:r>
              <a:rPr lang="en-US" dirty="0">
                <a:solidFill>
                  <a:schemeClr val="accent6"/>
                </a:solidFill>
                <a:ea typeface="Helvetica Neue Medium" charset="0"/>
                <a:cs typeface="Helvetica Neue Medium" charset="0"/>
              </a:rPr>
              <a:t> 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about 10ms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35339" y="3627229"/>
            <a:ext cx="3581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89595" y="3392688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8" name="Left Bracket 7"/>
          <p:cNvSpPr/>
          <p:nvPr/>
        </p:nvSpPr>
        <p:spPr>
          <a:xfrm>
            <a:off x="2734796" y="3170029"/>
            <a:ext cx="73152" cy="914400"/>
          </a:xfrm>
          <a:prstGeom prst="lef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ea typeface="Arial" charset="0"/>
              <a:cs typeface="Arial" charset="0"/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4839948" y="3170029"/>
            <a:ext cx="73152" cy="914400"/>
          </a:xfrm>
          <a:prstGeom prst="righ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82109" y="4084488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800000"/>
                </a:solidFill>
                <a:latin typeface="+mn-lt"/>
                <a:ea typeface="Arial" charset="0"/>
                <a:cs typeface="Arial" charset="0"/>
              </a:rPr>
              <a:t>earliest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16302" y="4084488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rgbClr val="800000"/>
                </a:solidFill>
                <a:latin typeface="+mn-lt"/>
                <a:ea typeface="Arial" charset="0"/>
                <a:cs typeface="Arial" charset="0"/>
              </a:rPr>
              <a:t>latest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84462" y="3177300"/>
            <a:ext cx="1430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  <a:ea typeface="Arial" charset="0"/>
                <a:cs typeface="Arial" charset="0"/>
              </a:rPr>
              <a:t>TT.now()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34796" y="4705288"/>
            <a:ext cx="2178304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12806" y="4870388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accent6"/>
                </a:solidFill>
                <a:latin typeface="+mn-lt"/>
                <a:ea typeface="Arial" charset="0"/>
                <a:cs typeface="Arial" charset="0"/>
              </a:rPr>
              <a:t>2*ε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18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TrueTime</a:t>
            </a:r>
            <a:r>
              <a:rPr lang="en-US" dirty="0"/>
              <a:t> (TT)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71500" y="5396362"/>
            <a:ext cx="8229600" cy="10314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+mn-lt"/>
                <a:ea typeface="Arial" charset="0"/>
                <a:cs typeface="Arial" charset="0"/>
              </a:rPr>
              <a:t>Consider event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e</a:t>
            </a:r>
            <a:r>
              <a:rPr lang="en-US" sz="2600" b="0" baseline="-25000" dirty="0" err="1">
                <a:latin typeface="+mn-lt"/>
                <a:ea typeface="Arial" charset="0"/>
                <a:cs typeface="Arial" charset="0"/>
              </a:rPr>
              <a:t>now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 which invoked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tt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 = </a:t>
            </a:r>
            <a:r>
              <a:rPr lang="en-US" sz="2600" b="0" dirty="0" err="1">
                <a:latin typeface="+mn-lt"/>
                <a:ea typeface="Arial" charset="0"/>
                <a:cs typeface="Arial" charset="0"/>
              </a:rPr>
              <a:t>TT.now</a:t>
            </a:r>
            <a:r>
              <a:rPr lang="en-US" sz="2600" b="0" dirty="0">
                <a:latin typeface="+mn-lt"/>
                <a:ea typeface="Arial" charset="0"/>
                <a:cs typeface="Arial" charset="0"/>
              </a:rPr>
              <a:t>():</a:t>
            </a:r>
            <a:endParaRPr lang="en-US" sz="2600" b="0" baseline="-25000" dirty="0">
              <a:latin typeface="+mn-lt"/>
              <a:ea typeface="Arial" charset="0"/>
              <a:cs typeface="Arial" charset="0"/>
            </a:endParaRPr>
          </a:p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+mn-lt"/>
                <a:ea typeface="Arial" charset="0"/>
                <a:cs typeface="Arial" charset="0"/>
              </a:rPr>
              <a:t>	Guarantee:  </a:t>
            </a:r>
            <a:r>
              <a:rPr lang="en-US" sz="2600" b="0" dirty="0" err="1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tt.earliest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 &lt;= t</a:t>
            </a:r>
            <a:r>
              <a:rPr lang="en-US" sz="2600" b="0" baseline="-2500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abs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(e</a:t>
            </a:r>
            <a:r>
              <a:rPr lang="en-US" sz="2600" b="0" baseline="-2500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now</a:t>
            </a:r>
            <a:r>
              <a:rPr lang="en-US" sz="2600" b="0" dirty="0">
                <a:solidFill>
                  <a:srgbClr val="0070C0"/>
                </a:solidFill>
                <a:latin typeface="+mn-lt"/>
                <a:ea typeface="Arial" charset="0"/>
                <a:cs typeface="Arial" charset="0"/>
              </a:rPr>
              <a:t>) &lt;= tt.latest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42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19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Helvetica Neue Medium" charset="0"/>
                <a:cs typeface="Helvetica Neue Medium" charset="0"/>
              </a:rPr>
              <a:t>TrueTime</a:t>
            </a:r>
            <a:r>
              <a:rPr lang="en-US" dirty="0">
                <a:ea typeface="Helvetica Neue Medium" charset="0"/>
                <a:cs typeface="Helvetica Neue Medium" charset="0"/>
              </a:rPr>
              <a:t> (TT)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N" dirty="0"/>
              <a:t>Interface</a:t>
            </a:r>
          </a:p>
          <a:p>
            <a:pPr lvl="1"/>
            <a:r>
              <a:rPr lang="en-CN" dirty="0"/>
              <a:t>TT.now() = [earliest, latest]  # latest – earliest = </a:t>
            </a:r>
            <a:r>
              <a:rPr lang="en-US" dirty="0">
                <a:ea typeface="Helvetica Neue Medium" charset="0"/>
                <a:cs typeface="Helvetica Neue Medium" charset="0"/>
              </a:rPr>
              <a:t>2*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lvl="1"/>
            <a:r>
              <a:rPr lang="en-CN" dirty="0"/>
              <a:t>TT.after(t) = true if t has </a:t>
            </a:r>
            <a:r>
              <a:rPr lang="en-US" dirty="0"/>
              <a:t>passed</a:t>
            </a:r>
            <a:endParaRPr lang="en-CN" dirty="0"/>
          </a:p>
          <a:p>
            <a:pPr lvl="2"/>
            <a:r>
              <a:rPr lang="en-CN" dirty="0"/>
              <a:t>TT.now().earliest &gt; t (b/c t</a:t>
            </a:r>
            <a:r>
              <a:rPr lang="en-CN" baseline="-25000" dirty="0"/>
              <a:t>abs</a:t>
            </a:r>
            <a:r>
              <a:rPr lang="en-CN" dirty="0"/>
              <a:t> &gt;= TT.now().earliest)</a:t>
            </a:r>
          </a:p>
          <a:p>
            <a:pPr lvl="1"/>
            <a:r>
              <a:rPr lang="en-CN" dirty="0"/>
              <a:t>TT.before(t) = true if t has </a:t>
            </a:r>
            <a:r>
              <a:rPr lang="en-US" dirty="0"/>
              <a:t>not</a:t>
            </a:r>
            <a:r>
              <a:rPr lang="en-CN" dirty="0"/>
              <a:t> arrived</a:t>
            </a:r>
          </a:p>
          <a:p>
            <a:pPr lvl="2"/>
            <a:r>
              <a:rPr lang="en-CN" dirty="0"/>
              <a:t>TT.now().latest &lt; t (b/c t</a:t>
            </a:r>
            <a:r>
              <a:rPr lang="en-CN" baseline="-25000" dirty="0"/>
              <a:t>abs</a:t>
            </a:r>
            <a:r>
              <a:rPr lang="en-CN" dirty="0"/>
              <a:t> &lt;= TT.now().latest)</a:t>
            </a:r>
          </a:p>
          <a:p>
            <a:pPr marL="457200" lvl="1" indent="0">
              <a:buNone/>
            </a:pPr>
            <a:endParaRPr lang="en-CN" dirty="0"/>
          </a:p>
          <a:p>
            <a:pPr>
              <a:spcBef>
                <a:spcPts val="800"/>
              </a:spcBef>
            </a:pPr>
            <a:r>
              <a:rPr lang="en-CN" dirty="0"/>
              <a:t>Implementation</a:t>
            </a:r>
          </a:p>
          <a:p>
            <a:pPr lvl="1"/>
            <a:r>
              <a:rPr lang="en-US" dirty="0"/>
              <a:t>Relies on specialized hardware, e.g., GPS satellite and atomic clocks</a:t>
            </a: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18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>
            <a:normAutofit/>
          </a:bodyPr>
          <a:lstStyle/>
          <a:p>
            <a:r>
              <a:rPr lang="en-US" dirty="0"/>
              <a:t>Concurrency control</a:t>
            </a:r>
          </a:p>
          <a:p>
            <a:pPr lvl="1"/>
            <a:r>
              <a:rPr lang="en-US" dirty="0"/>
              <a:t>Order transactions across shards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State machine replication</a:t>
            </a:r>
          </a:p>
          <a:p>
            <a:pPr lvl="1"/>
            <a:r>
              <a:rPr lang="en-US" dirty="0"/>
              <a:t>Replicas of a shard apply transactions in the same order decided by concurrency control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Distributed Storage Systems</a:t>
            </a:r>
          </a:p>
        </p:txBody>
      </p:sp>
    </p:spTree>
    <p:extLst>
      <p:ext uri="{BB962C8B-B14F-4D97-AF65-F5344CB8AC3E}">
        <p14:creationId xmlns:p14="http://schemas.microsoft.com/office/powerpoint/2010/main" val="479192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3033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84560" y="4540739"/>
            <a:ext cx="173797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175" y="4540739"/>
            <a:ext cx="441147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99799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9157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05923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97898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5923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Atomic-clock timemaster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7898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79157" y="375920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800000"/>
                </a:solidFill>
              </a:rPr>
              <a:t>Client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50900" y="3479800"/>
            <a:ext cx="68580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20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590800" y="3089275"/>
            <a:ext cx="1016000" cy="669925"/>
          </a:xfrm>
          <a:prstGeom prst="line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3"/>
          </p:cNvCxnSpPr>
          <p:nvPr/>
        </p:nvCxnSpPr>
        <p:spPr>
          <a:xfrm flipV="1">
            <a:off x="2790457" y="2101851"/>
            <a:ext cx="3635743" cy="198119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8" idx="0"/>
            <a:endCxn id="12" idx="2"/>
          </p:cNvCxnSpPr>
          <p:nvPr/>
        </p:nvCxnSpPr>
        <p:spPr>
          <a:xfrm flipV="1">
            <a:off x="2034807" y="3089275"/>
            <a:ext cx="0" cy="669925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603007" y="2101851"/>
            <a:ext cx="0" cy="165734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79157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876300" y="5586973"/>
            <a:ext cx="729238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Compute reference [earliest, latest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]   =   now  ± 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0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7"/>
    </mc:Choice>
    <mc:Fallback xmlns="">
      <p:transition xmlns:p14="http://schemas.microsoft.com/office/powerpoint/2010/main" spd="slow" advTm="11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2752746" y="339761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759910" y="3139476"/>
            <a:ext cx="5669573" cy="2381238"/>
            <a:chOff x="1759910" y="3139476"/>
            <a:chExt cx="5669573" cy="2381238"/>
          </a:xfrm>
          <a:effectLst/>
        </p:grpSpPr>
        <p:cxnSp>
          <p:nvCxnSpPr>
            <p:cNvPr id="27" name="Straight Arrow Connector 26"/>
            <p:cNvCxnSpPr/>
            <p:nvPr/>
          </p:nvCxnSpPr>
          <p:spPr>
            <a:xfrm>
              <a:off x="2745015" y="5083092"/>
              <a:ext cx="3860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719031" y="4898426"/>
              <a:ext cx="7104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time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751364" y="3604407"/>
              <a:ext cx="0" cy="147233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598118" y="3139476"/>
              <a:ext cx="30649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ε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7778" y="5120604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0sec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96703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30sec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35458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60sec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74214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90sec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59910" y="349010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+6ms</a:t>
              </a:r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3849915" y="334500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985184" y="3382672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913592" y="1446456"/>
            <a:ext cx="7685984" cy="1587721"/>
          </a:xfrm>
          <a:effectLst/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now 	=  reference now	+ local-clock offset</a:t>
            </a:r>
          </a:p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=  reference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+ worst-case local-clock drift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		=  1ms 			+  200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μs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/sec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21</a:t>
            </a:fld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implementation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39559" y="5761118"/>
            <a:ext cx="8229600" cy="95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What about faulty clocks? 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Bad CPUs 6x more likely in 1 year of empirical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02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12"/>
    </mc:Choice>
    <mc:Fallback xmlns="">
      <p:transition xmlns:p14="http://schemas.microsoft.com/office/powerpoint/2010/main" spd="slow" advTm="82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22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5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2712" y="2892717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76719" y="4903866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795775" y="52816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803BE3-9DA7-8C44-967B-14EDA271A431}"/>
              </a:ext>
            </a:extLst>
          </p:cNvPr>
          <p:cNvSpPr txBox="1"/>
          <p:nvPr/>
        </p:nvSpPr>
        <p:spPr>
          <a:xfrm>
            <a:off x="3321493" y="6045981"/>
            <a:ext cx="2501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0402A9DB-0FF4-9A49-8695-201B70593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03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23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D723136D-227E-B94F-B5D4-42549FC71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039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24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10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5042869" y="3252476"/>
            <a:ext cx="0" cy="930090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E53D0516-9D51-CF41-828C-6FFACE763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944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25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03059" y="6045981"/>
            <a:ext cx="2537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5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19691" y="4167054"/>
            <a:ext cx="0" cy="908422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5)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10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5042869" y="3252476"/>
            <a:ext cx="0" cy="930090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10)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60448" y="414210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377117B-5D08-FD4D-A40A-FD267D834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817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26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5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2712" y="2892717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76719" y="4903866"/>
            <a:ext cx="59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331111" y="6045981"/>
            <a:ext cx="2861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Imperfect Clocks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795775" y="52816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55DF5AE-1AE5-704E-B0D8-BC8AD6328E5E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97831"/>
            <a:ext cx="3376827" cy="877645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C1EC4B4-9C58-7C49-9BFE-62048CDFF625}"/>
              </a:ext>
            </a:extLst>
          </p:cNvPr>
          <p:cNvSpPr txBox="1"/>
          <p:nvPr/>
        </p:nvSpPr>
        <p:spPr>
          <a:xfrm>
            <a:off x="2341597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17486" y="5288728"/>
            <a:ext cx="1620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49870" y="3717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79015" y="419783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18953" y="2318504"/>
            <a:ext cx="1447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81F753E-A590-EF41-A2AB-B9F54DFA504F}"/>
              </a:ext>
            </a:extLst>
          </p:cNvPr>
          <p:cNvCxnSpPr>
            <a:cxnSpLocks/>
          </p:cNvCxnSpPr>
          <p:nvPr/>
        </p:nvCxnSpPr>
        <p:spPr>
          <a:xfrm flipV="1">
            <a:off x="3199525" y="3252476"/>
            <a:ext cx="1843344" cy="889632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910945" y="2306858"/>
            <a:ext cx="1620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60448" y="414210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&lt; T1.ts</a:t>
            </a:r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79F12AB9-76B0-8346-B967-863A53940087}"/>
              </a:ext>
            </a:extLst>
          </p:cNvPr>
          <p:cNvSpPr/>
          <p:nvPr/>
        </p:nvSpPr>
        <p:spPr>
          <a:xfrm>
            <a:off x="7854674" y="5542529"/>
            <a:ext cx="453303" cy="461665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49BC06F-2595-8B4A-B0F9-8CB6B1B71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241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27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6]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78177" y="4190498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64241" y="41842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[8, 12]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57950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52390" y="5542529"/>
            <a:ext cx="24769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Seems working?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</p:cNvCxnSpPr>
          <p:nvPr/>
        </p:nvCxnSpPr>
        <p:spPr>
          <a:xfrm>
            <a:off x="1839857" y="4197831"/>
            <a:ext cx="679834" cy="87764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114508" y="3265804"/>
            <a:ext cx="914905" cy="92671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0486"/>
            <a:ext cx="1013644" cy="89499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31A3924-A02D-574B-8E5C-1FB78393D643}"/>
              </a:ext>
            </a:extLst>
          </p:cNvPr>
          <p:cNvCxnSpPr>
            <a:cxnSpLocks/>
          </p:cNvCxnSpPr>
          <p:nvPr/>
        </p:nvCxnSpPr>
        <p:spPr>
          <a:xfrm flipH="1">
            <a:off x="2057639" y="3974710"/>
            <a:ext cx="1245420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C1581D7-DDE9-5244-8AB8-1E882BA39B78}"/>
              </a:ext>
            </a:extLst>
          </p:cNvPr>
          <p:cNvSpPr txBox="1"/>
          <p:nvPr/>
        </p:nvSpPr>
        <p:spPr>
          <a:xfrm>
            <a:off x="3326541" y="371210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6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BD0C443-8480-A240-B2AD-7C73536A6DF5}"/>
              </a:ext>
            </a:extLst>
          </p:cNvPr>
          <p:cNvSpPr txBox="1"/>
          <p:nvPr/>
        </p:nvSpPr>
        <p:spPr>
          <a:xfrm>
            <a:off x="2341597" y="420381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Content Placeholder 3">
            <a:extLst>
              <a:ext uri="{FF2B5EF4-FFF2-40B4-BE49-F238E27FC236}">
                <a16:creationId xmlns:a16="http://schemas.microsoft.com/office/drawing/2014/main" id="{C64001FE-7433-6A4C-A000-F7E74C7C5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161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28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303059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4037964" y="5070585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3978177" y="4190498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764241" y="418428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42998" y="23185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[1, 12]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6457950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43573" y="5542529"/>
            <a:ext cx="19351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&lt; T1.ts</a:t>
            </a:r>
          </a:p>
          <a:p>
            <a:r>
              <a:rPr lang="en-CN" sz="24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Not working!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1554480" y="3265804"/>
            <a:ext cx="3474933" cy="901249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stCxn id="35" idx="0"/>
            <a:endCxn id="17" idx="0"/>
          </p:cNvCxnSpPr>
          <p:nvPr/>
        </p:nvCxnSpPr>
        <p:spPr>
          <a:xfrm flipH="1">
            <a:off x="2519691" y="4180355"/>
            <a:ext cx="4202114" cy="895121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6" y="418035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BD1475A-DDEA-F349-BBCC-3E56E1E6A722}"/>
              </a:ext>
            </a:extLst>
          </p:cNvPr>
          <p:cNvSpPr txBox="1"/>
          <p:nvPr/>
        </p:nvSpPr>
        <p:spPr>
          <a:xfrm>
            <a:off x="1460026" y="416705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Content Placeholder 3">
            <a:extLst>
              <a:ext uri="{FF2B5EF4-FFF2-40B4-BE49-F238E27FC236}">
                <a16:creationId xmlns:a16="http://schemas.microsoft.com/office/drawing/2014/main" id="{C367C01A-08FF-624E-8ABC-84FFBEFC5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108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29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A brain teaser puzzle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4127288"/>
            <a:ext cx="8592064" cy="1963411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know: 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x &lt; y, b/c T2 in real-time after T1 (the assumption)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c &lt;= y &lt;= d, b/c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US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T1.ts = b, T2.ts = d, b/c how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 is assigned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want: 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it is always true that b &lt; d, how?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endParaRPr lang="en-C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0A0C1F-3FE7-F84B-8792-4DB5DC9CB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257" y="1325563"/>
            <a:ext cx="5536527" cy="27972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5FE33B8-41DE-BE42-8D00-F8AC56C37DC7}"/>
              </a:ext>
            </a:extLst>
          </p:cNvPr>
          <p:cNvSpPr/>
          <p:nvPr/>
        </p:nvSpPr>
        <p:spPr>
          <a:xfrm>
            <a:off x="3239589" y="1178447"/>
            <a:ext cx="457200" cy="294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495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/>
          <a:lstStyle/>
          <a:p>
            <a:r>
              <a:rPr lang="en-US" dirty="0"/>
              <a:t>Dozens of zones (datacenters)</a:t>
            </a:r>
          </a:p>
          <a:p>
            <a:r>
              <a:rPr lang="en-US" dirty="0"/>
              <a:t>Per zone, 100-1000s of servers</a:t>
            </a:r>
          </a:p>
          <a:p>
            <a:r>
              <a:rPr lang="en-US" dirty="0"/>
              <a:t>Per server, 100-1000 partitions (tablets)</a:t>
            </a:r>
          </a:p>
          <a:p>
            <a:r>
              <a:rPr lang="en-US" dirty="0"/>
              <a:t>Every tablet replicated for fault-tolerance (e.g., 5x)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Google’s Setting</a:t>
            </a:r>
          </a:p>
        </p:txBody>
      </p:sp>
    </p:spTree>
    <p:extLst>
      <p:ext uri="{BB962C8B-B14F-4D97-AF65-F5344CB8AC3E}">
        <p14:creationId xmlns:p14="http://schemas.microsoft.com/office/powerpoint/2010/main" val="6841601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30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A brain teaser puzzle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4D0C-20DD-1349-8646-C3EDBEE7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4127288"/>
            <a:ext cx="8592064" cy="2329997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know: 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x &lt; y, b/c T2 in real-time after T1 (the assumption)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c &lt;= y &lt;= d, b/c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US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AutoNum type="arabicPeriod"/>
            </a:pP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T1.ts = b, T2.ts = d, b/c how </a:t>
            </a:r>
            <a:r>
              <a:rPr lang="en-US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 is assigned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b="1" dirty="0">
                <a:ea typeface="Helvetica Neue" panose="02000503000000020004" pitchFamily="2" charset="0"/>
                <a:cs typeface="Helvetica Neue" panose="02000503000000020004" pitchFamily="2" charset="0"/>
              </a:rPr>
              <a:t>We want: </a:t>
            </a:r>
            <a:r>
              <a:rPr lang="en-US" dirty="0">
                <a:ea typeface="Helvetica Neue" panose="02000503000000020004" pitchFamily="2" charset="0"/>
                <a:cs typeface="Helvetica Neue" panose="02000503000000020004" pitchFamily="2" charset="0"/>
              </a:rPr>
              <a:t>it is always true that b &lt; d, how? 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1 and 2 </a:t>
            </a: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 x &lt; d; we need to ensure b &lt; x; then b &lt; x &lt; d, done</a:t>
            </a:r>
            <a:endParaRPr lang="en-C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0A0C1F-3FE7-F84B-8792-4DB5DC9CB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257" y="1325563"/>
            <a:ext cx="5545483" cy="28017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CA419FB-4D63-BA48-B884-5080BEFEF024}"/>
              </a:ext>
            </a:extLst>
          </p:cNvPr>
          <p:cNvSpPr/>
          <p:nvPr/>
        </p:nvSpPr>
        <p:spPr>
          <a:xfrm>
            <a:off x="3239589" y="1178447"/>
            <a:ext cx="457200" cy="294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93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31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FBE1439D-FAE9-ED49-8EBC-CCE91DDB9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58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32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84277F8-CD8F-0C4C-B8F7-298DF35A1C74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0BAEDA-9A10-7943-9C68-A69B95DB309F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B370C6E-788E-314D-A3BA-AD1A444ED6DC}"/>
              </a:ext>
            </a:extLst>
          </p:cNvPr>
          <p:cNvSpPr/>
          <p:nvPr/>
        </p:nvSpPr>
        <p:spPr>
          <a:xfrm>
            <a:off x="4871171" y="2071348"/>
            <a:ext cx="1812419" cy="875508"/>
          </a:xfrm>
          <a:prstGeom prst="wedgeRectCallout">
            <a:avLst>
              <a:gd name="adj1" fmla="val -109734"/>
              <a:gd name="adj2" fmla="val 23480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b="0" dirty="0">
                <a:solidFill>
                  <a:schemeClr val="tx1"/>
                </a:solidFill>
              </a:rPr>
              <a:t>TT.after(15) ==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8D3FE5-9545-1945-9509-AD1B4C336B45}"/>
              </a:ext>
            </a:extLst>
          </p:cNvPr>
          <p:cNvSpPr txBox="1"/>
          <p:nvPr/>
        </p:nvSpPr>
        <p:spPr>
          <a:xfrm>
            <a:off x="2596540" y="5992287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7B2A22-E521-FA4A-88AC-B7B1206A673A}"/>
              </a:ext>
            </a:extLst>
          </p:cNvPr>
          <p:cNvSpPr txBox="1"/>
          <p:nvPr/>
        </p:nvSpPr>
        <p:spPr>
          <a:xfrm>
            <a:off x="4366819" y="3879186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EB0727-A85A-5547-8F9E-55637ACE742D}"/>
              </a:ext>
            </a:extLst>
          </p:cNvPr>
          <p:cNvSpPr txBox="1"/>
          <p:nvPr/>
        </p:nvSpPr>
        <p:spPr>
          <a:xfrm>
            <a:off x="6695947" y="2155996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 &lt; x</a:t>
            </a:r>
            <a:endParaRPr lang="en-CN" sz="28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E10C9D-ACA7-D343-8AA9-9812981CC23F}"/>
              </a:ext>
            </a:extLst>
          </p:cNvPr>
          <p:cNvCxnSpPr>
            <a:cxnSpLocks/>
          </p:cNvCxnSpPr>
          <p:nvPr/>
        </p:nvCxnSpPr>
        <p:spPr>
          <a:xfrm>
            <a:off x="4544711" y="4270782"/>
            <a:ext cx="0" cy="887280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3">
            <a:extLst>
              <a:ext uri="{FF2B5EF4-FFF2-40B4-BE49-F238E27FC236}">
                <a16:creationId xmlns:a16="http://schemas.microsoft.com/office/drawing/2014/main" id="{A9F2226E-8102-DE42-B93F-399B4CD00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556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 animBg="1"/>
      <p:bldP spid="30" grpId="0"/>
      <p:bldP spid="31" grpId="0"/>
      <p:bldP spid="3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>
                <a:ea typeface="Helvetica Neue Medium" charset="0"/>
                <a:cs typeface="Helvetica Neue Medium" charset="0"/>
              </a:rPr>
              <a:t>33</a:t>
            </a:fld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63035" y="2318504"/>
            <a:ext cx="1470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[18, 22]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429886" y="3237229"/>
            <a:ext cx="540205" cy="96887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5" y="4180355"/>
            <a:ext cx="527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3ADEB5-4D41-D443-A293-9F0FD3BEA70B}"/>
              </a:ext>
            </a:extLst>
          </p:cNvPr>
          <p:cNvSpPr txBox="1"/>
          <p:nvPr/>
        </p:nvSpPr>
        <p:spPr>
          <a:xfrm>
            <a:off x="4170519" y="4175456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233426EB-8E32-5D44-A347-B586B1FCF4D2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580BC9-B859-424D-A84F-2F4A017295C1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925FC33E-6EFD-FB48-9AB3-CBD279D6BAFE}"/>
              </a:ext>
            </a:extLst>
          </p:cNvPr>
          <p:cNvSpPr/>
          <p:nvPr/>
        </p:nvSpPr>
        <p:spPr>
          <a:xfrm rot="10800000">
            <a:off x="5318632" y="326351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7C1BB2-F118-F243-8A88-DC6B4530390B}"/>
              </a:ext>
            </a:extLst>
          </p:cNvPr>
          <p:cNvSpPr txBox="1"/>
          <p:nvPr/>
        </p:nvSpPr>
        <p:spPr>
          <a:xfrm>
            <a:off x="5671301" y="3351774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290778D1-2819-EF46-9CF5-6E85C1B8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243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855676" cy="469415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The invariant is always enforced: </a:t>
            </a: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>
              <a:spcBef>
                <a:spcPts val="800"/>
              </a:spcBef>
            </a:pPr>
            <a:r>
              <a:rPr lang="en-US" dirty="0"/>
              <a:t>How big/small 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is does not matter for correctness</a:t>
            </a: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Only need to make sure:</a:t>
            </a:r>
          </a:p>
          <a:p>
            <a:pPr lvl="1"/>
            <a:r>
              <a:rPr lang="en-US" dirty="0" err="1"/>
              <a:t>TT.now</a:t>
            </a:r>
            <a:r>
              <a:rPr lang="en-US" dirty="0"/>
              <a:t>().latest is used for </a:t>
            </a:r>
            <a:r>
              <a:rPr lang="en-US" dirty="0" err="1"/>
              <a:t>ts</a:t>
            </a:r>
            <a:r>
              <a:rPr lang="en-US" dirty="0"/>
              <a:t> (in this example)</a:t>
            </a:r>
          </a:p>
          <a:p>
            <a:pPr lvl="1"/>
            <a:r>
              <a:rPr lang="en-US" dirty="0"/>
              <a:t>Commit wait, i.e., </a:t>
            </a:r>
            <a:r>
              <a:rPr lang="en-US" dirty="0" err="1"/>
              <a:t>TT.after</a:t>
            </a:r>
            <a:r>
              <a:rPr lang="en-US" dirty="0"/>
              <a:t>(</a:t>
            </a:r>
            <a:r>
              <a:rPr lang="en-US" dirty="0" err="1"/>
              <a:t>ts</a:t>
            </a:r>
            <a:r>
              <a:rPr lang="en-US" dirty="0"/>
              <a:t>) == true</a:t>
            </a:r>
          </a:p>
          <a:p>
            <a:pPr>
              <a:spcBef>
                <a:spcPts val="800"/>
              </a:spcBef>
            </a:pP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>
                <a:ea typeface="Helvetica Neue Medium" charset="0"/>
                <a:cs typeface="Helvetica Neue Medium" charset="0"/>
              </a:rPr>
              <a:t> must be </a:t>
            </a:r>
            <a:r>
              <a:rPr lang="en-US" dirty="0">
                <a:solidFill>
                  <a:srgbClr val="00B050"/>
                </a:solidFill>
                <a:ea typeface="Helvetica Neue Medium" charset="0"/>
                <a:cs typeface="Helvetica Neue Medium" charset="0"/>
              </a:rPr>
              <a:t>known a priori </a:t>
            </a:r>
            <a:r>
              <a:rPr lang="en-US" dirty="0">
                <a:ea typeface="Helvetica Neue Medium" charset="0"/>
                <a:cs typeface="Helvetica Neue Medium" charset="0"/>
              </a:rPr>
              <a:t>and </a:t>
            </a:r>
            <a:r>
              <a:rPr lang="en-US" dirty="0">
                <a:solidFill>
                  <a:srgbClr val="00B050"/>
                </a:solidFill>
                <a:ea typeface="Helvetica Neue Medium" charset="0"/>
                <a:cs typeface="Helvetica Neue Medium" charset="0"/>
              </a:rPr>
              <a:t>small</a:t>
            </a:r>
            <a:r>
              <a:rPr lang="en-US" dirty="0">
                <a:ea typeface="Helvetica Neue Medium" charset="0"/>
                <a:cs typeface="Helvetica Neue Medium" charset="0"/>
              </a:rPr>
              <a:t> so commit wait is doable!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931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After-class Puzzles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855676" cy="4694152"/>
          </a:xfrm>
        </p:spPr>
        <p:txBody>
          <a:bodyPr>
            <a:normAutofit/>
          </a:bodyPr>
          <a:lstStyle/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().earliest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().latest – 1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Can we use </a:t>
            </a:r>
            <a:r>
              <a:rPr lang="en-US" dirty="0" err="1"/>
              <a:t>TT.now</a:t>
            </a:r>
            <a:r>
              <a:rPr lang="en-US" dirty="0"/>
              <a:t>().latest + 1 for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r>
              <a:rPr lang="en-US" dirty="0"/>
              <a:t>Then what’s the rule of thumb for choosing </a:t>
            </a:r>
            <a:r>
              <a:rPr lang="en-US" dirty="0" err="1"/>
              <a:t>ts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9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2005 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BigTable</a:t>
            </a:r>
            <a:r>
              <a:rPr lang="en-US" dirty="0"/>
              <a:t> </a:t>
            </a:r>
            <a:r>
              <a:rPr lang="en-US" sz="1800" dirty="0"/>
              <a:t>[OSDI 2006]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Eventually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Lesson: “don’t need distributed transactions”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2008?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MegaStore</a:t>
            </a:r>
            <a:r>
              <a:rPr lang="en-US" dirty="0"/>
              <a:t> </a:t>
            </a:r>
            <a:r>
              <a:rPr lang="en-US" sz="1800" dirty="0"/>
              <a:t>[CIDR 2011]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Strongly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Option for distributed transactions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Performance was not great</a:t>
            </a:r>
            <a:r>
              <a:rPr lang="mr-IN" dirty="0"/>
              <a:t>…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2011  </a:t>
            </a:r>
            <a:r>
              <a:rPr lang="mr-IN" dirty="0"/>
              <a:t>–</a:t>
            </a:r>
            <a:r>
              <a:rPr lang="en-US" dirty="0"/>
              <a:t> Spanner </a:t>
            </a:r>
            <a:r>
              <a:rPr lang="en-US" sz="1800" dirty="0"/>
              <a:t>[OSDI 2012]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Strictly Serializable Distributed Transactions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“We wanted to make it easy for developers to build their applications”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Google built Spanner</a:t>
            </a:r>
          </a:p>
        </p:txBody>
      </p:sp>
    </p:spTree>
    <p:extLst>
      <p:ext uri="{BB962C8B-B14F-4D97-AF65-F5344CB8AC3E}">
        <p14:creationId xmlns:p14="http://schemas.microsoft.com/office/powerpoint/2010/main" val="259451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Deeper Look at Motivation</a:t>
            </a:r>
            <a:br>
              <a:rPr lang="en-US" dirty="0"/>
            </a:br>
            <a:r>
              <a:rPr lang="en-US" sz="3200" b="0" dirty="0">
                <a:ea typeface="Helvetica Neue Light" panose="02000403000000020004" pitchFamily="2" charset="0"/>
              </a:rPr>
              <a:t>-- </a:t>
            </a:r>
            <a:r>
              <a:rPr lang="en-US" sz="3200" b="0" dirty="0">
                <a:ea typeface="Helvetica Neue Light" panose="02000403000000020004" pitchFamily="2" charset="0"/>
                <a:cs typeface="Helvetica Neue" panose="02000503000000020004" pitchFamily="2" charset="0"/>
              </a:rPr>
              <a:t>Performance-consistency tradeoff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Strict serializability</a:t>
            </a:r>
          </a:p>
          <a:p>
            <a:pPr lvl="1"/>
            <a:r>
              <a:rPr lang="en-US" sz="2600" dirty="0"/>
              <a:t>Serializability + linearizability</a:t>
            </a:r>
          </a:p>
          <a:p>
            <a:pPr lvl="1"/>
            <a:r>
              <a:rPr lang="en-US" sz="2600" dirty="0"/>
              <a:t>As if coding on a single-threaded,  transactionally isolated machine</a:t>
            </a:r>
          </a:p>
          <a:p>
            <a:pPr lvl="1"/>
            <a:r>
              <a:rPr lang="en-US" sz="2600" dirty="0"/>
              <a:t>Spanner calls it external consistency</a:t>
            </a:r>
          </a:p>
          <a:p>
            <a:pPr>
              <a:spcBef>
                <a:spcPts val="800"/>
              </a:spcBef>
            </a:pPr>
            <a:r>
              <a:rPr lang="en-US" dirty="0"/>
              <a:t>Strict serializability makes building correct application easier</a:t>
            </a:r>
          </a:p>
          <a:p>
            <a:pPr>
              <a:spcBef>
                <a:spcPts val="800"/>
              </a:spcBef>
            </a:pPr>
            <a:r>
              <a:rPr lang="en-US" dirty="0"/>
              <a:t>Strict serializability is expensive</a:t>
            </a:r>
          </a:p>
          <a:p>
            <a:pPr lvl="1"/>
            <a:r>
              <a:rPr lang="en-US" sz="2600" dirty="0"/>
              <a:t>Performance penalty in concurrency control + Replication</a:t>
            </a:r>
          </a:p>
          <a:p>
            <a:pPr lvl="2"/>
            <a:r>
              <a:rPr lang="en-US" dirty="0"/>
              <a:t>OCC/2PL: multiple round trips, locking, etc.</a:t>
            </a:r>
          </a:p>
        </p:txBody>
      </p:sp>
    </p:spTree>
    <p:extLst>
      <p:ext uri="{BB962C8B-B14F-4D97-AF65-F5344CB8AC3E}">
        <p14:creationId xmlns:p14="http://schemas.microsoft.com/office/powerpoint/2010/main" val="271424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Deeper Look at Motivation</a:t>
            </a:r>
            <a:br>
              <a:rPr lang="en-US" dirty="0"/>
            </a:br>
            <a:r>
              <a:rPr lang="en-US" sz="3200" b="0" dirty="0">
                <a:ea typeface="Helvetica Neue Light" panose="02000403000000020004" pitchFamily="2" charset="0"/>
              </a:rPr>
              <a:t>-- </a:t>
            </a:r>
            <a:r>
              <a:rPr lang="en-US" sz="3200" b="0" dirty="0">
                <a:ea typeface="Helvetica Neue Light" panose="02000403000000020004" pitchFamily="2" charset="0"/>
                <a:cs typeface="Helvetica Neue" panose="02000503000000020004" pitchFamily="2" charset="0"/>
              </a:rPr>
              <a:t>Read-Only Transactions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Transactions that only read data</a:t>
            </a:r>
          </a:p>
          <a:p>
            <a:pPr lvl="1"/>
            <a:r>
              <a:rPr lang="en-US" dirty="0"/>
              <a:t>Predeclared, i.e., developer uses READ_ONLY flag / interface</a:t>
            </a:r>
          </a:p>
          <a:p>
            <a:pPr>
              <a:spcBef>
                <a:spcPts val="800"/>
              </a:spcBef>
            </a:pPr>
            <a:r>
              <a:rPr lang="en-US" dirty="0"/>
              <a:t>Reads dominate real-world workloads</a:t>
            </a:r>
          </a:p>
          <a:p>
            <a:pPr lvl="1"/>
            <a:r>
              <a:rPr lang="en-US" dirty="0"/>
              <a:t>FB’s TAO had </a:t>
            </a:r>
            <a:r>
              <a:rPr lang="en-US" dirty="0">
                <a:solidFill>
                  <a:srgbClr val="FF8F00"/>
                </a:solidFill>
              </a:rPr>
              <a:t>500 reads </a:t>
            </a:r>
            <a:r>
              <a:rPr lang="en-US" dirty="0"/>
              <a:t>: 1 write </a:t>
            </a:r>
            <a:r>
              <a:rPr lang="en-US" sz="1600" dirty="0"/>
              <a:t>[ATC 2013]</a:t>
            </a:r>
            <a:endParaRPr lang="en-US" dirty="0"/>
          </a:p>
          <a:p>
            <a:pPr lvl="1"/>
            <a:r>
              <a:rPr lang="en-US" dirty="0"/>
              <a:t>Google Ads (F1) on Spanner from 1? DC in 24h:</a:t>
            </a:r>
          </a:p>
          <a:p>
            <a:pPr lvl="2"/>
            <a:r>
              <a:rPr lang="en-US" dirty="0"/>
              <a:t>31.2 M single-shard read-write transactions</a:t>
            </a:r>
          </a:p>
          <a:p>
            <a:pPr lvl="2"/>
            <a:r>
              <a:rPr lang="en-US" dirty="0"/>
              <a:t>32.1 M multi-shard read-write transactions</a:t>
            </a:r>
          </a:p>
          <a:p>
            <a:pPr lvl="2"/>
            <a:r>
              <a:rPr lang="en-US" dirty="0"/>
              <a:t>21.5 </a:t>
            </a:r>
            <a:r>
              <a:rPr lang="en-US" dirty="0">
                <a:solidFill>
                  <a:srgbClr val="FF8F00"/>
                </a:solidFill>
              </a:rPr>
              <a:t>B</a:t>
            </a:r>
            <a:r>
              <a:rPr lang="en-US" dirty="0"/>
              <a:t> read-only (~340 times more)</a:t>
            </a:r>
          </a:p>
          <a:p>
            <a:r>
              <a:rPr lang="en-US" dirty="0"/>
              <a:t>Determines system overall performance</a:t>
            </a:r>
          </a:p>
        </p:txBody>
      </p:sp>
    </p:spTree>
    <p:extLst>
      <p:ext uri="{BB962C8B-B14F-4D97-AF65-F5344CB8AC3E}">
        <p14:creationId xmlns:p14="http://schemas.microsoft.com/office/powerpoint/2010/main" val="569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50850" y="1679575"/>
            <a:ext cx="8693150" cy="477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Can we design a </a:t>
            </a:r>
            <a:r>
              <a:rPr lang="en-US" sz="4000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strictly serializable</a:t>
            </a: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geo-replicated, sharded system with 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very fast (efficient)</a:t>
            </a: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 read-only </a:t>
            </a:r>
          </a:p>
          <a:p>
            <a:pPr marL="0" indent="0">
              <a:buNone/>
            </a:pPr>
            <a:r>
              <a:rPr lang="en-US" sz="4000" dirty="0">
                <a:ea typeface="Helvetica Neue" panose="02000503000000020004" pitchFamily="2" charset="0"/>
                <a:cs typeface="Helvetica Neue" panose="02000503000000020004" pitchFamily="2" charset="0"/>
              </a:rPr>
              <a:t>transactions?</a:t>
            </a:r>
          </a:p>
        </p:txBody>
      </p:sp>
    </p:spTree>
    <p:extLst>
      <p:ext uri="{BB962C8B-B14F-4D97-AF65-F5344CB8AC3E}">
        <p14:creationId xmlns:p14="http://schemas.microsoft.com/office/powerpoint/2010/main" val="2443690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5" y="1679171"/>
            <a:ext cx="8694051" cy="477837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How would you design SS read-only transactions?</a:t>
            </a:r>
          </a:p>
          <a:p>
            <a:pPr>
              <a:spcBef>
                <a:spcPts val="800"/>
              </a:spcBef>
            </a:pPr>
            <a:r>
              <a:rPr lang="en-US" dirty="0"/>
              <a:t>OCC or 2PL</a:t>
            </a:r>
          </a:p>
          <a:p>
            <a:pPr lvl="1"/>
            <a:r>
              <a:rPr lang="en-US" dirty="0"/>
              <a:t>Multiple round trips and locking</a:t>
            </a:r>
          </a:p>
          <a:p>
            <a:pPr>
              <a:spcBef>
                <a:spcPts val="800"/>
              </a:spcBef>
            </a:pPr>
            <a:r>
              <a:rPr lang="en-US" dirty="0"/>
              <a:t>Can always read in local datacenters like COPS?</a:t>
            </a:r>
          </a:p>
          <a:p>
            <a:pPr lvl="1"/>
            <a:r>
              <a:rPr lang="en-US" dirty="0"/>
              <a:t>Maybe involved in </a:t>
            </a:r>
            <a:r>
              <a:rPr lang="en-US" dirty="0" err="1"/>
              <a:t>Paxos</a:t>
            </a:r>
            <a:r>
              <a:rPr lang="en-US" dirty="0"/>
              <a:t> agreement </a:t>
            </a:r>
          </a:p>
          <a:p>
            <a:pPr lvl="1"/>
            <a:r>
              <a:rPr lang="en-US" dirty="0"/>
              <a:t>Or must contact the leader</a:t>
            </a:r>
          </a:p>
          <a:p>
            <a:pPr>
              <a:spcBef>
                <a:spcPts val="800"/>
              </a:spcBef>
            </a:pPr>
            <a:r>
              <a:rPr lang="en-US" dirty="0"/>
              <a:t>Performance penalties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Round trips</a:t>
            </a:r>
            <a:r>
              <a:rPr lang="en-US" dirty="0"/>
              <a:t> increase latency, especially in wide area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Distributed lock </a:t>
            </a:r>
            <a:r>
              <a:rPr lang="en-US" dirty="0"/>
              <a:t>management is costly, e.g., deadlocks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we get to Spanner …</a:t>
            </a:r>
          </a:p>
        </p:txBody>
      </p:sp>
    </p:spTree>
    <p:extLst>
      <p:ext uri="{BB962C8B-B14F-4D97-AF65-F5344CB8AC3E}">
        <p14:creationId xmlns:p14="http://schemas.microsoft.com/office/powerpoint/2010/main" val="289363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is to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Make read-only transactions efficient</a:t>
            </a:r>
          </a:p>
          <a:p>
            <a:pPr lvl="1"/>
            <a:r>
              <a:rPr lang="en-US" dirty="0"/>
              <a:t>One round trip</a:t>
            </a:r>
          </a:p>
          <a:p>
            <a:pPr lvl="2"/>
            <a:r>
              <a:rPr lang="en-US" dirty="0"/>
              <a:t>Could be wide-area</a:t>
            </a:r>
          </a:p>
          <a:p>
            <a:pPr lvl="1"/>
            <a:r>
              <a:rPr lang="en-US" dirty="0"/>
              <a:t>Lock-free</a:t>
            </a:r>
          </a:p>
          <a:p>
            <a:pPr lvl="2"/>
            <a:r>
              <a:rPr lang="en-US" dirty="0"/>
              <a:t>No deadlocks</a:t>
            </a:r>
          </a:p>
          <a:p>
            <a:pPr lvl="2"/>
            <a:r>
              <a:rPr lang="en-US" dirty="0"/>
              <a:t>Processing reads do not block writes, e.g., long-lived reads</a:t>
            </a:r>
          </a:p>
          <a:p>
            <a:pPr lvl="1"/>
            <a:r>
              <a:rPr lang="en-US" dirty="0"/>
              <a:t>Always succeed</a:t>
            </a:r>
          </a:p>
          <a:p>
            <a:pPr lvl="2"/>
            <a:r>
              <a:rPr lang="en-US" dirty="0"/>
              <a:t>Do not abort</a:t>
            </a:r>
          </a:p>
          <a:p>
            <a:r>
              <a:rPr lang="en-US" dirty="0"/>
              <a:t>And strictly serializable</a:t>
            </a:r>
          </a:p>
        </p:txBody>
      </p:sp>
    </p:spTree>
    <p:extLst>
      <p:ext uri="{BB962C8B-B14F-4D97-AF65-F5344CB8AC3E}">
        <p14:creationId xmlns:p14="http://schemas.microsoft.com/office/powerpoint/2010/main" val="1582856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6|0.9|0.5|1.3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43515</TotalTime>
  <Words>2026</Words>
  <Application>Microsoft Macintosh PowerPoint</Application>
  <PresentationFormat>On-screen Show (4:3)</PresentationFormat>
  <Paragraphs>439</Paragraphs>
  <Slides>35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Courier New</vt:lpstr>
      <vt:lpstr>Times New Roman</vt:lpstr>
      <vt:lpstr>1_Office Theme</vt:lpstr>
      <vt:lpstr>Distributed Transactions in Spanner 1</vt:lpstr>
      <vt:lpstr>Recap: Distributed Storage Systems</vt:lpstr>
      <vt:lpstr>Google’s Setting</vt:lpstr>
      <vt:lpstr>Why Google built Spanner</vt:lpstr>
      <vt:lpstr>A Deeper Look at Motivation -- Performance-consistency tradeoff</vt:lpstr>
      <vt:lpstr>A Deeper Look at Motivation -- Read-Only Transactions</vt:lpstr>
      <vt:lpstr>PowerPoint Presentation</vt:lpstr>
      <vt:lpstr>Before we get to Spanner …</vt:lpstr>
      <vt:lpstr>Goal is to …</vt:lpstr>
      <vt:lpstr>Leveraging the Notion of Time</vt:lpstr>
      <vt:lpstr>Leveraging the Notion of Time</vt:lpstr>
      <vt:lpstr>PowerPoint Presentation</vt:lpstr>
      <vt:lpstr>Challenges</vt:lpstr>
      <vt:lpstr>Nearly perfect clocks</vt:lpstr>
      <vt:lpstr>Spanner: Google’s Globally-Distributed Database  OSDI 2012</vt:lpstr>
      <vt:lpstr>Scale-out vs. fault tolerance</vt:lpstr>
      <vt:lpstr>Strictly Serializable Multi-Shard Transactions</vt:lpstr>
      <vt:lpstr>TrueTime (TT)</vt:lpstr>
      <vt:lpstr>TrueTime (TT) </vt:lpstr>
      <vt:lpstr>TrueTime Architecture</vt:lpstr>
      <vt:lpstr>TrueTime implementation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Enforcing the Invariant</vt:lpstr>
      <vt:lpstr>A brain teaser puzzle</vt:lpstr>
      <vt:lpstr>A brain teaser puzzle</vt:lpstr>
      <vt:lpstr>Enforcing the Invariant with TT</vt:lpstr>
      <vt:lpstr>Enforcing the Invariant with TT</vt:lpstr>
      <vt:lpstr>Enforcing the Invariant with TT</vt:lpstr>
      <vt:lpstr>Takeaways</vt:lpstr>
      <vt:lpstr>After-class Puzzles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1757</cp:revision>
  <cp:lastPrinted>2019-11-20T11:22:47Z</cp:lastPrinted>
  <dcterms:created xsi:type="dcterms:W3CDTF">2013-10-08T01:49:25Z</dcterms:created>
  <dcterms:modified xsi:type="dcterms:W3CDTF">2021-11-22T11:45:54Z</dcterms:modified>
</cp:coreProperties>
</file>