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53"/>
  </p:notesMasterIdLst>
  <p:handoutMasterIdLst>
    <p:handoutMasterId r:id="rId54"/>
  </p:handoutMasterIdLst>
  <p:sldIdLst>
    <p:sldId id="257" r:id="rId2"/>
    <p:sldId id="402" r:id="rId3"/>
    <p:sldId id="404" r:id="rId4"/>
    <p:sldId id="416" r:id="rId5"/>
    <p:sldId id="418" r:id="rId6"/>
    <p:sldId id="403" r:id="rId7"/>
    <p:sldId id="406" r:id="rId8"/>
    <p:sldId id="405" r:id="rId9"/>
    <p:sldId id="407" r:id="rId10"/>
    <p:sldId id="408" r:id="rId11"/>
    <p:sldId id="409" r:id="rId12"/>
    <p:sldId id="327" r:id="rId13"/>
    <p:sldId id="328" r:id="rId14"/>
    <p:sldId id="414" r:id="rId15"/>
    <p:sldId id="335" r:id="rId16"/>
    <p:sldId id="329" r:id="rId17"/>
    <p:sldId id="336" r:id="rId18"/>
    <p:sldId id="331" r:id="rId19"/>
    <p:sldId id="332" r:id="rId20"/>
    <p:sldId id="345" r:id="rId21"/>
    <p:sldId id="370" r:id="rId22"/>
    <p:sldId id="420" r:id="rId23"/>
    <p:sldId id="343" r:id="rId24"/>
    <p:sldId id="340" r:id="rId25"/>
    <p:sldId id="341" r:id="rId26"/>
    <p:sldId id="349" r:id="rId27"/>
    <p:sldId id="333" r:id="rId28"/>
    <p:sldId id="338" r:id="rId29"/>
    <p:sldId id="367" r:id="rId30"/>
    <p:sldId id="368" r:id="rId31"/>
    <p:sldId id="350" r:id="rId32"/>
    <p:sldId id="369" r:id="rId33"/>
    <p:sldId id="351" r:id="rId34"/>
    <p:sldId id="354" r:id="rId35"/>
    <p:sldId id="355" r:id="rId36"/>
    <p:sldId id="353" r:id="rId37"/>
    <p:sldId id="357" r:id="rId38"/>
    <p:sldId id="358" r:id="rId39"/>
    <p:sldId id="360" r:id="rId40"/>
    <p:sldId id="363" r:id="rId41"/>
    <p:sldId id="362" r:id="rId42"/>
    <p:sldId id="359" r:id="rId43"/>
    <p:sldId id="361" r:id="rId44"/>
    <p:sldId id="422" r:id="rId45"/>
    <p:sldId id="262" r:id="rId46"/>
    <p:sldId id="264" r:id="rId47"/>
    <p:sldId id="266" r:id="rId48"/>
    <p:sldId id="267" r:id="rId49"/>
    <p:sldId id="268" r:id="rId50"/>
    <p:sldId id="269" r:id="rId51"/>
    <p:sldId id="265" r:id="rId5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FDA7"/>
    <a:srgbClr val="1E4899"/>
    <a:srgbClr val="FF6501"/>
    <a:srgbClr val="FF9300"/>
    <a:srgbClr val="C0504D"/>
    <a:srgbClr val="D5FED5"/>
    <a:srgbClr val="0000FF"/>
    <a:srgbClr val="CCFFFF"/>
    <a:srgbClr val="FF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66" autoAdjust="0"/>
    <p:restoredTop sz="84088" autoAdjust="0"/>
  </p:normalViewPr>
  <p:slideViewPr>
    <p:cSldViewPr snapToGrid="0">
      <p:cViewPr varScale="1">
        <p:scale>
          <a:sx n="226" d="100"/>
          <a:sy n="226" d="100"/>
        </p:scale>
        <p:origin x="33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175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Will mostly avoid back-of-the-envelope calculations and use of specific numbers</a:t>
            </a:r>
            <a:r>
              <a:rPr lang="en-US" baseline="0" dirty="0"/>
              <a:t> for this class. That’s a related, important skill!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74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Aside:</a:t>
            </a:r>
          </a:p>
          <a:p>
            <a:r>
              <a:rPr lang="en-US" dirty="0"/>
              <a:t>1)</a:t>
            </a:r>
            <a:r>
              <a:rPr lang="en-US" baseline="0" dirty="0"/>
              <a:t> </a:t>
            </a:r>
            <a:r>
              <a:rPr lang="en-US" dirty="0" err="1"/>
              <a:t>Underloaded</a:t>
            </a:r>
            <a:r>
              <a:rPr lang="en-US" dirty="0"/>
              <a:t> system is a waste of resources</a:t>
            </a:r>
            <a:r>
              <a:rPr lang="en-US" baseline="0" dirty="0"/>
              <a:t> (e.g., money, energy);</a:t>
            </a:r>
          </a:p>
          <a:p>
            <a:r>
              <a:rPr lang="en-US" baseline="0" dirty="0"/>
              <a:t>2) Common operating point is 70% max load: good latency/throughput tradeoff still &amp; can handle load spikes (organic or from failure)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0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us-west-1(NorCal)</a:t>
            </a:r>
            <a:r>
              <a:rPr lang="en-US" baseline="0" dirty="0"/>
              <a:t> &lt;-&gt; us-west-2 (Oregon) is 25ms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250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Leader local vs remote</a:t>
            </a:r>
          </a:p>
          <a:p>
            <a:endParaRPr lang="en-US" dirty="0"/>
          </a:p>
          <a:p>
            <a:r>
              <a:rPr lang="en-US" dirty="0"/>
              <a:t>Round up latencies for simplicity</a:t>
            </a:r>
          </a:p>
          <a:p>
            <a:r>
              <a:rPr lang="en-US" dirty="0"/>
              <a:t>NY &lt;-&gt;</a:t>
            </a:r>
            <a:r>
              <a:rPr lang="en-US" baseline="0" dirty="0"/>
              <a:t> London 100ms</a:t>
            </a:r>
          </a:p>
          <a:p>
            <a:r>
              <a:rPr lang="en-US" baseline="0" dirty="0"/>
              <a:t>NY &lt;-&gt; Singapore 250ms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39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0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41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183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304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68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21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64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59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500"/>
              </a:spcBef>
              <a:defRPr sz="2400"/>
            </a:lvl3pPr>
            <a:lvl4pPr>
              <a:lnSpc>
                <a:spcPct val="90000"/>
              </a:lnSpc>
              <a:spcBef>
                <a:spcPts val="500"/>
              </a:spcBef>
              <a:defRPr sz="2200"/>
            </a:lvl4pPr>
            <a:lvl5pPr>
              <a:lnSpc>
                <a:spcPct val="90000"/>
              </a:lnSpc>
              <a:spcBef>
                <a:spcPts val="5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timharris.uk/misc/five-ways.pdf" TargetMode="Externa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Reasoning about</a:t>
            </a:r>
            <a:br>
              <a:rPr lang="en-US" sz="4000" dirty="0"/>
            </a:br>
            <a:r>
              <a:rPr lang="en-US" sz="4000" dirty="0"/>
              <a:t>System Performance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22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F251E5-F958-554C-A328-74CD0413E123}"/>
              </a:ext>
            </a:extLst>
          </p:cNvPr>
          <p:cNvSpPr txBox="1"/>
          <p:nvPr/>
        </p:nvSpPr>
        <p:spPr>
          <a:xfrm>
            <a:off x="2262080" y="6261628"/>
            <a:ext cx="4619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/>
            <a:r>
              <a:rPr lang="en-US" sz="14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Credits: Contents adapted from Wyatt Lloyd, Tim Harris.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28D82E-F660-9D43-B6E0-2309D5A87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325445-84A4-E546-AA76-93492BB93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cascading failure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553B46-6C25-C74A-B02F-E31DEA49AC56}"/>
              </a:ext>
            </a:extLst>
          </p:cNvPr>
          <p:cNvSpPr/>
          <p:nvPr/>
        </p:nvSpPr>
        <p:spPr>
          <a:xfrm>
            <a:off x="4639578" y="2977036"/>
            <a:ext cx="1242994" cy="472422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Upstream service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4A2C9E-3455-2645-86C5-8FEEB5273A52}"/>
              </a:ext>
            </a:extLst>
          </p:cNvPr>
          <p:cNvSpPr txBox="1"/>
          <p:nvPr/>
        </p:nvSpPr>
        <p:spPr>
          <a:xfrm>
            <a:off x="391886" y="4596895"/>
            <a:ext cx="83602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>
                <a:solidFill>
                  <a:srgbClr val="C00000"/>
                </a:solidFill>
                <a:latin typeface="+mn-lt"/>
              </a:rPr>
              <a:t>August 2014 outage</a:t>
            </a:r>
            <a:endParaRPr lang="en-US" sz="2400" b="0" dirty="0">
              <a:latin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C00000"/>
                </a:solidFill>
                <a:latin typeface="+mn-lt"/>
              </a:rPr>
              <a:t>One request type</a:t>
            </a:r>
            <a:r>
              <a:rPr lang="en-US" sz="2400" b="0" dirty="0">
                <a:latin typeface="+mn-lt"/>
              </a:rPr>
              <a:t> was accessing </a:t>
            </a:r>
            <a:r>
              <a:rPr lang="en-US" sz="2400" b="0" dirty="0">
                <a:solidFill>
                  <a:srgbClr val="C00000"/>
                </a:solidFill>
                <a:latin typeface="+mn-lt"/>
              </a:rPr>
              <a:t>a single slow database</a:t>
            </a:r>
            <a:r>
              <a:rPr lang="en-US" sz="2400" b="0" dirty="0">
                <a:latin typeface="+mn-lt"/>
              </a:rPr>
              <a:t> and exhausted an upstream service’s thread pool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dirty="0">
                <a:latin typeface="+mn-lt"/>
              </a:rPr>
              <a:t>This starved other </a:t>
            </a:r>
            <a:r>
              <a:rPr lang="en-US" sz="2400" b="0" dirty="0">
                <a:solidFill>
                  <a:srgbClr val="C00000"/>
                </a:solidFill>
                <a:latin typeface="+mn-lt"/>
              </a:rPr>
              <a:t>unrelated requests</a:t>
            </a:r>
            <a:r>
              <a:rPr lang="en-US" sz="2400" b="0" dirty="0">
                <a:latin typeface="+mn-lt"/>
              </a:rPr>
              <a:t>… causing application unavailability</a:t>
            </a:r>
            <a:endParaRPr lang="en-US" sz="2400" b="0" dirty="0">
              <a:latin typeface="+mn-lt"/>
              <a:sym typeface="Wingdings" panose="05000000000000000000" pitchFamily="2" charset="2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DD4B8B-7F57-C74D-97CC-BE68969BB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844" y="3809489"/>
            <a:ext cx="1261451" cy="946088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777E7CBC-226B-1748-AB63-5E41D768B95D}"/>
              </a:ext>
            </a:extLst>
          </p:cNvPr>
          <p:cNvGrpSpPr/>
          <p:nvPr/>
        </p:nvGrpSpPr>
        <p:grpSpPr>
          <a:xfrm>
            <a:off x="3758734" y="2321325"/>
            <a:ext cx="4132773" cy="1743833"/>
            <a:chOff x="4232839" y="2812644"/>
            <a:chExt cx="4132773" cy="1743833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740AD7A-94E4-B94B-BF0E-6B809B9C0E47}"/>
                </a:ext>
              </a:extLst>
            </p:cNvPr>
            <p:cNvCxnSpPr/>
            <p:nvPr/>
          </p:nvCxnSpPr>
          <p:spPr>
            <a:xfrm>
              <a:off x="4232839" y="3867777"/>
              <a:ext cx="880844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5E4AE36A-586C-BF40-BFB9-16739A7ED90A}"/>
                </a:ext>
              </a:extLst>
            </p:cNvPr>
            <p:cNvCxnSpPr/>
            <p:nvPr/>
          </p:nvCxnSpPr>
          <p:spPr>
            <a:xfrm>
              <a:off x="4232839" y="3544313"/>
              <a:ext cx="880844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657F551-2C1C-C445-910B-6D5643C234AF}"/>
                </a:ext>
              </a:extLst>
            </p:cNvPr>
            <p:cNvCxnSpPr/>
            <p:nvPr/>
          </p:nvCxnSpPr>
          <p:spPr>
            <a:xfrm>
              <a:off x="6407027" y="3546754"/>
              <a:ext cx="1139508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EB7D3EE-DC4B-4745-BC45-6404BD9CF301}"/>
                </a:ext>
              </a:extLst>
            </p:cNvPr>
            <p:cNvCxnSpPr/>
            <p:nvPr/>
          </p:nvCxnSpPr>
          <p:spPr>
            <a:xfrm>
              <a:off x="6407027" y="3708435"/>
              <a:ext cx="1139508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2D08FFBB-E704-3A42-9F45-4368B4244286}"/>
                </a:ext>
              </a:extLst>
            </p:cNvPr>
            <p:cNvCxnSpPr/>
            <p:nvPr/>
          </p:nvCxnSpPr>
          <p:spPr>
            <a:xfrm>
              <a:off x="6407027" y="3885781"/>
              <a:ext cx="113950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D851E5B-65C8-1144-B84F-CA2F1EF3C1B1}"/>
                </a:ext>
              </a:extLst>
            </p:cNvPr>
            <p:cNvCxnSpPr/>
            <p:nvPr/>
          </p:nvCxnSpPr>
          <p:spPr>
            <a:xfrm>
              <a:off x="6407027" y="3627633"/>
              <a:ext cx="1139508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75F29E9-F1FA-F44A-8E2D-973072E5C65A}"/>
                </a:ext>
              </a:extLst>
            </p:cNvPr>
            <p:cNvSpPr txBox="1"/>
            <p:nvPr/>
          </p:nvSpPr>
          <p:spPr>
            <a:xfrm>
              <a:off x="6211636" y="2812644"/>
              <a:ext cx="21539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b="1" dirty="0">
                <a:solidFill>
                  <a:schemeClr val="accent4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AAB6968-E6CA-9B45-8822-97B3AC5D6D06}"/>
                </a:ext>
              </a:extLst>
            </p:cNvPr>
            <p:cNvSpPr txBox="1"/>
            <p:nvPr/>
          </p:nvSpPr>
          <p:spPr>
            <a:xfrm>
              <a:off x="6211636" y="4156367"/>
              <a:ext cx="2153976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US" sz="2000" b="1" u="sng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53F5B64-2DA9-1C46-830F-FF7ACD3C6E86}"/>
              </a:ext>
            </a:extLst>
          </p:cNvPr>
          <p:cNvGrpSpPr/>
          <p:nvPr/>
        </p:nvGrpSpPr>
        <p:grpSpPr>
          <a:xfrm>
            <a:off x="2237450" y="2943617"/>
            <a:ext cx="1749224" cy="599798"/>
            <a:chOff x="2788415" y="3477072"/>
            <a:chExt cx="1749224" cy="59979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D4C7174-A3CB-8F45-A62A-B902A7AC4B1E}"/>
                </a:ext>
              </a:extLst>
            </p:cNvPr>
            <p:cNvSpPr/>
            <p:nvPr/>
          </p:nvSpPr>
          <p:spPr>
            <a:xfrm>
              <a:off x="2788415" y="3477072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Front end service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1F1C4D3-7D52-4A42-B562-B5BE3684BB47}"/>
                </a:ext>
              </a:extLst>
            </p:cNvPr>
            <p:cNvSpPr/>
            <p:nvPr/>
          </p:nvSpPr>
          <p:spPr>
            <a:xfrm>
              <a:off x="2940815" y="3533936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Front end service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F85BEEB-23F6-3E41-88F3-98FA78006875}"/>
                </a:ext>
              </a:extLst>
            </p:cNvPr>
            <p:cNvSpPr/>
            <p:nvPr/>
          </p:nvSpPr>
          <p:spPr>
            <a:xfrm>
              <a:off x="3093215" y="3604448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Front end service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28F71EF-1DAA-8040-92AC-623BBE5572B2}"/>
              </a:ext>
            </a:extLst>
          </p:cNvPr>
          <p:cNvGrpSpPr/>
          <p:nvPr/>
        </p:nvGrpSpPr>
        <p:grpSpPr>
          <a:xfrm>
            <a:off x="7072430" y="2985801"/>
            <a:ext cx="1749224" cy="599798"/>
            <a:chOff x="7546535" y="3477120"/>
            <a:chExt cx="1749224" cy="59979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5D7D2AC-BE44-9A49-B228-022A6B964D01}"/>
                </a:ext>
              </a:extLst>
            </p:cNvPr>
            <p:cNvSpPr/>
            <p:nvPr/>
          </p:nvSpPr>
          <p:spPr>
            <a:xfrm>
              <a:off x="7546535" y="3477120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Database</a:t>
              </a:r>
            </a:p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service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D50716F-37C6-CB4A-8F95-C8AA0385975F}"/>
                </a:ext>
              </a:extLst>
            </p:cNvPr>
            <p:cNvSpPr/>
            <p:nvPr/>
          </p:nvSpPr>
          <p:spPr>
            <a:xfrm>
              <a:off x="7698935" y="3533984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Database</a:t>
              </a:r>
            </a:p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service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8C80020-ACBF-1345-B1BE-84E6A482AB5B}"/>
                </a:ext>
              </a:extLst>
            </p:cNvPr>
            <p:cNvSpPr/>
            <p:nvPr/>
          </p:nvSpPr>
          <p:spPr>
            <a:xfrm>
              <a:off x="7851335" y="3604496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Database</a:t>
              </a:r>
            </a:p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service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65C587F-F79F-6E43-8E7C-52CC3C359884}"/>
              </a:ext>
            </a:extLst>
          </p:cNvPr>
          <p:cNvGrpSpPr/>
          <p:nvPr/>
        </p:nvGrpSpPr>
        <p:grpSpPr>
          <a:xfrm>
            <a:off x="152400" y="2244176"/>
            <a:ext cx="2161910" cy="1925823"/>
            <a:chOff x="626505" y="2735495"/>
            <a:chExt cx="2161910" cy="1925823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FF6A8A4-B955-3E46-B6BF-BB9040CAD8DE}"/>
                </a:ext>
              </a:extLst>
            </p:cNvPr>
            <p:cNvSpPr/>
            <p:nvPr/>
          </p:nvSpPr>
          <p:spPr>
            <a:xfrm>
              <a:off x="709056" y="3277087"/>
              <a:ext cx="1139929" cy="32336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App 1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0F28D68-8CF7-6941-87F3-1890AE6427CC}"/>
                </a:ext>
              </a:extLst>
            </p:cNvPr>
            <p:cNvCxnSpPr/>
            <p:nvPr/>
          </p:nvCxnSpPr>
          <p:spPr>
            <a:xfrm>
              <a:off x="1907571" y="3544313"/>
              <a:ext cx="880844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74371CD-6C4A-3248-B421-581B67F66C2E}"/>
                </a:ext>
              </a:extLst>
            </p:cNvPr>
            <p:cNvSpPr/>
            <p:nvPr/>
          </p:nvSpPr>
          <p:spPr>
            <a:xfrm>
              <a:off x="709055" y="3787813"/>
              <a:ext cx="1139929" cy="32336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App 2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BF645BAF-F376-F649-BEB9-5DC96D9BD43C}"/>
                </a:ext>
              </a:extLst>
            </p:cNvPr>
            <p:cNvCxnSpPr/>
            <p:nvPr/>
          </p:nvCxnSpPr>
          <p:spPr>
            <a:xfrm>
              <a:off x="1907571" y="3885781"/>
              <a:ext cx="880844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7A4B224-E81E-2E46-90C1-7C460CD85BDC}"/>
                </a:ext>
              </a:extLst>
            </p:cNvPr>
            <p:cNvSpPr txBox="1"/>
            <p:nvPr/>
          </p:nvSpPr>
          <p:spPr>
            <a:xfrm>
              <a:off x="634439" y="2735495"/>
              <a:ext cx="21539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b="1" dirty="0">
                <a:solidFill>
                  <a:schemeClr val="accent4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424AF43-F7A2-204D-B3F5-D32BC2495903}"/>
                </a:ext>
              </a:extLst>
            </p:cNvPr>
            <p:cNvSpPr txBox="1"/>
            <p:nvPr/>
          </p:nvSpPr>
          <p:spPr>
            <a:xfrm>
              <a:off x="626505" y="4261208"/>
              <a:ext cx="21539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b="1" u="sng" dirty="0">
                <a:solidFill>
                  <a:schemeClr val="accent6">
                    <a:lumMod val="50000"/>
                  </a:schemeClr>
                </a:solidFill>
                <a:latin typeface="+mn-lt"/>
              </a:endParaRPr>
            </a:p>
          </p:txBody>
        </p:sp>
      </p:grpSp>
      <p:sp>
        <p:nvSpPr>
          <p:cNvPr id="33" name="Lightning Bolt 32">
            <a:extLst>
              <a:ext uri="{FF2B5EF4-FFF2-40B4-BE49-F238E27FC236}">
                <a16:creationId xmlns:a16="http://schemas.microsoft.com/office/drawing/2014/main" id="{9F295527-E212-E548-872E-AB7C7B9549A7}"/>
              </a:ext>
            </a:extLst>
          </p:cNvPr>
          <p:cNvSpPr/>
          <p:nvPr/>
        </p:nvSpPr>
        <p:spPr>
          <a:xfrm>
            <a:off x="6980525" y="2655345"/>
            <a:ext cx="488610" cy="717032"/>
          </a:xfrm>
          <a:prstGeom prst="lightningBol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34" name="Lightning Bolt 33">
            <a:extLst>
              <a:ext uri="{FF2B5EF4-FFF2-40B4-BE49-F238E27FC236}">
                <a16:creationId xmlns:a16="http://schemas.microsoft.com/office/drawing/2014/main" id="{4FF0F39C-C820-5341-AB64-B5BE05606AC0}"/>
              </a:ext>
            </a:extLst>
          </p:cNvPr>
          <p:cNvSpPr/>
          <p:nvPr/>
        </p:nvSpPr>
        <p:spPr>
          <a:xfrm>
            <a:off x="5638267" y="2517416"/>
            <a:ext cx="488610" cy="717032"/>
          </a:xfrm>
          <a:prstGeom prst="lightningBol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1098329-2BAA-7D48-9914-8CAAA350F251}"/>
              </a:ext>
            </a:extLst>
          </p:cNvPr>
          <p:cNvGrpSpPr/>
          <p:nvPr/>
        </p:nvGrpSpPr>
        <p:grpSpPr>
          <a:xfrm>
            <a:off x="4385655" y="1483179"/>
            <a:ext cx="1399014" cy="2917751"/>
            <a:chOff x="4817726" y="1996284"/>
            <a:chExt cx="1399014" cy="291775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C301D97-D2E3-864D-8FBC-F8DBD0CCFB61}"/>
                </a:ext>
              </a:extLst>
            </p:cNvPr>
            <p:cNvSpPr/>
            <p:nvPr/>
          </p:nvSpPr>
          <p:spPr>
            <a:xfrm>
              <a:off x="4817726" y="1996284"/>
              <a:ext cx="1139929" cy="3233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Workflow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F7C9E55-72A1-7344-B2F3-1961A7877849}"/>
                </a:ext>
              </a:extLst>
            </p:cNvPr>
            <p:cNvSpPr/>
            <p:nvPr/>
          </p:nvSpPr>
          <p:spPr>
            <a:xfrm>
              <a:off x="4947268" y="2045998"/>
              <a:ext cx="1139929" cy="3233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Workflow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5ECF1CA-1034-3449-9E55-4D8D5EAE8223}"/>
                </a:ext>
              </a:extLst>
            </p:cNvPr>
            <p:cNvCxnSpPr>
              <a:stCxn id="39" idx="2"/>
            </p:cNvCxnSpPr>
            <p:nvPr/>
          </p:nvCxnSpPr>
          <p:spPr>
            <a:xfrm>
              <a:off x="5646776" y="2446715"/>
              <a:ext cx="26119" cy="1030357"/>
            </a:xfrm>
            <a:prstGeom prst="straightConnector1">
              <a:avLst/>
            </a:prstGeom>
            <a:ln w="38100">
              <a:headEnd type="diamond" w="med" len="med"/>
              <a:tailEnd type="triangl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7C70F1A-3C92-134F-B7AC-1FB3A7ADFACC}"/>
                </a:ext>
              </a:extLst>
            </p:cNvPr>
            <p:cNvSpPr/>
            <p:nvPr/>
          </p:nvSpPr>
          <p:spPr>
            <a:xfrm>
              <a:off x="5076811" y="2123354"/>
              <a:ext cx="1139929" cy="3233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App 3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97668B2A-AD4C-6E42-BC91-7D00DB68D96B}"/>
                </a:ext>
              </a:extLst>
            </p:cNvPr>
            <p:cNvCxnSpPr/>
            <p:nvPr/>
          </p:nvCxnSpPr>
          <p:spPr>
            <a:xfrm flipH="1">
              <a:off x="5669514" y="3999725"/>
              <a:ext cx="2642" cy="565066"/>
            </a:xfrm>
            <a:prstGeom prst="straightConnector1">
              <a:avLst/>
            </a:prstGeom>
            <a:ln w="38100">
              <a:headEnd type="diamond" w="med" len="med"/>
              <a:tailEnd type="triangl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41" name="Cloud 40">
              <a:extLst>
                <a:ext uri="{FF2B5EF4-FFF2-40B4-BE49-F238E27FC236}">
                  <a16:creationId xmlns:a16="http://schemas.microsoft.com/office/drawing/2014/main" id="{6187EB82-7BAD-C847-86B4-3FD511831BCA}"/>
                </a:ext>
              </a:extLst>
            </p:cNvPr>
            <p:cNvSpPr/>
            <p:nvPr/>
          </p:nvSpPr>
          <p:spPr>
            <a:xfrm>
              <a:off x="5261111" y="4285891"/>
              <a:ext cx="944024" cy="628144"/>
            </a:xfrm>
            <a:prstGeom prst="clou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42" name="Lightning Bolt 41">
              <a:extLst>
                <a:ext uri="{FF2B5EF4-FFF2-40B4-BE49-F238E27FC236}">
                  <a16:creationId xmlns:a16="http://schemas.microsoft.com/office/drawing/2014/main" id="{5B893184-1A4F-4040-AE8B-55A51D98CDD3}"/>
                </a:ext>
              </a:extLst>
            </p:cNvPr>
            <p:cNvSpPr/>
            <p:nvPr/>
          </p:nvSpPr>
          <p:spPr>
            <a:xfrm>
              <a:off x="5136589" y="2296187"/>
              <a:ext cx="488610" cy="717032"/>
            </a:xfrm>
            <a:prstGeom prst="lightningBol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A187104B-3DDB-AE4C-BA5C-2EBA861A49DE}"/>
              </a:ext>
            </a:extLst>
          </p:cNvPr>
          <p:cNvSpPr txBox="1"/>
          <p:nvPr/>
        </p:nvSpPr>
        <p:spPr>
          <a:xfrm>
            <a:off x="6240322" y="2568980"/>
            <a:ext cx="1146149" cy="502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>
                <a:latin typeface="+mn-lt"/>
              </a:rPr>
              <a:t>x10</a:t>
            </a:r>
          </a:p>
        </p:txBody>
      </p:sp>
    </p:spTree>
    <p:extLst>
      <p:ext uri="{BB962C8B-B14F-4D97-AF65-F5344CB8AC3E}">
        <p14:creationId xmlns:p14="http://schemas.microsoft.com/office/powerpoint/2010/main" val="77119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309D86-6857-284E-B08E-BE1259329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You can’t optimize what you don’t know</a:t>
            </a:r>
          </a:p>
          <a:p>
            <a:pPr>
              <a:lnSpc>
                <a:spcPct val="100000"/>
              </a:lnSpc>
            </a:pPr>
            <a:r>
              <a:rPr lang="en-US" dirty="0"/>
              <a:t>Must quantify the magnitude of issues</a:t>
            </a:r>
          </a:p>
          <a:p>
            <a:pPr>
              <a:lnSpc>
                <a:spcPct val="100000"/>
              </a:lnSpc>
            </a:pPr>
            <a:r>
              <a:rPr lang="en-US" dirty="0"/>
              <a:t>Measuring an existing system helps to see its performance and perhaps the room for possible improvements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Need to define metrics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Know your tools!</a:t>
            </a:r>
          </a:p>
          <a:p>
            <a:pPr>
              <a:lnSpc>
                <a:spcPct val="100000"/>
              </a:lnSpc>
            </a:pPr>
            <a:r>
              <a:rPr lang="en-US" dirty="0"/>
              <a:t>Be systematic!</a:t>
            </a:r>
          </a:p>
          <a:p>
            <a:pPr>
              <a:lnSpc>
                <a:spcPct val="100000"/>
              </a:lnSpc>
            </a:pPr>
            <a:r>
              <a:rPr lang="en-US" dirty="0"/>
              <a:t>Don’t reinvent the wheel!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AC0AEA-A10F-C942-974C-B0DE8002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C86C40-D296-B24E-8819-90D675D76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is crucial</a:t>
            </a:r>
          </a:p>
        </p:txBody>
      </p:sp>
    </p:spTree>
    <p:extLst>
      <p:ext uri="{BB962C8B-B14F-4D97-AF65-F5344CB8AC3E}">
        <p14:creationId xmlns:p14="http://schemas.microsoft.com/office/powerpoint/2010/main" val="3140841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Distributed Systems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4945" y="179483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34945" y="2537998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>
                <a:ea typeface="Helvetica Neue Medium" charset="0"/>
                <a:cs typeface="Helvetica Neue Medium" charset="0"/>
              </a:rPr>
              <a:t>Client 2</a:t>
            </a:r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94322" y="457053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3502257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3813796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1253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solidFill>
            <a:srgbClr val="DAFDA7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ea typeface="Helvetica Neue Medium" charset="0"/>
                <a:cs typeface="Helvetica Neue Medium" charset="0"/>
              </a:rPr>
              <a:t>Distributed System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6FB4F2-8137-9F45-89B7-E88EEE6AD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909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Distributed Systems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508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4144122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445566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767199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solidFill>
            <a:srgbClr val="DAFDA7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ea typeface="Helvetica Neue Medium" charset="0"/>
                <a:cs typeface="Helvetica Neue Medium" charset="0"/>
              </a:rPr>
              <a:t>Distributed System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97565" y="21472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7565" y="2458773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7565" y="277031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90369" y="3366655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90369" y="3643746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AD8989-4FA7-4647-8129-C893527E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4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896462-AC5F-A746-9BBC-39E93E885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time spent waiting</a:t>
            </a:r>
          </a:p>
          <a:p>
            <a:pPr lvl="1"/>
            <a:r>
              <a:rPr lang="en-US" dirty="0"/>
              <a:t>E.g., setup a network connection</a:t>
            </a:r>
          </a:p>
          <a:p>
            <a:r>
              <a:rPr lang="en-US" b="1" dirty="0"/>
              <a:t>OR (broadly)</a:t>
            </a:r>
          </a:p>
          <a:p>
            <a:r>
              <a:rPr lang="en-US" dirty="0"/>
              <a:t>The time for a request/operation to complete</a:t>
            </a:r>
          </a:p>
          <a:p>
            <a:pPr lvl="1"/>
            <a:r>
              <a:rPr lang="en-US" dirty="0"/>
              <a:t>E.g., data transfer over the network,</a:t>
            </a:r>
            <a:br>
              <a:rPr lang="en-US" dirty="0"/>
            </a:br>
            <a:r>
              <a:rPr lang="en-US" dirty="0"/>
              <a:t>an RPC, a DB query, a file system write</a:t>
            </a:r>
          </a:p>
          <a:p>
            <a:r>
              <a:rPr lang="en-US" dirty="0"/>
              <a:t>Measured </a:t>
            </a:r>
            <a:r>
              <a:rPr lang="en-US" dirty="0">
                <a:solidFill>
                  <a:srgbClr val="FF8F00"/>
                </a:solidFill>
              </a:rPr>
              <a:t>externally </a:t>
            </a:r>
            <a:r>
              <a:rPr lang="en-US" dirty="0"/>
              <a:t>from time request is sent until time response is received</a:t>
            </a:r>
          </a:p>
          <a:p>
            <a:r>
              <a:rPr lang="en-US" dirty="0"/>
              <a:t>Can allow to estimate maximum speedup</a:t>
            </a:r>
          </a:p>
          <a:p>
            <a:pPr lvl="1"/>
            <a:r>
              <a:rPr lang="en-US" dirty="0"/>
              <a:t>E.g., assume the network had infinite capacity and transfer were instantaneous, how fast would the system go?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6C2836-84B9-F548-A995-92AB7C0C4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D52DC98-8365-9E4A-9057-ED3149D59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</a:t>
            </a:r>
          </a:p>
        </p:txBody>
      </p:sp>
    </p:spTree>
    <p:extLst>
      <p:ext uri="{BB962C8B-B14F-4D97-AF65-F5344CB8AC3E}">
        <p14:creationId xmlns:p14="http://schemas.microsoft.com/office/powerpoint/2010/main" val="627102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Latency, Measure Externally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508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4144122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445566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767199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solidFill>
            <a:srgbClr val="DAFDA7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ea typeface="Helvetica Neue Medium" charset="0"/>
                <a:cs typeface="Helvetica Neue Medium" charset="0"/>
              </a:rPr>
              <a:t>Distributed System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97565" y="21472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7565" y="2458773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7565" y="277031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90369" y="3366655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90369" y="3643746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BF6616-AFE5-8641-945C-52C08CFD6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77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Latency, Reason Internally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508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4144122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445566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767199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noFill/>
          <a:ln w="38100"/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Single Machine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897565" y="21472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7565" y="2458773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7565" y="277031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90369" y="3366655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90369" y="3643746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871417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Server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10110" y="3366655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710110" y="3643746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5911783" y="3216244"/>
            <a:ext cx="235704" cy="609600"/>
          </a:xfrm>
          <a:custGeom>
            <a:avLst/>
            <a:gdLst>
              <a:gd name="connsiteX0" fmla="*/ 0 w 235704"/>
              <a:gd name="connsiteY0" fmla="*/ 0 h 609600"/>
              <a:gd name="connsiteX1" fmla="*/ 235527 w 235704"/>
              <a:gd name="connsiteY1" fmla="*/ 69273 h 609600"/>
              <a:gd name="connsiteX2" fmla="*/ 41563 w 235704"/>
              <a:gd name="connsiteY2" fmla="*/ 124691 h 609600"/>
              <a:gd name="connsiteX3" fmla="*/ 221673 w 235704"/>
              <a:gd name="connsiteY3" fmla="*/ 207818 h 609600"/>
              <a:gd name="connsiteX4" fmla="*/ 69273 w 235704"/>
              <a:gd name="connsiteY4" fmla="*/ 277091 h 609600"/>
              <a:gd name="connsiteX5" fmla="*/ 193963 w 235704"/>
              <a:gd name="connsiteY5" fmla="*/ 346363 h 609600"/>
              <a:gd name="connsiteX6" fmla="*/ 83127 w 235704"/>
              <a:gd name="connsiteY6" fmla="*/ 401782 h 609600"/>
              <a:gd name="connsiteX7" fmla="*/ 221673 w 235704"/>
              <a:gd name="connsiteY7" fmla="*/ 484909 h 609600"/>
              <a:gd name="connsiteX8" fmla="*/ 69273 w 235704"/>
              <a:gd name="connsiteY8" fmla="*/ 568036 h 609600"/>
              <a:gd name="connsiteX9" fmla="*/ 221673 w 235704"/>
              <a:gd name="connsiteY9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704" h="609600">
                <a:moveTo>
                  <a:pt x="0" y="0"/>
                </a:moveTo>
                <a:cubicBezTo>
                  <a:pt x="114300" y="24245"/>
                  <a:pt x="228600" y="48491"/>
                  <a:pt x="235527" y="69273"/>
                </a:cubicBezTo>
                <a:cubicBezTo>
                  <a:pt x="242454" y="90055"/>
                  <a:pt x="43872" y="101600"/>
                  <a:pt x="41563" y="124691"/>
                </a:cubicBezTo>
                <a:cubicBezTo>
                  <a:pt x="39254" y="147782"/>
                  <a:pt x="217055" y="182418"/>
                  <a:pt x="221673" y="207818"/>
                </a:cubicBezTo>
                <a:cubicBezTo>
                  <a:pt x="226291" y="233218"/>
                  <a:pt x="73891" y="254000"/>
                  <a:pt x="69273" y="277091"/>
                </a:cubicBezTo>
                <a:cubicBezTo>
                  <a:pt x="64655" y="300182"/>
                  <a:pt x="191654" y="325581"/>
                  <a:pt x="193963" y="346363"/>
                </a:cubicBezTo>
                <a:cubicBezTo>
                  <a:pt x="196272" y="367145"/>
                  <a:pt x="78509" y="378691"/>
                  <a:pt x="83127" y="401782"/>
                </a:cubicBezTo>
                <a:cubicBezTo>
                  <a:pt x="87745" y="424873"/>
                  <a:pt x="223982" y="457200"/>
                  <a:pt x="221673" y="484909"/>
                </a:cubicBezTo>
                <a:cubicBezTo>
                  <a:pt x="219364" y="512618"/>
                  <a:pt x="69273" y="547254"/>
                  <a:pt x="69273" y="568036"/>
                </a:cubicBezTo>
                <a:cubicBezTo>
                  <a:pt x="69273" y="588818"/>
                  <a:pt x="221673" y="609600"/>
                  <a:pt x="221673" y="609600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D3AC8C-F41F-B645-AA08-E54D704B5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56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Latency, Reason Internally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508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4144122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445566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767199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noFill/>
          <a:ln w="38100"/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ea typeface="Helvetica Neue Medium" charset="0"/>
                <a:cs typeface="Helvetica Neue Medium" charset="0"/>
              </a:rPr>
              <a:t>Single Machine</a:t>
            </a: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97565" y="21472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7565" y="2458773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7565" y="277031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90369" y="3366655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90369" y="3643746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871417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Server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10110" y="3366655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710110" y="3643746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5911783" y="3216244"/>
            <a:ext cx="235704" cy="609600"/>
          </a:xfrm>
          <a:custGeom>
            <a:avLst/>
            <a:gdLst>
              <a:gd name="connsiteX0" fmla="*/ 0 w 235704"/>
              <a:gd name="connsiteY0" fmla="*/ 0 h 609600"/>
              <a:gd name="connsiteX1" fmla="*/ 235527 w 235704"/>
              <a:gd name="connsiteY1" fmla="*/ 69273 h 609600"/>
              <a:gd name="connsiteX2" fmla="*/ 41563 w 235704"/>
              <a:gd name="connsiteY2" fmla="*/ 124691 h 609600"/>
              <a:gd name="connsiteX3" fmla="*/ 221673 w 235704"/>
              <a:gd name="connsiteY3" fmla="*/ 207818 h 609600"/>
              <a:gd name="connsiteX4" fmla="*/ 69273 w 235704"/>
              <a:gd name="connsiteY4" fmla="*/ 277091 h 609600"/>
              <a:gd name="connsiteX5" fmla="*/ 193963 w 235704"/>
              <a:gd name="connsiteY5" fmla="*/ 346363 h 609600"/>
              <a:gd name="connsiteX6" fmla="*/ 83127 w 235704"/>
              <a:gd name="connsiteY6" fmla="*/ 401782 h 609600"/>
              <a:gd name="connsiteX7" fmla="*/ 221673 w 235704"/>
              <a:gd name="connsiteY7" fmla="*/ 484909 h 609600"/>
              <a:gd name="connsiteX8" fmla="*/ 69273 w 235704"/>
              <a:gd name="connsiteY8" fmla="*/ 568036 h 609600"/>
              <a:gd name="connsiteX9" fmla="*/ 221673 w 235704"/>
              <a:gd name="connsiteY9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704" h="609600">
                <a:moveTo>
                  <a:pt x="0" y="0"/>
                </a:moveTo>
                <a:cubicBezTo>
                  <a:pt x="114300" y="24245"/>
                  <a:pt x="228600" y="48491"/>
                  <a:pt x="235527" y="69273"/>
                </a:cubicBezTo>
                <a:cubicBezTo>
                  <a:pt x="242454" y="90055"/>
                  <a:pt x="43872" y="101600"/>
                  <a:pt x="41563" y="124691"/>
                </a:cubicBezTo>
                <a:cubicBezTo>
                  <a:pt x="39254" y="147782"/>
                  <a:pt x="217055" y="182418"/>
                  <a:pt x="221673" y="207818"/>
                </a:cubicBezTo>
                <a:cubicBezTo>
                  <a:pt x="226291" y="233218"/>
                  <a:pt x="73891" y="254000"/>
                  <a:pt x="69273" y="277091"/>
                </a:cubicBezTo>
                <a:cubicBezTo>
                  <a:pt x="64655" y="300182"/>
                  <a:pt x="191654" y="325581"/>
                  <a:pt x="193963" y="346363"/>
                </a:cubicBezTo>
                <a:cubicBezTo>
                  <a:pt x="196272" y="367145"/>
                  <a:pt x="78509" y="378691"/>
                  <a:pt x="83127" y="401782"/>
                </a:cubicBezTo>
                <a:cubicBezTo>
                  <a:pt x="87745" y="424873"/>
                  <a:pt x="223982" y="457200"/>
                  <a:pt x="221673" y="484909"/>
                </a:cubicBezTo>
                <a:cubicBezTo>
                  <a:pt x="219364" y="512618"/>
                  <a:pt x="69273" y="547254"/>
                  <a:pt x="69273" y="568036"/>
                </a:cubicBezTo>
                <a:cubicBezTo>
                  <a:pt x="69273" y="588818"/>
                  <a:pt x="221673" y="609600"/>
                  <a:pt x="221673" y="609600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829012" y="2691926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n-lt"/>
                <a:ea typeface="Helvetica Neue Medium" charset="0"/>
                <a:cs typeface="Helvetica Neue Medium" charset="0"/>
              </a:rPr>
              <a:t>1</a:t>
            </a:r>
            <a:endParaRPr lang="en-US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81482" y="333637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2</a:t>
            </a:r>
            <a:endParaRPr lang="en-US" dirty="0"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26106" y="3930735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n-lt"/>
                <a:ea typeface="Helvetica Neue Medium" charset="0"/>
                <a:cs typeface="Helvetica Neue Medium" charset="0"/>
              </a:rPr>
              <a:t>3</a:t>
            </a:r>
            <a:endParaRPr lang="en-US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9027" y="5486298"/>
            <a:ext cx="245291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Latency = 1 + 2 + 3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9945B-0E92-8D4A-BE95-5CD0B407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65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Throughput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rate of work performed: how many operations per unit time (ops/s) a system can handle</a:t>
            </a:r>
          </a:p>
          <a:p>
            <a:pPr lvl="1"/>
            <a:r>
              <a:rPr lang="en-US" dirty="0"/>
              <a:t>In communication:</a:t>
            </a:r>
          </a:p>
          <a:p>
            <a:pPr lvl="2"/>
            <a:r>
              <a:rPr lang="en-US" dirty="0"/>
              <a:t>Data rate: bytes per second, bits per second</a:t>
            </a:r>
          </a:p>
          <a:p>
            <a:pPr lvl="2"/>
            <a:r>
              <a:rPr lang="en-US" dirty="0"/>
              <a:t>(Goodput useful throughput: rate for the payload only)</a:t>
            </a:r>
          </a:p>
          <a:p>
            <a:pPr lvl="1"/>
            <a:r>
              <a:rPr lang="en-US" dirty="0"/>
              <a:t>Systems:</a:t>
            </a:r>
          </a:p>
          <a:p>
            <a:pPr lvl="2"/>
            <a:r>
              <a:rPr lang="en-US" dirty="0"/>
              <a:t>Operation rate: ops per second, </a:t>
            </a:r>
            <a:r>
              <a:rPr lang="en-US" dirty="0" err="1"/>
              <a:t>txns</a:t>
            </a:r>
            <a:r>
              <a:rPr lang="en-US" dirty="0"/>
              <a:t>, per second</a:t>
            </a:r>
          </a:p>
          <a:p>
            <a:pPr lvl="1"/>
            <a:r>
              <a:rPr lang="en-US" dirty="0"/>
              <a:t>IOPS</a:t>
            </a:r>
          </a:p>
          <a:p>
            <a:pPr lvl="2"/>
            <a:r>
              <a:rPr lang="en-US" dirty="0"/>
              <a:t>Input/output operations per second</a:t>
            </a:r>
          </a:p>
          <a:p>
            <a:pPr lvl="3"/>
            <a:r>
              <a:rPr lang="en-US" dirty="0"/>
              <a:t>E.g., reads and writes to disk per second</a:t>
            </a:r>
          </a:p>
          <a:p>
            <a:r>
              <a:rPr lang="en-US" dirty="0"/>
              <a:t>Measured externally as the rate that responses come out of the system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5C3CD-1D48-504A-8CE5-23B27B387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428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Throughput Example </a:t>
            </a:r>
            <a:r>
              <a:rPr lang="en-US" sz="2400" dirty="0"/>
              <a:t>(Not Ideal)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6508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4144122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445566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767199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noFill/>
          <a:ln w="38100"/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ea typeface="Helvetica Neue Medium" charset="0"/>
                <a:cs typeface="Helvetica Neue Medium" charset="0"/>
              </a:rPr>
              <a:t>Single Machine</a:t>
            </a: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97565" y="21472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7565" y="2458773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7565" y="277031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871417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Server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90369" y="2303179"/>
            <a:ext cx="1119741" cy="2464020"/>
            <a:chOff x="1590369" y="2303179"/>
            <a:chExt cx="1119741" cy="2464020"/>
          </a:xfrm>
        </p:grpSpPr>
        <p:cxnSp>
          <p:nvCxnSpPr>
            <p:cNvPr id="4" name="Straight Arrow Connector 3"/>
            <p:cNvCxnSpPr/>
            <p:nvPr/>
          </p:nvCxnSpPr>
          <p:spPr>
            <a:xfrm>
              <a:off x="1590369" y="2303179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1590369" y="2527181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1590369" y="2751183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590369" y="2975185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1590369" y="3199187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1590369" y="3423189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1590369" y="3647191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1590369" y="3871193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1590369" y="4095195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1590369" y="4319197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1590369" y="4543199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1590369" y="4767199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1994554" y="2415181"/>
            <a:ext cx="1119741" cy="2464020"/>
            <a:chOff x="1590369" y="2303179"/>
            <a:chExt cx="1119741" cy="2464020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1590369" y="2303179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1590369" y="2527181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1590369" y="2751183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1590369" y="2975185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1590369" y="3199187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1590369" y="3423189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1590369" y="3647191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1590369" y="3871193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1590369" y="4095195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1590369" y="4319197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1590369" y="4543199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>
              <a:off x="1590369" y="4767199"/>
              <a:ext cx="1119741" cy="0"/>
            </a:xfrm>
            <a:prstGeom prst="straightConnector1">
              <a:avLst/>
            </a:prstGeom>
            <a:ln w="38100">
              <a:headEnd type="triangl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275967" y="5515131"/>
            <a:ext cx="8161451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Throughput</a:t>
            </a:r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  =	</a:t>
            </a:r>
            <a:r>
              <a:rPr lang="en-US" b="0" u="sng" dirty="0">
                <a:latin typeface="+mn-lt"/>
                <a:ea typeface="Helvetica Neue Medium" charset="0"/>
                <a:cs typeface="Helvetica Neue Medium" charset="0"/>
              </a:rPr>
              <a:t>Number of (valid) responses received by all clients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		End time </a:t>
            </a:r>
            <a:r>
              <a:rPr lang="mr-IN" b="0" dirty="0">
                <a:latin typeface="+mn-lt"/>
                <a:ea typeface="Helvetica Neue Medium" charset="0"/>
                <a:cs typeface="Helvetica Neue Medium" charset="0"/>
              </a:rPr>
              <a:t>–</a:t>
            </a:r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 start 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CB694-3DC5-EF4A-96B3-FB1F971E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1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repeatCount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FACDD1-94C4-C54B-9BD0-D6844E2DA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We cared a lot about:</a:t>
            </a:r>
          </a:p>
          <a:p>
            <a:pPr lvl="1"/>
            <a:r>
              <a:rPr lang="en-US" dirty="0"/>
              <a:t>Are the results correct?</a:t>
            </a:r>
          </a:p>
          <a:p>
            <a:endParaRPr lang="en-US" dirty="0"/>
          </a:p>
          <a:p>
            <a:r>
              <a:rPr lang="en-US" dirty="0"/>
              <a:t>But in practice we also need to consider quantitatively:</a:t>
            </a:r>
          </a:p>
          <a:p>
            <a:pPr lvl="1"/>
            <a:r>
              <a:rPr lang="en-US" dirty="0"/>
              <a:t>Are the results obtained in a reasonable time?</a:t>
            </a:r>
          </a:p>
          <a:p>
            <a:pPr lvl="1"/>
            <a:r>
              <a:rPr lang="en-US" dirty="0"/>
              <a:t>Is a system faster than another one?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Today— </a:t>
            </a:r>
            <a:r>
              <a:rPr lang="en-US" dirty="0"/>
              <a:t>How to analyze the performance of a system?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407482-5200-A446-B3F9-B35EC4D44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E2558F3-A5C2-F148-B67F-FCB0BA34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and today’s outline</a:t>
            </a:r>
          </a:p>
        </p:txBody>
      </p:sp>
    </p:spTree>
    <p:extLst>
      <p:ext uri="{BB962C8B-B14F-4D97-AF65-F5344CB8AC3E}">
        <p14:creationId xmlns:p14="http://schemas.microsoft.com/office/powerpoint/2010/main" val="3166680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Queuing Delay &amp; Overload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508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4144122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445566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767199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noFill/>
          <a:ln w="38100"/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ea typeface="Helvetica Neue Medium" charset="0"/>
                <a:cs typeface="Helvetica Neue Medium" charset="0"/>
              </a:rPr>
              <a:t>Single Machine</a:t>
            </a: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97565" y="21472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7565" y="2458773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7565" y="277031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045526" y="3182681"/>
            <a:ext cx="2576946" cy="1117386"/>
          </a:xfrm>
          <a:prstGeom prst="roundRect">
            <a:avLst>
              <a:gd name="adj" fmla="val 11074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Server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90369" y="2303179"/>
            <a:ext cx="1119741" cy="2464020"/>
            <a:chOff x="1590369" y="2303179"/>
            <a:chExt cx="1119741" cy="2464020"/>
          </a:xfrm>
        </p:grpSpPr>
        <p:cxnSp>
          <p:nvCxnSpPr>
            <p:cNvPr id="4" name="Straight Arrow Connector 3"/>
            <p:cNvCxnSpPr/>
            <p:nvPr/>
          </p:nvCxnSpPr>
          <p:spPr>
            <a:xfrm>
              <a:off x="1590369" y="2303179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1590369" y="2527181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1590369" y="2751183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590369" y="2975185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1590369" y="3199187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1590369" y="3423189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1590369" y="3647191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1590369" y="3871193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1590369" y="4095195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1590369" y="4319197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1590369" y="4543199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1590369" y="4767199"/>
              <a:ext cx="1119741" cy="0"/>
            </a:xfrm>
            <a:prstGeom prst="straightConnector1">
              <a:avLst/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ounded Rectangle 40"/>
          <p:cNvSpPr/>
          <p:nvPr/>
        </p:nvSpPr>
        <p:spPr>
          <a:xfrm>
            <a:off x="4158541" y="3271164"/>
            <a:ext cx="2350916" cy="275600"/>
          </a:xfrm>
          <a:prstGeom prst="roundRect">
            <a:avLst>
              <a:gd name="adj" fmla="val 11074"/>
            </a:avLst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208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3732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5256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6780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8304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9828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1352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2876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54400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5924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7448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8972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0496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6202048" y="3312427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354448" y="3306569"/>
            <a:ext cx="45719" cy="195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63286" y="4501679"/>
            <a:ext cx="6530887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wrap="square">
            <a:spAutoFit/>
          </a:bodyPr>
          <a:lstStyle/>
          <a:p>
            <a:pPr marL="285750" indent="-285750" algn="l">
              <a:buFont typeface="Arial" charset="0"/>
              <a:buChar char="•"/>
            </a:pPr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Queuing delay</a:t>
            </a:r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: extra latency spent in queue(s)</a:t>
            </a:r>
          </a:p>
          <a:p>
            <a:pPr marL="285750" indent="-285750" algn="l">
              <a:buFont typeface="Arial" charset="0"/>
              <a:buChar char="•"/>
            </a:pPr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Higher load </a:t>
            </a:r>
            <a:r>
              <a:rPr lang="en-US" b="0" dirty="0">
                <a:latin typeface="+mn-lt"/>
                <a:ea typeface="Helvetica Neue Medium" charset="0"/>
                <a:cs typeface="Helvetica Neue Medium" charset="0"/>
                <a:sym typeface="Wingdings"/>
              </a:rPr>
              <a:t> increase in latency</a:t>
            </a:r>
          </a:p>
          <a:p>
            <a:pPr marL="285750" indent="-285750" algn="l">
              <a:buFont typeface="Arial" charset="0"/>
              <a:buChar char="•"/>
            </a:pPr>
            <a:endParaRPr lang="en-US" b="0" dirty="0">
              <a:latin typeface="+mn-lt"/>
              <a:ea typeface="Helvetica Neue Medium" charset="0"/>
              <a:cs typeface="Helvetica Neue Medium" charset="0"/>
            </a:endParaRPr>
          </a:p>
          <a:p>
            <a:pPr marL="285750" indent="-285750" algn="l">
              <a:buFont typeface="Arial" charset="0"/>
              <a:buChar char="•"/>
            </a:pPr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Overload</a:t>
            </a:r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: offered load &gt; max system throughput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b="0" dirty="0">
                <a:latin typeface="+mn-lt"/>
                <a:ea typeface="Helvetica Neue Medium" charset="0"/>
                <a:cs typeface="Helvetica Neue Medium" charset="0"/>
                <a:sym typeface="Wingdings"/>
              </a:rPr>
              <a:t>Queues get really long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b="0" dirty="0">
                <a:latin typeface="+mn-lt"/>
                <a:ea typeface="Helvetica Neue Medium" charset="0"/>
                <a:cs typeface="Helvetica Neue Medium" charset="0"/>
                <a:sym typeface="Wingdings"/>
              </a:rPr>
              <a:t>Other weird/bad things happen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b="0" dirty="0">
                <a:latin typeface="+mn-lt"/>
                <a:ea typeface="Helvetica Neue Medium" charset="0"/>
                <a:cs typeface="Helvetica Neue Medium" charset="0"/>
                <a:sym typeface="Wingdings"/>
              </a:rPr>
              <a:t>Observed throughput &lt; max system throughput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C60EDF5-4A59-5B4B-A961-3C2902FEE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8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968B1A-B10D-7F49-A34D-F878E4A5B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E222E8-C863-9C45-BCF0-005760CE1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Utilization, Saturation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EF6ED53-7041-D045-8844-03FB925F9590}"/>
              </a:ext>
            </a:extLst>
          </p:cNvPr>
          <p:cNvGrpSpPr/>
          <p:nvPr/>
        </p:nvGrpSpPr>
        <p:grpSpPr>
          <a:xfrm>
            <a:off x="2450687" y="2964264"/>
            <a:ext cx="991965" cy="2834111"/>
            <a:chOff x="253739" y="2751682"/>
            <a:chExt cx="991965" cy="2834111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F1363FB-00A0-2140-B19B-53C36BD605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5704" y="2751682"/>
              <a:ext cx="0" cy="283411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9FEF9DB-08E1-7641-8FF1-B92DC35BB3F8}"/>
                </a:ext>
              </a:extLst>
            </p:cNvPr>
            <p:cNvSpPr txBox="1"/>
            <p:nvPr/>
          </p:nvSpPr>
          <p:spPr>
            <a:xfrm rot="16200000">
              <a:off x="-250085" y="3551570"/>
              <a:ext cx="14077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Utilization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12B0D6D-E918-F94F-846A-8452FA2C8562}"/>
              </a:ext>
            </a:extLst>
          </p:cNvPr>
          <p:cNvGrpSpPr/>
          <p:nvPr/>
        </p:nvGrpSpPr>
        <p:grpSpPr>
          <a:xfrm>
            <a:off x="3416148" y="5778495"/>
            <a:ext cx="3424396" cy="835957"/>
            <a:chOff x="1245704" y="5592417"/>
            <a:chExt cx="3424396" cy="83595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D8C7A6D-43C8-7044-A967-413BB1A18A04}"/>
                </a:ext>
              </a:extLst>
            </p:cNvPr>
            <p:cNvSpPr txBox="1"/>
            <p:nvPr/>
          </p:nvSpPr>
          <p:spPr>
            <a:xfrm>
              <a:off x="2558593" y="6028264"/>
              <a:ext cx="7986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Load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3CD04550-82F9-6244-8855-DEBE5BD84FA9}"/>
                </a:ext>
              </a:extLst>
            </p:cNvPr>
            <p:cNvCxnSpPr>
              <a:cxnSpLocks/>
            </p:cNvCxnSpPr>
            <p:nvPr/>
          </p:nvCxnSpPr>
          <p:spPr>
            <a:xfrm>
              <a:off x="1245704" y="5592417"/>
              <a:ext cx="3424396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1D099D-D9A0-2D4E-A181-ADD10C081E34}"/>
              </a:ext>
            </a:extLst>
          </p:cNvPr>
          <p:cNvGrpSpPr/>
          <p:nvPr/>
        </p:nvGrpSpPr>
        <p:grpSpPr>
          <a:xfrm>
            <a:off x="6696558" y="3037921"/>
            <a:ext cx="1507463" cy="1217985"/>
            <a:chOff x="9332108" y="3079763"/>
            <a:chExt cx="1507463" cy="121798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6E17A35-7F16-234A-89A2-2F526C5D2AEC}"/>
                </a:ext>
              </a:extLst>
            </p:cNvPr>
            <p:cNvSpPr txBox="1"/>
            <p:nvPr/>
          </p:nvSpPr>
          <p:spPr>
            <a:xfrm>
              <a:off x="9720354" y="3519478"/>
              <a:ext cx="11192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+mn-lt"/>
                  <a:ea typeface="Helvetica Neue" charset="0"/>
                  <a:cs typeface="Helvetica Neue" charset="0"/>
                </a:rPr>
                <a:t>Saturation</a:t>
              </a:r>
            </a:p>
          </p:txBody>
        </p:sp>
        <p:sp>
          <p:nvSpPr>
            <p:cNvPr id="14" name="Left Brace 13">
              <a:extLst>
                <a:ext uri="{FF2B5EF4-FFF2-40B4-BE49-F238E27FC236}">
                  <a16:creationId xmlns:a16="http://schemas.microsoft.com/office/drawing/2014/main" id="{59A186F2-0FD2-3245-9781-78D0D0886548}"/>
                </a:ext>
              </a:extLst>
            </p:cNvPr>
            <p:cNvSpPr/>
            <p:nvPr/>
          </p:nvSpPr>
          <p:spPr>
            <a:xfrm flipH="1">
              <a:off x="9332108" y="3079763"/>
              <a:ext cx="287973" cy="1217985"/>
            </a:xfrm>
            <a:prstGeom prst="leftBrace">
              <a:avLst>
                <a:gd name="adj1" fmla="val 79458"/>
                <a:gd name="adj2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/>
            </a:p>
          </p:txBody>
        </p:sp>
      </p:grp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A4AD62A-7483-7E41-9159-84ABBBFA0A0D}"/>
              </a:ext>
            </a:extLst>
          </p:cNvPr>
          <p:cNvCxnSpPr>
            <a:cxnSpLocks/>
            <a:endCxn id="30" idx="2"/>
          </p:cNvCxnSpPr>
          <p:nvPr/>
        </p:nvCxnSpPr>
        <p:spPr>
          <a:xfrm flipV="1">
            <a:off x="3442652" y="4255909"/>
            <a:ext cx="1620915" cy="1522586"/>
          </a:xfrm>
          <a:prstGeom prst="line">
            <a:avLst/>
          </a:prstGeom>
          <a:noFill/>
          <a:ln w="381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5E617F4-5919-5B45-9E34-138DD2BF8F86}"/>
              </a:ext>
            </a:extLst>
          </p:cNvPr>
          <p:cNvSpPr txBox="1"/>
          <p:nvPr/>
        </p:nvSpPr>
        <p:spPr>
          <a:xfrm>
            <a:off x="2724943" y="4086630"/>
            <a:ext cx="7088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latin typeface="+mn-lt"/>
                <a:ea typeface="Helvetica Neue" charset="0"/>
                <a:cs typeface="Helvetica Neue" charset="0"/>
              </a:rPr>
              <a:t>100%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9D26223-32A9-B34E-9F7E-8C374EF66C91}"/>
              </a:ext>
            </a:extLst>
          </p:cNvPr>
          <p:cNvSpPr txBox="1"/>
          <p:nvPr/>
        </p:nvSpPr>
        <p:spPr>
          <a:xfrm>
            <a:off x="2952569" y="5459819"/>
            <a:ext cx="4812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latin typeface="+mn-lt"/>
                <a:ea typeface="Helvetica Neue" charset="0"/>
                <a:cs typeface="Helvetica Neue" charset="0"/>
              </a:rPr>
              <a:t>0%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885FA81-C893-9244-A027-356F3843C1D7}"/>
              </a:ext>
            </a:extLst>
          </p:cNvPr>
          <p:cNvCxnSpPr>
            <a:cxnSpLocks/>
            <a:endCxn id="30" idx="3"/>
          </p:cNvCxnSpPr>
          <p:nvPr/>
        </p:nvCxnSpPr>
        <p:spPr>
          <a:xfrm flipV="1">
            <a:off x="6349727" y="4255909"/>
            <a:ext cx="0" cy="1522586"/>
          </a:xfrm>
          <a:prstGeom prst="line">
            <a:avLst/>
          </a:prstGeom>
          <a:noFill/>
          <a:ln w="381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0" name="Triangle 29">
            <a:extLst>
              <a:ext uri="{FF2B5EF4-FFF2-40B4-BE49-F238E27FC236}">
                <a16:creationId xmlns:a16="http://schemas.microsoft.com/office/drawing/2014/main" id="{6C077320-FFE5-F04C-8AD4-770484A7C175}"/>
              </a:ext>
            </a:extLst>
          </p:cNvPr>
          <p:cNvSpPr/>
          <p:nvPr/>
        </p:nvSpPr>
        <p:spPr>
          <a:xfrm>
            <a:off x="5063567" y="3037924"/>
            <a:ext cx="1286160" cy="1217985"/>
          </a:xfrm>
          <a:prstGeom prst="triangle">
            <a:avLst>
              <a:gd name="adj" fmla="val 100000"/>
            </a:avLst>
          </a:prstGeom>
          <a:pattFill prst="wdDnDiag">
            <a:fgClr>
              <a:schemeClr val="accent1"/>
            </a:fgClr>
            <a:bgClr>
              <a:schemeClr val="bg1"/>
            </a:bgClr>
          </a:pattFill>
          <a:ln w="381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18ABA71-A979-DA4D-97A7-C8A66C33C349}"/>
              </a:ext>
            </a:extLst>
          </p:cNvPr>
          <p:cNvSpPr/>
          <p:nvPr/>
        </p:nvSpPr>
        <p:spPr>
          <a:xfrm>
            <a:off x="350196" y="1672432"/>
            <a:ext cx="6939913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Utilization</a:t>
            </a:r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 (time-based) = B/T</a:t>
            </a:r>
          </a:p>
          <a:p>
            <a:pPr algn="l"/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	B is amount of time the resource was busy during T</a:t>
            </a:r>
          </a:p>
          <a:p>
            <a:pPr algn="l"/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	Intuitively, how busy a component is</a:t>
            </a:r>
          </a:p>
        </p:txBody>
      </p:sp>
    </p:spTree>
    <p:extLst>
      <p:ext uri="{BB962C8B-B14F-4D97-AF65-F5344CB8AC3E}">
        <p14:creationId xmlns:p14="http://schemas.microsoft.com/office/powerpoint/2010/main" val="3945926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D19795-6DB4-D14C-855B-5B2D31C1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F4F37-BFC4-1942-826A-7DA9EF2BC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degradation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6788C58-268C-A349-838E-BEFFE81B0B5F}"/>
              </a:ext>
            </a:extLst>
          </p:cNvPr>
          <p:cNvCxnSpPr>
            <a:cxnSpLocks/>
          </p:cNvCxnSpPr>
          <p:nvPr/>
        </p:nvCxnSpPr>
        <p:spPr>
          <a:xfrm>
            <a:off x="2759947" y="5255019"/>
            <a:ext cx="4320000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10A6C7C-7C80-3442-84F5-80D66B484D80}"/>
              </a:ext>
            </a:extLst>
          </p:cNvPr>
          <p:cNvSpPr txBox="1"/>
          <p:nvPr/>
        </p:nvSpPr>
        <p:spPr>
          <a:xfrm>
            <a:off x="4862270" y="5570705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Load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05CC669-9AF7-AA46-BB69-A6FDC6F821C0}"/>
              </a:ext>
            </a:extLst>
          </p:cNvPr>
          <p:cNvCxnSpPr>
            <a:cxnSpLocks/>
          </p:cNvCxnSpPr>
          <p:nvPr/>
        </p:nvCxnSpPr>
        <p:spPr>
          <a:xfrm flipV="1">
            <a:off x="2759947" y="2375019"/>
            <a:ext cx="0" cy="288000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8EAA807-7D11-FC4A-81A7-ACDD2E0ADDD2}"/>
              </a:ext>
            </a:extLst>
          </p:cNvPr>
          <p:cNvSpPr txBox="1"/>
          <p:nvPr/>
        </p:nvSpPr>
        <p:spPr>
          <a:xfrm rot="16200000">
            <a:off x="1416703" y="3232901"/>
            <a:ext cx="1412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Response</a:t>
            </a:r>
            <a:br>
              <a:rPr lang="en-US" dirty="0">
                <a:latin typeface="+mn-lt"/>
                <a:ea typeface="Arial" charset="0"/>
                <a:cs typeface="Arial" charset="0"/>
              </a:rPr>
            </a:br>
            <a:r>
              <a:rPr lang="en-US" dirty="0">
                <a:latin typeface="+mn-lt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B71D6C5-8B08-DB41-8963-7461CE76BFD0}"/>
              </a:ext>
            </a:extLst>
          </p:cNvPr>
          <p:cNvCxnSpPr>
            <a:cxnSpLocks/>
          </p:cNvCxnSpPr>
          <p:nvPr/>
        </p:nvCxnSpPr>
        <p:spPr>
          <a:xfrm>
            <a:off x="2759947" y="4834095"/>
            <a:ext cx="4320000" cy="0"/>
          </a:xfrm>
          <a:prstGeom prst="straightConnector1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4F811A-C363-E945-AB40-D0BBE5AB966E}"/>
              </a:ext>
            </a:extLst>
          </p:cNvPr>
          <p:cNvCxnSpPr>
            <a:cxnSpLocks/>
          </p:cNvCxnSpPr>
          <p:nvPr/>
        </p:nvCxnSpPr>
        <p:spPr>
          <a:xfrm flipV="1">
            <a:off x="4719376" y="4844143"/>
            <a:ext cx="0" cy="410876"/>
          </a:xfrm>
          <a:prstGeom prst="straightConnector1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9" name="Freeform 18">
            <a:extLst>
              <a:ext uri="{FF2B5EF4-FFF2-40B4-BE49-F238E27FC236}">
                <a16:creationId xmlns:a16="http://schemas.microsoft.com/office/drawing/2014/main" id="{FB1B0E60-06DB-8349-A7A3-4E47EC90620A}"/>
              </a:ext>
            </a:extLst>
          </p:cNvPr>
          <p:cNvSpPr/>
          <p:nvPr/>
        </p:nvSpPr>
        <p:spPr>
          <a:xfrm>
            <a:off x="2759946" y="2470798"/>
            <a:ext cx="2917372" cy="2366102"/>
          </a:xfrm>
          <a:custGeom>
            <a:avLst/>
            <a:gdLst>
              <a:gd name="connsiteX0" fmla="*/ 0 w 4822372"/>
              <a:gd name="connsiteY0" fmla="*/ 1793858 h 1793858"/>
              <a:gd name="connsiteX1" fmla="*/ 1948543 w 4822372"/>
              <a:gd name="connsiteY1" fmla="*/ 117458 h 1793858"/>
              <a:gd name="connsiteX2" fmla="*/ 4147458 w 4822372"/>
              <a:gd name="connsiteY2" fmla="*/ 171887 h 1793858"/>
              <a:gd name="connsiteX3" fmla="*/ 4822372 w 4822372"/>
              <a:gd name="connsiteY3" fmla="*/ 422258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972790 h 1972790"/>
              <a:gd name="connsiteX1" fmla="*/ 1948543 w 4147458"/>
              <a:gd name="connsiteY1" fmla="*/ 296390 h 1972790"/>
              <a:gd name="connsiteX2" fmla="*/ 4147458 w 4147458"/>
              <a:gd name="connsiteY2" fmla="*/ 350819 h 1972790"/>
              <a:gd name="connsiteX0" fmla="*/ 0 w 4147458"/>
              <a:gd name="connsiteY0" fmla="*/ 1992606 h 1992606"/>
              <a:gd name="connsiteX1" fmla="*/ 1948543 w 4147458"/>
              <a:gd name="connsiteY1" fmla="*/ 316206 h 1992606"/>
              <a:gd name="connsiteX2" fmla="*/ 4147458 w 4147458"/>
              <a:gd name="connsiteY2" fmla="*/ 370635 h 1992606"/>
              <a:gd name="connsiteX0" fmla="*/ 0 w 4147458"/>
              <a:gd name="connsiteY0" fmla="*/ 1634034 h 2252242"/>
              <a:gd name="connsiteX1" fmla="*/ 1948543 w 4147458"/>
              <a:gd name="connsiteY1" fmla="*/ 1623149 h 2252242"/>
              <a:gd name="connsiteX2" fmla="*/ 4147458 w 4147458"/>
              <a:gd name="connsiteY2" fmla="*/ 12063 h 2252242"/>
              <a:gd name="connsiteX0" fmla="*/ 0 w 4147458"/>
              <a:gd name="connsiteY0" fmla="*/ 1634034 h 1634034"/>
              <a:gd name="connsiteX1" fmla="*/ 1948543 w 4147458"/>
              <a:gd name="connsiteY1" fmla="*/ 1623149 h 1634034"/>
              <a:gd name="connsiteX2" fmla="*/ 4147458 w 4147458"/>
              <a:gd name="connsiteY2" fmla="*/ 12063 h 1634034"/>
              <a:gd name="connsiteX0" fmla="*/ 0 w 4147458"/>
              <a:gd name="connsiteY0" fmla="*/ 1634034 h 1637937"/>
              <a:gd name="connsiteX1" fmla="*/ 1948543 w 4147458"/>
              <a:gd name="connsiteY1" fmla="*/ 1623149 h 1637937"/>
              <a:gd name="connsiteX2" fmla="*/ 4147458 w 4147458"/>
              <a:gd name="connsiteY2" fmla="*/ 12063 h 1637937"/>
              <a:gd name="connsiteX0" fmla="*/ 0 w 4147458"/>
              <a:gd name="connsiteY0" fmla="*/ 1635742 h 1639645"/>
              <a:gd name="connsiteX1" fmla="*/ 1948543 w 4147458"/>
              <a:gd name="connsiteY1" fmla="*/ 1624857 h 1639645"/>
              <a:gd name="connsiteX2" fmla="*/ 4147458 w 4147458"/>
              <a:gd name="connsiteY2" fmla="*/ 13771 h 1639645"/>
              <a:gd name="connsiteX0" fmla="*/ 0 w 3037115"/>
              <a:gd name="connsiteY0" fmla="*/ 2251107 h 2255010"/>
              <a:gd name="connsiteX1" fmla="*/ 1948543 w 3037115"/>
              <a:gd name="connsiteY1" fmla="*/ 2240222 h 2255010"/>
              <a:gd name="connsiteX2" fmla="*/ 3037115 w 3037115"/>
              <a:gd name="connsiteY2" fmla="*/ 8651 h 2255010"/>
              <a:gd name="connsiteX0" fmla="*/ 0 w 3037115"/>
              <a:gd name="connsiteY0" fmla="*/ 2242456 h 2246359"/>
              <a:gd name="connsiteX1" fmla="*/ 1948543 w 3037115"/>
              <a:gd name="connsiteY1" fmla="*/ 2231571 h 2246359"/>
              <a:gd name="connsiteX2" fmla="*/ 3037115 w 3037115"/>
              <a:gd name="connsiteY2" fmla="*/ 0 h 2246359"/>
              <a:gd name="connsiteX0" fmla="*/ 0 w 3037115"/>
              <a:gd name="connsiteY0" fmla="*/ 2242456 h 2246359"/>
              <a:gd name="connsiteX1" fmla="*/ 1948543 w 3037115"/>
              <a:gd name="connsiteY1" fmla="*/ 2231571 h 2246359"/>
              <a:gd name="connsiteX2" fmla="*/ 3037115 w 3037115"/>
              <a:gd name="connsiteY2" fmla="*/ 0 h 2246359"/>
              <a:gd name="connsiteX0" fmla="*/ 0 w 2917372"/>
              <a:gd name="connsiteY0" fmla="*/ 2362199 h 2366102"/>
              <a:gd name="connsiteX1" fmla="*/ 1948543 w 2917372"/>
              <a:gd name="connsiteY1" fmla="*/ 2351314 h 2366102"/>
              <a:gd name="connsiteX2" fmla="*/ 2917372 w 2917372"/>
              <a:gd name="connsiteY2" fmla="*/ 0 h 2366102"/>
              <a:gd name="connsiteX0" fmla="*/ 0 w 2917372"/>
              <a:gd name="connsiteY0" fmla="*/ 2362199 h 2366102"/>
              <a:gd name="connsiteX1" fmla="*/ 1948543 w 2917372"/>
              <a:gd name="connsiteY1" fmla="*/ 2351314 h 2366102"/>
              <a:gd name="connsiteX2" fmla="*/ 2917372 w 2917372"/>
              <a:gd name="connsiteY2" fmla="*/ 0 h 2366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17372" h="2366102">
                <a:moveTo>
                  <a:pt x="0" y="2362199"/>
                </a:moveTo>
                <a:cubicBezTo>
                  <a:pt x="1956707" y="2366734"/>
                  <a:pt x="16329" y="2371271"/>
                  <a:pt x="1948543" y="2351314"/>
                </a:cubicBezTo>
                <a:cubicBezTo>
                  <a:pt x="2465615" y="1852385"/>
                  <a:pt x="2819402" y="1201058"/>
                  <a:pt x="2917372" y="0"/>
                </a:cubicBezTo>
              </a:path>
            </a:pathLst>
          </a:custGeom>
          <a:noFill/>
          <a:ln w="381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2F9C68-2458-B34C-865A-7E475B01AC52}"/>
              </a:ext>
            </a:extLst>
          </p:cNvPr>
          <p:cNvSpPr txBox="1"/>
          <p:nvPr/>
        </p:nvSpPr>
        <p:spPr>
          <a:xfrm>
            <a:off x="6254951" y="4761051"/>
            <a:ext cx="898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Arial" charset="0"/>
                <a:cs typeface="Arial" charset="0"/>
              </a:rPr>
              <a:t>Linear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6203BD-D141-2948-B4E5-B56427919BA6}"/>
              </a:ext>
            </a:extLst>
          </p:cNvPr>
          <p:cNvSpPr txBox="1"/>
          <p:nvPr/>
        </p:nvSpPr>
        <p:spPr>
          <a:xfrm>
            <a:off x="5652860" y="3386789"/>
            <a:ext cx="898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Arial" charset="0"/>
                <a:cs typeface="Arial" charset="0"/>
              </a:rPr>
              <a:t>Actual</a:t>
            </a:r>
          </a:p>
        </p:txBody>
      </p:sp>
    </p:spTree>
    <p:extLst>
      <p:ext uri="{BB962C8B-B14F-4D97-AF65-F5344CB8AC3E}">
        <p14:creationId xmlns:p14="http://schemas.microsoft.com/office/powerpoint/2010/main" val="2203702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Throughput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Starting with low load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Increase load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Repeat until measured throughput stops increasing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64DE2-F459-3E46-8706-DB185D9A7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048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Throughput, Reason Internally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508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4144122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445566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767199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noFill/>
          <a:ln w="38100"/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ea typeface="Helvetica Neue Medium" charset="0"/>
                <a:cs typeface="Helvetica Neue Medium" charset="0"/>
              </a:rPr>
              <a:t>Single Machine</a:t>
            </a: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97565" y="21472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7565" y="2458773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7565" y="277031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90369" y="3366655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90369" y="3643746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871417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Server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10110" y="3366655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710110" y="3643746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5911783" y="3216244"/>
            <a:ext cx="235704" cy="609600"/>
          </a:xfrm>
          <a:custGeom>
            <a:avLst/>
            <a:gdLst>
              <a:gd name="connsiteX0" fmla="*/ 0 w 235704"/>
              <a:gd name="connsiteY0" fmla="*/ 0 h 609600"/>
              <a:gd name="connsiteX1" fmla="*/ 235527 w 235704"/>
              <a:gd name="connsiteY1" fmla="*/ 69273 h 609600"/>
              <a:gd name="connsiteX2" fmla="*/ 41563 w 235704"/>
              <a:gd name="connsiteY2" fmla="*/ 124691 h 609600"/>
              <a:gd name="connsiteX3" fmla="*/ 221673 w 235704"/>
              <a:gd name="connsiteY3" fmla="*/ 207818 h 609600"/>
              <a:gd name="connsiteX4" fmla="*/ 69273 w 235704"/>
              <a:gd name="connsiteY4" fmla="*/ 277091 h 609600"/>
              <a:gd name="connsiteX5" fmla="*/ 193963 w 235704"/>
              <a:gd name="connsiteY5" fmla="*/ 346363 h 609600"/>
              <a:gd name="connsiteX6" fmla="*/ 83127 w 235704"/>
              <a:gd name="connsiteY6" fmla="*/ 401782 h 609600"/>
              <a:gd name="connsiteX7" fmla="*/ 221673 w 235704"/>
              <a:gd name="connsiteY7" fmla="*/ 484909 h 609600"/>
              <a:gd name="connsiteX8" fmla="*/ 69273 w 235704"/>
              <a:gd name="connsiteY8" fmla="*/ 568036 h 609600"/>
              <a:gd name="connsiteX9" fmla="*/ 221673 w 235704"/>
              <a:gd name="connsiteY9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704" h="609600">
                <a:moveTo>
                  <a:pt x="0" y="0"/>
                </a:moveTo>
                <a:cubicBezTo>
                  <a:pt x="114300" y="24245"/>
                  <a:pt x="228600" y="48491"/>
                  <a:pt x="235527" y="69273"/>
                </a:cubicBezTo>
                <a:cubicBezTo>
                  <a:pt x="242454" y="90055"/>
                  <a:pt x="43872" y="101600"/>
                  <a:pt x="41563" y="124691"/>
                </a:cubicBezTo>
                <a:cubicBezTo>
                  <a:pt x="39254" y="147782"/>
                  <a:pt x="217055" y="182418"/>
                  <a:pt x="221673" y="207818"/>
                </a:cubicBezTo>
                <a:cubicBezTo>
                  <a:pt x="226291" y="233218"/>
                  <a:pt x="73891" y="254000"/>
                  <a:pt x="69273" y="277091"/>
                </a:cubicBezTo>
                <a:cubicBezTo>
                  <a:pt x="64655" y="300182"/>
                  <a:pt x="191654" y="325581"/>
                  <a:pt x="193963" y="346363"/>
                </a:cubicBezTo>
                <a:cubicBezTo>
                  <a:pt x="196272" y="367145"/>
                  <a:pt x="78509" y="378691"/>
                  <a:pt x="83127" y="401782"/>
                </a:cubicBezTo>
                <a:cubicBezTo>
                  <a:pt x="87745" y="424873"/>
                  <a:pt x="223982" y="457200"/>
                  <a:pt x="221673" y="484909"/>
                </a:cubicBezTo>
                <a:cubicBezTo>
                  <a:pt x="219364" y="512618"/>
                  <a:pt x="69273" y="547254"/>
                  <a:pt x="69273" y="568036"/>
                </a:cubicBezTo>
                <a:cubicBezTo>
                  <a:pt x="69273" y="588818"/>
                  <a:pt x="221673" y="609600"/>
                  <a:pt x="221673" y="609600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8897ED-6F30-8B4C-AECA-E5DAE3D0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58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Throughput, Reason Internally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508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4144122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445566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767199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noFill/>
          <a:ln w="38100"/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ea typeface="Helvetica Neue Medium" charset="0"/>
                <a:cs typeface="Helvetica Neue Medium" charset="0"/>
              </a:rPr>
              <a:t>Single Machine</a:t>
            </a: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b="1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97565" y="21472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7565" y="2458773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7565" y="277031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90369" y="3366655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90369" y="3643746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871417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Server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10110" y="3366655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710110" y="3643746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5911783" y="3216244"/>
            <a:ext cx="235704" cy="609600"/>
          </a:xfrm>
          <a:custGeom>
            <a:avLst/>
            <a:gdLst>
              <a:gd name="connsiteX0" fmla="*/ 0 w 235704"/>
              <a:gd name="connsiteY0" fmla="*/ 0 h 609600"/>
              <a:gd name="connsiteX1" fmla="*/ 235527 w 235704"/>
              <a:gd name="connsiteY1" fmla="*/ 69273 h 609600"/>
              <a:gd name="connsiteX2" fmla="*/ 41563 w 235704"/>
              <a:gd name="connsiteY2" fmla="*/ 124691 h 609600"/>
              <a:gd name="connsiteX3" fmla="*/ 221673 w 235704"/>
              <a:gd name="connsiteY3" fmla="*/ 207818 h 609600"/>
              <a:gd name="connsiteX4" fmla="*/ 69273 w 235704"/>
              <a:gd name="connsiteY4" fmla="*/ 277091 h 609600"/>
              <a:gd name="connsiteX5" fmla="*/ 193963 w 235704"/>
              <a:gd name="connsiteY5" fmla="*/ 346363 h 609600"/>
              <a:gd name="connsiteX6" fmla="*/ 83127 w 235704"/>
              <a:gd name="connsiteY6" fmla="*/ 401782 h 609600"/>
              <a:gd name="connsiteX7" fmla="*/ 221673 w 235704"/>
              <a:gd name="connsiteY7" fmla="*/ 484909 h 609600"/>
              <a:gd name="connsiteX8" fmla="*/ 69273 w 235704"/>
              <a:gd name="connsiteY8" fmla="*/ 568036 h 609600"/>
              <a:gd name="connsiteX9" fmla="*/ 221673 w 235704"/>
              <a:gd name="connsiteY9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704" h="609600">
                <a:moveTo>
                  <a:pt x="0" y="0"/>
                </a:moveTo>
                <a:cubicBezTo>
                  <a:pt x="114300" y="24245"/>
                  <a:pt x="228600" y="48491"/>
                  <a:pt x="235527" y="69273"/>
                </a:cubicBezTo>
                <a:cubicBezTo>
                  <a:pt x="242454" y="90055"/>
                  <a:pt x="43872" y="101600"/>
                  <a:pt x="41563" y="124691"/>
                </a:cubicBezTo>
                <a:cubicBezTo>
                  <a:pt x="39254" y="147782"/>
                  <a:pt x="217055" y="182418"/>
                  <a:pt x="221673" y="207818"/>
                </a:cubicBezTo>
                <a:cubicBezTo>
                  <a:pt x="226291" y="233218"/>
                  <a:pt x="73891" y="254000"/>
                  <a:pt x="69273" y="277091"/>
                </a:cubicBezTo>
                <a:cubicBezTo>
                  <a:pt x="64655" y="300182"/>
                  <a:pt x="191654" y="325581"/>
                  <a:pt x="193963" y="346363"/>
                </a:cubicBezTo>
                <a:cubicBezTo>
                  <a:pt x="196272" y="367145"/>
                  <a:pt x="78509" y="378691"/>
                  <a:pt x="83127" y="401782"/>
                </a:cubicBezTo>
                <a:cubicBezTo>
                  <a:pt x="87745" y="424873"/>
                  <a:pt x="223982" y="457200"/>
                  <a:pt x="221673" y="484909"/>
                </a:cubicBezTo>
                <a:cubicBezTo>
                  <a:pt x="219364" y="512618"/>
                  <a:pt x="69273" y="547254"/>
                  <a:pt x="69273" y="568036"/>
                </a:cubicBezTo>
                <a:cubicBezTo>
                  <a:pt x="69273" y="588818"/>
                  <a:pt x="221673" y="609600"/>
                  <a:pt x="221673" y="609600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829012" y="2691926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n-lt"/>
                <a:ea typeface="Helvetica Neue Medium" charset="0"/>
                <a:cs typeface="Helvetica Neue Medium" charset="0"/>
              </a:rPr>
              <a:t>1</a:t>
            </a:r>
            <a:endParaRPr lang="en-US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81482" y="333637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2</a:t>
            </a:r>
            <a:endParaRPr lang="en-US" dirty="0"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26106" y="3930735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n-lt"/>
                <a:ea typeface="Helvetica Neue Medium" charset="0"/>
                <a:cs typeface="Helvetica Neue Medium" charset="0"/>
              </a:rPr>
              <a:t>3</a:t>
            </a:r>
            <a:endParaRPr lang="en-US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883" y="5486298"/>
            <a:ext cx="3251211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Throughput = min(1, 2, 3)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168F2-0A99-9A49-808B-90A319086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9982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Throughput Bottlenecks </a:t>
            </a:r>
            <a:r>
              <a:rPr lang="en-US" sz="2800" dirty="0"/>
              <a:t>(simplified)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6508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97565" y="4144122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7565" y="445566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97565" y="4767199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10110" y="1794830"/>
            <a:ext cx="5727308" cy="3323506"/>
          </a:xfrm>
          <a:prstGeom prst="roundRect">
            <a:avLst>
              <a:gd name="adj" fmla="val 4248"/>
            </a:avLst>
          </a:prstGeom>
          <a:noFill/>
          <a:ln w="38100"/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ea typeface="Helvetica Neue Medium" charset="0"/>
                <a:cs typeface="Helvetica Neue Medium" charset="0"/>
              </a:rPr>
              <a:t>Single Machine</a:t>
            </a:r>
          </a:p>
          <a:p>
            <a:pPr algn="ctr"/>
            <a:endParaRPr lang="en-US" sz="2000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dirty="0">
              <a:ea typeface="Helvetica Neue Medium" charset="0"/>
              <a:cs typeface="Helvetica Neue Medium" charset="0"/>
            </a:endParaRPr>
          </a:p>
          <a:p>
            <a:pPr algn="ctr"/>
            <a:endParaRPr lang="en-US" sz="20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97565" y="2147234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7565" y="2458773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7565" y="2770311"/>
            <a:ext cx="288619" cy="155945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38100"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ea typeface="Helvetica Neue Medium" charset="0"/>
              <a:cs typeface="Helvetica Neue Medium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90369" y="3366655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90369" y="3643746"/>
            <a:ext cx="1119741" cy="0"/>
          </a:xfrm>
          <a:prstGeom prst="straightConnector1">
            <a:avLst/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871417" y="3247143"/>
            <a:ext cx="1013861" cy="547803"/>
          </a:xfrm>
          <a:prstGeom prst="roundRect">
            <a:avLst>
              <a:gd name="adj" fmla="val 11074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Server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10110" y="3366655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710110" y="3643746"/>
            <a:ext cx="216130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5911783" y="3216244"/>
            <a:ext cx="235704" cy="609600"/>
          </a:xfrm>
          <a:custGeom>
            <a:avLst/>
            <a:gdLst>
              <a:gd name="connsiteX0" fmla="*/ 0 w 235704"/>
              <a:gd name="connsiteY0" fmla="*/ 0 h 609600"/>
              <a:gd name="connsiteX1" fmla="*/ 235527 w 235704"/>
              <a:gd name="connsiteY1" fmla="*/ 69273 h 609600"/>
              <a:gd name="connsiteX2" fmla="*/ 41563 w 235704"/>
              <a:gd name="connsiteY2" fmla="*/ 124691 h 609600"/>
              <a:gd name="connsiteX3" fmla="*/ 221673 w 235704"/>
              <a:gd name="connsiteY3" fmla="*/ 207818 h 609600"/>
              <a:gd name="connsiteX4" fmla="*/ 69273 w 235704"/>
              <a:gd name="connsiteY4" fmla="*/ 277091 h 609600"/>
              <a:gd name="connsiteX5" fmla="*/ 193963 w 235704"/>
              <a:gd name="connsiteY5" fmla="*/ 346363 h 609600"/>
              <a:gd name="connsiteX6" fmla="*/ 83127 w 235704"/>
              <a:gd name="connsiteY6" fmla="*/ 401782 h 609600"/>
              <a:gd name="connsiteX7" fmla="*/ 221673 w 235704"/>
              <a:gd name="connsiteY7" fmla="*/ 484909 h 609600"/>
              <a:gd name="connsiteX8" fmla="*/ 69273 w 235704"/>
              <a:gd name="connsiteY8" fmla="*/ 568036 h 609600"/>
              <a:gd name="connsiteX9" fmla="*/ 221673 w 235704"/>
              <a:gd name="connsiteY9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704" h="609600">
                <a:moveTo>
                  <a:pt x="0" y="0"/>
                </a:moveTo>
                <a:cubicBezTo>
                  <a:pt x="114300" y="24245"/>
                  <a:pt x="228600" y="48491"/>
                  <a:pt x="235527" y="69273"/>
                </a:cubicBezTo>
                <a:cubicBezTo>
                  <a:pt x="242454" y="90055"/>
                  <a:pt x="43872" y="101600"/>
                  <a:pt x="41563" y="124691"/>
                </a:cubicBezTo>
                <a:cubicBezTo>
                  <a:pt x="39254" y="147782"/>
                  <a:pt x="217055" y="182418"/>
                  <a:pt x="221673" y="207818"/>
                </a:cubicBezTo>
                <a:cubicBezTo>
                  <a:pt x="226291" y="233218"/>
                  <a:pt x="73891" y="254000"/>
                  <a:pt x="69273" y="277091"/>
                </a:cubicBezTo>
                <a:cubicBezTo>
                  <a:pt x="64655" y="300182"/>
                  <a:pt x="191654" y="325581"/>
                  <a:pt x="193963" y="346363"/>
                </a:cubicBezTo>
                <a:cubicBezTo>
                  <a:pt x="196272" y="367145"/>
                  <a:pt x="78509" y="378691"/>
                  <a:pt x="83127" y="401782"/>
                </a:cubicBezTo>
                <a:cubicBezTo>
                  <a:pt x="87745" y="424873"/>
                  <a:pt x="223982" y="457200"/>
                  <a:pt x="221673" y="484909"/>
                </a:cubicBezTo>
                <a:cubicBezTo>
                  <a:pt x="219364" y="512618"/>
                  <a:pt x="69273" y="547254"/>
                  <a:pt x="69273" y="568036"/>
                </a:cubicBezTo>
                <a:cubicBezTo>
                  <a:pt x="69273" y="588818"/>
                  <a:pt x="221673" y="609600"/>
                  <a:pt x="221673" y="609600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829012" y="2691926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n-lt"/>
                <a:ea typeface="Helvetica Neue Medium" charset="0"/>
                <a:cs typeface="Helvetica Neue Medium" charset="0"/>
              </a:rPr>
              <a:t>1</a:t>
            </a:r>
            <a:endParaRPr lang="en-US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81482" y="333637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2</a:t>
            </a:r>
            <a:endParaRPr lang="en-US" dirty="0"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26106" y="3930735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n-lt"/>
                <a:ea typeface="Helvetica Neue Medium" charset="0"/>
                <a:cs typeface="Helvetica Neue Medium" charset="0"/>
              </a:rPr>
              <a:t>3</a:t>
            </a:r>
            <a:endParaRPr lang="en-US" dirty="0"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0196" y="5247258"/>
            <a:ext cx="6192721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Max throughput limited by some bottleneck resource:</a:t>
            </a:r>
          </a:p>
          <a:p>
            <a:pPr marL="800100" lvl="1" indent="-342900" algn="l">
              <a:buAutoNum type="arabicParenR"/>
            </a:pPr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Incoming bandwidth</a:t>
            </a:r>
          </a:p>
          <a:p>
            <a:pPr marL="800100" lvl="1" indent="-342900" algn="l">
              <a:buAutoNum type="arabicParenR"/>
            </a:pPr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Server CPU</a:t>
            </a:r>
          </a:p>
          <a:p>
            <a:pPr marL="800100" lvl="1" indent="-342900" algn="l">
              <a:buAutoNum type="arabicParenR"/>
            </a:pPr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Outgoing bandwidth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8FED97-E44E-C945-B73A-2FF473C7C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858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Generation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Closed-loop</a:t>
            </a:r>
          </a:p>
          <a:p>
            <a:pPr lvl="1"/>
            <a:r>
              <a:rPr lang="en-US" dirty="0"/>
              <a:t>Each “client” sends one request, waits for the response to come back, and then sends another request</a:t>
            </a:r>
          </a:p>
          <a:p>
            <a:pPr lvl="1"/>
            <a:r>
              <a:rPr lang="en-US" dirty="0"/>
              <a:t>More “clients” =&gt; more load</a:t>
            </a:r>
          </a:p>
          <a:p>
            <a:pPr lvl="1"/>
            <a:endParaRPr lang="en-US" dirty="0"/>
          </a:p>
          <a:p>
            <a:r>
              <a:rPr lang="en-US" dirty="0"/>
              <a:t>Open-loop</a:t>
            </a:r>
          </a:p>
          <a:p>
            <a:pPr lvl="1"/>
            <a:r>
              <a:rPr lang="en-US" dirty="0"/>
              <a:t>Load is generated independently of the response rate of the system, typically from a probability distribution</a:t>
            </a:r>
          </a:p>
          <a:p>
            <a:pPr lvl="1"/>
            <a:r>
              <a:rPr lang="en-US" dirty="0"/>
              <a:t>More directly control the load on the system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Which one is more realistic?</a:t>
            </a:r>
          </a:p>
          <a:p>
            <a:r>
              <a:rPr lang="en-US" dirty="0"/>
              <a:t>We’ll reason using closed-loop clients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6AA3F-3401-8D49-A2A5-C359F563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50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Experimental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1 closed-loop client</a:t>
            </a:r>
          </a:p>
          <a:p>
            <a:pPr lvl="1"/>
            <a:r>
              <a:rPr lang="en-US" dirty="0"/>
              <a:t>Expected latency?</a:t>
            </a:r>
          </a:p>
          <a:p>
            <a:pPr lvl="1"/>
            <a:r>
              <a:rPr lang="en-US" dirty="0"/>
              <a:t>Expected throughput?</a:t>
            </a:r>
          </a:p>
          <a:p>
            <a:pPr lvl="1"/>
            <a:endParaRPr lang="en-US" dirty="0"/>
          </a:p>
          <a:p>
            <a:r>
              <a:rPr lang="en-US" dirty="0"/>
              <a:t>Double number of closed-loop clients</a:t>
            </a:r>
          </a:p>
          <a:p>
            <a:pPr lvl="1"/>
            <a:r>
              <a:rPr lang="en-US" dirty="0"/>
              <a:t>Expected increase in latency?</a:t>
            </a:r>
          </a:p>
          <a:p>
            <a:pPr lvl="1"/>
            <a:r>
              <a:rPr lang="en-US" dirty="0"/>
              <a:t>Expected increase in throughput?</a:t>
            </a:r>
          </a:p>
          <a:p>
            <a:pPr lvl="1"/>
            <a:endParaRPr lang="en-US" dirty="0"/>
          </a:p>
          <a:p>
            <a:r>
              <a:rPr lang="en-US" dirty="0"/>
              <a:t>Repeat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318A1F-18A1-034A-B53E-A38FCBFA6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8003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Throughput-Latency Graph</a:t>
            </a:r>
            <a:br>
              <a:rPr lang="en-US" dirty="0"/>
            </a:br>
            <a:r>
              <a:rPr lang="en-US" sz="2200" b="0" dirty="0"/>
              <a:t>Simple Setting: Single Server; Client-</a:t>
            </a:r>
            <a:r>
              <a:rPr lang="en-US" sz="2200" b="0" dirty="0">
                <a:sym typeface="Wingdings"/>
              </a:rPr>
              <a:t>Server RTT 90ms;</a:t>
            </a:r>
            <a:br>
              <a:rPr lang="en-US" sz="2200" b="0" dirty="0">
                <a:sym typeface="Wingdings"/>
              </a:rPr>
            </a:br>
            <a:r>
              <a:rPr lang="en-US" sz="2200" b="0" dirty="0">
                <a:sym typeface="Wingdings"/>
              </a:rPr>
              <a:t>Server Processing latency 10ms; Single-Threaded Server (100 ops/s)</a:t>
            </a:r>
            <a:endParaRPr lang="en-US" sz="4000" b="0" dirty="0"/>
          </a:p>
        </p:txBody>
      </p:sp>
      <p:grpSp>
        <p:nvGrpSpPr>
          <p:cNvPr id="10" name="Group 9"/>
          <p:cNvGrpSpPr/>
          <p:nvPr/>
        </p:nvGrpSpPr>
        <p:grpSpPr>
          <a:xfrm>
            <a:off x="401730" y="1789591"/>
            <a:ext cx="870478" cy="4008782"/>
            <a:chOff x="375226" y="1577009"/>
            <a:chExt cx="870478" cy="4008782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245704" y="1577009"/>
              <a:ext cx="0" cy="400878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rot="16200000">
              <a:off x="-292906" y="3139391"/>
              <a:ext cx="17363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Latency</a:t>
              </a:r>
              <a:r>
                <a:rPr lang="en-US" b="0" dirty="0">
                  <a:latin typeface="+mn-lt"/>
                  <a:ea typeface="Helvetica Neue" charset="0"/>
                  <a:cs typeface="Helvetica Neue" charset="0"/>
                </a:rPr>
                <a:t> (</a:t>
              </a:r>
              <a:r>
                <a:rPr lang="en-US" b="0" dirty="0" err="1">
                  <a:latin typeface="+mn-lt"/>
                  <a:ea typeface="Helvetica Neue" charset="0"/>
                  <a:cs typeface="Helvetica Neue" charset="0"/>
                </a:rPr>
                <a:t>ms</a:t>
              </a:r>
              <a:r>
                <a:rPr lang="en-US" b="0" dirty="0">
                  <a:latin typeface="+mn-lt"/>
                  <a:ea typeface="Helvetica Neue" charset="0"/>
                  <a:cs typeface="Helvetica Neue" charset="0"/>
                </a:rPr>
                <a:t>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37241" y="4765852"/>
            <a:ext cx="1119136" cy="338554"/>
            <a:chOff x="731473" y="4765852"/>
            <a:chExt cx="965232" cy="338554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245704" y="4925524"/>
              <a:ext cx="451001" cy="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731473" y="4765852"/>
              <a:ext cx="4537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+mn-lt"/>
                  <a:ea typeface="Helvetica Neue" charset="0"/>
                  <a:cs typeface="Helvetica Neue" charset="0"/>
                </a:rPr>
                <a:t>100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626531" y="5018290"/>
            <a:ext cx="412292" cy="1143654"/>
            <a:chOff x="1559625" y="5018290"/>
            <a:chExt cx="412292" cy="1143654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1789470" y="5018290"/>
              <a:ext cx="1" cy="76020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559625" y="5823390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+mn-lt"/>
                  <a:ea typeface="Helvetica Neue" charset="0"/>
                  <a:cs typeface="Helvetica Neue" charset="0"/>
                </a:rPr>
                <a:t>10</a:t>
              </a:r>
            </a:p>
          </p:txBody>
        </p:sp>
      </p:grpSp>
      <p:sp>
        <p:nvSpPr>
          <p:cNvPr id="17" name="Oval 16"/>
          <p:cNvSpPr/>
          <p:nvPr/>
        </p:nvSpPr>
        <p:spPr>
          <a:xfrm>
            <a:off x="2413839" y="4832759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18" name="Group 17"/>
          <p:cNvGrpSpPr/>
          <p:nvPr/>
        </p:nvGrpSpPr>
        <p:grpSpPr>
          <a:xfrm>
            <a:off x="2272046" y="5018290"/>
            <a:ext cx="412292" cy="1143654"/>
            <a:chOff x="1559625" y="5018290"/>
            <a:chExt cx="412292" cy="1143654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1789470" y="5018290"/>
              <a:ext cx="1" cy="76020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559625" y="5823390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+mn-lt"/>
                  <a:ea typeface="Helvetica Neue" charset="0"/>
                  <a:cs typeface="Helvetica Neue" charset="0"/>
                </a:rPr>
                <a:t>20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403063" y="4879142"/>
            <a:ext cx="412292" cy="1230531"/>
            <a:chOff x="1559625" y="5018290"/>
            <a:chExt cx="412292" cy="1110679"/>
          </a:xfrm>
        </p:grpSpPr>
        <p:cxnSp>
          <p:nvCxnSpPr>
            <p:cNvPr id="28" name="Straight Connector 27"/>
            <p:cNvCxnSpPr/>
            <p:nvPr/>
          </p:nvCxnSpPr>
          <p:spPr>
            <a:xfrm flipH="1">
              <a:off x="1789470" y="5018290"/>
              <a:ext cx="1" cy="76020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1559625" y="5823390"/>
              <a:ext cx="412292" cy="3055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+mn-lt"/>
                  <a:ea typeface="Helvetica Neue" charset="0"/>
                  <a:cs typeface="Helvetica Neue" charset="0"/>
                </a:rPr>
                <a:t>40</a:t>
              </a:r>
            </a:p>
          </p:txBody>
        </p:sp>
      </p:grpSp>
      <p:sp>
        <p:nvSpPr>
          <p:cNvPr id="30" name="Oval 29"/>
          <p:cNvSpPr/>
          <p:nvPr/>
        </p:nvSpPr>
        <p:spPr>
          <a:xfrm>
            <a:off x="4942866" y="4647228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34" name="Oval 33"/>
          <p:cNvSpPr/>
          <p:nvPr/>
        </p:nvSpPr>
        <p:spPr>
          <a:xfrm>
            <a:off x="6155848" y="4348080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35" name="Group 34"/>
          <p:cNvGrpSpPr/>
          <p:nvPr/>
        </p:nvGrpSpPr>
        <p:grpSpPr>
          <a:xfrm>
            <a:off x="7370477" y="1344516"/>
            <a:ext cx="526106" cy="4971144"/>
            <a:chOff x="1559625" y="5018290"/>
            <a:chExt cx="526106" cy="863937"/>
          </a:xfrm>
        </p:grpSpPr>
        <p:cxnSp>
          <p:nvCxnSpPr>
            <p:cNvPr id="36" name="Straight Connector 35"/>
            <p:cNvCxnSpPr/>
            <p:nvPr/>
          </p:nvCxnSpPr>
          <p:spPr>
            <a:xfrm flipH="1">
              <a:off x="1789470" y="5018290"/>
              <a:ext cx="1" cy="76020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1559625" y="5823390"/>
              <a:ext cx="526106" cy="588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+mn-lt"/>
                  <a:ea typeface="Helvetica Neue" charset="0"/>
                  <a:cs typeface="Helvetica Neue" charset="0"/>
                </a:rPr>
                <a:t>100</a:t>
              </a:r>
            </a:p>
          </p:txBody>
        </p:sp>
      </p:grpSp>
      <p:sp>
        <p:nvSpPr>
          <p:cNvPr id="38" name="Oval 37"/>
          <p:cNvSpPr/>
          <p:nvPr/>
        </p:nvSpPr>
        <p:spPr>
          <a:xfrm>
            <a:off x="6988472" y="3898314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39" name="Oval 38"/>
          <p:cNvSpPr/>
          <p:nvPr/>
        </p:nvSpPr>
        <p:spPr>
          <a:xfrm>
            <a:off x="7377512" y="3037156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40" name="Oval 39"/>
          <p:cNvSpPr/>
          <p:nvPr/>
        </p:nvSpPr>
        <p:spPr>
          <a:xfrm>
            <a:off x="7443189" y="2310782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41" name="Oval 40"/>
          <p:cNvSpPr/>
          <p:nvPr/>
        </p:nvSpPr>
        <p:spPr>
          <a:xfrm>
            <a:off x="7056328" y="1899843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42" name="Oval 41"/>
          <p:cNvSpPr/>
          <p:nvPr/>
        </p:nvSpPr>
        <p:spPr>
          <a:xfrm>
            <a:off x="6623887" y="1686610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13" name="Oval 12"/>
          <p:cNvSpPr/>
          <p:nvPr/>
        </p:nvSpPr>
        <p:spPr>
          <a:xfrm>
            <a:off x="1763611" y="4832759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26" name="Oval 25"/>
          <p:cNvSpPr/>
          <p:nvPr/>
        </p:nvSpPr>
        <p:spPr>
          <a:xfrm>
            <a:off x="3540142" y="4770637"/>
            <a:ext cx="185531" cy="185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11" name="Group 10"/>
          <p:cNvGrpSpPr/>
          <p:nvPr/>
        </p:nvGrpSpPr>
        <p:grpSpPr>
          <a:xfrm>
            <a:off x="1245704" y="5778495"/>
            <a:ext cx="6705600" cy="835957"/>
            <a:chOff x="1245704" y="5592417"/>
            <a:chExt cx="6705600" cy="835957"/>
          </a:xfrm>
        </p:grpSpPr>
        <p:sp>
          <p:nvSpPr>
            <p:cNvPr id="6" name="TextBox 5"/>
            <p:cNvSpPr txBox="1"/>
            <p:nvPr/>
          </p:nvSpPr>
          <p:spPr>
            <a:xfrm>
              <a:off x="3361728" y="6028264"/>
              <a:ext cx="353334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Throughput</a:t>
              </a:r>
              <a:r>
                <a:rPr lang="en-US" b="0" dirty="0">
                  <a:latin typeface="+mn-lt"/>
                  <a:ea typeface="Helvetica Neue" charset="0"/>
                  <a:cs typeface="Helvetica Neue" charset="0"/>
                </a:rPr>
                <a:t> (operations/sec)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1245704" y="5592417"/>
              <a:ext cx="67056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EED0EB-6DE0-634F-8557-956062F9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06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0" grpId="0" animBg="1"/>
      <p:bldP spid="34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13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EC6F00-1C26-8E41-AF6C-C4B2AFEB8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24"/>
              </a:spcBef>
            </a:pPr>
            <a:r>
              <a:rPr lang="en-US" dirty="0"/>
              <a:t>The study of an entire system, including all physical components and the full software stack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Include anything that can affect performance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Anything in the data path, software or hardware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For distributed systems, this means multiple servers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22ACEE-1E1C-594D-A674-997E1919E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EF0B1D-8DE0-8746-B8DC-577F13A1B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systems performance?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A9F64-BBBF-1142-B989-D0C50177A9F4}"/>
              </a:ext>
            </a:extLst>
          </p:cNvPr>
          <p:cNvSpPr/>
          <p:nvPr/>
        </p:nvSpPr>
        <p:spPr>
          <a:xfrm>
            <a:off x="3145971" y="5312228"/>
            <a:ext cx="2307772" cy="1001486"/>
          </a:xfrm>
          <a:prstGeom prst="rect">
            <a:avLst/>
          </a:prstGeom>
          <a:solidFill>
            <a:srgbClr val="DAFDA7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System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Under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Test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5E3B146-88C8-5C4B-83C7-FAA2FE7A4218}"/>
              </a:ext>
            </a:extLst>
          </p:cNvPr>
          <p:cNvCxnSpPr>
            <a:cxnSpLocks/>
          </p:cNvCxnSpPr>
          <p:nvPr/>
        </p:nvCxnSpPr>
        <p:spPr>
          <a:xfrm>
            <a:off x="625971" y="5812971"/>
            <a:ext cx="2520000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D12AAB2-CBEC-D14C-A1E3-902BF3BCF06F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5453742" y="5812971"/>
            <a:ext cx="2520000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F19A5A0-A316-0B45-86E1-E1D9BCE2195B}"/>
              </a:ext>
            </a:extLst>
          </p:cNvPr>
          <p:cNvSpPr txBox="1"/>
          <p:nvPr/>
        </p:nvSpPr>
        <p:spPr>
          <a:xfrm>
            <a:off x="1243465" y="5312228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Input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D94C2B-A0DE-554E-801B-E703B4823050}"/>
              </a:ext>
            </a:extLst>
          </p:cNvPr>
          <p:cNvSpPr txBox="1"/>
          <p:nvPr/>
        </p:nvSpPr>
        <p:spPr>
          <a:xfrm>
            <a:off x="849107" y="5913604"/>
            <a:ext cx="1518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(Workload)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DAF524-4F3C-354D-8769-EA0E4A748AB4}"/>
              </a:ext>
            </a:extLst>
          </p:cNvPr>
          <p:cNvSpPr txBox="1"/>
          <p:nvPr/>
        </p:nvSpPr>
        <p:spPr>
          <a:xfrm>
            <a:off x="5455789" y="5312228"/>
            <a:ext cx="2991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Resulting Performance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ABF0AE9-7B1E-0645-BAB6-165A65E2C714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299857" y="4833257"/>
            <a:ext cx="0" cy="478971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E24B40A-9E99-6C47-9505-51AFD825B073}"/>
              </a:ext>
            </a:extLst>
          </p:cNvPr>
          <p:cNvSpPr txBox="1"/>
          <p:nvPr/>
        </p:nvSpPr>
        <p:spPr>
          <a:xfrm>
            <a:off x="3373962" y="4433147"/>
            <a:ext cx="1851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Perturbations</a:t>
            </a:r>
          </a:p>
        </p:txBody>
      </p:sp>
    </p:spTree>
    <p:extLst>
      <p:ext uri="{BB962C8B-B14F-4D97-AF65-F5344CB8AC3E}">
        <p14:creationId xmlns:p14="http://schemas.microsoft.com/office/powerpoint/2010/main" val="31893908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Throughput-Latency Graph</a:t>
            </a:r>
            <a:br>
              <a:rPr lang="en-US" dirty="0"/>
            </a:br>
            <a:endParaRPr lang="en-US" sz="4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401729" y="1789591"/>
            <a:ext cx="870479" cy="4008782"/>
            <a:chOff x="375225" y="1577009"/>
            <a:chExt cx="870479" cy="4008782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245704" y="1577009"/>
              <a:ext cx="0" cy="400878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rot="16200000">
              <a:off x="-1962" y="3139391"/>
              <a:ext cx="11544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Latency</a:t>
              </a:r>
            </a:p>
          </p:txBody>
        </p:sp>
      </p:grpSp>
      <p:sp>
        <p:nvSpPr>
          <p:cNvPr id="8" name="Freeform 7"/>
          <p:cNvSpPr/>
          <p:nvPr/>
        </p:nvSpPr>
        <p:spPr>
          <a:xfrm>
            <a:off x="1882236" y="1769938"/>
            <a:ext cx="5672127" cy="3155587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11" name="Group 10"/>
          <p:cNvGrpSpPr/>
          <p:nvPr/>
        </p:nvGrpSpPr>
        <p:grpSpPr>
          <a:xfrm>
            <a:off x="1245704" y="5778495"/>
            <a:ext cx="6705600" cy="835957"/>
            <a:chOff x="1245704" y="5592417"/>
            <a:chExt cx="6705600" cy="835957"/>
          </a:xfrm>
        </p:grpSpPr>
        <p:sp>
          <p:nvSpPr>
            <p:cNvPr id="6" name="TextBox 5"/>
            <p:cNvSpPr txBox="1"/>
            <p:nvPr/>
          </p:nvSpPr>
          <p:spPr>
            <a:xfrm>
              <a:off x="3457908" y="6028264"/>
              <a:ext cx="16257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Throughput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1245704" y="5592417"/>
              <a:ext cx="67056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1970229" y="3894404"/>
            <a:ext cx="1921289" cy="679437"/>
            <a:chOff x="7857866" y="2144068"/>
            <a:chExt cx="1921289" cy="679437"/>
          </a:xfrm>
        </p:grpSpPr>
        <p:sp>
          <p:nvSpPr>
            <p:cNvPr id="43" name="TextBox 42"/>
            <p:cNvSpPr txBox="1"/>
            <p:nvPr/>
          </p:nvSpPr>
          <p:spPr>
            <a:xfrm>
              <a:off x="8256496" y="2144068"/>
              <a:ext cx="13564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err="1">
                  <a:latin typeface="+mn-lt"/>
                  <a:ea typeface="Helvetica Neue" charset="0"/>
                  <a:cs typeface="Helvetica Neue" charset="0"/>
                </a:rPr>
                <a:t>Underloaded</a:t>
              </a:r>
              <a:endParaRPr lang="en-US" sz="1600" b="0" dirty="0">
                <a:latin typeface="+mn-lt"/>
                <a:ea typeface="Helvetica Neue" charset="0"/>
                <a:cs typeface="Helvetica Neue" charset="0"/>
              </a:endParaRPr>
            </a:p>
          </p:txBody>
        </p:sp>
        <p:sp>
          <p:nvSpPr>
            <p:cNvPr id="3" name="Left Brace 2"/>
            <p:cNvSpPr/>
            <p:nvPr/>
          </p:nvSpPr>
          <p:spPr>
            <a:xfrm rot="16200000" flipH="1">
              <a:off x="8674524" y="1718874"/>
              <a:ext cx="287973" cy="1921289"/>
            </a:xfrm>
            <a:prstGeom prst="leftBrace">
              <a:avLst>
                <a:gd name="adj1" fmla="val 79458"/>
                <a:gd name="adj2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936087" y="1826849"/>
            <a:ext cx="1270293" cy="703368"/>
            <a:chOff x="7769873" y="1682023"/>
            <a:chExt cx="1270293" cy="703368"/>
          </a:xfrm>
        </p:grpSpPr>
        <p:sp>
          <p:nvSpPr>
            <p:cNvPr id="45" name="TextBox 44"/>
            <p:cNvSpPr txBox="1"/>
            <p:nvPr/>
          </p:nvSpPr>
          <p:spPr>
            <a:xfrm>
              <a:off x="8023542" y="1843164"/>
              <a:ext cx="10166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+mn-lt"/>
                  <a:ea typeface="Helvetica Neue" charset="0"/>
                  <a:cs typeface="Helvetica Neue" charset="0"/>
                </a:rPr>
                <a:t>Overload</a:t>
              </a:r>
            </a:p>
          </p:txBody>
        </p:sp>
        <p:sp>
          <p:nvSpPr>
            <p:cNvPr id="46" name="Left Brace 45"/>
            <p:cNvSpPr/>
            <p:nvPr/>
          </p:nvSpPr>
          <p:spPr>
            <a:xfrm flipH="1">
              <a:off x="7769873" y="1682023"/>
              <a:ext cx="287973" cy="703368"/>
            </a:xfrm>
            <a:prstGeom prst="leftBrace">
              <a:avLst>
                <a:gd name="adj1" fmla="val 79458"/>
                <a:gd name="adj2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/>
            </a:p>
          </p:txBody>
        </p:sp>
      </p:grpSp>
      <p:sp>
        <p:nvSpPr>
          <p:cNvPr id="47" name="Oval 46"/>
          <p:cNvSpPr/>
          <p:nvPr/>
        </p:nvSpPr>
        <p:spPr>
          <a:xfrm>
            <a:off x="6155848" y="4348080"/>
            <a:ext cx="185531" cy="185531"/>
          </a:xfrm>
          <a:prstGeom prst="ellipse">
            <a:avLst/>
          </a:prstGeom>
          <a:solidFill>
            <a:srgbClr val="FF8F00"/>
          </a:solidFill>
          <a:ln>
            <a:solidFill>
              <a:srgbClr val="FF8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48" name="TextBox 47"/>
          <p:cNvSpPr txBox="1"/>
          <p:nvPr/>
        </p:nvSpPr>
        <p:spPr>
          <a:xfrm>
            <a:off x="6086159" y="4654459"/>
            <a:ext cx="2488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+mn-lt"/>
                <a:ea typeface="Helvetica Neue" charset="0"/>
                <a:cs typeface="Helvetica Neue" charset="0"/>
              </a:rPr>
              <a:t>Common operating point:</a:t>
            </a:r>
          </a:p>
          <a:p>
            <a:r>
              <a:rPr lang="en-US" sz="1600" b="0" dirty="0">
                <a:latin typeface="+mn-lt"/>
                <a:ea typeface="Helvetica Neue" charset="0"/>
                <a:cs typeface="Helvetica Neue" charset="0"/>
              </a:rPr>
              <a:t>70-80% max load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4A5A643-87B8-E243-B8EE-EC9525806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0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1325563"/>
          </a:xfrm>
        </p:spPr>
        <p:txBody>
          <a:bodyPr/>
          <a:lstStyle/>
          <a:p>
            <a:r>
              <a:rPr lang="en-US" dirty="0"/>
              <a:t>Throughput / Latency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3" y="1482811"/>
            <a:ext cx="8762911" cy="46941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Proportional at low load </a:t>
            </a:r>
            <a:r>
              <a:rPr lang="mr-IN" dirty="0"/>
              <a:t>…</a:t>
            </a:r>
            <a:r>
              <a:rPr lang="en-US" dirty="0"/>
              <a:t> but not high load</a:t>
            </a:r>
          </a:p>
          <a:p>
            <a:r>
              <a:rPr lang="en-US" dirty="0"/>
              <a:t>Because measured throughput is a function of latency</a:t>
            </a:r>
          </a:p>
          <a:p>
            <a:pPr lvl="1"/>
            <a:r>
              <a:rPr lang="en-US" sz="2400" dirty="0"/>
              <a:t>i.e., throughput bottleneck is offered load</a:t>
            </a:r>
          </a:p>
          <a:p>
            <a:r>
              <a:rPr lang="en-US" dirty="0"/>
              <a:t>Related, but you should reason about </a:t>
            </a:r>
            <a:r>
              <a:rPr lang="en-US" dirty="0">
                <a:solidFill>
                  <a:srgbClr val="FF8F00"/>
                </a:solidFill>
              </a:rPr>
              <a:t>both</a:t>
            </a:r>
          </a:p>
          <a:p>
            <a:r>
              <a:rPr lang="en-US" dirty="0"/>
              <a:t>For system A vs system B, all are possible:</a:t>
            </a:r>
          </a:p>
          <a:p>
            <a:pPr lvl="1"/>
            <a:r>
              <a:rPr lang="en-US" sz="2400" dirty="0"/>
              <a:t>A has lower latency and higher throughput than B</a:t>
            </a:r>
          </a:p>
          <a:p>
            <a:pPr lvl="1"/>
            <a:r>
              <a:rPr lang="en-US" sz="2400" dirty="0"/>
              <a:t>A has lower latency and lower throughput than B</a:t>
            </a:r>
          </a:p>
          <a:p>
            <a:pPr lvl="1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has higher latency and lower throughput than B</a:t>
            </a:r>
          </a:p>
          <a:p>
            <a:pPr lvl="1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has higher latency and higher throughput than 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003C87-63C4-6B43-93C1-149D4ABE5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957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968B1A-B10D-7F49-A34D-F878E4A5B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E222E8-C863-9C45-BCF0-005760CE1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EF6ED53-7041-D045-8844-03FB925F9590}"/>
              </a:ext>
            </a:extLst>
          </p:cNvPr>
          <p:cNvGrpSpPr/>
          <p:nvPr/>
        </p:nvGrpSpPr>
        <p:grpSpPr>
          <a:xfrm>
            <a:off x="401730" y="1789591"/>
            <a:ext cx="870478" cy="4008782"/>
            <a:chOff x="375226" y="1577009"/>
            <a:chExt cx="870478" cy="4008782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F1363FB-00A0-2140-B19B-53C36BD6052E}"/>
                </a:ext>
              </a:extLst>
            </p:cNvPr>
            <p:cNvCxnSpPr/>
            <p:nvPr/>
          </p:nvCxnSpPr>
          <p:spPr>
            <a:xfrm flipV="1">
              <a:off x="1245704" y="1577009"/>
              <a:ext cx="0" cy="400878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9FEF9DB-08E1-7641-8FF1-B92DC35BB3F8}"/>
                </a:ext>
              </a:extLst>
            </p:cNvPr>
            <p:cNvSpPr txBox="1"/>
            <p:nvPr/>
          </p:nvSpPr>
          <p:spPr>
            <a:xfrm rot="16200000">
              <a:off x="-237602" y="3139391"/>
              <a:ext cx="16257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Throughput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12B0D6D-E918-F94F-846A-8452FA2C8562}"/>
              </a:ext>
            </a:extLst>
          </p:cNvPr>
          <p:cNvGrpSpPr/>
          <p:nvPr/>
        </p:nvGrpSpPr>
        <p:grpSpPr>
          <a:xfrm>
            <a:off x="1245704" y="5778495"/>
            <a:ext cx="6705600" cy="835957"/>
            <a:chOff x="1245704" y="5592417"/>
            <a:chExt cx="6705600" cy="83595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D8C7A6D-43C8-7044-A967-413BB1A18A04}"/>
                </a:ext>
              </a:extLst>
            </p:cNvPr>
            <p:cNvSpPr txBox="1"/>
            <p:nvPr/>
          </p:nvSpPr>
          <p:spPr>
            <a:xfrm>
              <a:off x="3871484" y="6028264"/>
              <a:ext cx="7986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Load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3CD04550-82F9-6244-8855-DEBE5BD84FA9}"/>
                </a:ext>
              </a:extLst>
            </p:cNvPr>
            <p:cNvCxnSpPr/>
            <p:nvPr/>
          </p:nvCxnSpPr>
          <p:spPr>
            <a:xfrm>
              <a:off x="1245704" y="5592417"/>
              <a:ext cx="67056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1D099D-D9A0-2D4E-A181-ADD10C081E34}"/>
              </a:ext>
            </a:extLst>
          </p:cNvPr>
          <p:cNvGrpSpPr/>
          <p:nvPr/>
        </p:nvGrpSpPr>
        <p:grpSpPr>
          <a:xfrm>
            <a:off x="4786227" y="1882990"/>
            <a:ext cx="3236460" cy="679437"/>
            <a:chOff x="7857866" y="2144068"/>
            <a:chExt cx="3236460" cy="679437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6E17A35-7F16-234A-89A2-2F526C5D2AEC}"/>
                </a:ext>
              </a:extLst>
            </p:cNvPr>
            <p:cNvSpPr txBox="1"/>
            <p:nvPr/>
          </p:nvSpPr>
          <p:spPr>
            <a:xfrm>
              <a:off x="8916486" y="2144068"/>
              <a:ext cx="11192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+mn-lt"/>
                  <a:ea typeface="Helvetica Neue" charset="0"/>
                  <a:cs typeface="Helvetica Neue" charset="0"/>
                </a:rPr>
                <a:t>Saturation</a:t>
              </a:r>
            </a:p>
          </p:txBody>
        </p:sp>
        <p:sp>
          <p:nvSpPr>
            <p:cNvPr id="14" name="Left Brace 13">
              <a:extLst>
                <a:ext uri="{FF2B5EF4-FFF2-40B4-BE49-F238E27FC236}">
                  <a16:creationId xmlns:a16="http://schemas.microsoft.com/office/drawing/2014/main" id="{59A186F2-0FD2-3245-9781-78D0D0886548}"/>
                </a:ext>
              </a:extLst>
            </p:cNvPr>
            <p:cNvSpPr/>
            <p:nvPr/>
          </p:nvSpPr>
          <p:spPr>
            <a:xfrm rot="16200000" flipH="1">
              <a:off x="9332109" y="1061289"/>
              <a:ext cx="287973" cy="3236460"/>
            </a:xfrm>
            <a:prstGeom prst="leftBrace">
              <a:avLst>
                <a:gd name="adj1" fmla="val 79458"/>
                <a:gd name="adj2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/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4830B9E5-9EC5-EA4A-A939-7683C9CD88A1}"/>
              </a:ext>
            </a:extLst>
          </p:cNvPr>
          <p:cNvSpPr/>
          <p:nvPr/>
        </p:nvSpPr>
        <p:spPr>
          <a:xfrm>
            <a:off x="4147798" y="2899416"/>
            <a:ext cx="185531" cy="185531"/>
          </a:xfrm>
          <a:prstGeom prst="ellipse">
            <a:avLst/>
          </a:prstGeom>
          <a:solidFill>
            <a:srgbClr val="FF8F00"/>
          </a:solidFill>
          <a:ln>
            <a:solidFill>
              <a:srgbClr val="FF8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70CC51-C2E0-D64E-A153-AE8E0EA54370}"/>
              </a:ext>
            </a:extLst>
          </p:cNvPr>
          <p:cNvSpPr txBox="1"/>
          <p:nvPr/>
        </p:nvSpPr>
        <p:spPr>
          <a:xfrm>
            <a:off x="4206524" y="3131646"/>
            <a:ext cx="27859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>
                <a:latin typeface="+mn-lt"/>
                <a:ea typeface="Helvetica Neue" charset="0"/>
                <a:cs typeface="Helvetica Neue" charset="0"/>
              </a:rPr>
              <a:t>Knee point</a:t>
            </a:r>
            <a:r>
              <a:rPr lang="en-US" sz="1600" b="0" dirty="0">
                <a:latin typeface="+mn-lt"/>
                <a:ea typeface="Helvetica Neue" charset="0"/>
                <a:cs typeface="Helvetica Neue" charset="0"/>
              </a:rPr>
              <a:t>: beyond it, contention for resources increases; a component becomes 100% utilized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43DBA67-6034-0A4B-9A01-0B68E4840D70}"/>
              </a:ext>
            </a:extLst>
          </p:cNvPr>
          <p:cNvCxnSpPr>
            <a:cxnSpLocks/>
          </p:cNvCxnSpPr>
          <p:nvPr/>
        </p:nvCxnSpPr>
        <p:spPr>
          <a:xfrm flipV="1">
            <a:off x="1272208" y="1826849"/>
            <a:ext cx="4191521" cy="3951646"/>
          </a:xfrm>
          <a:prstGeom prst="line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A4AD62A-7483-7E41-9159-84ABBBFA0A0D}"/>
              </a:ext>
            </a:extLst>
          </p:cNvPr>
          <p:cNvCxnSpPr>
            <a:cxnSpLocks/>
          </p:cNvCxnSpPr>
          <p:nvPr/>
        </p:nvCxnSpPr>
        <p:spPr>
          <a:xfrm flipV="1">
            <a:off x="1272208" y="3152015"/>
            <a:ext cx="2785914" cy="2626480"/>
          </a:xfrm>
          <a:prstGeom prst="line">
            <a:avLst/>
          </a:prstGeom>
          <a:noFill/>
          <a:ln w="381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1CB06341-0AF9-DF42-8ABB-A57154F06E6D}"/>
              </a:ext>
            </a:extLst>
          </p:cNvPr>
          <p:cNvSpPr txBox="1"/>
          <p:nvPr/>
        </p:nvSpPr>
        <p:spPr>
          <a:xfrm>
            <a:off x="4195134" y="1803046"/>
            <a:ext cx="753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+mn-lt"/>
                <a:ea typeface="Helvetica Neue" charset="0"/>
                <a:cs typeface="Helvetica Neue" charset="0"/>
              </a:rPr>
              <a:t>Linear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BE4D25-685A-224A-929C-AA353BF1B96F}"/>
              </a:ext>
            </a:extLst>
          </p:cNvPr>
          <p:cNvSpPr txBox="1"/>
          <p:nvPr/>
        </p:nvSpPr>
        <p:spPr>
          <a:xfrm>
            <a:off x="7145630" y="2632141"/>
            <a:ext cx="753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+mn-lt"/>
                <a:ea typeface="Helvetica Neue" charset="0"/>
                <a:cs typeface="Helvetica Neue" charset="0"/>
              </a:rPr>
              <a:t>Actual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1729411-0D76-4A49-BE53-DA90D9C90817}"/>
              </a:ext>
            </a:extLst>
          </p:cNvPr>
          <p:cNvSpPr/>
          <p:nvPr/>
        </p:nvSpPr>
        <p:spPr>
          <a:xfrm>
            <a:off x="4119118" y="2585770"/>
            <a:ext cx="3903586" cy="674558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  <a:gd name="connsiteX0" fmla="*/ 0 w 3435247"/>
              <a:gd name="connsiteY0" fmla="*/ 1726538 h 3348713"/>
              <a:gd name="connsiteX1" fmla="*/ 2454390 w 3435247"/>
              <a:gd name="connsiteY1" fmla="*/ 3340687 h 3348713"/>
              <a:gd name="connsiteX2" fmla="*/ 3435051 w 3435247"/>
              <a:gd name="connsiteY2" fmla="*/ 887896 h 3348713"/>
              <a:gd name="connsiteX3" fmla="*/ 2547155 w 3435247"/>
              <a:gd name="connsiteY3" fmla="*/ 0 h 3348713"/>
              <a:gd name="connsiteX0" fmla="*/ 0 w 3435247"/>
              <a:gd name="connsiteY0" fmla="*/ 1726538 h 1727303"/>
              <a:gd name="connsiteX1" fmla="*/ 1373735 w 3435247"/>
              <a:gd name="connsiteY1" fmla="*/ 1146039 h 1727303"/>
              <a:gd name="connsiteX2" fmla="*/ 3435051 w 3435247"/>
              <a:gd name="connsiteY2" fmla="*/ 887896 h 1727303"/>
              <a:gd name="connsiteX3" fmla="*/ 2547155 w 3435247"/>
              <a:gd name="connsiteY3" fmla="*/ 0 h 1727303"/>
              <a:gd name="connsiteX0" fmla="*/ 0 w 3435247"/>
              <a:gd name="connsiteY0" fmla="*/ 1726538 h 1726539"/>
              <a:gd name="connsiteX1" fmla="*/ 1373735 w 3435247"/>
              <a:gd name="connsiteY1" fmla="*/ 1146039 h 1726539"/>
              <a:gd name="connsiteX2" fmla="*/ 3435051 w 3435247"/>
              <a:gd name="connsiteY2" fmla="*/ 887896 h 1726539"/>
              <a:gd name="connsiteX3" fmla="*/ 2547155 w 3435247"/>
              <a:gd name="connsiteY3" fmla="*/ 0 h 1726539"/>
              <a:gd name="connsiteX0" fmla="*/ 0 w 3435051"/>
              <a:gd name="connsiteY0" fmla="*/ 838642 h 838642"/>
              <a:gd name="connsiteX1" fmla="*/ 1373735 w 3435051"/>
              <a:gd name="connsiteY1" fmla="*/ 258143 h 838642"/>
              <a:gd name="connsiteX2" fmla="*/ 3435051 w 3435051"/>
              <a:gd name="connsiteY2" fmla="*/ 0 h 838642"/>
              <a:gd name="connsiteX0" fmla="*/ 0 w 3435051"/>
              <a:gd name="connsiteY0" fmla="*/ 838642 h 838642"/>
              <a:gd name="connsiteX1" fmla="*/ 1373735 w 3435051"/>
              <a:gd name="connsiteY1" fmla="*/ 258143 h 838642"/>
              <a:gd name="connsiteX2" fmla="*/ 3435051 w 3435051"/>
              <a:gd name="connsiteY2" fmla="*/ 0 h 838642"/>
              <a:gd name="connsiteX0" fmla="*/ 0 w 3435051"/>
              <a:gd name="connsiteY0" fmla="*/ 838642 h 838642"/>
              <a:gd name="connsiteX1" fmla="*/ 1373735 w 3435051"/>
              <a:gd name="connsiteY1" fmla="*/ 258143 h 838642"/>
              <a:gd name="connsiteX2" fmla="*/ 3435051 w 3435051"/>
              <a:gd name="connsiteY2" fmla="*/ 0 h 838642"/>
              <a:gd name="connsiteX0" fmla="*/ 0 w 3533292"/>
              <a:gd name="connsiteY0" fmla="*/ 580688 h 777338"/>
              <a:gd name="connsiteX1" fmla="*/ 1373735 w 3533292"/>
              <a:gd name="connsiteY1" fmla="*/ 189 h 777338"/>
              <a:gd name="connsiteX2" fmla="*/ 3533292 w 3533292"/>
              <a:gd name="connsiteY2" fmla="*/ 627779 h 777338"/>
              <a:gd name="connsiteX0" fmla="*/ 0 w 3896029"/>
              <a:gd name="connsiteY0" fmla="*/ 592838 h 1184851"/>
              <a:gd name="connsiteX1" fmla="*/ 1373735 w 3896029"/>
              <a:gd name="connsiteY1" fmla="*/ 12339 h 1184851"/>
              <a:gd name="connsiteX2" fmla="*/ 3896029 w 3896029"/>
              <a:gd name="connsiteY2" fmla="*/ 1063112 h 1184851"/>
              <a:gd name="connsiteX0" fmla="*/ 0 w 3896029"/>
              <a:gd name="connsiteY0" fmla="*/ 592839 h 1063114"/>
              <a:gd name="connsiteX1" fmla="*/ 1373735 w 3896029"/>
              <a:gd name="connsiteY1" fmla="*/ 12340 h 1063114"/>
              <a:gd name="connsiteX2" fmla="*/ 3896029 w 3896029"/>
              <a:gd name="connsiteY2" fmla="*/ 1063113 h 1063114"/>
              <a:gd name="connsiteX0" fmla="*/ 0 w 3896029"/>
              <a:gd name="connsiteY0" fmla="*/ 669480 h 1139754"/>
              <a:gd name="connsiteX1" fmla="*/ 1403963 w 3896029"/>
              <a:gd name="connsiteY1" fmla="*/ 10249 h 1139754"/>
              <a:gd name="connsiteX2" fmla="*/ 3896029 w 3896029"/>
              <a:gd name="connsiteY2" fmla="*/ 1139754 h 1139754"/>
              <a:gd name="connsiteX0" fmla="*/ 0 w 3896029"/>
              <a:gd name="connsiteY0" fmla="*/ 660047 h 1130321"/>
              <a:gd name="connsiteX1" fmla="*/ 1403963 w 3896029"/>
              <a:gd name="connsiteY1" fmla="*/ 816 h 1130321"/>
              <a:gd name="connsiteX2" fmla="*/ 3896029 w 3896029"/>
              <a:gd name="connsiteY2" fmla="*/ 1130321 h 1130321"/>
              <a:gd name="connsiteX0" fmla="*/ 0 w 3896029"/>
              <a:gd name="connsiteY0" fmla="*/ 660047 h 1130321"/>
              <a:gd name="connsiteX1" fmla="*/ 1403963 w 3896029"/>
              <a:gd name="connsiteY1" fmla="*/ 816 h 1130321"/>
              <a:gd name="connsiteX2" fmla="*/ 3896029 w 3896029"/>
              <a:gd name="connsiteY2" fmla="*/ 1130321 h 1130321"/>
              <a:gd name="connsiteX0" fmla="*/ 0 w 3896029"/>
              <a:gd name="connsiteY0" fmla="*/ 660047 h 1130321"/>
              <a:gd name="connsiteX1" fmla="*/ 1403963 w 3896029"/>
              <a:gd name="connsiteY1" fmla="*/ 816 h 1130321"/>
              <a:gd name="connsiteX2" fmla="*/ 3896029 w 3896029"/>
              <a:gd name="connsiteY2" fmla="*/ 1130321 h 1130321"/>
              <a:gd name="connsiteX0" fmla="*/ 0 w 3903586"/>
              <a:gd name="connsiteY0" fmla="*/ 661799 h 876195"/>
              <a:gd name="connsiteX1" fmla="*/ 1403963 w 3903586"/>
              <a:gd name="connsiteY1" fmla="*/ 2568 h 876195"/>
              <a:gd name="connsiteX2" fmla="*/ 3903586 w 3903586"/>
              <a:gd name="connsiteY2" fmla="*/ 876195 h 876195"/>
              <a:gd name="connsiteX0" fmla="*/ 0 w 3903586"/>
              <a:gd name="connsiteY0" fmla="*/ 662556 h 876952"/>
              <a:gd name="connsiteX1" fmla="*/ 1403963 w 3903586"/>
              <a:gd name="connsiteY1" fmla="*/ 3325 h 876952"/>
              <a:gd name="connsiteX2" fmla="*/ 3903586 w 3903586"/>
              <a:gd name="connsiteY2" fmla="*/ 876952 h 876952"/>
              <a:gd name="connsiteX0" fmla="*/ 0 w 3903586"/>
              <a:gd name="connsiteY0" fmla="*/ 664078 h 878474"/>
              <a:gd name="connsiteX1" fmla="*/ 1403963 w 3903586"/>
              <a:gd name="connsiteY1" fmla="*/ 4847 h 878474"/>
              <a:gd name="connsiteX2" fmla="*/ 3903586 w 3903586"/>
              <a:gd name="connsiteY2" fmla="*/ 878474 h 87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03586" h="878474">
                <a:moveTo>
                  <a:pt x="0" y="664078"/>
                </a:moveTo>
                <a:cubicBezTo>
                  <a:pt x="438700" y="125201"/>
                  <a:pt x="753365" y="-30886"/>
                  <a:pt x="1403963" y="4847"/>
                </a:cubicBezTo>
                <a:cubicBezTo>
                  <a:pt x="2054561" y="40580"/>
                  <a:pt x="3139980" y="529839"/>
                  <a:pt x="3903586" y="878474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97921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325563"/>
          </a:xfrm>
        </p:spPr>
        <p:txBody>
          <a:bodyPr/>
          <a:lstStyle/>
          <a:p>
            <a:pPr algn="ctr"/>
            <a:r>
              <a:rPr lang="en-US" dirty="0"/>
              <a:t>Evaluation in Minutes not Months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3" y="1482811"/>
            <a:ext cx="8855675" cy="46941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Reasoning using your mental model is much </a:t>
            </a:r>
            <a:br>
              <a:rPr lang="en-US" dirty="0"/>
            </a:br>
            <a:r>
              <a:rPr lang="en-US" dirty="0"/>
              <a:t>much faster than really doing it</a:t>
            </a:r>
          </a:p>
          <a:p>
            <a:endParaRPr lang="en-US" dirty="0"/>
          </a:p>
          <a:p>
            <a:r>
              <a:rPr lang="en-US" sz="2600" dirty="0"/>
              <a:t>What would happen if?</a:t>
            </a:r>
          </a:p>
          <a:p>
            <a:pPr lvl="1"/>
            <a:r>
              <a:rPr lang="en-US" sz="2200" dirty="0"/>
              <a:t>I moved my servers from the San Jose datacenter to Oregon?</a:t>
            </a:r>
          </a:p>
          <a:p>
            <a:pPr lvl="1"/>
            <a:r>
              <a:rPr lang="en-US" sz="2200" dirty="0"/>
              <a:t>I switch from c5.xlarges to c5.24xlarges for my servers?</a:t>
            </a:r>
          </a:p>
          <a:p>
            <a:pPr lvl="1"/>
            <a:r>
              <a:rPr lang="en-US" sz="2200" dirty="0"/>
              <a:t>I doubled the number of servers?</a:t>
            </a:r>
          </a:p>
          <a:p>
            <a:pPr lvl="1"/>
            <a:r>
              <a:rPr lang="en-US" sz="2200" dirty="0">
                <a:solidFill>
                  <a:srgbClr val="FF8F00"/>
                </a:solidFill>
              </a:rPr>
              <a:t>I switch from system design X to system design Y?</a:t>
            </a:r>
          </a:p>
          <a:p>
            <a:pPr lvl="2"/>
            <a:r>
              <a:rPr lang="en-US" sz="1800" dirty="0"/>
              <a:t>replace single server with </a:t>
            </a:r>
            <a:r>
              <a:rPr lang="en-US" sz="1800" dirty="0" err="1"/>
              <a:t>Paxos</a:t>
            </a:r>
            <a:r>
              <a:rPr lang="en-US" sz="1800" dirty="0"/>
              <a:t>-replicated system?</a:t>
            </a:r>
          </a:p>
          <a:p>
            <a:pPr lvl="2"/>
            <a:r>
              <a:rPr lang="en-US" sz="1800" dirty="0"/>
              <a:t>replace </a:t>
            </a:r>
            <a:r>
              <a:rPr lang="en-US" sz="1800" dirty="0" err="1"/>
              <a:t>Paxos</a:t>
            </a:r>
            <a:r>
              <a:rPr lang="en-US" sz="1800" dirty="0"/>
              <a:t> with eventually consistent design?</a:t>
            </a:r>
          </a:p>
          <a:p>
            <a:pPr lvl="2"/>
            <a:r>
              <a:rPr lang="en-US" sz="1800" dirty="0"/>
              <a:t>add batching?</a:t>
            </a:r>
          </a:p>
          <a:p>
            <a:pPr lvl="2"/>
            <a:r>
              <a:rPr lang="en-US" sz="1800" dirty="0"/>
              <a:t>replace </a:t>
            </a:r>
            <a:r>
              <a:rPr lang="en-US" sz="1800" dirty="0" err="1"/>
              <a:t>Paxos</a:t>
            </a:r>
            <a:r>
              <a:rPr lang="en-US" sz="1800" dirty="0"/>
              <a:t> with new variant?</a:t>
            </a:r>
          </a:p>
          <a:p>
            <a:pPr lvl="2"/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F4D62C-BC8B-354D-A138-0C7C8037A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35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use these tools!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C178B-3645-1C46-AC7E-3F3D8913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126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Experimental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System A versus System B</a:t>
            </a:r>
          </a:p>
          <a:p>
            <a:endParaRPr lang="en-US" dirty="0"/>
          </a:p>
          <a:p>
            <a:r>
              <a:rPr lang="en-US" dirty="0"/>
              <a:t>From 1 to N closed-loop clients loading each</a:t>
            </a:r>
          </a:p>
          <a:p>
            <a:endParaRPr lang="en-US" dirty="0"/>
          </a:p>
          <a:p>
            <a:r>
              <a:rPr lang="en-US" dirty="0"/>
              <a:t>Compare throughput and latency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AEB9-CB69-6C43-9292-55F8A6881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2220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Move Single Server from San Jose to Oregon</a:t>
            </a:r>
            <a:br>
              <a:rPr lang="en-US" sz="2800" dirty="0"/>
            </a:br>
            <a:r>
              <a:rPr lang="en-US" sz="2800" b="0" dirty="0"/>
              <a:t>(Clients in San Jose)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01729" y="1789591"/>
            <a:ext cx="870479" cy="4008782"/>
            <a:chOff x="375225" y="1577009"/>
            <a:chExt cx="870479" cy="4008782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1245704" y="1577009"/>
              <a:ext cx="0" cy="400878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 rot="16200000">
              <a:off x="-1962" y="3139391"/>
              <a:ext cx="11544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Latency</a:t>
              </a:r>
            </a:p>
          </p:txBody>
        </p:sp>
      </p:grpSp>
      <p:sp>
        <p:nvSpPr>
          <p:cNvPr id="7" name="Freeform 6"/>
          <p:cNvSpPr/>
          <p:nvPr/>
        </p:nvSpPr>
        <p:spPr>
          <a:xfrm>
            <a:off x="1882236" y="2310550"/>
            <a:ext cx="5672127" cy="3155587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8" name="Group 7"/>
          <p:cNvGrpSpPr/>
          <p:nvPr/>
        </p:nvGrpSpPr>
        <p:grpSpPr>
          <a:xfrm>
            <a:off x="1245704" y="5778495"/>
            <a:ext cx="6705600" cy="835957"/>
            <a:chOff x="1245704" y="5592417"/>
            <a:chExt cx="6705600" cy="835957"/>
          </a:xfrm>
        </p:grpSpPr>
        <p:sp>
          <p:nvSpPr>
            <p:cNvPr id="9" name="TextBox 8"/>
            <p:cNvSpPr txBox="1"/>
            <p:nvPr/>
          </p:nvSpPr>
          <p:spPr>
            <a:xfrm>
              <a:off x="3457908" y="6028264"/>
              <a:ext cx="16257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Throughput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1245704" y="5592417"/>
              <a:ext cx="67056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921821" y="1855367"/>
            <a:ext cx="24159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Server in San Jose</a:t>
            </a:r>
          </a:p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Server in Oregon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507152" y="2041451"/>
            <a:ext cx="4146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507152" y="2321441"/>
            <a:ext cx="41467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1507152" y="2041451"/>
            <a:ext cx="6047211" cy="2883107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08F918-B85D-AD44-900D-7DF341B2F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61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Replace Single Server with </a:t>
            </a:r>
            <a:r>
              <a:rPr lang="en-US" sz="2800" dirty="0" err="1"/>
              <a:t>Paxos</a:t>
            </a:r>
            <a:br>
              <a:rPr lang="en-US" sz="2800" dirty="0"/>
            </a:br>
            <a:r>
              <a:rPr lang="en-US" sz="2800" b="0" dirty="0"/>
              <a:t>(Clients and servers in same datacenter, 3 replicas)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01729" y="1789591"/>
            <a:ext cx="870479" cy="4008782"/>
            <a:chOff x="375225" y="1577009"/>
            <a:chExt cx="870479" cy="4008782"/>
          </a:xfrm>
        </p:grpSpPr>
        <p:cxnSp>
          <p:nvCxnSpPr>
            <p:cNvPr id="4" name="Straight Arrow Connector 3"/>
            <p:cNvCxnSpPr/>
            <p:nvPr/>
          </p:nvCxnSpPr>
          <p:spPr>
            <a:xfrm flipV="1">
              <a:off x="1245704" y="1577009"/>
              <a:ext cx="0" cy="400878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 rot="16200000">
              <a:off x="-1962" y="3139391"/>
              <a:ext cx="11544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Latency</a:t>
              </a:r>
            </a:p>
          </p:txBody>
        </p:sp>
      </p:grpSp>
      <p:sp>
        <p:nvSpPr>
          <p:cNvPr id="6" name="Freeform 5"/>
          <p:cNvSpPr/>
          <p:nvPr/>
        </p:nvSpPr>
        <p:spPr>
          <a:xfrm>
            <a:off x="1882236" y="2310550"/>
            <a:ext cx="5672127" cy="3155587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7" name="Group 6"/>
          <p:cNvGrpSpPr/>
          <p:nvPr/>
        </p:nvGrpSpPr>
        <p:grpSpPr>
          <a:xfrm>
            <a:off x="1245704" y="5778495"/>
            <a:ext cx="6705600" cy="835957"/>
            <a:chOff x="1245704" y="5592417"/>
            <a:chExt cx="6705600" cy="835957"/>
          </a:xfrm>
        </p:grpSpPr>
        <p:sp>
          <p:nvSpPr>
            <p:cNvPr id="8" name="TextBox 7"/>
            <p:cNvSpPr txBox="1"/>
            <p:nvPr/>
          </p:nvSpPr>
          <p:spPr>
            <a:xfrm>
              <a:off x="3457908" y="6028264"/>
              <a:ext cx="16257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Throughput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1245704" y="5592417"/>
              <a:ext cx="67056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921822" y="1855367"/>
            <a:ext cx="17251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Single Server</a:t>
            </a:r>
          </a:p>
          <a:p>
            <a:pPr algn="l"/>
            <a:r>
              <a:rPr lang="en-US" b="0" dirty="0" err="1">
                <a:latin typeface="+mn-lt"/>
                <a:ea typeface="Helvetica Neue" charset="0"/>
                <a:cs typeface="Helvetica Neue" charset="0"/>
              </a:rPr>
              <a:t>Paxos</a:t>
            </a:r>
            <a:endParaRPr lang="en-US" b="0" dirty="0">
              <a:latin typeface="+mn-lt"/>
              <a:ea typeface="Helvetica Neue" charset="0"/>
              <a:cs typeface="Helvetica Neue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507152" y="2041451"/>
            <a:ext cx="4146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07152" y="2321441"/>
            <a:ext cx="41467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1507152" y="2041451"/>
            <a:ext cx="3471845" cy="2883107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2554EBD-F919-6444-8C25-06044985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Paxos</a:t>
            </a:r>
            <a:r>
              <a:rPr lang="en-US" sz="2800" dirty="0"/>
              <a:t>: 3 replicas to 5 replicas</a:t>
            </a:r>
            <a:br>
              <a:rPr lang="en-US" sz="2800" dirty="0"/>
            </a:br>
            <a:r>
              <a:rPr lang="en-US" sz="2800" b="0" dirty="0"/>
              <a:t>(Clients and servers in same datacenter)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01729" y="1789591"/>
            <a:ext cx="870479" cy="4008782"/>
            <a:chOff x="375225" y="1577009"/>
            <a:chExt cx="870479" cy="4008782"/>
          </a:xfrm>
        </p:grpSpPr>
        <p:cxnSp>
          <p:nvCxnSpPr>
            <p:cNvPr id="4" name="Straight Arrow Connector 3"/>
            <p:cNvCxnSpPr/>
            <p:nvPr/>
          </p:nvCxnSpPr>
          <p:spPr>
            <a:xfrm flipV="1">
              <a:off x="1245704" y="1577009"/>
              <a:ext cx="0" cy="400878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 rot="16200000">
              <a:off x="-1962" y="3139391"/>
              <a:ext cx="11544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Latency</a:t>
              </a:r>
            </a:p>
          </p:txBody>
        </p:sp>
      </p:grpSp>
      <p:sp>
        <p:nvSpPr>
          <p:cNvPr id="6" name="Freeform 5"/>
          <p:cNvSpPr/>
          <p:nvPr/>
        </p:nvSpPr>
        <p:spPr>
          <a:xfrm>
            <a:off x="1882236" y="2041450"/>
            <a:ext cx="5113987" cy="3155587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7" name="Group 6"/>
          <p:cNvGrpSpPr/>
          <p:nvPr/>
        </p:nvGrpSpPr>
        <p:grpSpPr>
          <a:xfrm>
            <a:off x="1245704" y="5778495"/>
            <a:ext cx="6705600" cy="835957"/>
            <a:chOff x="1245704" y="5592417"/>
            <a:chExt cx="6705600" cy="835957"/>
          </a:xfrm>
        </p:grpSpPr>
        <p:sp>
          <p:nvSpPr>
            <p:cNvPr id="8" name="TextBox 7"/>
            <p:cNvSpPr txBox="1"/>
            <p:nvPr/>
          </p:nvSpPr>
          <p:spPr>
            <a:xfrm>
              <a:off x="3457908" y="6028264"/>
              <a:ext cx="16257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Throughput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1245704" y="5592417"/>
              <a:ext cx="67056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921822" y="1855367"/>
            <a:ext cx="12877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3 replicas</a:t>
            </a:r>
          </a:p>
          <a:p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5 replicas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07152" y="2041451"/>
            <a:ext cx="4146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07152" y="2321441"/>
            <a:ext cx="41467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1877647" y="2044299"/>
            <a:ext cx="5033516" cy="3206851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4140D10D-1003-ED4E-BF1F-6926BAA67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27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Paxos</a:t>
            </a:r>
            <a:r>
              <a:rPr lang="en-US" sz="2800" dirty="0"/>
              <a:t>: 3 replicas to 30 replicas</a:t>
            </a:r>
            <a:br>
              <a:rPr lang="en-US" sz="2800" dirty="0"/>
            </a:br>
            <a:r>
              <a:rPr lang="en-US" sz="2800" b="0" dirty="0"/>
              <a:t>(Clients and servers in same datacenter)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01729" y="1789591"/>
            <a:ext cx="870479" cy="4008782"/>
            <a:chOff x="375225" y="1577009"/>
            <a:chExt cx="870479" cy="4008782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1245704" y="1577009"/>
              <a:ext cx="0" cy="400878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 rot="16200000">
              <a:off x="-1962" y="3139391"/>
              <a:ext cx="11544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Latency</a:t>
              </a:r>
            </a:p>
          </p:txBody>
        </p:sp>
      </p:grpSp>
      <p:sp>
        <p:nvSpPr>
          <p:cNvPr id="7" name="Freeform 6"/>
          <p:cNvSpPr/>
          <p:nvPr/>
        </p:nvSpPr>
        <p:spPr>
          <a:xfrm>
            <a:off x="1882236" y="2041450"/>
            <a:ext cx="5113987" cy="3155587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8" name="Group 7"/>
          <p:cNvGrpSpPr/>
          <p:nvPr/>
        </p:nvGrpSpPr>
        <p:grpSpPr>
          <a:xfrm>
            <a:off x="1245704" y="5778495"/>
            <a:ext cx="6705600" cy="835957"/>
            <a:chOff x="1245704" y="5592417"/>
            <a:chExt cx="6705600" cy="835957"/>
          </a:xfrm>
        </p:grpSpPr>
        <p:sp>
          <p:nvSpPr>
            <p:cNvPr id="9" name="TextBox 8"/>
            <p:cNvSpPr txBox="1"/>
            <p:nvPr/>
          </p:nvSpPr>
          <p:spPr>
            <a:xfrm>
              <a:off x="3457908" y="6028264"/>
              <a:ext cx="16257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Helvetica Neue" charset="0"/>
                  <a:cs typeface="Helvetica Neue" charset="0"/>
                </a:rPr>
                <a:t>Throughput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1245704" y="5592417"/>
              <a:ext cx="67056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921822" y="1855367"/>
            <a:ext cx="14303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3 replicas</a:t>
            </a:r>
          </a:p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30 replicas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07152" y="2041451"/>
            <a:ext cx="4146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07152" y="2321441"/>
            <a:ext cx="41467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1877647" y="2044299"/>
            <a:ext cx="3123792" cy="3206851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90247E-C13C-0E43-BB71-2093151A4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78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00AA5F-E10B-7442-8080-A22301E90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b="1" dirty="0"/>
              <a:t>Workload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input to the system or load applied</a:t>
            </a:r>
          </a:p>
          <a:p>
            <a:pPr>
              <a:lnSpc>
                <a:spcPct val="100000"/>
              </a:lnSpc>
            </a:pPr>
            <a:r>
              <a:rPr lang="en-US" b="1" dirty="0"/>
              <a:t>Utilization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measure of how busy a resource is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capacity consumed (for a capacity-based resource)</a:t>
            </a:r>
          </a:p>
          <a:p>
            <a:pPr>
              <a:lnSpc>
                <a:spcPct val="100000"/>
              </a:lnSpc>
            </a:pPr>
            <a:r>
              <a:rPr lang="en-US" b="1" dirty="0"/>
              <a:t>Saturation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degree to which a resource has queued work it cannot service</a:t>
            </a:r>
          </a:p>
          <a:p>
            <a:pPr>
              <a:lnSpc>
                <a:spcPct val="100000"/>
              </a:lnSpc>
            </a:pPr>
            <a:r>
              <a:rPr lang="en-US" b="1" dirty="0"/>
              <a:t>Bottleneck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resource that limits the system performance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1274EC-1FDE-D044-8BF9-961D1264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633E3D1-4893-2B47-9D5F-7C95F034A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terms</a:t>
            </a:r>
          </a:p>
        </p:txBody>
      </p:sp>
    </p:spTree>
    <p:extLst>
      <p:ext uri="{BB962C8B-B14F-4D97-AF65-F5344CB8AC3E}">
        <p14:creationId xmlns:p14="http://schemas.microsoft.com/office/powerpoint/2010/main" val="32536525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Group together multiple operations</a:t>
            </a:r>
          </a:p>
          <a:p>
            <a:endParaRPr lang="en-US" dirty="0"/>
          </a:p>
          <a:p>
            <a:r>
              <a:rPr lang="en-US" dirty="0"/>
              <a:t>Improves throughput, e.g., </a:t>
            </a:r>
          </a:p>
          <a:p>
            <a:pPr lvl="1"/>
            <a:r>
              <a:rPr lang="en-US" dirty="0"/>
              <a:t>Marshall data together</a:t>
            </a:r>
          </a:p>
          <a:p>
            <a:pPr lvl="1"/>
            <a:r>
              <a:rPr lang="en-US" dirty="0"/>
              <a:t>Send to network layer together</a:t>
            </a:r>
          </a:p>
          <a:p>
            <a:pPr lvl="1"/>
            <a:r>
              <a:rPr lang="en-US" dirty="0" err="1"/>
              <a:t>Unmarshall</a:t>
            </a:r>
            <a:r>
              <a:rPr lang="en-US" dirty="0"/>
              <a:t> data together</a:t>
            </a:r>
          </a:p>
          <a:p>
            <a:pPr lvl="1"/>
            <a:r>
              <a:rPr lang="en-US" dirty="0"/>
              <a:t>Handle group of operations together</a:t>
            </a:r>
          </a:p>
          <a:p>
            <a:pPr lvl="1"/>
            <a:endParaRPr lang="en-US" dirty="0"/>
          </a:p>
          <a:p>
            <a:r>
              <a:rPr lang="en-US" dirty="0"/>
              <a:t>Delay processing/sending operations </a:t>
            </a:r>
            <a:br>
              <a:rPr lang="en-US" dirty="0"/>
            </a:br>
            <a:r>
              <a:rPr lang="en-US" dirty="0"/>
              <a:t>to increase batch size</a:t>
            </a:r>
          </a:p>
          <a:p>
            <a:pPr lvl="1"/>
            <a:r>
              <a:rPr lang="en-US" dirty="0"/>
              <a:t>Common way to trade an increase in latency</a:t>
            </a:r>
            <a:br>
              <a:rPr lang="en-US" dirty="0"/>
            </a:br>
            <a:r>
              <a:rPr lang="en-US" dirty="0"/>
              <a:t>for increase in throughput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B32D0-1F5E-544B-B125-DB63894BF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9502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Paxos</a:t>
            </a:r>
            <a:r>
              <a:rPr lang="en-US" sz="2800" dirty="0"/>
              <a:t> with batching</a:t>
            </a:r>
            <a:br>
              <a:rPr lang="en-US" sz="2800" dirty="0"/>
            </a:br>
            <a:r>
              <a:rPr lang="en-US" sz="2800" b="0" dirty="0"/>
              <a:t>(Clients and servers in same datacenter, </a:t>
            </a:r>
            <a:r>
              <a:rPr lang="en-US" sz="28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replicas</a:t>
            </a:r>
            <a:r>
              <a:rPr lang="en-US" sz="2800" b="0" dirty="0"/>
              <a:t>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01729" y="1789591"/>
            <a:ext cx="870479" cy="4008782"/>
            <a:chOff x="375225" y="1577009"/>
            <a:chExt cx="870479" cy="4008782"/>
          </a:xfrm>
        </p:grpSpPr>
        <p:cxnSp>
          <p:nvCxnSpPr>
            <p:cNvPr id="4" name="Straight Arrow Connector 3"/>
            <p:cNvCxnSpPr/>
            <p:nvPr/>
          </p:nvCxnSpPr>
          <p:spPr>
            <a:xfrm flipV="1">
              <a:off x="1245704" y="1577009"/>
              <a:ext cx="0" cy="400878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 rot="16200000">
              <a:off x="-1962" y="3139391"/>
              <a:ext cx="11544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+mn-lt"/>
                  <a:ea typeface="Helvetica Neue" charset="0"/>
                  <a:cs typeface="Helvetica Neue" charset="0"/>
                </a:rPr>
                <a:t>Latency</a:t>
              </a:r>
              <a:endParaRPr lang="en-US" dirty="0">
                <a:latin typeface="+mn-lt"/>
                <a:ea typeface="Helvetica Neue" charset="0"/>
                <a:cs typeface="Helvetica Neue" charset="0"/>
              </a:endParaRPr>
            </a:p>
          </p:txBody>
        </p:sp>
      </p:grpSp>
      <p:sp>
        <p:nvSpPr>
          <p:cNvPr id="6" name="Freeform 5"/>
          <p:cNvSpPr/>
          <p:nvPr/>
        </p:nvSpPr>
        <p:spPr>
          <a:xfrm>
            <a:off x="1882236" y="2041450"/>
            <a:ext cx="3667959" cy="3155587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7" name="Group 6"/>
          <p:cNvGrpSpPr/>
          <p:nvPr/>
        </p:nvGrpSpPr>
        <p:grpSpPr>
          <a:xfrm>
            <a:off x="1245704" y="5778495"/>
            <a:ext cx="6705600" cy="835957"/>
            <a:chOff x="1245704" y="5592417"/>
            <a:chExt cx="6705600" cy="835957"/>
          </a:xfrm>
        </p:grpSpPr>
        <p:sp>
          <p:nvSpPr>
            <p:cNvPr id="8" name="TextBox 7"/>
            <p:cNvSpPr txBox="1"/>
            <p:nvPr/>
          </p:nvSpPr>
          <p:spPr>
            <a:xfrm>
              <a:off x="3457908" y="6028264"/>
              <a:ext cx="16257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+mn-lt"/>
                  <a:ea typeface="Helvetica Neue" charset="0"/>
                  <a:cs typeface="Helvetica Neue" charset="0"/>
                </a:rPr>
                <a:t>Throughput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1245704" y="5592417"/>
              <a:ext cx="67056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921822" y="1855367"/>
            <a:ext cx="1681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no batching</a:t>
            </a:r>
          </a:p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with batching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07152" y="2041451"/>
            <a:ext cx="4146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07152" y="2321441"/>
            <a:ext cx="41467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1877647" y="1761409"/>
            <a:ext cx="5650204" cy="3206851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CE145D8-62F7-C440-BF23-B4DB9E063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51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Paxos</a:t>
            </a:r>
            <a:r>
              <a:rPr lang="en-US" sz="2800" dirty="0"/>
              <a:t>: 3 local replicas to geo-replicated</a:t>
            </a:r>
            <a:br>
              <a:rPr lang="en-US" sz="2800" dirty="0"/>
            </a:br>
            <a:r>
              <a:rPr lang="en-US" sz="2800" b="0" dirty="0"/>
              <a:t>(Clients in NY; replicas in NY, Oregon, Singapore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01729" y="1789591"/>
            <a:ext cx="870479" cy="4008782"/>
            <a:chOff x="375225" y="1577009"/>
            <a:chExt cx="870479" cy="4008782"/>
          </a:xfrm>
        </p:grpSpPr>
        <p:cxnSp>
          <p:nvCxnSpPr>
            <p:cNvPr id="4" name="Straight Arrow Connector 3"/>
            <p:cNvCxnSpPr/>
            <p:nvPr/>
          </p:nvCxnSpPr>
          <p:spPr>
            <a:xfrm flipV="1">
              <a:off x="1245704" y="1577009"/>
              <a:ext cx="0" cy="400878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 rot="16200000">
              <a:off x="-1962" y="3139391"/>
              <a:ext cx="11544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+mn-lt"/>
                  <a:ea typeface="Helvetica Neue" charset="0"/>
                  <a:cs typeface="Helvetica Neue" charset="0"/>
                </a:rPr>
                <a:t>Latency</a:t>
              </a:r>
              <a:endParaRPr lang="en-US" dirty="0">
                <a:latin typeface="+mn-lt"/>
                <a:ea typeface="Helvetica Neue" charset="0"/>
                <a:cs typeface="Helvetica Neue" charset="0"/>
              </a:endParaRPr>
            </a:p>
          </p:txBody>
        </p:sp>
      </p:grpSp>
      <p:sp>
        <p:nvSpPr>
          <p:cNvPr id="6" name="Freeform 5"/>
          <p:cNvSpPr/>
          <p:nvPr/>
        </p:nvSpPr>
        <p:spPr>
          <a:xfrm>
            <a:off x="1714487" y="2227536"/>
            <a:ext cx="5113987" cy="3155587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grpSp>
        <p:nvGrpSpPr>
          <p:cNvPr id="7" name="Group 6"/>
          <p:cNvGrpSpPr/>
          <p:nvPr/>
        </p:nvGrpSpPr>
        <p:grpSpPr>
          <a:xfrm>
            <a:off x="1245704" y="5778495"/>
            <a:ext cx="6705600" cy="835957"/>
            <a:chOff x="1245704" y="5592417"/>
            <a:chExt cx="6705600" cy="835957"/>
          </a:xfrm>
        </p:grpSpPr>
        <p:sp>
          <p:nvSpPr>
            <p:cNvPr id="8" name="TextBox 7"/>
            <p:cNvSpPr txBox="1"/>
            <p:nvPr/>
          </p:nvSpPr>
          <p:spPr>
            <a:xfrm>
              <a:off x="3457908" y="6028264"/>
              <a:ext cx="16257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+mn-lt"/>
                  <a:ea typeface="Helvetica Neue" charset="0"/>
                  <a:cs typeface="Helvetica Neue" charset="0"/>
                </a:rPr>
                <a:t>Throughput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1245704" y="5592417"/>
              <a:ext cx="67056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921822" y="1855367"/>
            <a:ext cx="24096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all local</a:t>
            </a:r>
          </a:p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leader in NY</a:t>
            </a:r>
          </a:p>
          <a:p>
            <a:pPr algn="l"/>
            <a:r>
              <a:rPr lang="en-US" b="0" dirty="0">
                <a:latin typeface="+mn-lt"/>
                <a:ea typeface="Helvetica Neue" charset="0"/>
                <a:cs typeface="Helvetica Neue" charset="0"/>
              </a:rPr>
              <a:t>leader in Singapore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07152" y="2041451"/>
            <a:ext cx="4146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07152" y="2321441"/>
            <a:ext cx="41467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1442608" y="1709994"/>
            <a:ext cx="5404011" cy="3206851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sp>
        <p:nvSpPr>
          <p:cNvPr id="14" name="Freeform 13"/>
          <p:cNvSpPr/>
          <p:nvPr/>
        </p:nvSpPr>
        <p:spPr>
          <a:xfrm>
            <a:off x="1353481" y="1325563"/>
            <a:ext cx="5474993" cy="3206851"/>
          </a:xfrm>
          <a:custGeom>
            <a:avLst/>
            <a:gdLst>
              <a:gd name="connsiteX0" fmla="*/ 0 w 5798593"/>
              <a:gd name="connsiteY0" fmla="*/ 3790122 h 3799497"/>
              <a:gd name="connsiteX1" fmla="*/ 4850296 w 5798593"/>
              <a:gd name="connsiteY1" fmla="*/ 3366053 h 3799497"/>
              <a:gd name="connsiteX2" fmla="*/ 5791200 w 5798593"/>
              <a:gd name="connsiteY2" fmla="*/ 980661 h 3799497"/>
              <a:gd name="connsiteX3" fmla="*/ 5314122 w 5798593"/>
              <a:gd name="connsiteY3" fmla="*/ 0 h 3799497"/>
              <a:gd name="connsiteX0" fmla="*/ 0 w 5995551"/>
              <a:gd name="connsiteY0" fmla="*/ 3790122 h 3800747"/>
              <a:gd name="connsiteX1" fmla="*/ 4850296 w 5995551"/>
              <a:gd name="connsiteY1" fmla="*/ 3366053 h 3800747"/>
              <a:gd name="connsiteX2" fmla="*/ 5989983 w 5995551"/>
              <a:gd name="connsiteY2" fmla="*/ 914400 h 3800747"/>
              <a:gd name="connsiteX3" fmla="*/ 5314122 w 5995551"/>
              <a:gd name="connsiteY3" fmla="*/ 0 h 3800747"/>
              <a:gd name="connsiteX0" fmla="*/ 0 w 5681133"/>
              <a:gd name="connsiteY0" fmla="*/ 3790122 h 3809703"/>
              <a:gd name="connsiteX1" fmla="*/ 4850296 w 5681133"/>
              <a:gd name="connsiteY1" fmla="*/ 3366053 h 3809703"/>
              <a:gd name="connsiteX2" fmla="*/ 5671931 w 5681133"/>
              <a:gd name="connsiteY2" fmla="*/ 569844 h 3809703"/>
              <a:gd name="connsiteX3" fmla="*/ 5314122 w 5681133"/>
              <a:gd name="connsiteY3" fmla="*/ 0 h 3809703"/>
              <a:gd name="connsiteX0" fmla="*/ 0 w 5681625"/>
              <a:gd name="connsiteY0" fmla="*/ 4108174 h 4127755"/>
              <a:gd name="connsiteX1" fmla="*/ 4850296 w 5681625"/>
              <a:gd name="connsiteY1" fmla="*/ 3684105 h 4127755"/>
              <a:gd name="connsiteX2" fmla="*/ 5671931 w 5681625"/>
              <a:gd name="connsiteY2" fmla="*/ 887896 h 4127755"/>
              <a:gd name="connsiteX3" fmla="*/ 4784035 w 5681625"/>
              <a:gd name="connsiteY3" fmla="*/ 0 h 4127755"/>
              <a:gd name="connsiteX0" fmla="*/ 0 w 5672127"/>
              <a:gd name="connsiteY0" fmla="*/ 4108174 h 4109504"/>
              <a:gd name="connsiteX1" fmla="*/ 4691270 w 5672127"/>
              <a:gd name="connsiteY1" fmla="*/ 3340687 h 4109504"/>
              <a:gd name="connsiteX2" fmla="*/ 5671931 w 5672127"/>
              <a:gd name="connsiteY2" fmla="*/ 887896 h 4109504"/>
              <a:gd name="connsiteX3" fmla="*/ 4784035 w 5672127"/>
              <a:gd name="connsiteY3" fmla="*/ 0 h 41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2127" h="4109504">
                <a:moveTo>
                  <a:pt x="0" y="4108174"/>
                </a:moveTo>
                <a:cubicBezTo>
                  <a:pt x="1942548" y="4130261"/>
                  <a:pt x="3745948" y="3877400"/>
                  <a:pt x="4691270" y="3340687"/>
                </a:cubicBezTo>
                <a:cubicBezTo>
                  <a:pt x="5636592" y="2803974"/>
                  <a:pt x="5656470" y="1444677"/>
                  <a:pt x="5671931" y="887896"/>
                </a:cubicBezTo>
                <a:cubicBezTo>
                  <a:pt x="5687392" y="331115"/>
                  <a:pt x="4784035" y="0"/>
                  <a:pt x="4784035" y="0"/>
                </a:cubicBezTo>
              </a:path>
            </a:pathLst>
          </a:cu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507152" y="2601432"/>
            <a:ext cx="414670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0AFCA53E-4D24-964C-AC68-DF417B15F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1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Measure distributed systems externally</a:t>
            </a:r>
          </a:p>
          <a:p>
            <a:endParaRPr lang="en-US" dirty="0"/>
          </a:p>
          <a:p>
            <a:r>
              <a:rPr lang="en-US" dirty="0"/>
              <a:t>Latency: how long operations take</a:t>
            </a:r>
          </a:p>
          <a:p>
            <a:r>
              <a:rPr lang="en-US" dirty="0"/>
              <a:t>Throughput: how many operations/sec</a:t>
            </a:r>
          </a:p>
          <a:p>
            <a:endParaRPr lang="en-US" dirty="0"/>
          </a:p>
          <a:p>
            <a:r>
              <a:rPr lang="en-US" dirty="0"/>
              <a:t>Reason about latency and throughput using internal knowledge of system design </a:t>
            </a:r>
          </a:p>
          <a:p>
            <a:pPr lvl="1"/>
            <a:r>
              <a:rPr lang="en-US" dirty="0"/>
              <a:t>(and back-of-the-envelope calculations)</a:t>
            </a:r>
          </a:p>
          <a:p>
            <a:pPr lvl="1"/>
            <a:endParaRPr lang="en-US" dirty="0"/>
          </a:p>
          <a:p>
            <a:r>
              <a:rPr lang="en-US" dirty="0"/>
              <a:t>Reason about effects on latency and throughput from changes to system choice, deployment, design</a:t>
            </a:r>
          </a:p>
          <a:p>
            <a:pPr lvl="1"/>
            <a:r>
              <a:rPr lang="en-US" dirty="0"/>
              <a:t>Critical tool in system design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C6CAA-56D6-7247-AC74-9ECAB65C1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4032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6232C-2FCC-534A-BB45-EA9B43404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373" y="1045029"/>
            <a:ext cx="7772400" cy="2967210"/>
          </a:xfrm>
        </p:spPr>
        <p:txBody>
          <a:bodyPr/>
          <a:lstStyle/>
          <a:p>
            <a:pPr marL="0" indent="0"/>
            <a:r>
              <a:rPr lang="en-US" dirty="0"/>
              <a:t>Five ways not to fool yourself or: designing experiments for understanding performance</a:t>
            </a:r>
            <a:br>
              <a:rPr lang="en-US" dirty="0"/>
            </a:br>
            <a:r>
              <a:rPr lang="en-US" b="0" dirty="0">
                <a:solidFill>
                  <a:schemeClr val="accent6">
                    <a:lumMod val="75000"/>
                  </a:schemeClr>
                </a:solidFill>
              </a:rPr>
              <a:t>Tim Harris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1635C-EA10-4A40-93C3-8F70F4753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>
                <a:hlinkClick r:id="rId2"/>
              </a:rPr>
              <a:t>https://timharris.uk/misc/five-ways.pdf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BF4D3-00A9-7847-88F1-6EDE50F3E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388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 as you 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Develop good test harness for running experiments </a:t>
            </a:r>
            <a:r>
              <a:rPr lang="en-US" b="1" dirty="0"/>
              <a:t>early</a:t>
            </a:r>
          </a:p>
          <a:p>
            <a:pPr>
              <a:lnSpc>
                <a:spcPct val="100000"/>
              </a:lnSpc>
            </a:pPr>
            <a:r>
              <a:rPr lang="en-US" dirty="0"/>
              <a:t>Have scripts for plotting results</a:t>
            </a:r>
          </a:p>
          <a:p>
            <a:pPr>
              <a:lnSpc>
                <a:spcPct val="100000"/>
              </a:lnSpc>
            </a:pPr>
            <a:r>
              <a:rPr lang="en-US" dirty="0"/>
              <a:t>Automate as much as possible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Ideally it is a single click process!</a:t>
            </a:r>
          </a:p>
          <a:p>
            <a:pPr>
              <a:lnSpc>
                <a:spcPct val="100000"/>
              </a:lnSpc>
            </a:pPr>
            <a:r>
              <a:rPr lang="en-US" dirty="0"/>
              <a:t>Divide experimental data from plot data</a:t>
            </a:r>
          </a:p>
        </p:txBody>
      </p:sp>
    </p:spTree>
    <p:extLst>
      <p:ext uri="{BB962C8B-B14F-4D97-AF65-F5344CB8AC3E}">
        <p14:creationId xmlns:p14="http://schemas.microsoft.com/office/powerpoint/2010/main" val="34933670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Gain confidence (and understanding)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Plot what you measure</a:t>
            </a:r>
          </a:p>
          <a:p>
            <a:pPr>
              <a:lnSpc>
                <a:spcPct val="100000"/>
              </a:lnSpc>
            </a:pPr>
            <a:r>
              <a:rPr lang="en-US" dirty="0"/>
              <a:t>Be careful about trade-offs</a:t>
            </a:r>
          </a:p>
          <a:p>
            <a:pPr>
              <a:lnSpc>
                <a:spcPct val="100000"/>
              </a:lnSpc>
            </a:pPr>
            <a:r>
              <a:rPr lang="en-US" dirty="0"/>
              <a:t>Beware of averages</a:t>
            </a:r>
          </a:p>
          <a:p>
            <a:pPr>
              <a:lnSpc>
                <a:spcPct val="100000"/>
              </a:lnSpc>
            </a:pPr>
            <a:r>
              <a:rPr lang="en-US" dirty="0"/>
              <a:t>Check experiments are reproducible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(Also statistics! Deal with outliers, repetitions)</a:t>
            </a:r>
          </a:p>
        </p:txBody>
      </p:sp>
    </p:spTree>
    <p:extLst>
      <p:ext uri="{BB962C8B-B14F-4D97-AF65-F5344CB8AC3E}">
        <p14:creationId xmlns:p14="http://schemas.microsoft.com/office/powerpoint/2010/main" val="16734882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Include lightweight sanity checks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It’s easy for things to go wrong</a:t>
            </a:r>
            <a:r>
              <a:rPr lang="mr-IN" dirty="0"/>
              <a:t>…</a:t>
            </a:r>
            <a:r>
              <a:rPr lang="en-US" dirty="0"/>
              <a:t> and without noticing</a:t>
            </a:r>
            <a:r>
              <a:rPr lang="mr-IN" dirty="0"/>
              <a:t>…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Make sure you catch problems</a:t>
            </a:r>
          </a:p>
          <a:p>
            <a:pPr>
              <a:lnSpc>
                <a:spcPct val="100000"/>
              </a:lnSpc>
            </a:pPr>
            <a:r>
              <a:rPr lang="en-US" dirty="0"/>
              <a:t>Have sufficiently cheap checks to leave on in all runs</a:t>
            </a:r>
          </a:p>
          <a:p>
            <a:pPr>
              <a:lnSpc>
                <a:spcPct val="100000"/>
              </a:lnSpc>
            </a:pPr>
            <a:r>
              <a:rPr lang="en-US" dirty="0"/>
              <a:t>Have sanity checks at the end of a run</a:t>
            </a:r>
          </a:p>
          <a:p>
            <a:pPr>
              <a:lnSpc>
                <a:spcPct val="100000"/>
              </a:lnSpc>
            </a:pPr>
            <a:r>
              <a:rPr lang="en-US" dirty="0"/>
              <a:t>And don’t output results if any problem occurs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0835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 simple cases first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Start with simple settings and check the system behaves as expected</a:t>
            </a:r>
          </a:p>
          <a:p>
            <a:pPr>
              <a:lnSpc>
                <a:spcPct val="100000"/>
              </a:lnSpc>
            </a:pPr>
            <a:r>
              <a:rPr lang="en-US" dirty="0"/>
              <a:t>Be in control of sources of uncertainty to the largest extent possible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And use checks to detect if that assumption does not hold</a:t>
            </a:r>
          </a:p>
          <a:p>
            <a:pPr>
              <a:lnSpc>
                <a:spcPct val="100000"/>
              </a:lnSpc>
            </a:pPr>
            <a:r>
              <a:rPr lang="en-US" dirty="0"/>
              <a:t>Simplify workloads and make sure experiments are long enough</a:t>
            </a:r>
          </a:p>
          <a:p>
            <a:pPr>
              <a:lnSpc>
                <a:spcPct val="100000"/>
              </a:lnSpc>
            </a:pPr>
            <a:r>
              <a:rPr lang="en-US" dirty="0"/>
              <a:t>Use these as a performance regression test for the future</a:t>
            </a:r>
          </a:p>
        </p:txBody>
      </p:sp>
    </p:spTree>
    <p:extLst>
      <p:ext uri="{BB962C8B-B14F-4D97-AF65-F5344CB8AC3E}">
        <p14:creationId xmlns:p14="http://schemas.microsoft.com/office/powerpoint/2010/main" val="27340535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 beyond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End to end improvements are great but are they happening because of your optimization?</a:t>
            </a:r>
          </a:p>
          <a:p>
            <a:pPr>
              <a:lnSpc>
                <a:spcPct val="100000"/>
              </a:lnSpc>
            </a:pPr>
            <a:r>
              <a:rPr lang="en-US" dirty="0"/>
              <a:t>Try to link differences in workloads with performance</a:t>
            </a:r>
          </a:p>
          <a:p>
            <a:pPr>
              <a:lnSpc>
                <a:spcPct val="100000"/>
              </a:lnSpc>
            </a:pPr>
            <a:r>
              <a:rPr lang="en-US" dirty="0"/>
              <a:t>Look further into differences in resource utilization and statistics from performance counters</a:t>
            </a:r>
          </a:p>
        </p:txBody>
      </p:sp>
    </p:spTree>
    <p:extLst>
      <p:ext uri="{BB962C8B-B14F-4D97-AF65-F5344CB8AC3E}">
        <p14:creationId xmlns:p14="http://schemas.microsoft.com/office/powerpoint/2010/main" val="133651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DE463A-6FAD-C849-AD3D-0C66C2F2D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Response time (also latency at times)</a:t>
            </a:r>
          </a:p>
          <a:p>
            <a:pPr lvl="1"/>
            <a:r>
              <a:rPr lang="en-US" sz="2600" dirty="0"/>
              <a:t>The time for an operation to complete</a:t>
            </a:r>
          </a:p>
          <a:p>
            <a:pPr lvl="1"/>
            <a:r>
              <a:rPr lang="en-US" sz="2600" dirty="0"/>
              <a:t>Includes any time spent waiting (</a:t>
            </a:r>
            <a:r>
              <a:rPr lang="en-US" sz="2600" b="1" dirty="0"/>
              <a:t>queuing time</a:t>
            </a:r>
            <a:r>
              <a:rPr lang="en-US" sz="2600" dirty="0"/>
              <a:t>) and time spent being serviced (</a:t>
            </a:r>
            <a:r>
              <a:rPr lang="en-US" sz="2600" b="1" dirty="0"/>
              <a:t>service time</a:t>
            </a:r>
            <a:r>
              <a:rPr lang="en-US" sz="2600" dirty="0"/>
              <a:t>), and time to transfer the result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37DB93-2017-1C40-ADFD-9439E2185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460108-4D7D-574E-B6BA-0378BF693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terms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652C127-B2C7-5042-902A-224B52F1AD67}"/>
              </a:ext>
            </a:extLst>
          </p:cNvPr>
          <p:cNvCxnSpPr>
            <a:cxnSpLocks/>
          </p:cNvCxnSpPr>
          <p:nvPr/>
        </p:nvCxnSpPr>
        <p:spPr>
          <a:xfrm>
            <a:off x="1077479" y="4373276"/>
            <a:ext cx="2776064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449F1E8-FEBD-CE44-91A9-21329540049A}"/>
              </a:ext>
            </a:extLst>
          </p:cNvPr>
          <p:cNvCxnSpPr>
            <a:cxnSpLocks/>
          </p:cNvCxnSpPr>
          <p:nvPr/>
        </p:nvCxnSpPr>
        <p:spPr>
          <a:xfrm flipH="1">
            <a:off x="1077479" y="5942180"/>
            <a:ext cx="4174690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E3F6F31-0E0D-8647-B0E7-902878015778}"/>
              </a:ext>
            </a:extLst>
          </p:cNvPr>
          <p:cNvSpPr txBox="1"/>
          <p:nvPr/>
        </p:nvSpPr>
        <p:spPr>
          <a:xfrm>
            <a:off x="1637596" y="3872533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Input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77ACF-8CD8-7C48-8A01-1ACE48BD060E}"/>
              </a:ext>
            </a:extLst>
          </p:cNvPr>
          <p:cNvSpPr txBox="1"/>
          <p:nvPr/>
        </p:nvSpPr>
        <p:spPr>
          <a:xfrm>
            <a:off x="1074529" y="4780122"/>
            <a:ext cx="1412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Response</a:t>
            </a:r>
            <a:br>
              <a:rPr lang="en-US" dirty="0">
                <a:latin typeface="+mn-lt"/>
                <a:ea typeface="Arial" charset="0"/>
                <a:cs typeface="Arial" charset="0"/>
              </a:rPr>
            </a:br>
            <a:r>
              <a:rPr lang="en-US" dirty="0">
                <a:latin typeface="+mn-lt"/>
                <a:ea typeface="Arial" charset="0"/>
                <a:cs typeface="Arial" charset="0"/>
              </a:rPr>
              <a:t>Time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137DDD-807B-CE41-AC61-5B11ADC20769}"/>
              </a:ext>
            </a:extLst>
          </p:cNvPr>
          <p:cNvSpPr txBox="1"/>
          <p:nvPr/>
        </p:nvSpPr>
        <p:spPr>
          <a:xfrm>
            <a:off x="1530996" y="5995810"/>
            <a:ext cx="1026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Output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8197091-C96B-8B43-AD5F-6E4836A471D4}"/>
              </a:ext>
            </a:extLst>
          </p:cNvPr>
          <p:cNvCxnSpPr>
            <a:cxnSpLocks/>
          </p:cNvCxnSpPr>
          <p:nvPr/>
        </p:nvCxnSpPr>
        <p:spPr>
          <a:xfrm>
            <a:off x="1077479" y="4373276"/>
            <a:ext cx="0" cy="1568904"/>
          </a:xfrm>
          <a:prstGeom prst="straightConnector1">
            <a:avLst/>
          </a:prstGeom>
          <a:ln>
            <a:prstDash val="sysDash"/>
            <a:headEnd type="triangl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D82688F-B62C-034A-B04B-56037867D079}"/>
              </a:ext>
            </a:extLst>
          </p:cNvPr>
          <p:cNvCxnSpPr>
            <a:cxnSpLocks/>
          </p:cNvCxnSpPr>
          <p:nvPr/>
        </p:nvCxnSpPr>
        <p:spPr>
          <a:xfrm>
            <a:off x="3853543" y="3992514"/>
            <a:ext cx="1260000" cy="0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64B45E0-62B0-174D-BA69-EA60DF854938}"/>
              </a:ext>
            </a:extLst>
          </p:cNvPr>
          <p:cNvCxnSpPr>
            <a:cxnSpLocks/>
          </p:cNvCxnSpPr>
          <p:nvPr/>
        </p:nvCxnSpPr>
        <p:spPr>
          <a:xfrm>
            <a:off x="3853541" y="4759622"/>
            <a:ext cx="1260000" cy="0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D6C07BB-835C-6748-944C-AAFA25B99191}"/>
              </a:ext>
            </a:extLst>
          </p:cNvPr>
          <p:cNvCxnSpPr>
            <a:cxnSpLocks/>
          </p:cNvCxnSpPr>
          <p:nvPr/>
        </p:nvCxnSpPr>
        <p:spPr>
          <a:xfrm>
            <a:off x="5113541" y="3972014"/>
            <a:ext cx="0" cy="787608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F1A0B79-B601-6E4B-A8E3-C12F05597ED3}"/>
              </a:ext>
            </a:extLst>
          </p:cNvPr>
          <p:cNvCxnSpPr>
            <a:cxnSpLocks/>
          </p:cNvCxnSpPr>
          <p:nvPr/>
        </p:nvCxnSpPr>
        <p:spPr>
          <a:xfrm>
            <a:off x="4801483" y="3972014"/>
            <a:ext cx="0" cy="787608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5D7655E-5D75-C54E-B699-3D532F5C9286}"/>
              </a:ext>
            </a:extLst>
          </p:cNvPr>
          <p:cNvCxnSpPr>
            <a:cxnSpLocks/>
          </p:cNvCxnSpPr>
          <p:nvPr/>
        </p:nvCxnSpPr>
        <p:spPr>
          <a:xfrm>
            <a:off x="4489426" y="3972014"/>
            <a:ext cx="0" cy="787608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E4E8F5E-88EF-D248-8771-B09D68C10E6E}"/>
              </a:ext>
            </a:extLst>
          </p:cNvPr>
          <p:cNvCxnSpPr>
            <a:cxnSpLocks/>
          </p:cNvCxnSpPr>
          <p:nvPr/>
        </p:nvCxnSpPr>
        <p:spPr>
          <a:xfrm>
            <a:off x="4177369" y="3972014"/>
            <a:ext cx="0" cy="787608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6128ABE8-68A3-A44E-A72D-DE016A6096A5}"/>
              </a:ext>
            </a:extLst>
          </p:cNvPr>
          <p:cNvSpPr/>
          <p:nvPr/>
        </p:nvSpPr>
        <p:spPr>
          <a:xfrm>
            <a:off x="4839254" y="4062457"/>
            <a:ext cx="241424" cy="6209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A22107F-2993-934A-B85D-0A07EEECDB2C}"/>
              </a:ext>
            </a:extLst>
          </p:cNvPr>
          <p:cNvSpPr/>
          <p:nvPr/>
        </p:nvSpPr>
        <p:spPr>
          <a:xfrm>
            <a:off x="4522290" y="4062457"/>
            <a:ext cx="241424" cy="6209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4AE409E-D79B-7C45-9393-9DA7F4284FAB}"/>
              </a:ext>
            </a:extLst>
          </p:cNvPr>
          <p:cNvSpPr/>
          <p:nvPr/>
        </p:nvSpPr>
        <p:spPr>
          <a:xfrm>
            <a:off x="2542029" y="4050767"/>
            <a:ext cx="241424" cy="6209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1C80978-D129-7944-A789-86BA9861B41C}"/>
              </a:ext>
            </a:extLst>
          </p:cNvPr>
          <p:cNvSpPr/>
          <p:nvPr/>
        </p:nvSpPr>
        <p:spPr>
          <a:xfrm>
            <a:off x="2857060" y="4050767"/>
            <a:ext cx="241424" cy="6209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77E2E02-9D17-5540-961F-6560A38FF579}"/>
              </a:ext>
            </a:extLst>
          </p:cNvPr>
          <p:cNvSpPr txBox="1"/>
          <p:nvPr/>
        </p:nvSpPr>
        <p:spPr>
          <a:xfrm>
            <a:off x="4076199" y="4788167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Queue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CD618B8-C824-8B4B-AF3B-379E5DE88219}"/>
              </a:ext>
            </a:extLst>
          </p:cNvPr>
          <p:cNvSpPr/>
          <p:nvPr/>
        </p:nvSpPr>
        <p:spPr>
          <a:xfrm>
            <a:off x="5256255" y="3976092"/>
            <a:ext cx="2310303" cy="2320017"/>
          </a:xfrm>
          <a:prstGeom prst="roundRect">
            <a:avLst>
              <a:gd name="adj" fmla="val 11074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ea typeface="Helvetica Neue Medium" charset="0"/>
                <a:cs typeface="Helvetica Neue Medium" charset="0"/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40203135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Toward production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Do observations made in simple controlled settings hold in more complex environments?</a:t>
            </a:r>
          </a:p>
          <a:p>
            <a:pPr>
              <a:lnSpc>
                <a:spcPct val="100000"/>
              </a:lnSpc>
            </a:pPr>
            <a:r>
              <a:rPr lang="en-US" dirty="0"/>
              <a:t>If that is not true, try to decouple a number of aspects of this problem</a:t>
            </a:r>
          </a:p>
          <a:p>
            <a:pPr>
              <a:lnSpc>
                <a:spcPct val="100000"/>
              </a:lnSpc>
            </a:pPr>
            <a:r>
              <a:rPr lang="en-US" dirty="0"/>
              <a:t>Change one factor at a time</a:t>
            </a:r>
          </a:p>
          <a:p>
            <a:pPr>
              <a:lnSpc>
                <a:spcPct val="100000"/>
              </a:lnSpc>
            </a:pPr>
            <a:r>
              <a:rPr lang="en-US" dirty="0"/>
              <a:t>Try to understand the differences</a:t>
            </a:r>
          </a:p>
        </p:txBody>
      </p:sp>
    </p:spTree>
    <p:extLst>
      <p:ext uri="{BB962C8B-B14F-4D97-AF65-F5344CB8AC3E}">
        <p14:creationId xmlns:p14="http://schemas.microsoft.com/office/powerpoint/2010/main" val="24516384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You will forget!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What did that experiment produce?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Where did I see that result?</a:t>
            </a:r>
          </a:p>
          <a:p>
            <a:pPr>
              <a:lnSpc>
                <a:spcPct val="100000"/>
              </a:lnSpc>
            </a:pPr>
            <a:r>
              <a:rPr lang="en-US" dirty="0"/>
              <a:t>Pick a good convention to save data</a:t>
            </a:r>
          </a:p>
          <a:p>
            <a:pPr>
              <a:lnSpc>
                <a:spcPct val="100000"/>
              </a:lnSpc>
            </a:pPr>
            <a:r>
              <a:rPr lang="en-US" dirty="0"/>
              <a:t>Use non destructive approaches</a:t>
            </a:r>
          </a:p>
          <a:p>
            <a:pPr>
              <a:lnSpc>
                <a:spcPct val="100000"/>
              </a:lnSpc>
            </a:pPr>
            <a:r>
              <a:rPr lang="en-US" dirty="0"/>
              <a:t>Write summary of observations and possible explanations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Recall: our objective is better understanding</a:t>
            </a:r>
          </a:p>
          <a:p>
            <a:pPr>
              <a:lnSpc>
                <a:spcPct val="100000"/>
              </a:lnSpc>
            </a:pPr>
            <a:r>
              <a:rPr lang="en-US" dirty="0"/>
              <a:t>Pick a good tool for experimenting, documenting and sharing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Try </a:t>
            </a:r>
            <a:r>
              <a:rPr lang="en-US" dirty="0" err="1"/>
              <a:t>Jupyter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9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8BA763-7286-444E-8C6A-A6D308E44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Many roles: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Sys admins / capacity planners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Support staff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Application developers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DB / Web admins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Researchers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Performance engineers (primary activity)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EFA0F3-617D-194D-BEB0-413951DD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358C55-95B6-DE4D-BF1C-8A040145E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in interested?</a:t>
            </a:r>
          </a:p>
        </p:txBody>
      </p:sp>
    </p:spTree>
    <p:extLst>
      <p:ext uri="{BB962C8B-B14F-4D97-AF65-F5344CB8AC3E}">
        <p14:creationId xmlns:p14="http://schemas.microsoft.com/office/powerpoint/2010/main" val="448664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DB7F1E-4077-D040-B00B-5CD9D8FFB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447800"/>
            <a:ext cx="5573486" cy="5029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Like a work of art, a successful evaluation cannot be produced mechanically</a:t>
            </a:r>
          </a:p>
          <a:p>
            <a:pPr>
              <a:lnSpc>
                <a:spcPct val="100000"/>
              </a:lnSpc>
            </a:pPr>
            <a:endParaRPr lang="en-US" sz="2600" dirty="0"/>
          </a:p>
          <a:p>
            <a:pPr>
              <a:lnSpc>
                <a:spcPct val="100000"/>
              </a:lnSpc>
            </a:pPr>
            <a:r>
              <a:rPr lang="en-US" sz="2600" dirty="0"/>
              <a:t>Every evaluation requires an intimate knowledge of the system and a careful selection of methodology, workloads and tools</a:t>
            </a:r>
          </a:p>
          <a:p>
            <a:pPr>
              <a:lnSpc>
                <a:spcPct val="100000"/>
              </a:lnSpc>
            </a:pPr>
            <a:endParaRPr lang="en-US" sz="2600" dirty="0"/>
          </a:p>
          <a:p>
            <a:pPr>
              <a:lnSpc>
                <a:spcPct val="100000"/>
              </a:lnSpc>
            </a:pPr>
            <a:r>
              <a:rPr lang="en-US" sz="2600" b="1" dirty="0"/>
              <a:t>Performance is challenging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6CE0FE-F8FF-794D-B826-C13B4609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6FE0462-B7BD-E74E-84FF-EE06BA26C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evaluation is an art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84BAA5-8416-F349-99EF-E0CE276EC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622879"/>
            <a:ext cx="2514600" cy="370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49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C66D6B-294D-1A4B-81B3-25EB09D9E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19" y="1449421"/>
            <a:ext cx="8832501" cy="500812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en-US" sz="2400" dirty="0"/>
              <a:t>Is there an issue to begin with? If so, when is it considered fixed?</a:t>
            </a: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en-US" sz="2400" dirty="0"/>
              <a:t>Consider: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The average disk I/O response time is 1 </a:t>
            </a:r>
            <a:r>
              <a:rPr lang="en-US" sz="2400" dirty="0" err="1"/>
              <a:t>ms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en-US" sz="2400" dirty="0"/>
              <a:t>Is this </a:t>
            </a:r>
            <a:r>
              <a:rPr lang="en-US" sz="2400" b="1" dirty="0"/>
              <a:t>good</a:t>
            </a:r>
            <a:r>
              <a:rPr lang="en-US" sz="2400" dirty="0"/>
              <a:t> or </a:t>
            </a:r>
            <a:r>
              <a:rPr lang="en-US" sz="2400" b="1" dirty="0"/>
              <a:t>bad</a:t>
            </a:r>
            <a:r>
              <a:rPr lang="en-US" sz="2400" dirty="0"/>
              <a:t>?</a:t>
            </a: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en-US" sz="2400" dirty="0"/>
              <a:t>Response time is one of the best metrics to quantify performance; the difficulty is </a:t>
            </a:r>
            <a:r>
              <a:rPr lang="en-US" sz="2400" b="1" dirty="0"/>
              <a:t>interpreting</a:t>
            </a:r>
            <a:r>
              <a:rPr lang="en-US" sz="2400" dirty="0"/>
              <a:t> its information</a:t>
            </a: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en-US" sz="2400" dirty="0"/>
              <a:t>Performance objectives and goals need to be clear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Orient expectations as well as choice of techniques, tools, metrics and workloads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FC30BD-E0C6-B046-9CD8-8B2327D76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B8BBA53-ACB3-674A-87F7-604F236DC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is subjective</a:t>
            </a:r>
          </a:p>
        </p:txBody>
      </p:sp>
    </p:spTree>
    <p:extLst>
      <p:ext uri="{BB962C8B-B14F-4D97-AF65-F5344CB8AC3E}">
        <p14:creationId xmlns:p14="http://schemas.microsoft.com/office/powerpoint/2010/main" val="1669691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4FA72F-0AF6-8340-A6D0-A6C7D09E2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Many components and sources of root causes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Issues may arise from complex interactions between subsystems that operate well in isolation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Cascading failures: when one failed component causes performance issues in others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Bottlenecks may be complex and related in unexpected ways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Fixing one may simply move the bottleneck elsewhere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Issue may be caused by characteristics of workload that are hard to reproduce in isolation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Solving complex issues often require a holistic approach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The whole system needs to be investigated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9DBC42-2334-3D4E-B6D6-A2BDFD793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2B6F5F0-930E-2B45-8FD3-CD8E3B3D7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are complex</a:t>
            </a:r>
          </a:p>
        </p:txBody>
      </p:sp>
    </p:spTree>
    <p:extLst>
      <p:ext uri="{BB962C8B-B14F-4D97-AF65-F5344CB8AC3E}">
        <p14:creationId xmlns:p14="http://schemas.microsoft.com/office/powerpoint/2010/main" val="25312678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43180</TotalTime>
  <Words>2105</Words>
  <Application>Microsoft Macintosh PowerPoint</Application>
  <PresentationFormat>On-screen Show (4:3)</PresentationFormat>
  <Paragraphs>500</Paragraphs>
  <Slides>51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6" baseType="lpstr">
      <vt:lpstr>Arial</vt:lpstr>
      <vt:lpstr>Calibri</vt:lpstr>
      <vt:lpstr>Courier New</vt:lpstr>
      <vt:lpstr>Times New Roman</vt:lpstr>
      <vt:lpstr>1_Office Theme</vt:lpstr>
      <vt:lpstr>Reasoning about System Performance</vt:lpstr>
      <vt:lpstr>Context and today’s outline</vt:lpstr>
      <vt:lpstr>What’s systems performance?</vt:lpstr>
      <vt:lpstr>Some terms</vt:lpstr>
      <vt:lpstr>More terms</vt:lpstr>
      <vt:lpstr>Who in interested?</vt:lpstr>
      <vt:lpstr>Performance evaluation is an art</vt:lpstr>
      <vt:lpstr>Performance is subjective</vt:lpstr>
      <vt:lpstr>Systems are complex</vt:lpstr>
      <vt:lpstr>Example of cascading failure</vt:lpstr>
      <vt:lpstr>Measurement is crucial</vt:lpstr>
      <vt:lpstr>Measuring Distributed Systems</vt:lpstr>
      <vt:lpstr>Measuring Distributed Systems</vt:lpstr>
      <vt:lpstr>Latency</vt:lpstr>
      <vt:lpstr>Latency, Measure Externally</vt:lpstr>
      <vt:lpstr>Latency, Reason Internally</vt:lpstr>
      <vt:lpstr>Latency, Reason Internally</vt:lpstr>
      <vt:lpstr>Throughput</vt:lpstr>
      <vt:lpstr>Max Throughput Example (Not Ideal)</vt:lpstr>
      <vt:lpstr>Queuing Delay &amp; Overload</vt:lpstr>
      <vt:lpstr>Utilization, Saturation</vt:lpstr>
      <vt:lpstr>Performance degradation</vt:lpstr>
      <vt:lpstr>Measuring Throughput Method</vt:lpstr>
      <vt:lpstr>Throughput, Reason Internally</vt:lpstr>
      <vt:lpstr>Throughput, Reason Internally</vt:lpstr>
      <vt:lpstr>Throughput Bottlenecks (simplified)</vt:lpstr>
      <vt:lpstr>Load Generation</vt:lpstr>
      <vt:lpstr>Mental Experimental Setup</vt:lpstr>
      <vt:lpstr>Throughput-Latency Graph Simple Setting: Single Server; Client-Server RTT 90ms; Server Processing latency 10ms; Single-Threaded Server (100 ops/s)</vt:lpstr>
      <vt:lpstr>Throughput-Latency Graph </vt:lpstr>
      <vt:lpstr>Throughput / Latency Relationship</vt:lpstr>
      <vt:lpstr>Scalability</vt:lpstr>
      <vt:lpstr>Evaluation in Minutes not Months</vt:lpstr>
      <vt:lpstr>Let’s use these tools!</vt:lpstr>
      <vt:lpstr>Mental Experimental Setup</vt:lpstr>
      <vt:lpstr>Move Single Server from San Jose to Oregon (Clients in San Jose)</vt:lpstr>
      <vt:lpstr>Replace Single Server with Paxos (Clients and servers in same datacenter, 3 replicas)</vt:lpstr>
      <vt:lpstr>Paxos: 3 replicas to 5 replicas (Clients and servers in same datacenter)</vt:lpstr>
      <vt:lpstr>Paxos: 3 replicas to 30 replicas (Clients and servers in same datacenter)</vt:lpstr>
      <vt:lpstr>Batching</vt:lpstr>
      <vt:lpstr>Paxos with batching (Clients and servers in same datacenter, 3 replicas)</vt:lpstr>
      <vt:lpstr>Paxos: 3 local replicas to geo-replicated (Clients in NY; replicas in NY, Oregon, Singapore</vt:lpstr>
      <vt:lpstr>Summary</vt:lpstr>
      <vt:lpstr>Five ways not to fool yourself or: designing experiments for understanding performance Tim Harris</vt:lpstr>
      <vt:lpstr>Measure as you go</vt:lpstr>
      <vt:lpstr>Gain confidence (and understanding)</vt:lpstr>
      <vt:lpstr>Include lightweight sanity checks</vt:lpstr>
      <vt:lpstr>Understand simple cases first</vt:lpstr>
      <vt:lpstr>Look beyond timing</vt:lpstr>
      <vt:lpstr>Toward production setting</vt:lpstr>
      <vt:lpstr>Document results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1697</cp:revision>
  <cp:lastPrinted>2016-11-07T05:42:15Z</cp:lastPrinted>
  <dcterms:created xsi:type="dcterms:W3CDTF">2013-10-08T01:49:25Z</dcterms:created>
  <dcterms:modified xsi:type="dcterms:W3CDTF">2021-11-29T11:53:59Z</dcterms:modified>
</cp:coreProperties>
</file>