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3" r:id="rId2"/>
  </p:sldMasterIdLst>
  <p:notesMasterIdLst>
    <p:notesMasterId r:id="rId63"/>
  </p:notesMasterIdLst>
  <p:handoutMasterIdLst>
    <p:handoutMasterId r:id="rId64"/>
  </p:handoutMasterIdLst>
  <p:sldIdLst>
    <p:sldId id="331" r:id="rId3"/>
    <p:sldId id="721" r:id="rId4"/>
    <p:sldId id="722" r:id="rId5"/>
    <p:sldId id="724" r:id="rId6"/>
    <p:sldId id="725" r:id="rId7"/>
    <p:sldId id="726" r:id="rId8"/>
    <p:sldId id="784" r:id="rId9"/>
    <p:sldId id="764" r:id="rId10"/>
    <p:sldId id="299" r:id="rId11"/>
    <p:sldId id="786" r:id="rId12"/>
    <p:sldId id="787" r:id="rId13"/>
    <p:sldId id="302" r:id="rId14"/>
    <p:sldId id="788" r:id="rId15"/>
    <p:sldId id="781" r:id="rId16"/>
    <p:sldId id="705" r:id="rId17"/>
    <p:sldId id="770" r:id="rId18"/>
    <p:sldId id="771" r:id="rId19"/>
    <p:sldId id="782" r:id="rId20"/>
    <p:sldId id="708" r:id="rId21"/>
    <p:sldId id="783" r:id="rId22"/>
    <p:sldId id="768" r:id="rId23"/>
    <p:sldId id="772" r:id="rId24"/>
    <p:sldId id="712" r:id="rId25"/>
    <p:sldId id="789" r:id="rId26"/>
    <p:sldId id="665" r:id="rId27"/>
    <p:sldId id="666" r:id="rId28"/>
    <p:sldId id="669" r:id="rId29"/>
    <p:sldId id="667" r:id="rId30"/>
    <p:sldId id="670" r:id="rId31"/>
    <p:sldId id="682" r:id="rId32"/>
    <p:sldId id="680" r:id="rId33"/>
    <p:sldId id="671" r:id="rId34"/>
    <p:sldId id="675" r:id="rId35"/>
    <p:sldId id="676" r:id="rId36"/>
    <p:sldId id="678" r:id="rId37"/>
    <p:sldId id="683" r:id="rId38"/>
    <p:sldId id="686" r:id="rId39"/>
    <p:sldId id="658" r:id="rId40"/>
    <p:sldId id="687" r:id="rId41"/>
    <p:sldId id="693" r:id="rId42"/>
    <p:sldId id="695" r:id="rId43"/>
    <p:sldId id="696" r:id="rId44"/>
    <p:sldId id="793" r:id="rId45"/>
    <p:sldId id="691" r:id="rId46"/>
    <p:sldId id="792" r:id="rId47"/>
    <p:sldId id="794" r:id="rId48"/>
    <p:sldId id="795" r:id="rId49"/>
    <p:sldId id="727" r:id="rId50"/>
    <p:sldId id="796" r:id="rId51"/>
    <p:sldId id="797" r:id="rId52"/>
    <p:sldId id="698" r:id="rId53"/>
    <p:sldId id="699" r:id="rId54"/>
    <p:sldId id="700" r:id="rId55"/>
    <p:sldId id="798" r:id="rId56"/>
    <p:sldId id="758" r:id="rId57"/>
    <p:sldId id="760" r:id="rId58"/>
    <p:sldId id="767" r:id="rId59"/>
    <p:sldId id="799" r:id="rId60"/>
    <p:sldId id="800" r:id="rId61"/>
    <p:sldId id="736" r:id="rId6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DD4"/>
    <a:srgbClr val="009A00"/>
    <a:srgbClr val="006700"/>
    <a:srgbClr val="4F81BD"/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03" autoAdjust="0"/>
    <p:restoredTop sz="63741" autoAdjust="0"/>
  </p:normalViewPr>
  <p:slideViewPr>
    <p:cSldViewPr snapToGrid="0" snapToObjects="1">
      <p:cViewPr varScale="1">
        <p:scale>
          <a:sx n="79" d="100"/>
          <a:sy n="79" d="100"/>
        </p:scale>
        <p:origin x="266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57" d="100"/>
        <a:sy n="157" d="100"/>
      </p:scale>
      <p:origin x="0" y="-4072"/>
    </p:cViewPr>
  </p:sorterViewPr>
  <p:notesViewPr>
    <p:cSldViewPr snapToGrid="0" snapToObjects="1">
      <p:cViewPr varScale="1">
        <p:scale>
          <a:sx n="149" d="100"/>
          <a:sy n="149" d="100"/>
        </p:scale>
        <p:origin x="455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Profile of benchmark DNNs</a:t>
            </a:r>
            <a:br>
              <a:rPr lang="en-US" sz="1600"/>
            </a:br>
            <a:r>
              <a:rPr lang="en-US" sz="1600"/>
              <a:t>(10Gbps</a:t>
            </a:r>
            <a:r>
              <a:rPr lang="en-US" sz="1600" baseline="0"/>
              <a:t> network)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Communication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SSD</c:v>
                </c:pt>
                <c:pt idx="1">
                  <c:v>ResNet-50</c:v>
                </c:pt>
                <c:pt idx="2">
                  <c:v>UGATIT</c:v>
                </c:pt>
                <c:pt idx="3">
                  <c:v>VGG19</c:v>
                </c:pt>
                <c:pt idx="4">
                  <c:v>BERT</c:v>
                </c:pt>
                <c:pt idx="5">
                  <c:v>NCF</c:v>
                </c:pt>
                <c:pt idx="6">
                  <c:v>LSTM</c:v>
                </c:pt>
                <c:pt idx="7">
                  <c:v>DeepLight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0.26</c:v>
                </c:pt>
                <c:pt idx="1">
                  <c:v>0.28999999999999998</c:v>
                </c:pt>
                <c:pt idx="2">
                  <c:v>0.28000000000000003</c:v>
                </c:pt>
                <c:pt idx="3">
                  <c:v>0.73</c:v>
                </c:pt>
                <c:pt idx="4">
                  <c:v>0.67</c:v>
                </c:pt>
                <c:pt idx="5">
                  <c:v>0.72</c:v>
                </c:pt>
                <c:pt idx="6">
                  <c:v>0.94</c:v>
                </c:pt>
                <c:pt idx="7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DE-514E-BBBA-F209391A308F}"/>
            </c:ext>
          </c:extLst>
        </c:ser>
        <c:ser>
          <c:idx val="1"/>
          <c:order val="1"/>
          <c:tx>
            <c:v>Overlapping communication</c:v>
          </c:tx>
          <c:spPr>
            <a:pattFill prst="pct70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val>
            <c:numRef>
              <c:f>Sheet1!$D$2:$D$9</c:f>
              <c:numCache>
                <c:formatCode>0%</c:formatCode>
                <c:ptCount val="8"/>
                <c:pt idx="0">
                  <c:v>0.25740000000000002</c:v>
                </c:pt>
                <c:pt idx="1">
                  <c:v>0.1943</c:v>
                </c:pt>
                <c:pt idx="2">
                  <c:v>0.23520000000000002</c:v>
                </c:pt>
                <c:pt idx="3">
                  <c:v>0.48910000000000003</c:v>
                </c:pt>
                <c:pt idx="4">
                  <c:v>2.01E-2</c:v>
                </c:pt>
                <c:pt idx="5">
                  <c:v>2.8799999999999999E-2</c:v>
                </c:pt>
                <c:pt idx="6">
                  <c:v>9.4E-2</c:v>
                </c:pt>
                <c:pt idx="7">
                  <c:v>1.9400000000000001E-2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DE-514E-BBBA-F209391A30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434945504"/>
        <c:axId val="434946160"/>
      </c:barChart>
      <c:catAx>
        <c:axId val="4349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946160"/>
        <c:crosses val="autoZero"/>
        <c:auto val="1"/>
        <c:lblAlgn val="ctr"/>
        <c:lblOffset val="100"/>
        <c:noMultiLvlLbl val="0"/>
      </c:catAx>
      <c:valAx>
        <c:axId val="4349461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9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Profile of benchmark DNNs</a:t>
            </a:r>
            <a:br>
              <a:rPr lang="en-US" sz="1600"/>
            </a:br>
            <a:r>
              <a:rPr lang="en-US" sz="1600"/>
              <a:t>(100Gbps</a:t>
            </a:r>
            <a:r>
              <a:rPr lang="en-US" sz="1600" baseline="0"/>
              <a:t> network)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Communication</c:v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strRef>
              <c:f>Sheet1!$A$12:$A$19</c:f>
              <c:strCache>
                <c:ptCount val="8"/>
                <c:pt idx="0">
                  <c:v>SSD</c:v>
                </c:pt>
                <c:pt idx="1">
                  <c:v>ResNet-50</c:v>
                </c:pt>
                <c:pt idx="2">
                  <c:v>UGATIT</c:v>
                </c:pt>
                <c:pt idx="3">
                  <c:v>VGG19</c:v>
                </c:pt>
                <c:pt idx="4">
                  <c:v>BERT</c:v>
                </c:pt>
                <c:pt idx="5">
                  <c:v>NCF</c:v>
                </c:pt>
                <c:pt idx="6">
                  <c:v>LSTM</c:v>
                </c:pt>
                <c:pt idx="7">
                  <c:v>DeepLight</c:v>
                </c:pt>
              </c:strCache>
            </c:strRef>
          </c:cat>
          <c:val>
            <c:numRef>
              <c:f>Sheet1!$B$12:$B$19</c:f>
              <c:numCache>
                <c:formatCode>0%</c:formatCode>
                <c:ptCount val="8"/>
                <c:pt idx="0">
                  <c:v>0.03</c:v>
                </c:pt>
                <c:pt idx="1">
                  <c:v>0.03</c:v>
                </c:pt>
                <c:pt idx="2">
                  <c:v>0.04</c:v>
                </c:pt>
                <c:pt idx="3">
                  <c:v>0.1</c:v>
                </c:pt>
                <c:pt idx="4">
                  <c:v>0.17</c:v>
                </c:pt>
                <c:pt idx="5">
                  <c:v>0.23</c:v>
                </c:pt>
                <c:pt idx="6">
                  <c:v>0.46</c:v>
                </c:pt>
                <c:pt idx="7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99-2040-92FB-758E969487D8}"/>
            </c:ext>
          </c:extLst>
        </c:ser>
        <c:ser>
          <c:idx val="1"/>
          <c:order val="1"/>
          <c:tx>
            <c:v>Overlapping communication</c:v>
          </c:tx>
          <c:spPr>
            <a:pattFill prst="pct70">
              <a:fgClr>
                <a:srgbClr val="CC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Sheet1!$A$12:$A$19</c:f>
              <c:strCache>
                <c:ptCount val="8"/>
                <c:pt idx="0">
                  <c:v>SSD</c:v>
                </c:pt>
                <c:pt idx="1">
                  <c:v>ResNet-50</c:v>
                </c:pt>
                <c:pt idx="2">
                  <c:v>UGATIT</c:v>
                </c:pt>
                <c:pt idx="3">
                  <c:v>VGG19</c:v>
                </c:pt>
                <c:pt idx="4">
                  <c:v>BERT</c:v>
                </c:pt>
                <c:pt idx="5">
                  <c:v>NCF</c:v>
                </c:pt>
                <c:pt idx="6">
                  <c:v>LSTM</c:v>
                </c:pt>
                <c:pt idx="7">
                  <c:v>DeepLight</c:v>
                </c:pt>
              </c:strCache>
            </c:strRef>
          </c:cat>
          <c:val>
            <c:numRef>
              <c:f>Sheet1!$D$12:$D$19</c:f>
              <c:numCache>
                <c:formatCode>0%</c:formatCode>
                <c:ptCount val="8"/>
                <c:pt idx="0">
                  <c:v>2.9699999999999997E-2</c:v>
                </c:pt>
                <c:pt idx="1">
                  <c:v>2.8199999999999999E-2</c:v>
                </c:pt>
                <c:pt idx="2">
                  <c:v>3.9600000000000003E-2</c:v>
                </c:pt>
                <c:pt idx="3">
                  <c:v>9.9000000000000005E-2</c:v>
                </c:pt>
                <c:pt idx="4">
                  <c:v>5.9500000000000011E-2</c:v>
                </c:pt>
                <c:pt idx="5">
                  <c:v>6.2100000000000009E-2</c:v>
                </c:pt>
                <c:pt idx="6">
                  <c:v>0.25760000000000005</c:v>
                </c:pt>
                <c:pt idx="7">
                  <c:v>0.15800000000000003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99-2040-92FB-758E969487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100"/>
        <c:axId val="434945504"/>
        <c:axId val="434946160"/>
      </c:barChart>
      <c:catAx>
        <c:axId val="434945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946160"/>
        <c:crosses val="autoZero"/>
        <c:auto val="1"/>
        <c:lblAlgn val="ctr"/>
        <c:lblOffset val="100"/>
        <c:noMultiLvlLbl val="0"/>
      </c:catAx>
      <c:valAx>
        <c:axId val="4349461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4945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CE8AD0-3318-9F40-863F-6A5F515D09C0}" type="datetimeFigureOut">
              <a:rPr lang="en-US"/>
              <a:pPr>
                <a:defRPr/>
              </a:pPr>
              <a:t>12/1/21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78A517-DA4A-7240-8FAD-65D9932B4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AC9D6-FFAE-1443-8EF4-E4653420A457}" type="datetimeFigureOut">
              <a:rPr lang="en-US"/>
              <a:pPr>
                <a:defRPr/>
              </a:pPr>
              <a:t>12/1/21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AFFB67-4F87-BB4E-A4B2-CEE039945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x-none" dirty="0"/>
              <a:t>There’s a large universe of applications that fit nicely into graph-parallel algorithms</a:t>
            </a:r>
          </a:p>
          <a:p>
            <a:pPr eaLnBrk="1" hangingPunct="1">
              <a:spcBef>
                <a:spcPct val="0"/>
              </a:spcBef>
            </a:pPr>
            <a:r>
              <a:rPr lang="en-US" altLang="x-none" dirty="0"/>
              <a:t>What</a:t>
            </a:r>
            <a:r>
              <a:rPr lang="en-US" altLang="x-none" baseline="0" dirty="0"/>
              <a:t> kind of framework would be a good target for these applications?</a:t>
            </a:r>
            <a:endParaRPr lang="en-US" altLang="x-none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5FC68-C266-9444-ACEB-04E05F400C4F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254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69E-D6ED-A444-834D-1D4A1B8271A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24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69E-D6ED-A444-834D-1D4A1B8271A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67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69E-D6ED-A444-834D-1D4A1B8271A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23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69E-D6ED-A444-834D-1D4A1B8271A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11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69E-D6ED-A444-834D-1D4A1B8271A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61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i="0" u="none" strike="noStrike" baseline="0" dirty="0">
              <a:latin typeface="LinLibertine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A469E-D6ED-A444-834D-1D4A1B8271A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06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44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0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Save data to disks occasionally, remember computation that created later version of data.  Use lineage to recompute data that is lost due to failure.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FFB67-4F87-BB4E-A4B2-CEE03994583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86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48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6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Similarity to GFS/HDFS: large blocks, append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998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9701C-02A1-CE43-ADB4-E98A80C283F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07" charset="0"/>
                <a:ea typeface="+mn-ea"/>
                <a:cs typeface="+mn-cs"/>
              </a:rPr>
              <a:pPr marL="0" marR="0" lvl="0" indent="0" algn="r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07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174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18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x-none"/>
              <a:t>Taking a step back </a:t>
            </a:r>
            <a:r>
              <a:rPr lang="mr-IN" altLang="x-none">
                <a:ea typeface="Mangal" charset="0"/>
              </a:rPr>
              <a:t>–</a:t>
            </a:r>
            <a:r>
              <a:rPr lang="en-US" altLang="x-none"/>
              <a:t> the big picture here is that this is one example of many GRAPH PARALLEL algorithms that have the following properties.</a:t>
            </a:r>
          </a:p>
          <a:p>
            <a:endParaRPr lang="en-US" altLang="x-none"/>
          </a:p>
          <a:p>
            <a:r>
              <a:rPr lang="en-US" altLang="x-none"/>
              <a:t>There is significant information in the dependencies between different pieces of data, and we can represent those dependencies very naturally using a graph.</a:t>
            </a:r>
          </a:p>
          <a:p>
            <a:endParaRPr lang="en-US" altLang="x-none"/>
          </a:p>
          <a:p>
            <a:r>
              <a:rPr lang="en-US" altLang="x-none"/>
              <a:t>As a result computation factors into different local vertex neighborhoods in the graph, depends directly only on those neighborhoods.</a:t>
            </a:r>
          </a:p>
          <a:p>
            <a:endParaRPr lang="en-US" altLang="x-none"/>
          </a:p>
          <a:p>
            <a:r>
              <a:rPr lang="en-US" altLang="x-none"/>
              <a:t>And because the graph has many chains of connections, we need to ITERATE the local computation, PROPAGATING information around the graph.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443D4F-0DD7-6845-A55E-D058196EB6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78A0-6DFD-3142-86B1-BCFF248A1173}" type="datetime1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67EFC-0E43-1B43-A838-CB90BE88A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8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5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77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97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194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192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838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7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91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15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786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67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89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963" y="304800"/>
            <a:ext cx="7793037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3F590D-1EE3-4679-BAB2-47D8C4772F5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Université catholique de Louvain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528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0C69-E0F3-B843-8DC5-FDDF8AD81D9C}" type="datetime1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7163-0B3A-D847-BE5F-2201C4496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5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23C9A-A10B-8041-B76C-BB22247D62F8}" type="datetime1">
              <a:rPr lang="en-US" smtClean="0"/>
              <a:t>12/1/21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58CFD-2224-814F-9E44-F3A29E9CE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82C8-E92A-7343-8175-F542D654A2A7}" type="datetime1">
              <a:rPr lang="en-US" smtClean="0"/>
              <a:t>12/1/21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0BB91-A85A-0F4D-B85F-54631B245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C3C24-BA14-1D46-8A7A-3C1357194E4B}" type="datetime1">
              <a:rPr lang="en-US" smtClean="0"/>
              <a:t>12/1/21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518B4-B3E3-3C4F-AEBA-9096831EA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373" y="2845761"/>
            <a:ext cx="7772400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2373" y="4069954"/>
            <a:ext cx="7772400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5E5E8-866E-2241-B134-3E9498C4DC63}" type="datetime1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2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67" y="2930654"/>
            <a:ext cx="3382266" cy="110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0196" y="1449421"/>
            <a:ext cx="8565204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Université catholique de Louvain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50196" y="16215"/>
            <a:ext cx="856520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5649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12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0E0EC3-78E4-114A-9E2B-AA6CDA738E4F}" type="datetime1">
              <a:rPr lang="en-US" smtClean="0"/>
              <a:t>12/1/21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FDF201D-7F23-1A4F-999E-B5316D33F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77" r:id="rId3"/>
    <p:sldLayoutId id="2147483678" r:id="rId4"/>
    <p:sldLayoutId id="2147483679" r:id="rId5"/>
    <p:sldLayoutId id="2147483680" r:id="rId6"/>
    <p:sldLayoutId id="2147483682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Université catholique de Louvain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1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x-none" sz="4000" dirty="0"/>
              <a:t>Big Data Processing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495800"/>
            <a:ext cx="8382000" cy="1752600"/>
          </a:xfrm>
        </p:spPr>
        <p:txBody>
          <a:bodyPr/>
          <a:lstStyle/>
          <a:p>
            <a:r>
              <a:rPr lang="en-US" sz="2400" dirty="0"/>
              <a:t>CS 240: Computing Systems and Concurrency</a:t>
            </a:r>
          </a:p>
          <a:p>
            <a:r>
              <a:rPr lang="en-US" sz="2400" dirty="0"/>
              <a:t>Lecture 23</a:t>
            </a:r>
          </a:p>
          <a:p>
            <a:endParaRPr lang="en-US" sz="2400" dirty="0"/>
          </a:p>
          <a:p>
            <a:r>
              <a:rPr lang="en-US" sz="2400" dirty="0"/>
              <a:t>Marco Canini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for Google’s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Flagship application in original MapReduce paper</a:t>
            </a:r>
          </a:p>
          <a:p>
            <a:endParaRPr lang="en-US" i="1" dirty="0"/>
          </a:p>
          <a:p>
            <a:r>
              <a:rPr lang="en-US" i="1" dirty="0"/>
              <a:t>Q: What is inefficient about MapReduce for computing web indexes?</a:t>
            </a:r>
          </a:p>
          <a:p>
            <a:pPr lvl="1"/>
            <a:r>
              <a:rPr lang="en-US" i="1" dirty="0"/>
              <a:t>“</a:t>
            </a:r>
            <a:r>
              <a:rPr lang="en-US" dirty="0"/>
              <a:t>MapReduce and other batch-processing systems cannot process small updates individually as they rely on creating large batches for efficiency.”</a:t>
            </a:r>
            <a:endParaRPr lang="en-US" i="1" dirty="0"/>
          </a:p>
          <a:p>
            <a:endParaRPr lang="en-US" dirty="0"/>
          </a:p>
          <a:p>
            <a:r>
              <a:rPr lang="en-US" dirty="0"/>
              <a:t>Index moved to Percolator</a:t>
            </a:r>
            <a:r>
              <a:rPr lang="en-US" sz="1600" dirty="0"/>
              <a:t> </a:t>
            </a:r>
            <a:r>
              <a:rPr lang="en-US" dirty="0"/>
              <a:t>in ~2010 </a:t>
            </a:r>
            <a:r>
              <a:rPr lang="en-US" sz="1600" dirty="0"/>
              <a:t>[OSDI ‘10]</a:t>
            </a:r>
            <a:r>
              <a:rPr lang="en-US" dirty="0"/>
              <a:t> </a:t>
            </a:r>
            <a:endParaRPr lang="en-US" sz="1600" dirty="0"/>
          </a:p>
          <a:p>
            <a:pPr lvl="1"/>
            <a:r>
              <a:rPr lang="en-US" dirty="0"/>
              <a:t>Incrementally process updates to index</a:t>
            </a:r>
          </a:p>
          <a:p>
            <a:pPr lvl="1"/>
            <a:r>
              <a:rPr lang="en-US" dirty="0"/>
              <a:t>Uses OCC to apply updates</a:t>
            </a:r>
          </a:p>
          <a:p>
            <a:pPr lvl="1"/>
            <a:r>
              <a:rPr lang="en-US" dirty="0"/>
              <a:t>50% reduction in average age of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FEC87-3790-2B46-8A4F-BBCA05319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7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4000" dirty="0"/>
              <a:t>MapReduce for Iterative Computations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Iterative computations: compute on the same data as we update it</a:t>
            </a:r>
          </a:p>
          <a:p>
            <a:pPr lvl="1"/>
            <a:r>
              <a:rPr lang="en-US" dirty="0"/>
              <a:t>e.g., PageRank</a:t>
            </a:r>
          </a:p>
          <a:p>
            <a:pPr lvl="1"/>
            <a:r>
              <a:rPr lang="en-US" dirty="0"/>
              <a:t>e.g., Logistic regression</a:t>
            </a:r>
          </a:p>
          <a:p>
            <a:pPr lvl="1"/>
            <a:endParaRPr lang="en-US" dirty="0"/>
          </a:p>
          <a:p>
            <a:r>
              <a:rPr lang="en-US" i="1" dirty="0"/>
              <a:t>Q: What is inefficient about MapReduce for these?</a:t>
            </a:r>
          </a:p>
          <a:p>
            <a:pPr lvl="1"/>
            <a:r>
              <a:rPr lang="en-US" dirty="0"/>
              <a:t>Writing data to disk between all iterations is slow</a:t>
            </a:r>
          </a:p>
          <a:p>
            <a:endParaRPr lang="en-US" dirty="0"/>
          </a:p>
          <a:p>
            <a:r>
              <a:rPr lang="en-US" dirty="0"/>
              <a:t>Many systems designed for iterative computations, most notable is Apache Spark</a:t>
            </a:r>
          </a:p>
          <a:p>
            <a:pPr lvl="1"/>
            <a:r>
              <a:rPr lang="en-US" dirty="0"/>
              <a:t>Key idea 1: Keep data in memory once loaded</a:t>
            </a:r>
          </a:p>
          <a:p>
            <a:pPr lvl="1"/>
            <a:r>
              <a:rPr lang="en-US" dirty="0"/>
              <a:t>Key idea 2: Provide fault tolerance via </a:t>
            </a:r>
            <a:r>
              <a:rPr lang="en-US" i="1" dirty="0"/>
              <a:t>lineage</a:t>
            </a:r>
            <a:r>
              <a:rPr lang="en-US" dirty="0"/>
              <a:t> (record ops)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F9EF4-2394-734A-BD22-81FF8DFA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MapReduce for Stream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Stream processing: Continuously process an infinite stream of incoming events</a:t>
            </a:r>
          </a:p>
          <a:p>
            <a:pPr lvl="1"/>
            <a:r>
              <a:rPr lang="en-US" dirty="0"/>
              <a:t>e.g., estimating traffic conditions from GPS data</a:t>
            </a:r>
          </a:p>
          <a:p>
            <a:pPr lvl="1"/>
            <a:r>
              <a:rPr lang="en-US" dirty="0"/>
              <a:t>e.g., identify trending hashtags on twitter</a:t>
            </a:r>
          </a:p>
          <a:p>
            <a:pPr lvl="1"/>
            <a:r>
              <a:rPr lang="en-US" dirty="0"/>
              <a:t>e.g., detect fraudulent ad-clicks</a:t>
            </a:r>
          </a:p>
          <a:p>
            <a:endParaRPr lang="en-US" i="1" dirty="0"/>
          </a:p>
          <a:p>
            <a:r>
              <a:rPr lang="en-US" i="1" dirty="0"/>
              <a:t>Q: What is inefficient about MapReduce for these?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16812-5739-DF42-B33C-EB2000FE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3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Stream Processing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Many stream processing systems as well, typical structure:</a:t>
            </a:r>
          </a:p>
          <a:p>
            <a:pPr lvl="1"/>
            <a:r>
              <a:rPr lang="en-US" dirty="0"/>
              <a:t>Definite computation ahead of time</a:t>
            </a:r>
          </a:p>
          <a:p>
            <a:pPr lvl="1"/>
            <a:r>
              <a:rPr lang="en-US" dirty="0"/>
              <a:t>Setup machines to run specific parts of computation and pass data around (topology)</a:t>
            </a:r>
          </a:p>
          <a:p>
            <a:pPr lvl="1"/>
            <a:r>
              <a:rPr lang="en-US" dirty="0"/>
              <a:t>Stream data into topology</a:t>
            </a:r>
          </a:p>
          <a:p>
            <a:pPr lvl="1"/>
            <a:r>
              <a:rPr lang="en-US" dirty="0"/>
              <a:t>Repeat forever</a:t>
            </a:r>
          </a:p>
          <a:p>
            <a:pPr lvl="1"/>
            <a:r>
              <a:rPr lang="en-US" dirty="0"/>
              <a:t>Trickiest part: fault tolerance!</a:t>
            </a:r>
          </a:p>
          <a:p>
            <a:pPr lvl="1"/>
            <a:endParaRPr lang="en-US" dirty="0"/>
          </a:p>
          <a:p>
            <a:r>
              <a:rPr lang="en-US" dirty="0"/>
              <a:t>Notably systems and their fault tolerance</a:t>
            </a:r>
          </a:p>
          <a:p>
            <a:pPr lvl="1"/>
            <a:r>
              <a:rPr lang="en-US" dirty="0"/>
              <a:t>Apache/Twitter Storm: Record acknowledgment </a:t>
            </a:r>
          </a:p>
          <a:p>
            <a:pPr lvl="1"/>
            <a:r>
              <a:rPr lang="en-US" dirty="0"/>
              <a:t>Spark Streaming: Micro-batches</a:t>
            </a:r>
          </a:p>
          <a:p>
            <a:pPr lvl="1"/>
            <a:r>
              <a:rPr lang="en-US" dirty="0"/>
              <a:t>Google Cloud dataflow: transactional updates</a:t>
            </a:r>
          </a:p>
          <a:p>
            <a:pPr lvl="1"/>
            <a:r>
              <a:rPr lang="en-US" dirty="0"/>
              <a:t>Apache </a:t>
            </a:r>
            <a:r>
              <a:rPr lang="en-US" dirty="0" err="1"/>
              <a:t>Flink</a:t>
            </a:r>
            <a:r>
              <a:rPr lang="en-US" dirty="0"/>
              <a:t>: Distributed snapshot</a:t>
            </a:r>
          </a:p>
          <a:p>
            <a:pPr lvl="1"/>
            <a:endParaRPr lang="en-US" dirty="0"/>
          </a:p>
          <a:p>
            <a:r>
              <a:rPr lang="en-US" dirty="0"/>
              <a:t>Specialization is much faster, e.g., click-fraud detection at Microsoft</a:t>
            </a:r>
          </a:p>
          <a:p>
            <a:pPr lvl="1"/>
            <a:r>
              <a:rPr lang="en-US" dirty="0"/>
              <a:t>Batch-processing system: 6 hours</a:t>
            </a:r>
          </a:p>
          <a:p>
            <a:pPr lvl="1"/>
            <a:r>
              <a:rPr lang="en-US" dirty="0"/>
              <a:t>w/ </a:t>
            </a:r>
            <a:r>
              <a:rPr lang="en-US" dirty="0" err="1"/>
              <a:t>StreamScope</a:t>
            </a:r>
            <a:r>
              <a:rPr lang="en-US" sz="2000" dirty="0"/>
              <a:t>[NSDI ‘16]</a:t>
            </a:r>
            <a:r>
              <a:rPr lang="en-US" dirty="0"/>
              <a:t>: 20 minute average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CF9EAD-2356-384A-B79C-B8D984FA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In-Memory Data-Parallel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1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39" y="274638"/>
            <a:ext cx="8666922" cy="1143000"/>
          </a:xfrm>
        </p:spPr>
        <p:txBody>
          <a:bodyPr/>
          <a:lstStyle/>
          <a:p>
            <a:r>
              <a:rPr lang="en-US" dirty="0"/>
              <a:t>Spark: Resilient Distributed Datasets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think of just having a big block of RAM, partitioned across machines…</a:t>
            </a:r>
          </a:p>
          <a:p>
            <a:pPr lvl="1"/>
            <a:r>
              <a:rPr lang="en-US" dirty="0"/>
              <a:t>And a series of operators that can be executed in parallel across the different partitions</a:t>
            </a:r>
          </a:p>
          <a:p>
            <a:endParaRPr lang="en-US" dirty="0"/>
          </a:p>
          <a:p>
            <a:r>
              <a:rPr lang="en-US" dirty="0"/>
              <a:t>That’s basically Spark</a:t>
            </a:r>
          </a:p>
          <a:p>
            <a:pPr lvl="1"/>
            <a:r>
              <a:rPr lang="en-US" dirty="0"/>
              <a:t>A distributed memory abstraction that is both fault-tolerant and efficient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D4592-7A04-404D-9915-E4433ACA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71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Restricted form of distributed shared memory</a:t>
            </a:r>
          </a:p>
          <a:p>
            <a:pPr lvl="1"/>
            <a:r>
              <a:rPr lang="en-US" dirty="0"/>
              <a:t>Immutable, partitioned collections of records</a:t>
            </a:r>
          </a:p>
          <a:p>
            <a:pPr lvl="1"/>
            <a:r>
              <a:rPr lang="en-US" dirty="0"/>
              <a:t>Can only be built through </a:t>
            </a:r>
            <a:r>
              <a:rPr lang="en-US" i="1" dirty="0"/>
              <a:t>coarse-grained</a:t>
            </a:r>
            <a:r>
              <a:rPr lang="en-US" dirty="0"/>
              <a:t> deterministic transformations (map, filter, join, …)</a:t>
            </a:r>
          </a:p>
          <a:p>
            <a:pPr lvl="1"/>
            <a:r>
              <a:rPr lang="en-US" dirty="0"/>
              <a:t>They are called </a:t>
            </a:r>
            <a:r>
              <a:rPr lang="en-US" b="1" dirty="0"/>
              <a:t>Resilient Distributed Datasets</a:t>
            </a:r>
            <a:r>
              <a:rPr lang="en-US" dirty="0"/>
              <a:t> (RDDs)</a:t>
            </a:r>
          </a:p>
          <a:p>
            <a:endParaRPr lang="en-US" dirty="0"/>
          </a:p>
          <a:p>
            <a:r>
              <a:rPr lang="en-US" dirty="0"/>
              <a:t>Efficient fault recovery using </a:t>
            </a:r>
            <a:r>
              <a:rPr lang="en-US" i="1" dirty="0"/>
              <a:t>lineage</a:t>
            </a:r>
          </a:p>
          <a:p>
            <a:pPr lvl="1"/>
            <a:r>
              <a:rPr lang="en-US" dirty="0"/>
              <a:t>Log one operation to apply to many elements</a:t>
            </a:r>
          </a:p>
          <a:p>
            <a:pPr lvl="1"/>
            <a:r>
              <a:rPr lang="en-US" dirty="0" err="1"/>
              <a:t>Recompute</a:t>
            </a:r>
            <a:r>
              <a:rPr lang="en-US" dirty="0"/>
              <a:t> lost partitions on failure</a:t>
            </a:r>
          </a:p>
          <a:p>
            <a:pPr lvl="1"/>
            <a:r>
              <a:rPr lang="en-US" dirty="0"/>
              <a:t>No cost if nothing fails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1CF6DC-2805-F741-AC2B-85CF1748B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39" y="274638"/>
            <a:ext cx="8666922" cy="1143000"/>
          </a:xfrm>
        </p:spPr>
        <p:txBody>
          <a:bodyPr/>
          <a:lstStyle/>
          <a:p>
            <a:r>
              <a:rPr lang="en-US" dirty="0"/>
              <a:t>Spark: Resilient Distributed Datasets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BF30FF-FE14-764C-ADA3-724C859D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97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Programming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Language-integrated API in Scala (+ Python)</a:t>
            </a:r>
          </a:p>
          <a:p>
            <a:r>
              <a:rPr lang="en-US" dirty="0"/>
              <a:t>Usable interactively via Spark shell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Provides: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Resilient distributed datasets (RDDs)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Operations on RDDs: deterministic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transformations</a:t>
            </a:r>
            <a:r>
              <a:rPr lang="en-US" dirty="0">
                <a:ea typeface="ＭＳ Ｐゴシック" charset="-128"/>
                <a:cs typeface="ＭＳ Ｐゴシック" charset="-128"/>
              </a:rPr>
              <a:t> (build new RDDs),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actions</a:t>
            </a:r>
            <a:r>
              <a:rPr lang="en-US" dirty="0">
                <a:ea typeface="ＭＳ Ｐゴシック" charset="-128"/>
                <a:cs typeface="ＭＳ Ｐゴシック" charset="-128"/>
              </a:rPr>
              <a:t> (compute and output results)</a:t>
            </a:r>
          </a:p>
          <a:p>
            <a:pPr lvl="1"/>
            <a:r>
              <a:rPr lang="en-US" dirty="0"/>
              <a:t>Control of each RDD’s </a:t>
            </a:r>
            <a:r>
              <a:rPr lang="en-US" i="1" dirty="0"/>
              <a:t>partitioning</a:t>
            </a:r>
            <a:r>
              <a:rPr lang="en-US" dirty="0"/>
              <a:t> (layout across nodes) and </a:t>
            </a:r>
            <a:r>
              <a:rPr lang="en-US" i="1" dirty="0"/>
              <a:t>persistence</a:t>
            </a:r>
            <a:r>
              <a:rPr lang="en-US" dirty="0"/>
              <a:t> (storage in RAM, on disk, </a:t>
            </a:r>
            <a:r>
              <a:rPr lang="en-US" dirty="0" err="1"/>
              <a:t>etc</a:t>
            </a:r>
            <a:r>
              <a:rPr lang="en-US" dirty="0"/>
              <a:t>)</a:t>
            </a:r>
            <a:endParaRPr lang="en-US" i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347CDC-5F33-DD4C-BD75-F5E911677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03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Log Mining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error messages from a log into memory, then interactively search for various patterns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" y="2930235"/>
            <a:ext cx="57912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dirty="0">
                <a:latin typeface="Consolas"/>
                <a:cs typeface="Consolas"/>
              </a:rPr>
              <a:t>lines = </a:t>
            </a:r>
            <a:r>
              <a:rPr lang="en-US" sz="1600" dirty="0" err="1">
                <a:latin typeface="Consolas"/>
                <a:cs typeface="Consolas"/>
              </a:rPr>
              <a:t>spark.textFile(“hdfs</a:t>
            </a:r>
            <a:r>
              <a:rPr lang="en-US" sz="1600" dirty="0">
                <a:latin typeface="Consolas"/>
                <a:cs typeface="Consolas"/>
              </a:rPr>
              <a:t>://...”)</a:t>
            </a:r>
          </a:p>
          <a:p>
            <a:pPr algn="l">
              <a:spcBef>
                <a:spcPts val="600"/>
              </a:spcBef>
            </a:pPr>
            <a:r>
              <a:rPr lang="en-US" sz="1600" dirty="0">
                <a:latin typeface="Consolas"/>
                <a:cs typeface="Consolas"/>
              </a:rPr>
              <a:t>errors = </a:t>
            </a:r>
            <a:r>
              <a:rPr lang="en-US" sz="1600" dirty="0" err="1">
                <a:latin typeface="Consolas"/>
                <a:cs typeface="Consolas"/>
              </a:rPr>
              <a:t>lines.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1600" dirty="0" err="1">
                <a:latin typeface="Consolas"/>
                <a:cs typeface="Consolas"/>
              </a:rPr>
              <a:t>(</a:t>
            </a:r>
            <a:r>
              <a:rPr lang="en-US" sz="1600" dirty="0" err="1">
                <a:solidFill>
                  <a:srgbClr val="FF0080"/>
                </a:solidFill>
                <a:latin typeface="Consolas"/>
                <a:cs typeface="Consolas"/>
              </a:rPr>
              <a:t>_.startsWith(“ERROR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”)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1600" dirty="0">
                <a:latin typeface="Consolas"/>
                <a:cs typeface="Consolas"/>
              </a:rPr>
              <a:t>messages = errors.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_.split(‘\t’)(2)</a:t>
            </a:r>
            <a:r>
              <a:rPr lang="en-US" sz="1600" dirty="0">
                <a:latin typeface="Consolas"/>
                <a:cs typeface="Consolas"/>
              </a:rPr>
              <a:t>)</a:t>
            </a:r>
          </a:p>
          <a:p>
            <a:pPr algn="l">
              <a:spcBef>
                <a:spcPts val="600"/>
              </a:spcBef>
            </a:pPr>
            <a:r>
              <a:rPr lang="en-US" sz="1600" dirty="0" err="1">
                <a:latin typeface="Consolas"/>
                <a:cs typeface="Consolas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persist</a:t>
            </a:r>
            <a:r>
              <a:rPr lang="en-US" sz="1600" dirty="0">
                <a:latin typeface="Consolas"/>
                <a:cs typeface="Consolas"/>
              </a:rPr>
              <a:t>()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615710" y="3006558"/>
            <a:ext cx="3071090" cy="3851442"/>
            <a:chOff x="5615710" y="2743323"/>
            <a:chExt cx="3071090" cy="385144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43" name="Rectangle 42"/>
          <p:cNvSpPr/>
          <p:nvPr/>
        </p:nvSpPr>
        <p:spPr>
          <a:xfrm>
            <a:off x="7644049" y="3608260"/>
            <a:ext cx="791061" cy="320596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Block 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26286" y="5658243"/>
            <a:ext cx="819727" cy="320596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Block 2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680365" y="6319921"/>
            <a:ext cx="806782" cy="320596"/>
          </a:xfrm>
          <a:prstGeom prst="rect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Block 3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019801" y="3305587"/>
            <a:ext cx="1577109" cy="2375746"/>
            <a:chOff x="6019801" y="3042352"/>
            <a:chExt cx="1577109" cy="2375746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50" name="Group 49"/>
          <p:cNvGrpSpPr/>
          <p:nvPr/>
        </p:nvGrpSpPr>
        <p:grpSpPr>
          <a:xfrm>
            <a:off x="5638800" y="2970768"/>
            <a:ext cx="2860965" cy="3075342"/>
            <a:chOff x="5638800" y="2707533"/>
            <a:chExt cx="2860965" cy="3075342"/>
          </a:xfrm>
        </p:grpSpPr>
        <p:sp>
          <p:nvSpPr>
            <p:cNvPr id="51" name="Rounded Rectangle 50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Worker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Worker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F81BD">
                    <a:tint val="100000"/>
                    <a:shade val="100000"/>
                    <a:satMod val="130000"/>
                  </a:srgbClr>
                </a:gs>
                <a:gs pos="100000">
                  <a:srgbClr val="4F81B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Worker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gradFill rotWithShape="1">
              <a:gsLst>
                <a:gs pos="0">
                  <a:srgbClr val="4BACC6">
                    <a:tint val="100000"/>
                    <a:shade val="100000"/>
                    <a:satMod val="130000"/>
                  </a:srgbClr>
                </a:gs>
                <a:gs pos="100000">
                  <a:srgbClr val="4BACC6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4BACC6">
                  <a:shade val="95000"/>
                  <a:satMod val="105000"/>
                </a:srgbClr>
              </a:solidFill>
              <a:prstDash val="solid"/>
              <a:headEnd type="none" w="med" len="med"/>
              <a:tailEnd type="none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ahoma"/>
                  <a:ea typeface="+mn-ea"/>
                  <a:cs typeface="Tahoma"/>
                </a:rPr>
                <a:t>Master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228601" y="45112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en-US" sz="1600" dirty="0" err="1">
                <a:latin typeface="Consolas"/>
                <a:cs typeface="Consolas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_.contains(“foo”)</a:t>
            </a:r>
            <a:r>
              <a:rPr lang="en-US" sz="1600" dirty="0">
                <a:latin typeface="Consolas"/>
                <a:cs typeface="Consolas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5400000" flipH="1" flipV="1">
            <a:off x="5306291" y="4719780"/>
            <a:ext cx="1570182" cy="337128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>
          <a:xfrm rot="10800000">
            <a:off x="6742550" y="4103255"/>
            <a:ext cx="958269" cy="905162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>
          <a:xfrm rot="10800000" flipV="1">
            <a:off x="6664036" y="3205012"/>
            <a:ext cx="909784" cy="49414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228600" y="4835235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400"/>
              </a:spcBef>
            </a:pPr>
            <a:r>
              <a:rPr lang="en-US" sz="1600" dirty="0" err="1">
                <a:latin typeface="Consolas"/>
                <a:cs typeface="Consolas"/>
              </a:rPr>
              <a:t>messages.</a:t>
            </a:r>
            <a:r>
              <a:rPr lang="en-US" sz="16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1600" dirty="0">
                <a:latin typeface="Consolas"/>
                <a:cs typeface="Consolas"/>
              </a:rPr>
              <a:t>(</a:t>
            </a:r>
            <a:r>
              <a:rPr lang="en-US" sz="1600" dirty="0">
                <a:solidFill>
                  <a:srgbClr val="FF0080"/>
                </a:solidFill>
                <a:latin typeface="Consolas"/>
                <a:cs typeface="Consolas"/>
              </a:rPr>
              <a:t>_.contains(“bar”)</a:t>
            </a:r>
            <a:r>
              <a:rPr lang="en-US" sz="1600" dirty="0">
                <a:latin typeface="Consolas"/>
                <a:cs typeface="Consolas"/>
              </a:rPr>
              <a:t>).</a:t>
            </a:r>
            <a:r>
              <a:rPr lang="en-US" sz="1600" dirty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985742" y="3506081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/>
                <a:cs typeface="Tahoma"/>
              </a:rPr>
              <a:t>tasks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60670" y="3136626"/>
            <a:ext cx="779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/>
                <a:cs typeface="Tahoma"/>
              </a:rPr>
              <a:t>results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111836" y="2713180"/>
            <a:ext cx="727364" cy="320596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Msgs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47181" y="4786499"/>
            <a:ext cx="727364" cy="320596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Msgs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2</a:t>
            </a:r>
          </a:p>
        </p:txBody>
      </p:sp>
      <p:sp>
        <p:nvSpPr>
          <p:cNvPr id="64" name="Rectangle 63"/>
          <p:cNvSpPr/>
          <p:nvPr/>
        </p:nvSpPr>
        <p:spPr>
          <a:xfrm>
            <a:off x="6195291" y="5424964"/>
            <a:ext cx="727364" cy="320596"/>
          </a:xfrm>
          <a:prstGeom prst="rect">
            <a:avLst/>
          </a:prstGeom>
          <a:gradFill rotWithShape="1">
            <a:gsLst>
              <a:gs pos="0">
                <a:srgbClr val="8064A2">
                  <a:tint val="100000"/>
                  <a:shade val="100000"/>
                  <a:satMod val="130000"/>
                </a:srgbClr>
              </a:gs>
              <a:gs pos="100000">
                <a:srgbClr val="8064A2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Msgs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3</a:t>
            </a:r>
          </a:p>
        </p:txBody>
      </p:sp>
      <p:sp>
        <p:nvSpPr>
          <p:cNvPr id="65" name="Rectangular Callout 64"/>
          <p:cNvSpPr/>
          <p:nvPr/>
        </p:nvSpPr>
        <p:spPr>
          <a:xfrm>
            <a:off x="5234708" y="2768599"/>
            <a:ext cx="1154547" cy="311727"/>
          </a:xfrm>
          <a:prstGeom prst="wedgeRectCallout">
            <a:avLst>
              <a:gd name="adj1" fmla="val -94279"/>
              <a:gd name="adj2" fmla="val 44724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Base RDD</a:t>
            </a:r>
          </a:p>
        </p:txBody>
      </p:sp>
      <p:sp>
        <p:nvSpPr>
          <p:cNvPr id="66" name="Rectangular Callout 65"/>
          <p:cNvSpPr/>
          <p:nvPr/>
        </p:nvSpPr>
        <p:spPr>
          <a:xfrm>
            <a:off x="5644327" y="2854035"/>
            <a:ext cx="1834818" cy="311727"/>
          </a:xfrm>
          <a:prstGeom prst="wedgeRectCallout">
            <a:avLst>
              <a:gd name="adj1" fmla="val -46677"/>
              <a:gd name="adj2" fmla="val 118798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Transformed RDD</a:t>
            </a:r>
          </a:p>
        </p:txBody>
      </p:sp>
      <p:sp>
        <p:nvSpPr>
          <p:cNvPr id="67" name="Rectangular Callout 66"/>
          <p:cNvSpPr/>
          <p:nvPr/>
        </p:nvSpPr>
        <p:spPr>
          <a:xfrm>
            <a:off x="5681829" y="4302303"/>
            <a:ext cx="943617" cy="295960"/>
          </a:xfrm>
          <a:prstGeom prst="wedgeRectCallout">
            <a:avLst>
              <a:gd name="adj1" fmla="val -96339"/>
              <a:gd name="adj2" fmla="val 61948"/>
            </a:avLst>
          </a:prstGeom>
          <a:gradFill rotWithShape="1">
            <a:gsLst>
              <a:gs pos="0">
                <a:srgbClr val="F79646">
                  <a:tint val="100000"/>
                  <a:shade val="100000"/>
                  <a:satMod val="130000"/>
                </a:srgbClr>
              </a:gs>
              <a:gs pos="100000">
                <a:srgbClr val="F79646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184CB-D0B9-DE43-9A33-534D89C2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55" grpId="0" build="allAtOnce"/>
      <p:bldP spid="59" grpId="0" build="allAtOnce"/>
      <p:bldP spid="60" grpId="0"/>
      <p:bldP spid="60" grpId="1"/>
      <p:bldP spid="60" grpId="2"/>
      <p:bldP spid="61" grpId="0"/>
      <p:bldP spid="61" grpId="1"/>
      <p:bldP spid="61" grpId="2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74638"/>
            <a:ext cx="8421757" cy="1143000"/>
          </a:xfrm>
        </p:spPr>
        <p:txBody>
          <a:bodyPr/>
          <a:lstStyle/>
          <a:p>
            <a:r>
              <a:rPr lang="en-US" dirty="0"/>
              <a:t>In-Memory Data Sharing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55849" y="5721608"/>
            <a:ext cx="853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Input</a:t>
            </a:r>
          </a:p>
        </p:txBody>
      </p:sp>
      <p:cxnSp>
        <p:nvCxnSpPr>
          <p:cNvPr id="51" name="Straight Arrow Connector 50"/>
          <p:cNvCxnSpPr>
            <a:stCxn id="65" idx="3"/>
            <a:endCxn id="60" idx="1"/>
          </p:cNvCxnSpPr>
          <p:nvPr/>
        </p:nvCxnSpPr>
        <p:spPr>
          <a:xfrm flipV="1">
            <a:off x="3730416" y="4072494"/>
            <a:ext cx="1158154" cy="121420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65" idx="3"/>
            <a:endCxn id="61" idx="1"/>
          </p:cNvCxnSpPr>
          <p:nvPr/>
        </p:nvCxnSpPr>
        <p:spPr>
          <a:xfrm flipV="1">
            <a:off x="3730416" y="4898356"/>
            <a:ext cx="1158154" cy="3883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65" idx="3"/>
            <a:endCxn id="62" idx="1"/>
          </p:cNvCxnSpPr>
          <p:nvPr/>
        </p:nvCxnSpPr>
        <p:spPr>
          <a:xfrm>
            <a:off x="3730416" y="5286700"/>
            <a:ext cx="1158154" cy="4234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endCxn id="57" idx="1"/>
          </p:cNvCxnSpPr>
          <p:nvPr/>
        </p:nvCxnSpPr>
        <p:spPr>
          <a:xfrm>
            <a:off x="6269781" y="4072494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endCxn id="58" idx="1"/>
          </p:cNvCxnSpPr>
          <p:nvPr/>
        </p:nvCxnSpPr>
        <p:spPr>
          <a:xfrm>
            <a:off x="6269781" y="4898356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endCxn id="59" idx="1"/>
          </p:cNvCxnSpPr>
          <p:nvPr/>
        </p:nvCxnSpPr>
        <p:spPr>
          <a:xfrm>
            <a:off x="6269781" y="5712142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7" name="Folded Corner 56"/>
          <p:cNvSpPr/>
          <p:nvPr/>
        </p:nvSpPr>
        <p:spPr>
          <a:xfrm>
            <a:off x="6837979" y="3783040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8" name="Folded Corner 57"/>
          <p:cNvSpPr/>
          <p:nvPr/>
        </p:nvSpPr>
        <p:spPr>
          <a:xfrm>
            <a:off x="6837979" y="4608902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9" name="Folded Corner 58"/>
          <p:cNvSpPr/>
          <p:nvPr/>
        </p:nvSpPr>
        <p:spPr>
          <a:xfrm>
            <a:off x="6837979" y="5422688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888570" y="3848644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88570" y="4674506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88570" y="5486325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3</a:t>
            </a:r>
          </a:p>
        </p:txBody>
      </p:sp>
      <p:cxnSp>
        <p:nvCxnSpPr>
          <p:cNvPr id="63" name="Straight Arrow Connector 62"/>
          <p:cNvCxnSpPr>
            <a:stCxn id="65" idx="3"/>
            <a:endCxn id="64" idx="1"/>
          </p:cNvCxnSpPr>
          <p:nvPr/>
        </p:nvCxnSpPr>
        <p:spPr>
          <a:xfrm>
            <a:off x="3730416" y="5286700"/>
            <a:ext cx="1158682" cy="113784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889098" y="6209102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ahoma"/>
                <a:cs typeface="Tahoma"/>
              </a:rPr>
              <a:t>.  .  .</a:t>
            </a:r>
          </a:p>
        </p:txBody>
      </p:sp>
      <p:sp>
        <p:nvSpPr>
          <p:cNvPr id="65" name="Diamond 64"/>
          <p:cNvSpPr/>
          <p:nvPr/>
        </p:nvSpPr>
        <p:spPr>
          <a:xfrm>
            <a:off x="3440770" y="5201379"/>
            <a:ext cx="289646" cy="170641"/>
          </a:xfrm>
          <a:prstGeom prst="diamond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Can 65"/>
          <p:cNvSpPr/>
          <p:nvPr/>
        </p:nvSpPr>
        <p:spPr>
          <a:xfrm>
            <a:off x="1082479" y="4876784"/>
            <a:ext cx="782384" cy="824077"/>
          </a:xfrm>
          <a:prstGeom prst="can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67" name="Straight Arrow Connector 66"/>
          <p:cNvCxnSpPr>
            <a:stCxn id="66" idx="4"/>
          </p:cNvCxnSpPr>
          <p:nvPr/>
        </p:nvCxnSpPr>
        <p:spPr>
          <a:xfrm flipV="1">
            <a:off x="1864863" y="5286700"/>
            <a:ext cx="999947" cy="212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793716" y="4316440"/>
            <a:ext cx="13226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Tahoma"/>
                <a:cs typeface="Tahoma"/>
              </a:rPr>
              <a:t>one-time</a:t>
            </a:r>
            <a:br>
              <a:rPr lang="en-US" sz="1900" dirty="0">
                <a:latin typeface="Tahoma"/>
                <a:cs typeface="Tahoma"/>
              </a:rPr>
            </a:br>
            <a:r>
              <a:rPr lang="en-US" sz="1900" dirty="0">
                <a:latin typeface="Tahoma"/>
                <a:cs typeface="Tahoma"/>
              </a:rPr>
              <a:t>processing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800609" y="4375459"/>
            <a:ext cx="1312636" cy="1724328"/>
            <a:chOff x="2784930" y="2345019"/>
            <a:chExt cx="1312636" cy="1724328"/>
          </a:xfrm>
        </p:grpSpPr>
        <p:pic>
          <p:nvPicPr>
            <p:cNvPr id="71" name="Picture 7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72" name="Picture 7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73" name="Picture 72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75" name="Can 74"/>
          <p:cNvSpPr/>
          <p:nvPr/>
        </p:nvSpPr>
        <p:spPr>
          <a:xfrm>
            <a:off x="1006279" y="2265561"/>
            <a:ext cx="782384" cy="824077"/>
          </a:xfrm>
          <a:prstGeom prst="can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76" name="Straight Arrow Connector 75"/>
          <p:cNvCxnSpPr>
            <a:stCxn id="75" idx="4"/>
            <a:endCxn id="77" idx="1"/>
          </p:cNvCxnSpPr>
          <p:nvPr/>
        </p:nvCxnSpPr>
        <p:spPr>
          <a:xfrm>
            <a:off x="1788663" y="2677600"/>
            <a:ext cx="53779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2326458" y="2453750"/>
            <a:ext cx="910005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iter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1</a:t>
            </a:r>
          </a:p>
        </p:txBody>
      </p:sp>
      <p:cxnSp>
        <p:nvCxnSpPr>
          <p:cNvPr id="78" name="Straight Arrow Connector 77"/>
          <p:cNvCxnSpPr>
            <a:stCxn id="77" idx="3"/>
          </p:cNvCxnSpPr>
          <p:nvPr/>
        </p:nvCxnSpPr>
        <p:spPr>
          <a:xfrm flipV="1">
            <a:off x="3236463" y="2677599"/>
            <a:ext cx="322152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80" idx="1"/>
          </p:cNvCxnSpPr>
          <p:nvPr/>
        </p:nvCxnSpPr>
        <p:spPr>
          <a:xfrm>
            <a:off x="4697118" y="2677599"/>
            <a:ext cx="35944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5056565" y="2453750"/>
            <a:ext cx="910005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iter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2</a:t>
            </a:r>
          </a:p>
        </p:txBody>
      </p:sp>
      <p:cxnSp>
        <p:nvCxnSpPr>
          <p:cNvPr id="81" name="Straight Arrow Connector 80"/>
          <p:cNvCxnSpPr>
            <a:stCxn id="80" idx="3"/>
          </p:cNvCxnSpPr>
          <p:nvPr/>
        </p:nvCxnSpPr>
        <p:spPr>
          <a:xfrm flipV="1">
            <a:off x="5966570" y="2677599"/>
            <a:ext cx="33832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>
            <a:off x="7443400" y="2677599"/>
            <a:ext cx="326774" cy="103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7767586" y="2464125"/>
            <a:ext cx="949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ahoma"/>
                <a:cs typeface="Tahoma"/>
              </a:rPr>
              <a:t>.  .  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79649" y="3103886"/>
            <a:ext cx="853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Input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3513246" y="1790559"/>
            <a:ext cx="1312636" cy="1724328"/>
            <a:chOff x="2784930" y="2345019"/>
            <a:chExt cx="1312636" cy="1724328"/>
          </a:xfrm>
        </p:grpSpPr>
        <p:pic>
          <p:nvPicPr>
            <p:cNvPr id="86" name="Picture 85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87" name="Picture 86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88" name="Picture 87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6246843" y="1799084"/>
            <a:ext cx="1312636" cy="1724328"/>
            <a:chOff x="2784930" y="2345019"/>
            <a:chExt cx="1312636" cy="1724328"/>
          </a:xfrm>
        </p:grpSpPr>
        <p:pic>
          <p:nvPicPr>
            <p:cNvPr id="90" name="Picture 89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91" name="Picture 9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92" name="Picture 9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6E1C31-CEE3-D646-98C2-B0E0B20F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0BB91-A85A-0F4D-B85F-54631B2450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5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Data-Parallel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043" y="274638"/>
            <a:ext cx="8421757" cy="1143000"/>
          </a:xfrm>
        </p:spPr>
        <p:txBody>
          <a:bodyPr/>
          <a:lstStyle/>
          <a:p>
            <a:r>
              <a:rPr lang="en-US" dirty="0"/>
              <a:t>Efficient Fault Recovery via Lineage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55849" y="5721608"/>
            <a:ext cx="853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Input</a:t>
            </a:r>
          </a:p>
        </p:txBody>
      </p:sp>
      <p:cxnSp>
        <p:nvCxnSpPr>
          <p:cNvPr id="51" name="Straight Arrow Connector 50"/>
          <p:cNvCxnSpPr>
            <a:stCxn id="65" idx="3"/>
            <a:endCxn id="60" idx="1"/>
          </p:cNvCxnSpPr>
          <p:nvPr/>
        </p:nvCxnSpPr>
        <p:spPr>
          <a:xfrm flipV="1">
            <a:off x="3730416" y="4072494"/>
            <a:ext cx="1158154" cy="121420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>
            <a:stCxn id="65" idx="3"/>
            <a:endCxn id="61" idx="1"/>
          </p:cNvCxnSpPr>
          <p:nvPr/>
        </p:nvCxnSpPr>
        <p:spPr>
          <a:xfrm flipV="1">
            <a:off x="3730416" y="4898356"/>
            <a:ext cx="1158154" cy="3883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stCxn id="65" idx="3"/>
            <a:endCxn id="62" idx="1"/>
          </p:cNvCxnSpPr>
          <p:nvPr/>
        </p:nvCxnSpPr>
        <p:spPr>
          <a:xfrm>
            <a:off x="3730416" y="5286700"/>
            <a:ext cx="1158154" cy="423475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4" name="Straight Arrow Connector 53"/>
          <p:cNvCxnSpPr>
            <a:endCxn id="57" idx="1"/>
          </p:cNvCxnSpPr>
          <p:nvPr/>
        </p:nvCxnSpPr>
        <p:spPr>
          <a:xfrm>
            <a:off x="6269781" y="4072494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endCxn id="58" idx="1"/>
          </p:cNvCxnSpPr>
          <p:nvPr/>
        </p:nvCxnSpPr>
        <p:spPr>
          <a:xfrm>
            <a:off x="6269781" y="4898356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>
            <a:endCxn id="59" idx="1"/>
          </p:cNvCxnSpPr>
          <p:nvPr/>
        </p:nvCxnSpPr>
        <p:spPr>
          <a:xfrm>
            <a:off x="6269781" y="5712142"/>
            <a:ext cx="568198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57" name="Folded Corner 56"/>
          <p:cNvSpPr/>
          <p:nvPr/>
        </p:nvSpPr>
        <p:spPr>
          <a:xfrm>
            <a:off x="6837979" y="3783040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8" name="Folded Corner 57"/>
          <p:cNvSpPr/>
          <p:nvPr/>
        </p:nvSpPr>
        <p:spPr>
          <a:xfrm>
            <a:off x="6837979" y="4608902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59" name="Folded Corner 58"/>
          <p:cNvSpPr/>
          <p:nvPr/>
        </p:nvSpPr>
        <p:spPr>
          <a:xfrm>
            <a:off x="6837979" y="5422688"/>
            <a:ext cx="492900" cy="578908"/>
          </a:xfrm>
          <a:prstGeom prst="foldedCorner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888570" y="3848644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4888570" y="4674506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888570" y="5486325"/>
            <a:ext cx="1488982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query 3</a:t>
            </a:r>
          </a:p>
        </p:txBody>
      </p:sp>
      <p:cxnSp>
        <p:nvCxnSpPr>
          <p:cNvPr id="63" name="Straight Arrow Connector 62"/>
          <p:cNvCxnSpPr>
            <a:stCxn id="65" idx="3"/>
            <a:endCxn id="64" idx="1"/>
          </p:cNvCxnSpPr>
          <p:nvPr/>
        </p:nvCxnSpPr>
        <p:spPr>
          <a:xfrm>
            <a:off x="3730416" y="5286700"/>
            <a:ext cx="1158682" cy="113784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4889098" y="6209102"/>
            <a:ext cx="1488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ahoma"/>
                <a:cs typeface="Tahoma"/>
              </a:rPr>
              <a:t>.  .  .</a:t>
            </a:r>
          </a:p>
        </p:txBody>
      </p:sp>
      <p:sp>
        <p:nvSpPr>
          <p:cNvPr id="65" name="Diamond 64"/>
          <p:cNvSpPr/>
          <p:nvPr/>
        </p:nvSpPr>
        <p:spPr>
          <a:xfrm>
            <a:off x="3440770" y="5201379"/>
            <a:ext cx="289646" cy="170641"/>
          </a:xfrm>
          <a:prstGeom prst="diamond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66" name="Can 65"/>
          <p:cNvSpPr/>
          <p:nvPr/>
        </p:nvSpPr>
        <p:spPr>
          <a:xfrm>
            <a:off x="1082479" y="4876784"/>
            <a:ext cx="782384" cy="824077"/>
          </a:xfrm>
          <a:prstGeom prst="can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67" name="Straight Arrow Connector 66"/>
          <p:cNvCxnSpPr>
            <a:stCxn id="66" idx="4"/>
          </p:cNvCxnSpPr>
          <p:nvPr/>
        </p:nvCxnSpPr>
        <p:spPr>
          <a:xfrm flipV="1">
            <a:off x="1864863" y="5286700"/>
            <a:ext cx="999947" cy="2123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>
            <a:off x="1793716" y="4316440"/>
            <a:ext cx="132264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dirty="0">
                <a:latin typeface="Tahoma"/>
                <a:cs typeface="Tahoma"/>
              </a:rPr>
              <a:t>one-time</a:t>
            </a:r>
            <a:br>
              <a:rPr lang="en-US" sz="1900" dirty="0">
                <a:latin typeface="Tahoma"/>
                <a:cs typeface="Tahoma"/>
              </a:rPr>
            </a:br>
            <a:r>
              <a:rPr lang="en-US" sz="1900" dirty="0">
                <a:latin typeface="Tahoma"/>
                <a:cs typeface="Tahoma"/>
              </a:rPr>
              <a:t>processing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068005" y="5325654"/>
            <a:ext cx="810370" cy="169456"/>
          </a:xfrm>
          <a:prstGeom prst="rect">
            <a:avLst/>
          </a:prstGeom>
          <a:solidFill>
            <a:sysClr val="window" lastClr="FFFFFF">
              <a:alpha val="76000"/>
            </a:sysClr>
          </a:solidFill>
          <a:ln w="25400" cap="flat" cmpd="sng" algn="ctr">
            <a:noFill/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2800609" y="4375459"/>
            <a:ext cx="1312636" cy="1724328"/>
            <a:chOff x="2784930" y="2345019"/>
            <a:chExt cx="1312636" cy="1724328"/>
          </a:xfrm>
        </p:grpSpPr>
        <p:pic>
          <p:nvPicPr>
            <p:cNvPr id="71" name="Picture 7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72" name="Picture 7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73" name="Picture 72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74" name="Multiply 73"/>
          <p:cNvSpPr/>
          <p:nvPr/>
        </p:nvSpPr>
        <p:spPr>
          <a:xfrm>
            <a:off x="3486714" y="4509370"/>
            <a:ext cx="630253" cy="614186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75" name="Can 74"/>
          <p:cNvSpPr/>
          <p:nvPr/>
        </p:nvSpPr>
        <p:spPr>
          <a:xfrm>
            <a:off x="1006279" y="2265561"/>
            <a:ext cx="782384" cy="824077"/>
          </a:xfrm>
          <a:prstGeom prst="can">
            <a:avLst/>
          </a:prstGeom>
          <a:gradFill rotWithShape="1">
            <a:gsLst>
              <a:gs pos="0">
                <a:srgbClr val="C0504D">
                  <a:tint val="100000"/>
                  <a:shade val="100000"/>
                  <a:satMod val="130000"/>
                </a:srgbClr>
              </a:gs>
              <a:gs pos="100000">
                <a:srgbClr val="C0504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76" name="Straight Arrow Connector 75"/>
          <p:cNvCxnSpPr>
            <a:stCxn id="75" idx="4"/>
            <a:endCxn id="77" idx="1"/>
          </p:cNvCxnSpPr>
          <p:nvPr/>
        </p:nvCxnSpPr>
        <p:spPr>
          <a:xfrm>
            <a:off x="1788663" y="2677600"/>
            <a:ext cx="537795" cy="0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77" name="Rectangle 76"/>
          <p:cNvSpPr/>
          <p:nvPr/>
        </p:nvSpPr>
        <p:spPr>
          <a:xfrm>
            <a:off x="2326458" y="2453750"/>
            <a:ext cx="910005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iter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1</a:t>
            </a:r>
          </a:p>
        </p:txBody>
      </p:sp>
      <p:cxnSp>
        <p:nvCxnSpPr>
          <p:cNvPr id="78" name="Straight Arrow Connector 77"/>
          <p:cNvCxnSpPr>
            <a:stCxn id="77" idx="3"/>
          </p:cNvCxnSpPr>
          <p:nvPr/>
        </p:nvCxnSpPr>
        <p:spPr>
          <a:xfrm flipV="1">
            <a:off x="3236463" y="2677599"/>
            <a:ext cx="322152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80" idx="1"/>
          </p:cNvCxnSpPr>
          <p:nvPr/>
        </p:nvCxnSpPr>
        <p:spPr>
          <a:xfrm>
            <a:off x="4697118" y="2677599"/>
            <a:ext cx="35944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0" name="Rectangle 79"/>
          <p:cNvSpPr/>
          <p:nvPr/>
        </p:nvSpPr>
        <p:spPr>
          <a:xfrm>
            <a:off x="5056565" y="2453750"/>
            <a:ext cx="910005" cy="447699"/>
          </a:xfrm>
          <a:prstGeom prst="rec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iter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. 2</a:t>
            </a:r>
          </a:p>
        </p:txBody>
      </p:sp>
      <p:cxnSp>
        <p:nvCxnSpPr>
          <p:cNvPr id="81" name="Straight Arrow Connector 80"/>
          <p:cNvCxnSpPr>
            <a:stCxn id="80" idx="3"/>
          </p:cNvCxnSpPr>
          <p:nvPr/>
        </p:nvCxnSpPr>
        <p:spPr>
          <a:xfrm flipV="1">
            <a:off x="5966570" y="2677599"/>
            <a:ext cx="338327" cy="1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cxnSp>
        <p:nvCxnSpPr>
          <p:cNvPr id="82" name="Straight Arrow Connector 81"/>
          <p:cNvCxnSpPr/>
          <p:nvPr/>
        </p:nvCxnSpPr>
        <p:spPr>
          <a:xfrm>
            <a:off x="7443400" y="2677599"/>
            <a:ext cx="326774" cy="10376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arrow"/>
          </a:ln>
          <a:effectLst/>
        </p:spPr>
      </p:cxnSp>
      <p:sp>
        <p:nvSpPr>
          <p:cNvPr id="83" name="TextBox 82"/>
          <p:cNvSpPr txBox="1"/>
          <p:nvPr/>
        </p:nvSpPr>
        <p:spPr>
          <a:xfrm>
            <a:off x="7767586" y="2464125"/>
            <a:ext cx="949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Tahoma"/>
                <a:cs typeface="Tahoma"/>
              </a:rPr>
              <a:t>.  .  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979649" y="3103886"/>
            <a:ext cx="853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ahoma"/>
                <a:cs typeface="Tahoma"/>
              </a:rPr>
              <a:t>Input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3513246" y="1790559"/>
            <a:ext cx="1312636" cy="1724328"/>
            <a:chOff x="2784930" y="2345019"/>
            <a:chExt cx="1312636" cy="1724328"/>
          </a:xfrm>
        </p:grpSpPr>
        <p:pic>
          <p:nvPicPr>
            <p:cNvPr id="86" name="Picture 85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87" name="Picture 86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88" name="Picture 87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6246843" y="1799084"/>
            <a:ext cx="1312636" cy="1724328"/>
            <a:chOff x="2784930" y="2345019"/>
            <a:chExt cx="1312636" cy="1724328"/>
          </a:xfrm>
        </p:grpSpPr>
        <p:pic>
          <p:nvPicPr>
            <p:cNvPr id="90" name="Picture 89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4930" y="2790207"/>
              <a:ext cx="1295624" cy="1279140"/>
            </a:xfrm>
            <a:prstGeom prst="rect">
              <a:avLst/>
            </a:prstGeom>
          </p:spPr>
        </p:pic>
        <p:pic>
          <p:nvPicPr>
            <p:cNvPr id="91" name="Picture 90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436" y="2554275"/>
              <a:ext cx="1295624" cy="1279140"/>
            </a:xfrm>
            <a:prstGeom prst="rect">
              <a:avLst/>
            </a:prstGeom>
          </p:spPr>
        </p:pic>
        <p:pic>
          <p:nvPicPr>
            <p:cNvPr id="92" name="Picture 91" descr="to_ddr333memory_350.gif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6286" b="9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942" y="2345019"/>
              <a:ext cx="1295624" cy="1279140"/>
            </a:xfrm>
            <a:prstGeom prst="rect">
              <a:avLst/>
            </a:prstGeom>
          </p:spPr>
        </p:pic>
      </p:grpSp>
      <p:sp>
        <p:nvSpPr>
          <p:cNvPr id="93" name="Multiply 92"/>
          <p:cNvSpPr/>
          <p:nvPr/>
        </p:nvSpPr>
        <p:spPr>
          <a:xfrm>
            <a:off x="6246602" y="1923212"/>
            <a:ext cx="1465277" cy="1459161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4" name="Multiply 93"/>
          <p:cNvSpPr/>
          <p:nvPr/>
        </p:nvSpPr>
        <p:spPr>
          <a:xfrm>
            <a:off x="3489890" y="1923212"/>
            <a:ext cx="1465277" cy="1459161"/>
          </a:xfrm>
          <a:prstGeom prst="mathMultiply">
            <a:avLst>
              <a:gd name="adj1" fmla="val 17076"/>
            </a:avLst>
          </a:prstGeom>
          <a:solidFill>
            <a:srgbClr val="FF0000"/>
          </a:solidFill>
          <a:ln w="25400" cap="flat" cmpd="sng" algn="ctr">
            <a:solidFill>
              <a:sysClr val="windowText" lastClr="000000"/>
            </a:solidFill>
            <a:prstDash val="solid"/>
            <a:headEnd type="none" w="med" len="med"/>
            <a:tailEnd type="non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930942" y="1407677"/>
            <a:ext cx="3955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Maintain a reliable log of applied operations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 flipH="1">
            <a:off x="2821980" y="1746231"/>
            <a:ext cx="408219" cy="5430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>
            <a:off x="4985498" y="1709110"/>
            <a:ext cx="481632" cy="5443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flipH="1">
            <a:off x="2931724" y="1741832"/>
            <a:ext cx="733074" cy="25074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3" name="TextBox 102"/>
          <p:cNvSpPr txBox="1"/>
          <p:nvPr/>
        </p:nvSpPr>
        <p:spPr>
          <a:xfrm>
            <a:off x="3671843" y="3473026"/>
            <a:ext cx="3247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</a:rPr>
              <a:t>Recompute</a:t>
            </a:r>
            <a:r>
              <a:rPr lang="en-US" sz="1600" b="1" dirty="0">
                <a:solidFill>
                  <a:srgbClr val="C00000"/>
                </a:solidFill>
              </a:rPr>
              <a:t> lost partitions on failure</a:t>
            </a:r>
          </a:p>
        </p:txBody>
      </p:sp>
      <p:cxnSp>
        <p:nvCxnSpPr>
          <p:cNvPr id="104" name="Straight Arrow Connector 103"/>
          <p:cNvCxnSpPr/>
          <p:nvPr/>
        </p:nvCxnSpPr>
        <p:spPr bwMode="auto">
          <a:xfrm flipV="1">
            <a:off x="5357386" y="3167342"/>
            <a:ext cx="835293" cy="262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/>
          <p:nvPr/>
        </p:nvCxnSpPr>
        <p:spPr bwMode="auto">
          <a:xfrm flipH="1" flipV="1">
            <a:off x="4239891" y="3167342"/>
            <a:ext cx="835293" cy="26216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 flipH="1">
            <a:off x="3856706" y="3942540"/>
            <a:ext cx="430222" cy="63599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440E9C-1944-CD4F-9AF8-62FDBB5A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0BB91-A85A-0F4D-B85F-54631B2450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1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4" grpId="0" animBg="1"/>
      <p:bldP spid="74" grpId="1" animBg="1"/>
      <p:bldP spid="77" grpId="0" animBg="1"/>
      <p:bldP spid="80" grpId="0" animBg="1"/>
      <p:bldP spid="80" grpId="1" animBg="1"/>
      <p:bldP spid="93" grpId="0" animBg="1"/>
      <p:bldP spid="93" grpId="1" animBg="1"/>
      <p:bldP spid="93" grpId="2" animBg="1"/>
      <p:bldP spid="93" grpId="3" animBg="1"/>
      <p:bldP spid="94" grpId="0" animBg="1"/>
      <p:bldP spid="94" grpId="1" animBg="1"/>
      <p:bldP spid="95" grpId="0"/>
      <p:bldP spid="10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Generality of RDDs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Despite their restrictions, RDDs can express many parallel algorithms</a:t>
            </a:r>
          </a:p>
          <a:p>
            <a:pPr lvl="1"/>
            <a:r>
              <a:rPr lang="en-US" dirty="0"/>
              <a:t>These naturally </a:t>
            </a:r>
            <a:r>
              <a:rPr lang="en-US" i="1" dirty="0"/>
              <a:t>apply the same operation to many items</a:t>
            </a:r>
          </a:p>
          <a:p>
            <a:r>
              <a:rPr lang="en-US" dirty="0"/>
              <a:t>Unify many programming models</a:t>
            </a:r>
          </a:p>
          <a:p>
            <a:pPr lvl="1"/>
            <a:r>
              <a:rPr lang="en-US" i="1" dirty="0"/>
              <a:t>Data flow models:</a:t>
            </a:r>
            <a:r>
              <a:rPr lang="en-US" dirty="0"/>
              <a:t> </a:t>
            </a:r>
            <a:r>
              <a:rPr lang="en-US" dirty="0" err="1"/>
              <a:t>MapReduce</a:t>
            </a:r>
            <a:r>
              <a:rPr lang="en-US" dirty="0"/>
              <a:t>, Dryad, SQL, …</a:t>
            </a:r>
          </a:p>
          <a:p>
            <a:pPr lvl="1"/>
            <a:r>
              <a:rPr lang="en-US" i="1" dirty="0"/>
              <a:t>Specialized models</a:t>
            </a:r>
            <a:r>
              <a:rPr lang="en-US" dirty="0"/>
              <a:t> for iterative apps: BSP (</a:t>
            </a:r>
            <a:r>
              <a:rPr lang="en-US" dirty="0" err="1"/>
              <a:t>Pregel</a:t>
            </a:r>
            <a:r>
              <a:rPr lang="en-US" dirty="0"/>
              <a:t>), iterative </a:t>
            </a:r>
            <a:r>
              <a:rPr lang="en-US" dirty="0" err="1"/>
              <a:t>MapReduce</a:t>
            </a:r>
            <a:r>
              <a:rPr lang="en-US" dirty="0"/>
              <a:t> (</a:t>
            </a:r>
            <a:r>
              <a:rPr lang="en-US" dirty="0" err="1"/>
              <a:t>Haloop</a:t>
            </a:r>
            <a:r>
              <a:rPr lang="en-US" dirty="0"/>
              <a:t>), bulk incremental, …</a:t>
            </a:r>
          </a:p>
          <a:p>
            <a:r>
              <a:rPr lang="en-US" dirty="0"/>
              <a:t>Support </a:t>
            </a:r>
            <a:r>
              <a:rPr lang="en-US" i="1" dirty="0"/>
              <a:t>new apps </a:t>
            </a:r>
            <a:r>
              <a:rPr lang="en-US" dirty="0"/>
              <a:t>that these models don’t</a:t>
            </a:r>
          </a:p>
          <a:p>
            <a:r>
              <a:rPr lang="en-US" dirty="0"/>
              <a:t>Enables apps to efficiently </a:t>
            </a:r>
            <a:r>
              <a:rPr lang="en-US" i="1" dirty="0"/>
              <a:t>intermix</a:t>
            </a:r>
            <a:r>
              <a:rPr lang="en-US" dirty="0"/>
              <a:t> these models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499576-14B4-9E4D-8B58-3ABFB712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Operations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905000"/>
          <a:ext cx="8229600" cy="46832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726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Transformations</a:t>
                      </a:r>
                    </a:p>
                    <a:p>
                      <a:pPr algn="ctr"/>
                      <a:r>
                        <a:rPr lang="en-US" sz="2400" dirty="0"/>
                        <a:t>(define a new RDD)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map</a:t>
                      </a:r>
                    </a:p>
                    <a:p>
                      <a:pPr algn="ctr"/>
                      <a:r>
                        <a:rPr lang="en-US" sz="2400" dirty="0"/>
                        <a:t>filter</a:t>
                      </a:r>
                    </a:p>
                    <a:p>
                      <a:pPr algn="ctr"/>
                      <a:r>
                        <a:rPr lang="en-US" sz="2400" dirty="0"/>
                        <a:t>sample</a:t>
                      </a:r>
                    </a:p>
                    <a:p>
                      <a:pPr algn="ctr"/>
                      <a:r>
                        <a:rPr lang="en-US" sz="2400" dirty="0" err="1"/>
                        <a:t>groupByKey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reduceByKey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 err="1"/>
                        <a:t>sortByKey</a:t>
                      </a:r>
                      <a:endParaRPr lang="en-US" sz="2400" dirty="0"/>
                    </a:p>
                  </a:txBody>
                  <a:tcPr anchor="ctr"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flatMap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union</a:t>
                      </a:r>
                    </a:p>
                    <a:p>
                      <a:pPr algn="ctr"/>
                      <a:r>
                        <a:rPr lang="en-US" sz="2400" dirty="0"/>
                        <a:t>join</a:t>
                      </a:r>
                    </a:p>
                    <a:p>
                      <a:pPr algn="ctr"/>
                      <a:r>
                        <a:rPr lang="en-US" sz="2400" dirty="0" err="1"/>
                        <a:t>cogroup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cross</a:t>
                      </a:r>
                      <a:br>
                        <a:rPr lang="en-US" sz="2400" dirty="0"/>
                      </a:br>
                      <a:r>
                        <a:rPr lang="en-US" sz="2400" dirty="0" err="1"/>
                        <a:t>mapValues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30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Actions</a:t>
                      </a:r>
                    </a:p>
                    <a:p>
                      <a:pPr algn="ctr"/>
                      <a:r>
                        <a:rPr lang="en-US" sz="2400" dirty="0"/>
                        <a:t>(return a result to driver program)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collect</a:t>
                      </a:r>
                    </a:p>
                    <a:p>
                      <a:pPr algn="ctr"/>
                      <a:r>
                        <a:rPr lang="en-US" sz="2400" dirty="0"/>
                        <a:t>reduce</a:t>
                      </a:r>
                    </a:p>
                    <a:p>
                      <a:pPr algn="ctr"/>
                      <a:r>
                        <a:rPr lang="en-US" sz="2400" dirty="0"/>
                        <a:t>count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save</a:t>
                      </a:r>
                    </a:p>
                    <a:p>
                      <a:pPr algn="ctr"/>
                      <a:r>
                        <a:rPr lang="en-US" sz="2400" dirty="0" err="1"/>
                        <a:t>lookupKey</a:t>
                      </a:r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take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69096B-5A5E-A84B-A1B1-AEAA6D8F5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0BB91-A85A-0F4D-B85F-54631B2450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79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Global aggregate computations that produce program state</a:t>
            </a:r>
          </a:p>
          <a:p>
            <a:pPr lvl="1"/>
            <a:r>
              <a:rPr lang="en-US" dirty="0"/>
              <a:t>compute the count() of an RDD, compute the max diff, etc.</a:t>
            </a:r>
          </a:p>
          <a:p>
            <a:r>
              <a:rPr lang="en-US" dirty="0"/>
              <a:t>Loops!</a:t>
            </a:r>
          </a:p>
          <a:p>
            <a:pPr lvl="1"/>
            <a:r>
              <a:rPr lang="en-US" dirty="0"/>
              <a:t>Spark makes it much easier to do multi-stage </a:t>
            </a:r>
            <a:r>
              <a:rPr lang="en-US" dirty="0" err="1"/>
              <a:t>MapReduce</a:t>
            </a:r>
            <a:endParaRPr lang="en-US" dirty="0"/>
          </a:p>
          <a:p>
            <a:r>
              <a:rPr lang="en-US" dirty="0"/>
              <a:t>Built-in abstractions for some other common operations like joins</a:t>
            </a:r>
          </a:p>
          <a:p>
            <a:r>
              <a:rPr lang="en-US" dirty="0"/>
              <a:t>See also Apache </a:t>
            </a:r>
            <a:r>
              <a:rPr lang="en-US" dirty="0" err="1"/>
              <a:t>Flink</a:t>
            </a:r>
            <a:r>
              <a:rPr lang="en-US" dirty="0"/>
              <a:t> for a flexible big data platform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350E4-2B9A-A941-ADA7-B1FF343B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13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1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41676"/>
            <a:ext cx="8565204" cy="2857884"/>
          </a:xfrm>
        </p:spPr>
        <p:txBody>
          <a:bodyPr/>
          <a:lstStyle/>
          <a:p>
            <a:r>
              <a:rPr lang="en-US" dirty="0"/>
              <a:t>Single node/process</a:t>
            </a:r>
          </a:p>
          <a:p>
            <a:pPr lvl="1"/>
            <a:r>
              <a:rPr lang="en-US" dirty="0"/>
              <a:t>Read data from input source (e.g., network socket)</a:t>
            </a:r>
          </a:p>
          <a:p>
            <a:pPr lvl="1"/>
            <a:r>
              <a:rPr lang="en-US" dirty="0"/>
              <a:t>Process</a:t>
            </a:r>
          </a:p>
          <a:p>
            <a:pPr lvl="1"/>
            <a:r>
              <a:rPr lang="en-US" dirty="0"/>
              <a:t>Write output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stream processing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430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/>
              <a:t>Convert Celsius temperature to Fahrenheit</a:t>
            </a:r>
          </a:p>
          <a:p>
            <a:pPr lvl="1"/>
            <a:r>
              <a:rPr lang="en-US" sz="2600" dirty="0"/>
              <a:t>Stateless operation:   </a:t>
            </a:r>
            <a:r>
              <a:rPr lang="en-US" sz="2600" b="1" dirty="0"/>
              <a:t>emit </a:t>
            </a:r>
            <a:r>
              <a:rPr lang="en-US" sz="2600" dirty="0"/>
              <a:t> (input * 9 / 5) + 32</a:t>
            </a:r>
          </a:p>
          <a:p>
            <a:pPr lvl="1"/>
            <a:endParaRPr lang="en-US" sz="26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Stateless conversion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52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296587"/>
          </a:xfrm>
        </p:spPr>
        <p:txBody>
          <a:bodyPr>
            <a:normAutofit/>
          </a:bodyPr>
          <a:lstStyle/>
          <a:p>
            <a:r>
              <a:rPr lang="en-US" dirty="0"/>
              <a:t>Function can filter inputs</a:t>
            </a:r>
          </a:p>
          <a:p>
            <a:pPr lvl="1"/>
            <a:r>
              <a:rPr lang="en-US" sz="3000" dirty="0"/>
              <a:t>if (input &gt; threshold)  {  </a:t>
            </a:r>
            <a:r>
              <a:rPr lang="en-US" sz="3000" b="1" dirty="0"/>
              <a:t>emit </a:t>
            </a:r>
            <a:r>
              <a:rPr lang="en-US" sz="3000" dirty="0"/>
              <a:t>input }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Stateless filtering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711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94766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/>
              <a:t>Compute </a:t>
            </a:r>
            <a:r>
              <a:rPr lang="en-US" dirty="0"/>
              <a:t>EWMA of Fahrenheit temperature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/>
              <a:t>new_temp</a:t>
            </a:r>
            <a:r>
              <a:rPr lang="en-US" sz="2600" dirty="0"/>
              <a:t> = ⍺ * ( </a:t>
            </a:r>
            <a:r>
              <a:rPr lang="en-US" sz="2600" dirty="0" err="1"/>
              <a:t>CtoF</a:t>
            </a:r>
            <a:r>
              <a:rPr lang="en-US" sz="2600" dirty="0"/>
              <a:t>(input) ) + (1- ⍺) * </a:t>
            </a:r>
            <a:r>
              <a:rPr lang="en-US" sz="2600" dirty="0" err="1"/>
              <a:t>last_temp</a:t>
            </a:r>
            <a:endParaRPr lang="en-US" sz="26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dirty="0" err="1"/>
              <a:t>last_temp</a:t>
            </a:r>
            <a:r>
              <a:rPr lang="en-US" sz="2600" dirty="0"/>
              <a:t> = </a:t>
            </a:r>
            <a:r>
              <a:rPr lang="en-US" sz="2600" dirty="0" err="1"/>
              <a:t>new_temp</a:t>
            </a:r>
            <a:endParaRPr lang="en-US" sz="2600" dirty="0"/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600" b="1" dirty="0"/>
              <a:t>emit</a:t>
            </a:r>
            <a:r>
              <a:rPr lang="en-US" sz="2600" dirty="0"/>
              <a:t> </a:t>
            </a:r>
            <a:r>
              <a:rPr lang="en-US" sz="2600" dirty="0" err="1"/>
              <a:t>new_temp</a:t>
            </a:r>
            <a:endParaRPr lang="en-US" sz="2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</a:t>
            </a:r>
            <a:r>
              <a:rPr lang="en-US" dirty="0" err="1"/>
              <a:t>Stateful</a:t>
            </a:r>
            <a:r>
              <a:rPr lang="en-US" dirty="0"/>
              <a:t> conversion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EWMA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flipH="1">
            <a:off x="4805485" y="2677345"/>
            <a:ext cx="228600" cy="2286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331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</p:cNvCxnSpPr>
          <p:nvPr/>
        </p:nvCxnSpPr>
        <p:spPr>
          <a:xfrm flipV="1">
            <a:off x="350196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9223" y="3237939"/>
            <a:ext cx="8565204" cy="2385276"/>
          </a:xfrm>
        </p:spPr>
        <p:txBody>
          <a:bodyPr>
            <a:normAutofit/>
          </a:bodyPr>
          <a:lstStyle/>
          <a:p>
            <a:r>
              <a:rPr lang="en-US" dirty="0"/>
              <a:t>E.g., Average value per window </a:t>
            </a:r>
          </a:p>
          <a:p>
            <a:pPr lvl="1"/>
            <a:r>
              <a:rPr lang="en-US" sz="2600" dirty="0"/>
              <a:t>Window can be # elements (10) or time (1s)</a:t>
            </a:r>
          </a:p>
          <a:p>
            <a:pPr lvl="1"/>
            <a:r>
              <a:rPr lang="en-US" sz="2600" dirty="0"/>
              <a:t>Windows can be fixed (every 5s)</a:t>
            </a:r>
          </a:p>
          <a:p>
            <a:pPr lvl="1"/>
            <a:r>
              <a:rPr lang="en-US" sz="2600" dirty="0"/>
              <a:t>Windows can be “sliding” (5s window every 1s)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Examples:  Aggregation (</a:t>
            </a:r>
            <a:r>
              <a:rPr lang="en-US" dirty="0" err="1"/>
              <a:t>stateful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888680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40142" y="4547440"/>
            <a:ext cx="2366248" cy="365760"/>
            <a:chOff x="6340142" y="4547440"/>
            <a:chExt cx="2366248" cy="365760"/>
          </a:xfrm>
        </p:grpSpPr>
        <p:sp>
          <p:nvSpPr>
            <p:cNvPr id="12" name="Rectangle 11"/>
            <p:cNvSpPr/>
            <p:nvPr/>
          </p:nvSpPr>
          <p:spPr>
            <a:xfrm>
              <a:off x="6340142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158863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974870" y="4547440"/>
              <a:ext cx="731520" cy="36576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78342" y="5573405"/>
            <a:ext cx="1618592" cy="1082765"/>
            <a:chOff x="1778342" y="5573405"/>
            <a:chExt cx="1618592" cy="1082765"/>
          </a:xfrm>
        </p:grpSpPr>
        <p:sp>
          <p:nvSpPr>
            <p:cNvPr id="26" name="Rectangle 25"/>
            <p:cNvSpPr/>
            <p:nvPr/>
          </p:nvSpPr>
          <p:spPr>
            <a:xfrm>
              <a:off x="1778342" y="5573405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84718" y="5954768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91094" y="6336130"/>
              <a:ext cx="1005840" cy="320040"/>
            </a:xfrm>
            <a:prstGeom prst="rect">
              <a:avLst/>
            </a:prstGeom>
            <a:solidFill>
              <a:srgbClr val="E7B9B9"/>
            </a:solidFill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08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254" y="16215"/>
            <a:ext cx="8977745" cy="1066800"/>
          </a:xfrm>
        </p:spPr>
        <p:txBody>
          <a:bodyPr/>
          <a:lstStyle/>
          <a:p>
            <a:r>
              <a:rPr lang="en-US" sz="3600" dirty="0"/>
              <a:t>Ex: Word count using partial aggregation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358" y="1615440"/>
            <a:ext cx="7802880" cy="446532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Compute word counts from individual files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Then merge intermediate output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Compute word count on merged outputs</a:t>
            </a:r>
          </a:p>
        </p:txBody>
      </p:sp>
    </p:spTree>
    <p:extLst>
      <p:ext uri="{BB962C8B-B14F-4D97-AF65-F5344CB8AC3E}">
        <p14:creationId xmlns:p14="http://schemas.microsoft.com/office/powerpoint/2010/main" val="81923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  <a:endCxn id="22" idx="1"/>
          </p:cNvCxnSpPr>
          <p:nvPr/>
        </p:nvCxnSpPr>
        <p:spPr>
          <a:xfrm>
            <a:off x="735204" y="2735098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Stream processing as chain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020427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13233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6227621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cxnSp>
        <p:nvCxnSpPr>
          <p:cNvPr id="29" name="Straight Arrow Connector 28"/>
          <p:cNvCxnSpPr>
            <a:cxnSpLocks noChangeAspect="1"/>
            <a:stCxn id="22" idx="3"/>
            <a:endCxn id="5" idx="1"/>
          </p:cNvCxnSpPr>
          <p:nvPr/>
        </p:nvCxnSpPr>
        <p:spPr>
          <a:xfrm>
            <a:off x="3040455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  <a:stCxn id="5" idx="3"/>
            <a:endCxn id="23" idx="1"/>
          </p:cNvCxnSpPr>
          <p:nvPr/>
        </p:nvCxnSpPr>
        <p:spPr>
          <a:xfrm>
            <a:off x="5247649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23" idx="3"/>
          </p:cNvCxnSpPr>
          <p:nvPr/>
        </p:nvCxnSpPr>
        <p:spPr>
          <a:xfrm flipV="1">
            <a:off x="7454843" y="2735097"/>
            <a:ext cx="127293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80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 noChangeAspect="1"/>
            <a:endCxn id="22" idx="1"/>
          </p:cNvCxnSpPr>
          <p:nvPr/>
        </p:nvCxnSpPr>
        <p:spPr>
          <a:xfrm>
            <a:off x="735204" y="2735098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Stream processing as directed graph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4020427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 21"/>
          <p:cNvSpPr>
            <a:spLocks noChangeAspect="1"/>
          </p:cNvSpPr>
          <p:nvPr/>
        </p:nvSpPr>
        <p:spPr>
          <a:xfrm>
            <a:off x="1813233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 22"/>
          <p:cNvSpPr>
            <a:spLocks noChangeAspect="1"/>
          </p:cNvSpPr>
          <p:nvPr/>
        </p:nvSpPr>
        <p:spPr>
          <a:xfrm>
            <a:off x="6227621" y="213085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cxnSp>
        <p:nvCxnSpPr>
          <p:cNvPr id="29" name="Straight Arrow Connector 28"/>
          <p:cNvCxnSpPr>
            <a:cxnSpLocks noChangeAspect="1"/>
            <a:stCxn id="22" idx="3"/>
            <a:endCxn id="5" idx="1"/>
          </p:cNvCxnSpPr>
          <p:nvPr/>
        </p:nvCxnSpPr>
        <p:spPr>
          <a:xfrm>
            <a:off x="3040455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 noChangeAspect="1"/>
            <a:stCxn id="5" idx="3"/>
            <a:endCxn id="23" idx="1"/>
          </p:cNvCxnSpPr>
          <p:nvPr/>
        </p:nvCxnSpPr>
        <p:spPr>
          <a:xfrm>
            <a:off x="5247649" y="2748471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23" idx="3"/>
          </p:cNvCxnSpPr>
          <p:nvPr/>
        </p:nvCxnSpPr>
        <p:spPr>
          <a:xfrm flipV="1">
            <a:off x="7454843" y="2735097"/>
            <a:ext cx="127293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ectangle 36"/>
          <p:cNvSpPr>
            <a:spLocks noChangeAspect="1"/>
          </p:cNvSpPr>
          <p:nvPr/>
        </p:nvSpPr>
        <p:spPr>
          <a:xfrm>
            <a:off x="1813233" y="387692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KtoF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8" name="Straight Arrow Connector 37"/>
          <p:cNvCxnSpPr>
            <a:cxnSpLocks noChangeAspect="1"/>
            <a:stCxn id="37" idx="3"/>
            <a:endCxn id="5" idx="1"/>
          </p:cNvCxnSpPr>
          <p:nvPr/>
        </p:nvCxnSpPr>
        <p:spPr>
          <a:xfrm flipV="1">
            <a:off x="3040455" y="2748471"/>
            <a:ext cx="979972" cy="1746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endCxn id="37" idx="1"/>
          </p:cNvCxnSpPr>
          <p:nvPr/>
        </p:nvCxnSpPr>
        <p:spPr>
          <a:xfrm flipV="1">
            <a:off x="735203" y="4494549"/>
            <a:ext cx="107803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1551" y="3660051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sensor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type 2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71551" y="1948726"/>
            <a:ext cx="10967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sensor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type 1</a:t>
            </a:r>
          </a:p>
        </p:txBody>
      </p: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6090924" y="4470486"/>
            <a:ext cx="264889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  <a:stCxn id="5" idx="3"/>
          </p:cNvCxnSpPr>
          <p:nvPr/>
        </p:nvCxnSpPr>
        <p:spPr>
          <a:xfrm>
            <a:off x="5247649" y="2748471"/>
            <a:ext cx="843275" cy="1722056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7858745" y="2217628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alerts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26774" y="3957001"/>
            <a:ext cx="111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38563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0"/>
            <a:ext cx="8793804" cy="54085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800" dirty="0">
                <a:latin typeface="Arial" charset="0"/>
                <a:ea typeface="Arial" charset="0"/>
                <a:cs typeface="Arial" charset="0"/>
              </a:rPr>
              <a:t>Large amounts of data to process in real time</a:t>
            </a:r>
          </a:p>
          <a:p>
            <a:pPr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Examples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Social network trends (#trending)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Intrusion detection systems (networks, datacenters)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Sensors:  Detect earthquakes by correlating vibrations of millions of smartphones</a:t>
            </a:r>
          </a:p>
          <a:p>
            <a:pPr lvl="1"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Fraud detection </a:t>
            </a:r>
          </a:p>
          <a:p>
            <a:pPr lvl="2">
              <a:defRPr/>
            </a:pP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Visa:  2000 </a:t>
            </a:r>
            <a:r>
              <a:rPr lang="en-US" altLang="en-US" dirty="0" err="1">
                <a:latin typeface="Arial" charset="0"/>
                <a:ea typeface="Arial" charset="0"/>
                <a:cs typeface="Arial" charset="0"/>
              </a:rPr>
              <a:t>txn</a:t>
            </a:r>
            <a:r>
              <a:rPr lang="en-US" altLang="en-US" dirty="0">
                <a:latin typeface="Arial" charset="0"/>
                <a:ea typeface="Arial" charset="0"/>
                <a:cs typeface="Arial" charset="0"/>
              </a:rPr>
              <a:t> / sec on average, peak ~47,000 / sec</a:t>
            </a:r>
          </a:p>
          <a:p>
            <a:pPr lvl="2">
              <a:defRPr/>
            </a:pPr>
            <a:endParaRPr lang="en-US" altLang="en-US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 of stream processing</a:t>
            </a:r>
          </a:p>
        </p:txBody>
      </p:sp>
    </p:spTree>
    <p:extLst>
      <p:ext uri="{BB962C8B-B14F-4D97-AF65-F5344CB8AC3E}">
        <p14:creationId xmlns:p14="http://schemas.microsoft.com/office/powerpoint/2010/main" val="100465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Tuple-by-Tuple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3951288"/>
          </a:xfrm>
        </p:spPr>
        <p:txBody>
          <a:bodyPr/>
          <a:lstStyle/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input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/>
              <a:t>read</a:t>
            </a:r>
            <a:r>
              <a:rPr lang="en-US" sz="2800" dirty="0"/>
              <a:t> </a:t>
            </a:r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if (input &gt; threshold)  {  		</a:t>
            </a:r>
            <a:r>
              <a:rPr lang="en-US" sz="2800" b="1" dirty="0"/>
              <a:t>emit </a:t>
            </a:r>
            <a:r>
              <a:rPr lang="en-US" sz="2800" dirty="0"/>
              <a:t>input </a:t>
            </a:r>
          </a:p>
          <a:p>
            <a:pPr marL="400050" lvl="2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}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Micro-batch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3951288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inputs</a:t>
            </a:r>
            <a:r>
              <a:rPr lang="en-US" sz="2800" b="1" dirty="0"/>
              <a:t> </a:t>
            </a:r>
            <a:r>
              <a:rPr lang="en-US" sz="2800" b="1" dirty="0">
                <a:sym typeface="Wingdings"/>
              </a:rPr>
              <a:t>← </a:t>
            </a:r>
            <a:r>
              <a:rPr lang="en-US" sz="2800" b="1" dirty="0"/>
              <a:t>read</a:t>
            </a:r>
            <a:r>
              <a:rPr lang="en-US" sz="2800" dirty="0"/>
              <a:t> </a:t>
            </a:r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out = []</a:t>
            </a:r>
          </a:p>
          <a:p>
            <a:pPr marL="402336" lvl="3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for input in inputs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if (input &gt; threshold) {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	</a:t>
            </a:r>
            <a:r>
              <a:rPr lang="en-US" sz="2800" dirty="0" err="1"/>
              <a:t>out.append</a:t>
            </a:r>
            <a:r>
              <a:rPr lang="en-US" sz="2800" dirty="0"/>
              <a:t>(input)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		}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dirty="0"/>
              <a:t>}</a:t>
            </a:r>
          </a:p>
          <a:p>
            <a:pPr marL="400050" lvl="1" indent="0">
              <a:spcBef>
                <a:spcPts val="800"/>
              </a:spcBef>
              <a:spcAft>
                <a:spcPts val="800"/>
              </a:spcAft>
              <a:buNone/>
            </a:pPr>
            <a:r>
              <a:rPr lang="en-US" sz="2800" b="1" dirty="0"/>
              <a:t>emit </a:t>
            </a:r>
            <a:r>
              <a:rPr lang="en-US" sz="2800" dirty="0"/>
              <a:t>out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929D7-7AD0-024D-8F69-58F7A677FF7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/>
              <a:t>Scale “up”: batching</a:t>
            </a:r>
          </a:p>
        </p:txBody>
      </p:sp>
    </p:spTree>
    <p:extLst>
      <p:ext uri="{BB962C8B-B14F-4D97-AF65-F5344CB8AC3E}">
        <p14:creationId xmlns:p14="http://schemas.microsoft.com/office/powerpoint/2010/main" val="15525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438861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Tuple-by-Tuple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319253"/>
            <a:ext cx="4040188" cy="1458663"/>
          </a:xfrm>
        </p:spPr>
        <p:txBody>
          <a:bodyPr/>
          <a:lstStyle/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Lower Latency</a:t>
            </a:r>
          </a:p>
          <a:p>
            <a:pPr marL="400050" lvl="2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Lower Throughput</a:t>
            </a:r>
          </a:p>
          <a:p>
            <a:pPr>
              <a:spcBef>
                <a:spcPts val="2400"/>
              </a:spcBef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1438861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Micro-batch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48773" y="2319253"/>
            <a:ext cx="4498975" cy="1458663"/>
          </a:xfrm>
        </p:spPr>
        <p:txBody>
          <a:bodyPr>
            <a:noAutofit/>
          </a:bodyPr>
          <a:lstStyle/>
          <a:p>
            <a:pPr marL="402336" lvl="3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Higher Latency</a:t>
            </a:r>
          </a:p>
          <a:p>
            <a:pPr marL="400050" lvl="1" indent="0">
              <a:spcBef>
                <a:spcPts val="2400"/>
              </a:spcBef>
              <a:spcAft>
                <a:spcPts val="800"/>
              </a:spcAft>
              <a:buNone/>
            </a:pPr>
            <a:r>
              <a:rPr lang="en-US" sz="2800" dirty="0"/>
              <a:t>Higher Throughput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4929D7-7AD0-024D-8F69-58F7A677FF78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565204" cy="1066800"/>
          </a:xfrm>
        </p:spPr>
        <p:txBody>
          <a:bodyPr/>
          <a:lstStyle/>
          <a:p>
            <a:r>
              <a:rPr lang="en-US" sz="4400" dirty="0"/>
              <a:t>Scale “up”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270335" y="4075690"/>
            <a:ext cx="8556876" cy="187692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Why?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Each read/write is an system call into kernel.  More cycles performing kernel/application transitions (context switches), less actually spent processing data.</a:t>
            </a:r>
          </a:p>
        </p:txBody>
      </p:sp>
    </p:spTree>
    <p:extLst>
      <p:ext uri="{BB962C8B-B14F-4D97-AF65-F5344CB8AC3E}">
        <p14:creationId xmlns:p14="http://schemas.microsoft.com/office/powerpoint/2010/main" val="21470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Scale “out”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350196" y="1756530"/>
            <a:ext cx="8377586" cy="1553804"/>
            <a:chOff x="350196" y="1756530"/>
            <a:chExt cx="8377586" cy="1553804"/>
          </a:xfrm>
        </p:grpSpPr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V="1">
              <a:off x="350196" y="2181648"/>
              <a:ext cx="3383280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cxnSpLocks noChangeAspect="1"/>
            </p:cNvCxnSpPr>
            <p:nvPr/>
          </p:nvCxnSpPr>
          <p:spPr>
            <a:xfrm flipV="1">
              <a:off x="5344502" y="2374151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3907328" y="1756530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155106" y="2756249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778342" y="256792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2401578" y="237959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3024814" y="2191271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531870" y="2944574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6169867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793103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7416339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8039574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5546631" y="2191271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86288" y="4519236"/>
            <a:ext cx="8378791" cy="1618647"/>
            <a:chOff x="386288" y="4519236"/>
            <a:chExt cx="8378791" cy="1618647"/>
          </a:xfrm>
        </p:grpSpPr>
        <p:cxnSp>
          <p:nvCxnSpPr>
            <p:cNvPr id="19" name="Straight Arrow Connector 18"/>
            <p:cNvCxnSpPr>
              <a:cxnSpLocks/>
            </p:cNvCxnSpPr>
            <p:nvPr/>
          </p:nvCxnSpPr>
          <p:spPr>
            <a:xfrm>
              <a:off x="386288" y="4607217"/>
              <a:ext cx="3355848" cy="1097280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cxnSpLocks noChangeAspect="1"/>
            </p:cNvCxnSpPr>
            <p:nvPr/>
          </p:nvCxnSpPr>
          <p:spPr>
            <a:xfrm flipV="1">
              <a:off x="5381799" y="5520262"/>
              <a:ext cx="3383280" cy="1"/>
            </a:xfrm>
            <a:prstGeom prst="straightConnector1">
              <a:avLst/>
            </a:prstGeom>
            <a:ln>
              <a:prstDash val="solid"/>
              <a:headEnd type="non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3907328" y="4902641"/>
              <a:ext cx="1227222" cy="123524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1192403" y="4723773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1815639" y="4928310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2438875" y="5132847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062111" y="5337382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69167" y="4519236"/>
              <a:ext cx="365760" cy="36576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6207164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830400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453636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8076871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583928" y="5337382"/>
              <a:ext cx="365760" cy="3657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29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>
            <a:cxnSpLocks/>
          </p:cNvCxnSpPr>
          <p:nvPr/>
        </p:nvCxnSpPr>
        <p:spPr>
          <a:xfrm flipV="1">
            <a:off x="350196" y="2181648"/>
            <a:ext cx="3383280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V="1">
            <a:off x="5344502" y="2374151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/>
              <a:t>Stateless operations: trivially parallelized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907328" y="1756530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155106" y="2756249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778342" y="256792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401578" y="237959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3024814" y="2191271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531870" y="2944574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169867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6793103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416339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39574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5546631" y="2191271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386288" y="4607217"/>
            <a:ext cx="3355848" cy="109728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 noChangeAspect="1"/>
          </p:cNvCxnSpPr>
          <p:nvPr/>
        </p:nvCxnSpPr>
        <p:spPr>
          <a:xfrm flipV="1">
            <a:off x="5381799" y="5520262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spect="1"/>
          </p:cNvSpPr>
          <p:nvPr/>
        </p:nvSpPr>
        <p:spPr>
          <a:xfrm>
            <a:off x="3907328" y="4902641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1192403" y="4723773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1815639" y="4928310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438875" y="5132847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3062111" y="5337382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569167" y="4519236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6207164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830400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7453636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076871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5583928" y="5337382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6" name="Straight Arrow Connector 45"/>
          <p:cNvCxnSpPr>
            <a:cxnSpLocks noChangeAspect="1"/>
          </p:cNvCxnSpPr>
          <p:nvPr/>
        </p:nvCxnSpPr>
        <p:spPr>
          <a:xfrm flipV="1">
            <a:off x="376666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5370972" y="3927955"/>
            <a:ext cx="3383280" cy="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47"/>
          <p:cNvSpPr>
            <a:spLocks noChangeAspect="1"/>
          </p:cNvSpPr>
          <p:nvPr/>
        </p:nvSpPr>
        <p:spPr>
          <a:xfrm>
            <a:off x="3907328" y="3310334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181576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804812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8048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3051284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58340" y="3745075"/>
            <a:ext cx="365760" cy="36576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196337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819573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7442809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066044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5573101" y="3745075"/>
            <a:ext cx="365760" cy="3657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4062518" y="2236991"/>
            <a:ext cx="954140" cy="274320"/>
            <a:chOff x="1960017" y="7942245"/>
            <a:chExt cx="954140" cy="274320"/>
          </a:xfrm>
        </p:grpSpPr>
        <p:sp>
          <p:nvSpPr>
            <p:cNvPr id="66" name="Rectangle 65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67" name="Rectangle 66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062518" y="3790795"/>
            <a:ext cx="954140" cy="274320"/>
            <a:chOff x="1960017" y="7942245"/>
            <a:chExt cx="954140" cy="274320"/>
          </a:xfrm>
        </p:grpSpPr>
        <p:sp>
          <p:nvSpPr>
            <p:cNvPr id="99" name="Rectangle 98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00" name="Rectangle 99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045434" y="5383102"/>
            <a:ext cx="954140" cy="274320"/>
            <a:chOff x="1960017" y="7942245"/>
            <a:chExt cx="954140" cy="274320"/>
          </a:xfrm>
        </p:grpSpPr>
        <p:sp>
          <p:nvSpPr>
            <p:cNvPr id="104" name="Rectangle 103"/>
            <p:cNvSpPr>
              <a:spLocks noChangeAspect="1"/>
            </p:cNvSpPr>
            <p:nvPr/>
          </p:nvSpPr>
          <p:spPr>
            <a:xfrm>
              <a:off x="1960017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05" name="Rectangle 104"/>
            <p:cNvSpPr>
              <a:spLocks noChangeAspect="1"/>
            </p:cNvSpPr>
            <p:nvPr/>
          </p:nvSpPr>
          <p:spPr>
            <a:xfrm>
              <a:off x="2641618" y="7942245"/>
              <a:ext cx="272539" cy="27432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3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complicates parallelization</a:t>
            </a:r>
          </a:p>
        </p:txBody>
      </p:sp>
      <p:cxnSp>
        <p:nvCxnSpPr>
          <p:cNvPr id="6" name="Straight Arrow Connector 5"/>
          <p:cNvCxnSpPr>
            <a:cxnSpLocks noChangeAspect="1"/>
          </p:cNvCxnSpPr>
          <p:nvPr/>
        </p:nvCxnSpPr>
        <p:spPr>
          <a:xfrm>
            <a:off x="871975" y="4585796"/>
            <a:ext cx="1078029" cy="13373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57198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950004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6364392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cxnSp>
        <p:nvCxnSpPr>
          <p:cNvPr id="10" name="Straight Arrow Connector 9"/>
          <p:cNvCxnSpPr>
            <a:cxnSpLocks noChangeAspect="1"/>
            <a:endCxn id="9" idx="1"/>
          </p:cNvCxnSpPr>
          <p:nvPr/>
        </p:nvCxnSpPr>
        <p:spPr>
          <a:xfrm>
            <a:off x="3177226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9" idx="3"/>
          </p:cNvCxnSpPr>
          <p:nvPr/>
        </p:nvCxnSpPr>
        <p:spPr>
          <a:xfrm>
            <a:off x="5384420" y="4599169"/>
            <a:ext cx="979972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9" idx="3"/>
          </p:cNvCxnSpPr>
          <p:nvPr/>
        </p:nvCxnSpPr>
        <p:spPr>
          <a:xfrm flipV="1">
            <a:off x="7591614" y="4585795"/>
            <a:ext cx="914400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2978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complicates parallelization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2399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Aggregations:</a:t>
            </a:r>
          </a:p>
          <a:p>
            <a:pPr lvl="1"/>
            <a:r>
              <a:rPr lang="en-US" dirty="0"/>
              <a:t>Need to join results across parallel computations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93804" cy="1066800"/>
          </a:xfrm>
        </p:spPr>
        <p:txBody>
          <a:bodyPr/>
          <a:lstStyle/>
          <a:p>
            <a:r>
              <a:rPr lang="en-US" sz="3600" dirty="0"/>
              <a:t>Parallelization complicates fault-tolerance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469779" y="4592483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142176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1235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>
            <a:off x="7452969" y="4592482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spect="1"/>
          </p:cNvSpPr>
          <p:nvPr/>
        </p:nvSpPr>
        <p:spPr>
          <a:xfrm>
            <a:off x="142176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1421766" y="54808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CtoF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Cnt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6119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6611986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sp>
        <p:nvSpPr>
          <p:cNvPr id="32" name="Rectangle 31"/>
          <p:cNvSpPr>
            <a:spLocks noChangeAspect="1"/>
          </p:cNvSpPr>
          <p:nvPr/>
        </p:nvSpPr>
        <p:spPr>
          <a:xfrm>
            <a:off x="6611986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Filter</a:t>
            </a:r>
          </a:p>
        </p:txBody>
      </p:sp>
      <p:cxnSp>
        <p:nvCxnSpPr>
          <p:cNvPr id="34" name="Straight Arrow Connector 33"/>
          <p:cNvCxnSpPr>
            <a:cxnSpLocks noChangeAspect="1"/>
            <a:stCxn id="7" idx="3"/>
            <a:endCxn id="32" idx="1"/>
          </p:cNvCxnSpPr>
          <p:nvPr/>
        </p:nvCxnSpPr>
        <p:spPr>
          <a:xfrm flipV="1">
            <a:off x="5376407" y="3329438"/>
            <a:ext cx="1235579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 noChangeAspect="1"/>
            <a:stCxn id="7" idx="3"/>
            <a:endCxn id="31" idx="1"/>
          </p:cNvCxnSpPr>
          <p:nvPr/>
        </p:nvCxnSpPr>
        <p:spPr>
          <a:xfrm>
            <a:off x="5376407" y="4599169"/>
            <a:ext cx="1235579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</p:cNvCxnSpPr>
          <p:nvPr/>
        </p:nvCxnSpPr>
        <p:spPr>
          <a:xfrm>
            <a:off x="7451953" y="5887514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/>
          </p:cNvCxnSpPr>
          <p:nvPr/>
        </p:nvCxnSpPr>
        <p:spPr>
          <a:xfrm>
            <a:off x="7451953" y="3297450"/>
            <a:ext cx="723922" cy="13374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>
            <a:off x="469779" y="5907945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469779" y="3341358"/>
            <a:ext cx="91440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 noChangeAspect="1"/>
            <a:stCxn id="8" idx="3"/>
            <a:endCxn id="27" idx="1"/>
          </p:cNvCxnSpPr>
          <p:nvPr/>
        </p:nvCxnSpPr>
        <p:spPr>
          <a:xfrm>
            <a:off x="2244726" y="3329438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 noChangeAspect="1"/>
          </p:cNvCxnSpPr>
          <p:nvPr/>
        </p:nvCxnSpPr>
        <p:spPr>
          <a:xfrm>
            <a:off x="2246614" y="4588742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 noChangeAspect="1"/>
          </p:cNvCxnSpPr>
          <p:nvPr/>
        </p:nvCxnSpPr>
        <p:spPr>
          <a:xfrm>
            <a:off x="2256049" y="5912215"/>
            <a:ext cx="200625" cy="0"/>
          </a:xfrm>
          <a:prstGeom prst="straightConnector1">
            <a:avLst/>
          </a:prstGeom>
          <a:ln>
            <a:prstDash val="solid"/>
            <a:headEnd type="none"/>
            <a:tailEnd type="non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ightning Bolt 4"/>
          <p:cNvSpPr/>
          <p:nvPr/>
        </p:nvSpPr>
        <p:spPr>
          <a:xfrm>
            <a:off x="2687227" y="26326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74653" y="4005521"/>
            <a:ext cx="422285" cy="417072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</p:spTree>
    <p:extLst>
      <p:ext uri="{BB962C8B-B14F-4D97-AF65-F5344CB8AC3E}">
        <p14:creationId xmlns:p14="http://schemas.microsoft.com/office/powerpoint/2010/main" val="55918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42962" y="3626644"/>
            <a:ext cx="4914901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3624262"/>
            <a:ext cx="1912296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895" y="3593266"/>
            <a:ext cx="4974956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6746" y="3643272"/>
            <a:ext cx="2018654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19563"/>
            <a:ext cx="8802578" cy="48952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52778" y="3853076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map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71802" y="3853076"/>
            <a:ext cx="1239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combine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70815" y="3853076"/>
            <a:ext cx="1167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partition</a:t>
            </a:r>
          </a:p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(“shuffle”)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35479" y="3853076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reduce</a:t>
            </a:r>
          </a:p>
        </p:txBody>
      </p:sp>
    </p:spTree>
    <p:extLst>
      <p:ext uri="{BB962C8B-B14F-4D97-AF65-F5344CB8AC3E}">
        <p14:creationId xmlns:p14="http://schemas.microsoft.com/office/powerpoint/2010/main" val="1253225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0196" y="1449421"/>
            <a:ext cx="8565204" cy="1505750"/>
          </a:xfrm>
        </p:spPr>
        <p:txBody>
          <a:bodyPr/>
          <a:lstStyle/>
          <a:p>
            <a:r>
              <a:rPr lang="en-US" dirty="0"/>
              <a:t>Compute trending keywords</a:t>
            </a:r>
          </a:p>
          <a:p>
            <a:pPr lvl="1"/>
            <a:r>
              <a:rPr lang="en-US" dirty="0"/>
              <a:t>E.g.,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parallelize joins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spect="1"/>
          </p:cNvSpPr>
          <p:nvPr/>
        </p:nvSpPr>
        <p:spPr>
          <a:xfrm>
            <a:off x="4149185" y="3981548"/>
            <a:ext cx="1227222" cy="12352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cxnSp>
        <p:nvCxnSpPr>
          <p:cNvPr id="10" name="Straight Arrow Connector 9"/>
          <p:cNvCxnSpPr>
            <a:cxnSpLocks noChangeAspect="1"/>
            <a:stCxn id="28" idx="3"/>
            <a:endCxn id="7" idx="1"/>
          </p:cNvCxnSpPr>
          <p:nvPr/>
        </p:nvCxnSpPr>
        <p:spPr>
          <a:xfrm>
            <a:off x="3268311" y="4599169"/>
            <a:ext cx="880874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7" idx="3"/>
            <a:endCxn id="30" idx="1"/>
          </p:cNvCxnSpPr>
          <p:nvPr/>
        </p:nvCxnSpPr>
        <p:spPr>
          <a:xfrm>
            <a:off x="5376407" y="4599169"/>
            <a:ext cx="7783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30" name="Rectangle 29"/>
          <p:cNvSpPr>
            <a:spLocks noChangeAspect="1"/>
          </p:cNvSpPr>
          <p:nvPr/>
        </p:nvSpPr>
        <p:spPr>
          <a:xfrm>
            <a:off x="6154786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451325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cxnSp>
        <p:nvCxnSpPr>
          <p:cNvPr id="41" name="Straight Arrow Connector 40"/>
          <p:cNvCxnSpPr>
            <a:cxnSpLocks noChangeAspect="1"/>
            <a:stCxn id="30" idx="3"/>
            <a:endCxn id="31" idx="1"/>
          </p:cNvCxnSpPr>
          <p:nvPr/>
        </p:nvCxnSpPr>
        <p:spPr>
          <a:xfrm>
            <a:off x="6977746" y="459916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8274285" y="459916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7" idx="1"/>
          </p:cNvCxnSpPr>
          <p:nvPr/>
        </p:nvCxnSpPr>
        <p:spPr>
          <a:xfrm flipV="1">
            <a:off x="3268311" y="4599169"/>
            <a:ext cx="880874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7" idx="1"/>
          </p:cNvCxnSpPr>
          <p:nvPr/>
        </p:nvCxnSpPr>
        <p:spPr>
          <a:xfrm>
            <a:off x="3268311" y="3329438"/>
            <a:ext cx="880874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880985" y="5344468"/>
            <a:ext cx="1763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- blocks -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069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parallelize joins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partitioned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1932" y="1560430"/>
            <a:ext cx="157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merge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sort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top-k</a:t>
            </a:r>
          </a:p>
        </p:txBody>
      </p:sp>
    </p:spTree>
    <p:extLst>
      <p:ext uri="{BB962C8B-B14F-4D97-AF65-F5344CB8AC3E}">
        <p14:creationId xmlns:p14="http://schemas.microsoft.com/office/powerpoint/2010/main" val="56919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51173" y="6553200"/>
            <a:ext cx="2133600" cy="2127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0196" y="16215"/>
            <a:ext cx="8773000" cy="1066800"/>
          </a:xfrm>
        </p:spPr>
        <p:txBody>
          <a:bodyPr/>
          <a:lstStyle/>
          <a:p>
            <a:r>
              <a:rPr lang="en-US" sz="3600" dirty="0"/>
              <a:t>Parallelization complicates fault-tolerance</a:t>
            </a:r>
          </a:p>
        </p:txBody>
      </p:sp>
      <p:cxnSp>
        <p:nvCxnSpPr>
          <p:cNvPr id="6" name="Straight Arrow Connector 5"/>
          <p:cNvCxnSpPr>
            <a:cxnSpLocks/>
            <a:endCxn id="28" idx="1"/>
          </p:cNvCxnSpPr>
          <p:nvPr/>
        </p:nvCxnSpPr>
        <p:spPr>
          <a:xfrm>
            <a:off x="469779" y="4592484"/>
            <a:ext cx="1975572" cy="668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 noChangeAspect="1"/>
            <a:stCxn id="28" idx="3"/>
            <a:endCxn id="25" idx="1"/>
          </p:cNvCxnSpPr>
          <p:nvPr/>
        </p:nvCxnSpPr>
        <p:spPr>
          <a:xfrm>
            <a:off x="3268311" y="4599169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 noChangeAspect="1"/>
            <a:stCxn id="25" idx="3"/>
            <a:endCxn id="30" idx="1"/>
          </p:cNvCxnSpPr>
          <p:nvPr/>
        </p:nvCxnSpPr>
        <p:spPr>
          <a:xfrm>
            <a:off x="5528911" y="4599169"/>
            <a:ext cx="416926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spect="1"/>
          </p:cNvSpPr>
          <p:nvPr/>
        </p:nvSpPr>
        <p:spPr>
          <a:xfrm>
            <a:off x="24453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4453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31" name="Rectangle 30"/>
          <p:cNvSpPr>
            <a:spLocks noChangeAspect="1"/>
          </p:cNvSpPr>
          <p:nvPr/>
        </p:nvSpPr>
        <p:spPr>
          <a:xfrm>
            <a:off x="7129889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sp>
        <p:nvSpPr>
          <p:cNvPr id="29" name="Rectangle 28"/>
          <p:cNvSpPr>
            <a:spLocks noChangeAspect="1"/>
          </p:cNvSpPr>
          <p:nvPr/>
        </p:nvSpPr>
        <p:spPr>
          <a:xfrm>
            <a:off x="24453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cxnSp>
        <p:nvCxnSpPr>
          <p:cNvPr id="41" name="Straight Arrow Connector 40"/>
          <p:cNvCxnSpPr>
            <a:cxnSpLocks noChangeAspect="1"/>
            <a:endCxn id="31" idx="1"/>
          </p:cNvCxnSpPr>
          <p:nvPr/>
        </p:nvCxnSpPr>
        <p:spPr>
          <a:xfrm>
            <a:off x="6647546" y="4599169"/>
            <a:ext cx="482343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cxnSpLocks/>
            <a:stCxn id="31" idx="3"/>
          </p:cNvCxnSpPr>
          <p:nvPr/>
        </p:nvCxnSpPr>
        <p:spPr>
          <a:xfrm>
            <a:off x="7952849" y="4599169"/>
            <a:ext cx="715158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  <a:stCxn id="29" idx="3"/>
            <a:endCxn id="24" idx="1"/>
          </p:cNvCxnSpPr>
          <p:nvPr/>
        </p:nvCxnSpPr>
        <p:spPr>
          <a:xfrm flipV="1"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 noChangeAspect="1"/>
            <a:stCxn id="27" idx="3"/>
            <a:endCxn id="24" idx="1"/>
          </p:cNvCxnSpPr>
          <p:nvPr/>
        </p:nvCxnSpPr>
        <p:spPr>
          <a:xfrm>
            <a:off x="3268311" y="3329438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cxnSpLocks/>
          </p:cNvCxnSpPr>
          <p:nvPr/>
        </p:nvCxnSpPr>
        <p:spPr>
          <a:xfrm flipV="1">
            <a:off x="469779" y="5900888"/>
            <a:ext cx="1975572" cy="705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  <a:endCxn id="27" idx="1"/>
          </p:cNvCxnSpPr>
          <p:nvPr/>
        </p:nvCxnSpPr>
        <p:spPr>
          <a:xfrm flipV="1">
            <a:off x="469779" y="3329438"/>
            <a:ext cx="1975572" cy="1192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0855" y="272883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55" y="4026057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855" y="5339460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portion tweets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Rectangle 23"/>
          <p:cNvSpPr>
            <a:spLocks noChangeAspect="1"/>
          </p:cNvSpPr>
          <p:nvPr/>
        </p:nvSpPr>
        <p:spPr>
          <a:xfrm>
            <a:off x="4705951" y="2917958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4705951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sp>
        <p:nvSpPr>
          <p:cNvPr id="26" name="Rectangle 25"/>
          <p:cNvSpPr>
            <a:spLocks noChangeAspect="1"/>
          </p:cNvSpPr>
          <p:nvPr/>
        </p:nvSpPr>
        <p:spPr>
          <a:xfrm>
            <a:off x="4705951" y="5476034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 key</a:t>
            </a:r>
          </a:p>
        </p:txBody>
      </p:sp>
      <p:cxnSp>
        <p:nvCxnSpPr>
          <p:cNvPr id="32" name="Straight Arrow Connector 31"/>
          <p:cNvCxnSpPr>
            <a:cxnSpLocks noChangeAspect="1"/>
            <a:stCxn id="27" idx="3"/>
            <a:endCxn id="25" idx="1"/>
          </p:cNvCxnSpPr>
          <p:nvPr/>
        </p:nvCxnSpPr>
        <p:spPr>
          <a:xfrm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 noChangeAspect="1"/>
            <a:stCxn id="27" idx="3"/>
            <a:endCxn id="26" idx="1"/>
          </p:cNvCxnSpPr>
          <p:nvPr/>
        </p:nvCxnSpPr>
        <p:spPr>
          <a:xfrm>
            <a:off x="3268311" y="3329438"/>
            <a:ext cx="1437640" cy="2558076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 noChangeAspect="1"/>
            <a:stCxn id="28" idx="3"/>
            <a:endCxn id="24" idx="1"/>
          </p:cNvCxnSpPr>
          <p:nvPr/>
        </p:nvCxnSpPr>
        <p:spPr>
          <a:xfrm flipV="1">
            <a:off x="3268311" y="3329438"/>
            <a:ext cx="1437640" cy="1269731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cxnSpLocks noChangeAspect="1"/>
            <a:stCxn id="28" idx="3"/>
            <a:endCxn id="26" idx="1"/>
          </p:cNvCxnSpPr>
          <p:nvPr/>
        </p:nvCxnSpPr>
        <p:spPr>
          <a:xfrm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  <a:stCxn id="29" idx="3"/>
            <a:endCxn id="25" idx="1"/>
          </p:cNvCxnSpPr>
          <p:nvPr/>
        </p:nvCxnSpPr>
        <p:spPr>
          <a:xfrm flipV="1">
            <a:off x="3268311" y="4599169"/>
            <a:ext cx="1437640" cy="1288345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cxnSpLocks noChangeAspect="1"/>
            <a:stCxn id="29" idx="3"/>
            <a:endCxn id="26" idx="1"/>
          </p:cNvCxnSpPr>
          <p:nvPr/>
        </p:nvCxnSpPr>
        <p:spPr>
          <a:xfrm>
            <a:off x="3268311" y="5887514"/>
            <a:ext cx="1437640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>
            <a:spLocks noChangeAspect="1"/>
          </p:cNvSpPr>
          <p:nvPr/>
        </p:nvSpPr>
        <p:spPr>
          <a:xfrm>
            <a:off x="7129889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cxnSp>
        <p:nvCxnSpPr>
          <p:cNvPr id="53" name="Straight Arrow Connector 52"/>
          <p:cNvCxnSpPr>
            <a:cxnSpLocks noChangeAspect="1"/>
            <a:stCxn id="26" idx="3"/>
            <a:endCxn id="56" idx="1"/>
          </p:cNvCxnSpPr>
          <p:nvPr/>
        </p:nvCxnSpPr>
        <p:spPr>
          <a:xfrm flipV="1">
            <a:off x="5528911" y="5879436"/>
            <a:ext cx="416926" cy="8078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cxnSpLocks noChangeAspect="1"/>
          </p:cNvCxnSpPr>
          <p:nvPr/>
        </p:nvCxnSpPr>
        <p:spPr>
          <a:xfrm>
            <a:off x="6694719" y="5879436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991258" y="5879436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spect="1"/>
          </p:cNvSpPr>
          <p:nvPr/>
        </p:nvSpPr>
        <p:spPr>
          <a:xfrm>
            <a:off x="7129889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top-k</a:t>
            </a:r>
          </a:p>
        </p:txBody>
      </p:sp>
      <p:cxnSp>
        <p:nvCxnSpPr>
          <p:cNvPr id="62" name="Straight Arrow Connector 61"/>
          <p:cNvCxnSpPr>
            <a:cxnSpLocks noChangeAspect="1"/>
            <a:stCxn id="24" idx="3"/>
            <a:endCxn id="63" idx="1"/>
          </p:cNvCxnSpPr>
          <p:nvPr/>
        </p:nvCxnSpPr>
        <p:spPr>
          <a:xfrm flipV="1">
            <a:off x="5528911" y="3323929"/>
            <a:ext cx="416926" cy="5509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cxnSpLocks noChangeAspect="1"/>
          </p:cNvCxnSpPr>
          <p:nvPr/>
        </p:nvCxnSpPr>
        <p:spPr>
          <a:xfrm>
            <a:off x="6643302" y="3323929"/>
            <a:ext cx="473579" cy="0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cxnSpLocks/>
          </p:cNvCxnSpPr>
          <p:nvPr/>
        </p:nvCxnSpPr>
        <p:spPr>
          <a:xfrm>
            <a:off x="7939841" y="3323929"/>
            <a:ext cx="723922" cy="6687"/>
          </a:xfrm>
          <a:prstGeom prst="straightConnector1">
            <a:avLst/>
          </a:prstGeom>
          <a:ln>
            <a:prstDash val="solid"/>
            <a:headEnd type="non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>
            <a:spLocks noChangeAspect="1"/>
          </p:cNvSpPr>
          <p:nvPr/>
        </p:nvSpPr>
        <p:spPr>
          <a:xfrm>
            <a:off x="5945837" y="418768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5945837" y="5467956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Rectangle 62"/>
          <p:cNvSpPr>
            <a:spLocks noChangeAspect="1"/>
          </p:cNvSpPr>
          <p:nvPr/>
        </p:nvSpPr>
        <p:spPr>
          <a:xfrm>
            <a:off x="5945837" y="2912449"/>
            <a:ext cx="822960" cy="8229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Sort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30810" y="1560430"/>
            <a:ext cx="177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Hash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partitioned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tweets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1932" y="1560430"/>
            <a:ext cx="15712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merge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sort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top-k</a:t>
            </a:r>
          </a:p>
        </p:txBody>
      </p:sp>
      <p:sp>
        <p:nvSpPr>
          <p:cNvPr id="46" name="Lightning Bolt 45"/>
          <p:cNvSpPr/>
          <p:nvPr/>
        </p:nvSpPr>
        <p:spPr>
          <a:xfrm>
            <a:off x="2687227" y="2480253"/>
            <a:ext cx="880874" cy="870857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2678030"/>
            <a:ext cx="422285" cy="41707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3973918"/>
            <a:ext cx="422285" cy="41707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816" y="5267725"/>
            <a:ext cx="422285" cy="41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8D88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prstClr val="black"/>
                </a:solidFill>
              </a:rPr>
              <a:t>Various fault tolerance mechanisms:</a:t>
            </a: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Record acknowledgement (Storm)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Micro-batches (Spark Streaming, Storm Trident)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Transactional updates (Google Cloud dataflow)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Distributed snapshots (</a:t>
            </a:r>
            <a:r>
              <a:rPr lang="en-US" sz="2400" dirty="0" err="1"/>
              <a:t>Flink</a:t>
            </a:r>
            <a:r>
              <a:rPr lang="en-US" sz="2400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Streaming Frameworks</a:t>
            </a:r>
          </a:p>
        </p:txBody>
      </p:sp>
    </p:spTree>
    <p:extLst>
      <p:ext uri="{BB962C8B-B14F-4D97-AF65-F5344CB8AC3E}">
        <p14:creationId xmlns:p14="http://schemas.microsoft.com/office/powerpoint/2010/main" val="2376819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/>
              <a:t>Record acknowledgement (Storm)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/>
              <a:t>At least once semantics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/>
              <a:t>Ensure each input “fully processed”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/>
              <a:t>Track every processed tuple over the DAG, propagate ACKs upwards to the input source of data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/>
              <a:t>Cons: Apps need to deal with duplicate or out-of-order tuples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Micro-batches (Spark Streaming, Storm Trident)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Transactional updates (Google Cloud dataflow)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Distributed snapshots (</a:t>
            </a:r>
            <a:r>
              <a:rPr lang="en-US" sz="2400" dirty="0" err="1"/>
              <a:t>Flink</a:t>
            </a:r>
            <a:r>
              <a:rPr lang="en-US" sz="2400" dirty="0"/>
              <a:t>)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Streaming Frameworks</a:t>
            </a:r>
          </a:p>
        </p:txBody>
      </p:sp>
    </p:spTree>
    <p:extLst>
      <p:ext uri="{BB962C8B-B14F-4D97-AF65-F5344CB8AC3E}">
        <p14:creationId xmlns:p14="http://schemas.microsoft.com/office/powerpoint/2010/main" val="6956522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Record acknowledgement (Storm)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/>
              <a:t>Micro-batches (Spark Streaming, Storm Trident)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Each micro-batch may succeed or fail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On failure, recompute the micro-batch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Use lineage to track dependencies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Checkpoint state to support failure recovery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Transactional updates (Google Cloud dataflow)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Distributed snapshots (</a:t>
            </a:r>
            <a:r>
              <a:rPr lang="en-US" sz="2400" dirty="0" err="1"/>
              <a:t>Flink</a:t>
            </a:r>
            <a:r>
              <a:rPr lang="en-US" sz="2400" dirty="0"/>
              <a:t>)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Streaming Frameworks</a:t>
            </a:r>
          </a:p>
        </p:txBody>
      </p:sp>
    </p:spTree>
    <p:extLst>
      <p:ext uri="{BB962C8B-B14F-4D97-AF65-F5344CB8AC3E}">
        <p14:creationId xmlns:p14="http://schemas.microsoft.com/office/powerpoint/2010/main" val="1788554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Record acknowledgement (Storm)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Micro-batches (Spark Streaming, Storm Trident)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/>
              <a:t>Transactional updates (Google Cloud dataflow)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Treat every processed record as a transaction, committed upon processing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On failure, replay the log to restore a consistent state and replay lost records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Distributed snapshots (</a:t>
            </a:r>
            <a:r>
              <a:rPr lang="en-US" sz="2400" dirty="0" err="1"/>
              <a:t>Flink</a:t>
            </a:r>
            <a:r>
              <a:rPr lang="en-US" sz="2400" dirty="0"/>
              <a:t>)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Streaming Frameworks</a:t>
            </a:r>
          </a:p>
        </p:txBody>
      </p:sp>
    </p:spTree>
    <p:extLst>
      <p:ext uri="{BB962C8B-B14F-4D97-AF65-F5344CB8AC3E}">
        <p14:creationId xmlns:p14="http://schemas.microsoft.com/office/powerpoint/2010/main" val="1085827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Record acknowledgement (Storm)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Micro-batches (Spark Streaming, Storm Trident)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Transactional updates (Google Cloud dataflow)</a:t>
            </a:r>
          </a:p>
          <a:p>
            <a:pPr marL="514350" indent="-514350">
              <a:spcBef>
                <a:spcPts val="10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b="1" dirty="0"/>
              <a:t>Distributed snapshots (</a:t>
            </a:r>
            <a:r>
              <a:rPr lang="en-US" sz="2400" b="1" dirty="0" err="1"/>
              <a:t>Flink</a:t>
            </a:r>
            <a:r>
              <a:rPr lang="en-US" sz="2400" b="1" dirty="0"/>
              <a:t>)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Take system-wide consistent snapshot (algo is a variation of </a:t>
            </a:r>
            <a:r>
              <a:rPr lang="en-US" sz="2200" dirty="0" err="1">
                <a:solidFill>
                  <a:prstClr val="black"/>
                </a:solidFill>
              </a:rPr>
              <a:t>Chandy-Lamport</a:t>
            </a:r>
            <a:r>
              <a:rPr lang="en-US" sz="2200" dirty="0">
                <a:solidFill>
                  <a:prstClr val="black"/>
                </a:solidFill>
              </a:rPr>
              <a:t>)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Snapshot periodically</a:t>
            </a:r>
          </a:p>
          <a:p>
            <a:pPr marL="914400" lvl="1" indent="-514350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olidFill>
                  <a:prstClr val="black"/>
                </a:solidFill>
              </a:rPr>
              <a:t>On failure, recover the latest snapshot and rewind the stream source to snapshot point, then replay inputs</a:t>
            </a:r>
            <a:endParaRPr lang="en-US" sz="2400" dirty="0"/>
          </a:p>
          <a:p>
            <a:pPr>
              <a:spcBef>
                <a:spcPts val="1000"/>
              </a:spcBef>
              <a:spcAft>
                <a:spcPts val="0"/>
              </a:spcAft>
            </a:pP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9111C5-E04E-4942-8174-12BB645D56A6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Streaming Frameworks</a:t>
            </a:r>
          </a:p>
        </p:txBody>
      </p:sp>
    </p:spTree>
    <p:extLst>
      <p:ext uri="{BB962C8B-B14F-4D97-AF65-F5344CB8AC3E}">
        <p14:creationId xmlns:p14="http://schemas.microsoft.com/office/powerpoint/2010/main" val="31221645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Graph-Parallel Computation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278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Freeform 128"/>
          <p:cNvSpPr>
            <a:spLocks/>
          </p:cNvSpPr>
          <p:nvPr/>
        </p:nvSpPr>
        <p:spPr bwMode="auto">
          <a:xfrm>
            <a:off x="3140075" y="2695575"/>
            <a:ext cx="1700213" cy="2762250"/>
          </a:xfrm>
          <a:custGeom>
            <a:avLst/>
            <a:gdLst>
              <a:gd name="T0" fmla="*/ 15217 w 1699793"/>
              <a:gd name="T1" fmla="*/ 1586081 h 2762476"/>
              <a:gd name="T2" fmla="*/ 486955 w 1699793"/>
              <a:gd name="T3" fmla="*/ 141327 h 2762476"/>
              <a:gd name="T4" fmla="*/ 1034784 w 1699793"/>
              <a:gd name="T5" fmla="*/ 88101 h 2762476"/>
              <a:gd name="T6" fmla="*/ 1156523 w 1699793"/>
              <a:gd name="T7" fmla="*/ 437882 h 2762476"/>
              <a:gd name="T8" fmla="*/ 768478 w 1699793"/>
              <a:gd name="T9" fmla="*/ 962556 h 2762476"/>
              <a:gd name="T10" fmla="*/ 913044 w 1699793"/>
              <a:gd name="T11" fmla="*/ 1015784 h 2762476"/>
              <a:gd name="T12" fmla="*/ 1209784 w 1699793"/>
              <a:gd name="T13" fmla="*/ 627982 h 2762476"/>
              <a:gd name="T14" fmla="*/ 1597828 w 1699793"/>
              <a:gd name="T15" fmla="*/ 612774 h 2762476"/>
              <a:gd name="T16" fmla="*/ 1689131 w 1699793"/>
              <a:gd name="T17" fmla="*/ 962556 h 2762476"/>
              <a:gd name="T18" fmla="*/ 1392392 w 1699793"/>
              <a:gd name="T19" fmla="*/ 1350360 h 2762476"/>
              <a:gd name="T20" fmla="*/ 760869 w 1699793"/>
              <a:gd name="T21" fmla="*/ 1532855 h 2762476"/>
              <a:gd name="T22" fmla="*/ 1316305 w 1699793"/>
              <a:gd name="T23" fmla="*/ 2080340 h 2762476"/>
              <a:gd name="T24" fmla="*/ 1156523 w 1699793"/>
              <a:gd name="T25" fmla="*/ 2643034 h 2762476"/>
              <a:gd name="T26" fmla="*/ 692391 w 1699793"/>
              <a:gd name="T27" fmla="*/ 2665846 h 2762476"/>
              <a:gd name="T28" fmla="*/ 0 w 1699793"/>
              <a:gd name="T29" fmla="*/ 1586081 h 27624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699793" h="2762476">
                <a:moveTo>
                  <a:pt x="15209" y="1586341"/>
                </a:moveTo>
                <a:cubicBezTo>
                  <a:pt x="176814" y="1039399"/>
                  <a:pt x="316871" y="391055"/>
                  <a:pt x="486715" y="141351"/>
                </a:cubicBezTo>
                <a:cubicBezTo>
                  <a:pt x="656559" y="-108353"/>
                  <a:pt x="922733" y="38681"/>
                  <a:pt x="1034272" y="88115"/>
                </a:cubicBezTo>
                <a:cubicBezTo>
                  <a:pt x="1145811" y="137549"/>
                  <a:pt x="1200313" y="292187"/>
                  <a:pt x="1155951" y="437954"/>
                </a:cubicBezTo>
                <a:cubicBezTo>
                  <a:pt x="1111589" y="583721"/>
                  <a:pt x="808658" y="866381"/>
                  <a:pt x="768098" y="962714"/>
                </a:cubicBezTo>
                <a:cubicBezTo>
                  <a:pt x="727538" y="1059047"/>
                  <a:pt x="844149" y="1088200"/>
                  <a:pt x="912593" y="1015950"/>
                </a:cubicBezTo>
                <a:cubicBezTo>
                  <a:pt x="981038" y="943700"/>
                  <a:pt x="1095112" y="695263"/>
                  <a:pt x="1209186" y="628084"/>
                </a:cubicBezTo>
                <a:cubicBezTo>
                  <a:pt x="1323260" y="560905"/>
                  <a:pt x="1517186" y="557102"/>
                  <a:pt x="1597038" y="612874"/>
                </a:cubicBezTo>
                <a:cubicBezTo>
                  <a:pt x="1676890" y="668646"/>
                  <a:pt x="1722519" y="839763"/>
                  <a:pt x="1688297" y="962714"/>
                </a:cubicBezTo>
                <a:cubicBezTo>
                  <a:pt x="1654075" y="1085665"/>
                  <a:pt x="1546338" y="1255515"/>
                  <a:pt x="1391704" y="1350580"/>
                </a:cubicBezTo>
                <a:cubicBezTo>
                  <a:pt x="1237070" y="1445645"/>
                  <a:pt x="773168" y="1411422"/>
                  <a:pt x="760493" y="1533105"/>
                </a:cubicBezTo>
                <a:cubicBezTo>
                  <a:pt x="747818" y="1654788"/>
                  <a:pt x="1249745" y="1895620"/>
                  <a:pt x="1315655" y="2080680"/>
                </a:cubicBezTo>
                <a:cubicBezTo>
                  <a:pt x="1381565" y="2265740"/>
                  <a:pt x="1259885" y="2545866"/>
                  <a:pt x="1155951" y="2643466"/>
                </a:cubicBezTo>
                <a:cubicBezTo>
                  <a:pt x="1052017" y="2741066"/>
                  <a:pt x="884708" y="2842470"/>
                  <a:pt x="692049" y="2666282"/>
                </a:cubicBezTo>
                <a:cubicBezTo>
                  <a:pt x="499390" y="2490094"/>
                  <a:pt x="0" y="1586341"/>
                  <a:pt x="0" y="1586341"/>
                </a:cubicBezTo>
              </a:path>
            </a:pathLst>
          </a:custGeom>
          <a:solidFill>
            <a:srgbClr val="FAC090"/>
          </a:solidFill>
          <a:ln w="38100" cap="flat" cmpd="sng">
            <a:solidFill>
              <a:srgbClr val="E46C0A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36866" name="Oval 129"/>
          <p:cNvSpPr>
            <a:spLocks noChangeArrowheads="1"/>
          </p:cNvSpPr>
          <p:nvPr/>
        </p:nvSpPr>
        <p:spPr bwMode="auto">
          <a:xfrm>
            <a:off x="3124200" y="3886200"/>
            <a:ext cx="685800" cy="685800"/>
          </a:xfrm>
          <a:prstGeom prst="ellipse">
            <a:avLst/>
          </a:prstGeom>
          <a:solidFill>
            <a:srgbClr val="FAC090"/>
          </a:solidFill>
          <a:ln w="38100">
            <a:solidFill>
              <a:srgbClr val="E46C0A"/>
            </a:solidFill>
            <a:prstDash val="sys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x-none" altLang="x-none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+mn-ea"/>
              <a:cs typeface="+mn-cs"/>
            </a:endParaRPr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/>
              <a:t>Properties of Graph Parallel Algorithms</a:t>
            </a:r>
          </a:p>
        </p:txBody>
      </p:sp>
      <p:grpSp>
        <p:nvGrpSpPr>
          <p:cNvPr id="36868" name="Group 107"/>
          <p:cNvGrpSpPr>
            <a:grpSpLocks/>
          </p:cNvGrpSpPr>
          <p:nvPr/>
        </p:nvGrpSpPr>
        <p:grpSpPr bwMode="auto">
          <a:xfrm>
            <a:off x="457200" y="2819400"/>
            <a:ext cx="2181225" cy="2438400"/>
            <a:chOff x="381000" y="2819402"/>
            <a:chExt cx="2181114" cy="2438398"/>
          </a:xfrm>
        </p:grpSpPr>
        <p:cxnSp>
          <p:nvCxnSpPr>
            <p:cNvPr id="69" name="Straight Connector 68"/>
            <p:cNvCxnSpPr/>
            <p:nvPr/>
          </p:nvCxnSpPr>
          <p:spPr bwMode="auto">
            <a:xfrm flipV="1">
              <a:off x="1552515" y="3021015"/>
              <a:ext cx="703227" cy="6572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568315" y="3678239"/>
              <a:ext cx="984200" cy="55562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flipV="1">
              <a:off x="1036605" y="3021015"/>
              <a:ext cx="1219138" cy="2016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flipH="1">
              <a:off x="568315" y="3173415"/>
              <a:ext cx="422254" cy="106044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684162" y="4171961"/>
              <a:ext cx="1362074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 bwMode="auto">
            <a:xfrm rot="16200000" flipH="1">
              <a:off x="446858" y="4309286"/>
              <a:ext cx="806449" cy="655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16200000" flipH="1">
              <a:off x="1870770" y="3405987"/>
              <a:ext cx="909636" cy="1396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 rot="5400000">
              <a:off x="1854901" y="4096554"/>
              <a:ext cx="706437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 bwMode="auto">
            <a:xfrm rot="16200000" flipH="1">
              <a:off x="1307236" y="3923519"/>
              <a:ext cx="958849" cy="46828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V="1">
              <a:off x="1177884" y="4637089"/>
              <a:ext cx="842920" cy="3540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6905" name="Picture 84" descr="aap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529" y="4384539"/>
              <a:ext cx="298466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6" name="Picture 85" descr="arthu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677704"/>
              <a:ext cx="353564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7" name="Picture 88" descr="funiak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110" y="2819402"/>
              <a:ext cx="392878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8" name="Picture 89" descr="gonzale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80633"/>
              <a:ext cx="320212" cy="48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09" name="Picture 90" descr="guestri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066" y="3425261"/>
              <a:ext cx="324200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0" name="Picture 91" descr="ylow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83" y="4788446"/>
              <a:ext cx="344515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911" name="Picture 92" descr="hong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02" y="2920378"/>
              <a:ext cx="332043" cy="48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TextBox 94"/>
          <p:cNvSpPr txBox="1">
            <a:spLocks noChangeArrowheads="1"/>
          </p:cNvSpPr>
          <p:nvPr/>
        </p:nvSpPr>
        <p:spPr bwMode="auto">
          <a:xfrm>
            <a:off x="561975" y="1560513"/>
            <a:ext cx="20177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Dependency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Graph</a:t>
            </a:r>
          </a:p>
        </p:txBody>
      </p:sp>
      <p:sp>
        <p:nvSpPr>
          <p:cNvPr id="36870" name="TextBox 95"/>
          <p:cNvSpPr txBox="1">
            <a:spLocks noChangeArrowheads="1"/>
          </p:cNvSpPr>
          <p:nvPr/>
        </p:nvSpPr>
        <p:spPr bwMode="auto">
          <a:xfrm>
            <a:off x="6451600" y="1600200"/>
            <a:ext cx="2100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Iterative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Computation</a:t>
            </a:r>
          </a:p>
        </p:txBody>
      </p:sp>
      <p:grpSp>
        <p:nvGrpSpPr>
          <p:cNvPr id="36871" name="Group 57"/>
          <p:cNvGrpSpPr>
            <a:grpSpLocks/>
          </p:cNvGrpSpPr>
          <p:nvPr/>
        </p:nvGrpSpPr>
        <p:grpSpPr bwMode="auto">
          <a:xfrm>
            <a:off x="6265863" y="2971800"/>
            <a:ext cx="2573337" cy="1981200"/>
            <a:chOff x="5510564" y="5120037"/>
            <a:chExt cx="2877737" cy="1602445"/>
          </a:xfrm>
        </p:grpSpPr>
        <p:sp>
          <p:nvSpPr>
            <p:cNvPr id="104" name="Rectangle 103"/>
            <p:cNvSpPr>
              <a:spLocks noChangeArrowheads="1"/>
            </p:cNvSpPr>
            <p:nvPr/>
          </p:nvSpPr>
          <p:spPr bwMode="auto">
            <a:xfrm>
              <a:off x="6056151" y="5120037"/>
              <a:ext cx="1793672" cy="425970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rPr>
                <a:t>What I Like</a:t>
              </a:r>
            </a:p>
          </p:txBody>
        </p:sp>
        <p:sp>
          <p:nvSpPr>
            <p:cNvPr id="105" name="Rectangle 104"/>
            <p:cNvSpPr>
              <a:spLocks noChangeArrowheads="1"/>
            </p:cNvSpPr>
            <p:nvPr/>
          </p:nvSpPr>
          <p:spPr bwMode="auto">
            <a:xfrm>
              <a:off x="6049546" y="6106157"/>
              <a:ext cx="1793672" cy="616325"/>
            </a:xfrm>
            <a:prstGeom prst="rect">
              <a:avLst/>
            </a:prstGeom>
            <a:gradFill rotWithShape="1">
              <a:gsLst>
                <a:gs pos="0">
                  <a:srgbClr val="FFE5E5"/>
                </a:gs>
                <a:gs pos="64999">
                  <a:srgbClr val="FFBEBD"/>
                </a:gs>
                <a:gs pos="100000">
                  <a:srgbClr val="FFA2A1"/>
                </a:gs>
              </a:gsLst>
              <a:lin ang="5400000" scaled="1"/>
            </a:gradFill>
            <a:ln w="9525">
              <a:solidFill>
                <a:srgbClr val="BE4B48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rPr>
                <a:t>What My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ＭＳ Ｐゴシック" pitchFamily="-111" charset="-128"/>
                  <a:cs typeface="+mn-cs"/>
                </a:rPr>
                <a:t>Friends Like</a:t>
              </a:r>
            </a:p>
          </p:txBody>
        </p:sp>
        <p:sp>
          <p:nvSpPr>
            <p:cNvPr id="106" name="Curved Right Arrow 105"/>
            <p:cNvSpPr>
              <a:spLocks noChangeArrowheads="1"/>
            </p:cNvSpPr>
            <p:nvPr/>
          </p:nvSpPr>
          <p:spPr bwMode="auto">
            <a:xfrm>
              <a:off x="5510564" y="5237079"/>
              <a:ext cx="538732" cy="1275106"/>
            </a:xfrm>
            <a:prstGeom prst="curvedRightArrow">
              <a:avLst>
                <a:gd name="adj1" fmla="val 32983"/>
                <a:gd name="adj2" fmla="val 70655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  <p:sp>
          <p:nvSpPr>
            <p:cNvPr id="107" name="Curved Right Arrow 106"/>
            <p:cNvSpPr>
              <a:spLocks noChangeArrowheads="1"/>
            </p:cNvSpPr>
            <p:nvPr/>
          </p:nvSpPr>
          <p:spPr bwMode="auto">
            <a:xfrm rot="10800000">
              <a:off x="7849569" y="5204644"/>
              <a:ext cx="538732" cy="1275106"/>
            </a:xfrm>
            <a:prstGeom prst="curvedRightArrow">
              <a:avLst>
                <a:gd name="adj1" fmla="val 32983"/>
                <a:gd name="adj2" fmla="val 70655"/>
                <a:gd name="adj3" fmla="val 25000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endParaRPr>
            </a:p>
          </p:txBody>
        </p:sp>
      </p:grpSp>
      <p:sp>
        <p:nvSpPr>
          <p:cNvPr id="36872" name="TextBox 108"/>
          <p:cNvSpPr txBox="1">
            <a:spLocks noChangeArrowheads="1"/>
          </p:cNvSpPr>
          <p:nvPr/>
        </p:nvSpPr>
        <p:spPr bwMode="auto">
          <a:xfrm>
            <a:off x="3352800" y="1560513"/>
            <a:ext cx="21002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Factored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Computation </a:t>
            </a:r>
          </a:p>
        </p:txBody>
      </p:sp>
      <p:grpSp>
        <p:nvGrpSpPr>
          <p:cNvPr id="36873" name="Group 109"/>
          <p:cNvGrpSpPr>
            <a:grpSpLocks/>
          </p:cNvGrpSpPr>
          <p:nvPr/>
        </p:nvGrpSpPr>
        <p:grpSpPr bwMode="auto">
          <a:xfrm>
            <a:off x="3305175" y="2819400"/>
            <a:ext cx="2181225" cy="2438400"/>
            <a:chOff x="381000" y="2819402"/>
            <a:chExt cx="2181114" cy="2438398"/>
          </a:xfrm>
        </p:grpSpPr>
        <p:cxnSp>
          <p:nvCxnSpPr>
            <p:cNvPr id="111" name="Straight Connector 110"/>
            <p:cNvCxnSpPr/>
            <p:nvPr/>
          </p:nvCxnSpPr>
          <p:spPr bwMode="auto">
            <a:xfrm flipV="1">
              <a:off x="1552515" y="3021015"/>
              <a:ext cx="703227" cy="65722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 flipV="1">
              <a:off x="568315" y="3678239"/>
              <a:ext cx="984200" cy="555625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flipV="1">
              <a:off x="1036605" y="3021015"/>
              <a:ext cx="1219138" cy="2016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>
              <a:off x="568315" y="3173415"/>
              <a:ext cx="422254" cy="106044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684162" y="4171961"/>
              <a:ext cx="1362074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rot="16200000" flipH="1">
              <a:off x="446858" y="4309286"/>
              <a:ext cx="806449" cy="655604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rot="16200000" flipH="1">
              <a:off x="1870770" y="3405987"/>
              <a:ext cx="909636" cy="139693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 rot="5400000">
              <a:off x="1854901" y="4096554"/>
              <a:ext cx="706437" cy="374631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 bwMode="auto">
            <a:xfrm rot="16200000" flipH="1">
              <a:off x="1307236" y="3923519"/>
              <a:ext cx="958849" cy="468289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 flipV="1">
              <a:off x="1177884" y="4637089"/>
              <a:ext cx="842920" cy="35401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36884" name="Picture 120" descr="aapo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529" y="4384539"/>
              <a:ext cx="298466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5" name="Picture 121" descr="arthu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550" y="3677704"/>
              <a:ext cx="353564" cy="482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6" name="Picture 122" descr="funiak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1110" y="2819402"/>
              <a:ext cx="392878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7" name="Picture 123" descr="gonzalez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980633"/>
              <a:ext cx="320212" cy="483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8" name="Picture 124" descr="guestrin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5066" y="3425261"/>
              <a:ext cx="324200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9" name="Picture 125" descr="ylow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183" y="4788446"/>
              <a:ext cx="344515" cy="469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90" name="Picture 126" descr="hong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602" y="2920378"/>
              <a:ext cx="332043" cy="48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42962" y="3626644"/>
            <a:ext cx="4914901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81800" y="3624262"/>
            <a:ext cx="1912296" cy="44291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0895" y="3593266"/>
            <a:ext cx="4974956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6746" y="3643272"/>
            <a:ext cx="2018654" cy="576302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19563"/>
            <a:ext cx="8802578" cy="489522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81750" y="1143001"/>
            <a:ext cx="104775" cy="5622923"/>
          </a:xfrm>
          <a:prstGeom prst="rect">
            <a:avLst/>
          </a:prstGeom>
          <a:solidFill>
            <a:srgbClr val="FF0000"/>
          </a:solidFill>
          <a:ln w="28575">
            <a:noFill/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8550" y="76201"/>
            <a:ext cx="5276850" cy="1066800"/>
          </a:xfrm>
        </p:spPr>
        <p:txBody>
          <a:bodyPr/>
          <a:lstStyle/>
          <a:p>
            <a:r>
              <a:rPr lang="en-US" dirty="0"/>
              <a:t>Synchronization Barrier</a:t>
            </a:r>
          </a:p>
        </p:txBody>
      </p:sp>
      <p:sp>
        <p:nvSpPr>
          <p:cNvPr id="5" name="Lightning Bolt 4"/>
          <p:cNvSpPr/>
          <p:nvPr/>
        </p:nvSpPr>
        <p:spPr>
          <a:xfrm>
            <a:off x="4021757" y="4024274"/>
            <a:ext cx="1825100" cy="2635805"/>
          </a:xfrm>
          <a:prstGeom prst="lightningBol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615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4000"/>
              <a:t>ML Tasks Beyond Data-Parallelism </a:t>
            </a:r>
          </a:p>
        </p:txBody>
      </p:sp>
      <p:sp>
        <p:nvSpPr>
          <p:cNvPr id="5" name="Left-Right Arrow 4"/>
          <p:cNvSpPr>
            <a:spLocks noChangeArrowheads="1"/>
          </p:cNvSpPr>
          <p:nvPr/>
        </p:nvSpPr>
        <p:spPr bwMode="auto">
          <a:xfrm>
            <a:off x="542925" y="1481138"/>
            <a:ext cx="7999413" cy="957262"/>
          </a:xfrm>
          <a:prstGeom prst="leftRightArrow">
            <a:avLst>
              <a:gd name="adj1" fmla="val 64704"/>
              <a:gd name="adj2" fmla="val 49985"/>
            </a:avLst>
          </a:prstGeom>
          <a:gradFill rotWithShape="1">
            <a:gsLst>
              <a:gs pos="0">
                <a:srgbClr val="FFFFFF"/>
              </a:gs>
              <a:gs pos="82001">
                <a:srgbClr val="CE3B37"/>
              </a:gs>
              <a:gs pos="100000">
                <a:srgbClr val="CE3B37"/>
              </a:gs>
            </a:gsLst>
            <a:lin ang="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rPr>
              <a:t>Data-Parallel             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ＭＳ Ｐゴシック" pitchFamily="-111" charset="-128"/>
                <a:cs typeface="+mn-cs"/>
              </a:rPr>
              <a:t>Graph-Parallel</a:t>
            </a:r>
          </a:p>
        </p:txBody>
      </p:sp>
      <p:sp>
        <p:nvSpPr>
          <p:cNvPr id="47108" name="TextBox 9"/>
          <p:cNvSpPr txBox="1">
            <a:spLocks noChangeArrowheads="1"/>
          </p:cNvSpPr>
          <p:nvPr/>
        </p:nvSpPr>
        <p:spPr bwMode="auto">
          <a:xfrm>
            <a:off x="2605088" y="3276600"/>
            <a:ext cx="1433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Cross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Validation</a:t>
            </a:r>
          </a:p>
        </p:txBody>
      </p:sp>
      <p:sp>
        <p:nvSpPr>
          <p:cNvPr id="47109" name="TextBox 10"/>
          <p:cNvSpPr txBox="1">
            <a:spLocks noChangeArrowheads="1"/>
          </p:cNvSpPr>
          <p:nvPr/>
        </p:nvSpPr>
        <p:spPr bwMode="auto">
          <a:xfrm>
            <a:off x="782638" y="32766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Feature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Extraction</a:t>
            </a:r>
          </a:p>
        </p:txBody>
      </p:sp>
      <p:sp>
        <p:nvSpPr>
          <p:cNvPr id="47110" name="TextBox 11"/>
          <p:cNvSpPr txBox="1">
            <a:spLocks noChangeArrowheads="1"/>
          </p:cNvSpPr>
          <p:nvPr/>
        </p:nvSpPr>
        <p:spPr bwMode="auto">
          <a:xfrm>
            <a:off x="1004888" y="2438400"/>
            <a:ext cx="2789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Map Reduce</a:t>
            </a:r>
          </a:p>
        </p:txBody>
      </p:sp>
      <p:sp>
        <p:nvSpPr>
          <p:cNvPr id="47111" name="TextBox 12"/>
          <p:cNvSpPr txBox="1">
            <a:spLocks noChangeArrowheads="1"/>
          </p:cNvSpPr>
          <p:nvPr/>
        </p:nvSpPr>
        <p:spPr bwMode="auto">
          <a:xfrm>
            <a:off x="1185863" y="4154488"/>
            <a:ext cx="2371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Computing Sufficient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Statistics </a:t>
            </a:r>
          </a:p>
        </p:txBody>
      </p:sp>
      <p:sp>
        <p:nvSpPr>
          <p:cNvPr id="47112" name="TextBox 24"/>
          <p:cNvSpPr txBox="1">
            <a:spLocks noChangeArrowheads="1"/>
          </p:cNvSpPr>
          <p:nvPr/>
        </p:nvSpPr>
        <p:spPr bwMode="auto">
          <a:xfrm>
            <a:off x="4465638" y="3605213"/>
            <a:ext cx="2046287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Graphical Models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Gibbs Sampling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Belief Propagation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Variational Opt.</a:t>
            </a:r>
          </a:p>
        </p:txBody>
      </p:sp>
      <p:sp>
        <p:nvSpPr>
          <p:cNvPr id="47113" name="TextBox 25"/>
          <p:cNvSpPr txBox="1">
            <a:spLocks noChangeArrowheads="1"/>
          </p:cNvSpPr>
          <p:nvPr/>
        </p:nvSpPr>
        <p:spPr bwMode="auto">
          <a:xfrm>
            <a:off x="6665913" y="3605213"/>
            <a:ext cx="20193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Semi-Supervised </a:t>
            </a:r>
            <a:b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</a:b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Learning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Label Propagation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CoEM</a:t>
            </a:r>
          </a:p>
        </p:txBody>
      </p:sp>
      <p:sp>
        <p:nvSpPr>
          <p:cNvPr id="47114" name="TextBox 27"/>
          <p:cNvSpPr txBox="1">
            <a:spLocks noChangeArrowheads="1"/>
          </p:cNvSpPr>
          <p:nvPr/>
        </p:nvSpPr>
        <p:spPr bwMode="auto">
          <a:xfrm>
            <a:off x="6762750" y="4900613"/>
            <a:ext cx="1825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Graph Analysis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PageRank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Triangle Counting</a:t>
            </a:r>
          </a:p>
        </p:txBody>
      </p:sp>
      <p:sp>
        <p:nvSpPr>
          <p:cNvPr id="47115" name="TextBox 28"/>
          <p:cNvSpPr txBox="1">
            <a:spLocks noChangeArrowheads="1"/>
          </p:cNvSpPr>
          <p:nvPr/>
        </p:nvSpPr>
        <p:spPr bwMode="auto">
          <a:xfrm>
            <a:off x="4456113" y="4900613"/>
            <a:ext cx="20653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Collaborative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Filtering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1800" b="0" i="0" u="none" strike="noStrike" kern="1200" cap="none" spc="0" normalizeH="0" baseline="0" noProof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Tensor Factorization</a:t>
            </a:r>
          </a:p>
        </p:txBody>
      </p:sp>
      <p:sp>
        <p:nvSpPr>
          <p:cNvPr id="471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2AB075-8C58-3941-9FFB-156CB91A08EF}" type="slidenum">
              <a:rPr kumimoji="0" lang="en-US" altLang="x-non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x-non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310495" y="2438400"/>
            <a:ext cx="4219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x-none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?</a:t>
            </a:r>
            <a:endParaRPr kumimoji="0" lang="en-US" altLang="x-none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035067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Pregel</a:t>
            </a:r>
            <a:r>
              <a:rPr lang="en-US" dirty="0"/>
              <a:t>: Bulk Synchronous Parallel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Let’s slightly rethink the </a:t>
            </a:r>
            <a:r>
              <a:rPr lang="en-US" dirty="0" err="1"/>
              <a:t>MapReduce</a:t>
            </a:r>
            <a:r>
              <a:rPr lang="en-US" dirty="0"/>
              <a:t> model for processing </a:t>
            </a:r>
            <a:r>
              <a:rPr lang="en-US" b="1" dirty="0"/>
              <a:t>graphs</a:t>
            </a:r>
            <a:endParaRPr lang="en-US" dirty="0"/>
          </a:p>
          <a:p>
            <a:pPr lvl="1"/>
            <a:r>
              <a:rPr lang="en-US" dirty="0"/>
              <a:t>Vertices</a:t>
            </a:r>
          </a:p>
          <a:p>
            <a:pPr lvl="1"/>
            <a:r>
              <a:rPr lang="en-US" dirty="0"/>
              <a:t>“Edges” are really messages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Compare to </a:t>
            </a:r>
            <a:r>
              <a:rPr lang="en-US" dirty="0" err="1"/>
              <a:t>MapReduce</a:t>
            </a:r>
            <a:r>
              <a:rPr lang="en-US" dirty="0"/>
              <a:t> keys </a:t>
            </a:r>
            <a:r>
              <a:rPr lang="en-US" dirty="0">
                <a:sym typeface="Wingdings" panose="05000000000000000000" pitchFamily="2" charset="2"/>
              </a:rPr>
              <a:t> values?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“Think like a vertex”</a:t>
            </a:r>
          </a:p>
        </p:txBody>
      </p:sp>
      <p:sp>
        <p:nvSpPr>
          <p:cNvPr id="11" name="Oval 10"/>
          <p:cNvSpPr/>
          <p:nvPr/>
        </p:nvSpPr>
        <p:spPr>
          <a:xfrm>
            <a:off x="6869733" y="4388321"/>
            <a:ext cx="1271588" cy="1181563"/>
          </a:xfrm>
          <a:prstGeom prst="ellipse">
            <a:avLst/>
          </a:prstGeom>
          <a:solidFill>
            <a:srgbClr val="A93023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3255" y="5743550"/>
            <a:ext cx="2064544" cy="692236"/>
          </a:xfrm>
          <a:prstGeom prst="roundRect">
            <a:avLst/>
          </a:prstGeom>
          <a:solidFill>
            <a:srgbClr val="A93023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 value</a:t>
            </a:r>
          </a:p>
        </p:txBody>
      </p:sp>
      <p:cxnSp>
        <p:nvCxnSpPr>
          <p:cNvPr id="13" name="Straight Arrow Connector 12"/>
          <p:cNvCxnSpPr>
            <a:stCxn id="11" idx="7"/>
          </p:cNvCxnSpPr>
          <p:nvPr/>
        </p:nvCxnSpPr>
        <p:spPr>
          <a:xfrm flipV="1">
            <a:off x="7955101" y="3866827"/>
            <a:ext cx="900595" cy="694530"/>
          </a:xfrm>
          <a:prstGeom prst="straightConnector1">
            <a:avLst/>
          </a:prstGeom>
          <a:noFill/>
          <a:ln w="38100" cap="rnd" cmpd="sng" algn="ctr">
            <a:solidFill>
              <a:srgbClr val="212121"/>
            </a:solidFill>
            <a:prstDash val="solid"/>
            <a:tailEnd type="triangle"/>
          </a:ln>
          <a:effectLst/>
        </p:spPr>
      </p:cxnSp>
      <p:cxnSp>
        <p:nvCxnSpPr>
          <p:cNvPr id="14" name="Straight Arrow Connector 13"/>
          <p:cNvCxnSpPr>
            <a:stCxn id="11" idx="2"/>
          </p:cNvCxnSpPr>
          <p:nvPr/>
        </p:nvCxnSpPr>
        <p:spPr>
          <a:xfrm flipH="1">
            <a:off x="5440983" y="4979103"/>
            <a:ext cx="1428750" cy="16436"/>
          </a:xfrm>
          <a:prstGeom prst="straightConnector1">
            <a:avLst/>
          </a:prstGeom>
          <a:noFill/>
          <a:ln w="38100" cap="rnd" cmpd="sng" algn="ctr">
            <a:solidFill>
              <a:srgbClr val="212121"/>
            </a:solidFill>
            <a:prstDash val="solid"/>
            <a:tailEnd type="triangle"/>
          </a:ln>
          <a:effectLst/>
        </p:spPr>
      </p:cxnSp>
      <p:sp>
        <p:nvSpPr>
          <p:cNvPr id="15" name="Oval 14"/>
          <p:cNvSpPr/>
          <p:nvPr/>
        </p:nvSpPr>
        <p:spPr>
          <a:xfrm>
            <a:off x="4169395" y="4459064"/>
            <a:ext cx="1271588" cy="1181563"/>
          </a:xfrm>
          <a:prstGeom prst="ellipse">
            <a:avLst/>
          </a:prstGeom>
          <a:solidFill>
            <a:srgbClr val="CDD0D1">
              <a:lumMod val="90000"/>
            </a:srgbClr>
          </a:solidFill>
          <a:ln w="38100" cap="rnd" cmpd="sng" algn="ctr">
            <a:solidFill>
              <a:srgbClr val="CDD0D1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ID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5234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</a:t>
            </a:r>
            <a:r>
              <a:rPr lang="en-US" dirty="0" err="1"/>
              <a:t>Pregel</a:t>
            </a:r>
            <a:r>
              <a:rPr lang="en-US" dirty="0"/>
              <a:t> Execution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sequence of </a:t>
            </a:r>
            <a:r>
              <a:rPr lang="en-US" i="1" dirty="0" err="1"/>
              <a:t>supersteps</a:t>
            </a:r>
            <a:r>
              <a:rPr lang="en-US" dirty="0"/>
              <a:t>, for each vertex V</a:t>
            </a:r>
          </a:p>
          <a:p>
            <a:pPr marL="0" indent="0">
              <a:buNone/>
            </a:pPr>
            <a:r>
              <a:rPr lang="en-US" dirty="0"/>
              <a:t>At </a:t>
            </a:r>
            <a:r>
              <a:rPr lang="en-US" dirty="0" err="1"/>
              <a:t>superstep</a:t>
            </a:r>
            <a:r>
              <a:rPr lang="en-US" dirty="0"/>
              <a:t> S:</a:t>
            </a:r>
          </a:p>
          <a:p>
            <a:r>
              <a:rPr lang="en-US" dirty="0"/>
              <a:t>Compute in parallel at each V</a:t>
            </a:r>
          </a:p>
          <a:p>
            <a:pPr lvl="1"/>
            <a:r>
              <a:rPr lang="en-US" dirty="0"/>
              <a:t>Read messages sent to V in </a:t>
            </a:r>
            <a:r>
              <a:rPr lang="en-US" dirty="0" err="1"/>
              <a:t>superstep</a:t>
            </a:r>
            <a:r>
              <a:rPr lang="en-US" dirty="0"/>
              <a:t> S-1</a:t>
            </a:r>
          </a:p>
          <a:p>
            <a:pPr lvl="1"/>
            <a:r>
              <a:rPr lang="en-US" dirty="0"/>
              <a:t>Update value / state</a:t>
            </a:r>
          </a:p>
          <a:p>
            <a:pPr lvl="1"/>
            <a:r>
              <a:rPr lang="en-US" dirty="0"/>
              <a:t>Optionally change topology</a:t>
            </a:r>
          </a:p>
          <a:p>
            <a:r>
              <a:rPr lang="en-US" dirty="0"/>
              <a:t>Send messages</a:t>
            </a:r>
          </a:p>
          <a:p>
            <a:r>
              <a:rPr lang="en-US" dirty="0"/>
              <a:t>Synchronization</a:t>
            </a:r>
          </a:p>
          <a:p>
            <a:pPr lvl="1"/>
            <a:r>
              <a:rPr lang="en-US" dirty="0"/>
              <a:t>Wait till all communication is finished</a:t>
            </a:r>
          </a:p>
          <a:p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780709" y="4142717"/>
            <a:ext cx="1271588" cy="1181563"/>
          </a:xfrm>
          <a:prstGeom prst="ellipse">
            <a:avLst/>
          </a:prstGeom>
          <a:solidFill>
            <a:srgbClr val="A93023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ID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84231" y="5698703"/>
            <a:ext cx="2064544" cy="692236"/>
          </a:xfrm>
          <a:prstGeom prst="roundRect">
            <a:avLst/>
          </a:prstGeom>
          <a:solidFill>
            <a:srgbClr val="A93023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 value</a:t>
            </a:r>
          </a:p>
        </p:txBody>
      </p:sp>
      <p:cxnSp>
        <p:nvCxnSpPr>
          <p:cNvPr id="16" name="Straight Arrow Connector 15"/>
          <p:cNvCxnSpPr>
            <a:stCxn id="14" idx="7"/>
          </p:cNvCxnSpPr>
          <p:nvPr/>
        </p:nvCxnSpPr>
        <p:spPr>
          <a:xfrm flipV="1">
            <a:off x="7866077" y="3621223"/>
            <a:ext cx="900595" cy="694530"/>
          </a:xfrm>
          <a:prstGeom prst="straightConnector1">
            <a:avLst/>
          </a:prstGeom>
          <a:noFill/>
          <a:ln w="38100" cap="rnd" cmpd="sng" algn="ctr">
            <a:solidFill>
              <a:srgbClr val="212121"/>
            </a:solidFill>
            <a:prstDash val="solid"/>
            <a:tailEnd type="triangle"/>
          </a:ln>
          <a:effectLst/>
        </p:spPr>
      </p:cxnSp>
      <p:cxnSp>
        <p:nvCxnSpPr>
          <p:cNvPr id="17" name="Straight Arrow Connector 16"/>
          <p:cNvCxnSpPr>
            <a:stCxn id="14" idx="2"/>
          </p:cNvCxnSpPr>
          <p:nvPr/>
        </p:nvCxnSpPr>
        <p:spPr>
          <a:xfrm flipH="1">
            <a:off x="5670112" y="4733499"/>
            <a:ext cx="1110597" cy="12776"/>
          </a:xfrm>
          <a:prstGeom prst="straightConnector1">
            <a:avLst/>
          </a:prstGeom>
          <a:noFill/>
          <a:ln w="38100" cap="rnd" cmpd="sng" algn="ctr">
            <a:solidFill>
              <a:srgbClr val="212121"/>
            </a:solidFill>
            <a:prstDash val="solid"/>
            <a:tailEnd type="triangle"/>
          </a:ln>
          <a:effectLst/>
        </p:spPr>
      </p:cxnSp>
      <p:cxnSp>
        <p:nvCxnSpPr>
          <p:cNvPr id="18" name="Straight Arrow Connector 17"/>
          <p:cNvCxnSpPr>
            <a:endCxn id="14" idx="1"/>
          </p:cNvCxnSpPr>
          <p:nvPr/>
        </p:nvCxnSpPr>
        <p:spPr>
          <a:xfrm>
            <a:off x="5667293" y="3598135"/>
            <a:ext cx="1299636" cy="717618"/>
          </a:xfrm>
          <a:prstGeom prst="straightConnector1">
            <a:avLst/>
          </a:prstGeom>
          <a:noFill/>
          <a:ln w="38100" cap="rnd" cmpd="sng" algn="ctr">
            <a:solidFill>
              <a:srgbClr val="CDD0D1">
                <a:lumMod val="2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19" name="Straight Arrow Connector 18"/>
          <p:cNvCxnSpPr>
            <a:endCxn id="14" idx="0"/>
          </p:cNvCxnSpPr>
          <p:nvPr/>
        </p:nvCxnSpPr>
        <p:spPr>
          <a:xfrm>
            <a:off x="7280772" y="3269471"/>
            <a:ext cx="135731" cy="873246"/>
          </a:xfrm>
          <a:prstGeom prst="straightConnector1">
            <a:avLst/>
          </a:prstGeom>
          <a:noFill/>
          <a:ln w="38100" cap="rnd" cmpd="sng" algn="ctr">
            <a:solidFill>
              <a:srgbClr val="CDD0D1">
                <a:lumMod val="2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20" name="Straight Arrow Connector 19"/>
          <p:cNvCxnSpPr>
            <a:stCxn id="14" idx="4"/>
            <a:endCxn id="15" idx="0"/>
          </p:cNvCxnSpPr>
          <p:nvPr/>
        </p:nvCxnSpPr>
        <p:spPr>
          <a:xfrm>
            <a:off x="7416503" y="5324280"/>
            <a:ext cx="0" cy="374423"/>
          </a:xfrm>
          <a:prstGeom prst="straightConnector1">
            <a:avLst/>
          </a:prstGeom>
          <a:noFill/>
          <a:ln w="38100" cap="rnd" cmpd="sng" algn="ctr">
            <a:solidFill>
              <a:srgbClr val="CDD0D1">
                <a:lumMod val="2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1" name="Rounded Rectangle 20"/>
          <p:cNvSpPr/>
          <p:nvPr/>
        </p:nvSpPr>
        <p:spPr>
          <a:xfrm>
            <a:off x="6379463" y="5693937"/>
            <a:ext cx="2064544" cy="692236"/>
          </a:xfrm>
          <a:prstGeom prst="roundRect">
            <a:avLst/>
          </a:prstGeom>
          <a:solidFill>
            <a:srgbClr val="0B4183">
              <a:lumMod val="60000"/>
              <a:lumOff val="40000"/>
            </a:srgbClr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vertex value</a:t>
            </a:r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Université catholique de Louvain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88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every vertex voting to halt</a:t>
            </a:r>
          </a:p>
          <a:p>
            <a:pPr lvl="1"/>
            <a:r>
              <a:rPr lang="en-US" dirty="0"/>
              <a:t>Once a vertex deactivates itself it does no further work unless triggered externally by receiving a message</a:t>
            </a:r>
          </a:p>
          <a:p>
            <a:r>
              <a:rPr lang="en-US" dirty="0"/>
              <a:t>Algorithm terminates when all vertices are simultaneously inactive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76020" y="4681017"/>
            <a:ext cx="2064544" cy="692236"/>
          </a:xfrm>
          <a:prstGeom prst="roundRect">
            <a:avLst/>
          </a:prstGeom>
          <a:solidFill>
            <a:srgbClr val="ECE3E0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Active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745607" y="4682234"/>
            <a:ext cx="2064544" cy="692236"/>
          </a:xfrm>
          <a:prstGeom prst="roundRect">
            <a:avLst/>
          </a:prstGeom>
          <a:solidFill>
            <a:srgbClr val="ECE3E0"/>
          </a:solidFill>
          <a:ln w="38100" cap="rnd" cmpd="sng" algn="ctr">
            <a:solidFill>
              <a:srgbClr val="21212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000000"/>
                </a:solidFill>
                <a:latin typeface="Tahoma"/>
                <a:cs typeface="Tahoma"/>
              </a:rPr>
              <a:t>Ina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Tahoma"/>
              </a:rPr>
              <a:t>ctive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</p:txBody>
      </p:sp>
      <p:cxnSp>
        <p:nvCxnSpPr>
          <p:cNvPr id="9" name="Curved Connector 8"/>
          <p:cNvCxnSpPr>
            <a:stCxn id="6" idx="0"/>
            <a:endCxn id="7" idx="0"/>
          </p:cNvCxnSpPr>
          <p:nvPr/>
        </p:nvCxnSpPr>
        <p:spPr bwMode="auto">
          <a:xfrm rot="16200000" flipH="1">
            <a:off x="4992476" y="2896832"/>
            <a:ext cx="1217" cy="3569587"/>
          </a:xfrm>
          <a:prstGeom prst="curvedConnector3">
            <a:avLst>
              <a:gd name="adj1" fmla="val -47355711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Curved Connector 10"/>
          <p:cNvCxnSpPr/>
          <p:nvPr/>
        </p:nvCxnSpPr>
        <p:spPr bwMode="auto">
          <a:xfrm rot="16200000" flipV="1">
            <a:off x="4993673" y="3563251"/>
            <a:ext cx="1217" cy="3569587"/>
          </a:xfrm>
          <a:prstGeom prst="curvedConnector3">
            <a:avLst>
              <a:gd name="adj1" fmla="val -47355711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2" name="Curved Connector 11"/>
          <p:cNvCxnSpPr/>
          <p:nvPr/>
        </p:nvCxnSpPr>
        <p:spPr bwMode="auto">
          <a:xfrm flipH="1">
            <a:off x="7756713" y="4831818"/>
            <a:ext cx="53438" cy="353732"/>
          </a:xfrm>
          <a:prstGeom prst="curvedConnector4">
            <a:avLst>
              <a:gd name="adj1" fmla="val -1248340"/>
              <a:gd name="adj2" fmla="val 9892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Curved Connector 16"/>
          <p:cNvCxnSpPr/>
          <p:nvPr/>
        </p:nvCxnSpPr>
        <p:spPr bwMode="auto">
          <a:xfrm rot="10800000" flipH="1">
            <a:off x="2163400" y="4831818"/>
            <a:ext cx="53438" cy="353732"/>
          </a:xfrm>
          <a:prstGeom prst="curvedConnector4">
            <a:avLst>
              <a:gd name="adj1" fmla="val -1191749"/>
              <a:gd name="adj2" fmla="val 9892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274618" y="3719079"/>
            <a:ext cx="1493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Vote to halt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33553" y="5942678"/>
            <a:ext cx="21784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Message received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F590D-1EE3-4679-BAB2-47D8C4772F51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1206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Machine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422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57B7E-064F-4251-94BF-2F21EC82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(ML)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268C3-DADB-4096-A86B-B19E191C3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3244"/>
            <a:ext cx="7886700" cy="31542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ML algorithms can improve automatically through experience (data)</a:t>
            </a:r>
          </a:p>
          <a:p>
            <a:pPr marL="0" indent="0">
              <a:buNone/>
            </a:pPr>
            <a:endParaRPr lang="en-US" sz="675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common approaches</a:t>
            </a:r>
          </a:p>
          <a:p>
            <a:pPr lvl="1"/>
            <a:r>
              <a:rPr lang="en-US" b="1" dirty="0"/>
              <a:t>Supervised learning</a:t>
            </a:r>
            <a:r>
              <a:rPr lang="en-US" dirty="0"/>
              <a:t>:                    train the model first, then use it</a:t>
            </a:r>
          </a:p>
          <a:p>
            <a:pPr lvl="1"/>
            <a:r>
              <a:rPr lang="en-US" b="1" dirty="0"/>
              <a:t>Unsupervised learning</a:t>
            </a:r>
            <a:r>
              <a:rPr lang="en-US" dirty="0"/>
              <a:t>:               the model learns by itself</a:t>
            </a:r>
          </a:p>
          <a:p>
            <a:pPr lvl="1"/>
            <a:r>
              <a:rPr lang="en-US" b="1" dirty="0"/>
              <a:t>Reinforcement learning (RL)</a:t>
            </a:r>
            <a:r>
              <a:rPr lang="en-US" dirty="0"/>
              <a:t>:    model learns while doing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8655149-30EE-4853-B6B2-F5B091B16B70}"/>
              </a:ext>
            </a:extLst>
          </p:cNvPr>
          <p:cNvSpPr txBox="1">
            <a:spLocks/>
          </p:cNvSpPr>
          <p:nvPr/>
        </p:nvSpPr>
        <p:spPr>
          <a:xfrm>
            <a:off x="628650" y="4739989"/>
            <a:ext cx="3886200" cy="1131953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b="1" dirty="0">
                <a:latin typeface="+mn-lt"/>
              </a:rPr>
              <a:t>Training</a:t>
            </a:r>
          </a:p>
          <a:p>
            <a:pPr marL="0" indent="0">
              <a:buNone/>
            </a:pPr>
            <a:r>
              <a:rPr lang="en-US" sz="2100" dirty="0">
                <a:latin typeface="+mn-lt"/>
              </a:rPr>
              <a:t>Feed the ML model data, so that it can learn how to make decisions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F6AC8CA-29B2-4248-A2B3-1308026EE7EE}"/>
              </a:ext>
            </a:extLst>
          </p:cNvPr>
          <p:cNvSpPr txBox="1">
            <a:spLocks/>
          </p:cNvSpPr>
          <p:nvPr/>
        </p:nvSpPr>
        <p:spPr>
          <a:xfrm>
            <a:off x="4629151" y="4739989"/>
            <a:ext cx="4198532" cy="11319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latin typeface="+mn-lt"/>
              </a:rPr>
              <a:t>Inference (or model serving)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ML model in use, to process live data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9F3EBB-0DA1-4026-90D3-D82604A26BD7}"/>
              </a:ext>
            </a:extLst>
          </p:cNvPr>
          <p:cNvGrpSpPr/>
          <p:nvPr/>
        </p:nvGrpSpPr>
        <p:grpSpPr>
          <a:xfrm>
            <a:off x="4161412" y="1933368"/>
            <a:ext cx="1646894" cy="766776"/>
            <a:chOff x="2804742" y="4655664"/>
            <a:chExt cx="3064456" cy="14267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CA6124C-4577-4626-A8CF-DA9C88CD7FAA}"/>
                </a:ext>
              </a:extLst>
            </p:cNvPr>
            <p:cNvGrpSpPr/>
            <p:nvPr/>
          </p:nvGrpSpPr>
          <p:grpSpPr>
            <a:xfrm>
              <a:off x="2804742" y="5039030"/>
              <a:ext cx="280788" cy="660047"/>
              <a:chOff x="3746089" y="5235756"/>
              <a:chExt cx="478954" cy="112587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B03EDAE-BA06-469D-933F-CEE8B2D35A86}"/>
                  </a:ext>
                </a:extLst>
              </p:cNvPr>
              <p:cNvSpPr/>
              <p:nvPr/>
            </p:nvSpPr>
            <p:spPr>
              <a:xfrm>
                <a:off x="3746089" y="523575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715EABB9-FFA7-4691-AB0D-597BA2B0B6AA}"/>
                  </a:ext>
                </a:extLst>
              </p:cNvPr>
              <p:cNvSpPr/>
              <p:nvPr/>
            </p:nvSpPr>
            <p:spPr>
              <a:xfrm>
                <a:off x="3753094" y="5889680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E157E12-520F-4A53-9335-659B15D6085A}"/>
                </a:ext>
              </a:extLst>
            </p:cNvPr>
            <p:cNvGrpSpPr/>
            <p:nvPr/>
          </p:nvGrpSpPr>
          <p:grpSpPr>
            <a:xfrm>
              <a:off x="3667492" y="4655664"/>
              <a:ext cx="280788" cy="1426777"/>
              <a:chOff x="5137177" y="4537824"/>
              <a:chExt cx="478954" cy="2433721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90CEFC3-6502-4FA1-B55A-D71129516FD9}"/>
                  </a:ext>
                </a:extLst>
              </p:cNvPr>
              <p:cNvSpPr/>
              <p:nvPr/>
            </p:nvSpPr>
            <p:spPr>
              <a:xfrm>
                <a:off x="5137177" y="4537824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6FB230-8458-4212-B543-7BA040946B3E}"/>
                  </a:ext>
                </a:extLst>
              </p:cNvPr>
              <p:cNvSpPr/>
              <p:nvPr/>
            </p:nvSpPr>
            <p:spPr>
              <a:xfrm>
                <a:off x="5144182" y="5191748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6CD88A6-E2D2-44FC-8FB6-3CFC497C9253}"/>
                  </a:ext>
                </a:extLst>
              </p:cNvPr>
              <p:cNvSpPr/>
              <p:nvPr/>
            </p:nvSpPr>
            <p:spPr>
              <a:xfrm>
                <a:off x="5144182" y="5845672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BE5101C-A946-45D1-8632-2CB566BC2B4D}"/>
                  </a:ext>
                </a:extLst>
              </p:cNvPr>
              <p:cNvSpPr/>
              <p:nvPr/>
            </p:nvSpPr>
            <p:spPr>
              <a:xfrm>
                <a:off x="5137177" y="649959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ACA83A-A370-4FA8-9C5A-988EB2D3DC53}"/>
                </a:ext>
              </a:extLst>
            </p:cNvPr>
            <p:cNvCxnSpPr>
              <a:cxnSpLocks/>
              <a:stCxn id="54" idx="6"/>
              <a:endCxn id="50" idx="2"/>
            </p:cNvCxnSpPr>
            <p:nvPr/>
          </p:nvCxnSpPr>
          <p:spPr>
            <a:xfrm flipV="1">
              <a:off x="3081424" y="4794006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505DBC0-C951-4B4B-892B-6A11083B067D}"/>
                </a:ext>
              </a:extLst>
            </p:cNvPr>
            <p:cNvCxnSpPr>
              <a:cxnSpLocks/>
              <a:stCxn id="55" idx="6"/>
              <a:endCxn id="51" idx="2"/>
            </p:cNvCxnSpPr>
            <p:nvPr/>
          </p:nvCxnSpPr>
          <p:spPr>
            <a:xfrm flipV="1">
              <a:off x="3085530" y="5177371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014D20A-3E2D-4832-A907-AE5940254B8E}"/>
                </a:ext>
              </a:extLst>
            </p:cNvPr>
            <p:cNvCxnSpPr>
              <a:cxnSpLocks/>
              <a:stCxn id="54" idx="6"/>
              <a:endCxn id="53" idx="2"/>
            </p:cNvCxnSpPr>
            <p:nvPr/>
          </p:nvCxnSpPr>
          <p:spPr>
            <a:xfrm>
              <a:off x="3081424" y="5177371"/>
              <a:ext cx="586068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0B00B5D-7FD2-4F56-A812-F1511DDFE325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>
              <a:off x="3081424" y="5177371"/>
              <a:ext cx="590175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EA39672-55B1-4B35-85E7-47AD3E62C245}"/>
                </a:ext>
              </a:extLst>
            </p:cNvPr>
            <p:cNvCxnSpPr>
              <a:cxnSpLocks/>
              <a:stCxn id="51" idx="2"/>
              <a:endCxn id="54" idx="6"/>
            </p:cNvCxnSpPr>
            <p:nvPr/>
          </p:nvCxnSpPr>
          <p:spPr>
            <a:xfrm flipH="1">
              <a:off x="3081424" y="5177371"/>
              <a:ext cx="590175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60F533B-9A03-4EF6-9A42-2F05F04AB745}"/>
                </a:ext>
              </a:extLst>
            </p:cNvPr>
            <p:cNvCxnSpPr>
              <a:cxnSpLocks/>
              <a:stCxn id="53" idx="2"/>
              <a:endCxn id="55" idx="6"/>
            </p:cNvCxnSpPr>
            <p:nvPr/>
          </p:nvCxnSpPr>
          <p:spPr>
            <a:xfrm flipH="1" flipV="1">
              <a:off x="3085530" y="5560736"/>
              <a:ext cx="581961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DF6DCA-4295-43D9-A9A4-8DCEBCE2FF66}"/>
                </a:ext>
              </a:extLst>
            </p:cNvPr>
            <p:cNvCxnSpPr>
              <a:cxnSpLocks/>
              <a:stCxn id="52" idx="2"/>
              <a:endCxn id="55" idx="6"/>
            </p:cNvCxnSpPr>
            <p:nvPr/>
          </p:nvCxnSpPr>
          <p:spPr>
            <a:xfrm flipH="1">
              <a:off x="3085530" y="5560736"/>
              <a:ext cx="586068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B1833FD-6C48-482F-A800-E2691B00EF4C}"/>
                </a:ext>
              </a:extLst>
            </p:cNvPr>
            <p:cNvCxnSpPr>
              <a:cxnSpLocks/>
              <a:stCxn id="50" idx="2"/>
              <a:endCxn id="55" idx="6"/>
            </p:cNvCxnSpPr>
            <p:nvPr/>
          </p:nvCxnSpPr>
          <p:spPr>
            <a:xfrm flipH="1">
              <a:off x="3085530" y="4794006"/>
              <a:ext cx="581961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335BB0B-579F-4A6B-A0E5-9BFB6F379696}"/>
                </a:ext>
              </a:extLst>
            </p:cNvPr>
            <p:cNvGrpSpPr/>
            <p:nvPr/>
          </p:nvGrpSpPr>
          <p:grpSpPr>
            <a:xfrm flipH="1">
              <a:off x="5588410" y="5039029"/>
              <a:ext cx="280788" cy="660047"/>
              <a:chOff x="3746089" y="5235756"/>
              <a:chExt cx="478954" cy="1125873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463F2C7-AB9A-4874-9705-17F1A02B6419}"/>
                  </a:ext>
                </a:extLst>
              </p:cNvPr>
              <p:cNvSpPr/>
              <p:nvPr/>
            </p:nvSpPr>
            <p:spPr>
              <a:xfrm>
                <a:off x="3746089" y="523575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2609241-BEAA-4C47-9E53-353C076DD138}"/>
                  </a:ext>
                </a:extLst>
              </p:cNvPr>
              <p:cNvSpPr/>
              <p:nvPr/>
            </p:nvSpPr>
            <p:spPr>
              <a:xfrm>
                <a:off x="3753094" y="5889680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F532A85-7505-40A6-B7F2-CFFD11CBBA2B}"/>
                </a:ext>
              </a:extLst>
            </p:cNvPr>
            <p:cNvGrpSpPr/>
            <p:nvPr/>
          </p:nvGrpSpPr>
          <p:grpSpPr>
            <a:xfrm flipH="1">
              <a:off x="4725660" y="4655664"/>
              <a:ext cx="280788" cy="1426777"/>
              <a:chOff x="5137177" y="4537824"/>
              <a:chExt cx="478954" cy="2433721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D6F52D3-DB5C-49CC-9509-8A587520BC59}"/>
                  </a:ext>
                </a:extLst>
              </p:cNvPr>
              <p:cNvSpPr/>
              <p:nvPr/>
            </p:nvSpPr>
            <p:spPr>
              <a:xfrm>
                <a:off x="5137177" y="4537824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0296DCF6-2482-49DB-A611-8783B8257624}"/>
                  </a:ext>
                </a:extLst>
              </p:cNvPr>
              <p:cNvSpPr/>
              <p:nvPr/>
            </p:nvSpPr>
            <p:spPr>
              <a:xfrm>
                <a:off x="5144182" y="5191748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16F5A41-8C16-49FB-8315-05EAE35CEF3C}"/>
                  </a:ext>
                </a:extLst>
              </p:cNvPr>
              <p:cNvSpPr/>
              <p:nvPr/>
            </p:nvSpPr>
            <p:spPr>
              <a:xfrm>
                <a:off x="5144182" y="5845672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AA50CE1-1055-4413-B095-002801091E93}"/>
                  </a:ext>
                </a:extLst>
              </p:cNvPr>
              <p:cNvSpPr/>
              <p:nvPr/>
            </p:nvSpPr>
            <p:spPr>
              <a:xfrm>
                <a:off x="5137177" y="649959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8739F9-2ED8-45DF-A204-5C144497D36E}"/>
                </a:ext>
              </a:extLst>
            </p:cNvPr>
            <p:cNvCxnSpPr>
              <a:cxnSpLocks/>
              <a:stCxn id="48" idx="6"/>
              <a:endCxn id="44" idx="2"/>
            </p:cNvCxnSpPr>
            <p:nvPr/>
          </p:nvCxnSpPr>
          <p:spPr>
            <a:xfrm flipH="1" flipV="1">
              <a:off x="5006448" y="4794005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8543C2C-BA43-465A-92F9-304A33CCE4AB}"/>
                </a:ext>
              </a:extLst>
            </p:cNvPr>
            <p:cNvCxnSpPr>
              <a:cxnSpLocks/>
              <a:stCxn id="49" idx="6"/>
              <a:endCxn id="45" idx="2"/>
            </p:cNvCxnSpPr>
            <p:nvPr/>
          </p:nvCxnSpPr>
          <p:spPr>
            <a:xfrm flipH="1" flipV="1">
              <a:off x="5002341" y="5177370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69EC2EC-29F6-488B-8EEF-39176D06FF2E}"/>
                </a:ext>
              </a:extLst>
            </p:cNvPr>
            <p:cNvCxnSpPr>
              <a:cxnSpLocks/>
              <a:stCxn id="48" idx="6"/>
              <a:endCxn id="47" idx="2"/>
            </p:cNvCxnSpPr>
            <p:nvPr/>
          </p:nvCxnSpPr>
          <p:spPr>
            <a:xfrm flipH="1">
              <a:off x="5006448" y="5177371"/>
              <a:ext cx="586068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3E29780-5862-400C-ADC4-121A8C25B469}"/>
                </a:ext>
              </a:extLst>
            </p:cNvPr>
            <p:cNvCxnSpPr>
              <a:cxnSpLocks/>
              <a:stCxn id="48" idx="6"/>
              <a:endCxn id="46" idx="2"/>
            </p:cNvCxnSpPr>
            <p:nvPr/>
          </p:nvCxnSpPr>
          <p:spPr>
            <a:xfrm flipH="1">
              <a:off x="5002341" y="5177371"/>
              <a:ext cx="590175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31A1D2-3EA9-4120-8B9E-B000761FFD8E}"/>
                </a:ext>
              </a:extLst>
            </p:cNvPr>
            <p:cNvCxnSpPr>
              <a:cxnSpLocks/>
              <a:stCxn id="45" idx="2"/>
              <a:endCxn id="48" idx="6"/>
            </p:cNvCxnSpPr>
            <p:nvPr/>
          </p:nvCxnSpPr>
          <p:spPr>
            <a:xfrm>
              <a:off x="5002341" y="5177370"/>
              <a:ext cx="590175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53267F-B23D-42B9-A58A-C4E437FB5466}"/>
                </a:ext>
              </a:extLst>
            </p:cNvPr>
            <p:cNvCxnSpPr>
              <a:cxnSpLocks/>
              <a:stCxn id="47" idx="2"/>
              <a:endCxn id="49" idx="6"/>
            </p:cNvCxnSpPr>
            <p:nvPr/>
          </p:nvCxnSpPr>
          <p:spPr>
            <a:xfrm flipV="1">
              <a:off x="5006448" y="5560736"/>
              <a:ext cx="581961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8D25DA6-7606-4EB0-A583-F71B70DB4CEA}"/>
                </a:ext>
              </a:extLst>
            </p:cNvPr>
            <p:cNvCxnSpPr>
              <a:cxnSpLocks/>
              <a:stCxn id="46" idx="2"/>
              <a:endCxn id="49" idx="6"/>
            </p:cNvCxnSpPr>
            <p:nvPr/>
          </p:nvCxnSpPr>
          <p:spPr>
            <a:xfrm>
              <a:off x="5002341" y="5560735"/>
              <a:ext cx="586068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305D92C-9223-4EEC-9A41-F1479D29DC54}"/>
                </a:ext>
              </a:extLst>
            </p:cNvPr>
            <p:cNvCxnSpPr>
              <a:cxnSpLocks/>
              <a:stCxn id="44" idx="2"/>
              <a:endCxn id="49" idx="6"/>
            </p:cNvCxnSpPr>
            <p:nvPr/>
          </p:nvCxnSpPr>
          <p:spPr>
            <a:xfrm>
              <a:off x="5006448" y="4794005"/>
              <a:ext cx="581961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1B39D16-4BE7-4006-B943-FB5F88D1E69A}"/>
                </a:ext>
              </a:extLst>
            </p:cNvPr>
            <p:cNvCxnSpPr>
              <a:cxnSpLocks/>
              <a:stCxn id="50" idx="6"/>
              <a:endCxn id="45" idx="6"/>
            </p:cNvCxnSpPr>
            <p:nvPr/>
          </p:nvCxnSpPr>
          <p:spPr>
            <a:xfrm>
              <a:off x="3944173" y="4794006"/>
              <a:ext cx="781486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7E15920-3AB1-428B-80EC-DB9257A790E3}"/>
                </a:ext>
              </a:extLst>
            </p:cNvPr>
            <p:cNvCxnSpPr>
              <a:cxnSpLocks/>
              <a:stCxn id="50" idx="6"/>
              <a:endCxn id="44" idx="6"/>
            </p:cNvCxnSpPr>
            <p:nvPr/>
          </p:nvCxnSpPr>
          <p:spPr>
            <a:xfrm flipV="1">
              <a:off x="3944173" y="4794005"/>
              <a:ext cx="785593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FA609B3-C0D4-4A02-9C6E-2DBB6791C182}"/>
                </a:ext>
              </a:extLst>
            </p:cNvPr>
            <p:cNvCxnSpPr>
              <a:cxnSpLocks/>
              <a:stCxn id="50" idx="6"/>
              <a:endCxn id="46" idx="6"/>
            </p:cNvCxnSpPr>
            <p:nvPr/>
          </p:nvCxnSpPr>
          <p:spPr>
            <a:xfrm>
              <a:off x="3944173" y="4794006"/>
              <a:ext cx="781486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092309C-CDCF-4EF2-BA91-9E0C44409CCB}"/>
                </a:ext>
              </a:extLst>
            </p:cNvPr>
            <p:cNvCxnSpPr>
              <a:cxnSpLocks/>
              <a:stCxn id="50" idx="6"/>
              <a:endCxn id="47" idx="6"/>
            </p:cNvCxnSpPr>
            <p:nvPr/>
          </p:nvCxnSpPr>
          <p:spPr>
            <a:xfrm>
              <a:off x="3944173" y="4794006"/>
              <a:ext cx="785593" cy="115009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A473DB1-3B55-4CA7-B896-B36871484C36}"/>
                </a:ext>
              </a:extLst>
            </p:cNvPr>
            <p:cNvCxnSpPr>
              <a:cxnSpLocks/>
              <a:stCxn id="51" idx="6"/>
              <a:endCxn id="46" idx="6"/>
            </p:cNvCxnSpPr>
            <p:nvPr/>
          </p:nvCxnSpPr>
          <p:spPr>
            <a:xfrm>
              <a:off x="3948280" y="5177371"/>
              <a:ext cx="777380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52E286E-3DA1-4768-843D-FB2E5039E430}"/>
                </a:ext>
              </a:extLst>
            </p:cNvPr>
            <p:cNvCxnSpPr>
              <a:cxnSpLocks/>
              <a:stCxn id="51" idx="6"/>
              <a:endCxn id="45" idx="6"/>
            </p:cNvCxnSpPr>
            <p:nvPr/>
          </p:nvCxnSpPr>
          <p:spPr>
            <a:xfrm flipV="1">
              <a:off x="3948280" y="5177370"/>
              <a:ext cx="777380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C1D4ED0-7994-46AC-B5B7-50AB17D16F7A}"/>
                </a:ext>
              </a:extLst>
            </p:cNvPr>
            <p:cNvCxnSpPr>
              <a:cxnSpLocks/>
              <a:stCxn id="51" idx="6"/>
              <a:endCxn id="47" idx="6"/>
            </p:cNvCxnSpPr>
            <p:nvPr/>
          </p:nvCxnSpPr>
          <p:spPr>
            <a:xfrm>
              <a:off x="3948280" y="5177371"/>
              <a:ext cx="781486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CE77527-A3FF-487F-B826-0B5BD09328A5}"/>
                </a:ext>
              </a:extLst>
            </p:cNvPr>
            <p:cNvCxnSpPr>
              <a:cxnSpLocks/>
              <a:stCxn id="51" idx="6"/>
              <a:endCxn id="44" idx="6"/>
            </p:cNvCxnSpPr>
            <p:nvPr/>
          </p:nvCxnSpPr>
          <p:spPr>
            <a:xfrm flipV="1">
              <a:off x="3948280" y="4794005"/>
              <a:ext cx="781486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8A0190-D07F-42D0-8A7E-7A6EED9D5074}"/>
                </a:ext>
              </a:extLst>
            </p:cNvPr>
            <p:cNvCxnSpPr>
              <a:cxnSpLocks/>
              <a:stCxn id="52" idx="6"/>
              <a:endCxn id="47" idx="6"/>
            </p:cNvCxnSpPr>
            <p:nvPr/>
          </p:nvCxnSpPr>
          <p:spPr>
            <a:xfrm>
              <a:off x="3948280" y="5560736"/>
              <a:ext cx="781486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578EA12-5673-450C-B7FC-86E06BADB824}"/>
                </a:ext>
              </a:extLst>
            </p:cNvPr>
            <p:cNvCxnSpPr>
              <a:cxnSpLocks/>
              <a:stCxn id="52" idx="6"/>
              <a:endCxn id="46" idx="6"/>
            </p:cNvCxnSpPr>
            <p:nvPr/>
          </p:nvCxnSpPr>
          <p:spPr>
            <a:xfrm flipV="1">
              <a:off x="3948280" y="5560735"/>
              <a:ext cx="777380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D7696C4-CEE2-4234-AA7C-F36E4E79140F}"/>
                </a:ext>
              </a:extLst>
            </p:cNvPr>
            <p:cNvCxnSpPr>
              <a:cxnSpLocks/>
              <a:stCxn id="52" idx="6"/>
              <a:endCxn id="45" idx="6"/>
            </p:cNvCxnSpPr>
            <p:nvPr/>
          </p:nvCxnSpPr>
          <p:spPr>
            <a:xfrm flipV="1">
              <a:off x="3948280" y="5177370"/>
              <a:ext cx="777380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0079ECB-2575-42CD-8A2A-0782E637CF6B}"/>
                </a:ext>
              </a:extLst>
            </p:cNvPr>
            <p:cNvCxnSpPr>
              <a:cxnSpLocks/>
              <a:stCxn id="52" idx="6"/>
              <a:endCxn id="44" idx="6"/>
            </p:cNvCxnSpPr>
            <p:nvPr/>
          </p:nvCxnSpPr>
          <p:spPr>
            <a:xfrm flipV="1">
              <a:off x="3948280" y="4794005"/>
              <a:ext cx="781486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A6FCB35-E944-4F71-92E7-410435F1D8CD}"/>
                </a:ext>
              </a:extLst>
            </p:cNvPr>
            <p:cNvCxnSpPr>
              <a:cxnSpLocks/>
              <a:stCxn id="53" idx="6"/>
              <a:endCxn id="46" idx="6"/>
            </p:cNvCxnSpPr>
            <p:nvPr/>
          </p:nvCxnSpPr>
          <p:spPr>
            <a:xfrm flipV="1">
              <a:off x="3944173" y="5560735"/>
              <a:ext cx="781486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0198D0-0A24-40C3-A27F-914F17F44D4F}"/>
                </a:ext>
              </a:extLst>
            </p:cNvPr>
            <p:cNvCxnSpPr>
              <a:cxnSpLocks/>
              <a:stCxn id="53" idx="6"/>
              <a:endCxn id="47" idx="6"/>
            </p:cNvCxnSpPr>
            <p:nvPr/>
          </p:nvCxnSpPr>
          <p:spPr>
            <a:xfrm flipV="1">
              <a:off x="3944173" y="5944100"/>
              <a:ext cx="785593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C6F1BE4-CD33-440D-9DC4-0416231237B1}"/>
                </a:ext>
              </a:extLst>
            </p:cNvPr>
            <p:cNvCxnSpPr>
              <a:cxnSpLocks/>
              <a:stCxn id="53" idx="6"/>
              <a:endCxn id="45" idx="6"/>
            </p:cNvCxnSpPr>
            <p:nvPr/>
          </p:nvCxnSpPr>
          <p:spPr>
            <a:xfrm flipV="1">
              <a:off x="3944173" y="5177370"/>
              <a:ext cx="781486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488766EF-C919-449C-A430-7883EACFC23E}"/>
                </a:ext>
              </a:extLst>
            </p:cNvPr>
            <p:cNvCxnSpPr>
              <a:cxnSpLocks/>
              <a:stCxn id="53" idx="6"/>
              <a:endCxn id="44" idx="6"/>
            </p:cNvCxnSpPr>
            <p:nvPr/>
          </p:nvCxnSpPr>
          <p:spPr>
            <a:xfrm flipV="1">
              <a:off x="3944173" y="4794005"/>
              <a:ext cx="785593" cy="115009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DD407D5-79D6-4FE9-817C-933F2A4DB588}"/>
              </a:ext>
            </a:extLst>
          </p:cNvPr>
          <p:cNvCxnSpPr>
            <a:cxnSpLocks/>
          </p:cNvCxnSpPr>
          <p:nvPr/>
        </p:nvCxnSpPr>
        <p:spPr>
          <a:xfrm>
            <a:off x="4556934" y="4746343"/>
            <a:ext cx="0" cy="1254407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1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79F6145-16A8-4309-A25C-E11FD284A1BB}"/>
              </a:ext>
            </a:extLst>
          </p:cNvPr>
          <p:cNvSpPr/>
          <p:nvPr/>
        </p:nvSpPr>
        <p:spPr>
          <a:xfrm>
            <a:off x="7352682" y="2915121"/>
            <a:ext cx="1381417" cy="87187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Loss function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64544-484E-4941-BECC-C9639D50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training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535BAEB-A8FE-41A8-BB54-FB494C90C345}"/>
              </a:ext>
            </a:extLst>
          </p:cNvPr>
          <p:cNvGrpSpPr/>
          <p:nvPr/>
        </p:nvGrpSpPr>
        <p:grpSpPr>
          <a:xfrm>
            <a:off x="3213201" y="2784435"/>
            <a:ext cx="2318515" cy="1079476"/>
            <a:chOff x="2804742" y="4655664"/>
            <a:chExt cx="3064456" cy="142677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AA7C2C4-A19B-41EA-9171-1773FFBC74C5}"/>
                </a:ext>
              </a:extLst>
            </p:cNvPr>
            <p:cNvGrpSpPr/>
            <p:nvPr/>
          </p:nvGrpSpPr>
          <p:grpSpPr>
            <a:xfrm>
              <a:off x="2804742" y="5039030"/>
              <a:ext cx="280788" cy="660047"/>
              <a:chOff x="3746089" y="5235756"/>
              <a:chExt cx="478954" cy="1125873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F638681-9FCD-4DC1-A6D9-A105836A9CCF}"/>
                  </a:ext>
                </a:extLst>
              </p:cNvPr>
              <p:cNvSpPr/>
              <p:nvPr/>
            </p:nvSpPr>
            <p:spPr>
              <a:xfrm>
                <a:off x="3746089" y="523575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3A5BA73-90B4-4342-A134-059BB7F41B12}"/>
                  </a:ext>
                </a:extLst>
              </p:cNvPr>
              <p:cNvSpPr/>
              <p:nvPr/>
            </p:nvSpPr>
            <p:spPr>
              <a:xfrm>
                <a:off x="3753094" y="5889680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8C836A8-E53F-496E-B760-08C0C139FE8A}"/>
                </a:ext>
              </a:extLst>
            </p:cNvPr>
            <p:cNvGrpSpPr/>
            <p:nvPr/>
          </p:nvGrpSpPr>
          <p:grpSpPr>
            <a:xfrm>
              <a:off x="3667492" y="4655664"/>
              <a:ext cx="280788" cy="1426777"/>
              <a:chOff x="5137177" y="4537824"/>
              <a:chExt cx="478954" cy="2433721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45F3A26-C9A3-4E88-B438-B3B231DB90CF}"/>
                  </a:ext>
                </a:extLst>
              </p:cNvPr>
              <p:cNvSpPr/>
              <p:nvPr/>
            </p:nvSpPr>
            <p:spPr>
              <a:xfrm>
                <a:off x="5137177" y="4537824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07555E0-D9D2-4ADC-BD86-69EB9BF5F142}"/>
                  </a:ext>
                </a:extLst>
              </p:cNvPr>
              <p:cNvSpPr/>
              <p:nvPr/>
            </p:nvSpPr>
            <p:spPr>
              <a:xfrm>
                <a:off x="5144182" y="5191748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7FBD184-F3EC-48BF-A5F2-2D1910500261}"/>
                  </a:ext>
                </a:extLst>
              </p:cNvPr>
              <p:cNvSpPr/>
              <p:nvPr/>
            </p:nvSpPr>
            <p:spPr>
              <a:xfrm>
                <a:off x="5144182" y="5845672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041814D9-40C2-4E3D-B725-5F28EFB8D759}"/>
                  </a:ext>
                </a:extLst>
              </p:cNvPr>
              <p:cNvSpPr/>
              <p:nvPr/>
            </p:nvSpPr>
            <p:spPr>
              <a:xfrm>
                <a:off x="5137177" y="649959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8A1A41-4040-4D4F-9177-7B2795AC8F6C}"/>
                </a:ext>
              </a:extLst>
            </p:cNvPr>
            <p:cNvCxnSpPr>
              <a:cxnSpLocks/>
              <a:stCxn id="50" idx="6"/>
              <a:endCxn id="46" idx="2"/>
            </p:cNvCxnSpPr>
            <p:nvPr/>
          </p:nvCxnSpPr>
          <p:spPr>
            <a:xfrm flipV="1">
              <a:off x="3081424" y="4794006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47F3416-FF93-4234-A71C-C397D48BBDCC}"/>
                </a:ext>
              </a:extLst>
            </p:cNvPr>
            <p:cNvCxnSpPr>
              <a:cxnSpLocks/>
              <a:stCxn id="51" idx="6"/>
              <a:endCxn id="47" idx="2"/>
            </p:cNvCxnSpPr>
            <p:nvPr/>
          </p:nvCxnSpPr>
          <p:spPr>
            <a:xfrm flipV="1">
              <a:off x="3085530" y="5177371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90FEE2E-C181-42B7-9940-4E8036732CD6}"/>
                </a:ext>
              </a:extLst>
            </p:cNvPr>
            <p:cNvCxnSpPr>
              <a:cxnSpLocks/>
              <a:stCxn id="50" idx="6"/>
              <a:endCxn id="49" idx="2"/>
            </p:cNvCxnSpPr>
            <p:nvPr/>
          </p:nvCxnSpPr>
          <p:spPr>
            <a:xfrm>
              <a:off x="3081424" y="5177371"/>
              <a:ext cx="586068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BECE53E-D6C9-442D-A602-C82886E85AD5}"/>
                </a:ext>
              </a:extLst>
            </p:cNvPr>
            <p:cNvCxnSpPr>
              <a:cxnSpLocks/>
              <a:stCxn id="50" idx="6"/>
              <a:endCxn id="48" idx="2"/>
            </p:cNvCxnSpPr>
            <p:nvPr/>
          </p:nvCxnSpPr>
          <p:spPr>
            <a:xfrm>
              <a:off x="3081424" y="5177371"/>
              <a:ext cx="590175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97A837B-3134-4D9D-9F10-37D530867735}"/>
                </a:ext>
              </a:extLst>
            </p:cNvPr>
            <p:cNvCxnSpPr>
              <a:cxnSpLocks/>
              <a:stCxn id="47" idx="2"/>
              <a:endCxn id="50" idx="6"/>
            </p:cNvCxnSpPr>
            <p:nvPr/>
          </p:nvCxnSpPr>
          <p:spPr>
            <a:xfrm flipH="1">
              <a:off x="3081424" y="5177371"/>
              <a:ext cx="590175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6D6ECF-7FC9-4323-90DF-F92AFAD169E4}"/>
                </a:ext>
              </a:extLst>
            </p:cNvPr>
            <p:cNvCxnSpPr>
              <a:cxnSpLocks/>
              <a:stCxn id="49" idx="2"/>
              <a:endCxn id="51" idx="6"/>
            </p:cNvCxnSpPr>
            <p:nvPr/>
          </p:nvCxnSpPr>
          <p:spPr>
            <a:xfrm flipH="1" flipV="1">
              <a:off x="3085530" y="5560736"/>
              <a:ext cx="581961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D12C7F1-DC84-4044-A722-73200DEA9B40}"/>
                </a:ext>
              </a:extLst>
            </p:cNvPr>
            <p:cNvCxnSpPr>
              <a:cxnSpLocks/>
              <a:stCxn id="48" idx="2"/>
              <a:endCxn id="51" idx="6"/>
            </p:cNvCxnSpPr>
            <p:nvPr/>
          </p:nvCxnSpPr>
          <p:spPr>
            <a:xfrm flipH="1">
              <a:off x="3085530" y="5560736"/>
              <a:ext cx="586068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C07D16-0E1B-49D7-9CFF-668CE1F7B4ED}"/>
                </a:ext>
              </a:extLst>
            </p:cNvPr>
            <p:cNvCxnSpPr>
              <a:cxnSpLocks/>
              <a:stCxn id="46" idx="2"/>
              <a:endCxn id="51" idx="6"/>
            </p:cNvCxnSpPr>
            <p:nvPr/>
          </p:nvCxnSpPr>
          <p:spPr>
            <a:xfrm flipH="1">
              <a:off x="3085530" y="4794006"/>
              <a:ext cx="581961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5F925DD-7EC5-4BA1-AEB7-1878D931BC6F}"/>
                </a:ext>
              </a:extLst>
            </p:cNvPr>
            <p:cNvGrpSpPr/>
            <p:nvPr/>
          </p:nvGrpSpPr>
          <p:grpSpPr>
            <a:xfrm flipH="1">
              <a:off x="5588410" y="5039029"/>
              <a:ext cx="280788" cy="660047"/>
              <a:chOff x="3746089" y="5235756"/>
              <a:chExt cx="478954" cy="112587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8171C4D-AC5D-4551-96B9-625E31ED28B0}"/>
                  </a:ext>
                </a:extLst>
              </p:cNvPr>
              <p:cNvSpPr/>
              <p:nvPr/>
            </p:nvSpPr>
            <p:spPr>
              <a:xfrm>
                <a:off x="3746089" y="523575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2C9534E-D729-483B-B3F6-23249F9BE930}"/>
                  </a:ext>
                </a:extLst>
              </p:cNvPr>
              <p:cNvSpPr/>
              <p:nvPr/>
            </p:nvSpPr>
            <p:spPr>
              <a:xfrm>
                <a:off x="3753094" y="5889680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AF158C3-6DE4-477A-9556-48564F62ACB8}"/>
                </a:ext>
              </a:extLst>
            </p:cNvPr>
            <p:cNvGrpSpPr/>
            <p:nvPr/>
          </p:nvGrpSpPr>
          <p:grpSpPr>
            <a:xfrm flipH="1">
              <a:off x="4725660" y="4655664"/>
              <a:ext cx="280788" cy="1426777"/>
              <a:chOff x="5137177" y="4537824"/>
              <a:chExt cx="478954" cy="2433721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8311822C-5EE1-4FAA-BAEE-56F1E710ACCD}"/>
                  </a:ext>
                </a:extLst>
              </p:cNvPr>
              <p:cNvSpPr/>
              <p:nvPr/>
            </p:nvSpPr>
            <p:spPr>
              <a:xfrm>
                <a:off x="5137177" y="4537824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65F2D0FE-0751-4633-B2F4-A1248EAA656A}"/>
                  </a:ext>
                </a:extLst>
              </p:cNvPr>
              <p:cNvSpPr/>
              <p:nvPr/>
            </p:nvSpPr>
            <p:spPr>
              <a:xfrm>
                <a:off x="5144182" y="5191748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21AF3B2-4F93-4588-BF02-7D5D8A26C69D}"/>
                  </a:ext>
                </a:extLst>
              </p:cNvPr>
              <p:cNvSpPr/>
              <p:nvPr/>
            </p:nvSpPr>
            <p:spPr>
              <a:xfrm>
                <a:off x="5144182" y="5845672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6413EFD9-39B7-4B21-B4EC-36BE6F159C2E}"/>
                  </a:ext>
                </a:extLst>
              </p:cNvPr>
              <p:cNvSpPr/>
              <p:nvPr/>
            </p:nvSpPr>
            <p:spPr>
              <a:xfrm>
                <a:off x="5137177" y="6499596"/>
                <a:ext cx="471949" cy="471949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D2E18FA-F7FC-4227-9E8B-26517C269B08}"/>
                </a:ext>
              </a:extLst>
            </p:cNvPr>
            <p:cNvCxnSpPr>
              <a:cxnSpLocks/>
              <a:stCxn id="44" idx="6"/>
              <a:endCxn id="40" idx="2"/>
            </p:cNvCxnSpPr>
            <p:nvPr/>
          </p:nvCxnSpPr>
          <p:spPr>
            <a:xfrm flipH="1" flipV="1">
              <a:off x="5006448" y="4794005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9438BD7-2D97-4B8D-AB38-82532F525D4C}"/>
                </a:ext>
              </a:extLst>
            </p:cNvPr>
            <p:cNvCxnSpPr>
              <a:cxnSpLocks/>
              <a:stCxn id="45" idx="6"/>
              <a:endCxn id="41" idx="2"/>
            </p:cNvCxnSpPr>
            <p:nvPr/>
          </p:nvCxnSpPr>
          <p:spPr>
            <a:xfrm flipH="1" flipV="1">
              <a:off x="5002341" y="5177370"/>
              <a:ext cx="586068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CDF3A6-C251-4264-AD12-AE9B4A7FE328}"/>
                </a:ext>
              </a:extLst>
            </p:cNvPr>
            <p:cNvCxnSpPr>
              <a:cxnSpLocks/>
              <a:stCxn id="44" idx="6"/>
              <a:endCxn id="43" idx="2"/>
            </p:cNvCxnSpPr>
            <p:nvPr/>
          </p:nvCxnSpPr>
          <p:spPr>
            <a:xfrm flipH="1">
              <a:off x="5006448" y="5177371"/>
              <a:ext cx="586068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8B6E8D6-9B38-4494-AA84-D405C7674257}"/>
                </a:ext>
              </a:extLst>
            </p:cNvPr>
            <p:cNvCxnSpPr>
              <a:cxnSpLocks/>
              <a:stCxn id="44" idx="6"/>
              <a:endCxn id="42" idx="2"/>
            </p:cNvCxnSpPr>
            <p:nvPr/>
          </p:nvCxnSpPr>
          <p:spPr>
            <a:xfrm flipH="1">
              <a:off x="5002341" y="5177371"/>
              <a:ext cx="590175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CB8E20-286F-477B-AB75-03456A875655}"/>
                </a:ext>
              </a:extLst>
            </p:cNvPr>
            <p:cNvCxnSpPr>
              <a:cxnSpLocks/>
              <a:stCxn id="41" idx="2"/>
              <a:endCxn id="44" idx="6"/>
            </p:cNvCxnSpPr>
            <p:nvPr/>
          </p:nvCxnSpPr>
          <p:spPr>
            <a:xfrm>
              <a:off x="5002341" y="5177370"/>
              <a:ext cx="590175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88F8127-0869-41C8-895E-C56AE04791B6}"/>
                </a:ext>
              </a:extLst>
            </p:cNvPr>
            <p:cNvCxnSpPr>
              <a:cxnSpLocks/>
              <a:stCxn id="43" idx="2"/>
              <a:endCxn id="45" idx="6"/>
            </p:cNvCxnSpPr>
            <p:nvPr/>
          </p:nvCxnSpPr>
          <p:spPr>
            <a:xfrm flipV="1">
              <a:off x="5006448" y="5560736"/>
              <a:ext cx="581961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DAF026C-B49B-4CE7-AB8C-C66805A51DD6}"/>
                </a:ext>
              </a:extLst>
            </p:cNvPr>
            <p:cNvCxnSpPr>
              <a:cxnSpLocks/>
              <a:stCxn id="42" idx="2"/>
              <a:endCxn id="45" idx="6"/>
            </p:cNvCxnSpPr>
            <p:nvPr/>
          </p:nvCxnSpPr>
          <p:spPr>
            <a:xfrm>
              <a:off x="5002341" y="5560735"/>
              <a:ext cx="586068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4511058-2CFB-4333-A9E5-56BC13CBF67D}"/>
                </a:ext>
              </a:extLst>
            </p:cNvPr>
            <p:cNvCxnSpPr>
              <a:cxnSpLocks/>
              <a:stCxn id="40" idx="2"/>
              <a:endCxn id="45" idx="6"/>
            </p:cNvCxnSpPr>
            <p:nvPr/>
          </p:nvCxnSpPr>
          <p:spPr>
            <a:xfrm>
              <a:off x="5006448" y="4794005"/>
              <a:ext cx="581961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E60D5A9-283D-4662-9FCF-F4355832DA46}"/>
                </a:ext>
              </a:extLst>
            </p:cNvPr>
            <p:cNvCxnSpPr>
              <a:cxnSpLocks/>
              <a:stCxn id="46" idx="6"/>
              <a:endCxn id="41" idx="6"/>
            </p:cNvCxnSpPr>
            <p:nvPr/>
          </p:nvCxnSpPr>
          <p:spPr>
            <a:xfrm>
              <a:off x="3944173" y="4794006"/>
              <a:ext cx="781486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0B1D9D6-2F19-45D3-8090-B3E9871C5DBA}"/>
                </a:ext>
              </a:extLst>
            </p:cNvPr>
            <p:cNvCxnSpPr>
              <a:cxnSpLocks/>
              <a:stCxn id="46" idx="6"/>
              <a:endCxn id="40" idx="6"/>
            </p:cNvCxnSpPr>
            <p:nvPr/>
          </p:nvCxnSpPr>
          <p:spPr>
            <a:xfrm flipV="1">
              <a:off x="3944173" y="4794005"/>
              <a:ext cx="785593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043A43-D9D1-46C3-B7BF-265F527AB2E9}"/>
                </a:ext>
              </a:extLst>
            </p:cNvPr>
            <p:cNvCxnSpPr>
              <a:cxnSpLocks/>
              <a:stCxn id="46" idx="6"/>
              <a:endCxn id="42" idx="6"/>
            </p:cNvCxnSpPr>
            <p:nvPr/>
          </p:nvCxnSpPr>
          <p:spPr>
            <a:xfrm>
              <a:off x="3944173" y="4794006"/>
              <a:ext cx="781486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3DBA06B-FC9C-48D7-BE48-ED414226564D}"/>
                </a:ext>
              </a:extLst>
            </p:cNvPr>
            <p:cNvCxnSpPr>
              <a:cxnSpLocks/>
              <a:stCxn id="46" idx="6"/>
              <a:endCxn id="43" idx="6"/>
            </p:cNvCxnSpPr>
            <p:nvPr/>
          </p:nvCxnSpPr>
          <p:spPr>
            <a:xfrm>
              <a:off x="3944173" y="4794006"/>
              <a:ext cx="785593" cy="115009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93D277C-3E24-4B85-895B-BF6EBBC4F19E}"/>
                </a:ext>
              </a:extLst>
            </p:cNvPr>
            <p:cNvCxnSpPr>
              <a:cxnSpLocks/>
              <a:stCxn id="47" idx="6"/>
              <a:endCxn id="42" idx="6"/>
            </p:cNvCxnSpPr>
            <p:nvPr/>
          </p:nvCxnSpPr>
          <p:spPr>
            <a:xfrm>
              <a:off x="3948280" y="5177371"/>
              <a:ext cx="777380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AC0D45D-9D56-4B3F-B322-931CEBECCCED}"/>
                </a:ext>
              </a:extLst>
            </p:cNvPr>
            <p:cNvCxnSpPr>
              <a:cxnSpLocks/>
              <a:stCxn id="47" idx="6"/>
              <a:endCxn id="41" idx="6"/>
            </p:cNvCxnSpPr>
            <p:nvPr/>
          </p:nvCxnSpPr>
          <p:spPr>
            <a:xfrm flipV="1">
              <a:off x="3948280" y="5177370"/>
              <a:ext cx="777380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C046472-5A70-4CE8-ADBF-7E7461640A1C}"/>
                </a:ext>
              </a:extLst>
            </p:cNvPr>
            <p:cNvCxnSpPr>
              <a:cxnSpLocks/>
              <a:stCxn id="47" idx="6"/>
              <a:endCxn id="43" idx="6"/>
            </p:cNvCxnSpPr>
            <p:nvPr/>
          </p:nvCxnSpPr>
          <p:spPr>
            <a:xfrm>
              <a:off x="3948280" y="5177371"/>
              <a:ext cx="781486" cy="766729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6D61003-8079-45B2-9BAD-E5698347A23D}"/>
                </a:ext>
              </a:extLst>
            </p:cNvPr>
            <p:cNvCxnSpPr>
              <a:cxnSpLocks/>
              <a:stCxn id="47" idx="6"/>
              <a:endCxn id="40" idx="6"/>
            </p:cNvCxnSpPr>
            <p:nvPr/>
          </p:nvCxnSpPr>
          <p:spPr>
            <a:xfrm flipV="1">
              <a:off x="3948280" y="4794005"/>
              <a:ext cx="781486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2AC3C03-A026-4FDC-AD21-BF6B98B4A201}"/>
                </a:ext>
              </a:extLst>
            </p:cNvPr>
            <p:cNvCxnSpPr>
              <a:cxnSpLocks/>
              <a:stCxn id="48" idx="6"/>
              <a:endCxn id="43" idx="6"/>
            </p:cNvCxnSpPr>
            <p:nvPr/>
          </p:nvCxnSpPr>
          <p:spPr>
            <a:xfrm>
              <a:off x="3948280" y="5560736"/>
              <a:ext cx="781486" cy="383364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5476183-BC99-44ED-AAB1-F424ABC140D0}"/>
                </a:ext>
              </a:extLst>
            </p:cNvPr>
            <p:cNvCxnSpPr>
              <a:cxnSpLocks/>
              <a:stCxn id="48" idx="6"/>
              <a:endCxn id="42" idx="6"/>
            </p:cNvCxnSpPr>
            <p:nvPr/>
          </p:nvCxnSpPr>
          <p:spPr>
            <a:xfrm flipV="1">
              <a:off x="3948280" y="5560735"/>
              <a:ext cx="777380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F65B076-CC49-4416-86AC-81EB4B0C0938}"/>
                </a:ext>
              </a:extLst>
            </p:cNvPr>
            <p:cNvCxnSpPr>
              <a:cxnSpLocks/>
              <a:stCxn id="48" idx="6"/>
              <a:endCxn id="41" idx="6"/>
            </p:cNvCxnSpPr>
            <p:nvPr/>
          </p:nvCxnSpPr>
          <p:spPr>
            <a:xfrm flipV="1">
              <a:off x="3948280" y="5177370"/>
              <a:ext cx="777380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1B67B97-4840-468B-BBDB-4074DCE74CB9}"/>
                </a:ext>
              </a:extLst>
            </p:cNvPr>
            <p:cNvCxnSpPr>
              <a:cxnSpLocks/>
              <a:stCxn id="48" idx="6"/>
              <a:endCxn id="40" idx="6"/>
            </p:cNvCxnSpPr>
            <p:nvPr/>
          </p:nvCxnSpPr>
          <p:spPr>
            <a:xfrm flipV="1">
              <a:off x="3948280" y="4794005"/>
              <a:ext cx="781486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0A8D394-7A0D-4D29-88B3-F7C643D043ED}"/>
                </a:ext>
              </a:extLst>
            </p:cNvPr>
            <p:cNvCxnSpPr>
              <a:cxnSpLocks/>
              <a:stCxn id="49" idx="6"/>
              <a:endCxn id="42" idx="6"/>
            </p:cNvCxnSpPr>
            <p:nvPr/>
          </p:nvCxnSpPr>
          <p:spPr>
            <a:xfrm flipV="1">
              <a:off x="3944173" y="5560735"/>
              <a:ext cx="781486" cy="38336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0FCC556-2EC9-40C5-9406-E4C132AA0DE8}"/>
                </a:ext>
              </a:extLst>
            </p:cNvPr>
            <p:cNvCxnSpPr>
              <a:cxnSpLocks/>
              <a:stCxn id="49" idx="6"/>
              <a:endCxn id="43" idx="6"/>
            </p:cNvCxnSpPr>
            <p:nvPr/>
          </p:nvCxnSpPr>
          <p:spPr>
            <a:xfrm flipV="1">
              <a:off x="3944173" y="5944100"/>
              <a:ext cx="785593" cy="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4616EAE-7E88-4B92-8043-EB4B939189F4}"/>
                </a:ext>
              </a:extLst>
            </p:cNvPr>
            <p:cNvCxnSpPr>
              <a:cxnSpLocks/>
              <a:stCxn id="49" idx="6"/>
              <a:endCxn id="41" idx="6"/>
            </p:cNvCxnSpPr>
            <p:nvPr/>
          </p:nvCxnSpPr>
          <p:spPr>
            <a:xfrm flipV="1">
              <a:off x="3944173" y="5177370"/>
              <a:ext cx="781486" cy="766731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81A06D-0363-4E82-A74E-F8D488871AE7}"/>
                </a:ext>
              </a:extLst>
            </p:cNvPr>
            <p:cNvCxnSpPr>
              <a:cxnSpLocks/>
              <a:stCxn id="49" idx="6"/>
              <a:endCxn id="40" idx="6"/>
            </p:cNvCxnSpPr>
            <p:nvPr/>
          </p:nvCxnSpPr>
          <p:spPr>
            <a:xfrm flipV="1">
              <a:off x="3944173" y="4794005"/>
              <a:ext cx="785593" cy="1150096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2" name="Can 3">
            <a:extLst>
              <a:ext uri="{FF2B5EF4-FFF2-40B4-BE49-F238E27FC236}">
                <a16:creationId xmlns:a16="http://schemas.microsoft.com/office/drawing/2014/main" id="{FFEB80D9-490C-4AFB-8E71-CAAECC0B0B27}"/>
              </a:ext>
            </a:extLst>
          </p:cNvPr>
          <p:cNvSpPr/>
          <p:nvPr/>
        </p:nvSpPr>
        <p:spPr>
          <a:xfrm>
            <a:off x="628650" y="2406806"/>
            <a:ext cx="1154826" cy="931793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solidFill>
                  <a:prstClr val="black"/>
                </a:solidFill>
              </a:rPr>
              <a:t>Training dataset</a:t>
            </a:r>
          </a:p>
        </p:txBody>
      </p:sp>
      <p:pic>
        <p:nvPicPr>
          <p:cNvPr id="2052" name="Picture 4" descr="White and Black Siberian Husky">
            <a:extLst>
              <a:ext uri="{FF2B5EF4-FFF2-40B4-BE49-F238E27FC236}">
                <a16:creationId xmlns:a16="http://schemas.microsoft.com/office/drawing/2014/main" id="{904A2B87-0159-4529-9FF8-49E73EA07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7764" r="50000" b="50000"/>
          <a:stretch/>
        </p:blipFill>
        <p:spPr bwMode="auto">
          <a:xfrm>
            <a:off x="158331" y="2886305"/>
            <a:ext cx="1429034" cy="12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CDC1B745-7B31-4471-8583-A33D1067578B}"/>
              </a:ext>
            </a:extLst>
          </p:cNvPr>
          <p:cNvSpPr txBox="1"/>
          <p:nvPr/>
        </p:nvSpPr>
        <p:spPr>
          <a:xfrm>
            <a:off x="74055" y="2850931"/>
            <a:ext cx="5668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DOG</a:t>
            </a:r>
          </a:p>
        </p:txBody>
      </p:sp>
      <p:pic>
        <p:nvPicPr>
          <p:cNvPr id="1026" name="Picture 2" descr="White and Black Cat">
            <a:extLst>
              <a:ext uri="{FF2B5EF4-FFF2-40B4-BE49-F238E27FC236}">
                <a16:creationId xmlns:a16="http://schemas.microsoft.com/office/drawing/2014/main" id="{0579D3BB-D29B-490A-8203-29AB2EB26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1" r="65" b="15969"/>
          <a:stretch/>
        </p:blipFill>
        <p:spPr bwMode="auto">
          <a:xfrm>
            <a:off x="1432715" y="4078141"/>
            <a:ext cx="1429033" cy="121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AF8B06C-D762-497D-9E66-AE9768DBB9EA}"/>
              </a:ext>
            </a:extLst>
          </p:cNvPr>
          <p:cNvSpPr txBox="1"/>
          <p:nvPr/>
        </p:nvSpPr>
        <p:spPr>
          <a:xfrm>
            <a:off x="2309360" y="5037380"/>
            <a:ext cx="5668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CAT</a:t>
            </a:r>
          </a:p>
        </p:txBody>
      </p:sp>
      <p:pic>
        <p:nvPicPr>
          <p:cNvPr id="1028" name="Picture 4" descr="Close Up Photography of Adult Black and White Short Coat Dog">
            <a:extLst>
              <a:ext uri="{FF2B5EF4-FFF2-40B4-BE49-F238E27FC236}">
                <a16:creationId xmlns:a16="http://schemas.microsoft.com/office/drawing/2014/main" id="{BAF501F7-9DD7-4B7A-B914-A978B54E4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8" y="3935928"/>
            <a:ext cx="1466652" cy="109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1A3B132-84B1-4AB2-A939-BC81AB2F2B38}"/>
              </a:ext>
            </a:extLst>
          </p:cNvPr>
          <p:cNvSpPr txBox="1"/>
          <p:nvPr/>
        </p:nvSpPr>
        <p:spPr>
          <a:xfrm>
            <a:off x="109600" y="4765483"/>
            <a:ext cx="5668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DOG</a:t>
            </a:r>
          </a:p>
        </p:txBody>
      </p:sp>
      <p:pic>
        <p:nvPicPr>
          <p:cNvPr id="2050" name="Picture 2" descr="Orange Tabby Cat Near Window">
            <a:extLst>
              <a:ext uri="{FF2B5EF4-FFF2-40B4-BE49-F238E27FC236}">
                <a16:creationId xmlns:a16="http://schemas.microsoft.com/office/drawing/2014/main" id="{237472E0-DAA7-4469-8DE7-50351A957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13917" r="17871" b="43846"/>
          <a:stretch/>
        </p:blipFill>
        <p:spPr bwMode="auto">
          <a:xfrm>
            <a:off x="1326285" y="2871903"/>
            <a:ext cx="1429034" cy="121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0D26DC1-08B3-4FDD-994F-E8A7CCE280B3}"/>
              </a:ext>
            </a:extLst>
          </p:cNvPr>
          <p:cNvSpPr txBox="1"/>
          <p:nvPr/>
        </p:nvSpPr>
        <p:spPr>
          <a:xfrm>
            <a:off x="2190276" y="2853485"/>
            <a:ext cx="56689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CAT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4B644E8-13AD-42DB-9643-D6331D4BDC38}"/>
              </a:ext>
            </a:extLst>
          </p:cNvPr>
          <p:cNvSpPr txBox="1"/>
          <p:nvPr/>
        </p:nvSpPr>
        <p:spPr>
          <a:xfrm>
            <a:off x="6780741" y="2873782"/>
            <a:ext cx="61219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DOG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127040F-EF04-4FC6-887F-3F254100B6F5}"/>
              </a:ext>
            </a:extLst>
          </p:cNvPr>
          <p:cNvSpPr txBox="1"/>
          <p:nvPr/>
        </p:nvSpPr>
        <p:spPr>
          <a:xfrm>
            <a:off x="5728111" y="3406472"/>
            <a:ext cx="166482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100% WRONG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7BA864F-F67B-424D-AD7E-7667CDB99673}"/>
              </a:ext>
            </a:extLst>
          </p:cNvPr>
          <p:cNvSpPr/>
          <p:nvPr/>
        </p:nvSpPr>
        <p:spPr>
          <a:xfrm>
            <a:off x="4163227" y="3723522"/>
            <a:ext cx="403139" cy="3546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700" dirty="0"/>
              <a:t>Δ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0108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47552 -0.040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76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13516 -0.07709 C 0.16341 -0.0926 0.20612 -0.1051 0.25117 -0.10926 C 0.30222 -0.11389 0.34362 -0.11042 0.37253 -0.09931 L 0.51198 -0.04769 " pathEditMode="relative" rAng="21420000" ptsTypes="AAA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39037 0.0245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122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552 -0.04074 L 0.07122 -0.022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1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64" grpId="0" animBg="1"/>
      <p:bldP spid="58" grpId="0" animBg="1"/>
      <p:bldP spid="58" grpId="1" animBg="1"/>
      <p:bldP spid="65" grpId="0" animBg="1"/>
      <p:bldP spid="68" grpId="0" animBg="1"/>
      <p:bldP spid="68" grpId="1" animBg="1"/>
      <p:bldP spid="6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F148CA6-12F3-4A28-B188-3949C12C9BCA}"/>
              </a:ext>
            </a:extLst>
          </p:cNvPr>
          <p:cNvSpPr/>
          <p:nvPr/>
        </p:nvSpPr>
        <p:spPr>
          <a:xfrm>
            <a:off x="329370" y="2125509"/>
            <a:ext cx="4442067" cy="1631566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874FAFA-FD56-41B7-AFB2-76312B905252}"/>
              </a:ext>
            </a:extLst>
          </p:cNvPr>
          <p:cNvSpPr/>
          <p:nvPr/>
        </p:nvSpPr>
        <p:spPr>
          <a:xfrm>
            <a:off x="329370" y="3916707"/>
            <a:ext cx="4442067" cy="1631566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30" name="Flowchart: Manual Input 129">
            <a:extLst>
              <a:ext uri="{FF2B5EF4-FFF2-40B4-BE49-F238E27FC236}">
                <a16:creationId xmlns:a16="http://schemas.microsoft.com/office/drawing/2014/main" id="{31C3EDB9-D406-42E9-8B5A-2FC6DDE9D03D}"/>
              </a:ext>
            </a:extLst>
          </p:cNvPr>
          <p:cNvSpPr/>
          <p:nvPr/>
        </p:nvSpPr>
        <p:spPr>
          <a:xfrm rot="16200000">
            <a:off x="4120591" y="3525575"/>
            <a:ext cx="259979" cy="1032771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>
                <a:solidFill>
                  <a:schemeClr val="dk1"/>
                </a:solidFill>
              </a:rPr>
              <a:t>WORKER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64544-484E-4941-BECC-C9639D50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ML training</a:t>
            </a:r>
            <a:br>
              <a:rPr lang="en-US" dirty="0"/>
            </a:br>
            <a:r>
              <a:rPr lang="en-US" dirty="0"/>
              <a:t>Data parallel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4318C98-8357-453A-96AB-50DF0C556040}"/>
              </a:ext>
            </a:extLst>
          </p:cNvPr>
          <p:cNvGrpSpPr/>
          <p:nvPr/>
        </p:nvGrpSpPr>
        <p:grpSpPr>
          <a:xfrm>
            <a:off x="364231" y="2206322"/>
            <a:ext cx="3761348" cy="1507380"/>
            <a:chOff x="-16091" y="2066074"/>
            <a:chExt cx="7391711" cy="296226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7535BAEB-A8FE-41A8-BB54-FB494C90C345}"/>
                </a:ext>
              </a:extLst>
            </p:cNvPr>
            <p:cNvGrpSpPr/>
            <p:nvPr/>
          </p:nvGrpSpPr>
          <p:grpSpPr>
            <a:xfrm>
              <a:off x="4284267" y="2569580"/>
              <a:ext cx="3091353" cy="1439301"/>
              <a:chOff x="2804742" y="4655664"/>
              <a:chExt cx="3064456" cy="142677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4AA7C2C4-A19B-41EA-9171-1773FFBC74C5}"/>
                  </a:ext>
                </a:extLst>
              </p:cNvPr>
              <p:cNvGrpSpPr/>
              <p:nvPr/>
            </p:nvGrpSpPr>
            <p:grpSpPr>
              <a:xfrm>
                <a:off x="2804742" y="5039030"/>
                <a:ext cx="280788" cy="660047"/>
                <a:chOff x="3746089" y="5235756"/>
                <a:chExt cx="478954" cy="1125873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DF638681-9FCD-4DC1-A6D9-A105836A9CCF}"/>
                    </a:ext>
                  </a:extLst>
                </p:cNvPr>
                <p:cNvSpPr/>
                <p:nvPr/>
              </p:nvSpPr>
              <p:spPr>
                <a:xfrm>
                  <a:off x="3746089" y="523575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93A5BA73-90B4-4342-A134-059BB7F41B12}"/>
                    </a:ext>
                  </a:extLst>
                </p:cNvPr>
                <p:cNvSpPr/>
                <p:nvPr/>
              </p:nvSpPr>
              <p:spPr>
                <a:xfrm>
                  <a:off x="3753094" y="5889680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8C836A8-E53F-496E-B760-08C0C139FE8A}"/>
                  </a:ext>
                </a:extLst>
              </p:cNvPr>
              <p:cNvGrpSpPr/>
              <p:nvPr/>
            </p:nvGrpSpPr>
            <p:grpSpPr>
              <a:xfrm>
                <a:off x="3667492" y="4655664"/>
                <a:ext cx="280788" cy="1426777"/>
                <a:chOff x="5137177" y="4537824"/>
                <a:chExt cx="478954" cy="2433721"/>
              </a:xfrm>
            </p:grpSpPr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945F3A26-C9A3-4E88-B438-B3B231DB90CF}"/>
                    </a:ext>
                  </a:extLst>
                </p:cNvPr>
                <p:cNvSpPr/>
                <p:nvPr/>
              </p:nvSpPr>
              <p:spPr>
                <a:xfrm>
                  <a:off x="5137177" y="4537824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07555E0-D9D2-4ADC-BD86-69EB9BF5F142}"/>
                    </a:ext>
                  </a:extLst>
                </p:cNvPr>
                <p:cNvSpPr/>
                <p:nvPr/>
              </p:nvSpPr>
              <p:spPr>
                <a:xfrm>
                  <a:off x="5144182" y="5191748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B7FBD184-F3EC-48BF-A5F2-2D1910500261}"/>
                    </a:ext>
                  </a:extLst>
                </p:cNvPr>
                <p:cNvSpPr/>
                <p:nvPr/>
              </p:nvSpPr>
              <p:spPr>
                <a:xfrm>
                  <a:off x="5144182" y="5845672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041814D9-40C2-4E3D-B725-5F28EFB8D759}"/>
                    </a:ext>
                  </a:extLst>
                </p:cNvPr>
                <p:cNvSpPr/>
                <p:nvPr/>
              </p:nvSpPr>
              <p:spPr>
                <a:xfrm>
                  <a:off x="5137177" y="649959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58A1A41-4040-4D4F-9177-7B2795AC8F6C}"/>
                  </a:ext>
                </a:extLst>
              </p:cNvPr>
              <p:cNvCxnSpPr>
                <a:cxnSpLocks/>
                <a:stCxn id="50" idx="6"/>
                <a:endCxn id="46" idx="2"/>
              </p:cNvCxnSpPr>
              <p:nvPr/>
            </p:nvCxnSpPr>
            <p:spPr>
              <a:xfrm flipV="1">
                <a:off x="3081424" y="4794006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647F3416-FF93-4234-A71C-C397D48BBDCC}"/>
                  </a:ext>
                </a:extLst>
              </p:cNvPr>
              <p:cNvCxnSpPr>
                <a:cxnSpLocks/>
                <a:stCxn id="51" idx="6"/>
                <a:endCxn id="47" idx="2"/>
              </p:cNvCxnSpPr>
              <p:nvPr/>
            </p:nvCxnSpPr>
            <p:spPr>
              <a:xfrm flipV="1">
                <a:off x="3085530" y="5177371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90FEE2E-C181-42B7-9940-4E8036732CD6}"/>
                  </a:ext>
                </a:extLst>
              </p:cNvPr>
              <p:cNvCxnSpPr>
                <a:cxnSpLocks/>
                <a:stCxn id="50" idx="6"/>
                <a:endCxn id="49" idx="2"/>
              </p:cNvCxnSpPr>
              <p:nvPr/>
            </p:nvCxnSpPr>
            <p:spPr>
              <a:xfrm>
                <a:off x="3081424" y="5177371"/>
                <a:ext cx="586068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BECE53E-D6C9-442D-A602-C82886E85AD5}"/>
                  </a:ext>
                </a:extLst>
              </p:cNvPr>
              <p:cNvCxnSpPr>
                <a:cxnSpLocks/>
                <a:stCxn id="50" idx="6"/>
                <a:endCxn id="48" idx="2"/>
              </p:cNvCxnSpPr>
              <p:nvPr/>
            </p:nvCxnSpPr>
            <p:spPr>
              <a:xfrm>
                <a:off x="3081424" y="5177371"/>
                <a:ext cx="590175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97A837B-3134-4D9D-9F10-37D530867735}"/>
                  </a:ext>
                </a:extLst>
              </p:cNvPr>
              <p:cNvCxnSpPr>
                <a:cxnSpLocks/>
                <a:stCxn id="47" idx="2"/>
                <a:endCxn id="50" idx="6"/>
              </p:cNvCxnSpPr>
              <p:nvPr/>
            </p:nvCxnSpPr>
            <p:spPr>
              <a:xfrm flipH="1">
                <a:off x="3081424" y="5177371"/>
                <a:ext cx="590175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E6D6ECF-7FC9-4323-90DF-F92AFAD169E4}"/>
                  </a:ext>
                </a:extLst>
              </p:cNvPr>
              <p:cNvCxnSpPr>
                <a:cxnSpLocks/>
                <a:stCxn id="49" idx="2"/>
                <a:endCxn id="51" idx="6"/>
              </p:cNvCxnSpPr>
              <p:nvPr/>
            </p:nvCxnSpPr>
            <p:spPr>
              <a:xfrm flipH="1" flipV="1">
                <a:off x="3085530" y="5560736"/>
                <a:ext cx="581961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9D12C7F1-DC84-4044-A722-73200DEA9B40}"/>
                  </a:ext>
                </a:extLst>
              </p:cNvPr>
              <p:cNvCxnSpPr>
                <a:cxnSpLocks/>
                <a:stCxn id="48" idx="2"/>
                <a:endCxn id="51" idx="6"/>
              </p:cNvCxnSpPr>
              <p:nvPr/>
            </p:nvCxnSpPr>
            <p:spPr>
              <a:xfrm flipH="1">
                <a:off x="3085530" y="5560736"/>
                <a:ext cx="586068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C07D16-0E1B-49D7-9CFF-668CE1F7B4ED}"/>
                  </a:ext>
                </a:extLst>
              </p:cNvPr>
              <p:cNvCxnSpPr>
                <a:cxnSpLocks/>
                <a:stCxn id="46" idx="2"/>
                <a:endCxn id="51" idx="6"/>
              </p:cNvCxnSpPr>
              <p:nvPr/>
            </p:nvCxnSpPr>
            <p:spPr>
              <a:xfrm flipH="1">
                <a:off x="3085530" y="4794006"/>
                <a:ext cx="581961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5F925DD-7EC5-4BA1-AEB7-1878D931BC6F}"/>
                  </a:ext>
                </a:extLst>
              </p:cNvPr>
              <p:cNvGrpSpPr/>
              <p:nvPr/>
            </p:nvGrpSpPr>
            <p:grpSpPr>
              <a:xfrm flipH="1">
                <a:off x="5588410" y="5039029"/>
                <a:ext cx="280788" cy="660047"/>
                <a:chOff x="3746089" y="5235756"/>
                <a:chExt cx="478954" cy="1125873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18171C4D-AC5D-4551-96B9-625E31ED28B0}"/>
                    </a:ext>
                  </a:extLst>
                </p:cNvPr>
                <p:cNvSpPr/>
                <p:nvPr/>
              </p:nvSpPr>
              <p:spPr>
                <a:xfrm>
                  <a:off x="3746089" y="523575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2C9534E-D729-483B-B3F6-23249F9BE930}"/>
                    </a:ext>
                  </a:extLst>
                </p:cNvPr>
                <p:cNvSpPr/>
                <p:nvPr/>
              </p:nvSpPr>
              <p:spPr>
                <a:xfrm>
                  <a:off x="3753094" y="5889680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3AF158C3-6DE4-477A-9556-48564F62ACB8}"/>
                  </a:ext>
                </a:extLst>
              </p:cNvPr>
              <p:cNvGrpSpPr/>
              <p:nvPr/>
            </p:nvGrpSpPr>
            <p:grpSpPr>
              <a:xfrm flipH="1">
                <a:off x="4725660" y="4655664"/>
                <a:ext cx="280788" cy="1426777"/>
                <a:chOff x="5137177" y="4537824"/>
                <a:chExt cx="478954" cy="2433721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8311822C-5EE1-4FAA-BAEE-56F1E710ACCD}"/>
                    </a:ext>
                  </a:extLst>
                </p:cNvPr>
                <p:cNvSpPr/>
                <p:nvPr/>
              </p:nvSpPr>
              <p:spPr>
                <a:xfrm>
                  <a:off x="5137177" y="4537824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65F2D0FE-0751-4633-B2F4-A1248EAA656A}"/>
                    </a:ext>
                  </a:extLst>
                </p:cNvPr>
                <p:cNvSpPr/>
                <p:nvPr/>
              </p:nvSpPr>
              <p:spPr>
                <a:xfrm>
                  <a:off x="5144182" y="5191748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F21AF3B2-4F93-4588-BF02-7D5D8A26C69D}"/>
                    </a:ext>
                  </a:extLst>
                </p:cNvPr>
                <p:cNvSpPr/>
                <p:nvPr/>
              </p:nvSpPr>
              <p:spPr>
                <a:xfrm>
                  <a:off x="5144182" y="5845672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413EFD9-39B7-4B21-B4EC-36BE6F159C2E}"/>
                    </a:ext>
                  </a:extLst>
                </p:cNvPr>
                <p:cNvSpPr/>
                <p:nvPr/>
              </p:nvSpPr>
              <p:spPr>
                <a:xfrm>
                  <a:off x="5137177" y="649959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D2E18FA-F7FC-4227-9E8B-26517C269B08}"/>
                  </a:ext>
                </a:extLst>
              </p:cNvPr>
              <p:cNvCxnSpPr>
                <a:cxnSpLocks/>
                <a:stCxn id="44" idx="6"/>
                <a:endCxn id="40" idx="2"/>
              </p:cNvCxnSpPr>
              <p:nvPr/>
            </p:nvCxnSpPr>
            <p:spPr>
              <a:xfrm flipH="1" flipV="1">
                <a:off x="5006448" y="4794005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9438BD7-2D97-4B8D-AB38-82532F525D4C}"/>
                  </a:ext>
                </a:extLst>
              </p:cNvPr>
              <p:cNvCxnSpPr>
                <a:cxnSpLocks/>
                <a:stCxn id="45" idx="6"/>
                <a:endCxn id="41" idx="2"/>
              </p:cNvCxnSpPr>
              <p:nvPr/>
            </p:nvCxnSpPr>
            <p:spPr>
              <a:xfrm flipH="1" flipV="1">
                <a:off x="5002341" y="5177370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5CDF3A6-C251-4264-AD12-AE9B4A7FE328}"/>
                  </a:ext>
                </a:extLst>
              </p:cNvPr>
              <p:cNvCxnSpPr>
                <a:cxnSpLocks/>
                <a:stCxn id="44" idx="6"/>
                <a:endCxn id="43" idx="2"/>
              </p:cNvCxnSpPr>
              <p:nvPr/>
            </p:nvCxnSpPr>
            <p:spPr>
              <a:xfrm flipH="1">
                <a:off x="5006448" y="5177371"/>
                <a:ext cx="586068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8B6E8D6-9B38-4494-AA84-D405C7674257}"/>
                  </a:ext>
                </a:extLst>
              </p:cNvPr>
              <p:cNvCxnSpPr>
                <a:cxnSpLocks/>
                <a:stCxn id="44" idx="6"/>
                <a:endCxn id="42" idx="2"/>
              </p:cNvCxnSpPr>
              <p:nvPr/>
            </p:nvCxnSpPr>
            <p:spPr>
              <a:xfrm flipH="1">
                <a:off x="5002341" y="5177371"/>
                <a:ext cx="590175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2CB8E20-286F-477B-AB75-03456A875655}"/>
                  </a:ext>
                </a:extLst>
              </p:cNvPr>
              <p:cNvCxnSpPr>
                <a:cxnSpLocks/>
                <a:stCxn id="41" idx="2"/>
                <a:endCxn id="44" idx="6"/>
              </p:cNvCxnSpPr>
              <p:nvPr/>
            </p:nvCxnSpPr>
            <p:spPr>
              <a:xfrm>
                <a:off x="5002341" y="5177370"/>
                <a:ext cx="590175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88F8127-0869-41C8-895E-C56AE04791B6}"/>
                  </a:ext>
                </a:extLst>
              </p:cNvPr>
              <p:cNvCxnSpPr>
                <a:cxnSpLocks/>
                <a:stCxn id="43" idx="2"/>
                <a:endCxn id="45" idx="6"/>
              </p:cNvCxnSpPr>
              <p:nvPr/>
            </p:nvCxnSpPr>
            <p:spPr>
              <a:xfrm flipV="1">
                <a:off x="5006448" y="5560736"/>
                <a:ext cx="581961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DAF026C-B49B-4CE7-AB8C-C66805A51DD6}"/>
                  </a:ext>
                </a:extLst>
              </p:cNvPr>
              <p:cNvCxnSpPr>
                <a:cxnSpLocks/>
                <a:stCxn id="42" idx="2"/>
                <a:endCxn id="45" idx="6"/>
              </p:cNvCxnSpPr>
              <p:nvPr/>
            </p:nvCxnSpPr>
            <p:spPr>
              <a:xfrm>
                <a:off x="5002341" y="5560735"/>
                <a:ext cx="586068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4511058-2CFB-4333-A9E5-56BC13CBF67D}"/>
                  </a:ext>
                </a:extLst>
              </p:cNvPr>
              <p:cNvCxnSpPr>
                <a:cxnSpLocks/>
                <a:stCxn id="40" idx="2"/>
                <a:endCxn id="45" idx="6"/>
              </p:cNvCxnSpPr>
              <p:nvPr/>
            </p:nvCxnSpPr>
            <p:spPr>
              <a:xfrm>
                <a:off x="5006448" y="4794005"/>
                <a:ext cx="581961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E60D5A9-283D-4662-9FCF-F4355832DA46}"/>
                  </a:ext>
                </a:extLst>
              </p:cNvPr>
              <p:cNvCxnSpPr>
                <a:cxnSpLocks/>
                <a:stCxn id="46" idx="6"/>
                <a:endCxn id="41" idx="6"/>
              </p:cNvCxnSpPr>
              <p:nvPr/>
            </p:nvCxnSpPr>
            <p:spPr>
              <a:xfrm>
                <a:off x="3944173" y="4794006"/>
                <a:ext cx="781486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0B1D9D6-2F19-45D3-8090-B3E9871C5DBA}"/>
                  </a:ext>
                </a:extLst>
              </p:cNvPr>
              <p:cNvCxnSpPr>
                <a:cxnSpLocks/>
                <a:stCxn id="46" idx="6"/>
                <a:endCxn id="40" idx="6"/>
              </p:cNvCxnSpPr>
              <p:nvPr/>
            </p:nvCxnSpPr>
            <p:spPr>
              <a:xfrm flipV="1">
                <a:off x="3944173" y="4794005"/>
                <a:ext cx="785593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043A43-D9D1-46C3-B7BF-265F527AB2E9}"/>
                  </a:ext>
                </a:extLst>
              </p:cNvPr>
              <p:cNvCxnSpPr>
                <a:cxnSpLocks/>
                <a:stCxn id="46" idx="6"/>
                <a:endCxn id="42" idx="6"/>
              </p:cNvCxnSpPr>
              <p:nvPr/>
            </p:nvCxnSpPr>
            <p:spPr>
              <a:xfrm>
                <a:off x="3944173" y="4794006"/>
                <a:ext cx="781486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3DBA06B-FC9C-48D7-BE48-ED414226564D}"/>
                  </a:ext>
                </a:extLst>
              </p:cNvPr>
              <p:cNvCxnSpPr>
                <a:cxnSpLocks/>
                <a:stCxn id="46" idx="6"/>
                <a:endCxn id="43" idx="6"/>
              </p:cNvCxnSpPr>
              <p:nvPr/>
            </p:nvCxnSpPr>
            <p:spPr>
              <a:xfrm>
                <a:off x="3944173" y="4794006"/>
                <a:ext cx="785593" cy="115009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93D277C-3E24-4B85-895B-BF6EBBC4F19E}"/>
                  </a:ext>
                </a:extLst>
              </p:cNvPr>
              <p:cNvCxnSpPr>
                <a:cxnSpLocks/>
                <a:stCxn id="47" idx="6"/>
                <a:endCxn id="42" idx="6"/>
              </p:cNvCxnSpPr>
              <p:nvPr/>
            </p:nvCxnSpPr>
            <p:spPr>
              <a:xfrm>
                <a:off x="3948280" y="5177371"/>
                <a:ext cx="777380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AC0D45D-9D56-4B3F-B322-931CEBECCCED}"/>
                  </a:ext>
                </a:extLst>
              </p:cNvPr>
              <p:cNvCxnSpPr>
                <a:cxnSpLocks/>
                <a:stCxn id="47" idx="6"/>
                <a:endCxn id="41" idx="6"/>
              </p:cNvCxnSpPr>
              <p:nvPr/>
            </p:nvCxnSpPr>
            <p:spPr>
              <a:xfrm flipV="1">
                <a:off x="3948280" y="5177370"/>
                <a:ext cx="777380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C046472-5A70-4CE8-ADBF-7E7461640A1C}"/>
                  </a:ext>
                </a:extLst>
              </p:cNvPr>
              <p:cNvCxnSpPr>
                <a:cxnSpLocks/>
                <a:stCxn id="47" idx="6"/>
                <a:endCxn id="43" idx="6"/>
              </p:cNvCxnSpPr>
              <p:nvPr/>
            </p:nvCxnSpPr>
            <p:spPr>
              <a:xfrm>
                <a:off x="3948280" y="5177371"/>
                <a:ext cx="781486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6D61003-8079-45B2-9BAD-E5698347A23D}"/>
                  </a:ext>
                </a:extLst>
              </p:cNvPr>
              <p:cNvCxnSpPr>
                <a:cxnSpLocks/>
                <a:stCxn id="47" idx="6"/>
                <a:endCxn id="40" idx="6"/>
              </p:cNvCxnSpPr>
              <p:nvPr/>
            </p:nvCxnSpPr>
            <p:spPr>
              <a:xfrm flipV="1">
                <a:off x="3948280" y="4794005"/>
                <a:ext cx="781486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2AC3C03-A026-4FDC-AD21-BF6B98B4A201}"/>
                  </a:ext>
                </a:extLst>
              </p:cNvPr>
              <p:cNvCxnSpPr>
                <a:cxnSpLocks/>
                <a:stCxn id="48" idx="6"/>
                <a:endCxn id="43" idx="6"/>
              </p:cNvCxnSpPr>
              <p:nvPr/>
            </p:nvCxnSpPr>
            <p:spPr>
              <a:xfrm>
                <a:off x="3948280" y="5560736"/>
                <a:ext cx="781486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5476183-BC99-44ED-AAB1-F424ABC140D0}"/>
                  </a:ext>
                </a:extLst>
              </p:cNvPr>
              <p:cNvCxnSpPr>
                <a:cxnSpLocks/>
                <a:stCxn id="48" idx="6"/>
                <a:endCxn id="42" idx="6"/>
              </p:cNvCxnSpPr>
              <p:nvPr/>
            </p:nvCxnSpPr>
            <p:spPr>
              <a:xfrm flipV="1">
                <a:off x="3948280" y="5560735"/>
                <a:ext cx="777380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F65B076-CC49-4416-86AC-81EB4B0C0938}"/>
                  </a:ext>
                </a:extLst>
              </p:cNvPr>
              <p:cNvCxnSpPr>
                <a:cxnSpLocks/>
                <a:stCxn id="48" idx="6"/>
                <a:endCxn id="41" idx="6"/>
              </p:cNvCxnSpPr>
              <p:nvPr/>
            </p:nvCxnSpPr>
            <p:spPr>
              <a:xfrm flipV="1">
                <a:off x="3948280" y="5177370"/>
                <a:ext cx="777380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1B67B97-4840-468B-BBDB-4074DCE74CB9}"/>
                  </a:ext>
                </a:extLst>
              </p:cNvPr>
              <p:cNvCxnSpPr>
                <a:cxnSpLocks/>
                <a:stCxn id="48" idx="6"/>
                <a:endCxn id="40" idx="6"/>
              </p:cNvCxnSpPr>
              <p:nvPr/>
            </p:nvCxnSpPr>
            <p:spPr>
              <a:xfrm flipV="1">
                <a:off x="3948280" y="4794005"/>
                <a:ext cx="781486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0A8D394-7A0D-4D29-88B3-F7C643D043ED}"/>
                  </a:ext>
                </a:extLst>
              </p:cNvPr>
              <p:cNvCxnSpPr>
                <a:cxnSpLocks/>
                <a:stCxn id="49" idx="6"/>
                <a:endCxn id="42" idx="6"/>
              </p:cNvCxnSpPr>
              <p:nvPr/>
            </p:nvCxnSpPr>
            <p:spPr>
              <a:xfrm flipV="1">
                <a:off x="3944173" y="5560735"/>
                <a:ext cx="781486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0FCC556-2EC9-40C5-9406-E4C132AA0DE8}"/>
                  </a:ext>
                </a:extLst>
              </p:cNvPr>
              <p:cNvCxnSpPr>
                <a:cxnSpLocks/>
                <a:stCxn id="49" idx="6"/>
                <a:endCxn id="43" idx="6"/>
              </p:cNvCxnSpPr>
              <p:nvPr/>
            </p:nvCxnSpPr>
            <p:spPr>
              <a:xfrm flipV="1">
                <a:off x="3944173" y="5944100"/>
                <a:ext cx="785593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4616EAE-7E88-4B92-8043-EB4B939189F4}"/>
                  </a:ext>
                </a:extLst>
              </p:cNvPr>
              <p:cNvCxnSpPr>
                <a:cxnSpLocks/>
                <a:stCxn id="49" idx="6"/>
                <a:endCxn id="41" idx="6"/>
              </p:cNvCxnSpPr>
              <p:nvPr/>
            </p:nvCxnSpPr>
            <p:spPr>
              <a:xfrm flipV="1">
                <a:off x="3944173" y="5177370"/>
                <a:ext cx="781486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781A06D-0363-4E82-A74E-F8D488871AE7}"/>
                  </a:ext>
                </a:extLst>
              </p:cNvPr>
              <p:cNvCxnSpPr>
                <a:cxnSpLocks/>
                <a:stCxn id="49" idx="6"/>
                <a:endCxn id="40" idx="6"/>
              </p:cNvCxnSpPr>
              <p:nvPr/>
            </p:nvCxnSpPr>
            <p:spPr>
              <a:xfrm flipV="1">
                <a:off x="3944173" y="4794005"/>
                <a:ext cx="785593" cy="115009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52" name="Can 3">
              <a:extLst>
                <a:ext uri="{FF2B5EF4-FFF2-40B4-BE49-F238E27FC236}">
                  <a16:creationId xmlns:a16="http://schemas.microsoft.com/office/drawing/2014/main" id="{FFEB80D9-490C-4AFB-8E71-CAAECC0B0B27}"/>
                </a:ext>
              </a:extLst>
            </p:cNvPr>
            <p:cNvSpPr/>
            <p:nvPr/>
          </p:nvSpPr>
          <p:spPr>
            <a:xfrm>
              <a:off x="838201" y="2066074"/>
              <a:ext cx="2001695" cy="1242391"/>
            </a:xfrm>
            <a:prstGeom prst="can">
              <a:avLst/>
            </a:prstGeom>
            <a:solidFill>
              <a:srgbClr val="92CB85"/>
            </a:solidFill>
            <a:ln w="38100">
              <a:solidFill>
                <a:srgbClr val="668E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Training dataset</a:t>
              </a:r>
            </a:p>
          </p:txBody>
        </p:sp>
        <p:pic>
          <p:nvPicPr>
            <p:cNvPr id="2052" name="Picture 4" descr="White and Black Siberian Husky">
              <a:extLst>
                <a:ext uri="{FF2B5EF4-FFF2-40B4-BE49-F238E27FC236}">
                  <a16:creationId xmlns:a16="http://schemas.microsoft.com/office/drawing/2014/main" id="{904A2B87-0159-4529-9FF8-49E73EA070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8" t="7764" r="50000" b="50000"/>
            <a:stretch/>
          </p:blipFill>
          <p:spPr bwMode="auto">
            <a:xfrm>
              <a:off x="96278" y="3201172"/>
              <a:ext cx="1905377" cy="162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DC1B745-7B31-4471-8583-A33D1067578B}"/>
                </a:ext>
              </a:extLst>
            </p:cNvPr>
            <p:cNvSpPr txBox="1"/>
            <p:nvPr/>
          </p:nvSpPr>
          <p:spPr>
            <a:xfrm>
              <a:off x="-16091" y="3154006"/>
              <a:ext cx="755864" cy="362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latin typeface="+mn-lt"/>
                </a:rPr>
                <a:t>DOG</a:t>
              </a:r>
            </a:p>
          </p:txBody>
        </p:sp>
        <p:pic>
          <p:nvPicPr>
            <p:cNvPr id="2050" name="Picture 2" descr="Orange Tabby Cat Near Window">
              <a:extLst>
                <a:ext uri="{FF2B5EF4-FFF2-40B4-BE49-F238E27FC236}">
                  <a16:creationId xmlns:a16="http://schemas.microsoft.com/office/drawing/2014/main" id="{237472E0-DAA7-4469-8DE7-50351A957F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" t="13917" r="17871" b="43846"/>
            <a:stretch/>
          </p:blipFill>
          <p:spPr bwMode="auto">
            <a:xfrm>
              <a:off x="1687908" y="3404585"/>
              <a:ext cx="1905377" cy="162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0D26DC1-08B3-4FDD-994F-E8A7CCE280B3}"/>
                </a:ext>
              </a:extLst>
            </p:cNvPr>
            <p:cNvSpPr txBox="1"/>
            <p:nvPr/>
          </p:nvSpPr>
          <p:spPr>
            <a:xfrm>
              <a:off x="2839895" y="3380026"/>
              <a:ext cx="755864" cy="362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latin typeface="+mn-lt"/>
                </a:rPr>
                <a:t>CAT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D23C039-BC56-41E4-A4C9-82EF9E1D9572}"/>
              </a:ext>
            </a:extLst>
          </p:cNvPr>
          <p:cNvGrpSpPr/>
          <p:nvPr/>
        </p:nvGrpSpPr>
        <p:grpSpPr>
          <a:xfrm>
            <a:off x="441336" y="4011679"/>
            <a:ext cx="3682134" cy="1467694"/>
            <a:chOff x="139578" y="2066074"/>
            <a:chExt cx="7236042" cy="2884277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EA0AC9F-BD20-4151-9FC5-4AF8979B2F0B}"/>
                </a:ext>
              </a:extLst>
            </p:cNvPr>
            <p:cNvGrpSpPr/>
            <p:nvPr/>
          </p:nvGrpSpPr>
          <p:grpSpPr>
            <a:xfrm>
              <a:off x="4284267" y="2569580"/>
              <a:ext cx="3091353" cy="1439301"/>
              <a:chOff x="2804742" y="4655664"/>
              <a:chExt cx="3064456" cy="1426777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F9F2C762-6185-4A5C-BEF9-42BFF17E7F34}"/>
                  </a:ext>
                </a:extLst>
              </p:cNvPr>
              <p:cNvGrpSpPr/>
              <p:nvPr/>
            </p:nvGrpSpPr>
            <p:grpSpPr>
              <a:xfrm>
                <a:off x="2804742" y="5039030"/>
                <a:ext cx="280788" cy="660047"/>
                <a:chOff x="3746089" y="5235756"/>
                <a:chExt cx="478954" cy="1125873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F1FFF91E-199B-48A7-8661-EDED6126CD21}"/>
                    </a:ext>
                  </a:extLst>
                </p:cNvPr>
                <p:cNvSpPr/>
                <p:nvPr/>
              </p:nvSpPr>
              <p:spPr>
                <a:xfrm>
                  <a:off x="3746089" y="523575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C5877558-7691-4F7A-9AFC-21213B4D414F}"/>
                    </a:ext>
                  </a:extLst>
                </p:cNvPr>
                <p:cNvSpPr/>
                <p:nvPr/>
              </p:nvSpPr>
              <p:spPr>
                <a:xfrm>
                  <a:off x="3753094" y="5889680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D3B626E-0FCE-46F0-974C-00436ECA2B40}"/>
                  </a:ext>
                </a:extLst>
              </p:cNvPr>
              <p:cNvGrpSpPr/>
              <p:nvPr/>
            </p:nvGrpSpPr>
            <p:grpSpPr>
              <a:xfrm>
                <a:off x="3667492" y="4655664"/>
                <a:ext cx="280788" cy="1426777"/>
                <a:chOff x="5137177" y="4537824"/>
                <a:chExt cx="478954" cy="2433721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8B63A4F9-FBC3-48D7-89B8-39C427D75ECA}"/>
                    </a:ext>
                  </a:extLst>
                </p:cNvPr>
                <p:cNvSpPr/>
                <p:nvPr/>
              </p:nvSpPr>
              <p:spPr>
                <a:xfrm>
                  <a:off x="5137177" y="4537824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ADBC092D-5374-4101-9B5D-5861E8C26EFB}"/>
                    </a:ext>
                  </a:extLst>
                </p:cNvPr>
                <p:cNvSpPr/>
                <p:nvPr/>
              </p:nvSpPr>
              <p:spPr>
                <a:xfrm>
                  <a:off x="5144182" y="5191748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B362FA98-263A-4F4D-87FB-05ED43563F44}"/>
                    </a:ext>
                  </a:extLst>
                </p:cNvPr>
                <p:cNvSpPr/>
                <p:nvPr/>
              </p:nvSpPr>
              <p:spPr>
                <a:xfrm>
                  <a:off x="5144182" y="5845672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685308FB-70DE-473D-81AF-0B0DCE06AF99}"/>
                    </a:ext>
                  </a:extLst>
                </p:cNvPr>
                <p:cNvSpPr/>
                <p:nvPr/>
              </p:nvSpPr>
              <p:spPr>
                <a:xfrm>
                  <a:off x="5137177" y="649959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CE12800C-23F9-4406-94C1-D08822793FFB}"/>
                  </a:ext>
                </a:extLst>
              </p:cNvPr>
              <p:cNvCxnSpPr>
                <a:cxnSpLocks/>
                <a:stCxn id="125" idx="6"/>
                <a:endCxn id="121" idx="2"/>
              </p:cNvCxnSpPr>
              <p:nvPr/>
            </p:nvCxnSpPr>
            <p:spPr>
              <a:xfrm flipV="1">
                <a:off x="3081424" y="4794006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50FDCF8-EFC7-49EA-BB2C-AF8E54A9AB2B}"/>
                  </a:ext>
                </a:extLst>
              </p:cNvPr>
              <p:cNvCxnSpPr>
                <a:cxnSpLocks/>
                <a:stCxn id="126" idx="6"/>
                <a:endCxn id="122" idx="2"/>
              </p:cNvCxnSpPr>
              <p:nvPr/>
            </p:nvCxnSpPr>
            <p:spPr>
              <a:xfrm flipV="1">
                <a:off x="3085530" y="5177371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61F15764-80D9-4FFE-A25C-C0684BE3661F}"/>
                  </a:ext>
                </a:extLst>
              </p:cNvPr>
              <p:cNvCxnSpPr>
                <a:cxnSpLocks/>
                <a:stCxn id="125" idx="6"/>
                <a:endCxn id="124" idx="2"/>
              </p:cNvCxnSpPr>
              <p:nvPr/>
            </p:nvCxnSpPr>
            <p:spPr>
              <a:xfrm>
                <a:off x="3081424" y="5177371"/>
                <a:ext cx="586068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6B0B74A3-1B45-436E-ABFB-B6B5C98418DD}"/>
                  </a:ext>
                </a:extLst>
              </p:cNvPr>
              <p:cNvCxnSpPr>
                <a:cxnSpLocks/>
                <a:stCxn id="125" idx="6"/>
                <a:endCxn id="123" idx="2"/>
              </p:cNvCxnSpPr>
              <p:nvPr/>
            </p:nvCxnSpPr>
            <p:spPr>
              <a:xfrm>
                <a:off x="3081424" y="5177371"/>
                <a:ext cx="590175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25FEBCB6-EDC6-4465-8F8D-B48C3707F177}"/>
                  </a:ext>
                </a:extLst>
              </p:cNvPr>
              <p:cNvCxnSpPr>
                <a:cxnSpLocks/>
                <a:stCxn id="122" idx="2"/>
                <a:endCxn id="125" idx="6"/>
              </p:cNvCxnSpPr>
              <p:nvPr/>
            </p:nvCxnSpPr>
            <p:spPr>
              <a:xfrm flipH="1">
                <a:off x="3081424" y="5177371"/>
                <a:ext cx="590175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8164BFEF-A1F5-4B92-B7B6-9D52D56A6E22}"/>
                  </a:ext>
                </a:extLst>
              </p:cNvPr>
              <p:cNvCxnSpPr>
                <a:cxnSpLocks/>
                <a:stCxn id="124" idx="2"/>
                <a:endCxn id="126" idx="6"/>
              </p:cNvCxnSpPr>
              <p:nvPr/>
            </p:nvCxnSpPr>
            <p:spPr>
              <a:xfrm flipH="1" flipV="1">
                <a:off x="3085530" y="5560736"/>
                <a:ext cx="581961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E6AFAA16-9BF7-4947-8DE0-AAC6AE2126A3}"/>
                  </a:ext>
                </a:extLst>
              </p:cNvPr>
              <p:cNvCxnSpPr>
                <a:cxnSpLocks/>
                <a:stCxn id="123" idx="2"/>
                <a:endCxn id="126" idx="6"/>
              </p:cNvCxnSpPr>
              <p:nvPr/>
            </p:nvCxnSpPr>
            <p:spPr>
              <a:xfrm flipH="1">
                <a:off x="3085530" y="5560736"/>
                <a:ext cx="586068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F1185BAF-3D1F-4AED-9F79-0F16F1F950C4}"/>
                  </a:ext>
                </a:extLst>
              </p:cNvPr>
              <p:cNvCxnSpPr>
                <a:cxnSpLocks/>
                <a:stCxn id="121" idx="2"/>
                <a:endCxn id="126" idx="6"/>
              </p:cNvCxnSpPr>
              <p:nvPr/>
            </p:nvCxnSpPr>
            <p:spPr>
              <a:xfrm flipH="1">
                <a:off x="3085530" y="4794006"/>
                <a:ext cx="581961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57ABCD9-EBF0-4680-9BC9-7688DFAE81FF}"/>
                  </a:ext>
                </a:extLst>
              </p:cNvPr>
              <p:cNvGrpSpPr/>
              <p:nvPr/>
            </p:nvGrpSpPr>
            <p:grpSpPr>
              <a:xfrm flipH="1">
                <a:off x="5588410" y="5039029"/>
                <a:ext cx="280788" cy="660047"/>
                <a:chOff x="3746089" y="5235756"/>
                <a:chExt cx="478954" cy="1125873"/>
              </a:xfrm>
            </p:grpSpPr>
            <p:sp>
              <p:nvSpPr>
                <p:cNvPr id="119" name="Oval 118">
                  <a:extLst>
                    <a:ext uri="{FF2B5EF4-FFF2-40B4-BE49-F238E27FC236}">
                      <a16:creationId xmlns:a16="http://schemas.microsoft.com/office/drawing/2014/main" id="{552899DA-BBF3-42DB-8E57-AC829A462E92}"/>
                    </a:ext>
                  </a:extLst>
                </p:cNvPr>
                <p:cNvSpPr/>
                <p:nvPr/>
              </p:nvSpPr>
              <p:spPr>
                <a:xfrm>
                  <a:off x="3746089" y="523575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FDF2DED4-F031-4AAC-881D-EA2A33D6D25C}"/>
                    </a:ext>
                  </a:extLst>
                </p:cNvPr>
                <p:cNvSpPr/>
                <p:nvPr/>
              </p:nvSpPr>
              <p:spPr>
                <a:xfrm>
                  <a:off x="3753094" y="5889680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F333214A-FEFC-489D-9AFB-C4DAD9A6CA74}"/>
                  </a:ext>
                </a:extLst>
              </p:cNvPr>
              <p:cNvGrpSpPr/>
              <p:nvPr/>
            </p:nvGrpSpPr>
            <p:grpSpPr>
              <a:xfrm flipH="1">
                <a:off x="4725660" y="4655664"/>
                <a:ext cx="280788" cy="1426777"/>
                <a:chOff x="5137177" y="4537824"/>
                <a:chExt cx="478954" cy="2433721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480A49CD-B246-45C6-9624-D38A0AC13289}"/>
                    </a:ext>
                  </a:extLst>
                </p:cNvPr>
                <p:cNvSpPr/>
                <p:nvPr/>
              </p:nvSpPr>
              <p:spPr>
                <a:xfrm>
                  <a:off x="5137177" y="4537824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C75B886B-19BD-4A49-AD11-07BCB66236CA}"/>
                    </a:ext>
                  </a:extLst>
                </p:cNvPr>
                <p:cNvSpPr/>
                <p:nvPr/>
              </p:nvSpPr>
              <p:spPr>
                <a:xfrm>
                  <a:off x="5144182" y="5191748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17" name="Oval 116">
                  <a:extLst>
                    <a:ext uri="{FF2B5EF4-FFF2-40B4-BE49-F238E27FC236}">
                      <a16:creationId xmlns:a16="http://schemas.microsoft.com/office/drawing/2014/main" id="{750B7A13-DE83-4862-96B3-64AA8BDE9C6F}"/>
                    </a:ext>
                  </a:extLst>
                </p:cNvPr>
                <p:cNvSpPr/>
                <p:nvPr/>
              </p:nvSpPr>
              <p:spPr>
                <a:xfrm>
                  <a:off x="5144182" y="5845672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E8B52B37-DA2D-4821-85BE-753FC5141E43}"/>
                    </a:ext>
                  </a:extLst>
                </p:cNvPr>
                <p:cNvSpPr/>
                <p:nvPr/>
              </p:nvSpPr>
              <p:spPr>
                <a:xfrm>
                  <a:off x="5137177" y="6499596"/>
                  <a:ext cx="471949" cy="471949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/>
                </a:p>
              </p:txBody>
            </p:sp>
          </p:grp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FC427398-BAC6-4E52-B369-36C45AD0329E}"/>
                  </a:ext>
                </a:extLst>
              </p:cNvPr>
              <p:cNvCxnSpPr>
                <a:cxnSpLocks/>
                <a:stCxn id="119" idx="6"/>
                <a:endCxn id="115" idx="2"/>
              </p:cNvCxnSpPr>
              <p:nvPr/>
            </p:nvCxnSpPr>
            <p:spPr>
              <a:xfrm flipH="1" flipV="1">
                <a:off x="5006448" y="4794005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D867B9C-373D-4727-B043-F5D2964508C1}"/>
                  </a:ext>
                </a:extLst>
              </p:cNvPr>
              <p:cNvCxnSpPr>
                <a:cxnSpLocks/>
                <a:stCxn id="120" idx="6"/>
                <a:endCxn id="116" idx="2"/>
              </p:cNvCxnSpPr>
              <p:nvPr/>
            </p:nvCxnSpPr>
            <p:spPr>
              <a:xfrm flipH="1" flipV="1">
                <a:off x="5002341" y="5177370"/>
                <a:ext cx="586068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2C9C3BF1-A27C-49E5-BE7D-03E726AA1BF1}"/>
                  </a:ext>
                </a:extLst>
              </p:cNvPr>
              <p:cNvCxnSpPr>
                <a:cxnSpLocks/>
                <a:stCxn id="119" idx="6"/>
                <a:endCxn id="118" idx="2"/>
              </p:cNvCxnSpPr>
              <p:nvPr/>
            </p:nvCxnSpPr>
            <p:spPr>
              <a:xfrm flipH="1">
                <a:off x="5006448" y="5177371"/>
                <a:ext cx="586068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27314140-712E-4C69-9BA0-E00AFD90FB59}"/>
                  </a:ext>
                </a:extLst>
              </p:cNvPr>
              <p:cNvCxnSpPr>
                <a:cxnSpLocks/>
                <a:stCxn id="119" idx="6"/>
                <a:endCxn id="117" idx="2"/>
              </p:cNvCxnSpPr>
              <p:nvPr/>
            </p:nvCxnSpPr>
            <p:spPr>
              <a:xfrm flipH="1">
                <a:off x="5002341" y="5177371"/>
                <a:ext cx="590175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75133E85-C708-4AEA-BF3D-924B5544B7FC}"/>
                  </a:ext>
                </a:extLst>
              </p:cNvPr>
              <p:cNvCxnSpPr>
                <a:cxnSpLocks/>
                <a:stCxn id="116" idx="2"/>
                <a:endCxn id="119" idx="6"/>
              </p:cNvCxnSpPr>
              <p:nvPr/>
            </p:nvCxnSpPr>
            <p:spPr>
              <a:xfrm>
                <a:off x="5002341" y="5177370"/>
                <a:ext cx="590175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5F60D98-D27E-42F5-9F41-6A55D214E9E1}"/>
                  </a:ext>
                </a:extLst>
              </p:cNvPr>
              <p:cNvCxnSpPr>
                <a:cxnSpLocks/>
                <a:stCxn id="118" idx="2"/>
                <a:endCxn id="120" idx="6"/>
              </p:cNvCxnSpPr>
              <p:nvPr/>
            </p:nvCxnSpPr>
            <p:spPr>
              <a:xfrm flipV="1">
                <a:off x="5006448" y="5560736"/>
                <a:ext cx="581961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5B0B58FB-9DD4-422D-8059-B5D90876E58F}"/>
                  </a:ext>
                </a:extLst>
              </p:cNvPr>
              <p:cNvCxnSpPr>
                <a:cxnSpLocks/>
                <a:stCxn id="117" idx="2"/>
                <a:endCxn id="120" idx="6"/>
              </p:cNvCxnSpPr>
              <p:nvPr/>
            </p:nvCxnSpPr>
            <p:spPr>
              <a:xfrm>
                <a:off x="5002341" y="5560735"/>
                <a:ext cx="586068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C84307C2-7EBA-4611-ADF2-5A4E3330A9F5}"/>
                  </a:ext>
                </a:extLst>
              </p:cNvPr>
              <p:cNvCxnSpPr>
                <a:cxnSpLocks/>
                <a:stCxn id="115" idx="2"/>
                <a:endCxn id="120" idx="6"/>
              </p:cNvCxnSpPr>
              <p:nvPr/>
            </p:nvCxnSpPr>
            <p:spPr>
              <a:xfrm>
                <a:off x="5006448" y="4794005"/>
                <a:ext cx="581961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8082F3E7-984C-414D-B4A6-A3C0C30307FC}"/>
                  </a:ext>
                </a:extLst>
              </p:cNvPr>
              <p:cNvCxnSpPr>
                <a:cxnSpLocks/>
                <a:stCxn id="121" idx="6"/>
                <a:endCxn id="116" idx="6"/>
              </p:cNvCxnSpPr>
              <p:nvPr/>
            </p:nvCxnSpPr>
            <p:spPr>
              <a:xfrm>
                <a:off x="3944173" y="4794006"/>
                <a:ext cx="781486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29FA9A04-CE60-4E25-BFBC-A7CACF155788}"/>
                  </a:ext>
                </a:extLst>
              </p:cNvPr>
              <p:cNvCxnSpPr>
                <a:cxnSpLocks/>
                <a:stCxn id="121" idx="6"/>
                <a:endCxn id="115" idx="6"/>
              </p:cNvCxnSpPr>
              <p:nvPr/>
            </p:nvCxnSpPr>
            <p:spPr>
              <a:xfrm flipV="1">
                <a:off x="3944173" y="4794005"/>
                <a:ext cx="785593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FCB9A7F-4C48-4E3A-AA32-A8EA327F4062}"/>
                  </a:ext>
                </a:extLst>
              </p:cNvPr>
              <p:cNvCxnSpPr>
                <a:cxnSpLocks/>
                <a:stCxn id="121" idx="6"/>
                <a:endCxn id="117" idx="6"/>
              </p:cNvCxnSpPr>
              <p:nvPr/>
            </p:nvCxnSpPr>
            <p:spPr>
              <a:xfrm>
                <a:off x="3944173" y="4794006"/>
                <a:ext cx="781486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1B131276-DA07-43A3-BF82-B91F82FE7AD4}"/>
                  </a:ext>
                </a:extLst>
              </p:cNvPr>
              <p:cNvCxnSpPr>
                <a:cxnSpLocks/>
                <a:stCxn id="121" idx="6"/>
                <a:endCxn id="118" idx="6"/>
              </p:cNvCxnSpPr>
              <p:nvPr/>
            </p:nvCxnSpPr>
            <p:spPr>
              <a:xfrm>
                <a:off x="3944173" y="4794006"/>
                <a:ext cx="785593" cy="115009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296C1F40-F4E0-4BAA-B627-D16DECCBBF71}"/>
                  </a:ext>
                </a:extLst>
              </p:cNvPr>
              <p:cNvCxnSpPr>
                <a:cxnSpLocks/>
                <a:stCxn id="122" idx="6"/>
                <a:endCxn id="117" idx="6"/>
              </p:cNvCxnSpPr>
              <p:nvPr/>
            </p:nvCxnSpPr>
            <p:spPr>
              <a:xfrm>
                <a:off x="3948280" y="5177371"/>
                <a:ext cx="777380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80209E5B-C47B-4552-826B-A5002F4495DA}"/>
                  </a:ext>
                </a:extLst>
              </p:cNvPr>
              <p:cNvCxnSpPr>
                <a:cxnSpLocks/>
                <a:stCxn id="122" idx="6"/>
                <a:endCxn id="116" idx="6"/>
              </p:cNvCxnSpPr>
              <p:nvPr/>
            </p:nvCxnSpPr>
            <p:spPr>
              <a:xfrm flipV="1">
                <a:off x="3948280" y="5177370"/>
                <a:ext cx="777380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56B27D7C-44BE-4F00-A108-9986D3FEC1BB}"/>
                  </a:ext>
                </a:extLst>
              </p:cNvPr>
              <p:cNvCxnSpPr>
                <a:cxnSpLocks/>
                <a:stCxn id="122" idx="6"/>
                <a:endCxn id="118" idx="6"/>
              </p:cNvCxnSpPr>
              <p:nvPr/>
            </p:nvCxnSpPr>
            <p:spPr>
              <a:xfrm>
                <a:off x="3948280" y="5177371"/>
                <a:ext cx="781486" cy="766729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9380DB59-44C3-4023-A4EE-6D16398F436B}"/>
                  </a:ext>
                </a:extLst>
              </p:cNvPr>
              <p:cNvCxnSpPr>
                <a:cxnSpLocks/>
                <a:stCxn id="122" idx="6"/>
                <a:endCxn id="115" idx="6"/>
              </p:cNvCxnSpPr>
              <p:nvPr/>
            </p:nvCxnSpPr>
            <p:spPr>
              <a:xfrm flipV="1">
                <a:off x="3948280" y="4794005"/>
                <a:ext cx="781486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257773E5-A755-40DC-942A-DD56834A6DAB}"/>
                  </a:ext>
                </a:extLst>
              </p:cNvPr>
              <p:cNvCxnSpPr>
                <a:cxnSpLocks/>
                <a:stCxn id="123" idx="6"/>
                <a:endCxn id="118" idx="6"/>
              </p:cNvCxnSpPr>
              <p:nvPr/>
            </p:nvCxnSpPr>
            <p:spPr>
              <a:xfrm>
                <a:off x="3948280" y="5560736"/>
                <a:ext cx="781486" cy="383364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206247BD-9E1C-41E3-9BC6-A5AE31B6F71C}"/>
                  </a:ext>
                </a:extLst>
              </p:cNvPr>
              <p:cNvCxnSpPr>
                <a:cxnSpLocks/>
                <a:stCxn id="123" idx="6"/>
                <a:endCxn id="117" idx="6"/>
              </p:cNvCxnSpPr>
              <p:nvPr/>
            </p:nvCxnSpPr>
            <p:spPr>
              <a:xfrm flipV="1">
                <a:off x="3948280" y="5560735"/>
                <a:ext cx="777380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A4A91BA2-AFFB-43CB-A3FB-AAB2DD30758A}"/>
                  </a:ext>
                </a:extLst>
              </p:cNvPr>
              <p:cNvCxnSpPr>
                <a:cxnSpLocks/>
                <a:stCxn id="123" idx="6"/>
                <a:endCxn id="116" idx="6"/>
              </p:cNvCxnSpPr>
              <p:nvPr/>
            </p:nvCxnSpPr>
            <p:spPr>
              <a:xfrm flipV="1">
                <a:off x="3948280" y="5177370"/>
                <a:ext cx="777380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D55413B3-BC1A-4EB6-9DF0-273330C18605}"/>
                  </a:ext>
                </a:extLst>
              </p:cNvPr>
              <p:cNvCxnSpPr>
                <a:cxnSpLocks/>
                <a:stCxn id="123" idx="6"/>
                <a:endCxn id="115" idx="6"/>
              </p:cNvCxnSpPr>
              <p:nvPr/>
            </p:nvCxnSpPr>
            <p:spPr>
              <a:xfrm flipV="1">
                <a:off x="3948280" y="4794005"/>
                <a:ext cx="781486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1FAA8EA4-8459-4E50-9DA5-B44E1ADC9096}"/>
                  </a:ext>
                </a:extLst>
              </p:cNvPr>
              <p:cNvCxnSpPr>
                <a:cxnSpLocks/>
                <a:stCxn id="124" idx="6"/>
                <a:endCxn id="117" idx="6"/>
              </p:cNvCxnSpPr>
              <p:nvPr/>
            </p:nvCxnSpPr>
            <p:spPr>
              <a:xfrm flipV="1">
                <a:off x="3944173" y="5560735"/>
                <a:ext cx="781486" cy="38336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AC1A1CCE-802D-4EAB-B0BE-5B5A7FD7203E}"/>
                  </a:ext>
                </a:extLst>
              </p:cNvPr>
              <p:cNvCxnSpPr>
                <a:cxnSpLocks/>
                <a:stCxn id="124" idx="6"/>
                <a:endCxn id="118" idx="6"/>
              </p:cNvCxnSpPr>
              <p:nvPr/>
            </p:nvCxnSpPr>
            <p:spPr>
              <a:xfrm flipV="1">
                <a:off x="3944173" y="5944100"/>
                <a:ext cx="785593" cy="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C68C8617-CD89-45F1-B11A-4D86B4B25913}"/>
                  </a:ext>
                </a:extLst>
              </p:cNvPr>
              <p:cNvCxnSpPr>
                <a:cxnSpLocks/>
                <a:stCxn id="124" idx="6"/>
                <a:endCxn id="116" idx="6"/>
              </p:cNvCxnSpPr>
              <p:nvPr/>
            </p:nvCxnSpPr>
            <p:spPr>
              <a:xfrm flipV="1">
                <a:off x="3944173" y="5177370"/>
                <a:ext cx="781486" cy="766731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3E64A82B-0613-4A49-BB54-2AB2DA30C681}"/>
                  </a:ext>
                </a:extLst>
              </p:cNvPr>
              <p:cNvCxnSpPr>
                <a:cxnSpLocks/>
                <a:stCxn id="124" idx="6"/>
                <a:endCxn id="115" idx="6"/>
              </p:cNvCxnSpPr>
              <p:nvPr/>
            </p:nvCxnSpPr>
            <p:spPr>
              <a:xfrm flipV="1">
                <a:off x="3944173" y="4794005"/>
                <a:ext cx="785593" cy="1150096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70" name="Can 3">
              <a:extLst>
                <a:ext uri="{FF2B5EF4-FFF2-40B4-BE49-F238E27FC236}">
                  <a16:creationId xmlns:a16="http://schemas.microsoft.com/office/drawing/2014/main" id="{1842B0F9-A564-4ED8-8BAE-89A5A31E563D}"/>
                </a:ext>
              </a:extLst>
            </p:cNvPr>
            <p:cNvSpPr/>
            <p:nvPr/>
          </p:nvSpPr>
          <p:spPr>
            <a:xfrm>
              <a:off x="838200" y="2066074"/>
              <a:ext cx="2005840" cy="1242390"/>
            </a:xfrm>
            <a:prstGeom prst="can">
              <a:avLst/>
            </a:prstGeom>
            <a:solidFill>
              <a:srgbClr val="92CB85"/>
            </a:solidFill>
            <a:ln w="38100">
              <a:solidFill>
                <a:srgbClr val="668E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prstClr val="black"/>
                  </a:solidFill>
                </a:rPr>
                <a:t>Training dataset</a:t>
              </a:r>
            </a:p>
          </p:txBody>
        </p:sp>
        <p:pic>
          <p:nvPicPr>
            <p:cNvPr id="73" name="Picture 2" descr="White and Black Cat">
              <a:extLst>
                <a:ext uri="{FF2B5EF4-FFF2-40B4-BE49-F238E27FC236}">
                  <a16:creationId xmlns:a16="http://schemas.microsoft.com/office/drawing/2014/main" id="{A1D2695E-D9F4-4E01-B1E3-B2ED33C491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1" r="65" b="15969"/>
            <a:stretch/>
          </p:blipFill>
          <p:spPr bwMode="auto">
            <a:xfrm>
              <a:off x="1903732" y="3308465"/>
              <a:ext cx="1905377" cy="162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301385E-079D-457F-8832-22947D889A46}"/>
                </a:ext>
              </a:extLst>
            </p:cNvPr>
            <p:cNvSpPr txBox="1"/>
            <p:nvPr/>
          </p:nvSpPr>
          <p:spPr>
            <a:xfrm>
              <a:off x="3072592" y="4587450"/>
              <a:ext cx="755864" cy="362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latin typeface="+mn-lt"/>
                </a:rPr>
                <a:t>CAT</a:t>
              </a:r>
            </a:p>
          </p:txBody>
        </p:sp>
        <p:pic>
          <p:nvPicPr>
            <p:cNvPr id="75" name="Picture 4" descr="Close Up Photography of Adult Black and White Short Coat Dog">
              <a:extLst>
                <a:ext uri="{FF2B5EF4-FFF2-40B4-BE49-F238E27FC236}">
                  <a16:creationId xmlns:a16="http://schemas.microsoft.com/office/drawing/2014/main" id="{5CF1675B-44C7-473F-B808-99DD0EF9E1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910" y="3118848"/>
              <a:ext cx="1955537" cy="1466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1E1784D-644E-4133-8A50-8094B0F017EA}"/>
                </a:ext>
              </a:extLst>
            </p:cNvPr>
            <p:cNvSpPr txBox="1"/>
            <p:nvPr/>
          </p:nvSpPr>
          <p:spPr>
            <a:xfrm>
              <a:off x="139578" y="4224920"/>
              <a:ext cx="755864" cy="3629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dirty="0">
                  <a:latin typeface="+mn-lt"/>
                </a:rPr>
                <a:t>DOG</a:t>
              </a:r>
            </a:p>
          </p:txBody>
        </p:sp>
      </p:grpSp>
      <p:sp>
        <p:nvSpPr>
          <p:cNvPr id="57" name="Flowchart: Manual Input 56">
            <a:extLst>
              <a:ext uri="{FF2B5EF4-FFF2-40B4-BE49-F238E27FC236}">
                <a16:creationId xmlns:a16="http://schemas.microsoft.com/office/drawing/2014/main" id="{AC91E856-83FE-4519-8997-2CF6444002A3}"/>
              </a:ext>
            </a:extLst>
          </p:cNvPr>
          <p:cNvSpPr/>
          <p:nvPr/>
        </p:nvSpPr>
        <p:spPr>
          <a:xfrm rot="16200000">
            <a:off x="4114876" y="1745807"/>
            <a:ext cx="259979" cy="1032772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/>
              <a:t>WORKER 1</a:t>
            </a:r>
          </a:p>
        </p:txBody>
      </p:sp>
      <p:sp>
        <p:nvSpPr>
          <p:cNvPr id="131" name="Content Placeholder 4">
            <a:extLst>
              <a:ext uri="{FF2B5EF4-FFF2-40B4-BE49-F238E27FC236}">
                <a16:creationId xmlns:a16="http://schemas.microsoft.com/office/drawing/2014/main" id="{591A6A41-3423-43A0-AF43-3D2B11BC4D24}"/>
              </a:ext>
            </a:extLst>
          </p:cNvPr>
          <p:cNvSpPr txBox="1">
            <a:spLocks/>
          </p:cNvSpPr>
          <p:nvPr/>
        </p:nvSpPr>
        <p:spPr>
          <a:xfrm>
            <a:off x="5648448" y="1556646"/>
            <a:ext cx="3125529" cy="14688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n-lt"/>
              </a:rPr>
              <a:t>Mini-batch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Amount of data processed by a single worker during 1 iteration</a:t>
            </a:r>
          </a:p>
          <a:p>
            <a:pPr marL="0" indent="0">
              <a:buNone/>
            </a:pPr>
            <a:r>
              <a:rPr lang="en-US" sz="2000" b="1" dirty="0">
                <a:latin typeface="+mn-lt"/>
              </a:rPr>
              <a:t>Global batch</a:t>
            </a:r>
          </a:p>
          <a:p>
            <a:pPr marL="0" indent="0">
              <a:buNone/>
            </a:pPr>
            <a:r>
              <a:rPr lang="en-US" sz="2000" dirty="0">
                <a:latin typeface="+mn-lt"/>
              </a:rPr>
              <a:t>Amount of data processed by all workers during 1 iteration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CC3F0DA-37EB-47D7-A5BC-09B48439A9D4}"/>
              </a:ext>
            </a:extLst>
          </p:cNvPr>
          <p:cNvSpPr/>
          <p:nvPr/>
        </p:nvSpPr>
        <p:spPr>
          <a:xfrm>
            <a:off x="4504634" y="2560215"/>
            <a:ext cx="356572" cy="3272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l-GR" sz="2000" dirty="0"/>
              <a:t>Δ</a:t>
            </a:r>
            <a:r>
              <a:rPr lang="en-US" sz="2000" baseline="-25000" dirty="0"/>
              <a:t>1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217EBFD7-1D50-4379-81DD-980D4872F644}"/>
              </a:ext>
            </a:extLst>
          </p:cNvPr>
          <p:cNvSpPr/>
          <p:nvPr/>
        </p:nvSpPr>
        <p:spPr>
          <a:xfrm>
            <a:off x="4504634" y="3025965"/>
            <a:ext cx="356571" cy="2961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l-GR" sz="2000" dirty="0"/>
              <a:t>Δ</a:t>
            </a:r>
            <a:endParaRPr lang="en-US" sz="2000" dirty="0"/>
          </a:p>
        </p:txBody>
      </p:sp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E59D2575-5918-4A62-8DEF-804BA978F697}"/>
              </a:ext>
            </a:extLst>
          </p:cNvPr>
          <p:cNvSpPr/>
          <p:nvPr/>
        </p:nvSpPr>
        <p:spPr>
          <a:xfrm>
            <a:off x="4504634" y="4830885"/>
            <a:ext cx="356572" cy="3272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l-GR" sz="2000" dirty="0"/>
              <a:t>Δ</a:t>
            </a:r>
            <a:r>
              <a:rPr lang="en-US" sz="2000" baseline="-25000" dirty="0"/>
              <a:t>2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CD528B25-3EA3-4939-B48F-3DBD6C71A89B}"/>
              </a:ext>
            </a:extLst>
          </p:cNvPr>
          <p:cNvSpPr/>
          <p:nvPr/>
        </p:nvSpPr>
        <p:spPr>
          <a:xfrm>
            <a:off x="4490049" y="4389975"/>
            <a:ext cx="356571" cy="296178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l-GR" sz="2000" dirty="0"/>
              <a:t>Δ</a:t>
            </a:r>
            <a:endParaRPr lang="en-US" sz="2000" dirty="0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CF179B09-C72D-4DC3-8F6B-D9844271D7EE}"/>
              </a:ext>
            </a:extLst>
          </p:cNvPr>
          <p:cNvSpPr/>
          <p:nvPr/>
        </p:nvSpPr>
        <p:spPr>
          <a:xfrm>
            <a:off x="5174971" y="3713702"/>
            <a:ext cx="356571" cy="29617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700" dirty="0"/>
              <a:t>+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3FE3D08F-58B0-4E8F-83C8-5AA29D5BE840}"/>
              </a:ext>
            </a:extLst>
          </p:cNvPr>
          <p:cNvSpPr/>
          <p:nvPr/>
        </p:nvSpPr>
        <p:spPr>
          <a:xfrm>
            <a:off x="4376985" y="2723827"/>
            <a:ext cx="969571" cy="1882886"/>
          </a:xfrm>
          <a:prstGeom prst="arc">
            <a:avLst>
              <a:gd name="adj1" fmla="val 16200000"/>
              <a:gd name="adj2" fmla="val 423564"/>
            </a:avLst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c 139">
            <a:extLst>
              <a:ext uri="{FF2B5EF4-FFF2-40B4-BE49-F238E27FC236}">
                <a16:creationId xmlns:a16="http://schemas.microsoft.com/office/drawing/2014/main" id="{6677EAB0-BDAA-4CFE-A24F-3585C7C91A83}"/>
              </a:ext>
            </a:extLst>
          </p:cNvPr>
          <p:cNvSpPr/>
          <p:nvPr/>
        </p:nvSpPr>
        <p:spPr>
          <a:xfrm flipV="1">
            <a:off x="4384496" y="3123925"/>
            <a:ext cx="969571" cy="1882886"/>
          </a:xfrm>
          <a:prstGeom prst="arc">
            <a:avLst>
              <a:gd name="adj1" fmla="val 16200000"/>
              <a:gd name="adj2" fmla="val 423564"/>
            </a:avLst>
          </a:prstGeom>
          <a:ln w="285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Arc 140">
            <a:extLst>
              <a:ext uri="{FF2B5EF4-FFF2-40B4-BE49-F238E27FC236}">
                <a16:creationId xmlns:a16="http://schemas.microsoft.com/office/drawing/2014/main" id="{63014C6E-6012-48BA-B4A8-67F0B6FC3A82}"/>
              </a:ext>
            </a:extLst>
          </p:cNvPr>
          <p:cNvSpPr/>
          <p:nvPr/>
        </p:nvSpPr>
        <p:spPr>
          <a:xfrm>
            <a:off x="4383685" y="3170937"/>
            <a:ext cx="870221" cy="986237"/>
          </a:xfrm>
          <a:prstGeom prst="arc">
            <a:avLst>
              <a:gd name="adj1" fmla="val 16320288"/>
              <a:gd name="adj2" fmla="val 423564"/>
            </a:avLst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Arc 141">
            <a:extLst>
              <a:ext uri="{FF2B5EF4-FFF2-40B4-BE49-F238E27FC236}">
                <a16:creationId xmlns:a16="http://schemas.microsoft.com/office/drawing/2014/main" id="{D80508C7-747F-4258-8D5F-B8EAC384B32A}"/>
              </a:ext>
            </a:extLst>
          </p:cNvPr>
          <p:cNvSpPr/>
          <p:nvPr/>
        </p:nvSpPr>
        <p:spPr>
          <a:xfrm flipV="1">
            <a:off x="4383685" y="3571036"/>
            <a:ext cx="870221" cy="986237"/>
          </a:xfrm>
          <a:prstGeom prst="arc">
            <a:avLst>
              <a:gd name="adj1" fmla="val 16320288"/>
              <a:gd name="adj2" fmla="val 423564"/>
            </a:avLst>
          </a:prstGeom>
          <a:ln w="28575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Content Placeholder 4">
            <a:extLst>
              <a:ext uri="{FF2B5EF4-FFF2-40B4-BE49-F238E27FC236}">
                <a16:creationId xmlns:a16="http://schemas.microsoft.com/office/drawing/2014/main" id="{D5A0C309-7C18-478C-AC76-AC8A7F7FEF45}"/>
              </a:ext>
            </a:extLst>
          </p:cNvPr>
          <p:cNvSpPr txBox="1">
            <a:spLocks/>
          </p:cNvSpPr>
          <p:nvPr/>
        </p:nvSpPr>
        <p:spPr>
          <a:xfrm>
            <a:off x="5646339" y="4501320"/>
            <a:ext cx="2753477" cy="29617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+mn-lt"/>
              </a:rPr>
              <a:t>Stochastic gradient descent (SGD)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4" name="TextBox 2053">
                <a:extLst>
                  <a:ext uri="{FF2B5EF4-FFF2-40B4-BE49-F238E27FC236}">
                    <a16:creationId xmlns:a16="http://schemas.microsoft.com/office/drawing/2014/main" id="{69C42DAC-0DB5-4089-BB0D-B9C6B3B5BBEE}"/>
                  </a:ext>
                </a:extLst>
              </p:cNvPr>
              <p:cNvSpPr txBox="1"/>
              <p:nvPr/>
            </p:nvSpPr>
            <p:spPr>
              <a:xfrm>
                <a:off x="5781111" y="5416522"/>
                <a:ext cx="2678362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≔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</m:nary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054" name="TextBox 2053">
                <a:extLst>
                  <a:ext uri="{FF2B5EF4-FFF2-40B4-BE49-F238E27FC236}">
                    <a16:creationId xmlns:a16="http://schemas.microsoft.com/office/drawing/2014/main" id="{69C42DAC-0DB5-4089-BB0D-B9C6B3B5B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111" y="5416522"/>
                <a:ext cx="2678362" cy="840295"/>
              </a:xfrm>
              <a:prstGeom prst="rect">
                <a:avLst/>
              </a:prstGeom>
              <a:blipFill>
                <a:blip r:embed="rId7"/>
                <a:stretch>
                  <a:fillRect l="-943" t="-119403" r="-2358" b="-179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5" name="Oval 2054">
            <a:extLst>
              <a:ext uri="{FF2B5EF4-FFF2-40B4-BE49-F238E27FC236}">
                <a16:creationId xmlns:a16="http://schemas.microsoft.com/office/drawing/2014/main" id="{786F360A-8975-4E47-99AD-E95DC7168696}"/>
              </a:ext>
            </a:extLst>
          </p:cNvPr>
          <p:cNvSpPr/>
          <p:nvPr/>
        </p:nvSpPr>
        <p:spPr>
          <a:xfrm>
            <a:off x="6726639" y="5303567"/>
            <a:ext cx="1716505" cy="10945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715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6" grpId="0" animBg="1"/>
      <p:bldP spid="137" grpId="0" animBg="1"/>
      <p:bldP spid="138" grpId="0" animBg="1"/>
      <p:bldP spid="63" grpId="0" animBg="1"/>
      <p:bldP spid="140" grpId="0" animBg="1"/>
      <p:bldP spid="141" grpId="0" animBg="1"/>
      <p:bldP spid="142" grpId="0" animBg="1"/>
      <p:bldP spid="205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AF148CA6-12F3-4A28-B188-3949C12C9BCA}"/>
              </a:ext>
            </a:extLst>
          </p:cNvPr>
          <p:cNvSpPr/>
          <p:nvPr/>
        </p:nvSpPr>
        <p:spPr>
          <a:xfrm>
            <a:off x="342454" y="2669707"/>
            <a:ext cx="2618630" cy="1467493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874FAFA-FD56-41B7-AFB2-76312B905252}"/>
              </a:ext>
            </a:extLst>
          </p:cNvPr>
          <p:cNvSpPr/>
          <p:nvPr/>
        </p:nvSpPr>
        <p:spPr>
          <a:xfrm>
            <a:off x="342454" y="4244657"/>
            <a:ext cx="2618630" cy="1458109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30" name="Flowchart: Manual Input 129">
            <a:extLst>
              <a:ext uri="{FF2B5EF4-FFF2-40B4-BE49-F238E27FC236}">
                <a16:creationId xmlns:a16="http://schemas.microsoft.com/office/drawing/2014/main" id="{31C3EDB9-D406-42E9-8B5A-2FC6DDE9D03D}"/>
              </a:ext>
            </a:extLst>
          </p:cNvPr>
          <p:cNvSpPr/>
          <p:nvPr/>
        </p:nvSpPr>
        <p:spPr>
          <a:xfrm rot="16200000">
            <a:off x="2316336" y="3853526"/>
            <a:ext cx="259979" cy="1032771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>
                <a:solidFill>
                  <a:schemeClr val="dk1"/>
                </a:solidFill>
              </a:rPr>
              <a:t>WORKER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064544-484E-4941-BECC-C9639D50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Distributed ML training</a:t>
            </a:r>
            <a:br>
              <a:rPr lang="en-US" sz="3000" dirty="0"/>
            </a:br>
            <a:r>
              <a:rPr lang="en-US" sz="3000" dirty="0"/>
              <a:t>Model parallel or hybrid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F925DD-7EC5-4BA1-AEB7-1878D931BC6F}"/>
              </a:ext>
            </a:extLst>
          </p:cNvPr>
          <p:cNvGrpSpPr/>
          <p:nvPr/>
        </p:nvGrpSpPr>
        <p:grpSpPr>
          <a:xfrm flipH="1">
            <a:off x="2540866" y="3460597"/>
            <a:ext cx="144136" cy="338820"/>
            <a:chOff x="3746089" y="5235756"/>
            <a:chExt cx="478954" cy="112587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8171C4D-AC5D-4551-96B9-625E31ED28B0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2C9534E-D729-483B-B3F6-23249F9BE930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AF158C3-6DE4-477A-9556-48564F62ACB8}"/>
              </a:ext>
            </a:extLst>
          </p:cNvPr>
          <p:cNvGrpSpPr/>
          <p:nvPr/>
        </p:nvGrpSpPr>
        <p:grpSpPr>
          <a:xfrm flipH="1">
            <a:off x="2097993" y="3263805"/>
            <a:ext cx="144136" cy="732403"/>
            <a:chOff x="5137177" y="4537824"/>
            <a:chExt cx="478954" cy="243372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311822C-5EE1-4FAA-BAEE-56F1E710ACCD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5F2D0FE-0751-4633-B2F4-A1248EAA656A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21AF3B2-4F93-4588-BF02-7D5D8A26C69D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413EFD9-39B7-4B21-B4EC-36BE6F159C2E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2E18FA-F7FC-4227-9E8B-26517C269B08}"/>
              </a:ext>
            </a:extLst>
          </p:cNvPr>
          <p:cNvCxnSpPr>
            <a:cxnSpLocks/>
            <a:stCxn id="44" idx="6"/>
            <a:endCxn id="40" idx="2"/>
          </p:cNvCxnSpPr>
          <p:nvPr/>
        </p:nvCxnSpPr>
        <p:spPr>
          <a:xfrm flipH="1" flipV="1">
            <a:off x="2242129" y="3334820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9438BD7-2D97-4B8D-AB38-82532F525D4C}"/>
              </a:ext>
            </a:extLst>
          </p:cNvPr>
          <p:cNvCxnSpPr>
            <a:cxnSpLocks/>
            <a:stCxn id="45" idx="6"/>
            <a:endCxn id="41" idx="2"/>
          </p:cNvCxnSpPr>
          <p:nvPr/>
        </p:nvCxnSpPr>
        <p:spPr>
          <a:xfrm flipH="1" flipV="1">
            <a:off x="2240020" y="3531611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CDF3A6-C251-4264-AD12-AE9B4A7FE328}"/>
              </a:ext>
            </a:extLst>
          </p:cNvPr>
          <p:cNvCxnSpPr>
            <a:cxnSpLocks/>
            <a:stCxn id="44" idx="6"/>
            <a:endCxn id="43" idx="2"/>
          </p:cNvCxnSpPr>
          <p:nvPr/>
        </p:nvCxnSpPr>
        <p:spPr>
          <a:xfrm flipH="1">
            <a:off x="2242129" y="3531612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B6E8D6-9B38-4494-AA84-D405C7674257}"/>
              </a:ext>
            </a:extLst>
          </p:cNvPr>
          <p:cNvCxnSpPr>
            <a:cxnSpLocks/>
            <a:stCxn id="44" idx="6"/>
            <a:endCxn id="42" idx="2"/>
          </p:cNvCxnSpPr>
          <p:nvPr/>
        </p:nvCxnSpPr>
        <p:spPr>
          <a:xfrm flipH="1">
            <a:off x="2240021" y="3531611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CB8E20-286F-477B-AB75-03456A875655}"/>
              </a:ext>
            </a:extLst>
          </p:cNvPr>
          <p:cNvCxnSpPr>
            <a:cxnSpLocks/>
            <a:stCxn id="41" idx="2"/>
            <a:endCxn id="44" idx="6"/>
          </p:cNvCxnSpPr>
          <p:nvPr/>
        </p:nvCxnSpPr>
        <p:spPr>
          <a:xfrm>
            <a:off x="2240021" y="3531611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8F8127-0869-41C8-895E-C56AE04791B6}"/>
              </a:ext>
            </a:extLst>
          </p:cNvPr>
          <p:cNvCxnSpPr>
            <a:cxnSpLocks/>
            <a:stCxn id="43" idx="2"/>
            <a:endCxn id="45" idx="6"/>
          </p:cNvCxnSpPr>
          <p:nvPr/>
        </p:nvCxnSpPr>
        <p:spPr>
          <a:xfrm flipV="1">
            <a:off x="2242129" y="3728403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AF026C-B49B-4CE7-AB8C-C66805A51DD6}"/>
              </a:ext>
            </a:extLst>
          </p:cNvPr>
          <p:cNvCxnSpPr>
            <a:cxnSpLocks/>
            <a:stCxn id="42" idx="2"/>
            <a:endCxn id="45" idx="6"/>
          </p:cNvCxnSpPr>
          <p:nvPr/>
        </p:nvCxnSpPr>
        <p:spPr>
          <a:xfrm>
            <a:off x="2240020" y="3728403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511058-2CFB-4333-A9E5-56BC13CBF67D}"/>
              </a:ext>
            </a:extLst>
          </p:cNvPr>
          <p:cNvCxnSpPr>
            <a:cxnSpLocks/>
            <a:stCxn id="40" idx="2"/>
            <a:endCxn id="45" idx="6"/>
          </p:cNvCxnSpPr>
          <p:nvPr/>
        </p:nvCxnSpPr>
        <p:spPr>
          <a:xfrm>
            <a:off x="2242129" y="3334819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2" name="Can 3">
            <a:extLst>
              <a:ext uri="{FF2B5EF4-FFF2-40B4-BE49-F238E27FC236}">
                <a16:creationId xmlns:a16="http://schemas.microsoft.com/office/drawing/2014/main" id="{FFEB80D9-490C-4AFB-8E71-CAAECC0B0B27}"/>
              </a:ext>
            </a:extLst>
          </p:cNvPr>
          <p:cNvSpPr/>
          <p:nvPr/>
        </p:nvSpPr>
        <p:spPr>
          <a:xfrm>
            <a:off x="812029" y="2750520"/>
            <a:ext cx="1009881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9F2C762-6185-4A5C-BEF9-42BFF17E7F34}"/>
              </a:ext>
            </a:extLst>
          </p:cNvPr>
          <p:cNvGrpSpPr/>
          <p:nvPr/>
        </p:nvGrpSpPr>
        <p:grpSpPr>
          <a:xfrm>
            <a:off x="2093705" y="5062460"/>
            <a:ext cx="144136" cy="338820"/>
            <a:chOff x="3746089" y="5235756"/>
            <a:chExt cx="478954" cy="1125873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1FFF91E-199B-48A7-8661-EDED6126CD21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C5877558-7691-4F7A-9AFC-21213B4D414F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D3B626E-0FCE-46F0-974C-00436ECA2B40}"/>
              </a:ext>
            </a:extLst>
          </p:cNvPr>
          <p:cNvGrpSpPr/>
          <p:nvPr/>
        </p:nvGrpSpPr>
        <p:grpSpPr>
          <a:xfrm>
            <a:off x="2536578" y="4865667"/>
            <a:ext cx="144136" cy="732404"/>
            <a:chOff x="5137177" y="4537824"/>
            <a:chExt cx="478954" cy="2433721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8B63A4F9-FBC3-48D7-89B8-39C427D75ECA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DBC092D-5374-4101-9B5D-5861E8C26EFB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362FA98-263A-4F4D-87FB-05ED43563F44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85308FB-70DE-473D-81AF-0B0DCE06AF99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E12800C-23F9-4406-94C1-D08822793FFB}"/>
              </a:ext>
            </a:extLst>
          </p:cNvPr>
          <p:cNvCxnSpPr>
            <a:cxnSpLocks/>
            <a:stCxn id="125" idx="6"/>
            <a:endCxn id="121" idx="2"/>
          </p:cNvCxnSpPr>
          <p:nvPr/>
        </p:nvCxnSpPr>
        <p:spPr>
          <a:xfrm flipV="1">
            <a:off x="2235733" y="4936681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850FDCF8-EFC7-49EA-BB2C-AF8E54A9AB2B}"/>
              </a:ext>
            </a:extLst>
          </p:cNvPr>
          <p:cNvCxnSpPr>
            <a:cxnSpLocks/>
            <a:stCxn id="126" idx="6"/>
            <a:endCxn id="122" idx="2"/>
          </p:cNvCxnSpPr>
          <p:nvPr/>
        </p:nvCxnSpPr>
        <p:spPr>
          <a:xfrm flipV="1">
            <a:off x="2237840" y="5133473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1F15764-80D9-4FFE-A25C-C0684BE3661F}"/>
              </a:ext>
            </a:extLst>
          </p:cNvPr>
          <p:cNvCxnSpPr>
            <a:cxnSpLocks/>
            <a:stCxn id="125" idx="6"/>
            <a:endCxn id="124" idx="2"/>
          </p:cNvCxnSpPr>
          <p:nvPr/>
        </p:nvCxnSpPr>
        <p:spPr>
          <a:xfrm>
            <a:off x="2235733" y="5133474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B0B74A3-1B45-436E-ABFB-B6B5C98418DD}"/>
              </a:ext>
            </a:extLst>
          </p:cNvPr>
          <p:cNvCxnSpPr>
            <a:cxnSpLocks/>
            <a:stCxn id="125" idx="6"/>
            <a:endCxn id="123" idx="2"/>
          </p:cNvCxnSpPr>
          <p:nvPr/>
        </p:nvCxnSpPr>
        <p:spPr>
          <a:xfrm>
            <a:off x="2235733" y="5133473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5FEBCB6-EDC6-4465-8F8D-B48C3707F177}"/>
              </a:ext>
            </a:extLst>
          </p:cNvPr>
          <p:cNvCxnSpPr>
            <a:cxnSpLocks/>
            <a:stCxn id="122" idx="2"/>
            <a:endCxn id="125" idx="6"/>
          </p:cNvCxnSpPr>
          <p:nvPr/>
        </p:nvCxnSpPr>
        <p:spPr>
          <a:xfrm flipH="1">
            <a:off x="2235733" y="5133474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164BFEF-A1F5-4B92-B7B6-9D52D56A6E22}"/>
              </a:ext>
            </a:extLst>
          </p:cNvPr>
          <p:cNvCxnSpPr>
            <a:cxnSpLocks/>
            <a:stCxn id="124" idx="2"/>
            <a:endCxn id="126" idx="6"/>
          </p:cNvCxnSpPr>
          <p:nvPr/>
        </p:nvCxnSpPr>
        <p:spPr>
          <a:xfrm flipH="1" flipV="1">
            <a:off x="2237841" y="5330265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6AFAA16-9BF7-4947-8DE0-AAC6AE2126A3}"/>
              </a:ext>
            </a:extLst>
          </p:cNvPr>
          <p:cNvCxnSpPr>
            <a:cxnSpLocks/>
            <a:stCxn id="123" idx="2"/>
            <a:endCxn id="126" idx="6"/>
          </p:cNvCxnSpPr>
          <p:nvPr/>
        </p:nvCxnSpPr>
        <p:spPr>
          <a:xfrm flipH="1">
            <a:off x="2237840" y="5330265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1185BAF-3D1F-4AED-9F79-0F16F1F950C4}"/>
              </a:ext>
            </a:extLst>
          </p:cNvPr>
          <p:cNvCxnSpPr>
            <a:cxnSpLocks/>
            <a:stCxn id="121" idx="2"/>
            <a:endCxn id="126" idx="6"/>
          </p:cNvCxnSpPr>
          <p:nvPr/>
        </p:nvCxnSpPr>
        <p:spPr>
          <a:xfrm flipH="1">
            <a:off x="2237841" y="4936682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0" name="Can 3">
            <a:extLst>
              <a:ext uri="{FF2B5EF4-FFF2-40B4-BE49-F238E27FC236}">
                <a16:creationId xmlns:a16="http://schemas.microsoft.com/office/drawing/2014/main" id="{1842B0F9-A564-4ED8-8BAE-89A5A31E563D}"/>
              </a:ext>
            </a:extLst>
          </p:cNvPr>
          <p:cNvSpPr/>
          <p:nvPr/>
        </p:nvSpPr>
        <p:spPr>
          <a:xfrm>
            <a:off x="809920" y="4339628"/>
            <a:ext cx="988022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sp>
        <p:nvSpPr>
          <p:cNvPr id="57" name="Flowchart: Manual Input 56">
            <a:extLst>
              <a:ext uri="{FF2B5EF4-FFF2-40B4-BE49-F238E27FC236}">
                <a16:creationId xmlns:a16="http://schemas.microsoft.com/office/drawing/2014/main" id="{AC91E856-83FE-4519-8997-2CF6444002A3}"/>
              </a:ext>
            </a:extLst>
          </p:cNvPr>
          <p:cNvSpPr/>
          <p:nvPr/>
        </p:nvSpPr>
        <p:spPr>
          <a:xfrm rot="16200000">
            <a:off x="2314708" y="2290005"/>
            <a:ext cx="259979" cy="1032772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/>
              <a:t>WORKER 1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A0E678-776F-4AE3-8E7D-59A32FDE0E6D}"/>
              </a:ext>
            </a:extLst>
          </p:cNvPr>
          <p:cNvGrpSpPr/>
          <p:nvPr/>
        </p:nvGrpSpPr>
        <p:grpSpPr>
          <a:xfrm>
            <a:off x="630101" y="3000627"/>
            <a:ext cx="1115378" cy="991538"/>
            <a:chOff x="6446294" y="2783124"/>
            <a:chExt cx="3736270" cy="3321430"/>
          </a:xfrm>
        </p:grpSpPr>
        <p:pic>
          <p:nvPicPr>
            <p:cNvPr id="149" name="Picture 4" descr="White and Black Siberian Husky">
              <a:extLst>
                <a:ext uri="{FF2B5EF4-FFF2-40B4-BE49-F238E27FC236}">
                  <a16:creationId xmlns:a16="http://schemas.microsoft.com/office/drawing/2014/main" id="{BD0CCD0D-CE25-4CC5-8390-C06336E836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8" t="7764" r="50000" b="50000"/>
            <a:stretch/>
          </p:blipFill>
          <p:spPr bwMode="auto">
            <a:xfrm>
              <a:off x="6558663" y="2830290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915C17A-9B93-4E99-901C-B5042F4EC18C}"/>
                </a:ext>
              </a:extLst>
            </p:cNvPr>
            <p:cNvSpPr txBox="1"/>
            <p:nvPr/>
          </p:nvSpPr>
          <p:spPr>
            <a:xfrm>
              <a:off x="6446294" y="2783124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151" name="Picture 2" descr="White and Black Cat">
              <a:extLst>
                <a:ext uri="{FF2B5EF4-FFF2-40B4-BE49-F238E27FC236}">
                  <a16:creationId xmlns:a16="http://schemas.microsoft.com/office/drawing/2014/main" id="{1001E6DE-23F1-49B8-8A15-11268E6C76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1" r="65" b="15969"/>
            <a:stretch/>
          </p:blipFill>
          <p:spPr bwMode="auto">
            <a:xfrm>
              <a:off x="8257841" y="4419405"/>
              <a:ext cx="1905377" cy="162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819C717-0A90-467F-AD86-DC32B5195652}"/>
                </a:ext>
              </a:extLst>
            </p:cNvPr>
            <p:cNvSpPr txBox="1"/>
            <p:nvPr/>
          </p:nvSpPr>
          <p:spPr>
            <a:xfrm>
              <a:off x="9426700" y="569838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  <p:pic>
          <p:nvPicPr>
            <p:cNvPr id="153" name="Picture 4" descr="Close Up Photography of Adult Black and White Short Coat Dog">
              <a:extLst>
                <a:ext uri="{FF2B5EF4-FFF2-40B4-BE49-F238E27FC236}">
                  <a16:creationId xmlns:a16="http://schemas.microsoft.com/office/drawing/2014/main" id="{5FBA79CE-5CAB-4A0E-A875-A474152090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19" y="4229787"/>
              <a:ext cx="1955536" cy="146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4496F0C-17A7-4D3F-8962-A7AE0FA80A56}"/>
                </a:ext>
              </a:extLst>
            </p:cNvPr>
            <p:cNvSpPr txBox="1"/>
            <p:nvPr/>
          </p:nvSpPr>
          <p:spPr>
            <a:xfrm>
              <a:off x="6493687" y="533585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155" name="Picture 2" descr="Orange Tabby Cat Near Window">
              <a:extLst>
                <a:ext uri="{FF2B5EF4-FFF2-40B4-BE49-F238E27FC236}">
                  <a16:creationId xmlns:a16="http://schemas.microsoft.com/office/drawing/2014/main" id="{3DC1A97F-D109-4132-ACD6-5C4516E5E7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" t="13917" r="17871" b="43846"/>
            <a:stretch/>
          </p:blipFill>
          <p:spPr bwMode="auto">
            <a:xfrm>
              <a:off x="8115935" y="2811087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63A4DE2-D58C-4339-B738-C1C19EE95D64}"/>
                </a:ext>
              </a:extLst>
            </p:cNvPr>
            <p:cNvSpPr txBox="1"/>
            <p:nvPr/>
          </p:nvSpPr>
          <p:spPr>
            <a:xfrm>
              <a:off x="9267920" y="278652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2B35A20F-C27D-49B4-B7F2-58DAA7C9D292}"/>
              </a:ext>
            </a:extLst>
          </p:cNvPr>
          <p:cNvGrpSpPr/>
          <p:nvPr/>
        </p:nvGrpSpPr>
        <p:grpSpPr>
          <a:xfrm>
            <a:off x="654996" y="4561826"/>
            <a:ext cx="1115378" cy="991538"/>
            <a:chOff x="6446294" y="2783124"/>
            <a:chExt cx="3736270" cy="3321430"/>
          </a:xfrm>
        </p:grpSpPr>
        <p:pic>
          <p:nvPicPr>
            <p:cNvPr id="272" name="Picture 4" descr="White and Black Siberian Husky">
              <a:extLst>
                <a:ext uri="{FF2B5EF4-FFF2-40B4-BE49-F238E27FC236}">
                  <a16:creationId xmlns:a16="http://schemas.microsoft.com/office/drawing/2014/main" id="{91FB0AFC-C4C8-4C7A-AD0F-62DCB1B6F1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8" t="7764" r="50000" b="50000"/>
            <a:stretch/>
          </p:blipFill>
          <p:spPr bwMode="auto">
            <a:xfrm>
              <a:off x="6558663" y="2830290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13A0264B-3BDF-433F-9402-709BCA1B9B75}"/>
                </a:ext>
              </a:extLst>
            </p:cNvPr>
            <p:cNvSpPr txBox="1"/>
            <p:nvPr/>
          </p:nvSpPr>
          <p:spPr>
            <a:xfrm>
              <a:off x="6446294" y="2783124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274" name="Picture 2" descr="White and Black Cat">
              <a:extLst>
                <a:ext uri="{FF2B5EF4-FFF2-40B4-BE49-F238E27FC236}">
                  <a16:creationId xmlns:a16="http://schemas.microsoft.com/office/drawing/2014/main" id="{34C02EC1-BB51-482A-97B2-B2A7B6884D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1" r="65" b="15969"/>
            <a:stretch/>
          </p:blipFill>
          <p:spPr bwMode="auto">
            <a:xfrm>
              <a:off x="8257841" y="4419405"/>
              <a:ext cx="1905377" cy="162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F6CF32FB-D068-4AB6-938C-56199B089D95}"/>
                </a:ext>
              </a:extLst>
            </p:cNvPr>
            <p:cNvSpPr txBox="1"/>
            <p:nvPr/>
          </p:nvSpPr>
          <p:spPr>
            <a:xfrm>
              <a:off x="9426700" y="569838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  <p:pic>
          <p:nvPicPr>
            <p:cNvPr id="276" name="Picture 4" descr="Close Up Photography of Adult Black and White Short Coat Dog">
              <a:extLst>
                <a:ext uri="{FF2B5EF4-FFF2-40B4-BE49-F238E27FC236}">
                  <a16:creationId xmlns:a16="http://schemas.microsoft.com/office/drawing/2014/main" id="{54B20776-99B4-4405-BBA8-70D90D806A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19" y="4229787"/>
              <a:ext cx="1955536" cy="146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A705BA51-9FC6-4E24-BF73-76F550556261}"/>
                </a:ext>
              </a:extLst>
            </p:cNvPr>
            <p:cNvSpPr txBox="1"/>
            <p:nvPr/>
          </p:nvSpPr>
          <p:spPr>
            <a:xfrm>
              <a:off x="6493687" y="533585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278" name="Picture 2" descr="Orange Tabby Cat Near Window">
              <a:extLst>
                <a:ext uri="{FF2B5EF4-FFF2-40B4-BE49-F238E27FC236}">
                  <a16:creationId xmlns:a16="http://schemas.microsoft.com/office/drawing/2014/main" id="{0B14FAA7-578C-4C3C-85BB-FBB389BC63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" t="13917" r="17871" b="43846"/>
            <a:stretch/>
          </p:blipFill>
          <p:spPr bwMode="auto">
            <a:xfrm>
              <a:off x="8115935" y="2811087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B1550D56-69EA-41A2-8EF9-05A2C9ECDF89}"/>
                </a:ext>
              </a:extLst>
            </p:cNvPr>
            <p:cNvSpPr txBox="1"/>
            <p:nvPr/>
          </p:nvSpPr>
          <p:spPr>
            <a:xfrm>
              <a:off x="9267920" y="278652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</p:grpSp>
      <p:sp>
        <p:nvSpPr>
          <p:cNvPr id="280" name="Rectangle 279">
            <a:extLst>
              <a:ext uri="{FF2B5EF4-FFF2-40B4-BE49-F238E27FC236}">
                <a16:creationId xmlns:a16="http://schemas.microsoft.com/office/drawing/2014/main" id="{9DF38790-F7B6-41F4-9544-CC61C71A2298}"/>
              </a:ext>
            </a:extLst>
          </p:cNvPr>
          <p:cNvSpPr/>
          <p:nvPr/>
        </p:nvSpPr>
        <p:spPr>
          <a:xfrm>
            <a:off x="3727289" y="2669707"/>
            <a:ext cx="2437680" cy="1430132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4CC7CB41-1BD2-4803-B6D6-4A093CBA8BBB}"/>
              </a:ext>
            </a:extLst>
          </p:cNvPr>
          <p:cNvSpPr/>
          <p:nvPr/>
        </p:nvSpPr>
        <p:spPr>
          <a:xfrm>
            <a:off x="3727289" y="4238481"/>
            <a:ext cx="2437680" cy="1430131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282" name="Flowchart: Manual Input 281">
            <a:extLst>
              <a:ext uri="{FF2B5EF4-FFF2-40B4-BE49-F238E27FC236}">
                <a16:creationId xmlns:a16="http://schemas.microsoft.com/office/drawing/2014/main" id="{FE9121D5-7E07-45B3-95CB-7C56725FD593}"/>
              </a:ext>
            </a:extLst>
          </p:cNvPr>
          <p:cNvSpPr/>
          <p:nvPr/>
        </p:nvSpPr>
        <p:spPr>
          <a:xfrm rot="16200000">
            <a:off x="5520220" y="3847350"/>
            <a:ext cx="259979" cy="1032771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>
                <a:solidFill>
                  <a:schemeClr val="dk1"/>
                </a:solidFill>
              </a:rPr>
              <a:t>WORKER 2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34CEC528-E4DC-4C76-B735-573287FBAA98}"/>
              </a:ext>
            </a:extLst>
          </p:cNvPr>
          <p:cNvGrpSpPr/>
          <p:nvPr/>
        </p:nvGrpSpPr>
        <p:grpSpPr>
          <a:xfrm flipH="1">
            <a:off x="5744751" y="3460597"/>
            <a:ext cx="144136" cy="338820"/>
            <a:chOff x="3746089" y="5235756"/>
            <a:chExt cx="478954" cy="1125873"/>
          </a:xfrm>
        </p:grpSpPr>
        <p:sp>
          <p:nvSpPr>
            <p:cNvPr id="284" name="Oval 283">
              <a:extLst>
                <a:ext uri="{FF2B5EF4-FFF2-40B4-BE49-F238E27FC236}">
                  <a16:creationId xmlns:a16="http://schemas.microsoft.com/office/drawing/2014/main" id="{B6823BC2-0A4C-4CF5-B8F9-B4CB4D026FB5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FE51625A-DA98-4DBB-83AD-571AFAB0F129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C4F9EFCE-113F-4128-9384-9FE3D6B38F3F}"/>
              </a:ext>
            </a:extLst>
          </p:cNvPr>
          <p:cNvGrpSpPr/>
          <p:nvPr/>
        </p:nvGrpSpPr>
        <p:grpSpPr>
          <a:xfrm flipH="1">
            <a:off x="5301878" y="3263805"/>
            <a:ext cx="144136" cy="732403"/>
            <a:chOff x="5137177" y="4537824"/>
            <a:chExt cx="478954" cy="2433721"/>
          </a:xfrm>
        </p:grpSpPr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479F4FBC-BD37-4C2E-916B-C0F4BA4EE626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8" name="Oval 287">
              <a:extLst>
                <a:ext uri="{FF2B5EF4-FFF2-40B4-BE49-F238E27FC236}">
                  <a16:creationId xmlns:a16="http://schemas.microsoft.com/office/drawing/2014/main" id="{57D130CF-D0D0-4A54-B950-AF3E7CD21DF8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D67AEABE-4B9F-43EA-A389-D010138D4105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90" name="Oval 289">
              <a:extLst>
                <a:ext uri="{FF2B5EF4-FFF2-40B4-BE49-F238E27FC236}">
                  <a16:creationId xmlns:a16="http://schemas.microsoft.com/office/drawing/2014/main" id="{36701431-CC47-4C1B-BDD5-5865CC59EC6F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DB93D043-E65E-47F4-A69E-0E0071B761E6}"/>
              </a:ext>
            </a:extLst>
          </p:cNvPr>
          <p:cNvCxnSpPr>
            <a:cxnSpLocks/>
            <a:stCxn id="284" idx="6"/>
            <a:endCxn id="287" idx="2"/>
          </p:cNvCxnSpPr>
          <p:nvPr/>
        </p:nvCxnSpPr>
        <p:spPr>
          <a:xfrm flipH="1" flipV="1">
            <a:off x="5446013" y="3334820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AEC65776-979F-498C-956C-649E6F8A8DF9}"/>
              </a:ext>
            </a:extLst>
          </p:cNvPr>
          <p:cNvCxnSpPr>
            <a:cxnSpLocks/>
            <a:stCxn id="285" idx="6"/>
            <a:endCxn id="288" idx="2"/>
          </p:cNvCxnSpPr>
          <p:nvPr/>
        </p:nvCxnSpPr>
        <p:spPr>
          <a:xfrm flipH="1" flipV="1">
            <a:off x="5443905" y="3531611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C8C4C8FA-0769-4554-A958-0D5D5B0B14AF}"/>
              </a:ext>
            </a:extLst>
          </p:cNvPr>
          <p:cNvCxnSpPr>
            <a:cxnSpLocks/>
            <a:stCxn id="284" idx="6"/>
            <a:endCxn id="290" idx="2"/>
          </p:cNvCxnSpPr>
          <p:nvPr/>
        </p:nvCxnSpPr>
        <p:spPr>
          <a:xfrm flipH="1">
            <a:off x="5446013" y="3531612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92F9E2B0-78AB-4C19-9BA2-2F5CA0999A00}"/>
              </a:ext>
            </a:extLst>
          </p:cNvPr>
          <p:cNvCxnSpPr>
            <a:cxnSpLocks/>
            <a:stCxn id="284" idx="6"/>
            <a:endCxn id="289" idx="2"/>
          </p:cNvCxnSpPr>
          <p:nvPr/>
        </p:nvCxnSpPr>
        <p:spPr>
          <a:xfrm flipH="1">
            <a:off x="5443905" y="3531611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41A9114C-89E5-42EE-9D77-57AAD6C5ECE0}"/>
              </a:ext>
            </a:extLst>
          </p:cNvPr>
          <p:cNvCxnSpPr>
            <a:cxnSpLocks/>
            <a:stCxn id="288" idx="2"/>
            <a:endCxn id="284" idx="6"/>
          </p:cNvCxnSpPr>
          <p:nvPr/>
        </p:nvCxnSpPr>
        <p:spPr>
          <a:xfrm>
            <a:off x="5443905" y="3531611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13F22E85-A05D-4CA3-AC35-0F9586B7D94F}"/>
              </a:ext>
            </a:extLst>
          </p:cNvPr>
          <p:cNvCxnSpPr>
            <a:cxnSpLocks/>
            <a:stCxn id="290" idx="2"/>
            <a:endCxn id="285" idx="6"/>
          </p:cNvCxnSpPr>
          <p:nvPr/>
        </p:nvCxnSpPr>
        <p:spPr>
          <a:xfrm flipV="1">
            <a:off x="5446014" y="3728403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25FD094D-D813-4644-B183-F576D3320B93}"/>
              </a:ext>
            </a:extLst>
          </p:cNvPr>
          <p:cNvCxnSpPr>
            <a:cxnSpLocks/>
            <a:stCxn id="289" idx="2"/>
            <a:endCxn id="285" idx="6"/>
          </p:cNvCxnSpPr>
          <p:nvPr/>
        </p:nvCxnSpPr>
        <p:spPr>
          <a:xfrm>
            <a:off x="5443905" y="3728403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5DEB7B1E-B752-4AFB-B9EB-B10675A0DCC2}"/>
              </a:ext>
            </a:extLst>
          </p:cNvPr>
          <p:cNvCxnSpPr>
            <a:cxnSpLocks/>
            <a:stCxn id="287" idx="2"/>
            <a:endCxn id="285" idx="6"/>
          </p:cNvCxnSpPr>
          <p:nvPr/>
        </p:nvCxnSpPr>
        <p:spPr>
          <a:xfrm>
            <a:off x="5446014" y="3334819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9" name="Can 3">
            <a:extLst>
              <a:ext uri="{FF2B5EF4-FFF2-40B4-BE49-F238E27FC236}">
                <a16:creationId xmlns:a16="http://schemas.microsoft.com/office/drawing/2014/main" id="{FFFDE4F4-BEBB-4944-A4F1-D91416B3EBF4}"/>
              </a:ext>
            </a:extLst>
          </p:cNvPr>
          <p:cNvSpPr/>
          <p:nvPr/>
        </p:nvSpPr>
        <p:spPr>
          <a:xfrm>
            <a:off x="4015914" y="2750520"/>
            <a:ext cx="1001305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E7B17CE-451F-4AC3-93D6-EFF758A16E13}"/>
              </a:ext>
            </a:extLst>
          </p:cNvPr>
          <p:cNvGrpSpPr/>
          <p:nvPr/>
        </p:nvGrpSpPr>
        <p:grpSpPr>
          <a:xfrm>
            <a:off x="5297589" y="5056284"/>
            <a:ext cx="144136" cy="338820"/>
            <a:chOff x="3746089" y="5235756"/>
            <a:chExt cx="478954" cy="1125873"/>
          </a:xfrm>
        </p:grpSpPr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C8C38BE6-2C8A-475F-B12A-0FF7846CE556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34770C75-2771-4BC0-8E9C-7065D6E5FB67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303" name="Group 302">
            <a:extLst>
              <a:ext uri="{FF2B5EF4-FFF2-40B4-BE49-F238E27FC236}">
                <a16:creationId xmlns:a16="http://schemas.microsoft.com/office/drawing/2014/main" id="{59584868-4730-404B-9F9C-A06EA14AB429}"/>
              </a:ext>
            </a:extLst>
          </p:cNvPr>
          <p:cNvGrpSpPr/>
          <p:nvPr/>
        </p:nvGrpSpPr>
        <p:grpSpPr>
          <a:xfrm>
            <a:off x="5740462" y="4859491"/>
            <a:ext cx="144136" cy="732404"/>
            <a:chOff x="5137177" y="4537824"/>
            <a:chExt cx="478954" cy="2433721"/>
          </a:xfrm>
        </p:grpSpPr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401A7B1C-FC49-433D-B4E0-0DB47A130F55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5" name="Oval 304">
              <a:extLst>
                <a:ext uri="{FF2B5EF4-FFF2-40B4-BE49-F238E27FC236}">
                  <a16:creationId xmlns:a16="http://schemas.microsoft.com/office/drawing/2014/main" id="{4052F89A-AD36-476E-BA38-FF382B8E9206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A00A003E-3385-428D-8162-339B1BD911C8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2CE315D1-2B68-4B66-8426-4648C1D74B80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70325BF0-AD0E-4622-8AD3-DAA952E27A87}"/>
              </a:ext>
            </a:extLst>
          </p:cNvPr>
          <p:cNvCxnSpPr>
            <a:cxnSpLocks/>
            <a:stCxn id="301" idx="6"/>
            <a:endCxn id="304" idx="2"/>
          </p:cNvCxnSpPr>
          <p:nvPr/>
        </p:nvCxnSpPr>
        <p:spPr>
          <a:xfrm flipV="1">
            <a:off x="5439617" y="4930506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9" name="Straight Connector 308">
            <a:extLst>
              <a:ext uri="{FF2B5EF4-FFF2-40B4-BE49-F238E27FC236}">
                <a16:creationId xmlns:a16="http://schemas.microsoft.com/office/drawing/2014/main" id="{E5C93551-3FE3-4797-9100-54C0E6D582B2}"/>
              </a:ext>
            </a:extLst>
          </p:cNvPr>
          <p:cNvCxnSpPr>
            <a:cxnSpLocks/>
            <a:stCxn id="302" idx="6"/>
            <a:endCxn id="305" idx="2"/>
          </p:cNvCxnSpPr>
          <p:nvPr/>
        </p:nvCxnSpPr>
        <p:spPr>
          <a:xfrm flipV="1">
            <a:off x="5441725" y="5127298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AF742689-AF75-4683-BDD7-6F3A1FBFBCBD}"/>
              </a:ext>
            </a:extLst>
          </p:cNvPr>
          <p:cNvCxnSpPr>
            <a:cxnSpLocks/>
            <a:stCxn id="301" idx="6"/>
            <a:endCxn id="307" idx="2"/>
          </p:cNvCxnSpPr>
          <p:nvPr/>
        </p:nvCxnSpPr>
        <p:spPr>
          <a:xfrm>
            <a:off x="5439617" y="5127298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1" name="Straight Connector 310">
            <a:extLst>
              <a:ext uri="{FF2B5EF4-FFF2-40B4-BE49-F238E27FC236}">
                <a16:creationId xmlns:a16="http://schemas.microsoft.com/office/drawing/2014/main" id="{1AB3DE39-D01C-4D40-AE7C-F317C97C94A2}"/>
              </a:ext>
            </a:extLst>
          </p:cNvPr>
          <p:cNvCxnSpPr>
            <a:cxnSpLocks/>
            <a:stCxn id="301" idx="6"/>
            <a:endCxn id="306" idx="2"/>
          </p:cNvCxnSpPr>
          <p:nvPr/>
        </p:nvCxnSpPr>
        <p:spPr>
          <a:xfrm>
            <a:off x="5439618" y="5127298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35205435-5AF2-4ECE-AD08-645A4DD92CF3}"/>
              </a:ext>
            </a:extLst>
          </p:cNvPr>
          <p:cNvCxnSpPr>
            <a:cxnSpLocks/>
            <a:stCxn id="305" idx="2"/>
            <a:endCxn id="301" idx="6"/>
          </p:cNvCxnSpPr>
          <p:nvPr/>
        </p:nvCxnSpPr>
        <p:spPr>
          <a:xfrm flipH="1">
            <a:off x="5439618" y="5127298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7EA803AD-1C04-4606-B39D-949A0A981441}"/>
              </a:ext>
            </a:extLst>
          </p:cNvPr>
          <p:cNvCxnSpPr>
            <a:cxnSpLocks/>
            <a:stCxn id="307" idx="2"/>
            <a:endCxn id="302" idx="6"/>
          </p:cNvCxnSpPr>
          <p:nvPr/>
        </p:nvCxnSpPr>
        <p:spPr>
          <a:xfrm flipH="1" flipV="1">
            <a:off x="5441725" y="5324090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9BB83DC6-BA71-4653-94B5-C0E9A187FCDA}"/>
              </a:ext>
            </a:extLst>
          </p:cNvPr>
          <p:cNvCxnSpPr>
            <a:cxnSpLocks/>
            <a:stCxn id="306" idx="2"/>
            <a:endCxn id="302" idx="6"/>
          </p:cNvCxnSpPr>
          <p:nvPr/>
        </p:nvCxnSpPr>
        <p:spPr>
          <a:xfrm flipH="1">
            <a:off x="5441725" y="5324090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5" name="Straight Connector 314">
            <a:extLst>
              <a:ext uri="{FF2B5EF4-FFF2-40B4-BE49-F238E27FC236}">
                <a16:creationId xmlns:a16="http://schemas.microsoft.com/office/drawing/2014/main" id="{F3AE2877-2FCC-4F9A-A6E4-30078463C236}"/>
              </a:ext>
            </a:extLst>
          </p:cNvPr>
          <p:cNvCxnSpPr>
            <a:cxnSpLocks/>
            <a:stCxn id="304" idx="2"/>
            <a:endCxn id="302" idx="6"/>
          </p:cNvCxnSpPr>
          <p:nvPr/>
        </p:nvCxnSpPr>
        <p:spPr>
          <a:xfrm flipH="1">
            <a:off x="5441725" y="4930507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6" name="Can 3">
            <a:extLst>
              <a:ext uri="{FF2B5EF4-FFF2-40B4-BE49-F238E27FC236}">
                <a16:creationId xmlns:a16="http://schemas.microsoft.com/office/drawing/2014/main" id="{6F8CCFE2-D421-4EC7-9E50-08F997AA7779}"/>
              </a:ext>
            </a:extLst>
          </p:cNvPr>
          <p:cNvSpPr/>
          <p:nvPr/>
        </p:nvSpPr>
        <p:spPr>
          <a:xfrm>
            <a:off x="4013805" y="4333453"/>
            <a:ext cx="1001305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sp>
        <p:nvSpPr>
          <p:cNvPr id="317" name="Flowchart: Manual Input 316">
            <a:extLst>
              <a:ext uri="{FF2B5EF4-FFF2-40B4-BE49-F238E27FC236}">
                <a16:creationId xmlns:a16="http://schemas.microsoft.com/office/drawing/2014/main" id="{509859CB-DAAF-4FED-992A-6ECF4B957E27}"/>
              </a:ext>
            </a:extLst>
          </p:cNvPr>
          <p:cNvSpPr/>
          <p:nvPr/>
        </p:nvSpPr>
        <p:spPr>
          <a:xfrm rot="16200000">
            <a:off x="5518593" y="2290005"/>
            <a:ext cx="259979" cy="1032772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/>
              <a:t>WORKER 1</a:t>
            </a:r>
          </a:p>
        </p:txBody>
      </p: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F1C10513-7DE8-43C1-ABA1-C25A1484B790}"/>
              </a:ext>
            </a:extLst>
          </p:cNvPr>
          <p:cNvGrpSpPr/>
          <p:nvPr/>
        </p:nvGrpSpPr>
        <p:grpSpPr>
          <a:xfrm>
            <a:off x="3833986" y="3000627"/>
            <a:ext cx="1067978" cy="498817"/>
            <a:chOff x="6446294" y="2783124"/>
            <a:chExt cx="3577490" cy="1670924"/>
          </a:xfrm>
        </p:grpSpPr>
        <p:pic>
          <p:nvPicPr>
            <p:cNvPr id="319" name="Picture 4" descr="White and Black Siberian Husky">
              <a:extLst>
                <a:ext uri="{FF2B5EF4-FFF2-40B4-BE49-F238E27FC236}">
                  <a16:creationId xmlns:a16="http://schemas.microsoft.com/office/drawing/2014/main" id="{F90CEF13-DBC1-4EA8-AD9C-EBD1F3A53A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8" t="7764" r="50000" b="50000"/>
            <a:stretch/>
          </p:blipFill>
          <p:spPr bwMode="auto">
            <a:xfrm>
              <a:off x="6558663" y="2830290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DC94A8BA-662B-4215-875C-D8F34E570507}"/>
                </a:ext>
              </a:extLst>
            </p:cNvPr>
            <p:cNvSpPr txBox="1"/>
            <p:nvPr/>
          </p:nvSpPr>
          <p:spPr>
            <a:xfrm>
              <a:off x="6446294" y="2783124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325" name="Picture 2" descr="Orange Tabby Cat Near Window">
              <a:extLst>
                <a:ext uri="{FF2B5EF4-FFF2-40B4-BE49-F238E27FC236}">
                  <a16:creationId xmlns:a16="http://schemas.microsoft.com/office/drawing/2014/main" id="{890631E2-8B3E-441B-A4F9-B39252B3F6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" t="13917" r="17871" b="43846"/>
            <a:stretch/>
          </p:blipFill>
          <p:spPr bwMode="auto">
            <a:xfrm>
              <a:off x="8115935" y="2811087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6" name="TextBox 325">
              <a:extLst>
                <a:ext uri="{FF2B5EF4-FFF2-40B4-BE49-F238E27FC236}">
                  <a16:creationId xmlns:a16="http://schemas.microsoft.com/office/drawing/2014/main" id="{84F38211-368C-4AB4-87F6-C39D9F6347DF}"/>
                </a:ext>
              </a:extLst>
            </p:cNvPr>
            <p:cNvSpPr txBox="1"/>
            <p:nvPr/>
          </p:nvSpPr>
          <p:spPr>
            <a:xfrm>
              <a:off x="9267920" y="278652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A37CD7A0-57F3-41DE-994D-4B9300E673CF}"/>
              </a:ext>
            </a:extLst>
          </p:cNvPr>
          <p:cNvGrpSpPr/>
          <p:nvPr/>
        </p:nvGrpSpPr>
        <p:grpSpPr>
          <a:xfrm>
            <a:off x="3858880" y="4555651"/>
            <a:ext cx="1067978" cy="498817"/>
            <a:chOff x="6446294" y="2783124"/>
            <a:chExt cx="3577490" cy="1670924"/>
          </a:xfrm>
        </p:grpSpPr>
        <p:pic>
          <p:nvPicPr>
            <p:cNvPr id="328" name="Picture 4" descr="White and Black Siberian Husky">
              <a:extLst>
                <a:ext uri="{FF2B5EF4-FFF2-40B4-BE49-F238E27FC236}">
                  <a16:creationId xmlns:a16="http://schemas.microsoft.com/office/drawing/2014/main" id="{F3057645-6853-4D7B-B659-A64A1042D2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38" t="7764" r="50000" b="50000"/>
            <a:stretch/>
          </p:blipFill>
          <p:spPr bwMode="auto">
            <a:xfrm>
              <a:off x="6558663" y="2830290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9" name="TextBox 328">
              <a:extLst>
                <a:ext uri="{FF2B5EF4-FFF2-40B4-BE49-F238E27FC236}">
                  <a16:creationId xmlns:a16="http://schemas.microsoft.com/office/drawing/2014/main" id="{8281C1DC-9447-41FF-939E-26420E017A9B}"/>
                </a:ext>
              </a:extLst>
            </p:cNvPr>
            <p:cNvSpPr txBox="1"/>
            <p:nvPr/>
          </p:nvSpPr>
          <p:spPr>
            <a:xfrm>
              <a:off x="6446294" y="2783124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  <p:pic>
          <p:nvPicPr>
            <p:cNvPr id="334" name="Picture 2" descr="Orange Tabby Cat Near Window">
              <a:extLst>
                <a:ext uri="{FF2B5EF4-FFF2-40B4-BE49-F238E27FC236}">
                  <a16:creationId xmlns:a16="http://schemas.microsoft.com/office/drawing/2014/main" id="{D6467C23-1996-4017-A119-655EEFDE6A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1" t="13917" r="17871" b="43846"/>
            <a:stretch/>
          </p:blipFill>
          <p:spPr bwMode="auto">
            <a:xfrm>
              <a:off x="8115935" y="2811087"/>
              <a:ext cx="1905378" cy="1623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5" name="TextBox 334">
              <a:extLst>
                <a:ext uri="{FF2B5EF4-FFF2-40B4-BE49-F238E27FC236}">
                  <a16:creationId xmlns:a16="http://schemas.microsoft.com/office/drawing/2014/main" id="{4FAD44B4-AA02-411D-986F-2D5FAFF5E0FB}"/>
                </a:ext>
              </a:extLst>
            </p:cNvPr>
            <p:cNvSpPr txBox="1"/>
            <p:nvPr/>
          </p:nvSpPr>
          <p:spPr>
            <a:xfrm>
              <a:off x="9267920" y="2786527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</p:grpSp>
      <p:sp>
        <p:nvSpPr>
          <p:cNvPr id="336" name="Rectangle 335">
            <a:extLst>
              <a:ext uri="{FF2B5EF4-FFF2-40B4-BE49-F238E27FC236}">
                <a16:creationId xmlns:a16="http://schemas.microsoft.com/office/drawing/2014/main" id="{B4F97AB6-DF1F-4ED9-B81F-98A9377DC441}"/>
              </a:ext>
            </a:extLst>
          </p:cNvPr>
          <p:cNvSpPr/>
          <p:nvPr/>
        </p:nvSpPr>
        <p:spPr>
          <a:xfrm>
            <a:off x="6337054" y="2669707"/>
            <a:ext cx="2437680" cy="1430132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780BE938-01F5-49FD-8D8D-554990B2377B}"/>
              </a:ext>
            </a:extLst>
          </p:cNvPr>
          <p:cNvSpPr/>
          <p:nvPr/>
        </p:nvSpPr>
        <p:spPr>
          <a:xfrm>
            <a:off x="6337054" y="4238481"/>
            <a:ext cx="2437680" cy="1430131"/>
          </a:xfrm>
          <a:prstGeom prst="rect">
            <a:avLst/>
          </a:prstGeom>
          <a:solidFill>
            <a:srgbClr val="E8EEF8"/>
          </a:solidFill>
          <a:ln>
            <a:solidFill>
              <a:schemeClr val="dk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38" name="Flowchart: Manual Input 337">
            <a:extLst>
              <a:ext uri="{FF2B5EF4-FFF2-40B4-BE49-F238E27FC236}">
                <a16:creationId xmlns:a16="http://schemas.microsoft.com/office/drawing/2014/main" id="{FC9C51E5-F64F-4F14-BC81-AE778C84F824}"/>
              </a:ext>
            </a:extLst>
          </p:cNvPr>
          <p:cNvSpPr/>
          <p:nvPr/>
        </p:nvSpPr>
        <p:spPr>
          <a:xfrm rot="16200000">
            <a:off x="8129986" y="3847350"/>
            <a:ext cx="259979" cy="1032771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>
                <a:solidFill>
                  <a:schemeClr val="dk1"/>
                </a:solidFill>
              </a:rPr>
              <a:t>WORKER 4</a:t>
            </a: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5770071B-E36D-4268-8E30-90AD43370ADE}"/>
              </a:ext>
            </a:extLst>
          </p:cNvPr>
          <p:cNvGrpSpPr/>
          <p:nvPr/>
        </p:nvGrpSpPr>
        <p:grpSpPr>
          <a:xfrm flipH="1">
            <a:off x="8354516" y="3460597"/>
            <a:ext cx="144136" cy="338820"/>
            <a:chOff x="3746089" y="5235756"/>
            <a:chExt cx="478954" cy="1125873"/>
          </a:xfrm>
        </p:grpSpPr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D38DD2DD-2B2B-497E-A723-406BF6018111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BDE1CBA3-0792-432D-9C64-E9D625827C5A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0AFF9199-B9F8-44FB-BF7B-5331229BA791}"/>
              </a:ext>
            </a:extLst>
          </p:cNvPr>
          <p:cNvGrpSpPr/>
          <p:nvPr/>
        </p:nvGrpSpPr>
        <p:grpSpPr>
          <a:xfrm flipH="1">
            <a:off x="7911643" y="3263805"/>
            <a:ext cx="144136" cy="732403"/>
            <a:chOff x="5137177" y="4537824"/>
            <a:chExt cx="478954" cy="2433721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6E0EBBAF-8482-409F-9330-7913BFBDF82A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4" name="Oval 343">
              <a:extLst>
                <a:ext uri="{FF2B5EF4-FFF2-40B4-BE49-F238E27FC236}">
                  <a16:creationId xmlns:a16="http://schemas.microsoft.com/office/drawing/2014/main" id="{53D07210-AD0C-42EA-812A-C2399F296FA4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5" name="Oval 344">
              <a:extLst>
                <a:ext uri="{FF2B5EF4-FFF2-40B4-BE49-F238E27FC236}">
                  <a16:creationId xmlns:a16="http://schemas.microsoft.com/office/drawing/2014/main" id="{1A3E9098-0339-4BD4-B595-06D3EED416EC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46" name="Oval 345">
              <a:extLst>
                <a:ext uri="{FF2B5EF4-FFF2-40B4-BE49-F238E27FC236}">
                  <a16:creationId xmlns:a16="http://schemas.microsoft.com/office/drawing/2014/main" id="{3BE51F6D-30C2-491D-89B0-D099E094D2C4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A7F5600F-31C2-4C59-8A6E-79C613FF97C4}"/>
              </a:ext>
            </a:extLst>
          </p:cNvPr>
          <p:cNvCxnSpPr>
            <a:cxnSpLocks/>
            <a:stCxn id="340" idx="6"/>
            <a:endCxn id="343" idx="2"/>
          </p:cNvCxnSpPr>
          <p:nvPr/>
        </p:nvCxnSpPr>
        <p:spPr>
          <a:xfrm flipH="1" flipV="1">
            <a:off x="8055778" y="3334820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AE852615-01CB-4628-B08F-2A372643F937}"/>
              </a:ext>
            </a:extLst>
          </p:cNvPr>
          <p:cNvCxnSpPr>
            <a:cxnSpLocks/>
            <a:stCxn id="341" idx="6"/>
            <a:endCxn id="344" idx="2"/>
          </p:cNvCxnSpPr>
          <p:nvPr/>
        </p:nvCxnSpPr>
        <p:spPr>
          <a:xfrm flipH="1" flipV="1">
            <a:off x="8053670" y="3531611"/>
            <a:ext cx="300845" cy="196792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2B1F7895-1142-4272-A549-B57448FCA79B}"/>
              </a:ext>
            </a:extLst>
          </p:cNvPr>
          <p:cNvCxnSpPr>
            <a:cxnSpLocks/>
            <a:stCxn id="340" idx="6"/>
            <a:endCxn id="346" idx="2"/>
          </p:cNvCxnSpPr>
          <p:nvPr/>
        </p:nvCxnSpPr>
        <p:spPr>
          <a:xfrm flipH="1">
            <a:off x="8055778" y="3531612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40C41152-EA60-407B-9E7D-A5966115069A}"/>
              </a:ext>
            </a:extLst>
          </p:cNvPr>
          <p:cNvCxnSpPr>
            <a:cxnSpLocks/>
            <a:stCxn id="340" idx="6"/>
            <a:endCxn id="345" idx="2"/>
          </p:cNvCxnSpPr>
          <p:nvPr/>
        </p:nvCxnSpPr>
        <p:spPr>
          <a:xfrm flipH="1">
            <a:off x="8053671" y="3531611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1" name="Straight Connector 350">
            <a:extLst>
              <a:ext uri="{FF2B5EF4-FFF2-40B4-BE49-F238E27FC236}">
                <a16:creationId xmlns:a16="http://schemas.microsoft.com/office/drawing/2014/main" id="{1D546473-6E70-4270-BCE9-69948999285C}"/>
              </a:ext>
            </a:extLst>
          </p:cNvPr>
          <p:cNvCxnSpPr>
            <a:cxnSpLocks/>
            <a:stCxn id="344" idx="2"/>
            <a:endCxn id="340" idx="6"/>
          </p:cNvCxnSpPr>
          <p:nvPr/>
        </p:nvCxnSpPr>
        <p:spPr>
          <a:xfrm>
            <a:off x="8053671" y="3531611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2" name="Straight Connector 351">
            <a:extLst>
              <a:ext uri="{FF2B5EF4-FFF2-40B4-BE49-F238E27FC236}">
                <a16:creationId xmlns:a16="http://schemas.microsoft.com/office/drawing/2014/main" id="{9B51C16B-E274-4A75-996B-FF3E7D74BF12}"/>
              </a:ext>
            </a:extLst>
          </p:cNvPr>
          <p:cNvCxnSpPr>
            <a:cxnSpLocks/>
            <a:stCxn id="346" idx="2"/>
            <a:endCxn id="341" idx="6"/>
          </p:cNvCxnSpPr>
          <p:nvPr/>
        </p:nvCxnSpPr>
        <p:spPr>
          <a:xfrm flipV="1">
            <a:off x="8055779" y="3728403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066B9004-8956-4B69-A0D3-E19ACABC7855}"/>
              </a:ext>
            </a:extLst>
          </p:cNvPr>
          <p:cNvCxnSpPr>
            <a:cxnSpLocks/>
            <a:stCxn id="345" idx="2"/>
            <a:endCxn id="341" idx="6"/>
          </p:cNvCxnSpPr>
          <p:nvPr/>
        </p:nvCxnSpPr>
        <p:spPr>
          <a:xfrm>
            <a:off x="8053670" y="3728403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4" name="Straight Connector 353">
            <a:extLst>
              <a:ext uri="{FF2B5EF4-FFF2-40B4-BE49-F238E27FC236}">
                <a16:creationId xmlns:a16="http://schemas.microsoft.com/office/drawing/2014/main" id="{9BA45515-6CCD-4010-89FB-4CA9D02E892A}"/>
              </a:ext>
            </a:extLst>
          </p:cNvPr>
          <p:cNvCxnSpPr>
            <a:cxnSpLocks/>
            <a:stCxn id="343" idx="2"/>
            <a:endCxn id="341" idx="6"/>
          </p:cNvCxnSpPr>
          <p:nvPr/>
        </p:nvCxnSpPr>
        <p:spPr>
          <a:xfrm>
            <a:off x="8055779" y="3334819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5" name="Can 3">
            <a:extLst>
              <a:ext uri="{FF2B5EF4-FFF2-40B4-BE49-F238E27FC236}">
                <a16:creationId xmlns:a16="http://schemas.microsoft.com/office/drawing/2014/main" id="{053577CB-EA93-471B-8DB3-DC2E25F987A1}"/>
              </a:ext>
            </a:extLst>
          </p:cNvPr>
          <p:cNvSpPr/>
          <p:nvPr/>
        </p:nvSpPr>
        <p:spPr>
          <a:xfrm>
            <a:off x="6625679" y="2750520"/>
            <a:ext cx="1001305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590AE064-9C66-4EBF-B929-C4CCEE16A8EB}"/>
              </a:ext>
            </a:extLst>
          </p:cNvPr>
          <p:cNvGrpSpPr/>
          <p:nvPr/>
        </p:nvGrpSpPr>
        <p:grpSpPr>
          <a:xfrm>
            <a:off x="7907355" y="5056284"/>
            <a:ext cx="144136" cy="338820"/>
            <a:chOff x="3746089" y="5235756"/>
            <a:chExt cx="478954" cy="1125873"/>
          </a:xfrm>
        </p:grpSpPr>
        <p:sp>
          <p:nvSpPr>
            <p:cNvPr id="357" name="Oval 356">
              <a:extLst>
                <a:ext uri="{FF2B5EF4-FFF2-40B4-BE49-F238E27FC236}">
                  <a16:creationId xmlns:a16="http://schemas.microsoft.com/office/drawing/2014/main" id="{BDA4EE78-8EC9-45A8-A869-49B9192F4F3C}"/>
                </a:ext>
              </a:extLst>
            </p:cNvPr>
            <p:cNvSpPr/>
            <p:nvPr/>
          </p:nvSpPr>
          <p:spPr>
            <a:xfrm>
              <a:off x="3746089" y="523575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58" name="Oval 357">
              <a:extLst>
                <a:ext uri="{FF2B5EF4-FFF2-40B4-BE49-F238E27FC236}">
                  <a16:creationId xmlns:a16="http://schemas.microsoft.com/office/drawing/2014/main" id="{AFBA1A98-7A19-4F74-9D1D-797031DB4182}"/>
                </a:ext>
              </a:extLst>
            </p:cNvPr>
            <p:cNvSpPr/>
            <p:nvPr/>
          </p:nvSpPr>
          <p:spPr>
            <a:xfrm>
              <a:off x="3753094" y="5889680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grpSp>
        <p:nvGrpSpPr>
          <p:cNvPr id="359" name="Group 358">
            <a:extLst>
              <a:ext uri="{FF2B5EF4-FFF2-40B4-BE49-F238E27FC236}">
                <a16:creationId xmlns:a16="http://schemas.microsoft.com/office/drawing/2014/main" id="{5AF32851-809F-41D3-8463-6DAD47F0BB49}"/>
              </a:ext>
            </a:extLst>
          </p:cNvPr>
          <p:cNvGrpSpPr/>
          <p:nvPr/>
        </p:nvGrpSpPr>
        <p:grpSpPr>
          <a:xfrm>
            <a:off x="8350227" y="4859491"/>
            <a:ext cx="144136" cy="732404"/>
            <a:chOff x="5137177" y="4537824"/>
            <a:chExt cx="478954" cy="2433721"/>
          </a:xfrm>
        </p:grpSpPr>
        <p:sp>
          <p:nvSpPr>
            <p:cNvPr id="360" name="Oval 359">
              <a:extLst>
                <a:ext uri="{FF2B5EF4-FFF2-40B4-BE49-F238E27FC236}">
                  <a16:creationId xmlns:a16="http://schemas.microsoft.com/office/drawing/2014/main" id="{BE02F628-5BCF-4C69-8B7F-E573783488E6}"/>
                </a:ext>
              </a:extLst>
            </p:cNvPr>
            <p:cNvSpPr/>
            <p:nvPr/>
          </p:nvSpPr>
          <p:spPr>
            <a:xfrm>
              <a:off x="5137177" y="4537824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54F89CB3-1B6E-438B-879D-30916E9FBF98}"/>
                </a:ext>
              </a:extLst>
            </p:cNvPr>
            <p:cNvSpPr/>
            <p:nvPr/>
          </p:nvSpPr>
          <p:spPr>
            <a:xfrm>
              <a:off x="5144182" y="5191748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2" name="Oval 361">
              <a:extLst>
                <a:ext uri="{FF2B5EF4-FFF2-40B4-BE49-F238E27FC236}">
                  <a16:creationId xmlns:a16="http://schemas.microsoft.com/office/drawing/2014/main" id="{CAD4B74F-B9FE-4CE1-849F-37E01AE3A490}"/>
                </a:ext>
              </a:extLst>
            </p:cNvPr>
            <p:cNvSpPr/>
            <p:nvPr/>
          </p:nvSpPr>
          <p:spPr>
            <a:xfrm>
              <a:off x="5144182" y="5845672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363" name="Oval 362">
              <a:extLst>
                <a:ext uri="{FF2B5EF4-FFF2-40B4-BE49-F238E27FC236}">
                  <a16:creationId xmlns:a16="http://schemas.microsoft.com/office/drawing/2014/main" id="{EE0DF59C-DEBC-48CE-B9B8-5DF0FBDE646F}"/>
                </a:ext>
              </a:extLst>
            </p:cNvPr>
            <p:cNvSpPr/>
            <p:nvPr/>
          </p:nvSpPr>
          <p:spPr>
            <a:xfrm>
              <a:off x="5137177" y="6499596"/>
              <a:ext cx="471949" cy="471949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15B6759B-53E3-46BF-B3B3-63DDA3368795}"/>
              </a:ext>
            </a:extLst>
          </p:cNvPr>
          <p:cNvCxnSpPr>
            <a:cxnSpLocks/>
            <a:stCxn id="357" idx="6"/>
            <a:endCxn id="360" idx="2"/>
          </p:cNvCxnSpPr>
          <p:nvPr/>
        </p:nvCxnSpPr>
        <p:spPr>
          <a:xfrm flipV="1">
            <a:off x="8049382" y="4930506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5" name="Straight Connector 364">
            <a:extLst>
              <a:ext uri="{FF2B5EF4-FFF2-40B4-BE49-F238E27FC236}">
                <a16:creationId xmlns:a16="http://schemas.microsoft.com/office/drawing/2014/main" id="{8A359BE4-E490-49B9-88FC-FFAE3C45E5CD}"/>
              </a:ext>
            </a:extLst>
          </p:cNvPr>
          <p:cNvCxnSpPr>
            <a:cxnSpLocks/>
            <a:stCxn id="358" idx="6"/>
            <a:endCxn id="361" idx="2"/>
          </p:cNvCxnSpPr>
          <p:nvPr/>
        </p:nvCxnSpPr>
        <p:spPr>
          <a:xfrm flipV="1">
            <a:off x="8051490" y="5127298"/>
            <a:ext cx="300845" cy="19679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6" name="Straight Connector 365">
            <a:extLst>
              <a:ext uri="{FF2B5EF4-FFF2-40B4-BE49-F238E27FC236}">
                <a16:creationId xmlns:a16="http://schemas.microsoft.com/office/drawing/2014/main" id="{AD83D887-8836-4F0F-93CE-1933DA4D96F0}"/>
              </a:ext>
            </a:extLst>
          </p:cNvPr>
          <p:cNvCxnSpPr>
            <a:cxnSpLocks/>
            <a:stCxn id="357" idx="6"/>
            <a:endCxn id="363" idx="2"/>
          </p:cNvCxnSpPr>
          <p:nvPr/>
        </p:nvCxnSpPr>
        <p:spPr>
          <a:xfrm>
            <a:off x="8049382" y="5127298"/>
            <a:ext cx="300845" cy="393583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7" name="Straight Connector 366">
            <a:extLst>
              <a:ext uri="{FF2B5EF4-FFF2-40B4-BE49-F238E27FC236}">
                <a16:creationId xmlns:a16="http://schemas.microsoft.com/office/drawing/2014/main" id="{03D872B5-DA5A-4525-A32D-9D8F91A0D207}"/>
              </a:ext>
            </a:extLst>
          </p:cNvPr>
          <p:cNvCxnSpPr>
            <a:cxnSpLocks/>
            <a:stCxn id="357" idx="6"/>
            <a:endCxn id="362" idx="2"/>
          </p:cNvCxnSpPr>
          <p:nvPr/>
        </p:nvCxnSpPr>
        <p:spPr>
          <a:xfrm>
            <a:off x="8049383" y="5127298"/>
            <a:ext cx="302953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8" name="Straight Connector 367">
            <a:extLst>
              <a:ext uri="{FF2B5EF4-FFF2-40B4-BE49-F238E27FC236}">
                <a16:creationId xmlns:a16="http://schemas.microsoft.com/office/drawing/2014/main" id="{51640AA2-B490-412E-B7C7-2241D311937E}"/>
              </a:ext>
            </a:extLst>
          </p:cNvPr>
          <p:cNvCxnSpPr>
            <a:cxnSpLocks/>
            <a:stCxn id="361" idx="2"/>
            <a:endCxn id="357" idx="6"/>
          </p:cNvCxnSpPr>
          <p:nvPr/>
        </p:nvCxnSpPr>
        <p:spPr>
          <a:xfrm flipH="1">
            <a:off x="8049383" y="5127298"/>
            <a:ext cx="302953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9" name="Straight Connector 368">
            <a:extLst>
              <a:ext uri="{FF2B5EF4-FFF2-40B4-BE49-F238E27FC236}">
                <a16:creationId xmlns:a16="http://schemas.microsoft.com/office/drawing/2014/main" id="{957B2DC3-A483-4EA5-B89D-897B63D57EA5}"/>
              </a:ext>
            </a:extLst>
          </p:cNvPr>
          <p:cNvCxnSpPr>
            <a:cxnSpLocks/>
            <a:stCxn id="363" idx="2"/>
            <a:endCxn id="358" idx="6"/>
          </p:cNvCxnSpPr>
          <p:nvPr/>
        </p:nvCxnSpPr>
        <p:spPr>
          <a:xfrm flipH="1" flipV="1">
            <a:off x="8051491" y="5324090"/>
            <a:ext cx="298736" cy="19679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0" name="Straight Connector 369">
            <a:extLst>
              <a:ext uri="{FF2B5EF4-FFF2-40B4-BE49-F238E27FC236}">
                <a16:creationId xmlns:a16="http://schemas.microsoft.com/office/drawing/2014/main" id="{7B13D602-B27B-4E07-84FF-B8AFED26D6D9}"/>
              </a:ext>
            </a:extLst>
          </p:cNvPr>
          <p:cNvCxnSpPr>
            <a:cxnSpLocks/>
            <a:stCxn id="362" idx="2"/>
            <a:endCxn id="358" idx="6"/>
          </p:cNvCxnSpPr>
          <p:nvPr/>
        </p:nvCxnSpPr>
        <p:spPr>
          <a:xfrm flipH="1">
            <a:off x="8051490" y="5324090"/>
            <a:ext cx="300845" cy="1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71" name="Straight Connector 370">
            <a:extLst>
              <a:ext uri="{FF2B5EF4-FFF2-40B4-BE49-F238E27FC236}">
                <a16:creationId xmlns:a16="http://schemas.microsoft.com/office/drawing/2014/main" id="{43400B2F-1FA0-496D-A0BE-60238D71B7FF}"/>
              </a:ext>
            </a:extLst>
          </p:cNvPr>
          <p:cNvCxnSpPr>
            <a:cxnSpLocks/>
            <a:stCxn id="360" idx="2"/>
            <a:endCxn id="358" idx="6"/>
          </p:cNvCxnSpPr>
          <p:nvPr/>
        </p:nvCxnSpPr>
        <p:spPr>
          <a:xfrm flipH="1">
            <a:off x="8051491" y="4930507"/>
            <a:ext cx="298736" cy="393584"/>
          </a:xfrm>
          <a:prstGeom prst="lin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2" name="Can 3">
            <a:extLst>
              <a:ext uri="{FF2B5EF4-FFF2-40B4-BE49-F238E27FC236}">
                <a16:creationId xmlns:a16="http://schemas.microsoft.com/office/drawing/2014/main" id="{C002276A-3831-473F-94CE-897ACD0E68B9}"/>
              </a:ext>
            </a:extLst>
          </p:cNvPr>
          <p:cNvSpPr/>
          <p:nvPr/>
        </p:nvSpPr>
        <p:spPr>
          <a:xfrm>
            <a:off x="6623570" y="4333453"/>
            <a:ext cx="1001305" cy="632204"/>
          </a:xfrm>
          <a:prstGeom prst="can">
            <a:avLst/>
          </a:prstGeom>
          <a:solidFill>
            <a:srgbClr val="92CB85"/>
          </a:solidFill>
          <a:ln w="38100">
            <a:solidFill>
              <a:srgbClr val="668E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Myriad Pro" panose="020B0503030403020204" pitchFamily="34" charset="0"/>
              </a:rPr>
              <a:t>Training dataset</a:t>
            </a:r>
          </a:p>
        </p:txBody>
      </p:sp>
      <p:sp>
        <p:nvSpPr>
          <p:cNvPr id="373" name="Flowchart: Manual Input 372">
            <a:extLst>
              <a:ext uri="{FF2B5EF4-FFF2-40B4-BE49-F238E27FC236}">
                <a16:creationId xmlns:a16="http://schemas.microsoft.com/office/drawing/2014/main" id="{08775BDC-4887-4306-92F7-BEE4189CBC80}"/>
              </a:ext>
            </a:extLst>
          </p:cNvPr>
          <p:cNvSpPr/>
          <p:nvPr/>
        </p:nvSpPr>
        <p:spPr>
          <a:xfrm rot="16200000">
            <a:off x="8128358" y="2290005"/>
            <a:ext cx="259979" cy="1032772"/>
          </a:xfrm>
          <a:prstGeom prst="flowChartManualInp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lIns="0" tIns="0" rIns="0" bIns="0" rtlCol="0" anchor="ctr"/>
          <a:lstStyle/>
          <a:p>
            <a:r>
              <a:rPr lang="en-US" sz="1200" dirty="0"/>
              <a:t>WORKER 3</a:t>
            </a:r>
          </a:p>
        </p:txBody>
      </p: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F9BF8C89-6A7A-42CE-A635-7CF9BD20D283}"/>
              </a:ext>
            </a:extLst>
          </p:cNvPr>
          <p:cNvGrpSpPr/>
          <p:nvPr/>
        </p:nvGrpSpPr>
        <p:grpSpPr>
          <a:xfrm>
            <a:off x="6457899" y="3271854"/>
            <a:ext cx="1101230" cy="559669"/>
            <a:chOff x="6493687" y="4229787"/>
            <a:chExt cx="3688877" cy="1874766"/>
          </a:xfrm>
        </p:grpSpPr>
        <p:pic>
          <p:nvPicPr>
            <p:cNvPr id="377" name="Picture 2" descr="White and Black Cat">
              <a:extLst>
                <a:ext uri="{FF2B5EF4-FFF2-40B4-BE49-F238E27FC236}">
                  <a16:creationId xmlns:a16="http://schemas.microsoft.com/office/drawing/2014/main" id="{52C76431-8AAE-40B0-83E9-05B6CCBAEF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1" r="65" b="15969"/>
            <a:stretch/>
          </p:blipFill>
          <p:spPr bwMode="auto">
            <a:xfrm>
              <a:off x="8257841" y="4419405"/>
              <a:ext cx="1905377" cy="162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8817BD96-F624-4F1A-B738-1FB9DEEA95C5}"/>
                </a:ext>
              </a:extLst>
            </p:cNvPr>
            <p:cNvSpPr txBox="1"/>
            <p:nvPr/>
          </p:nvSpPr>
          <p:spPr>
            <a:xfrm>
              <a:off x="9426700" y="5698386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  <p:pic>
          <p:nvPicPr>
            <p:cNvPr id="379" name="Picture 4" descr="Close Up Photography of Adult Black and White Short Coat Dog">
              <a:extLst>
                <a:ext uri="{FF2B5EF4-FFF2-40B4-BE49-F238E27FC236}">
                  <a16:creationId xmlns:a16="http://schemas.microsoft.com/office/drawing/2014/main" id="{5131ED78-F2B9-40E7-B32F-85B867818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19" y="4229787"/>
              <a:ext cx="1955536" cy="146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F8E5A8D7-AB07-49C7-9AAD-067BF3A5FA13}"/>
                </a:ext>
              </a:extLst>
            </p:cNvPr>
            <p:cNvSpPr txBox="1"/>
            <p:nvPr/>
          </p:nvSpPr>
          <p:spPr>
            <a:xfrm>
              <a:off x="6493687" y="5335856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519EF1E9-457E-49F2-A7A7-FC7FC38F8D1A}"/>
              </a:ext>
            </a:extLst>
          </p:cNvPr>
          <p:cNvGrpSpPr/>
          <p:nvPr/>
        </p:nvGrpSpPr>
        <p:grpSpPr>
          <a:xfrm>
            <a:off x="6482794" y="4826877"/>
            <a:ext cx="1101230" cy="559669"/>
            <a:chOff x="6493687" y="4229787"/>
            <a:chExt cx="3688877" cy="1874766"/>
          </a:xfrm>
        </p:grpSpPr>
        <p:pic>
          <p:nvPicPr>
            <p:cNvPr id="386" name="Picture 2" descr="White and Black Cat">
              <a:extLst>
                <a:ext uri="{FF2B5EF4-FFF2-40B4-BE49-F238E27FC236}">
                  <a16:creationId xmlns:a16="http://schemas.microsoft.com/office/drawing/2014/main" id="{1C9CBC9C-E573-4C4F-B85F-1810E351A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1" r="65" b="15969"/>
            <a:stretch/>
          </p:blipFill>
          <p:spPr bwMode="auto">
            <a:xfrm>
              <a:off x="8257841" y="4419405"/>
              <a:ext cx="1905377" cy="1623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702C6299-9CE5-4333-BA02-02F4C7CEDD5A}"/>
                </a:ext>
              </a:extLst>
            </p:cNvPr>
            <p:cNvSpPr txBox="1"/>
            <p:nvPr/>
          </p:nvSpPr>
          <p:spPr>
            <a:xfrm>
              <a:off x="9426700" y="5698386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CAT</a:t>
              </a:r>
            </a:p>
          </p:txBody>
        </p:sp>
        <p:pic>
          <p:nvPicPr>
            <p:cNvPr id="388" name="Picture 4" descr="Close Up Photography of Adult Black and White Short Coat Dog">
              <a:extLst>
                <a:ext uri="{FF2B5EF4-FFF2-40B4-BE49-F238E27FC236}">
                  <a16:creationId xmlns:a16="http://schemas.microsoft.com/office/drawing/2014/main" id="{91D12B4F-2320-4E0E-A6B9-DE9C5D819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6019" y="4229787"/>
              <a:ext cx="1955536" cy="1466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88A1329D-CA0D-4733-9F7B-B96668F86C2F}"/>
                </a:ext>
              </a:extLst>
            </p:cNvPr>
            <p:cNvSpPr txBox="1"/>
            <p:nvPr/>
          </p:nvSpPr>
          <p:spPr>
            <a:xfrm>
              <a:off x="6493687" y="5335856"/>
              <a:ext cx="755864" cy="4061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788" dirty="0">
                  <a:latin typeface="Myriad Pro" panose="020B0503030403020204" pitchFamily="34" charset="0"/>
                </a:rPr>
                <a:t>DOG</a:t>
              </a:r>
            </a:p>
          </p:txBody>
        </p:sp>
      </p:grp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DA2CAAA2-C9F3-447E-B269-E0FDAC795571}"/>
              </a:ext>
            </a:extLst>
          </p:cNvPr>
          <p:cNvCxnSpPr>
            <a:cxnSpLocks/>
          </p:cNvCxnSpPr>
          <p:nvPr/>
        </p:nvCxnSpPr>
        <p:spPr>
          <a:xfrm>
            <a:off x="3398875" y="1929798"/>
            <a:ext cx="0" cy="4135825"/>
          </a:xfrm>
          <a:prstGeom prst="line">
            <a:avLst/>
          </a:prstGeom>
          <a:ln w="28575" cap="rnd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Content Placeholder 4">
            <a:extLst>
              <a:ext uri="{FF2B5EF4-FFF2-40B4-BE49-F238E27FC236}">
                <a16:creationId xmlns:a16="http://schemas.microsoft.com/office/drawing/2014/main" id="{3EFB86C4-425F-4C7B-9BF8-4A8900CC9AFC}"/>
              </a:ext>
            </a:extLst>
          </p:cNvPr>
          <p:cNvSpPr txBox="1">
            <a:spLocks/>
          </p:cNvSpPr>
          <p:nvPr/>
        </p:nvSpPr>
        <p:spPr>
          <a:xfrm>
            <a:off x="233412" y="2130005"/>
            <a:ext cx="2753477" cy="3717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/>
              <a:t>Model parallel</a:t>
            </a:r>
          </a:p>
        </p:txBody>
      </p:sp>
      <p:sp>
        <p:nvSpPr>
          <p:cNvPr id="394" name="Content Placeholder 4">
            <a:extLst>
              <a:ext uri="{FF2B5EF4-FFF2-40B4-BE49-F238E27FC236}">
                <a16:creationId xmlns:a16="http://schemas.microsoft.com/office/drawing/2014/main" id="{529E4431-8167-4F46-9DA4-AFA7FC3159B0}"/>
              </a:ext>
            </a:extLst>
          </p:cNvPr>
          <p:cNvSpPr txBox="1">
            <a:spLocks/>
          </p:cNvSpPr>
          <p:nvPr/>
        </p:nvSpPr>
        <p:spPr>
          <a:xfrm>
            <a:off x="4118150" y="2127183"/>
            <a:ext cx="4277346" cy="3717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100" b="1" dirty="0"/>
              <a:t>Hybrid model-data parallel</a:t>
            </a:r>
          </a:p>
        </p:txBody>
      </p:sp>
    </p:spTree>
    <p:extLst>
      <p:ext uri="{BB962C8B-B14F-4D97-AF65-F5344CB8AC3E}">
        <p14:creationId xmlns:p14="http://schemas.microsoft.com/office/powerpoint/2010/main" val="33257771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E2CD8-ABE0-47EF-AF8D-FBD181771C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Weak scaling</a:t>
            </a:r>
          </a:p>
          <a:p>
            <a:pPr algn="l"/>
            <a:r>
              <a:rPr lang="en-US" sz="2400" dirty="0"/>
              <a:t>Fixed local batch size per-worker fixed</a:t>
            </a:r>
          </a:p>
          <a:p>
            <a:pPr algn="l"/>
            <a:r>
              <a:rPr lang="en-US" sz="2400" dirty="0"/>
              <a:t>More workers can process a larger global batch in one iteration</a:t>
            </a:r>
          </a:p>
          <a:p>
            <a:pPr algn="l"/>
            <a:r>
              <a:rPr lang="en-US" sz="2400" dirty="0"/>
              <a:t>Same iteration time, fewer iterations</a:t>
            </a:r>
          </a:p>
          <a:p>
            <a:pPr algn="l"/>
            <a:r>
              <a:rPr lang="en-US" sz="2400" dirty="0"/>
              <a:t>Same data transfers at each iteration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Time to accuracy does not scale linearly with the number of workers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98827-64C3-48A6-B958-E9CA44B0B5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Strong scaling</a:t>
            </a:r>
          </a:p>
          <a:p>
            <a:pPr algn="l"/>
            <a:r>
              <a:rPr lang="en-US" sz="2400" dirty="0"/>
              <a:t>Fixed global batch size</a:t>
            </a:r>
          </a:p>
          <a:p>
            <a:pPr algn="l"/>
            <a:r>
              <a:rPr lang="en-US" sz="2400" dirty="0"/>
              <a:t>With more workers, the local batch size per-worker decreases</a:t>
            </a:r>
          </a:p>
          <a:p>
            <a:pPr algn="l"/>
            <a:r>
              <a:rPr lang="en-US" sz="2400" dirty="0"/>
              <a:t>Reduced iteration time (for computation)</a:t>
            </a:r>
          </a:p>
          <a:p>
            <a:r>
              <a:rPr lang="en-US" sz="2400" dirty="0"/>
              <a:t>Same data transfers at each iteration</a:t>
            </a:r>
          </a:p>
          <a:p>
            <a:pPr algn="l"/>
            <a:endParaRPr lang="en-US" sz="2400" dirty="0"/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More frequent synchronizations among workers (</a:t>
            </a:r>
            <a:r>
              <a:rPr lang="en-US" sz="2400" b="1" dirty="0"/>
              <a:t>more network traffic</a:t>
            </a:r>
            <a:r>
              <a:rPr lang="en-US" sz="2400" dirty="0"/>
              <a:t>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E1801C-3153-4D1C-9348-BBB8ABEA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scaling and strong scaling</a:t>
            </a:r>
          </a:p>
        </p:txBody>
      </p:sp>
    </p:spTree>
    <p:extLst>
      <p:ext uri="{BB962C8B-B14F-4D97-AF65-F5344CB8AC3E}">
        <p14:creationId xmlns:p14="http://schemas.microsoft.com/office/powerpoint/2010/main" val="1710485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Fault Tolerance in MapReduce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2171700" y="1950691"/>
            <a:ext cx="6743700" cy="470887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800"/>
              </a:spcBef>
              <a:spcAft>
                <a:spcPts val="1600"/>
              </a:spcAft>
            </a:pPr>
            <a:r>
              <a:rPr lang="en-US" altLang="en-US" sz="2200" dirty="0"/>
              <a:t>Map worker writes intermediate output to local disk, separated by partitioning. Once completed, tells master node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1600"/>
              </a:spcAft>
            </a:pPr>
            <a:r>
              <a:rPr lang="en-US" altLang="en-US" sz="2200" dirty="0"/>
              <a:t>Reduce worker told of location of map task outputs, pulls their partition’s data from each mapper, execute function across data</a:t>
            </a:r>
          </a:p>
          <a:p>
            <a:pPr>
              <a:lnSpc>
                <a:spcPct val="120000"/>
              </a:lnSpc>
              <a:spcBef>
                <a:spcPts val="800"/>
              </a:spcBef>
            </a:pPr>
            <a:r>
              <a:rPr lang="en-US" altLang="en-US" sz="2200" dirty="0"/>
              <a:t>Note: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“All-to-all” shuffle b/w mappers and reducers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altLang="en-US" sz="2200" dirty="0"/>
              <a:t>Written to disk (“materialized”) b/w </a:t>
            </a:r>
            <a:r>
              <a:rPr lang="en-US" altLang="en-US" sz="2200" i="1" dirty="0"/>
              <a:t>each</a:t>
            </a:r>
            <a:r>
              <a:rPr lang="en-US" altLang="en-US" sz="2200" dirty="0"/>
              <a:t> stage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439" b="3057"/>
          <a:stretch/>
        </p:blipFill>
        <p:spPr>
          <a:xfrm>
            <a:off x="350196" y="2101644"/>
            <a:ext cx="1611954" cy="3721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479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0F50F-E737-4EC1-B241-7B17F2A4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network is the bottleneck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445C0-C83D-410B-B58E-1A10DF5A0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Compute accelerators performance improvements have so far outpaced network bandwidth increases</a:t>
            </a:r>
          </a:p>
          <a:p>
            <a:r>
              <a:rPr lang="en-US" sz="2800" dirty="0"/>
              <a:t>Newer, larger DNN models spend more time on communication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CB8B825-2E84-614B-B738-A9F229124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904421"/>
              </p:ext>
            </p:extLst>
          </p:nvPr>
        </p:nvGraphicFramePr>
        <p:xfrm>
          <a:off x="75852" y="3616126"/>
          <a:ext cx="4419773" cy="282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96DD1F-D6E7-5E4C-9180-F93CCB3596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192306"/>
              </p:ext>
            </p:extLst>
          </p:nvPr>
        </p:nvGraphicFramePr>
        <p:xfrm>
          <a:off x="4632798" y="3616126"/>
          <a:ext cx="4419775" cy="2843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2145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Generality vs Specialization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88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Can be used for many different applications</a:t>
            </a:r>
          </a:p>
          <a:p>
            <a:pPr>
              <a:lnSpc>
                <a:spcPct val="150000"/>
              </a:lnSpc>
            </a:pPr>
            <a:r>
              <a:rPr lang="en-US" dirty="0"/>
              <a:t>Jack of all trades, master of none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Pay a generality penalty</a:t>
            </a:r>
          </a:p>
          <a:p>
            <a:pPr>
              <a:lnSpc>
                <a:spcPct val="150000"/>
              </a:lnSpc>
            </a:pPr>
            <a:r>
              <a:rPr lang="en-US" dirty="0"/>
              <a:t>Once a specific application, or class of applications becomes sufficiently important, time to build specialized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7ECB3-4C56-D748-A891-067D3659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27163-0B3A-D847-BE5F-2201C449614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3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254" y="16215"/>
            <a:ext cx="8977745" cy="1066800"/>
          </a:xfrm>
        </p:spPr>
        <p:txBody>
          <a:bodyPr>
            <a:normAutofit/>
          </a:bodyPr>
          <a:lstStyle/>
          <a:p>
            <a:r>
              <a:rPr lang="en-US" sz="4000" dirty="0"/>
              <a:t>MapReduce is a General System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3326" y="1615440"/>
            <a:ext cx="8220912" cy="44653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Can express large computations on large data; enables fault tolerant, parallel computation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Fault tolerance is an inefficient fit for many applications</a:t>
            </a:r>
            <a:br>
              <a:rPr lang="en-US" dirty="0"/>
            </a:b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Parallel programming model (map, reduce) within synchronous rounds is an inefficient fit for many applications</a:t>
            </a:r>
          </a:p>
        </p:txBody>
      </p:sp>
    </p:spTree>
    <p:extLst>
      <p:ext uri="{BB962C8B-B14F-4D97-AF65-F5344CB8AC3E}">
        <p14:creationId xmlns:p14="http://schemas.microsoft.com/office/powerpoint/2010/main" val="311703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 w="28575">
          <a:solidFill>
            <a:schemeClr val="tx1"/>
          </a:solidFill>
          <a:prstDash val="sysDash"/>
        </a:ln>
      </a:spPr>
      <a:bodyPr rtlCol="0" anchor="ctr"/>
      <a:lstStyle>
        <a:defPPr algn="ctr">
          <a:defRPr sz="2800" b="1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4912</TotalTime>
  <Words>2597</Words>
  <Application>Microsoft Macintosh PowerPoint</Application>
  <PresentationFormat>On-screen Show (4:3)</PresentationFormat>
  <Paragraphs>661</Paragraphs>
  <Slides>60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0" baseType="lpstr">
      <vt:lpstr>LinLibertineT</vt:lpstr>
      <vt:lpstr>Arial</vt:lpstr>
      <vt:lpstr>Calibri</vt:lpstr>
      <vt:lpstr>Cambria Math</vt:lpstr>
      <vt:lpstr>Consolas</vt:lpstr>
      <vt:lpstr>Myriad Pro</vt:lpstr>
      <vt:lpstr>Tahoma</vt:lpstr>
      <vt:lpstr>Times New Roman</vt:lpstr>
      <vt:lpstr>Office Theme</vt:lpstr>
      <vt:lpstr>1_Office Theme</vt:lpstr>
      <vt:lpstr>Big Data Processing</vt:lpstr>
      <vt:lpstr>Data-Parallel Computation</vt:lpstr>
      <vt:lpstr>Ex: Word count using partial aggregation</vt:lpstr>
      <vt:lpstr>Putting it together…</vt:lpstr>
      <vt:lpstr>Synchronization Barrier</vt:lpstr>
      <vt:lpstr>Fault Tolerance in MapReduce</vt:lpstr>
      <vt:lpstr>Generality vs Specialization</vt:lpstr>
      <vt:lpstr>General Systems</vt:lpstr>
      <vt:lpstr>MapReduce is a General System</vt:lpstr>
      <vt:lpstr>MapReduce for Google’s Index</vt:lpstr>
      <vt:lpstr>MapReduce for Iterative Computations</vt:lpstr>
      <vt:lpstr>MapReduce for Stream Processing</vt:lpstr>
      <vt:lpstr>Stream Processing Systems</vt:lpstr>
      <vt:lpstr>In-Memory Data-Parallel Computation</vt:lpstr>
      <vt:lpstr>Spark: Resilient Distributed Datasets</vt:lpstr>
      <vt:lpstr>Spark: Resilient Distributed Datasets</vt:lpstr>
      <vt:lpstr>Spark Programming Interface</vt:lpstr>
      <vt:lpstr>Example: Log Mining</vt:lpstr>
      <vt:lpstr>In-Memory Data Sharing</vt:lpstr>
      <vt:lpstr>Efficient Fault Recovery via Lineage</vt:lpstr>
      <vt:lpstr>Generality of RDDs</vt:lpstr>
      <vt:lpstr>Spark Operations</vt:lpstr>
      <vt:lpstr>Spark Summary</vt:lpstr>
      <vt:lpstr>Stream Processing</vt:lpstr>
      <vt:lpstr>Simple stream processing</vt:lpstr>
      <vt:lpstr>Examples:  Stateless conversion</vt:lpstr>
      <vt:lpstr>Examples:  Stateless filtering</vt:lpstr>
      <vt:lpstr>Examples:  Stateful conversion</vt:lpstr>
      <vt:lpstr>Examples:  Aggregation (stateful)</vt:lpstr>
      <vt:lpstr>Stream processing as chain</vt:lpstr>
      <vt:lpstr>Stream processing as directed graph</vt:lpstr>
      <vt:lpstr>The challenge of stream processing</vt:lpstr>
      <vt:lpstr>Scale “up”: batching</vt:lpstr>
      <vt:lpstr>Scale “up”</vt:lpstr>
      <vt:lpstr>Scale “out”</vt:lpstr>
      <vt:lpstr>Stateless operations: trivially parallelized</vt:lpstr>
      <vt:lpstr>State complicates parallelization</vt:lpstr>
      <vt:lpstr>State complicates parallelization</vt:lpstr>
      <vt:lpstr>Parallelization complicates fault-tolerance</vt:lpstr>
      <vt:lpstr>Can parallelize joins</vt:lpstr>
      <vt:lpstr>Can parallelize joins</vt:lpstr>
      <vt:lpstr>Parallelization complicates fault-tolerance</vt:lpstr>
      <vt:lpstr>Popular Streaming Frameworks</vt:lpstr>
      <vt:lpstr>Popular Streaming Frameworks</vt:lpstr>
      <vt:lpstr>Popular Streaming Frameworks</vt:lpstr>
      <vt:lpstr>Popular Streaming Frameworks</vt:lpstr>
      <vt:lpstr>Popular Streaming Frameworks</vt:lpstr>
      <vt:lpstr>Graph-Parallel Computation</vt:lpstr>
      <vt:lpstr>Properties of Graph Parallel Algorithms</vt:lpstr>
      <vt:lpstr>ML Tasks Beyond Data-Parallelism </vt:lpstr>
      <vt:lpstr>Pregel: Bulk Synchronous Parallel</vt:lpstr>
      <vt:lpstr>The Basic Pregel Execution Model</vt:lpstr>
      <vt:lpstr>Termination Test</vt:lpstr>
      <vt:lpstr>Distributed Machine Learning</vt:lpstr>
      <vt:lpstr>Machine learning (ML)</vt:lpstr>
      <vt:lpstr>ML training</vt:lpstr>
      <vt:lpstr>Distributed ML training Data parallel</vt:lpstr>
      <vt:lpstr>Distributed ML training Model parallel or hybrid</vt:lpstr>
      <vt:lpstr>Weak scaling and strong scaling</vt:lpstr>
      <vt:lpstr>When the network is the bottleneck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 [Fall 20120] </dc:title>
  <dc:creator>Yu Qiao</dc:creator>
  <cp:lastModifiedBy>Marco Canini</cp:lastModifiedBy>
  <cp:revision>463</cp:revision>
  <cp:lastPrinted>2019-11-28T10:58:24Z</cp:lastPrinted>
  <dcterms:created xsi:type="dcterms:W3CDTF">2012-11-29T06:34:31Z</dcterms:created>
  <dcterms:modified xsi:type="dcterms:W3CDTF">2021-12-01T07:16:19Z</dcterms:modified>
</cp:coreProperties>
</file>