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38"/>
  </p:notesMasterIdLst>
  <p:handoutMasterIdLst>
    <p:handoutMasterId r:id="rId39"/>
  </p:handoutMasterIdLst>
  <p:sldIdLst>
    <p:sldId id="257" r:id="rId2"/>
    <p:sldId id="358" r:id="rId3"/>
    <p:sldId id="403" r:id="rId4"/>
    <p:sldId id="360" r:id="rId5"/>
    <p:sldId id="361" r:id="rId6"/>
    <p:sldId id="362" r:id="rId7"/>
    <p:sldId id="356" r:id="rId8"/>
    <p:sldId id="363" r:id="rId9"/>
    <p:sldId id="364" r:id="rId10"/>
    <p:sldId id="365" r:id="rId11"/>
    <p:sldId id="359" r:id="rId12"/>
    <p:sldId id="399" r:id="rId13"/>
    <p:sldId id="357" r:id="rId14"/>
    <p:sldId id="404" r:id="rId15"/>
    <p:sldId id="366" r:id="rId16"/>
    <p:sldId id="339" r:id="rId17"/>
    <p:sldId id="405" r:id="rId18"/>
    <p:sldId id="326" r:id="rId19"/>
    <p:sldId id="400" r:id="rId20"/>
    <p:sldId id="340" r:id="rId21"/>
    <p:sldId id="327" r:id="rId22"/>
    <p:sldId id="379" r:id="rId23"/>
    <p:sldId id="368" r:id="rId24"/>
    <p:sldId id="370" r:id="rId25"/>
    <p:sldId id="369" r:id="rId26"/>
    <p:sldId id="371" r:id="rId27"/>
    <p:sldId id="372" r:id="rId28"/>
    <p:sldId id="373" r:id="rId29"/>
    <p:sldId id="374" r:id="rId30"/>
    <p:sldId id="375" r:id="rId31"/>
    <p:sldId id="376" r:id="rId32"/>
    <p:sldId id="377" r:id="rId33"/>
    <p:sldId id="378" r:id="rId34"/>
    <p:sldId id="392" r:id="rId35"/>
    <p:sldId id="383" r:id="rId36"/>
    <p:sldId id="408" r:id="rId37"/>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72C4"/>
    <a:srgbClr val="FFFF99"/>
    <a:srgbClr val="0000FF"/>
    <a:srgbClr val="92D050"/>
    <a:srgbClr val="CCFFFF"/>
    <a:srgbClr val="FFCC99"/>
    <a:srgbClr val="FF3300"/>
    <a:srgbClr val="FFCC00"/>
    <a:srgbClr val="00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20" autoAdjust="0"/>
    <p:restoredTop sz="77563" autoAdjust="0"/>
  </p:normalViewPr>
  <p:slideViewPr>
    <p:cSldViewPr snapToGrid="0">
      <p:cViewPr varScale="1">
        <p:scale>
          <a:sx n="130" d="100"/>
          <a:sy n="130" d="100"/>
        </p:scale>
        <p:origin x="184" y="1864"/>
      </p:cViewPr>
      <p:guideLst>
        <p:guide orient="horz" pos="2160"/>
        <p:guide pos="2880"/>
      </p:guideLst>
    </p:cSldViewPr>
  </p:slideViewPr>
  <p:outlineViewPr>
    <p:cViewPr>
      <p:scale>
        <a:sx n="100" d="100"/>
        <a:sy n="100" d="100"/>
      </p:scale>
      <p:origin x="0" y="-82464"/>
    </p:cViewPr>
  </p:outlineViewPr>
  <p:notesTextViewPr>
    <p:cViewPr>
      <p:scale>
        <a:sx n="200" d="100"/>
        <a:sy n="200" d="100"/>
      </p:scale>
      <p:origin x="0" y="0"/>
    </p:cViewPr>
  </p:notesTextViewPr>
  <p:sorterViewPr>
    <p:cViewPr varScale="1">
      <p:scale>
        <a:sx n="100" d="100"/>
        <a:sy n="100" d="100"/>
      </p:scale>
      <p:origin x="0" y="0"/>
    </p:cViewPr>
  </p:sorterViewPr>
  <p:notesViewPr>
    <p:cSldViewPr snapToGrid="0">
      <p:cViewPr varScale="1">
        <p:scale>
          <a:sx n="91" d="100"/>
          <a:sy n="91" d="100"/>
        </p:scale>
        <p:origin x="3680" y="184"/>
      </p:cViewPr>
      <p:guideLst/>
    </p:cSldViewPr>
  </p:notes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90203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We’ve seen that packets must go all the way down to the physical layer to go</a:t>
            </a:r>
            <a:r>
              <a:rPr lang="en-US" b="1" baseline="0" dirty="0"/>
              <a:t> across the network</a:t>
            </a:r>
            <a:r>
              <a:rPr lang="en-US" b="1" dirty="0"/>
              <a:t>.  So how do peer protocols at higher layers communicate with each other?</a:t>
            </a:r>
          </a:p>
        </p:txBody>
      </p:sp>
      <p:sp>
        <p:nvSpPr>
          <p:cNvPr id="4" name="Slide Number Placeholder 3"/>
          <p:cNvSpPr>
            <a:spLocks noGrp="1"/>
          </p:cNvSpPr>
          <p:nvPr>
            <p:ph type="sldNum" sz="quarter" idx="10"/>
          </p:nvPr>
        </p:nvSpPr>
        <p:spPr/>
        <p:txBody>
          <a:bodyPr/>
          <a:lstStyle/>
          <a:p>
            <a:fld id="{7E24B86C-6132-0042-89B6-E5AADECD656C}" type="slidenum">
              <a:rPr lang="en-US" smtClean="0"/>
              <a:pPr/>
              <a:t>10</a:t>
            </a:fld>
            <a:endParaRPr lang="en-US"/>
          </a:p>
        </p:txBody>
      </p:sp>
    </p:spTree>
    <p:extLst>
      <p:ext uri="{BB962C8B-B14F-4D97-AF65-F5344CB8AC3E}">
        <p14:creationId xmlns:p14="http://schemas.microsoft.com/office/powerpoint/2010/main" val="1318631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that brings us to network sockets.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11</a:t>
            </a:fld>
            <a:endParaRPr lang="en-US"/>
          </a:p>
        </p:txBody>
      </p:sp>
    </p:spTree>
    <p:extLst>
      <p:ext uri="{BB962C8B-B14F-4D97-AF65-F5344CB8AC3E}">
        <p14:creationId xmlns:p14="http://schemas.microsoft.com/office/powerpoint/2010/main" val="1308690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12</a:t>
            </a:fld>
            <a:endParaRPr lang="en-US"/>
          </a:p>
        </p:txBody>
      </p:sp>
    </p:spTree>
    <p:extLst>
      <p:ext uri="{BB962C8B-B14F-4D97-AF65-F5344CB8AC3E}">
        <p14:creationId xmlns:p14="http://schemas.microsoft.com/office/powerpoint/2010/main" val="1222359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One of the key tenets of abstraction is transparency</a:t>
            </a:r>
            <a:r>
              <a:rPr lang="en-US" sz="1200" b="1" baseline="0" dirty="0"/>
              <a:t> -- when we design distributed systems, we want to hide that a resource is located somewhere else.</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5488380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that brings us to network sockets.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14</a:t>
            </a:fld>
            <a:endParaRPr lang="en-US"/>
          </a:p>
        </p:txBody>
      </p:sp>
    </p:spTree>
    <p:extLst>
      <p:ext uri="{BB962C8B-B14F-4D97-AF65-F5344CB8AC3E}">
        <p14:creationId xmlns:p14="http://schemas.microsoft.com/office/powerpoint/2010/main" val="3089436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352418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16</a:t>
            </a:fld>
            <a:endParaRPr lang="en-US"/>
          </a:p>
        </p:txBody>
      </p:sp>
    </p:spTree>
    <p:extLst>
      <p:ext uri="{BB962C8B-B14F-4D97-AF65-F5344CB8AC3E}">
        <p14:creationId xmlns:p14="http://schemas.microsoft.com/office/powerpoint/2010/main" val="17231296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7132388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More specifically</a:t>
            </a:r>
            <a:r>
              <a:rPr lang="is-IS" b="1" dirty="0"/>
              <a: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18</a:t>
            </a:fld>
            <a:endParaRPr lang="en-US"/>
          </a:p>
        </p:txBody>
      </p:sp>
    </p:spTree>
    <p:extLst>
      <p:ext uri="{BB962C8B-B14F-4D97-AF65-F5344CB8AC3E}">
        <p14:creationId xmlns:p14="http://schemas.microsoft.com/office/powerpoint/2010/main" val="14178732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a:t>
            </a:r>
            <a:r>
              <a:rPr lang="en-US" b="1" baseline="0" dirty="0"/>
              <a:t> here are the major issues we'll touch on today surrounding RPC.</a:t>
            </a:r>
          </a:p>
          <a:p>
            <a:endParaRPr lang="en-US" baseline="0" dirty="0"/>
          </a:p>
          <a:p>
            <a:r>
              <a:rPr lang="en-US" baseline="0" dirty="0"/>
              <a:t>First, how does the client find the server and then how does the server route the client’s request to the right function to actually do the work?</a:t>
            </a:r>
          </a:p>
          <a:p>
            <a:endParaRPr lang="en-US" baseline="0" dirty="0"/>
          </a:p>
          <a:p>
            <a:r>
              <a:rPr lang="en-US" baseline="0" dirty="0"/>
              <a:t>Next failure, and this contains some of the most challenging and </a:t>
            </a:r>
            <a:r>
              <a:rPr lang="en-US" i="1" baseline="0" dirty="0"/>
              <a:t>subtle</a:t>
            </a:r>
            <a:r>
              <a:rPr lang="en-US" baseline="0" dirty="0"/>
              <a:t> issues surrounding RPC.</a:t>
            </a:r>
          </a:p>
          <a:p>
            <a:endParaRPr lang="en-US" baseline="0" dirty="0"/>
          </a:p>
          <a:p>
            <a:r>
              <a:rPr lang="en-US" baseline="0" dirty="0"/>
              <a:t>Finally, issues surrounding performance, and here’s there is a </a:t>
            </a:r>
            <a:r>
              <a:rPr lang="en-US" b="1" i="1" baseline="0" dirty="0"/>
              <a:t>problem of incommensurate scale.  </a:t>
            </a:r>
            <a:endParaRPr lang="en-US" b="1"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40664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a:t>
            </a:fld>
            <a:endParaRPr lang="en-US"/>
          </a:p>
        </p:txBody>
      </p:sp>
    </p:spTree>
    <p:extLst>
      <p:ext uri="{BB962C8B-B14F-4D97-AF65-F5344CB8AC3E}">
        <p14:creationId xmlns:p14="http://schemas.microsoft.com/office/powerpoint/2010/main" val="14451147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1959678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The</a:t>
            </a:r>
            <a:r>
              <a:rPr lang="en-US" b="1" baseline="0" dirty="0"/>
              <a:t> solution to both these problems is an interface description language.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Sometimes this happens automatically in the language itself.</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12306800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begin in the client process,</a:t>
            </a:r>
            <a:r>
              <a:rPr lang="en-US" b="1" baseline="0" dirty="0"/>
              <a:t> where the client invokes a function call with some parameters, here the add function call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8837202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This</a:t>
            </a:r>
            <a:r>
              <a:rPr lang="en-US" b="1" baseline="0" dirty="0"/>
              <a:t> software called the client stub marshals the parameters into a network message, </a:t>
            </a:r>
            <a:r>
              <a:rPr lang="en-US" b="1" dirty="0"/>
              <a:t>and passes the network message down to the OS</a:t>
            </a:r>
            <a:r>
              <a:rPr lang="en-US" b="1" baseline="0" dirty="0"/>
              <a:t> in a send system call (could be a TCP or a UDP socket).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20478312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Next</a:t>
            </a:r>
            <a:r>
              <a:rPr lang="en-US" b="1" baseline="0" dirty="0"/>
              <a:t> the OS uses the transport layer to send a message to the server machine, could be UDP could be reliable TCP.</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6901647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server OS</a:t>
            </a:r>
            <a:r>
              <a:rPr lang="en-US" b="1" baseline="0" dirty="0"/>
              <a:t> receives the message and passes it up to the Server stub code.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26</a:t>
            </a:fld>
            <a:endParaRPr lang="en-US"/>
          </a:p>
        </p:txBody>
      </p:sp>
    </p:spTree>
    <p:extLst>
      <p:ext uri="{BB962C8B-B14F-4D97-AF65-F5344CB8AC3E}">
        <p14:creationId xmlns:p14="http://schemas.microsoft.com/office/powerpoint/2010/main" val="16719765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Now</a:t>
            </a:r>
            <a:r>
              <a:rPr lang="en-US" b="1" baseline="0" dirty="0"/>
              <a:t> the Server stub can </a:t>
            </a:r>
            <a:r>
              <a:rPr lang="en-US" b="1" i="1" baseline="0" dirty="0" err="1"/>
              <a:t>unmarshal</a:t>
            </a:r>
            <a:r>
              <a:rPr lang="en-US" b="1" baseline="0" dirty="0"/>
              <a:t> the parameters of the message, converting them to the server machine’s representations.  Then the </a:t>
            </a:r>
            <a:r>
              <a:rPr lang="en-US" b="1" dirty="0"/>
              <a:t>Server stub dispatches the RPC</a:t>
            </a:r>
            <a:r>
              <a:rPr lang="en-US" b="1" baseline="0" dirty="0"/>
              <a:t> </a:t>
            </a:r>
            <a:r>
              <a:rPr lang="en-US" b="1" dirty="0"/>
              <a:t>to the right local</a:t>
            </a:r>
            <a:r>
              <a:rPr lang="en-US" b="1" baseline="0" dirty="0"/>
              <a:t> </a:t>
            </a:r>
            <a:r>
              <a:rPr lang="en-US" b="1" dirty="0"/>
              <a:t>function.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27</a:t>
            </a:fld>
            <a:endParaRPr lang="en-US"/>
          </a:p>
        </p:txBody>
      </p:sp>
    </p:spTree>
    <p:extLst>
      <p:ext uri="{BB962C8B-B14F-4D97-AF65-F5344CB8AC3E}">
        <p14:creationId xmlns:p14="http://schemas.microsoft.com/office/powerpoint/2010/main" val="13762551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Probably</a:t>
            </a:r>
            <a:r>
              <a:rPr lang="en-US" b="1" baseline="0" dirty="0"/>
              <a:t> the most interesting challenge for RPC is how it copes with failure.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7840919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let’s list the causes of failure.</a:t>
            </a:r>
            <a:r>
              <a:rPr lang="en-US" b="1" baseline="0" dirty="0"/>
              <a:t>  First, the client may fail.  Then, from the client’s perspective</a:t>
            </a:r>
            <a:r>
              <a:rPr lang="is-IS" b="1" baseline="0" dirty="0"/>
              <a:t>…</a:t>
            </a:r>
            <a:endParaRPr lang="en-US" b="1"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know the point in the client’s code where we</a:t>
            </a:r>
            <a:r>
              <a:rPr lang="en-US" baseline="0" dirty="0"/>
              <a:t> will have to start dealing with failures – it’s the point at which the client doesn’t see a reply and decides that something went wrong.</a:t>
            </a: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4079867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1784457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far in the class,</a:t>
            </a:r>
            <a:r>
              <a:rPr lang="en-US" b="1" baseline="0" dirty="0"/>
              <a:t> we’ve defined a distributed system as many cooperating computers appear to users as a single service.</a:t>
            </a:r>
          </a:p>
          <a:p>
            <a:endParaRPr lang="en-US" baseline="0" dirty="0"/>
          </a:p>
          <a:p>
            <a:r>
              <a:rPr lang="en-US" baseline="0" dirty="0"/>
              <a:t>So to that end, today, we’re going to discuss how processes on different cooperating computers can exchange information.  Specifically, we’ll talk about how the message-oriented communication between different processes on the Internet, remote procedure call, and finish up with a few words about communication between threads running on the same machine.</a:t>
            </a:r>
          </a:p>
          <a:p>
            <a:endParaRPr lang="en-US" baseline="0" dirty="0"/>
          </a:p>
          <a:p>
            <a:r>
              <a:rPr lang="en-US" baseline="0" dirty="0"/>
              <a:t>SEGUE: So let’s begin with how the Internet delivers messages from one endpoint to another.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a:t>
            </a:fld>
            <a:endParaRPr lang="en-US"/>
          </a:p>
        </p:txBody>
      </p:sp>
    </p:spTree>
    <p:extLst>
      <p:ext uri="{BB962C8B-B14F-4D97-AF65-F5344CB8AC3E}">
        <p14:creationId xmlns:p14="http://schemas.microsoft.com/office/powerpoint/2010/main" val="3877112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physical level, on</a:t>
            </a:r>
            <a:r>
              <a:rPr lang="en-US" baseline="0" dirty="0"/>
              <a:t> the wire, they have to agree on how they use different voltages to represent bits.</a:t>
            </a:r>
          </a:p>
          <a:p>
            <a:endParaRPr lang="en-US" baseline="0" dirty="0"/>
          </a:p>
          <a:p>
            <a:r>
              <a:rPr lang="en-US" baseline="0" dirty="0"/>
              <a:t>On the link coming from host A (and all the links in between), there has to be agreement on how each endpoint decides what the first bit of the message is and what the last bit of the message is.</a:t>
            </a:r>
          </a:p>
          <a:p>
            <a:endParaRPr lang="en-US" baseline="0" dirty="0"/>
          </a:p>
          <a:p>
            <a:r>
              <a:rPr lang="en-US" baseline="0" dirty="0"/>
              <a:t>Finally, in the messages themselves that A and B exchange end-to-end, there has to be agreement on the meaning of the contents of those messages, for example how many bits long an integer is.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a:t>
            </a:fld>
            <a:endParaRPr lang="en-US"/>
          </a:p>
        </p:txBody>
      </p:sp>
    </p:spTree>
    <p:extLst>
      <p:ext uri="{BB962C8B-B14F-4D97-AF65-F5344CB8AC3E}">
        <p14:creationId xmlns:p14="http://schemas.microsoft.com/office/powerpoint/2010/main" val="29901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5</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r>
              <a:rPr lang="en-US" b="1" dirty="0"/>
              <a:t>So one </a:t>
            </a:r>
            <a:r>
              <a:rPr lang="en-US" b="1" baseline="0" dirty="0"/>
              <a:t>way </a:t>
            </a:r>
            <a:r>
              <a:rPr lang="en-US" b="1" dirty="0"/>
              <a:t>you could think of handling this problem is by</a:t>
            </a:r>
            <a:r>
              <a:rPr lang="en-US" b="1" baseline="0" dirty="0"/>
              <a:t> coding it all up into applications.  So your Skype app would know all about Wi-Fi and fiber optic, and coax, etc.</a:t>
            </a:r>
            <a:endParaRPr lang="en-US" b="1" dirty="0"/>
          </a:p>
        </p:txBody>
      </p:sp>
    </p:spTree>
    <p:extLst>
      <p:ext uri="{BB962C8B-B14F-4D97-AF65-F5344CB8AC3E}">
        <p14:creationId xmlns:p14="http://schemas.microsoft.com/office/powerpoint/2010/main" val="1814058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6</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r>
              <a:rPr lang="en-US" b="1" dirty="0"/>
              <a:t>The approach that networking</a:t>
            </a:r>
            <a:r>
              <a:rPr lang="en-US" b="1" baseline="0" dirty="0"/>
              <a:t> designers took </a:t>
            </a:r>
            <a:r>
              <a:rPr lang="en-US" b="1" dirty="0"/>
              <a:t>is to decompose the problem into a layered system.</a:t>
            </a:r>
          </a:p>
        </p:txBody>
      </p:sp>
    </p:spTree>
    <p:extLst>
      <p:ext uri="{BB962C8B-B14F-4D97-AF65-F5344CB8AC3E}">
        <p14:creationId xmlns:p14="http://schemas.microsoft.com/office/powerpoint/2010/main" val="822439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What's more, this argument plays</a:t>
            </a:r>
            <a:r>
              <a:rPr lang="en-US" sz="1200" b="1" baseline="0" dirty="0"/>
              <a:t> out a number of times, so as a result </a:t>
            </a:r>
            <a:r>
              <a:rPr lang="en-US" sz="1200" b="1" dirty="0"/>
              <a:t>the Internet is composed of many intermediate layers.</a:t>
            </a:r>
          </a:p>
          <a:p>
            <a:endParaRPr lang="en-US" sz="1200" b="1" dirty="0"/>
          </a:p>
          <a:p>
            <a:r>
              <a:rPr lang="en-US" sz="1200" b="0" dirty="0"/>
              <a:t>Link: Framing</a:t>
            </a:r>
            <a:r>
              <a:rPr lang="en-US" sz="1200" b="0" baseline="0" dirty="0"/>
              <a:t> messages on a single link</a:t>
            </a:r>
            <a:endParaRPr lang="en-US" sz="1200" b="0" dirty="0"/>
          </a:p>
          <a:p>
            <a:r>
              <a:rPr lang="en-US" sz="1200" b="0" dirty="0"/>
              <a:t>Network: addressing</a:t>
            </a:r>
            <a:r>
              <a:rPr lang="en-US" sz="1200" b="0" baseline="0" dirty="0"/>
              <a:t> and routing, IP</a:t>
            </a:r>
          </a:p>
          <a:p>
            <a:r>
              <a:rPr lang="en-US" sz="1200" b="0" baseline="0" dirty="0"/>
              <a:t>Transport: TCP reliable, and UDP unreliable</a:t>
            </a:r>
            <a:endParaRPr lang="en-US" sz="1200"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7</a:t>
            </a:fld>
            <a:endParaRPr lang="en-US"/>
          </a:p>
        </p:txBody>
      </p:sp>
    </p:spTree>
    <p:extLst>
      <p:ext uri="{BB962C8B-B14F-4D97-AF65-F5344CB8AC3E}">
        <p14:creationId xmlns:p14="http://schemas.microsoft.com/office/powerpoint/2010/main" val="195880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So now let's return to our question of how to forge agreement on the meaning of voltages and bits exchanged between Host A and Host B.</a:t>
            </a:r>
            <a:endParaRPr lang="en-US" baseline="0" dirty="0"/>
          </a:p>
          <a:p>
            <a:r>
              <a:rPr lang="en-US" baseline="0" dirty="0"/>
              <a:t>BUT: Now we know about layering, we break the problem down, tackling it individually at each layer.</a:t>
            </a:r>
          </a:p>
          <a:p>
            <a:r>
              <a:rPr lang="en-US" b="1" baseline="0" dirty="0"/>
              <a:t>The thing that forges agreement is a protocol.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8</a:t>
            </a:fld>
            <a:endParaRPr lang="en-US"/>
          </a:p>
        </p:txBody>
      </p:sp>
    </p:spTree>
    <p:extLst>
      <p:ext uri="{BB962C8B-B14F-4D97-AF65-F5344CB8AC3E}">
        <p14:creationId xmlns:p14="http://schemas.microsoft.com/office/powerpoint/2010/main" val="381892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Okay, so let’s trace the </a:t>
            </a:r>
            <a:r>
              <a:rPr lang="en-US" b="1" dirty="0"/>
              <a:t>physical</a:t>
            </a:r>
            <a:r>
              <a:rPr lang="en-US" dirty="0"/>
              <a:t> path that bits actually follow in</a:t>
            </a:r>
            <a:r>
              <a:rPr lang="en-US" baseline="0" dirty="0"/>
              <a:t> the Internet.</a:t>
            </a:r>
            <a:endParaRPr lang="en-US" dirty="0"/>
          </a:p>
        </p:txBody>
      </p:sp>
      <p:sp>
        <p:nvSpPr>
          <p:cNvPr id="4" name="Slide Number Placeholder 3"/>
          <p:cNvSpPr>
            <a:spLocks noGrp="1"/>
          </p:cNvSpPr>
          <p:nvPr>
            <p:ph type="sldNum" sz="quarter" idx="10"/>
          </p:nvPr>
        </p:nvSpPr>
        <p:spPr/>
        <p:txBody>
          <a:bodyPr/>
          <a:lstStyle/>
          <a:p>
            <a:fld id="{7E24B86C-6132-0042-89B6-E5AADECD656C}" type="slidenum">
              <a:rPr lang="en-US" smtClean="0"/>
              <a:pPr/>
              <a:t>9</a:t>
            </a:fld>
            <a:endParaRPr lang="en-US"/>
          </a:p>
        </p:txBody>
      </p:sp>
    </p:spTree>
    <p:extLst>
      <p:ext uri="{BB962C8B-B14F-4D97-AF65-F5344CB8AC3E}">
        <p14:creationId xmlns:p14="http://schemas.microsoft.com/office/powerpoint/2010/main" val="6650806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8/15/21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20409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FB0B6B8-460D-9A45-A983-067DAFC8AE2B}" type="datetime1">
              <a:rPr lang="en-US" smtClean="0"/>
              <a:t>8/15/21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762C562-3101-0D43-9BC5-1FD230FF41EF}" type="datetime1">
              <a:rPr lang="en-US" smtClean="0"/>
              <a:t>8/15/21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38061D7-F64F-8E4D-8C48-35B191211857}" type="datetime1">
              <a:rPr lang="en-US" smtClean="0"/>
              <a:t>8/15/21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B8A700-9ACA-CA49-8640-C2576E344D5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56769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68C55DC-D3DB-A142-8833-8A2BDFA4DAAA}" type="datetime1">
              <a:rPr lang="en-US" smtClean="0"/>
              <a:t>8/15/21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1C1C3E-524C-584F-BE26-32C52DE4BAA2}" type="slidenum">
              <a:rPr lang="en-US"/>
              <a:pPr>
                <a:defRPr/>
              </a:pPr>
              <a:t>‹#›</a:t>
            </a:fld>
            <a:endParaRPr lang="en-US"/>
          </a:p>
        </p:txBody>
      </p:sp>
    </p:spTree>
    <p:extLst>
      <p:ext uri="{BB962C8B-B14F-4D97-AF65-F5344CB8AC3E}">
        <p14:creationId xmlns:p14="http://schemas.microsoft.com/office/powerpoint/2010/main" val="293385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8/15/21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8/15/21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963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8/15/21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964118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546F9FE-3308-7D4E-8B46-F9836AC42425}" type="datetime1">
              <a:rPr lang="en-US" smtClean="0"/>
              <a:t>8/15/21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416C878-1A61-1D40-8C94-88B875F76C97}" type="datetime1">
              <a:rPr lang="en-US" smtClean="0"/>
              <a:t>8/15/21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 y="1535113"/>
            <a:ext cx="4344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400" y="2174875"/>
            <a:ext cx="4344988"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2703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270375"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5E7AF70-5002-B24C-BAA9-0C2EC79E2C37}" type="datetime1">
              <a:rPr lang="en-US" smtClean="0"/>
              <a:t>8/15/21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D4929D7-7AD0-024D-8F69-58F7A677FF78}" type="slidenum">
              <a:rPr lang="en-US"/>
              <a:pPr>
                <a:defRPr/>
              </a:pPr>
              <a:t>‹#›</a:t>
            </a:fld>
            <a:endParaRPr lang="en-US"/>
          </a:p>
        </p:txBody>
      </p:sp>
      <p:sp>
        <p:nvSpPr>
          <p:cNvPr id="10" name="Title Placeholder 1"/>
          <p:cNvSpPr>
            <a:spLocks noGrp="1"/>
          </p:cNvSpPr>
          <p:nvPr>
            <p:ph type="title"/>
          </p:nvPr>
        </p:nvSpPr>
        <p:spPr bwMode="auto">
          <a:xfrm>
            <a:off x="152400" y="152400"/>
            <a:ext cx="8001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a:lvl1pPr>
          </a:lstStyle>
          <a:p>
            <a:pPr lvl="0"/>
            <a:r>
              <a:rPr lang="en-US" dirty="0"/>
              <a:t>Click to edit Master title style</a:t>
            </a:r>
          </a:p>
        </p:txBody>
      </p:sp>
      <p:cxnSp>
        <p:nvCxnSpPr>
          <p:cNvPr id="12" name="Straight Connector 11"/>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1357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62E44EB9-203A-2649-A5DC-C807C557D821}" type="datetime1">
              <a:rPr lang="en-US" smtClean="0"/>
              <a:t>8/15/21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8/15/21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7AB581CF-9A74-854B-A279-C8C42F61C879}" type="datetime1">
              <a:rPr lang="en-US" smtClean="0"/>
              <a:pPr>
                <a:defRPr/>
              </a:pPr>
              <a:t>8/15/21</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99" r:id="rId3"/>
    <p:sldLayoutId id="2147483700" r:id="rId4"/>
    <p:sldLayoutId id="2147483676" r:id="rId5"/>
    <p:sldLayoutId id="2147483677" r:id="rId6"/>
    <p:sldLayoutId id="2147483678" r:id="rId7"/>
    <p:sldLayoutId id="2147483679" r:id="rId8"/>
    <p:sldLayoutId id="2147483680" r:id="rId9"/>
    <p:sldLayoutId id="2147483698" r:id="rId10"/>
    <p:sldLayoutId id="2147483681" r:id="rId11"/>
    <p:sldLayoutId id="2147483682" r:id="rId12"/>
    <p:sldLayoutId id="2147483683" r:id="rId13"/>
    <p:sldLayoutId id="2147483684" r:id="rId14"/>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US" dirty="0"/>
              <a:t>Network Communication and </a:t>
            </a:r>
            <a:br>
              <a:rPr lang="en-US" dirty="0"/>
            </a:br>
            <a:r>
              <a:rPr lang="en-US" dirty="0"/>
              <a:t>Remote Procedure Calls</a:t>
            </a:r>
          </a:p>
        </p:txBody>
      </p:sp>
      <p:sp>
        <p:nvSpPr>
          <p:cNvPr id="5" name="Rectangle 3"/>
          <p:cNvSpPr>
            <a:spLocks noGrp="1" noChangeArrowheads="1"/>
          </p:cNvSpPr>
          <p:nvPr>
            <p:ph type="subTitle" idx="1"/>
          </p:nvPr>
        </p:nvSpPr>
        <p:spPr>
          <a:xfrm>
            <a:off x="381000" y="4495800"/>
            <a:ext cx="8382000" cy="1752600"/>
          </a:xfrm>
        </p:spPr>
        <p:txBody>
          <a:bodyPr>
            <a:normAutofit/>
          </a:bodyPr>
          <a:lstStyle/>
          <a:p>
            <a:r>
              <a:rPr lang="en-US" dirty="0"/>
              <a:t>CS 240: </a:t>
            </a:r>
            <a:r>
              <a:rPr lang="en-US" i="1" dirty="0"/>
              <a:t>Computing Systems and Concurrency</a:t>
            </a:r>
          </a:p>
          <a:p>
            <a:r>
              <a:rPr lang="en-US"/>
              <a:t>Lecture 3</a:t>
            </a:r>
            <a:endParaRPr lang="en-US" dirty="0"/>
          </a:p>
          <a:p>
            <a:endParaRPr lang="en-US" dirty="0"/>
          </a:p>
          <a:p>
            <a:r>
              <a:rPr lang="en-US" dirty="0"/>
              <a:t>Marco Canini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Communication between peers</a:t>
            </a:r>
          </a:p>
        </p:txBody>
      </p:sp>
      <p:sp>
        <p:nvSpPr>
          <p:cNvPr id="5" name="Content Placeholder 4"/>
          <p:cNvSpPr>
            <a:spLocks noGrp="1"/>
          </p:cNvSpPr>
          <p:nvPr>
            <p:ph idx="1"/>
          </p:nvPr>
        </p:nvSpPr>
        <p:spPr>
          <a:xfrm>
            <a:off x="152400" y="1460000"/>
            <a:ext cx="8747156" cy="2698429"/>
          </a:xfrm>
        </p:spPr>
        <p:txBody>
          <a:bodyPr>
            <a:normAutofit/>
          </a:bodyPr>
          <a:lstStyle/>
          <a:p>
            <a:pPr>
              <a:spcBef>
                <a:spcPts val="1080"/>
              </a:spcBef>
            </a:pPr>
            <a:r>
              <a:rPr lang="en-US" i="1" dirty="0"/>
              <a:t>How do peer protocols coordinate with each other?</a:t>
            </a:r>
          </a:p>
          <a:p>
            <a:pPr>
              <a:spcBef>
                <a:spcPts val="1080"/>
              </a:spcBef>
            </a:pPr>
            <a:endParaRPr lang="en-US" dirty="0"/>
          </a:p>
          <a:p>
            <a:pPr>
              <a:spcBef>
                <a:spcPts val="1080"/>
              </a:spcBef>
            </a:pPr>
            <a:r>
              <a:rPr lang="en-US" spc="-150" dirty="0"/>
              <a:t>Layer attaches its own </a:t>
            </a:r>
            <a:r>
              <a:rPr lang="en-US" b="1" i="1" spc="-150" dirty="0">
                <a:solidFill>
                  <a:schemeClr val="accent6">
                    <a:lumMod val="75000"/>
                  </a:schemeClr>
                </a:solidFill>
              </a:rPr>
              <a:t>header</a:t>
            </a:r>
            <a:r>
              <a:rPr lang="en-US" spc="-150" dirty="0">
                <a:solidFill>
                  <a:schemeClr val="accent6">
                    <a:lumMod val="75000"/>
                  </a:schemeClr>
                </a:solidFill>
              </a:rPr>
              <a:t> </a:t>
            </a:r>
            <a:r>
              <a:rPr lang="en-US" spc="-150" dirty="0"/>
              <a:t>(</a:t>
            </a:r>
            <a:r>
              <a:rPr lang="en-US" b="1" spc="-150" dirty="0"/>
              <a:t>H</a:t>
            </a:r>
            <a:r>
              <a:rPr lang="en-US" spc="-150" dirty="0"/>
              <a:t>) to communicate with peer</a:t>
            </a:r>
          </a:p>
          <a:p>
            <a:pPr lvl="1">
              <a:spcBef>
                <a:spcPts val="1080"/>
              </a:spcBef>
            </a:pPr>
            <a:r>
              <a:rPr lang="en-US" dirty="0"/>
              <a:t>Higher layers’ headers, data </a:t>
            </a:r>
            <a:r>
              <a:rPr lang="en-US" b="1" i="1" dirty="0">
                <a:solidFill>
                  <a:schemeClr val="accent6">
                    <a:lumMod val="75000"/>
                  </a:schemeClr>
                </a:solidFill>
              </a:rPr>
              <a:t>encapsulated</a:t>
            </a:r>
            <a:r>
              <a:rPr lang="en-US" dirty="0">
                <a:solidFill>
                  <a:schemeClr val="accent6">
                    <a:lumMod val="75000"/>
                  </a:schemeClr>
                </a:solidFill>
              </a:rPr>
              <a:t> </a:t>
            </a:r>
            <a:r>
              <a:rPr lang="en-US" dirty="0"/>
              <a:t>inside message </a:t>
            </a:r>
          </a:p>
          <a:p>
            <a:pPr lvl="2">
              <a:spcBef>
                <a:spcPts val="1080"/>
              </a:spcBef>
            </a:pPr>
            <a:r>
              <a:rPr lang="en-US" spc="-150" dirty="0"/>
              <a:t>Lower layers don’t generally inspect higher layers’ headers</a:t>
            </a:r>
          </a:p>
        </p:txBody>
      </p:sp>
      <p:sp>
        <p:nvSpPr>
          <p:cNvPr id="49" name="Rounded Rectangle 48"/>
          <p:cNvSpPr/>
          <p:nvPr/>
        </p:nvSpPr>
        <p:spPr>
          <a:xfrm>
            <a:off x="3029358" y="5101910"/>
            <a:ext cx="926353"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 name="Rectangle 24"/>
          <p:cNvSpPr>
            <a:spLocks noChangeArrowheads="1"/>
          </p:cNvSpPr>
          <p:nvPr/>
        </p:nvSpPr>
        <p:spPr bwMode="auto">
          <a:xfrm>
            <a:off x="679344" y="4422895"/>
            <a:ext cx="1393779" cy="401012"/>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679344" y="5101910"/>
            <a:ext cx="1393779" cy="433845"/>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679344" y="5811725"/>
            <a:ext cx="1393779" cy="436112"/>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37" name="Rounded Rectangle 36"/>
          <p:cNvSpPr/>
          <p:nvPr/>
        </p:nvSpPr>
        <p:spPr>
          <a:xfrm>
            <a:off x="2735812" y="4422895"/>
            <a:ext cx="2194063" cy="41228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b="0" spc="-150">
                <a:solidFill>
                  <a:schemeClr val="tx1"/>
                </a:solidFill>
              </a:rPr>
              <a:t>Application message</a:t>
            </a:r>
            <a:endParaRPr lang="en-US" b="0" spc="-150" dirty="0">
              <a:solidFill>
                <a:schemeClr val="tx1"/>
              </a:solidFill>
            </a:endParaRPr>
          </a:p>
        </p:txBody>
      </p:sp>
      <p:sp>
        <p:nvSpPr>
          <p:cNvPr id="42" name="Rounded Rectangle 41"/>
          <p:cNvSpPr/>
          <p:nvPr/>
        </p:nvSpPr>
        <p:spPr>
          <a:xfrm>
            <a:off x="3112229" y="5165749"/>
            <a:ext cx="753835" cy="303901"/>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43" name="Rounded Rectangle 42"/>
          <p:cNvSpPr/>
          <p:nvPr/>
        </p:nvSpPr>
        <p:spPr>
          <a:xfrm>
            <a:off x="2735813" y="5099644"/>
            <a:ext cx="293545"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46" name="Rounded Rectangle 45"/>
          <p:cNvSpPr/>
          <p:nvPr/>
        </p:nvSpPr>
        <p:spPr>
          <a:xfrm>
            <a:off x="2735812" y="5811725"/>
            <a:ext cx="29354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50" name="Rounded Rectangle 49"/>
          <p:cNvSpPr/>
          <p:nvPr/>
        </p:nvSpPr>
        <p:spPr>
          <a:xfrm>
            <a:off x="3029357" y="5811725"/>
            <a:ext cx="105783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55" name="Rounded Rectangle 54"/>
          <p:cNvSpPr/>
          <p:nvPr/>
        </p:nvSpPr>
        <p:spPr>
          <a:xfrm>
            <a:off x="3399900" y="5863611"/>
            <a:ext cx="612589" cy="33378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1" name="Rounded Rectangle 60"/>
          <p:cNvSpPr/>
          <p:nvPr/>
        </p:nvSpPr>
        <p:spPr>
          <a:xfrm>
            <a:off x="3462653" y="5905605"/>
            <a:ext cx="493058" cy="24979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7" name="Rounded Rectangle 76"/>
          <p:cNvSpPr/>
          <p:nvPr/>
        </p:nvSpPr>
        <p:spPr>
          <a:xfrm>
            <a:off x="3106355" y="5863610"/>
            <a:ext cx="293545" cy="333783"/>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8" name="TextBox 77"/>
          <p:cNvSpPr txBox="1"/>
          <p:nvPr/>
        </p:nvSpPr>
        <p:spPr>
          <a:xfrm>
            <a:off x="4630401" y="4912222"/>
            <a:ext cx="3903954" cy="400110"/>
          </a:xfrm>
          <a:prstGeom prst="callout2">
            <a:avLst>
              <a:gd name="adj1" fmla="val 51611"/>
              <a:gd name="adj2" fmla="val 1924"/>
              <a:gd name="adj3" fmla="val 53105"/>
              <a:gd name="adj4" fmla="val -5798"/>
              <a:gd name="adj5" fmla="val 96069"/>
              <a:gd name="adj6" fmla="val -16968"/>
            </a:avLst>
          </a:prstGeom>
          <a:noFill/>
          <a:ln w="38100">
            <a:solidFill>
              <a:schemeClr val="accent3">
                <a:lumMod val="75000"/>
              </a:schemeClr>
            </a:solidFill>
          </a:ln>
        </p:spPr>
        <p:txBody>
          <a:bodyPr wrap="none" rtlCol="0">
            <a:spAutoFit/>
          </a:bodyPr>
          <a:lstStyle/>
          <a:p>
            <a:r>
              <a:rPr lang="en-US">
                <a:solidFill>
                  <a:schemeClr val="accent3">
                    <a:lumMod val="75000"/>
                  </a:schemeClr>
                </a:solidFill>
                <a:latin typeface="Arial" charset="0"/>
                <a:ea typeface="Arial" charset="0"/>
                <a:cs typeface="Arial" charset="0"/>
              </a:rPr>
              <a:t>Transport-layer message body</a:t>
            </a:r>
            <a:endParaRPr lang="en-US" dirty="0">
              <a:solidFill>
                <a:schemeClr val="accent3">
                  <a:lumMod val="75000"/>
                </a:schemeClr>
              </a:solidFill>
              <a:latin typeface="Arial" charset="0"/>
              <a:ea typeface="Arial" charset="0"/>
              <a:cs typeface="Arial" charset="0"/>
            </a:endParaRPr>
          </a:p>
        </p:txBody>
      </p:sp>
      <p:sp>
        <p:nvSpPr>
          <p:cNvPr id="79" name="TextBox 78"/>
          <p:cNvSpPr txBox="1"/>
          <p:nvPr/>
        </p:nvSpPr>
        <p:spPr>
          <a:xfrm>
            <a:off x="4746137" y="5605342"/>
            <a:ext cx="3788218" cy="400110"/>
          </a:xfrm>
          <a:prstGeom prst="callout2">
            <a:avLst>
              <a:gd name="adj1" fmla="val 51611"/>
              <a:gd name="adj2" fmla="val 1924"/>
              <a:gd name="adj3" fmla="val 53105"/>
              <a:gd name="adj4" fmla="val -5798"/>
              <a:gd name="adj5" fmla="val 96069"/>
              <a:gd name="adj6" fmla="val -16968"/>
            </a:avLst>
          </a:prstGeom>
          <a:noFill/>
          <a:ln w="38100">
            <a:solidFill>
              <a:schemeClr val="tx2"/>
            </a:solidFill>
          </a:ln>
        </p:spPr>
        <p:txBody>
          <a:bodyPr wrap="none" rtlCol="0">
            <a:spAutoFit/>
          </a:bodyPr>
          <a:lstStyle/>
          <a:p>
            <a:r>
              <a:rPr lang="en-US">
                <a:solidFill>
                  <a:schemeClr val="tx2"/>
                </a:solidFill>
                <a:latin typeface="Arial" charset="0"/>
                <a:ea typeface="Arial" charset="0"/>
                <a:cs typeface="Arial" charset="0"/>
              </a:rPr>
              <a:t>Network-layer datagram body</a:t>
            </a:r>
            <a:endParaRPr lang="en-US" dirty="0">
              <a:solidFill>
                <a:schemeClr val="tx2"/>
              </a:solidFill>
              <a:latin typeface="Arial" charset="0"/>
              <a:ea typeface="Arial" charset="0"/>
              <a:cs typeface="Arial" charset="0"/>
            </a:endParaRPr>
          </a:p>
        </p:txBody>
      </p:sp>
      <p:sp>
        <p:nvSpPr>
          <p:cNvPr id="31" name="Trapezoid 30"/>
          <p:cNvSpPr/>
          <p:nvPr/>
        </p:nvSpPr>
        <p:spPr>
          <a:xfrm flipV="1">
            <a:off x="2777997" y="4846131"/>
            <a:ext cx="2065244" cy="229846"/>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5244" h="263825">
                <a:moveTo>
                  <a:pt x="0" y="263825"/>
                </a:moveTo>
                <a:lnTo>
                  <a:pt x="319233" y="2801"/>
                </a:lnTo>
                <a:lnTo>
                  <a:pt x="1127073" y="0"/>
                </a:lnTo>
                <a:lnTo>
                  <a:pt x="2065244" y="261489"/>
                </a:lnTo>
                <a:lnTo>
                  <a:pt x="0" y="263825"/>
                </a:lnTo>
                <a:close/>
              </a:path>
            </a:pathLst>
          </a:custGeom>
          <a:gradFill flip="none" rotWithShape="1">
            <a:gsLst>
              <a:gs pos="72000">
                <a:schemeClr val="bg2">
                  <a:lumMod val="50000"/>
                </a:schemeClr>
              </a:gs>
              <a:gs pos="0">
                <a:schemeClr val="accent3"/>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83" name="Trapezoid 30"/>
          <p:cNvSpPr/>
          <p:nvPr/>
        </p:nvSpPr>
        <p:spPr>
          <a:xfrm flipV="1">
            <a:off x="2767551" y="5550297"/>
            <a:ext cx="1273894" cy="245721"/>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 name="connsiteX0" fmla="*/ 0 w 2214264"/>
              <a:gd name="connsiteY0" fmla="*/ 282047 h 282047"/>
              <a:gd name="connsiteX1" fmla="*/ 319233 w 2214264"/>
              <a:gd name="connsiteY1" fmla="*/ 21023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1999019 w 2214264"/>
              <a:gd name="connsiteY3" fmla="*/ 279711 h 282047"/>
              <a:gd name="connsiteX4" fmla="*/ 0 w 2214264"/>
              <a:gd name="connsiteY4" fmla="*/ 282047 h 28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4264" h="282047">
                <a:moveTo>
                  <a:pt x="0" y="282047"/>
                </a:moveTo>
                <a:lnTo>
                  <a:pt x="517908" y="2801"/>
                </a:lnTo>
                <a:lnTo>
                  <a:pt x="2214264" y="0"/>
                </a:lnTo>
                <a:lnTo>
                  <a:pt x="1999019" y="279711"/>
                </a:lnTo>
                <a:lnTo>
                  <a:pt x="0" y="282047"/>
                </a:lnTo>
                <a:close/>
              </a:path>
            </a:pathLst>
          </a:custGeom>
          <a:gradFill flip="none" rotWithShape="1">
            <a:gsLst>
              <a:gs pos="100000">
                <a:schemeClr val="accent3"/>
              </a:gs>
              <a:gs pos="0">
                <a:schemeClr val="accent1"/>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Tree>
    <p:extLst>
      <p:ext uri="{BB962C8B-B14F-4D97-AF65-F5344CB8AC3E}">
        <p14:creationId xmlns:p14="http://schemas.microsoft.com/office/powerpoint/2010/main" val="178238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42"/>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7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2" grpId="0" animBg="1"/>
      <p:bldP spid="42" grpId="1" animBg="1"/>
      <p:bldP spid="43" grpId="0" animBg="1"/>
      <p:bldP spid="46" grpId="0" animBg="1"/>
      <p:bldP spid="50" grpId="0" animBg="1"/>
      <p:bldP spid="55" grpId="0" animBg="1"/>
      <p:bldP spid="55" grpId="1" animBg="1"/>
      <p:bldP spid="61" grpId="0" animBg="1"/>
      <p:bldP spid="61" grpId="1" animBg="1"/>
      <p:bldP spid="77" grpId="0" animBg="1"/>
      <p:bldP spid="77" grpId="1" animBg="1"/>
      <p:bldP spid="78" grpId="0" animBg="1"/>
      <p:bldP spid="79" grpId="0" animBg="1"/>
      <p:bldP spid="31" grpId="0" animBg="1"/>
      <p:bldP spid="8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926670"/>
          </a:xfrm>
        </p:spPr>
        <p:txBody>
          <a:bodyPr>
            <a:normAutofit lnSpcReduction="10000"/>
          </a:bodyPr>
          <a:lstStyle/>
          <a:p>
            <a:r>
              <a:rPr lang="en-US" b="1" i="1" dirty="0"/>
              <a:t>Socket: </a:t>
            </a:r>
            <a:r>
              <a:rPr lang="en-US" dirty="0"/>
              <a:t>The interface the OS provides to the network</a:t>
            </a:r>
          </a:p>
          <a:p>
            <a:pPr lvl="1"/>
            <a:r>
              <a:rPr lang="en-US" dirty="0"/>
              <a:t>Provides inter-process </a:t>
            </a:r>
            <a:r>
              <a:rPr lang="en-US" b="1" dirty="0"/>
              <a:t>explicit message exchange</a:t>
            </a:r>
          </a:p>
          <a:p>
            <a:endParaRPr lang="en-US" b="1" dirty="0"/>
          </a:p>
          <a:p>
            <a:r>
              <a:rPr lang="en-US" dirty="0"/>
              <a:t>Can build distributed systems atop sockets: </a:t>
            </a:r>
            <a:r>
              <a:rPr lang="en-US" dirty="0">
                <a:latin typeface="Arial" charset="0"/>
                <a:ea typeface="Arial" charset="0"/>
                <a:cs typeface="Arial" charset="0"/>
              </a:rPr>
              <a:t>send()</a:t>
            </a:r>
            <a:r>
              <a:rPr lang="en-US" dirty="0"/>
              <a:t>, </a:t>
            </a:r>
            <a:r>
              <a:rPr lang="en-US" dirty="0" err="1">
                <a:latin typeface="Arial" charset="0"/>
                <a:ea typeface="Arial" charset="0"/>
                <a:cs typeface="Arial" charset="0"/>
              </a:rPr>
              <a:t>recv</a:t>
            </a:r>
            <a:r>
              <a:rPr lang="en-US" dirty="0">
                <a:latin typeface="Arial" charset="0"/>
                <a:ea typeface="Arial" charset="0"/>
                <a:cs typeface="Arial" charset="0"/>
              </a:rPr>
              <a:t>()</a:t>
            </a:r>
          </a:p>
          <a:p>
            <a:pPr lvl="1"/>
            <a:r>
              <a:rPr lang="en-US" i="1" dirty="0">
                <a:latin typeface="Arial" charset="0"/>
                <a:ea typeface="Arial" charset="0"/>
                <a:cs typeface="Arial" charset="0"/>
              </a:rPr>
              <a:t>e.g.</a:t>
            </a:r>
            <a:r>
              <a:rPr lang="en-US" dirty="0">
                <a:latin typeface="Arial" charset="0"/>
                <a:ea typeface="Arial" charset="0"/>
                <a:cs typeface="Arial" charset="0"/>
              </a:rPr>
              <a:t>: </a:t>
            </a:r>
            <a:r>
              <a:rPr lang="en-US" b="1" dirty="0">
                <a:latin typeface="Courier" charset="0"/>
                <a:ea typeface="Courier" charset="0"/>
                <a:cs typeface="Courier" charset="0"/>
              </a:rPr>
              <a:t>put(</a:t>
            </a:r>
            <a:r>
              <a:rPr lang="en-US" b="1" dirty="0" err="1">
                <a:latin typeface="Courier" charset="0"/>
                <a:ea typeface="Courier" charset="0"/>
                <a:cs typeface="Courier" charset="0"/>
              </a:rPr>
              <a:t>key,value</a:t>
            </a:r>
            <a:r>
              <a:rPr lang="en-US" b="1" dirty="0">
                <a:latin typeface="Courier" charset="0"/>
                <a:ea typeface="Courier" charset="0"/>
                <a:cs typeface="Courier" charset="0"/>
              </a:rPr>
              <a:t>) </a:t>
            </a:r>
            <a:r>
              <a:rPr lang="en-US" dirty="0">
                <a:latin typeface="Arial" charset="0"/>
                <a:ea typeface="Arial" charset="0"/>
                <a:cs typeface="Arial" charset="0"/>
                <a:sym typeface="Wingdings"/>
              </a:rPr>
              <a:t> message</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11</a:t>
            </a:fld>
            <a:endParaRPr lang="en-US"/>
          </a:p>
        </p:txBody>
      </p:sp>
      <p:sp>
        <p:nvSpPr>
          <p:cNvPr id="4" name="Title 3"/>
          <p:cNvSpPr>
            <a:spLocks noGrp="1"/>
          </p:cNvSpPr>
          <p:nvPr>
            <p:ph type="title"/>
          </p:nvPr>
        </p:nvSpPr>
        <p:spPr/>
        <p:txBody>
          <a:bodyPr/>
          <a:lstStyle/>
          <a:p>
            <a:r>
              <a:rPr lang="en-US" sz="3400" dirty="0"/>
              <a:t>Network </a:t>
            </a:r>
            <a:r>
              <a:rPr lang="en-US" sz="3400"/>
              <a:t>socket-based communication</a:t>
            </a:r>
            <a:endParaRPr lang="en-US" sz="3400" dirty="0"/>
          </a:p>
        </p:txBody>
      </p:sp>
      <p:grpSp>
        <p:nvGrpSpPr>
          <p:cNvPr id="92" name="Group 91"/>
          <p:cNvGrpSpPr/>
          <p:nvPr/>
        </p:nvGrpSpPr>
        <p:grpSpPr>
          <a:xfrm>
            <a:off x="1236614" y="3496098"/>
            <a:ext cx="6594571" cy="3057102"/>
            <a:chOff x="552092" y="3001991"/>
            <a:chExt cx="6594571" cy="3057102"/>
          </a:xfrm>
        </p:grpSpPr>
        <p:cxnSp>
          <p:nvCxnSpPr>
            <p:cNvPr id="24" name="Straight Arrow Connector 23"/>
            <p:cNvCxnSpPr>
              <a:stCxn id="9" idx="3"/>
              <a:endCxn id="84" idx="1"/>
            </p:cNvCxnSpPr>
            <p:nvPr/>
          </p:nvCxnSpPr>
          <p:spPr>
            <a:xfrm flipV="1">
              <a:off x="2617796" y="537460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3"/>
              <a:endCxn id="82" idx="1"/>
            </p:cNvCxnSpPr>
            <p:nvPr/>
          </p:nvCxnSpPr>
          <p:spPr>
            <a:xfrm flipV="1">
              <a:off x="2617796" y="4766149"/>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83" idx="1"/>
            </p:cNvCxnSpPr>
            <p:nvPr/>
          </p:nvCxnSpPr>
          <p:spPr>
            <a:xfrm flipV="1">
              <a:off x="2617796" y="5070377"/>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81" idx="1"/>
              <a:endCxn id="6" idx="3"/>
            </p:cNvCxnSpPr>
            <p:nvPr/>
          </p:nvCxnSpPr>
          <p:spPr>
            <a:xfrm flipH="1">
              <a:off x="2617796" y="446163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nvGrpSpPr>
            <p:cNvPr id="78" name="Group 77"/>
            <p:cNvGrpSpPr/>
            <p:nvPr/>
          </p:nvGrpSpPr>
          <p:grpSpPr>
            <a:xfrm>
              <a:off x="552092" y="3001992"/>
              <a:ext cx="2272860" cy="3057101"/>
              <a:chOff x="552092" y="3001992"/>
              <a:chExt cx="2272860" cy="3057101"/>
            </a:xfrm>
          </p:grpSpPr>
          <p:sp>
            <p:nvSpPr>
              <p:cNvPr id="5"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6"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A</a:t>
                </a:r>
                <a:endParaRPr lang="en-US" sz="2000" dirty="0">
                  <a:solidFill>
                    <a:srgbClr val="000000"/>
                  </a:solidFill>
                </a:endParaRPr>
              </a:p>
            </p:txBody>
          </p:sp>
          <p:sp>
            <p:nvSpPr>
              <p:cNvPr id="72" name="Trapezoid 71"/>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latin typeface="+mn-lt"/>
                  </a:rPr>
                  <a:t>Socket</a:t>
                </a:r>
              </a:p>
            </p:txBody>
          </p:sp>
          <p:sp>
            <p:nvSpPr>
              <p:cNvPr id="69" name="Alternate Process 68"/>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latin typeface="+mn-lt"/>
                  </a:rPr>
                  <a:t>Process</a:t>
                </a:r>
              </a:p>
            </p:txBody>
          </p:sp>
        </p:grpSp>
        <p:grpSp>
          <p:nvGrpSpPr>
            <p:cNvPr id="79" name="Group 78"/>
            <p:cNvGrpSpPr/>
            <p:nvPr/>
          </p:nvGrpSpPr>
          <p:grpSpPr>
            <a:xfrm>
              <a:off x="4873803" y="3001991"/>
              <a:ext cx="2272860" cy="3057101"/>
              <a:chOff x="552092" y="3001992"/>
              <a:chExt cx="2272860" cy="3057101"/>
            </a:xfrm>
          </p:grpSpPr>
          <p:sp>
            <p:nvSpPr>
              <p:cNvPr id="80"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81"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82"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3"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84"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85" name="Rounded Rectangle 84"/>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B</a:t>
                </a:r>
                <a:endParaRPr lang="en-US" sz="2000" dirty="0">
                  <a:solidFill>
                    <a:srgbClr val="000000"/>
                  </a:solidFill>
                </a:endParaRPr>
              </a:p>
            </p:txBody>
          </p:sp>
          <p:sp>
            <p:nvSpPr>
              <p:cNvPr id="86" name="Trapezoid 85"/>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Socket</a:t>
                </a:r>
                <a:endParaRPr lang="en-US" sz="1800" b="0" dirty="0">
                  <a:solidFill>
                    <a:schemeClr val="tx1"/>
                  </a:solidFill>
                  <a:latin typeface="+mn-lt"/>
                </a:endParaRPr>
              </a:p>
            </p:txBody>
          </p:sp>
          <p:sp>
            <p:nvSpPr>
              <p:cNvPr id="87" name="Alternate Process 86"/>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Process</a:t>
                </a:r>
                <a:endParaRPr lang="en-US" sz="1800" b="0" dirty="0">
                  <a:solidFill>
                    <a:schemeClr val="tx1"/>
                  </a:solidFill>
                  <a:latin typeface="+mn-lt"/>
                </a:endParaRPr>
              </a:p>
            </p:txBody>
          </p:sp>
        </p:grpSp>
        <p:cxnSp>
          <p:nvCxnSpPr>
            <p:cNvPr id="28" name="Straight Arrow Connector 27"/>
            <p:cNvCxnSpPr>
              <a:stCxn id="87" idx="1"/>
              <a:endCxn id="69" idx="3"/>
            </p:cNvCxnSpPr>
            <p:nvPr/>
          </p:nvCxnSpPr>
          <p:spPr>
            <a:xfrm flipH="1">
              <a:off x="2277374" y="3742084"/>
              <a:ext cx="313989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25108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p:cNvSpPr>
            <a:spLocks noGrp="1"/>
          </p:cNvSpPr>
          <p:nvPr>
            <p:ph idx="1"/>
          </p:nvPr>
        </p:nvSpPr>
        <p:spPr/>
        <p:txBody>
          <a:bodyPr>
            <a:normAutofit fontScale="77500" lnSpcReduction="20000"/>
          </a:bodyPr>
          <a:lstStyle/>
          <a:p>
            <a:pPr marL="0" indent="0" defTabSz="914400" eaLnBrk="1" fontAlgn="auto" hangingPunct="1">
              <a:lnSpc>
                <a:spcPct val="100000"/>
              </a:lnSpc>
              <a:spcBef>
                <a:spcPts val="0"/>
              </a:spcBef>
              <a:spcAft>
                <a:spcPts val="0"/>
              </a:spcAft>
              <a:buNone/>
            </a:pP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Create a socket for the client</a:t>
            </a:r>
            <a:br>
              <a:rPr lang="en-US" dirty="0">
                <a:latin typeface="Courier" charset="0"/>
                <a:ea typeface="Courier" charset="0"/>
                <a:cs typeface="Courier" charset="0"/>
              </a:rPr>
            </a:br>
            <a:r>
              <a:rPr lang="en-US" dirty="0">
                <a:latin typeface="Courier" charset="0"/>
                <a:ea typeface="Courier" charset="0"/>
                <a:cs typeface="Courier" charset="0"/>
              </a:rPr>
              <a:t>if ((</a:t>
            </a:r>
            <a:r>
              <a:rPr lang="en-US" dirty="0" err="1">
                <a:latin typeface="Courier" charset="0"/>
                <a:ea typeface="Courier" charset="0"/>
                <a:cs typeface="Courier" charset="0"/>
              </a:rPr>
              <a:t>sockfd</a:t>
            </a:r>
            <a:r>
              <a:rPr lang="en-US" dirty="0">
                <a:latin typeface="Courier" charset="0"/>
                <a:ea typeface="Courier" charset="0"/>
                <a:cs typeface="Courier" charset="0"/>
              </a:rPr>
              <a:t> = socket (AF_INET, SOCK_STREAM, 0))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(”Socket creation");</a:t>
            </a:r>
            <a:br>
              <a:rPr lang="en-US" dirty="0">
                <a:latin typeface="Courier" charset="0"/>
                <a:ea typeface="Courier" charset="0"/>
                <a:cs typeface="Courier" charset="0"/>
              </a:rPr>
            </a:br>
            <a:r>
              <a:rPr lang="en-US" dirty="0">
                <a:latin typeface="Courier" charset="0"/>
                <a:ea typeface="Courier" charset="0"/>
                <a:cs typeface="Courier" charset="0"/>
              </a:rPr>
              <a:t>  exit(2);</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Set server address and port</a:t>
            </a:r>
            <a:br>
              <a:rPr lang="en-US" dirty="0">
                <a:solidFill>
                  <a:schemeClr val="accent3"/>
                </a:solidFill>
                <a:latin typeface="Courier" charset="0"/>
                <a:ea typeface="Courier" charset="0"/>
                <a:cs typeface="Courier" charset="0"/>
              </a:rPr>
            </a:br>
            <a:r>
              <a:rPr lang="en-US" dirty="0" err="1">
                <a:latin typeface="Courier" charset="0"/>
                <a:ea typeface="Courier" charset="0"/>
                <a:cs typeface="Courier" charset="0"/>
              </a:rPr>
              <a:t>memset</a:t>
            </a:r>
            <a:r>
              <a:rPr lang="en-US" dirty="0">
                <a:latin typeface="Courier" charset="0"/>
                <a:ea typeface="Courier" charset="0"/>
                <a:cs typeface="Courier" charset="0"/>
              </a:rPr>
              <a:t>(&amp;</a:t>
            </a:r>
            <a:r>
              <a:rPr lang="en-US" dirty="0" err="1">
                <a:latin typeface="Courier" charset="0"/>
                <a:ea typeface="Courier" charset="0"/>
                <a:cs typeface="Courier" charset="0"/>
              </a:rPr>
              <a:t>servaddr</a:t>
            </a:r>
            <a:r>
              <a:rPr lang="en-US" dirty="0">
                <a:latin typeface="Courier" charset="0"/>
                <a:ea typeface="Courier" charset="0"/>
                <a:cs typeface="Courier" charset="0"/>
              </a:rPr>
              <a:t>, 0,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a:t>
            </a:r>
            <a:br>
              <a:rPr lang="en-US" dirty="0">
                <a:latin typeface="Courier" charset="0"/>
                <a:ea typeface="Courier" charset="0"/>
                <a:cs typeface="Courier" charset="0"/>
              </a:rPr>
            </a:br>
            <a:r>
              <a:rPr lang="en-US" dirty="0" err="1">
                <a:latin typeface="Courier" charset="0"/>
                <a:ea typeface="Courier" charset="0"/>
                <a:cs typeface="Courier" charset="0"/>
              </a:rPr>
              <a:t>servaddr.sin_family</a:t>
            </a:r>
            <a:r>
              <a:rPr lang="en-US" dirty="0">
                <a:latin typeface="Courier" charset="0"/>
                <a:ea typeface="Courier" charset="0"/>
                <a:cs typeface="Courier" charset="0"/>
              </a:rPr>
              <a:t> = AF_INET;</a:t>
            </a:r>
            <a:br>
              <a:rPr lang="en-US" dirty="0">
                <a:latin typeface="Courier" charset="0"/>
                <a:ea typeface="Courier" charset="0"/>
                <a:cs typeface="Courier" charset="0"/>
              </a:rPr>
            </a:br>
            <a:r>
              <a:rPr lang="en-US" dirty="0" err="1">
                <a:latin typeface="Courier" charset="0"/>
                <a:ea typeface="Courier" charset="0"/>
                <a:cs typeface="Courier" charset="0"/>
              </a:rPr>
              <a:t>servaddr.sin_addr.s_addr</a:t>
            </a:r>
            <a:r>
              <a:rPr lang="en-US" dirty="0">
                <a:latin typeface="Courier" charset="0"/>
                <a:ea typeface="Courier" charset="0"/>
                <a:cs typeface="Courier" charset="0"/>
              </a:rPr>
              <a:t> = </a:t>
            </a:r>
            <a:r>
              <a:rPr lang="en-US" dirty="0" err="1">
                <a:latin typeface="Courier" charset="0"/>
                <a:ea typeface="Courier" charset="0"/>
                <a:cs typeface="Courier" charset="0"/>
              </a:rPr>
              <a:t>inet_addr</a:t>
            </a:r>
            <a:r>
              <a:rPr lang="en-US" dirty="0">
                <a:latin typeface="Courier" charset="0"/>
                <a:ea typeface="Courier" charset="0"/>
                <a:cs typeface="Courier" charset="0"/>
              </a:rPr>
              <a:t>(</a:t>
            </a:r>
            <a:r>
              <a:rPr lang="en-US" dirty="0" err="1">
                <a:latin typeface="Courier" charset="0"/>
                <a:ea typeface="Courier" charset="0"/>
                <a:cs typeface="Courier" charset="0"/>
              </a:rPr>
              <a:t>argv</a:t>
            </a:r>
            <a:r>
              <a:rPr lang="en-US" dirty="0">
                <a:latin typeface="Courier" charset="0"/>
                <a:ea typeface="Courier" charset="0"/>
                <a:cs typeface="Courier" charset="0"/>
              </a:rPr>
              <a:t>[1]);</a:t>
            </a:r>
            <a:br>
              <a:rPr lang="en-US" dirty="0">
                <a:latin typeface="Courier" charset="0"/>
                <a:ea typeface="Courier" charset="0"/>
                <a:cs typeface="Courier" charset="0"/>
              </a:rPr>
            </a:br>
            <a:r>
              <a:rPr lang="en-US" dirty="0" err="1">
                <a:latin typeface="Courier" charset="0"/>
                <a:ea typeface="Courier" charset="0"/>
                <a:cs typeface="Courier" charset="0"/>
              </a:rPr>
              <a:t>servaddr.sin_port</a:t>
            </a:r>
            <a:r>
              <a:rPr lang="en-US" dirty="0">
                <a:latin typeface="Courier" charset="0"/>
                <a:ea typeface="Courier" charset="0"/>
                <a:cs typeface="Courier" charset="0"/>
              </a:rPr>
              <a:t> = </a:t>
            </a:r>
            <a:r>
              <a:rPr lang="en-US" dirty="0" err="1">
                <a:latin typeface="Courier" charset="0"/>
                <a:ea typeface="Courier" charset="0"/>
                <a:cs typeface="Courier" charset="0"/>
              </a:rPr>
              <a:t>htons</a:t>
            </a:r>
            <a:r>
              <a:rPr lang="en-US" dirty="0">
                <a:latin typeface="Courier" charset="0"/>
                <a:ea typeface="Courier" charset="0"/>
                <a:cs typeface="Courier" charset="0"/>
              </a:rPr>
              <a:t>(SERV_PORT); // to big-endian</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Establish TCP connection</a:t>
            </a:r>
            <a:br>
              <a:rPr lang="en-US" dirty="0">
                <a:solidFill>
                  <a:schemeClr val="accent3"/>
                </a:solidFill>
                <a:latin typeface="Courier" charset="0"/>
                <a:ea typeface="Courier" charset="0"/>
                <a:cs typeface="Courier" charset="0"/>
              </a:rPr>
            </a:br>
            <a:r>
              <a:rPr lang="en-US" dirty="0">
                <a:latin typeface="Courier" charset="0"/>
                <a:ea typeface="Courier" charset="0"/>
                <a:cs typeface="Courier" charset="0"/>
              </a:rPr>
              <a:t>if (connect(</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struct</a:t>
            </a:r>
            <a:r>
              <a:rPr lang="en-US" dirty="0">
                <a:latin typeface="Courier" charset="0"/>
                <a:ea typeface="Courier" charset="0"/>
                <a:cs typeface="Courier" charset="0"/>
              </a:rPr>
              <a:t> </a:t>
            </a:r>
            <a:r>
              <a:rPr lang="en-US" dirty="0" err="1">
                <a:latin typeface="Courier" charset="0"/>
                <a:ea typeface="Courier" charset="0"/>
                <a:cs typeface="Courier" charset="0"/>
              </a:rPr>
              <a:t>sockaddr</a:t>
            </a:r>
            <a:r>
              <a:rPr lang="en-US" dirty="0">
                <a:latin typeface="Courier" charset="0"/>
                <a:ea typeface="Courier" charset="0"/>
                <a:cs typeface="Courier" charset="0"/>
              </a:rPr>
              <a:t> *) &amp;</a:t>
            </a:r>
            <a:r>
              <a:rPr lang="en-US" dirty="0" err="1">
                <a:latin typeface="Courier" charset="0"/>
                <a:ea typeface="Courier" charset="0"/>
                <a:cs typeface="Courier" charset="0"/>
              </a:rPr>
              <a:t>servaddr</a:t>
            </a:r>
            <a:r>
              <a:rPr lang="en-US" dirty="0">
                <a:latin typeface="Courier" charset="0"/>
                <a:ea typeface="Courier" charset="0"/>
                <a:cs typeface="Courier" charset="0"/>
              </a:rPr>
              <a:t>, </a:t>
            </a:r>
          </a:p>
          <a:p>
            <a:pPr marL="0" indent="0" defTabSz="914400" eaLnBrk="1" fontAlgn="auto" hangingPunct="1">
              <a:lnSpc>
                <a:spcPct val="100000"/>
              </a:lnSpc>
              <a:spcBef>
                <a:spcPts val="0"/>
              </a:spcBef>
              <a:spcAft>
                <a:spcPts val="0"/>
              </a:spcAft>
              <a:buNone/>
            </a:pPr>
            <a:r>
              <a:rPr lang="en-US" dirty="0">
                <a:latin typeface="Courier" charset="0"/>
                <a:ea typeface="Courier" charset="0"/>
                <a:cs typeface="Courier" charset="0"/>
              </a:rPr>
              <a:t>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(”Connect to server");</a:t>
            </a:r>
            <a:br>
              <a:rPr lang="en-US" dirty="0">
                <a:latin typeface="Courier" charset="0"/>
                <a:ea typeface="Courier" charset="0"/>
                <a:cs typeface="Courier" charset="0"/>
              </a:rPr>
            </a:br>
            <a:r>
              <a:rPr lang="en-US" dirty="0">
                <a:latin typeface="Courier" charset="0"/>
                <a:ea typeface="Courier" charset="0"/>
                <a:cs typeface="Courier" charset="0"/>
              </a:rPr>
              <a:t>  exit(3);</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endParaRPr lang="en-US" dirty="0">
              <a:latin typeface="Courier" charset="0"/>
              <a:ea typeface="Courier" charset="0"/>
              <a:cs typeface="Courier" charset="0"/>
            </a:endParaRPr>
          </a:p>
          <a:p>
            <a:pPr marL="0" indent="0" defTabSz="914400" eaLnBrk="1" fontAlgn="auto" hangingPunct="1">
              <a:lnSpc>
                <a:spcPct val="100000"/>
              </a:lnSpc>
              <a:spcBef>
                <a:spcPts val="0"/>
              </a:spcBef>
              <a:spcAft>
                <a:spcPts val="0"/>
              </a:spcAft>
              <a:buNone/>
            </a:pPr>
            <a:r>
              <a:rPr lang="en-US" dirty="0">
                <a:solidFill>
                  <a:schemeClr val="accent3"/>
                </a:solidFill>
                <a:latin typeface="Courier" charset="0"/>
                <a:ea typeface="Courier" charset="0"/>
                <a:cs typeface="Courier" charset="0"/>
              </a:rPr>
              <a:t>// Transmit the data over the TCP connection</a:t>
            </a:r>
            <a:br>
              <a:rPr lang="en-US" dirty="0">
                <a:latin typeface="Courier" charset="0"/>
                <a:ea typeface="Courier" charset="0"/>
                <a:cs typeface="Courier" charset="0"/>
              </a:rPr>
            </a:br>
            <a:r>
              <a:rPr lang="en-US" dirty="0">
                <a:latin typeface="Courier" charset="0"/>
                <a:ea typeface="Courier" charset="0"/>
                <a:cs typeface="Courier" charset="0"/>
              </a:rPr>
              <a:t>send(</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buf</a:t>
            </a:r>
            <a:r>
              <a:rPr lang="en-US" dirty="0">
                <a:latin typeface="Courier" charset="0"/>
                <a:ea typeface="Courier" charset="0"/>
                <a:cs typeface="Courier" charset="0"/>
              </a:rPr>
              <a:t>, </a:t>
            </a:r>
            <a:r>
              <a:rPr lang="en-US" dirty="0" err="1">
                <a:latin typeface="Courier" charset="0"/>
                <a:ea typeface="Courier" charset="0"/>
                <a:cs typeface="Courier" charset="0"/>
              </a:rPr>
              <a:t>strlen</a:t>
            </a:r>
            <a:r>
              <a:rPr lang="en-US" dirty="0">
                <a:latin typeface="Courier" charset="0"/>
                <a:ea typeface="Courier" charset="0"/>
                <a:cs typeface="Courier" charset="0"/>
              </a:rPr>
              <a:t>(</a:t>
            </a:r>
            <a:r>
              <a:rPr lang="en-US" dirty="0" err="1">
                <a:latin typeface="Courier" charset="0"/>
                <a:ea typeface="Courier" charset="0"/>
                <a:cs typeface="Courier" charset="0"/>
              </a:rPr>
              <a:t>buf</a:t>
            </a:r>
            <a:r>
              <a:rPr lang="en-US" dirty="0">
                <a:latin typeface="Courier" charset="0"/>
                <a:ea typeface="Courier" charset="0"/>
                <a:cs typeface="Courier" charset="0"/>
              </a:rPr>
              <a:t>), 0);</a:t>
            </a:r>
          </a:p>
        </p:txBody>
      </p:sp>
      <p:sp>
        <p:nvSpPr>
          <p:cNvPr id="3" name="Slide Number Placeholder 2"/>
          <p:cNvSpPr>
            <a:spLocks noGrp="1"/>
          </p:cNvSpPr>
          <p:nvPr>
            <p:ph type="sldNum" sz="quarter" idx="12"/>
          </p:nvPr>
        </p:nvSpPr>
        <p:spPr/>
        <p:txBody>
          <a:bodyPr/>
          <a:lstStyle/>
          <a:p>
            <a:fld id="{729111C5-E04E-4942-8174-12BB645D56A6}" type="slidenum">
              <a:rPr lang="en-US" smtClean="0"/>
              <a:pPr/>
              <a:t>12</a:t>
            </a:fld>
            <a:endParaRPr lang="en-US"/>
          </a:p>
        </p:txBody>
      </p:sp>
    </p:spTree>
    <p:extLst>
      <p:ext uri="{BB962C8B-B14F-4D97-AF65-F5344CB8AC3E}">
        <p14:creationId xmlns:p14="http://schemas.microsoft.com/office/powerpoint/2010/main" val="1180294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4726423"/>
          </a:xfrm>
        </p:spPr>
        <p:txBody>
          <a:bodyPr>
            <a:normAutofit/>
          </a:bodyPr>
          <a:lstStyle/>
          <a:p>
            <a:r>
              <a:rPr lang="en-US" b="1" dirty="0"/>
              <a:t>Principle of transparency: </a:t>
            </a:r>
            <a:r>
              <a:rPr lang="en-US" b="1" dirty="0">
                <a:solidFill>
                  <a:schemeClr val="accent3">
                    <a:lumMod val="50000"/>
                  </a:schemeClr>
                </a:solidFill>
              </a:rPr>
              <a:t>Hide</a:t>
            </a:r>
            <a:r>
              <a:rPr lang="en-US" dirty="0">
                <a:solidFill>
                  <a:schemeClr val="accent3">
                    <a:lumMod val="50000"/>
                  </a:schemeClr>
                </a:solidFill>
              </a:rPr>
              <a:t> </a:t>
            </a:r>
            <a:r>
              <a:rPr lang="en-US" dirty="0"/>
              <a:t>that resource is physically distributed across multiple computers</a:t>
            </a:r>
          </a:p>
          <a:p>
            <a:pPr lvl="1"/>
            <a:r>
              <a:rPr lang="en-US" dirty="0"/>
              <a:t>Access resource same way as locally</a:t>
            </a:r>
          </a:p>
          <a:p>
            <a:pPr lvl="1"/>
            <a:r>
              <a:rPr lang="en-US" dirty="0"/>
              <a:t>Users can’t tell where resource is physically located</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13</a:t>
            </a:fld>
            <a:endParaRPr lang="en-US"/>
          </a:p>
        </p:txBody>
      </p:sp>
      <p:sp>
        <p:nvSpPr>
          <p:cNvPr id="4" name="Title 3"/>
          <p:cNvSpPr>
            <a:spLocks noGrp="1"/>
          </p:cNvSpPr>
          <p:nvPr>
            <p:ph type="title"/>
          </p:nvPr>
        </p:nvSpPr>
        <p:spPr/>
        <p:txBody>
          <a:bodyPr/>
          <a:lstStyle/>
          <a:p>
            <a:r>
              <a:rPr lang="en-US" dirty="0"/>
              <a:t>Network sockets: not great</a:t>
            </a:r>
          </a:p>
        </p:txBody>
      </p:sp>
      <p:sp>
        <p:nvSpPr>
          <p:cNvPr id="5" name="Rectangle 4"/>
          <p:cNvSpPr/>
          <p:nvPr/>
        </p:nvSpPr>
        <p:spPr>
          <a:xfrm>
            <a:off x="611981" y="3133032"/>
            <a:ext cx="7843838"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b="0" dirty="0">
                <a:latin typeface="+mn-lt"/>
                <a:ea typeface="Arial" charset="0"/>
                <a:cs typeface="Arial" charset="0"/>
              </a:rPr>
              <a:t>Network sockets provide apps with </a:t>
            </a:r>
            <a:r>
              <a:rPr lang="en-US" sz="2600" dirty="0">
                <a:latin typeface="+mn-lt"/>
                <a:ea typeface="Arial" charset="0"/>
                <a:cs typeface="Arial" charset="0"/>
              </a:rPr>
              <a:t>point-to-point communication</a:t>
            </a:r>
            <a:r>
              <a:rPr lang="en-US" sz="2600" b="0" dirty="0">
                <a:latin typeface="+mn-lt"/>
                <a:ea typeface="Arial" charset="0"/>
                <a:cs typeface="Arial" charset="0"/>
              </a:rPr>
              <a:t> between processes</a:t>
            </a:r>
          </a:p>
        </p:txBody>
      </p:sp>
      <p:sp>
        <p:nvSpPr>
          <p:cNvPr id="6" name="Rectangle 5">
            <a:extLst>
              <a:ext uri="{FF2B5EF4-FFF2-40B4-BE49-F238E27FC236}">
                <a16:creationId xmlns:a16="http://schemas.microsoft.com/office/drawing/2014/main" id="{FE6DFCC1-CC50-1D46-8A34-06B33E882EAB}"/>
              </a:ext>
            </a:extLst>
          </p:cNvPr>
          <p:cNvSpPr/>
          <p:nvPr/>
        </p:nvSpPr>
        <p:spPr>
          <a:xfrm>
            <a:off x="611981" y="4158340"/>
            <a:ext cx="7843837" cy="2260106"/>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mn-lt"/>
                <a:ea typeface="Arial" charset="0"/>
                <a:cs typeface="Arial" charset="0"/>
              </a:rPr>
              <a:t>Sockets </a:t>
            </a:r>
            <a:r>
              <a:rPr lang="en-US" sz="2600" dirty="0">
                <a:solidFill>
                  <a:srgbClr val="FF0000"/>
                </a:solidFill>
                <a:latin typeface="+mn-lt"/>
                <a:ea typeface="Arial" charset="0"/>
                <a:cs typeface="Arial" charset="0"/>
              </a:rPr>
              <a:t>don’t provide transparency</a:t>
            </a:r>
          </a:p>
          <a:p>
            <a:pPr algn="l" fontAlgn="auto">
              <a:lnSpc>
                <a:spcPct val="90000"/>
              </a:lnSpc>
              <a:spcBef>
                <a:spcPts val="1200"/>
              </a:spcBef>
              <a:spcAft>
                <a:spcPts val="0"/>
              </a:spcAft>
            </a:pPr>
            <a:r>
              <a:rPr lang="en-US" b="0" dirty="0">
                <a:solidFill>
                  <a:prstClr val="black"/>
                </a:solidFill>
                <a:latin typeface="+mn-lt"/>
              </a:rPr>
              <a:t>Also, lots to deal with, have to worry a lot about the network</a:t>
            </a:r>
          </a:p>
          <a:p>
            <a:pPr marL="228600" indent="-228600" algn="l" fontAlgn="auto">
              <a:lnSpc>
                <a:spcPct val="90000"/>
              </a:lnSpc>
              <a:spcBef>
                <a:spcPts val="500"/>
              </a:spcBef>
              <a:spcAft>
                <a:spcPts val="0"/>
              </a:spcAft>
              <a:buFont typeface="Arial"/>
              <a:buChar char="•"/>
            </a:pPr>
            <a:r>
              <a:rPr lang="en-US" b="0" dirty="0">
                <a:solidFill>
                  <a:prstClr val="black"/>
                </a:solidFill>
                <a:latin typeface="+mn-lt"/>
              </a:rPr>
              <a:t>How to separate different requests on the same connection?</a:t>
            </a:r>
          </a:p>
          <a:p>
            <a:pPr marL="228600" indent="-228600" algn="l" fontAlgn="auto">
              <a:lnSpc>
                <a:spcPct val="90000"/>
              </a:lnSpc>
              <a:spcBef>
                <a:spcPts val="500"/>
              </a:spcBef>
              <a:spcAft>
                <a:spcPts val="0"/>
              </a:spcAft>
              <a:buFont typeface="Arial"/>
              <a:buChar char="•"/>
            </a:pPr>
            <a:r>
              <a:rPr lang="en-US" b="0" dirty="0">
                <a:solidFill>
                  <a:prstClr val="black"/>
                </a:solidFill>
                <a:latin typeface="+mn-lt"/>
              </a:rPr>
              <a:t>How to write bytes to the network / read bytes from the network?</a:t>
            </a:r>
          </a:p>
          <a:p>
            <a:pPr marL="685800" lvl="1" indent="-228600" algn="l" fontAlgn="auto">
              <a:lnSpc>
                <a:spcPct val="90000"/>
              </a:lnSpc>
              <a:spcBef>
                <a:spcPts val="500"/>
              </a:spcBef>
              <a:spcAft>
                <a:spcPts val="0"/>
              </a:spcAft>
              <a:buFont typeface="Arial"/>
              <a:buChar char="•"/>
            </a:pPr>
            <a:r>
              <a:rPr lang="en-US" sz="1800" b="0" dirty="0">
                <a:solidFill>
                  <a:prstClr val="black"/>
                </a:solidFill>
                <a:latin typeface="+mn-lt"/>
              </a:rPr>
              <a:t>What if Host A’s process is in Go and Host B’s process is in C++?</a:t>
            </a:r>
            <a:endParaRPr lang="en-US" b="0" dirty="0">
              <a:solidFill>
                <a:prstClr val="black"/>
              </a:solidFill>
              <a:latin typeface="+mn-lt"/>
            </a:endParaRPr>
          </a:p>
          <a:p>
            <a:pPr marL="228600" indent="-228600" algn="l" fontAlgn="auto">
              <a:lnSpc>
                <a:spcPct val="90000"/>
              </a:lnSpc>
              <a:spcBef>
                <a:spcPts val="500"/>
              </a:spcBef>
              <a:spcAft>
                <a:spcPts val="0"/>
              </a:spcAft>
              <a:buFont typeface="Arial"/>
              <a:buChar char="•"/>
            </a:pPr>
            <a:r>
              <a:rPr lang="en-US" b="0" dirty="0">
                <a:solidFill>
                  <a:prstClr val="black"/>
                </a:solidFill>
                <a:latin typeface="+mn-lt"/>
              </a:rPr>
              <a:t>What to do with those bytes?</a:t>
            </a:r>
            <a:endParaRPr lang="en-US" sz="2400" dirty="0">
              <a:solidFill>
                <a:srgbClr val="FF0000"/>
              </a:solidFill>
              <a:latin typeface="+mn-lt"/>
              <a:ea typeface="Arial" charset="0"/>
              <a:cs typeface="Arial" charset="0"/>
            </a:endParaRPr>
          </a:p>
        </p:txBody>
      </p:sp>
    </p:spTree>
    <p:extLst>
      <p:ext uri="{BB962C8B-B14F-4D97-AF65-F5344CB8AC3E}">
        <p14:creationId xmlns:p14="http://schemas.microsoft.com/office/powerpoint/2010/main" val="72214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14</a:t>
            </a:fld>
            <a:endParaRPr lang="en-US"/>
          </a:p>
        </p:txBody>
      </p:sp>
      <p:sp>
        <p:nvSpPr>
          <p:cNvPr id="4" name="Title 3"/>
          <p:cNvSpPr>
            <a:spLocks noGrp="1"/>
          </p:cNvSpPr>
          <p:nvPr>
            <p:ph type="title"/>
          </p:nvPr>
        </p:nvSpPr>
        <p:spPr/>
        <p:txBody>
          <a:bodyPr/>
          <a:lstStyle/>
          <a:p>
            <a:r>
              <a:rPr lang="en-US" sz="3400" dirty="0"/>
              <a:t>Solution: Another layer!</a:t>
            </a:r>
          </a:p>
        </p:txBody>
      </p:sp>
      <p:grpSp>
        <p:nvGrpSpPr>
          <p:cNvPr id="13" name="Group 12">
            <a:extLst>
              <a:ext uri="{FF2B5EF4-FFF2-40B4-BE49-F238E27FC236}">
                <a16:creationId xmlns:a16="http://schemas.microsoft.com/office/drawing/2014/main" id="{26758765-3D40-F44E-92E8-0A4A88BE3D31}"/>
              </a:ext>
            </a:extLst>
          </p:cNvPr>
          <p:cNvGrpSpPr/>
          <p:nvPr/>
        </p:nvGrpSpPr>
        <p:grpSpPr>
          <a:xfrm>
            <a:off x="1236614" y="2363821"/>
            <a:ext cx="6594571" cy="3479260"/>
            <a:chOff x="1236614" y="3073940"/>
            <a:chExt cx="6594571" cy="3479260"/>
          </a:xfrm>
          <a:effectLst/>
        </p:grpSpPr>
        <p:cxnSp>
          <p:nvCxnSpPr>
            <p:cNvPr id="24" name="Straight Arrow Connector 23"/>
            <p:cNvCxnSpPr>
              <a:stCxn id="9" idx="3"/>
              <a:endCxn id="84" idx="1"/>
            </p:cNvCxnSpPr>
            <p:nvPr/>
          </p:nvCxnSpPr>
          <p:spPr>
            <a:xfrm flipV="1">
              <a:off x="3302318" y="5868712"/>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3"/>
              <a:endCxn id="82" idx="1"/>
            </p:cNvCxnSpPr>
            <p:nvPr/>
          </p:nvCxnSpPr>
          <p:spPr>
            <a:xfrm flipV="1">
              <a:off x="3302318" y="5260256"/>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83" idx="1"/>
            </p:cNvCxnSpPr>
            <p:nvPr/>
          </p:nvCxnSpPr>
          <p:spPr>
            <a:xfrm flipV="1">
              <a:off x="3302318" y="5564484"/>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81" idx="1"/>
              <a:endCxn id="6" idx="3"/>
            </p:cNvCxnSpPr>
            <p:nvPr/>
          </p:nvCxnSpPr>
          <p:spPr>
            <a:xfrm flipH="1">
              <a:off x="3302318" y="4955742"/>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5" name="Rectangle 24"/>
            <p:cNvSpPr>
              <a:spLocks noChangeArrowheads="1"/>
            </p:cNvSpPr>
            <p:nvPr/>
          </p:nvSpPr>
          <p:spPr bwMode="auto">
            <a:xfrm>
              <a:off x="1443647" y="3224932"/>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mn-lt"/>
                </a:rPr>
                <a:t>Application layer</a:t>
              </a:r>
            </a:p>
          </p:txBody>
        </p:sp>
        <p:sp>
          <p:nvSpPr>
            <p:cNvPr id="6" name="Rectangle 24"/>
            <p:cNvSpPr>
              <a:spLocks noChangeArrowheads="1"/>
            </p:cNvSpPr>
            <p:nvPr/>
          </p:nvSpPr>
          <p:spPr bwMode="auto">
            <a:xfrm>
              <a:off x="1443647" y="4803629"/>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Transport layer</a:t>
              </a:r>
            </a:p>
          </p:txBody>
        </p:sp>
        <p:sp>
          <p:nvSpPr>
            <p:cNvPr id="7" name="Rectangle 24"/>
            <p:cNvSpPr>
              <a:spLocks noChangeArrowheads="1"/>
            </p:cNvSpPr>
            <p:nvPr/>
          </p:nvSpPr>
          <p:spPr bwMode="auto">
            <a:xfrm>
              <a:off x="1443647" y="5108143"/>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Network layer</a:t>
              </a:r>
            </a:p>
          </p:txBody>
        </p:sp>
        <p:sp>
          <p:nvSpPr>
            <p:cNvPr id="8" name="Rectangle 24"/>
            <p:cNvSpPr>
              <a:spLocks noChangeArrowheads="1"/>
            </p:cNvSpPr>
            <p:nvPr/>
          </p:nvSpPr>
          <p:spPr bwMode="auto">
            <a:xfrm>
              <a:off x="1443647" y="5412371"/>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mn-lt"/>
                </a:rPr>
                <a:t>Link layer</a:t>
              </a:r>
            </a:p>
          </p:txBody>
        </p:sp>
        <p:sp>
          <p:nvSpPr>
            <p:cNvPr id="9" name="Rectangle 24"/>
            <p:cNvSpPr>
              <a:spLocks noChangeArrowheads="1"/>
            </p:cNvSpPr>
            <p:nvPr/>
          </p:nvSpPr>
          <p:spPr bwMode="auto">
            <a:xfrm>
              <a:off x="1443647" y="5716599"/>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mn-lt"/>
                </a:rPr>
                <a:t>Physical layer</a:t>
              </a:r>
              <a:endParaRPr lang="en-US" sz="1800" b="0" dirty="0">
                <a:latin typeface="+mn-lt"/>
              </a:endParaRPr>
            </a:p>
          </p:txBody>
        </p:sp>
        <p:sp>
          <p:nvSpPr>
            <p:cNvPr id="21" name="Rounded Rectangle 20"/>
            <p:cNvSpPr/>
            <p:nvPr/>
          </p:nvSpPr>
          <p:spPr>
            <a:xfrm>
              <a:off x="1236614" y="3073941"/>
              <a:ext cx="2272860" cy="347925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A</a:t>
              </a:r>
              <a:endParaRPr lang="en-US" sz="2000" dirty="0">
                <a:solidFill>
                  <a:srgbClr val="000000"/>
                </a:solidFill>
              </a:endParaRPr>
            </a:p>
          </p:txBody>
        </p:sp>
        <p:sp>
          <p:nvSpPr>
            <p:cNvPr id="72" name="Trapezoid 71"/>
            <p:cNvSpPr/>
            <p:nvPr/>
          </p:nvSpPr>
          <p:spPr>
            <a:xfrm>
              <a:off x="1875556" y="4475682"/>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rPr>
                <a:t>Socket</a:t>
              </a:r>
            </a:p>
          </p:txBody>
        </p:sp>
        <p:sp>
          <p:nvSpPr>
            <p:cNvPr id="69" name="Alternate Process 68"/>
            <p:cNvSpPr/>
            <p:nvPr/>
          </p:nvSpPr>
          <p:spPr>
            <a:xfrm>
              <a:off x="1780077" y="3626131"/>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rPr>
                <a:t>Process</a:t>
              </a:r>
            </a:p>
          </p:txBody>
        </p:sp>
        <p:sp>
          <p:nvSpPr>
            <p:cNvPr id="80" name="Rectangle 24"/>
            <p:cNvSpPr>
              <a:spLocks noChangeArrowheads="1"/>
            </p:cNvSpPr>
            <p:nvPr/>
          </p:nvSpPr>
          <p:spPr bwMode="auto">
            <a:xfrm>
              <a:off x="5765358" y="3224931"/>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mn-lt"/>
                </a:rPr>
                <a:t>Application layer</a:t>
              </a:r>
            </a:p>
          </p:txBody>
        </p:sp>
        <p:sp>
          <p:nvSpPr>
            <p:cNvPr id="81" name="Rectangle 24"/>
            <p:cNvSpPr>
              <a:spLocks noChangeArrowheads="1"/>
            </p:cNvSpPr>
            <p:nvPr/>
          </p:nvSpPr>
          <p:spPr bwMode="auto">
            <a:xfrm>
              <a:off x="5765358" y="4803628"/>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Transport layer</a:t>
              </a:r>
            </a:p>
          </p:txBody>
        </p:sp>
        <p:sp>
          <p:nvSpPr>
            <p:cNvPr id="82" name="Rectangle 24"/>
            <p:cNvSpPr>
              <a:spLocks noChangeArrowheads="1"/>
            </p:cNvSpPr>
            <p:nvPr/>
          </p:nvSpPr>
          <p:spPr bwMode="auto">
            <a:xfrm>
              <a:off x="5765358" y="5108142"/>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Network layer</a:t>
              </a:r>
            </a:p>
          </p:txBody>
        </p:sp>
        <p:sp>
          <p:nvSpPr>
            <p:cNvPr id="83" name="Rectangle 24"/>
            <p:cNvSpPr>
              <a:spLocks noChangeArrowheads="1"/>
            </p:cNvSpPr>
            <p:nvPr/>
          </p:nvSpPr>
          <p:spPr bwMode="auto">
            <a:xfrm>
              <a:off x="5765358" y="5412370"/>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mn-lt"/>
                </a:rPr>
                <a:t>Link layer</a:t>
              </a:r>
            </a:p>
          </p:txBody>
        </p:sp>
        <p:sp>
          <p:nvSpPr>
            <p:cNvPr id="84" name="Rectangle 24"/>
            <p:cNvSpPr>
              <a:spLocks noChangeArrowheads="1"/>
            </p:cNvSpPr>
            <p:nvPr/>
          </p:nvSpPr>
          <p:spPr bwMode="auto">
            <a:xfrm>
              <a:off x="5765358" y="5716598"/>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mn-lt"/>
                </a:rPr>
                <a:t>Physical layer</a:t>
              </a:r>
              <a:endParaRPr lang="en-US" sz="1800" b="0" dirty="0">
                <a:latin typeface="+mn-lt"/>
              </a:endParaRPr>
            </a:p>
          </p:txBody>
        </p:sp>
        <p:sp>
          <p:nvSpPr>
            <p:cNvPr id="85" name="Rounded Rectangle 84"/>
            <p:cNvSpPr/>
            <p:nvPr/>
          </p:nvSpPr>
          <p:spPr>
            <a:xfrm>
              <a:off x="5558325" y="3073940"/>
              <a:ext cx="2272860" cy="347925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B</a:t>
              </a:r>
              <a:endParaRPr lang="en-US" sz="2000" dirty="0">
                <a:solidFill>
                  <a:srgbClr val="000000"/>
                </a:solidFill>
              </a:endParaRPr>
            </a:p>
          </p:txBody>
        </p:sp>
        <p:sp>
          <p:nvSpPr>
            <p:cNvPr id="86" name="Trapezoid 85"/>
            <p:cNvSpPr/>
            <p:nvPr/>
          </p:nvSpPr>
          <p:spPr>
            <a:xfrm>
              <a:off x="6197267" y="4475681"/>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rPr>
                <a:t>Socket</a:t>
              </a:r>
            </a:p>
          </p:txBody>
        </p:sp>
        <p:sp>
          <p:nvSpPr>
            <p:cNvPr id="87" name="Alternate Process 86"/>
            <p:cNvSpPr/>
            <p:nvPr/>
          </p:nvSpPr>
          <p:spPr>
            <a:xfrm>
              <a:off x="6101788" y="3626130"/>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rPr>
                <a:t>Process</a:t>
              </a:r>
              <a:endParaRPr lang="en-US" sz="1800" b="0" dirty="0">
                <a:solidFill>
                  <a:schemeClr val="tx1"/>
                </a:solidFill>
              </a:endParaRPr>
            </a:p>
          </p:txBody>
        </p:sp>
        <p:cxnSp>
          <p:nvCxnSpPr>
            <p:cNvPr id="28" name="Straight Arrow Connector 27"/>
            <p:cNvCxnSpPr>
              <a:stCxn id="87" idx="1"/>
              <a:endCxn id="69" idx="3"/>
            </p:cNvCxnSpPr>
            <p:nvPr/>
          </p:nvCxnSpPr>
          <p:spPr>
            <a:xfrm flipH="1">
              <a:off x="2961896" y="3839599"/>
              <a:ext cx="313989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2" name="Rectangle 24">
              <a:extLst>
                <a:ext uri="{FF2B5EF4-FFF2-40B4-BE49-F238E27FC236}">
                  <a16:creationId xmlns:a16="http://schemas.microsoft.com/office/drawing/2014/main" id="{DC6B3427-E0FB-BF4D-9F2C-9F58063EA9AD}"/>
                </a:ext>
              </a:extLst>
            </p:cNvPr>
            <p:cNvSpPr>
              <a:spLocks noChangeArrowheads="1"/>
            </p:cNvSpPr>
            <p:nvPr/>
          </p:nvSpPr>
          <p:spPr bwMode="auto">
            <a:xfrm>
              <a:off x="1443647" y="4171169"/>
              <a:ext cx="1858671" cy="304228"/>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800" b="0" dirty="0">
                  <a:solidFill>
                    <a:schemeClr val="bg1"/>
                  </a:solidFill>
                  <a:latin typeface="+mn-lt"/>
                </a:rPr>
                <a:t>RPC layer</a:t>
              </a:r>
            </a:p>
          </p:txBody>
        </p:sp>
        <p:sp>
          <p:nvSpPr>
            <p:cNvPr id="33" name="Rectangle 24">
              <a:extLst>
                <a:ext uri="{FF2B5EF4-FFF2-40B4-BE49-F238E27FC236}">
                  <a16:creationId xmlns:a16="http://schemas.microsoft.com/office/drawing/2014/main" id="{26340B38-9675-9F4A-B585-7022A6026043}"/>
                </a:ext>
              </a:extLst>
            </p:cNvPr>
            <p:cNvSpPr>
              <a:spLocks noChangeArrowheads="1"/>
            </p:cNvSpPr>
            <p:nvPr/>
          </p:nvSpPr>
          <p:spPr bwMode="auto">
            <a:xfrm>
              <a:off x="5765358" y="4171169"/>
              <a:ext cx="1858671" cy="304228"/>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800" b="0" dirty="0">
                  <a:solidFill>
                    <a:schemeClr val="bg1"/>
                  </a:solidFill>
                  <a:latin typeface="+mn-lt"/>
                </a:rPr>
                <a:t>RPC layer</a:t>
              </a:r>
            </a:p>
          </p:txBody>
        </p:sp>
      </p:grpSp>
    </p:spTree>
    <p:extLst>
      <p:ext uri="{BB962C8B-B14F-4D97-AF65-F5344CB8AC3E}">
        <p14:creationId xmlns:p14="http://schemas.microsoft.com/office/powerpoint/2010/main" val="2760088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Network Communication</a:t>
            </a:r>
          </a:p>
          <a:p>
            <a:pPr marL="971550" lvl="1" indent="-514350">
              <a:buFont typeface="+mj-lt"/>
              <a:buAutoNum type="arabicPeriod"/>
            </a:pPr>
            <a:endParaRPr lang="en-US" dirty="0"/>
          </a:p>
          <a:p>
            <a:pPr marL="571500" indent="-514350">
              <a:buFont typeface="+mj-lt"/>
              <a:buAutoNum type="arabicPeriod"/>
            </a:pPr>
            <a:r>
              <a:rPr lang="en-US" b="1" dirty="0"/>
              <a:t>Remote Procedure Call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15</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99930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typical programmer is trained to write single-threaded code that runs in </a:t>
            </a:r>
            <a:r>
              <a:rPr lang="en-US" b="1" dirty="0"/>
              <a:t>one place</a:t>
            </a:r>
          </a:p>
          <a:p>
            <a:endParaRPr lang="en-US" dirty="0"/>
          </a:p>
          <a:p>
            <a:endParaRPr lang="en-US" dirty="0"/>
          </a:p>
          <a:p>
            <a:r>
              <a:rPr lang="en-US" b="1" dirty="0"/>
              <a:t>Goal:</a:t>
            </a:r>
            <a:r>
              <a:rPr lang="en-US" dirty="0"/>
              <a:t> Easy-to-program network communication that makes client-server communication </a:t>
            </a:r>
            <a:r>
              <a:rPr lang="en-US" b="1" dirty="0"/>
              <a:t>transparent</a:t>
            </a:r>
          </a:p>
          <a:p>
            <a:endParaRPr lang="en-US" dirty="0"/>
          </a:p>
          <a:p>
            <a:pPr lvl="1"/>
            <a:r>
              <a:rPr lang="en-US" dirty="0"/>
              <a:t>Retains the “feel” of writing centralized code	</a:t>
            </a:r>
          </a:p>
          <a:p>
            <a:pPr lvl="2"/>
            <a:r>
              <a:rPr lang="en-US" dirty="0"/>
              <a:t>Programmer needn’t think about the network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16</a:t>
            </a:fld>
            <a:endParaRPr lang="en-US" dirty="0"/>
          </a:p>
        </p:txBody>
      </p:sp>
      <p:sp>
        <p:nvSpPr>
          <p:cNvPr id="4" name="Title 3"/>
          <p:cNvSpPr>
            <a:spLocks noGrp="1"/>
          </p:cNvSpPr>
          <p:nvPr>
            <p:ph type="title"/>
          </p:nvPr>
        </p:nvSpPr>
        <p:spPr/>
        <p:txBody>
          <a:bodyPr/>
          <a:lstStyle/>
          <a:p>
            <a:r>
              <a:rPr lang="en-US" dirty="0"/>
              <a:t>Why RPC?</a:t>
            </a:r>
          </a:p>
        </p:txBody>
      </p:sp>
    </p:spTree>
    <p:extLst>
      <p:ext uri="{BB962C8B-B14F-4D97-AF65-F5344CB8AC3E}">
        <p14:creationId xmlns:p14="http://schemas.microsoft.com/office/powerpoint/2010/main" val="555761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00000"/>
              </a:lnSpc>
            </a:pPr>
            <a:r>
              <a:rPr lang="en-US" dirty="0"/>
              <a:t>Course programming assignments use RPC</a:t>
            </a:r>
          </a:p>
          <a:p>
            <a:pPr>
              <a:lnSpc>
                <a:spcPct val="100000"/>
              </a:lnSpc>
            </a:pPr>
            <a:endParaRPr lang="en-US" dirty="0"/>
          </a:p>
          <a:p>
            <a:pPr>
              <a:lnSpc>
                <a:spcPct val="100000"/>
              </a:lnSpc>
            </a:pPr>
            <a:r>
              <a:rPr lang="en-US" dirty="0"/>
              <a:t>Google </a:t>
            </a:r>
            <a:r>
              <a:rPr lang="en-US" dirty="0" err="1"/>
              <a:t>gRPC</a:t>
            </a:r>
            <a:endParaRPr lang="en-US" dirty="0"/>
          </a:p>
          <a:p>
            <a:pPr>
              <a:lnSpc>
                <a:spcPct val="100000"/>
              </a:lnSpc>
            </a:pPr>
            <a:r>
              <a:rPr lang="en-US" dirty="0"/>
              <a:t>Facebook/Apache Thrift</a:t>
            </a:r>
          </a:p>
          <a:p>
            <a:pPr>
              <a:lnSpc>
                <a:spcPct val="100000"/>
              </a:lnSpc>
            </a:pPr>
            <a:r>
              <a:rPr lang="en-US" dirty="0"/>
              <a:t>Twitter Finagle</a:t>
            </a:r>
          </a:p>
          <a:p>
            <a:pPr>
              <a:lnSpc>
                <a:spcPct val="100000"/>
              </a:lnSpc>
            </a:pPr>
            <a:r>
              <a:rPr lang="mr-IN" dirty="0"/>
              <a:t>…</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17</a:t>
            </a:fld>
            <a:endParaRPr lang="en-US" dirty="0"/>
          </a:p>
        </p:txBody>
      </p:sp>
      <p:sp>
        <p:nvSpPr>
          <p:cNvPr id="4" name="Title 3"/>
          <p:cNvSpPr>
            <a:spLocks noGrp="1"/>
          </p:cNvSpPr>
          <p:nvPr>
            <p:ph type="title"/>
          </p:nvPr>
        </p:nvSpPr>
        <p:spPr/>
        <p:txBody>
          <a:bodyPr/>
          <a:lstStyle/>
          <a:p>
            <a:r>
              <a:rPr lang="en-US" dirty="0"/>
              <a:t>Everyone uses RPCs</a:t>
            </a:r>
          </a:p>
        </p:txBody>
      </p:sp>
    </p:spTree>
    <p:extLst>
      <p:ext uri="{BB962C8B-B14F-4D97-AF65-F5344CB8AC3E}">
        <p14:creationId xmlns:p14="http://schemas.microsoft.com/office/powerpoint/2010/main" val="1947906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a:ea typeface="ＭＳ Ｐゴシック" pitchFamily="-1" charset="-128"/>
                <a:cs typeface="ＭＳ Ｐゴシック" pitchFamily="-1" charset="-128"/>
              </a:rPr>
              <a:t>What’s the goal of RPC?</a:t>
            </a:r>
          </a:p>
        </p:txBody>
      </p:sp>
      <p:sp>
        <p:nvSpPr>
          <p:cNvPr id="30723" name="Content Placeholder 2"/>
          <p:cNvSpPr>
            <a:spLocks noGrp="1"/>
          </p:cNvSpPr>
          <p:nvPr>
            <p:ph idx="1"/>
          </p:nvPr>
        </p:nvSpPr>
        <p:spPr>
          <a:xfrm>
            <a:off x="152400" y="1447800"/>
            <a:ext cx="8763000" cy="3352800"/>
          </a:xfrm>
        </p:spPr>
        <p:txBody>
          <a:bodyPr/>
          <a:lstStyle/>
          <a:p>
            <a:r>
              <a:rPr lang="en-US" dirty="0"/>
              <a:t>Within a single program, running in a single process, recall the well-known notion of a </a:t>
            </a:r>
            <a:r>
              <a:rPr lang="en-US" b="1" dirty="0">
                <a:solidFill>
                  <a:schemeClr val="accent6">
                    <a:lumMod val="75000"/>
                  </a:schemeClr>
                </a:solidFill>
              </a:rPr>
              <a:t>procedure call</a:t>
            </a:r>
            <a:r>
              <a:rPr lang="en-US" dirty="0"/>
              <a:t>:</a:t>
            </a:r>
          </a:p>
          <a:p>
            <a:pPr lvl="1"/>
            <a:r>
              <a:rPr lang="en-US" b="1" i="1" dirty="0">
                <a:solidFill>
                  <a:schemeClr val="accent6">
                    <a:lumMod val="75000"/>
                  </a:schemeClr>
                </a:solidFill>
              </a:rPr>
              <a:t>Caller</a:t>
            </a:r>
            <a:r>
              <a:rPr lang="en-US" dirty="0">
                <a:solidFill>
                  <a:schemeClr val="accent6">
                    <a:lumMod val="75000"/>
                  </a:schemeClr>
                </a:solidFill>
              </a:rPr>
              <a:t> </a:t>
            </a:r>
            <a:r>
              <a:rPr lang="en-US" dirty="0"/>
              <a:t>pushes arguments onto stack,</a:t>
            </a:r>
          </a:p>
          <a:p>
            <a:pPr lvl="2"/>
            <a:r>
              <a:rPr lang="en-US" dirty="0"/>
              <a:t>jumps to address of </a:t>
            </a:r>
            <a:r>
              <a:rPr lang="en-US" b="1" i="1" dirty="0">
                <a:solidFill>
                  <a:schemeClr val="accent6">
                    <a:lumMod val="75000"/>
                  </a:schemeClr>
                </a:solidFill>
              </a:rPr>
              <a:t>callee</a:t>
            </a:r>
            <a:r>
              <a:rPr lang="en-US" dirty="0">
                <a:solidFill>
                  <a:schemeClr val="accent6">
                    <a:lumMod val="75000"/>
                  </a:schemeClr>
                </a:solidFill>
              </a:rPr>
              <a:t> </a:t>
            </a:r>
            <a:r>
              <a:rPr lang="en-US" dirty="0"/>
              <a:t>function</a:t>
            </a:r>
          </a:p>
          <a:p>
            <a:pPr lvl="1"/>
            <a:endParaRPr lang="en-US" b="1" i="1" dirty="0">
              <a:solidFill>
                <a:schemeClr val="accent6">
                  <a:lumMod val="75000"/>
                </a:schemeClr>
              </a:solidFill>
            </a:endParaRPr>
          </a:p>
          <a:p>
            <a:pPr lvl="1"/>
            <a:r>
              <a:rPr lang="en-US" b="1" i="1" dirty="0">
                <a:solidFill>
                  <a:schemeClr val="accent6">
                    <a:lumMod val="75000"/>
                  </a:schemeClr>
                </a:solidFill>
              </a:rPr>
              <a:t>Callee</a:t>
            </a:r>
            <a:r>
              <a:rPr lang="en-US" dirty="0">
                <a:solidFill>
                  <a:schemeClr val="accent6">
                    <a:lumMod val="75000"/>
                  </a:schemeClr>
                </a:solidFill>
              </a:rPr>
              <a:t> </a:t>
            </a:r>
            <a:r>
              <a:rPr lang="en-US" dirty="0"/>
              <a:t>reads arguments from stack,</a:t>
            </a:r>
          </a:p>
          <a:p>
            <a:pPr lvl="2"/>
            <a:r>
              <a:rPr lang="en-US" dirty="0"/>
              <a:t>executes, puts return value in register,</a:t>
            </a:r>
          </a:p>
          <a:p>
            <a:pPr lvl="2"/>
            <a:r>
              <a:rPr lang="en-US" dirty="0"/>
              <a:t>returns to next instruction in caller</a:t>
            </a:r>
          </a:p>
        </p:txBody>
      </p:sp>
      <p:sp>
        <p:nvSpPr>
          <p:cNvPr id="30724" name="Slide Number Placeholder 3"/>
          <p:cNvSpPr>
            <a:spLocks noGrp="1"/>
          </p:cNvSpPr>
          <p:nvPr>
            <p:ph type="sldNum" sz="quarter" idx="12"/>
          </p:nvPr>
        </p:nvSpPr>
        <p:spPr bwMode="auto">
          <a:noFill/>
          <a:ln>
            <a:miter lim="800000"/>
            <a:headEnd/>
            <a:tailEnd/>
          </a:ln>
        </p:spPr>
        <p:txBody>
          <a:bodyPr/>
          <a:lstStyle/>
          <a:p>
            <a:fld id="{9500AEB7-5C94-5844-B096-584ECB153C49}" type="slidenum">
              <a:rPr lang="en-US" b="0" smtClean="0">
                <a:latin typeface="Arial" charset="0"/>
              </a:rPr>
              <a:pPr/>
              <a:t>18</a:t>
            </a:fld>
            <a:endParaRPr lang="en-US" b="0" dirty="0">
              <a:latin typeface="Arial" charset="0"/>
            </a:endParaRPr>
          </a:p>
        </p:txBody>
      </p:sp>
      <p:sp>
        <p:nvSpPr>
          <p:cNvPr id="2" name="Rectangle 1"/>
          <p:cNvSpPr/>
          <p:nvPr/>
        </p:nvSpPr>
        <p:spPr>
          <a:xfrm>
            <a:off x="420291" y="5029200"/>
            <a:ext cx="8303419"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a:latin typeface="Arial" charset="0"/>
                <a:ea typeface="Arial" charset="0"/>
                <a:cs typeface="Arial" charset="0"/>
              </a:rPr>
              <a:t>RPC’s Goal</a:t>
            </a:r>
            <a:r>
              <a:rPr lang="en-US" sz="2600" dirty="0">
                <a:latin typeface="Arial" charset="0"/>
                <a:ea typeface="Arial" charset="0"/>
                <a:cs typeface="Arial" charset="0"/>
              </a:rPr>
              <a:t>: </a:t>
            </a:r>
            <a:r>
              <a:rPr lang="en-US" sz="2600" b="0" dirty="0">
                <a:latin typeface="Arial" charset="0"/>
                <a:ea typeface="Arial" charset="0"/>
                <a:cs typeface="Arial" charset="0"/>
              </a:rPr>
              <a:t>To make communication appear like a </a:t>
            </a:r>
            <a:r>
              <a:rPr lang="en-US" sz="2600" dirty="0">
                <a:latin typeface="Arial" charset="0"/>
                <a:ea typeface="Arial" charset="0"/>
                <a:cs typeface="Arial" charset="0"/>
              </a:rPr>
              <a:t>local</a:t>
            </a:r>
            <a:r>
              <a:rPr lang="en-US" sz="2600" b="0" dirty="0">
                <a:latin typeface="Arial" charset="0"/>
                <a:ea typeface="Arial" charset="0"/>
                <a:cs typeface="Arial" charset="0"/>
              </a:rPr>
              <a:t> procedure call: </a:t>
            </a:r>
            <a:r>
              <a:rPr lang="en-US" sz="2600" dirty="0">
                <a:latin typeface="Arial" charset="0"/>
                <a:ea typeface="Arial" charset="0"/>
                <a:cs typeface="Arial" charset="0"/>
              </a:rPr>
              <a:t>transparency</a:t>
            </a:r>
            <a:r>
              <a:rPr lang="en-US" sz="2600" b="0" dirty="0">
                <a:latin typeface="Arial" charset="0"/>
                <a:ea typeface="Arial" charset="0"/>
                <a:cs typeface="Arial" charset="0"/>
              </a:rPr>
              <a:t> for procedure calls</a:t>
            </a:r>
          </a:p>
        </p:txBody>
      </p:sp>
    </p:spTree>
    <p:extLst>
      <p:ext uri="{BB962C8B-B14F-4D97-AF65-F5344CB8AC3E}">
        <p14:creationId xmlns:p14="http://schemas.microsoft.com/office/powerpoint/2010/main" val="145149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Seems obvious in retrospect, but RPC was only invented in the ’80s</a:t>
            </a:r>
          </a:p>
          <a:p>
            <a:r>
              <a:rPr lang="en-US" dirty="0"/>
              <a:t>See </a:t>
            </a:r>
            <a:r>
              <a:rPr lang="en-US" dirty="0" err="1"/>
              <a:t>Birrell</a:t>
            </a:r>
            <a:r>
              <a:rPr lang="en-US" dirty="0"/>
              <a:t> &amp; Nelson, “Implementing Remote Procedure Call” ... or</a:t>
            </a:r>
          </a:p>
          <a:p>
            <a:r>
              <a:rPr lang="en-US" dirty="0"/>
              <a:t>Bruce Nelson, Ph.D. Thesis, Carnegie Mellon University:  Remote Procedure Call., 1981</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19</a:t>
            </a:fld>
            <a:endParaRPr lang="en-US"/>
          </a:p>
        </p:txBody>
      </p:sp>
      <p:sp>
        <p:nvSpPr>
          <p:cNvPr id="4" name="Title 3"/>
          <p:cNvSpPr>
            <a:spLocks noGrp="1"/>
          </p:cNvSpPr>
          <p:nvPr>
            <p:ph type="title"/>
          </p:nvPr>
        </p:nvSpPr>
        <p:spPr/>
        <p:txBody>
          <a:bodyPr/>
          <a:lstStyle/>
          <a:p>
            <a:r>
              <a:rPr lang="en-US" dirty="0"/>
              <a:t>Historical note</a:t>
            </a:r>
          </a:p>
        </p:txBody>
      </p:sp>
    </p:spTree>
    <p:extLst>
      <p:ext uri="{BB962C8B-B14F-4D97-AF65-F5344CB8AC3E}">
        <p14:creationId xmlns:p14="http://schemas.microsoft.com/office/powerpoint/2010/main" val="623006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a:t>
            </a:fld>
            <a:endParaRPr lang="en-US"/>
          </a:p>
        </p:txBody>
      </p:sp>
      <p:sp>
        <p:nvSpPr>
          <p:cNvPr id="4" name="Title 3"/>
          <p:cNvSpPr>
            <a:spLocks noGrp="1"/>
          </p:cNvSpPr>
          <p:nvPr>
            <p:ph type="title"/>
          </p:nvPr>
        </p:nvSpPr>
        <p:spPr/>
        <p:txBody>
          <a:bodyPr/>
          <a:lstStyle/>
          <a:p>
            <a:r>
              <a:rPr lang="en-US" dirty="0"/>
              <a:t>Distributed Systems, What?</a:t>
            </a:r>
          </a:p>
        </p:txBody>
      </p:sp>
      <p:grpSp>
        <p:nvGrpSpPr>
          <p:cNvPr id="7" name="Group 6">
            <a:extLst>
              <a:ext uri="{FF2B5EF4-FFF2-40B4-BE49-F238E27FC236}">
                <a16:creationId xmlns:a16="http://schemas.microsoft.com/office/drawing/2014/main" id="{A7097FAF-1267-AD40-9985-C313A0DDE89C}"/>
              </a:ext>
            </a:extLst>
          </p:cNvPr>
          <p:cNvGrpSpPr/>
          <p:nvPr/>
        </p:nvGrpSpPr>
        <p:grpSpPr>
          <a:xfrm>
            <a:off x="995904" y="1120271"/>
            <a:ext cx="6585616" cy="3942955"/>
            <a:chOff x="1103727" y="1919518"/>
            <a:chExt cx="6585616" cy="3942955"/>
          </a:xfrm>
        </p:grpSpPr>
        <p:pic>
          <p:nvPicPr>
            <p:cNvPr id="8" name="Picture 7">
              <a:extLst>
                <a:ext uri="{FF2B5EF4-FFF2-40B4-BE49-F238E27FC236}">
                  <a16:creationId xmlns:a16="http://schemas.microsoft.com/office/drawing/2014/main" id="{65A928DC-95A0-8746-890F-635EE82CC2A8}"/>
                </a:ext>
              </a:extLst>
            </p:cNvPr>
            <p:cNvPicPr>
              <a:picLocks noChangeAspect="1"/>
            </p:cNvPicPr>
            <p:nvPr/>
          </p:nvPicPr>
          <p:blipFill>
            <a:blip r:embed="rId3"/>
            <a:stretch>
              <a:fillRect/>
            </a:stretch>
          </p:blipFill>
          <p:spPr>
            <a:xfrm>
              <a:off x="3281750" y="1919518"/>
              <a:ext cx="2432414" cy="1825372"/>
            </a:xfrm>
            <a:prstGeom prst="rect">
              <a:avLst/>
            </a:prstGeom>
          </p:spPr>
        </p:pic>
        <p:pic>
          <p:nvPicPr>
            <p:cNvPr id="9" name="Picture 8">
              <a:extLst>
                <a:ext uri="{FF2B5EF4-FFF2-40B4-BE49-F238E27FC236}">
                  <a16:creationId xmlns:a16="http://schemas.microsoft.com/office/drawing/2014/main" id="{CB4EE015-4A5E-EF4F-93CF-7560EBA034F3}"/>
                </a:ext>
              </a:extLst>
            </p:cNvPr>
            <p:cNvPicPr>
              <a:picLocks noChangeAspect="1"/>
            </p:cNvPicPr>
            <p:nvPr/>
          </p:nvPicPr>
          <p:blipFill>
            <a:blip r:embed="rId3"/>
            <a:stretch>
              <a:fillRect/>
            </a:stretch>
          </p:blipFill>
          <p:spPr>
            <a:xfrm>
              <a:off x="1103727" y="4037101"/>
              <a:ext cx="2432414" cy="1825372"/>
            </a:xfrm>
            <a:prstGeom prst="rect">
              <a:avLst/>
            </a:prstGeom>
          </p:spPr>
        </p:pic>
        <p:pic>
          <p:nvPicPr>
            <p:cNvPr id="10" name="Picture 9">
              <a:extLst>
                <a:ext uri="{FF2B5EF4-FFF2-40B4-BE49-F238E27FC236}">
                  <a16:creationId xmlns:a16="http://schemas.microsoft.com/office/drawing/2014/main" id="{419FCFCE-56D4-7F46-918A-AABD13F44D44}"/>
                </a:ext>
              </a:extLst>
            </p:cNvPr>
            <p:cNvPicPr>
              <a:picLocks noChangeAspect="1"/>
            </p:cNvPicPr>
            <p:nvPr/>
          </p:nvPicPr>
          <p:blipFill>
            <a:blip r:embed="rId3"/>
            <a:stretch>
              <a:fillRect/>
            </a:stretch>
          </p:blipFill>
          <p:spPr>
            <a:xfrm>
              <a:off x="5256929" y="4037101"/>
              <a:ext cx="2432414" cy="1825372"/>
            </a:xfrm>
            <a:prstGeom prst="rect">
              <a:avLst/>
            </a:prstGeom>
          </p:spPr>
        </p:pic>
        <p:cxnSp>
          <p:nvCxnSpPr>
            <p:cNvPr id="11" name="Straight Connector 10">
              <a:extLst>
                <a:ext uri="{FF2B5EF4-FFF2-40B4-BE49-F238E27FC236}">
                  <a16:creationId xmlns:a16="http://schemas.microsoft.com/office/drawing/2014/main" id="{061AF4AF-DA11-054C-A191-F9CB4E3B449A}"/>
                </a:ext>
              </a:extLst>
            </p:cNvPr>
            <p:cNvCxnSpPr/>
            <p:nvPr/>
          </p:nvCxnSpPr>
          <p:spPr>
            <a:xfrm flipH="1">
              <a:off x="1922600" y="3157389"/>
              <a:ext cx="2050772" cy="1468011"/>
            </a:xfrm>
            <a:prstGeom prst="line">
              <a:avLst/>
            </a:prstGeom>
            <a:ln w="76200" cmpd="sng">
              <a:solidFill>
                <a:srgbClr val="4372C4"/>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F99C0A6-1FC7-F544-B94E-8EC33C1FD2C3}"/>
                </a:ext>
              </a:extLst>
            </p:cNvPr>
            <p:cNvCxnSpPr/>
            <p:nvPr/>
          </p:nvCxnSpPr>
          <p:spPr>
            <a:xfrm>
              <a:off x="5151158" y="3157389"/>
              <a:ext cx="1257507" cy="1468011"/>
            </a:xfrm>
            <a:prstGeom prst="line">
              <a:avLst/>
            </a:prstGeom>
            <a:ln w="76200" cmpd="sng">
              <a:solidFill>
                <a:srgbClr val="4372C4"/>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6002A46C-6A76-8D4B-8592-C51E613607F9}"/>
                </a:ext>
              </a:extLst>
            </p:cNvPr>
            <p:cNvCxnSpPr/>
            <p:nvPr/>
          </p:nvCxnSpPr>
          <p:spPr>
            <a:xfrm flipH="1">
              <a:off x="3536141" y="5080723"/>
              <a:ext cx="1720788" cy="0"/>
            </a:xfrm>
            <a:prstGeom prst="line">
              <a:avLst/>
            </a:prstGeom>
            <a:ln w="76200" cmpd="sng">
              <a:solidFill>
                <a:srgbClr val="4372C4"/>
              </a:solidFill>
              <a:headEnd type="triangle"/>
              <a:tailEnd type="triangle"/>
            </a:ln>
            <a:effectLst/>
          </p:spPr>
          <p:style>
            <a:lnRef idx="2">
              <a:schemeClr val="accent1"/>
            </a:lnRef>
            <a:fillRef idx="0">
              <a:schemeClr val="accent1"/>
            </a:fillRef>
            <a:effectRef idx="1">
              <a:schemeClr val="accent1"/>
            </a:effectRef>
            <a:fontRef idx="minor">
              <a:schemeClr val="tx1"/>
            </a:fontRef>
          </p:style>
        </p:cxnSp>
      </p:grpSp>
      <p:sp>
        <p:nvSpPr>
          <p:cNvPr id="14" name="Content Placeholder 10">
            <a:extLst>
              <a:ext uri="{FF2B5EF4-FFF2-40B4-BE49-F238E27FC236}">
                <a16:creationId xmlns:a16="http://schemas.microsoft.com/office/drawing/2014/main" id="{021B9335-782D-C34D-AD50-8500F612508D}"/>
              </a:ext>
            </a:extLst>
          </p:cNvPr>
          <p:cNvSpPr txBox="1">
            <a:spLocks noGrp="1"/>
          </p:cNvSpPr>
          <p:nvPr>
            <p:ph idx="1"/>
          </p:nvPr>
        </p:nvSpPr>
        <p:spPr>
          <a:xfrm>
            <a:off x="838200" y="4859770"/>
            <a:ext cx="4089828" cy="1580808"/>
          </a:xfrm>
          <a:prstGeom prst="rect">
            <a:avLst/>
          </a:prstGeom>
          <a:noFill/>
        </p:spPr>
        <p:txBody>
          <a:bodyPr wrap="none" rtlCol="0">
            <a:spAutoFit/>
          </a:bodyPr>
          <a:lstStyle/>
          <a:p>
            <a:pPr marL="342900" indent="-342900">
              <a:lnSpc>
                <a:spcPct val="100000"/>
              </a:lnSpc>
              <a:spcBef>
                <a:spcPts val="600"/>
              </a:spcBef>
              <a:spcAft>
                <a:spcPts val="600"/>
              </a:spcAft>
              <a:buAutoNum type="arabicParenR"/>
            </a:pPr>
            <a:r>
              <a:rPr lang="en-US" dirty="0">
                <a:cs typeface="Helvetica Neue Medium"/>
              </a:rPr>
              <a:t>Multiple computers</a:t>
            </a:r>
          </a:p>
          <a:p>
            <a:pPr marL="342900" indent="-342900">
              <a:lnSpc>
                <a:spcPct val="100000"/>
              </a:lnSpc>
              <a:spcBef>
                <a:spcPts val="600"/>
              </a:spcBef>
              <a:spcAft>
                <a:spcPts val="600"/>
              </a:spcAft>
              <a:buAutoNum type="arabicParenR"/>
            </a:pPr>
            <a:r>
              <a:rPr lang="en-US" dirty="0">
                <a:cs typeface="Helvetica Neue Medium"/>
              </a:rPr>
              <a:t>Connected by a network</a:t>
            </a:r>
          </a:p>
          <a:p>
            <a:pPr marL="342900" indent="-342900">
              <a:lnSpc>
                <a:spcPct val="100000"/>
              </a:lnSpc>
              <a:spcBef>
                <a:spcPts val="600"/>
              </a:spcBef>
              <a:spcAft>
                <a:spcPts val="600"/>
              </a:spcAft>
              <a:buAutoNum type="arabicParenR"/>
            </a:pPr>
            <a:r>
              <a:rPr lang="en-US" dirty="0">
                <a:cs typeface="Helvetica Neue Medium"/>
              </a:rPr>
              <a:t>Doing something together</a:t>
            </a:r>
          </a:p>
        </p:txBody>
      </p:sp>
      <p:sp>
        <p:nvSpPr>
          <p:cNvPr id="15" name="Donut 14">
            <a:extLst>
              <a:ext uri="{FF2B5EF4-FFF2-40B4-BE49-F238E27FC236}">
                <a16:creationId xmlns:a16="http://schemas.microsoft.com/office/drawing/2014/main" id="{3BBD7BC3-F022-6E4B-B8D4-6C1570E695BF}"/>
              </a:ext>
            </a:extLst>
          </p:cNvPr>
          <p:cNvSpPr/>
          <p:nvPr/>
        </p:nvSpPr>
        <p:spPr>
          <a:xfrm>
            <a:off x="2664967" y="3521961"/>
            <a:ext cx="3431033" cy="1406486"/>
          </a:xfrm>
          <a:prstGeom prst="donut">
            <a:avLst>
              <a:gd name="adj" fmla="val 8734"/>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39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lnSpcReduction="10000"/>
          </a:bodyPr>
          <a:lstStyle/>
          <a:p>
            <a:pPr marL="514350" indent="-514350">
              <a:buFont typeface="+mj-lt"/>
              <a:buAutoNum type="arabicPeriod"/>
            </a:pPr>
            <a:r>
              <a:rPr lang="en-US" b="1" dirty="0"/>
              <a:t>Heterogeneity</a:t>
            </a:r>
          </a:p>
          <a:p>
            <a:pPr lvl="1"/>
            <a:r>
              <a:rPr lang="en-US" dirty="0"/>
              <a:t>Client needs to </a:t>
            </a:r>
            <a:r>
              <a:rPr lang="en-US" b="1" dirty="0"/>
              <a:t>rendezvous</a:t>
            </a:r>
            <a:r>
              <a:rPr lang="en-US" dirty="0"/>
              <a:t> with the server</a:t>
            </a:r>
          </a:p>
          <a:p>
            <a:pPr lvl="1"/>
            <a:r>
              <a:rPr lang="en-US" dirty="0"/>
              <a:t>Server must </a:t>
            </a:r>
            <a:r>
              <a:rPr lang="en-US" b="1" dirty="0"/>
              <a:t>dispatch</a:t>
            </a:r>
            <a:r>
              <a:rPr lang="en-US" dirty="0"/>
              <a:t> to the required function</a:t>
            </a:r>
          </a:p>
          <a:p>
            <a:pPr lvl="2"/>
            <a:r>
              <a:rPr lang="en-US" dirty="0"/>
              <a:t>What if server is </a:t>
            </a:r>
            <a:r>
              <a:rPr lang="en-US" b="1" dirty="0"/>
              <a:t>different</a:t>
            </a:r>
            <a:r>
              <a:rPr lang="en-US" dirty="0"/>
              <a:t> type of machine?</a:t>
            </a:r>
          </a:p>
          <a:p>
            <a:endParaRPr lang="en-US" b="1" dirty="0"/>
          </a:p>
          <a:p>
            <a:pPr marL="514350" indent="-514350">
              <a:buFont typeface="+mj-lt"/>
              <a:buAutoNum type="arabicPeriod" startAt="2"/>
            </a:pPr>
            <a:r>
              <a:rPr lang="en-US" b="1" dirty="0"/>
              <a:t>Failure</a:t>
            </a:r>
          </a:p>
          <a:p>
            <a:pPr lvl="1"/>
            <a:r>
              <a:rPr lang="en-US" dirty="0"/>
              <a:t>What if messages get </a:t>
            </a:r>
            <a:r>
              <a:rPr lang="en-US" b="1" dirty="0">
                <a:solidFill>
                  <a:srgbClr val="FF0000"/>
                </a:solidFill>
              </a:rPr>
              <a:t>dropped?</a:t>
            </a:r>
          </a:p>
          <a:p>
            <a:pPr lvl="1"/>
            <a:r>
              <a:rPr lang="en-US" dirty="0"/>
              <a:t>What if client, server, or network </a:t>
            </a:r>
            <a:r>
              <a:rPr lang="en-US" b="1" dirty="0">
                <a:solidFill>
                  <a:srgbClr val="FF0000"/>
                </a:solidFill>
              </a:rPr>
              <a:t>fails?</a:t>
            </a:r>
            <a:endParaRPr lang="en-US" dirty="0"/>
          </a:p>
          <a:p>
            <a:endParaRPr lang="en-US" dirty="0"/>
          </a:p>
          <a:p>
            <a:pPr marL="514350" indent="-514350">
              <a:buFont typeface="+mj-lt"/>
              <a:buAutoNum type="arabicPeriod" startAt="3"/>
            </a:pPr>
            <a:r>
              <a:rPr lang="en-US" b="1" dirty="0"/>
              <a:t>Performance</a:t>
            </a:r>
          </a:p>
          <a:p>
            <a:pPr lvl="1"/>
            <a:r>
              <a:rPr lang="en-US" dirty="0"/>
              <a:t>Procedure call takes ≈ 10 cycles ≈ 3 ns</a:t>
            </a:r>
          </a:p>
          <a:p>
            <a:pPr lvl="1"/>
            <a:r>
              <a:rPr lang="en-US" dirty="0"/>
              <a:t>RPC in a data center takes ≈ 10 </a:t>
            </a:r>
            <a:r>
              <a:rPr lang="en-US" dirty="0" err="1"/>
              <a:t>μs</a:t>
            </a:r>
            <a:r>
              <a:rPr lang="en-US" dirty="0"/>
              <a:t> (10</a:t>
            </a:r>
            <a:r>
              <a:rPr lang="en-US" baseline="30000" dirty="0"/>
              <a:t>3</a:t>
            </a:r>
            <a:r>
              <a:rPr lang="en-US" dirty="0"/>
              <a:t>× slower)</a:t>
            </a:r>
          </a:p>
          <a:p>
            <a:pPr lvl="2"/>
            <a:r>
              <a:rPr lang="en-US" dirty="0"/>
              <a:t>In the wide area, typically 10</a:t>
            </a:r>
            <a:r>
              <a:rPr lang="en-US" baseline="30000" dirty="0"/>
              <a:t>6</a:t>
            </a:r>
            <a:r>
              <a:rPr lang="en-US" dirty="0"/>
              <a:t>× slower</a:t>
            </a:r>
          </a:p>
        </p:txBody>
      </p:sp>
      <p:sp>
        <p:nvSpPr>
          <p:cNvPr id="6" name="Slide Number Placeholder 5"/>
          <p:cNvSpPr>
            <a:spLocks noGrp="1"/>
          </p:cNvSpPr>
          <p:nvPr>
            <p:ph type="sldNum" sz="quarter" idx="12"/>
          </p:nvPr>
        </p:nvSpPr>
        <p:spPr/>
        <p:txBody>
          <a:bodyPr/>
          <a:lstStyle/>
          <a:p>
            <a:pPr>
              <a:defRPr/>
            </a:pPr>
            <a:fld id="{1D4929D7-7AD0-024D-8F69-58F7A677FF78}" type="slidenum">
              <a:rPr lang="en-US" smtClean="0"/>
              <a:pPr>
                <a:defRPr/>
              </a:pPr>
              <a:t>20</a:t>
            </a:fld>
            <a:endParaRPr lang="en-US"/>
          </a:p>
        </p:txBody>
      </p:sp>
      <p:sp>
        <p:nvSpPr>
          <p:cNvPr id="8" name="Title 7"/>
          <p:cNvSpPr>
            <a:spLocks noGrp="1"/>
          </p:cNvSpPr>
          <p:nvPr>
            <p:ph type="title"/>
          </p:nvPr>
        </p:nvSpPr>
        <p:spPr/>
        <p:txBody>
          <a:bodyPr/>
          <a:lstStyle/>
          <a:p>
            <a:r>
              <a:rPr lang="en-US" dirty="0"/>
              <a:t>RPC issues</a:t>
            </a:r>
          </a:p>
        </p:txBody>
      </p:sp>
    </p:spTree>
    <p:extLst>
      <p:ext uri="{BB962C8B-B14F-4D97-AF65-F5344CB8AC3E}">
        <p14:creationId xmlns:p14="http://schemas.microsoft.com/office/powerpoint/2010/main" val="53357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10000"/>
              </a:lnSpc>
            </a:pPr>
            <a:r>
              <a:rPr lang="en-US" dirty="0"/>
              <a:t>Not an issue for </a:t>
            </a:r>
            <a:r>
              <a:rPr lang="en-US" b="1" dirty="0"/>
              <a:t>local</a:t>
            </a:r>
            <a:r>
              <a:rPr lang="en-US" dirty="0"/>
              <a:t> procedure call</a:t>
            </a:r>
          </a:p>
          <a:p>
            <a:pPr>
              <a:lnSpc>
                <a:spcPct val="110000"/>
              </a:lnSpc>
            </a:pPr>
            <a:endParaRPr lang="en-US" dirty="0"/>
          </a:p>
          <a:p>
            <a:pPr>
              <a:lnSpc>
                <a:spcPct val="110000"/>
              </a:lnSpc>
            </a:pPr>
            <a:r>
              <a:rPr lang="en-US" dirty="0"/>
              <a:t>For a remote procedure call, a </a:t>
            </a:r>
            <a:r>
              <a:rPr lang="en-US" b="1" dirty="0"/>
              <a:t>remote machine may:</a:t>
            </a:r>
          </a:p>
          <a:p>
            <a:pPr lvl="1">
              <a:lnSpc>
                <a:spcPct val="110000"/>
              </a:lnSpc>
            </a:pPr>
            <a:r>
              <a:rPr lang="en-US" dirty="0"/>
              <a:t>Run process written in a </a:t>
            </a:r>
            <a:r>
              <a:rPr lang="en-US" b="1" dirty="0">
                <a:solidFill>
                  <a:srgbClr val="FF0000"/>
                </a:solidFill>
              </a:rPr>
              <a:t>different language </a:t>
            </a:r>
          </a:p>
          <a:p>
            <a:pPr lvl="1">
              <a:lnSpc>
                <a:spcPct val="110000"/>
              </a:lnSpc>
            </a:pPr>
            <a:r>
              <a:rPr lang="en-US" dirty="0"/>
              <a:t>Represent data types</a:t>
            </a:r>
            <a:r>
              <a:rPr lang="en-US" dirty="0">
                <a:solidFill>
                  <a:schemeClr val="accent6">
                    <a:lumMod val="75000"/>
                  </a:schemeClr>
                </a:solidFill>
              </a:rPr>
              <a:t> </a:t>
            </a:r>
            <a:r>
              <a:rPr lang="en-US" dirty="0"/>
              <a:t>using </a:t>
            </a:r>
            <a:r>
              <a:rPr lang="en-US" b="1" dirty="0">
                <a:solidFill>
                  <a:srgbClr val="FF0000"/>
                </a:solidFill>
              </a:rPr>
              <a:t>different sizes</a:t>
            </a:r>
            <a:endParaRPr lang="en-US" dirty="0">
              <a:solidFill>
                <a:srgbClr val="FF0000"/>
              </a:solidFill>
            </a:endParaRPr>
          </a:p>
          <a:p>
            <a:pPr lvl="1">
              <a:lnSpc>
                <a:spcPct val="110000"/>
              </a:lnSpc>
            </a:pPr>
            <a:r>
              <a:rPr lang="en-US" dirty="0"/>
              <a:t>Use a </a:t>
            </a:r>
            <a:r>
              <a:rPr lang="en-US" b="1" dirty="0">
                <a:solidFill>
                  <a:srgbClr val="FF0000"/>
                </a:solidFill>
              </a:rPr>
              <a:t>different byte ordering </a:t>
            </a:r>
            <a:r>
              <a:rPr lang="en-US" dirty="0"/>
              <a:t>(</a:t>
            </a:r>
            <a:r>
              <a:rPr lang="en-US" i="1" dirty="0"/>
              <a:t>endianness</a:t>
            </a:r>
            <a:r>
              <a:rPr lang="en-US" dirty="0"/>
              <a:t>)</a:t>
            </a:r>
            <a:endParaRPr lang="en-US" b="1" dirty="0">
              <a:solidFill>
                <a:schemeClr val="accent6">
                  <a:lumMod val="75000"/>
                </a:schemeClr>
              </a:solidFill>
            </a:endParaRPr>
          </a:p>
          <a:p>
            <a:pPr lvl="1">
              <a:lnSpc>
                <a:spcPct val="110000"/>
              </a:lnSpc>
            </a:pPr>
            <a:r>
              <a:rPr lang="en-US" dirty="0"/>
              <a:t>Represent floating point numbers </a:t>
            </a:r>
            <a:r>
              <a:rPr lang="en-US" b="1" dirty="0">
                <a:solidFill>
                  <a:srgbClr val="FF0000"/>
                </a:solidFill>
              </a:rPr>
              <a:t>differently</a:t>
            </a:r>
          </a:p>
          <a:p>
            <a:pPr lvl="1">
              <a:lnSpc>
                <a:spcPct val="110000"/>
              </a:lnSpc>
            </a:pPr>
            <a:r>
              <a:rPr lang="en-US" dirty="0"/>
              <a:t>Have </a:t>
            </a:r>
            <a:r>
              <a:rPr lang="en-US" b="1" dirty="0">
                <a:solidFill>
                  <a:srgbClr val="FF0000"/>
                </a:solidFill>
              </a:rPr>
              <a:t>different data alignment </a:t>
            </a:r>
            <a:r>
              <a:rPr lang="en-US" dirty="0"/>
              <a:t>requirements</a:t>
            </a:r>
          </a:p>
          <a:p>
            <a:pPr lvl="2">
              <a:lnSpc>
                <a:spcPct val="110000"/>
              </a:lnSpc>
            </a:pPr>
            <a:r>
              <a:rPr lang="en-US" i="1" spc="-150" dirty="0"/>
              <a:t>e.g.,</a:t>
            </a:r>
            <a:r>
              <a:rPr lang="en-US" spc="-150" dirty="0"/>
              <a:t> 4-byte type begins only on 4-byte memory boundary</a:t>
            </a:r>
          </a:p>
          <a:p>
            <a:pPr>
              <a:lnSpc>
                <a:spcPct val="110000"/>
              </a:lnSpc>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21</a:t>
            </a:fld>
            <a:endParaRPr lang="en-US" dirty="0"/>
          </a:p>
        </p:txBody>
      </p:sp>
      <p:sp>
        <p:nvSpPr>
          <p:cNvPr id="4" name="Title 3"/>
          <p:cNvSpPr>
            <a:spLocks noGrp="1"/>
          </p:cNvSpPr>
          <p:nvPr>
            <p:ph type="title"/>
          </p:nvPr>
        </p:nvSpPr>
        <p:spPr/>
        <p:txBody>
          <a:bodyPr/>
          <a:lstStyle/>
          <a:p>
            <a:r>
              <a:rPr lang="en-US" dirty="0"/>
              <a:t>Problem: Differences in data representation</a:t>
            </a:r>
          </a:p>
        </p:txBody>
      </p:sp>
    </p:spTree>
    <p:extLst>
      <p:ext uri="{BB962C8B-B14F-4D97-AF65-F5344CB8AC3E}">
        <p14:creationId xmlns:p14="http://schemas.microsoft.com/office/powerpoint/2010/main" val="172447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Mechanism to pass procedure parameters and return values in a </a:t>
            </a:r>
            <a:r>
              <a:rPr lang="en-US" b="1" dirty="0">
                <a:solidFill>
                  <a:schemeClr val="accent3">
                    <a:lumMod val="50000"/>
                  </a:schemeClr>
                </a:solidFill>
              </a:rPr>
              <a:t>machine-independent way</a:t>
            </a:r>
          </a:p>
          <a:p>
            <a:endParaRPr lang="en-US" b="1" dirty="0"/>
          </a:p>
          <a:p>
            <a:r>
              <a:rPr lang="en-US" dirty="0"/>
              <a:t>Programmer may write an </a:t>
            </a:r>
            <a:r>
              <a:rPr lang="en-US" b="1" i="1" dirty="0">
                <a:solidFill>
                  <a:schemeClr val="accent6">
                    <a:lumMod val="75000"/>
                  </a:schemeClr>
                </a:solidFill>
              </a:rPr>
              <a:t>interface description </a:t>
            </a:r>
            <a:r>
              <a:rPr lang="en-US" dirty="0"/>
              <a:t>in the IDL</a:t>
            </a:r>
          </a:p>
          <a:p>
            <a:pPr lvl="1"/>
            <a:r>
              <a:rPr lang="en-US" spc="-150" dirty="0"/>
              <a:t>Defines API for procedure calls: names, parameter/return types</a:t>
            </a:r>
          </a:p>
          <a:p>
            <a:pPr lvl="1"/>
            <a:endParaRPr lang="en-US" dirty="0"/>
          </a:p>
          <a:p>
            <a:r>
              <a:rPr lang="en-US" dirty="0"/>
              <a:t>Then runs an </a:t>
            </a:r>
            <a:r>
              <a:rPr lang="en-US" b="1" i="1" dirty="0">
                <a:solidFill>
                  <a:schemeClr val="accent6">
                    <a:lumMod val="75000"/>
                  </a:schemeClr>
                </a:solidFill>
              </a:rPr>
              <a:t>IDL compiler </a:t>
            </a:r>
            <a:r>
              <a:rPr lang="en-US" dirty="0"/>
              <a:t>which generates:</a:t>
            </a:r>
          </a:p>
          <a:p>
            <a:pPr lvl="1"/>
            <a:r>
              <a:rPr lang="en-US" dirty="0"/>
              <a:t>Code to </a:t>
            </a:r>
            <a:r>
              <a:rPr lang="en-US" b="1" i="1" dirty="0">
                <a:solidFill>
                  <a:schemeClr val="accent6">
                    <a:lumMod val="75000"/>
                  </a:schemeClr>
                </a:solidFill>
              </a:rPr>
              <a:t>marshal</a:t>
            </a:r>
            <a:r>
              <a:rPr lang="en-US" dirty="0">
                <a:solidFill>
                  <a:schemeClr val="accent6">
                    <a:lumMod val="75000"/>
                  </a:schemeClr>
                </a:solidFill>
              </a:rPr>
              <a:t> </a:t>
            </a:r>
            <a:r>
              <a:rPr lang="en-US" dirty="0"/>
              <a:t>(convert) native data types into machine-independent byte streams</a:t>
            </a:r>
          </a:p>
          <a:p>
            <a:pPr lvl="2"/>
            <a:r>
              <a:rPr lang="en-US" dirty="0"/>
              <a:t>And vice-versa, called </a:t>
            </a:r>
            <a:r>
              <a:rPr lang="en-US" b="1" i="1" dirty="0" err="1">
                <a:solidFill>
                  <a:schemeClr val="accent6">
                    <a:lumMod val="75000"/>
                  </a:schemeClr>
                </a:solidFill>
              </a:rPr>
              <a:t>unmarshaling</a:t>
            </a:r>
            <a:endParaRPr lang="en-US" dirty="0"/>
          </a:p>
          <a:p>
            <a:pPr lvl="1"/>
            <a:endParaRPr lang="en-US" b="1" dirty="0"/>
          </a:p>
          <a:p>
            <a:pPr lvl="1"/>
            <a:r>
              <a:rPr lang="en-US" b="1" spc="-150" dirty="0"/>
              <a:t>Client stub: </a:t>
            </a:r>
            <a:r>
              <a:rPr lang="en-US" spc="-150" dirty="0"/>
              <a:t>Forwards local procedure call as a request to server</a:t>
            </a:r>
          </a:p>
          <a:p>
            <a:pPr lvl="1"/>
            <a:endParaRPr lang="en-US" b="1" dirty="0"/>
          </a:p>
          <a:p>
            <a:pPr lvl="1"/>
            <a:r>
              <a:rPr lang="en-US" b="1" dirty="0"/>
              <a:t>Server stub: </a:t>
            </a:r>
            <a:r>
              <a:rPr lang="en-US" dirty="0"/>
              <a:t>Dispatches RPC to its implementation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22</a:t>
            </a:fld>
            <a:endParaRPr lang="en-US"/>
          </a:p>
        </p:txBody>
      </p:sp>
      <p:sp>
        <p:nvSpPr>
          <p:cNvPr id="4" name="Title 3"/>
          <p:cNvSpPr>
            <a:spLocks noGrp="1"/>
          </p:cNvSpPr>
          <p:nvPr>
            <p:ph type="title"/>
          </p:nvPr>
        </p:nvSpPr>
        <p:spPr/>
        <p:txBody>
          <a:bodyPr/>
          <a:lstStyle/>
          <a:p>
            <a:r>
              <a:rPr lang="en-US" dirty="0"/>
              <a:t>Solution: Interface Description Language</a:t>
            </a:r>
          </a:p>
        </p:txBody>
      </p:sp>
    </p:spTree>
    <p:extLst>
      <p:ext uri="{BB962C8B-B14F-4D97-AF65-F5344CB8AC3E}">
        <p14:creationId xmlns:p14="http://schemas.microsoft.com/office/powerpoint/2010/main" val="92740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b="1" dirty="0"/>
              <a:t>Client calls stub function (pushes params onto stack)</a:t>
            </a:r>
          </a:p>
          <a:p>
            <a:pPr marL="514350" indent="-514350">
              <a:buFont typeface="+mj-lt"/>
              <a:buAutoNum type="arabicPeriod"/>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23</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0" name="Bent Arrow 9"/>
          <p:cNvSpPr/>
          <p:nvPr/>
        </p:nvSpPr>
        <p:spPr>
          <a:xfrm rot="5400000">
            <a:off x="3061375" y="3896146"/>
            <a:ext cx="453154" cy="453154"/>
          </a:xfrm>
          <a:prstGeom prst="ben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dirty="0">
              <a:solidFill>
                <a:schemeClr val="tx1"/>
              </a:solidFill>
              <a:latin typeface="+mn-lt"/>
            </a:endParaRPr>
          </a:p>
        </p:txBody>
      </p:sp>
    </p:spTree>
    <p:extLst>
      <p:ext uri="{BB962C8B-B14F-4D97-AF65-F5344CB8AC3E}">
        <p14:creationId xmlns:p14="http://schemas.microsoft.com/office/powerpoint/2010/main" val="334805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dirty="0">
                <a:solidFill>
                  <a:schemeClr val="tx1">
                    <a:lumMod val="50000"/>
                    <a:lumOff val="50000"/>
                  </a:schemeClr>
                </a:solidFill>
              </a:rPr>
              <a:t>Client calls stub function (pushes params onto stack)</a:t>
            </a:r>
          </a:p>
          <a:p>
            <a:pPr marL="514350" indent="-514350">
              <a:buFont typeface="+mj-lt"/>
              <a:buAutoNum type="arabicPeriod"/>
            </a:pPr>
            <a:endParaRPr lang="en-US" dirty="0"/>
          </a:p>
          <a:p>
            <a:pPr marL="514350" indent="-514350">
              <a:buFont typeface="+mj-lt"/>
              <a:buAutoNum type="arabicPeriod"/>
            </a:pPr>
            <a:r>
              <a:rPr lang="en-US" b="1" dirty="0"/>
              <a:t>Stub marshals parameters to a network message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24</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8" name="Folded Corner 7"/>
          <p:cNvSpPr/>
          <p:nvPr/>
        </p:nvSpPr>
        <p:spPr>
          <a:xfrm>
            <a:off x="697582" y="4746404"/>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5400000">
            <a:off x="2327623" y="5321932"/>
            <a:ext cx="539842"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136359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2"/>
            </a:pPr>
            <a:r>
              <a:rPr lang="en-US" dirty="0">
                <a:solidFill>
                  <a:schemeClr val="tx1">
                    <a:lumMod val="50000"/>
                    <a:lumOff val="50000"/>
                  </a:schemeClr>
                </a:solidFill>
              </a:rPr>
              <a:t>Stub marshals parameters to a network message</a:t>
            </a:r>
          </a:p>
          <a:p>
            <a:pPr marL="514350" indent="-514350">
              <a:buFont typeface="+mj-lt"/>
              <a:buAutoNum type="arabicPeriod" startAt="2"/>
            </a:pPr>
            <a:endParaRPr lang="en-US" b="1" dirty="0"/>
          </a:p>
          <a:p>
            <a:pPr marL="514350" indent="-514350">
              <a:buFont typeface="+mj-lt"/>
              <a:buAutoNum type="arabicPeriod" startAt="2"/>
            </a:pPr>
            <a:r>
              <a:rPr lang="en-US" b="1" dirty="0"/>
              <a:t>OS sends a network message to the server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25</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689060" y="5776529"/>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a:off x="3600956" y="5776529"/>
            <a:ext cx="1132885"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573325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3"/>
            </a:pPr>
            <a:r>
              <a:rPr lang="en-US" dirty="0">
                <a:solidFill>
                  <a:schemeClr val="tx1">
                    <a:lumMod val="50000"/>
                    <a:lumOff val="50000"/>
                  </a:schemeClr>
                </a:solidFill>
              </a:rPr>
              <a:t>OS sends a network message to the server</a:t>
            </a:r>
          </a:p>
          <a:p>
            <a:pPr marL="514350" indent="-514350">
              <a:buFont typeface="+mj-lt"/>
              <a:buAutoNum type="arabicPeriod" startAt="3"/>
            </a:pPr>
            <a:endParaRPr lang="en-US" b="1" dirty="0"/>
          </a:p>
          <a:p>
            <a:pPr marL="514350" indent="-514350">
              <a:buFont typeface="+mj-lt"/>
              <a:buAutoNum type="arabicPeriod" startAt="3"/>
            </a:pPr>
            <a:r>
              <a:rPr lang="en-US" b="1" dirty="0"/>
              <a:t>Server OS receives message, sends it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26</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5196249" y="58008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16200000">
            <a:off x="6857283" y="5298586"/>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0666878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4"/>
            </a:pPr>
            <a:r>
              <a:rPr lang="en-US" dirty="0">
                <a:solidFill>
                  <a:schemeClr val="tx1">
                    <a:lumMod val="50000"/>
                    <a:lumOff val="50000"/>
                  </a:schemeClr>
                </a:solidFill>
              </a:rPr>
              <a:t>Server OS receives message, sends it up to stub</a:t>
            </a:r>
          </a:p>
          <a:p>
            <a:pPr marL="514350" indent="-514350">
              <a:buFont typeface="+mj-lt"/>
              <a:buAutoNum type="arabicPeriod" startAt="4"/>
            </a:pPr>
            <a:endParaRPr lang="en-US" dirty="0">
              <a:solidFill>
                <a:schemeClr val="tx1">
                  <a:lumMod val="50000"/>
                  <a:lumOff val="50000"/>
                </a:schemeClr>
              </a:solidFill>
            </a:endParaRPr>
          </a:p>
          <a:p>
            <a:pPr marL="514350" indent="-514350">
              <a:buFont typeface="+mj-lt"/>
              <a:buAutoNum type="arabicPeriod" startAt="4"/>
            </a:pPr>
            <a:r>
              <a:rPr lang="en-US" b="1" dirty="0"/>
              <a:t>Server stub unmarshals params, calls server function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27</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Implementation of add</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96249" y="47464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8" name="Right Arrow 17"/>
          <p:cNvSpPr/>
          <p:nvPr/>
        </p:nvSpPr>
        <p:spPr>
          <a:xfrm rot="16200000">
            <a:off x="7496556" y="4202880"/>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102341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5"/>
            </a:pPr>
            <a:r>
              <a:rPr lang="en-US" dirty="0">
                <a:solidFill>
                  <a:schemeClr val="tx1">
                    <a:lumMod val="50000"/>
                    <a:lumOff val="50000"/>
                  </a:schemeClr>
                </a:solidFill>
              </a:rPr>
              <a:t>Server stub unmarshals params, calls server function</a:t>
            </a:r>
          </a:p>
          <a:p>
            <a:pPr marL="514350" indent="-514350">
              <a:buFont typeface="+mj-lt"/>
              <a:buAutoNum type="arabicPeriod" startAt="5"/>
            </a:pPr>
            <a:endParaRPr lang="en-US" b="1" dirty="0"/>
          </a:p>
          <a:p>
            <a:pPr marL="514350" indent="-514350">
              <a:buFont typeface="+mj-lt"/>
              <a:buAutoNum type="arabicPeriod" startAt="5"/>
            </a:pPr>
            <a:r>
              <a:rPr lang="en-US" b="1" dirty="0"/>
              <a:t>Server function runs, returns a 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28</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dirty="0">
                <a:solidFill>
                  <a:schemeClr val="tx1"/>
                </a:solidFill>
              </a:rPr>
              <a:t>8 </a:t>
            </a:r>
            <a:r>
              <a:rPr lang="en-US" dirty="0">
                <a:solidFill>
                  <a:schemeClr val="tx1"/>
                </a:solidFill>
                <a:sym typeface="Wingdings"/>
              </a:rPr>
              <a:t> </a:t>
            </a:r>
            <a:r>
              <a:rPr lang="en-US" dirty="0">
                <a:solidFill>
                  <a:schemeClr val="tx1"/>
                </a:solidFill>
              </a:rPr>
              <a:t>add(3, 5)</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Up Arrow 7"/>
          <p:cNvSpPr/>
          <p:nvPr/>
        </p:nvSpPr>
        <p:spPr>
          <a:xfrm rot="13500000">
            <a:off x="7598422" y="3610570"/>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6122864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6"/>
            </a:pPr>
            <a:r>
              <a:rPr lang="en-US" dirty="0">
                <a:solidFill>
                  <a:schemeClr val="tx1">
                    <a:lumMod val="50000"/>
                    <a:lumOff val="50000"/>
                  </a:schemeClr>
                </a:solidFill>
              </a:rPr>
              <a:t>Server function runs, returns a value</a:t>
            </a:r>
          </a:p>
          <a:p>
            <a:pPr marL="514350" indent="-514350">
              <a:buFont typeface="+mj-lt"/>
              <a:buAutoNum type="arabicPeriod" startAt="6"/>
            </a:pPr>
            <a:endParaRPr lang="en-US" b="1" dirty="0"/>
          </a:p>
          <a:p>
            <a:pPr marL="514350" indent="-514350">
              <a:buFont typeface="+mj-lt"/>
              <a:buAutoNum type="arabicPeriod" startAt="6"/>
            </a:pPr>
            <a:r>
              <a:rPr lang="en-US" b="1" dirty="0"/>
              <a:t>Server stub marshals the return value, sends </a:t>
            </a:r>
            <a:r>
              <a:rPr lang="en-US" b="1" dirty="0" err="1"/>
              <a:t>msg</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29</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903532" y="4746406"/>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5400000">
            <a:off x="6720137" y="5294174"/>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717533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How can processes on different cooperating computers </a:t>
            </a:r>
            <a:r>
              <a:rPr lang="en-US" b="1" i="1" dirty="0"/>
              <a:t>communicate with each other over the network?</a:t>
            </a:r>
          </a:p>
          <a:p>
            <a:endParaRPr lang="en-US" b="1" dirty="0"/>
          </a:p>
          <a:p>
            <a:pPr marL="571500" indent="-514350">
              <a:buFont typeface="+mj-lt"/>
              <a:buAutoNum type="arabicPeriod"/>
            </a:pPr>
            <a:r>
              <a:rPr lang="en-US" b="1" dirty="0"/>
              <a:t>Network Communication</a:t>
            </a:r>
          </a:p>
          <a:p>
            <a:pPr marL="571500" indent="-514350">
              <a:buFont typeface="+mj-lt"/>
              <a:buAutoNum type="arabicPeriod"/>
            </a:pPr>
            <a:endParaRPr lang="en-US" dirty="0"/>
          </a:p>
          <a:p>
            <a:pPr marL="571500" indent="-514350">
              <a:buFont typeface="+mj-lt"/>
              <a:buAutoNum type="arabicPeriod"/>
            </a:pPr>
            <a:r>
              <a:rPr lang="en-US" dirty="0"/>
              <a:t>Remote Procedure Call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0077913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7"/>
            </a:pPr>
            <a:r>
              <a:rPr lang="en-US" dirty="0">
                <a:solidFill>
                  <a:schemeClr val="tx1">
                    <a:lumMod val="50000"/>
                    <a:lumOff val="50000"/>
                  </a:schemeClr>
                </a:solidFill>
              </a:rPr>
              <a:t>Server stub marshals the return value, sends </a:t>
            </a:r>
            <a:r>
              <a:rPr lang="en-US" dirty="0" err="1">
                <a:solidFill>
                  <a:schemeClr val="tx1">
                    <a:lumMod val="50000"/>
                    <a:lumOff val="50000"/>
                  </a:schemeClr>
                </a:solidFill>
              </a:rPr>
              <a:t>msg</a:t>
            </a:r>
            <a:endParaRPr lang="en-US" dirty="0">
              <a:solidFill>
                <a:schemeClr val="tx1">
                  <a:lumMod val="50000"/>
                  <a:lumOff val="50000"/>
                </a:schemeClr>
              </a:solidFill>
            </a:endParaRPr>
          </a:p>
          <a:p>
            <a:pPr marL="514350" indent="-514350">
              <a:buFont typeface="+mj-lt"/>
              <a:buAutoNum type="arabicPeriod" startAt="7"/>
            </a:pPr>
            <a:endParaRPr lang="en-US" dirty="0"/>
          </a:p>
          <a:p>
            <a:pPr marL="514350" indent="-514350">
              <a:buFont typeface="+mj-lt"/>
              <a:buAutoNum type="arabicPeriod" startAt="7"/>
            </a:pPr>
            <a:r>
              <a:rPr lang="en-US" b="1" dirty="0"/>
              <a:t>Server OS sends the reply back across the network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30</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86851" y="581354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0800000">
            <a:off x="3688894" y="5829087"/>
            <a:ext cx="1442803"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642284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8"/>
            </a:pPr>
            <a:r>
              <a:rPr lang="en-US" dirty="0">
                <a:solidFill>
                  <a:schemeClr val="tx1">
                    <a:lumMod val="50000"/>
                    <a:lumOff val="50000"/>
                  </a:schemeClr>
                </a:solidFill>
              </a:rPr>
              <a:t>Server OS sends the reply back across the network</a:t>
            </a:r>
          </a:p>
          <a:p>
            <a:pPr marL="514350" indent="-514350">
              <a:buFont typeface="+mj-lt"/>
              <a:buAutoNum type="arabicPeriod" startAt="8"/>
            </a:pPr>
            <a:endParaRPr lang="en-US" b="1" dirty="0"/>
          </a:p>
          <a:p>
            <a:pPr marL="514350" indent="-514350">
              <a:buFont typeface="+mj-lt"/>
              <a:buAutoNum type="arabicPeriod" startAt="8"/>
            </a:pPr>
            <a:r>
              <a:rPr lang="en-US" b="1" dirty="0"/>
              <a:t>Client OS receives the reply and passes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31</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2071135" y="5626998"/>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6200000">
            <a:off x="2697499" y="5116150"/>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7420058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9"/>
            </a:pPr>
            <a:r>
              <a:rPr lang="en-US" dirty="0">
                <a:solidFill>
                  <a:schemeClr val="tx1">
                    <a:lumMod val="50000"/>
                    <a:lumOff val="50000"/>
                  </a:schemeClr>
                </a:solidFill>
              </a:rPr>
              <a:t>Client OS receives the reply and passes up to stub</a:t>
            </a:r>
          </a:p>
          <a:p>
            <a:pPr marL="514350" indent="-514350">
              <a:buFont typeface="+mj-lt"/>
              <a:buAutoNum type="arabicPeriod" startAt="9"/>
            </a:pPr>
            <a:endParaRPr lang="en-US" b="1" dirty="0"/>
          </a:p>
          <a:p>
            <a:pPr marL="514350" indent="-514350">
              <a:buFont typeface="+mj-lt"/>
              <a:buAutoNum type="arabicPeriod" startAt="9"/>
            </a:pPr>
            <a:r>
              <a:rPr lang="en-US" b="1" dirty="0"/>
              <a:t>Client stub unmarshals return value, returns to client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32</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dirty="0">
                <a:solidFill>
                  <a:schemeClr val="tx1"/>
                </a:solidFill>
                <a:latin typeface="+mn-lt"/>
              </a:rPr>
              <a:t>k </a:t>
            </a:r>
            <a:r>
              <a:rPr lang="en-US" dirty="0">
                <a:solidFill>
                  <a:schemeClr val="tx1"/>
                </a:solidFill>
                <a:latin typeface="+mn-lt"/>
                <a:sym typeface="Wingdings"/>
              </a:rPr>
              <a:t> 8</a:t>
            </a:r>
            <a:endParaRPr lang="en-US" dirty="0">
              <a:solidFill>
                <a:schemeClr val="tx1"/>
              </a:solidFill>
              <a:latin typeface="+mn-lt"/>
            </a:endParaRP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735473" y="472100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8" name="Right Arrow 17"/>
          <p:cNvSpPr/>
          <p:nvPr/>
        </p:nvSpPr>
        <p:spPr>
          <a:xfrm rot="16200000">
            <a:off x="2029376" y="4160841"/>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
        <p:nvSpPr>
          <p:cNvPr id="16" name="Up Arrow 15"/>
          <p:cNvSpPr/>
          <p:nvPr/>
        </p:nvSpPr>
        <p:spPr>
          <a:xfrm rot="13500000">
            <a:off x="2621820" y="3567663"/>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9270740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i="1" dirty="0">
                <a:solidFill>
                  <a:schemeClr val="accent6">
                    <a:lumMod val="75000"/>
                  </a:schemeClr>
                </a:solidFill>
              </a:rPr>
              <a:t>Dispatcher</a:t>
            </a:r>
          </a:p>
          <a:p>
            <a:pPr lvl="1"/>
            <a:r>
              <a:rPr lang="en-US" dirty="0"/>
              <a:t>Receives a client’s RPC request</a:t>
            </a:r>
          </a:p>
          <a:p>
            <a:pPr lvl="2"/>
            <a:r>
              <a:rPr lang="en-US" b="1" dirty="0"/>
              <a:t>Identifies</a:t>
            </a:r>
            <a:r>
              <a:rPr lang="en-US" dirty="0"/>
              <a:t> appropriate server-side method to invoke</a:t>
            </a:r>
          </a:p>
          <a:p>
            <a:endParaRPr lang="en-US" dirty="0"/>
          </a:p>
          <a:p>
            <a:r>
              <a:rPr lang="en-US" b="1" i="1" dirty="0">
                <a:solidFill>
                  <a:schemeClr val="accent6">
                    <a:lumMod val="75000"/>
                  </a:schemeClr>
                </a:solidFill>
              </a:rPr>
              <a:t>Skeleton</a:t>
            </a:r>
          </a:p>
          <a:p>
            <a:pPr lvl="1"/>
            <a:r>
              <a:rPr lang="en-US" b="1" dirty="0"/>
              <a:t>Unmarshals</a:t>
            </a:r>
            <a:r>
              <a:rPr lang="en-US" dirty="0"/>
              <a:t> parameters to server-native types</a:t>
            </a:r>
          </a:p>
          <a:p>
            <a:pPr lvl="1"/>
            <a:r>
              <a:rPr lang="en-US" b="1" dirty="0"/>
              <a:t>Calls</a:t>
            </a:r>
            <a:r>
              <a:rPr lang="en-US" dirty="0"/>
              <a:t> the local server procedure</a:t>
            </a:r>
          </a:p>
          <a:p>
            <a:pPr lvl="1"/>
            <a:r>
              <a:rPr lang="en-US" b="1" dirty="0"/>
              <a:t>Marshals</a:t>
            </a:r>
            <a:r>
              <a:rPr lang="en-US" dirty="0"/>
              <a:t> the response, sends it back to the dispatcher</a:t>
            </a:r>
          </a:p>
          <a:p>
            <a:pPr lvl="1"/>
            <a:endParaRPr lang="en-US" dirty="0"/>
          </a:p>
          <a:p>
            <a:r>
              <a:rPr lang="en-US" b="1" dirty="0">
                <a:solidFill>
                  <a:schemeClr val="accent3">
                    <a:lumMod val="50000"/>
                  </a:schemeClr>
                </a:solidFill>
              </a:rPr>
              <a:t>All this is hidden from the programmer</a:t>
            </a:r>
          </a:p>
          <a:p>
            <a:pPr lvl="1"/>
            <a:r>
              <a:rPr lang="en-US" dirty="0"/>
              <a:t>Dispatcher and skeleton may be integrated</a:t>
            </a:r>
          </a:p>
          <a:p>
            <a:pPr lvl="2"/>
            <a:r>
              <a:rPr lang="en-US" dirty="0"/>
              <a:t>Depends on implementation </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33</a:t>
            </a:fld>
            <a:endParaRPr lang="en-US"/>
          </a:p>
        </p:txBody>
      </p:sp>
      <p:sp>
        <p:nvSpPr>
          <p:cNvPr id="4" name="Title 3"/>
          <p:cNvSpPr>
            <a:spLocks noGrp="1"/>
          </p:cNvSpPr>
          <p:nvPr>
            <p:ph type="title"/>
          </p:nvPr>
        </p:nvSpPr>
        <p:spPr/>
        <p:txBody>
          <a:bodyPr/>
          <a:lstStyle/>
          <a:p>
            <a:r>
              <a:rPr lang="en-US" dirty="0"/>
              <a:t>The </a:t>
            </a:r>
            <a:r>
              <a:rPr lang="en-US"/>
              <a:t>server stub is </a:t>
            </a:r>
            <a:r>
              <a:rPr lang="en-US" dirty="0"/>
              <a:t>really two parts</a:t>
            </a:r>
          </a:p>
        </p:txBody>
      </p:sp>
    </p:spTree>
    <p:extLst>
      <p:ext uri="{BB962C8B-B14F-4D97-AF65-F5344CB8AC3E}">
        <p14:creationId xmlns:p14="http://schemas.microsoft.com/office/powerpoint/2010/main" val="2044037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Network Communication</a:t>
            </a:r>
          </a:p>
          <a:p>
            <a:pPr marL="971550" lvl="1" indent="-514350">
              <a:buFont typeface="+mj-lt"/>
              <a:buAutoNum type="arabicPeriod"/>
            </a:pPr>
            <a:endParaRPr lang="en-US" dirty="0"/>
          </a:p>
          <a:p>
            <a:pPr marL="571500" indent="-514350">
              <a:buFont typeface="+mj-lt"/>
              <a:buAutoNum type="arabicPeriod"/>
            </a:pPr>
            <a:r>
              <a:rPr lang="en-US" b="1" dirty="0"/>
              <a:t>Remote Procedure Call (RPC)</a:t>
            </a:r>
          </a:p>
          <a:p>
            <a:pPr lvl="1"/>
            <a:r>
              <a:rPr lang="en-US" dirty="0">
                <a:solidFill>
                  <a:schemeClr val="tx1">
                    <a:lumMod val="50000"/>
                    <a:lumOff val="50000"/>
                  </a:schemeClr>
                </a:solidFill>
              </a:rPr>
              <a:t>Heterogeneity – use IDL w/ compiler</a:t>
            </a:r>
          </a:p>
          <a:p>
            <a:pPr lvl="1"/>
            <a:r>
              <a:rPr lang="en-US" b="1" dirty="0"/>
              <a:t>Failure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34</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4980592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rabicPeriod"/>
            </a:pPr>
            <a:r>
              <a:rPr lang="en-US" dirty="0"/>
              <a:t>Client may </a:t>
            </a:r>
            <a:r>
              <a:rPr lang="en-US" b="1" dirty="0">
                <a:solidFill>
                  <a:srgbClr val="FF0000"/>
                </a:solidFill>
              </a:rPr>
              <a:t>crash and reboot</a:t>
            </a:r>
          </a:p>
          <a:p>
            <a:pPr marL="514350" indent="-514350">
              <a:buFont typeface="+mj-lt"/>
              <a:buAutoNum type="arabicPeriod"/>
            </a:pPr>
            <a:endParaRPr lang="en-US" dirty="0"/>
          </a:p>
          <a:p>
            <a:pPr marL="514350" indent="-514350">
              <a:buFont typeface="+mj-lt"/>
              <a:buAutoNum type="arabicPeriod"/>
            </a:pPr>
            <a:r>
              <a:rPr lang="en-US" dirty="0"/>
              <a:t>Packets may be </a:t>
            </a:r>
            <a:r>
              <a:rPr lang="en-US" b="1" dirty="0">
                <a:solidFill>
                  <a:srgbClr val="FF0000"/>
                </a:solidFill>
              </a:rPr>
              <a:t>dropped</a:t>
            </a:r>
          </a:p>
          <a:p>
            <a:pPr lvl="1"/>
            <a:r>
              <a:rPr lang="en-US" dirty="0"/>
              <a:t>Some individual</a:t>
            </a:r>
            <a:r>
              <a:rPr lang="en-US" b="1" dirty="0"/>
              <a:t> </a:t>
            </a:r>
            <a:r>
              <a:rPr lang="en-US" b="1" dirty="0">
                <a:solidFill>
                  <a:srgbClr val="FF0000"/>
                </a:solidFill>
              </a:rPr>
              <a:t>packet loss </a:t>
            </a:r>
            <a:r>
              <a:rPr lang="en-US" dirty="0"/>
              <a:t>in the Internet</a:t>
            </a:r>
          </a:p>
          <a:p>
            <a:pPr lvl="1"/>
            <a:r>
              <a:rPr lang="en-US" b="1" dirty="0">
                <a:solidFill>
                  <a:srgbClr val="FF0000"/>
                </a:solidFill>
              </a:rPr>
              <a:t>Broken routing </a:t>
            </a:r>
            <a:r>
              <a:rPr lang="en-US" dirty="0"/>
              <a:t>results in many lost packets</a:t>
            </a:r>
          </a:p>
          <a:p>
            <a:pPr marL="514350" indent="-514350">
              <a:buFont typeface="+mj-lt"/>
              <a:buAutoNum type="arabicPeriod"/>
            </a:pPr>
            <a:endParaRPr lang="en-US" dirty="0"/>
          </a:p>
          <a:p>
            <a:pPr marL="514350" indent="-514350">
              <a:buFont typeface="+mj-lt"/>
              <a:buAutoNum type="arabicPeriod"/>
            </a:pPr>
            <a:r>
              <a:rPr lang="en-US" dirty="0"/>
              <a:t>Server may </a:t>
            </a:r>
            <a:r>
              <a:rPr lang="en-US" b="1" dirty="0">
                <a:solidFill>
                  <a:srgbClr val="FF0000"/>
                </a:solidFill>
              </a:rPr>
              <a:t>crash</a:t>
            </a:r>
            <a:r>
              <a:rPr lang="en-US" dirty="0">
                <a:solidFill>
                  <a:srgbClr val="FF0000"/>
                </a:solidFill>
              </a:rPr>
              <a:t> </a:t>
            </a:r>
            <a:r>
              <a:rPr lang="en-US" b="1" dirty="0">
                <a:solidFill>
                  <a:srgbClr val="FF0000"/>
                </a:solidFill>
              </a:rPr>
              <a:t>and reboot</a:t>
            </a:r>
          </a:p>
          <a:p>
            <a:pPr marL="514350" indent="-514350">
              <a:buFont typeface="+mj-lt"/>
              <a:buAutoNum type="arabicPeriod"/>
            </a:pPr>
            <a:endParaRPr lang="en-US" dirty="0"/>
          </a:p>
          <a:p>
            <a:pPr marL="514350" indent="-514350">
              <a:buFont typeface="+mj-lt"/>
              <a:buAutoNum type="arabicPeriod"/>
            </a:pPr>
            <a:r>
              <a:rPr lang="en-US" dirty="0"/>
              <a:t>Network or server might just be </a:t>
            </a:r>
            <a:r>
              <a:rPr lang="en-US" b="1" dirty="0">
                <a:solidFill>
                  <a:srgbClr val="FF0000"/>
                </a:solidFill>
              </a:rPr>
              <a:t>very slow</a:t>
            </a:r>
            <a:endParaRPr lang="en-US" dirty="0">
              <a:solidFill>
                <a:srgbClr val="FF0000"/>
              </a:solidFill>
            </a:endParaRPr>
          </a:p>
          <a:p>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35</a:t>
            </a:fld>
            <a:endParaRPr lang="en-US"/>
          </a:p>
        </p:txBody>
      </p:sp>
      <p:sp>
        <p:nvSpPr>
          <p:cNvPr id="4" name="Title 3"/>
          <p:cNvSpPr>
            <a:spLocks noGrp="1"/>
          </p:cNvSpPr>
          <p:nvPr>
            <p:ph type="title"/>
          </p:nvPr>
        </p:nvSpPr>
        <p:spPr/>
        <p:txBody>
          <a:bodyPr/>
          <a:lstStyle/>
          <a:p>
            <a:r>
              <a:rPr lang="en-US" dirty="0"/>
              <a:t>What could </a:t>
            </a:r>
            <a:r>
              <a:rPr lang="en-US" i="1" dirty="0"/>
              <a:t>possibly</a:t>
            </a:r>
            <a:r>
              <a:rPr lang="en-US" dirty="0"/>
              <a:t> go wrong?</a:t>
            </a:r>
          </a:p>
        </p:txBody>
      </p:sp>
      <p:sp>
        <p:nvSpPr>
          <p:cNvPr id="6" name="Rectangle 5"/>
          <p:cNvSpPr/>
          <p:nvPr/>
        </p:nvSpPr>
        <p:spPr>
          <a:xfrm>
            <a:off x="0" y="0"/>
            <a:ext cx="9144000" cy="2098766"/>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spAutoFit/>
          </a:bodyPr>
          <a:lstStyle/>
          <a:p>
            <a:endParaRPr lang="en-US" sz="2600" dirty="0">
              <a:latin typeface="Arial" charset="0"/>
              <a:ea typeface="Arial" charset="0"/>
              <a:cs typeface="Arial" charset="0"/>
            </a:endParaRPr>
          </a:p>
        </p:txBody>
      </p:sp>
      <p:sp>
        <p:nvSpPr>
          <p:cNvPr id="8" name="Rectangle 7"/>
          <p:cNvSpPr/>
          <p:nvPr/>
        </p:nvSpPr>
        <p:spPr>
          <a:xfrm>
            <a:off x="0" y="5129348"/>
            <a:ext cx="9144000" cy="1731681"/>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noAutofit/>
          </a:bodyPr>
          <a:lstStyle/>
          <a:p>
            <a:endParaRPr lang="en-US" sz="2600" dirty="0">
              <a:latin typeface="Arial" charset="0"/>
              <a:ea typeface="Arial" charset="0"/>
              <a:cs typeface="Arial" charset="0"/>
            </a:endParaRPr>
          </a:p>
        </p:txBody>
      </p:sp>
      <p:sp>
        <p:nvSpPr>
          <p:cNvPr id="5" name="Rectangle 4"/>
          <p:cNvSpPr/>
          <p:nvPr/>
        </p:nvSpPr>
        <p:spPr>
          <a:xfrm>
            <a:off x="910510" y="5502745"/>
            <a:ext cx="7246779"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All these may </a:t>
            </a:r>
            <a:r>
              <a:rPr lang="en-US" sz="2600" dirty="0">
                <a:solidFill>
                  <a:srgbClr val="FF0000"/>
                </a:solidFill>
                <a:latin typeface="Arial" charset="0"/>
                <a:ea typeface="Arial" charset="0"/>
                <a:cs typeface="Arial" charset="0"/>
              </a:rPr>
              <a:t>look the same </a:t>
            </a:r>
            <a:r>
              <a:rPr lang="en-US" sz="2600" dirty="0">
                <a:latin typeface="Arial" charset="0"/>
                <a:ea typeface="Arial" charset="0"/>
                <a:cs typeface="Arial" charset="0"/>
              </a:rPr>
              <a:t>to the client</a:t>
            </a:r>
            <a:r>
              <a:rPr lang="is-IS" sz="2600" dirty="0">
                <a:latin typeface="Arial" charset="0"/>
                <a:ea typeface="Arial" charset="0"/>
                <a:cs typeface="Arial" charset="0"/>
              </a:rPr>
              <a:t>…</a:t>
            </a:r>
            <a:endParaRPr lang="en-US" sz="2600" dirty="0">
              <a:latin typeface="Arial" charset="0"/>
              <a:ea typeface="Arial" charset="0"/>
              <a:cs typeface="Arial" charset="0"/>
            </a:endParaRPr>
          </a:p>
        </p:txBody>
      </p:sp>
    </p:spTree>
    <p:extLst>
      <p:ext uri="{BB962C8B-B14F-4D97-AF65-F5344CB8AC3E}">
        <p14:creationId xmlns:p14="http://schemas.microsoft.com/office/powerpoint/2010/main" val="373450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3" presetClass="emph" presetSubtype="2" fill="hold" nodeType="withEffect">
                                  <p:stCondLst>
                                    <p:cond delay="0"/>
                                  </p:stCondLst>
                                  <p:childTnLst>
                                    <p:animClr clrSpc="rgb" dir="cw">
                                      <p:cBhvr override="childStyle">
                                        <p:cTn id="12" dur="500" fill="hold"/>
                                        <p:tgtEl>
                                          <p:spTgt spid="2">
                                            <p:txEl>
                                              <p:pRg st="0" end="0"/>
                                            </p:txEl>
                                          </p:spTgt>
                                        </p:tgtEl>
                                        <p:attrNameLst>
                                          <p:attrName>style.color</p:attrName>
                                        </p:attrNameLst>
                                      </p:cBhvr>
                                      <p:to>
                                        <a:srgbClr val="929292"/>
                                      </p:to>
                                    </p:animClr>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399" y="1447800"/>
            <a:ext cx="5198473" cy="5029200"/>
          </a:xfrm>
        </p:spPr>
        <p:txBody>
          <a:bodyPr/>
          <a:lstStyle/>
          <a:p>
            <a:pPr>
              <a:lnSpc>
                <a:spcPct val="100000"/>
              </a:lnSpc>
            </a:pPr>
            <a:r>
              <a:rPr lang="en-US" dirty="0"/>
              <a:t>Layers are our friends!</a:t>
            </a:r>
          </a:p>
          <a:p>
            <a:pPr>
              <a:lnSpc>
                <a:spcPct val="100000"/>
              </a:lnSpc>
            </a:pPr>
            <a:r>
              <a:rPr lang="en-US" dirty="0"/>
              <a:t>RPCs are everywhere</a:t>
            </a:r>
          </a:p>
          <a:p>
            <a:pPr>
              <a:lnSpc>
                <a:spcPct val="100000"/>
              </a:lnSpc>
            </a:pPr>
            <a:r>
              <a:rPr lang="en-US" b="1" dirty="0"/>
              <a:t>Necessary</a:t>
            </a:r>
            <a:r>
              <a:rPr lang="en-US" dirty="0"/>
              <a:t> issues surrounding machine heterogeneity</a:t>
            </a:r>
          </a:p>
          <a:p>
            <a:pPr>
              <a:lnSpc>
                <a:spcPct val="100000"/>
              </a:lnSpc>
            </a:pPr>
            <a:r>
              <a:rPr lang="en-US" b="1" dirty="0"/>
              <a:t>Subtle</a:t>
            </a:r>
            <a:r>
              <a:rPr lang="en-US" dirty="0"/>
              <a:t> issues around </a:t>
            </a:r>
            <a:r>
              <a:rPr lang="en-US" b="1" dirty="0"/>
              <a:t>failures</a:t>
            </a:r>
          </a:p>
          <a:p>
            <a:pPr lvl="1">
              <a:lnSpc>
                <a:spcPct val="100000"/>
              </a:lnSpc>
            </a:pPr>
            <a:r>
              <a:rPr lang="en-US" dirty="0"/>
              <a:t>… Next time!!!</a:t>
            </a:r>
          </a:p>
          <a:p>
            <a:pPr>
              <a:lnSpc>
                <a:spcPct val="100000"/>
              </a:lnSpc>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36</a:t>
            </a:fld>
            <a:endParaRPr lang="en-US" dirty="0"/>
          </a:p>
        </p:txBody>
      </p:sp>
      <p:sp>
        <p:nvSpPr>
          <p:cNvPr id="4" name="Title 3"/>
          <p:cNvSpPr>
            <a:spLocks noGrp="1"/>
          </p:cNvSpPr>
          <p:nvPr>
            <p:ph type="title"/>
          </p:nvPr>
        </p:nvSpPr>
        <p:spPr/>
        <p:txBody>
          <a:bodyPr/>
          <a:lstStyle/>
          <a:p>
            <a:r>
              <a:rPr lang="en-US" dirty="0"/>
              <a:t>Summary: RPCs and Net. Comm.</a:t>
            </a:r>
          </a:p>
        </p:txBody>
      </p:sp>
      <p:grpSp>
        <p:nvGrpSpPr>
          <p:cNvPr id="29" name="Group 28">
            <a:extLst>
              <a:ext uri="{FF2B5EF4-FFF2-40B4-BE49-F238E27FC236}">
                <a16:creationId xmlns:a16="http://schemas.microsoft.com/office/drawing/2014/main" id="{B415F743-6DFD-424A-963B-E76D30268E2D}"/>
              </a:ext>
            </a:extLst>
          </p:cNvPr>
          <p:cNvGrpSpPr/>
          <p:nvPr/>
        </p:nvGrpSpPr>
        <p:grpSpPr>
          <a:xfrm>
            <a:off x="5350961" y="2514600"/>
            <a:ext cx="3564439" cy="2895600"/>
            <a:chOff x="5350961" y="2514600"/>
            <a:chExt cx="3564439" cy="2895600"/>
          </a:xfrm>
        </p:grpSpPr>
        <p:cxnSp>
          <p:nvCxnSpPr>
            <p:cNvPr id="30" name="Straight Arrow Connector 29">
              <a:extLst>
                <a:ext uri="{FF2B5EF4-FFF2-40B4-BE49-F238E27FC236}">
                  <a16:creationId xmlns:a16="http://schemas.microsoft.com/office/drawing/2014/main" id="{859DAEFD-30A5-A344-974C-30C5C0E75630}"/>
                </a:ext>
              </a:extLst>
            </p:cNvPr>
            <p:cNvCxnSpPr>
              <a:stCxn id="39" idx="3"/>
              <a:endCxn id="47" idx="1"/>
            </p:cNvCxnSpPr>
            <p:nvPr/>
          </p:nvCxnSpPr>
          <p:spPr>
            <a:xfrm flipV="1">
              <a:off x="6837430" y="4840538"/>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2368C394-28F3-6D49-BA49-CD9F8EFABD30}"/>
                </a:ext>
              </a:extLst>
            </p:cNvPr>
            <p:cNvCxnSpPr>
              <a:stCxn id="37" idx="3"/>
              <a:endCxn id="45" idx="1"/>
            </p:cNvCxnSpPr>
            <p:nvPr/>
          </p:nvCxnSpPr>
          <p:spPr>
            <a:xfrm flipV="1">
              <a:off x="6837430" y="4334153"/>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a:extLst>
                <a:ext uri="{FF2B5EF4-FFF2-40B4-BE49-F238E27FC236}">
                  <a16:creationId xmlns:a16="http://schemas.microsoft.com/office/drawing/2014/main" id="{D1FD412B-F120-724B-AA00-B7A8D2D4033C}"/>
                </a:ext>
              </a:extLst>
            </p:cNvPr>
            <p:cNvCxnSpPr>
              <a:stCxn id="38" idx="3"/>
              <a:endCxn id="46" idx="1"/>
            </p:cNvCxnSpPr>
            <p:nvPr/>
          </p:nvCxnSpPr>
          <p:spPr>
            <a:xfrm flipV="1">
              <a:off x="6837430" y="4587346"/>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64EA3C12-0E6C-5F43-9ECF-4A9D7449E541}"/>
                </a:ext>
              </a:extLst>
            </p:cNvPr>
            <p:cNvCxnSpPr>
              <a:stCxn id="44" idx="1"/>
              <a:endCxn id="36" idx="3"/>
            </p:cNvCxnSpPr>
            <p:nvPr/>
          </p:nvCxnSpPr>
          <p:spPr>
            <a:xfrm flipH="1">
              <a:off x="6837430" y="4080723"/>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5" name="Rectangle 24">
              <a:extLst>
                <a:ext uri="{FF2B5EF4-FFF2-40B4-BE49-F238E27FC236}">
                  <a16:creationId xmlns:a16="http://schemas.microsoft.com/office/drawing/2014/main" id="{C44E8911-48DD-7245-B7B3-D195E98E3855}"/>
                </a:ext>
              </a:extLst>
            </p:cNvPr>
            <p:cNvSpPr>
              <a:spLocks noChangeArrowheads="1"/>
            </p:cNvSpPr>
            <p:nvPr/>
          </p:nvSpPr>
          <p:spPr bwMode="auto">
            <a:xfrm>
              <a:off x="5499941" y="2640262"/>
              <a:ext cx="1337489" cy="778193"/>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200" b="0" dirty="0">
                  <a:latin typeface="+mn-lt"/>
                </a:rPr>
                <a:t>Application layer</a:t>
              </a:r>
            </a:p>
          </p:txBody>
        </p:sp>
        <p:sp>
          <p:nvSpPr>
            <p:cNvPr id="36" name="Rectangle 24">
              <a:extLst>
                <a:ext uri="{FF2B5EF4-FFF2-40B4-BE49-F238E27FC236}">
                  <a16:creationId xmlns:a16="http://schemas.microsoft.com/office/drawing/2014/main" id="{57F1A366-2C8B-EC4F-A1B5-A541F9304AE3}"/>
                </a:ext>
              </a:extLst>
            </p:cNvPr>
            <p:cNvSpPr>
              <a:spLocks noChangeArrowheads="1"/>
            </p:cNvSpPr>
            <p:nvPr/>
          </p:nvSpPr>
          <p:spPr bwMode="auto">
            <a:xfrm>
              <a:off x="5499941" y="3954127"/>
              <a:ext cx="1337489" cy="253193"/>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Transport layer</a:t>
              </a:r>
            </a:p>
          </p:txBody>
        </p:sp>
        <p:sp>
          <p:nvSpPr>
            <p:cNvPr id="37" name="Rectangle 24">
              <a:extLst>
                <a:ext uri="{FF2B5EF4-FFF2-40B4-BE49-F238E27FC236}">
                  <a16:creationId xmlns:a16="http://schemas.microsoft.com/office/drawing/2014/main" id="{940311DA-4418-294F-8F7A-92B328F3F5BB}"/>
                </a:ext>
              </a:extLst>
            </p:cNvPr>
            <p:cNvSpPr>
              <a:spLocks noChangeArrowheads="1"/>
            </p:cNvSpPr>
            <p:nvPr/>
          </p:nvSpPr>
          <p:spPr bwMode="auto">
            <a:xfrm>
              <a:off x="5499941" y="4207557"/>
              <a:ext cx="1337489" cy="253193"/>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Network layer</a:t>
              </a:r>
            </a:p>
          </p:txBody>
        </p:sp>
        <p:sp>
          <p:nvSpPr>
            <p:cNvPr id="38" name="Rectangle 24">
              <a:extLst>
                <a:ext uri="{FF2B5EF4-FFF2-40B4-BE49-F238E27FC236}">
                  <a16:creationId xmlns:a16="http://schemas.microsoft.com/office/drawing/2014/main" id="{61E4DD02-35B9-8B41-BCCC-9A0EEDBC0382}"/>
                </a:ext>
              </a:extLst>
            </p:cNvPr>
            <p:cNvSpPr>
              <a:spLocks noChangeArrowheads="1"/>
            </p:cNvSpPr>
            <p:nvPr/>
          </p:nvSpPr>
          <p:spPr bwMode="auto">
            <a:xfrm>
              <a:off x="5499941" y="4460750"/>
              <a:ext cx="1337489" cy="253193"/>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200" b="0" dirty="0">
                  <a:solidFill>
                    <a:srgbClr val="000000"/>
                  </a:solidFill>
                  <a:latin typeface="+mn-lt"/>
                </a:rPr>
                <a:t>Link layer</a:t>
              </a:r>
            </a:p>
          </p:txBody>
        </p:sp>
        <p:sp>
          <p:nvSpPr>
            <p:cNvPr id="39" name="Rectangle 24">
              <a:extLst>
                <a:ext uri="{FF2B5EF4-FFF2-40B4-BE49-F238E27FC236}">
                  <a16:creationId xmlns:a16="http://schemas.microsoft.com/office/drawing/2014/main" id="{3F20D4A6-6346-5947-8EC4-1191D1001F94}"/>
                </a:ext>
              </a:extLst>
            </p:cNvPr>
            <p:cNvSpPr>
              <a:spLocks noChangeArrowheads="1"/>
            </p:cNvSpPr>
            <p:nvPr/>
          </p:nvSpPr>
          <p:spPr bwMode="auto">
            <a:xfrm>
              <a:off x="5499941" y="4713942"/>
              <a:ext cx="1337489" cy="253193"/>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200" b="0">
                  <a:latin typeface="+mn-lt"/>
                </a:rPr>
                <a:t>Physical layer</a:t>
              </a:r>
              <a:endParaRPr lang="en-US" sz="1200" b="0" dirty="0">
                <a:latin typeface="+mn-lt"/>
              </a:endParaRPr>
            </a:p>
          </p:txBody>
        </p:sp>
        <p:sp>
          <p:nvSpPr>
            <p:cNvPr id="40" name="Rounded Rectangle 39">
              <a:extLst>
                <a:ext uri="{FF2B5EF4-FFF2-40B4-BE49-F238E27FC236}">
                  <a16:creationId xmlns:a16="http://schemas.microsoft.com/office/drawing/2014/main" id="{55FD39DE-4874-B84E-AD9F-A0C2EEBF2F05}"/>
                </a:ext>
              </a:extLst>
            </p:cNvPr>
            <p:cNvSpPr/>
            <p:nvPr/>
          </p:nvSpPr>
          <p:spPr>
            <a:xfrm>
              <a:off x="5350961" y="2514601"/>
              <a:ext cx="1635537" cy="289559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1400">
                  <a:solidFill>
                    <a:srgbClr val="000000"/>
                  </a:solidFill>
                </a:rPr>
                <a:t>Host A</a:t>
              </a:r>
              <a:endParaRPr lang="en-US" sz="1400" dirty="0">
                <a:solidFill>
                  <a:srgbClr val="000000"/>
                </a:solidFill>
              </a:endParaRPr>
            </a:p>
          </p:txBody>
        </p:sp>
        <p:sp>
          <p:nvSpPr>
            <p:cNvPr id="41" name="Trapezoid 40">
              <a:extLst>
                <a:ext uri="{FF2B5EF4-FFF2-40B4-BE49-F238E27FC236}">
                  <a16:creationId xmlns:a16="http://schemas.microsoft.com/office/drawing/2014/main" id="{773A6D8A-1697-5343-9E39-979D03C2AA43}"/>
                </a:ext>
              </a:extLst>
            </p:cNvPr>
            <p:cNvSpPr/>
            <p:nvPr/>
          </p:nvSpPr>
          <p:spPr>
            <a:xfrm>
              <a:off x="5810740" y="3681194"/>
              <a:ext cx="715890" cy="27281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en-US" sz="1200" b="0" dirty="0">
                  <a:solidFill>
                    <a:schemeClr val="tx1"/>
                  </a:solidFill>
                </a:rPr>
                <a:t>Socket</a:t>
              </a:r>
            </a:p>
          </p:txBody>
        </p:sp>
        <p:sp>
          <p:nvSpPr>
            <p:cNvPr id="42" name="Alternate Process 41">
              <a:extLst>
                <a:ext uri="{FF2B5EF4-FFF2-40B4-BE49-F238E27FC236}">
                  <a16:creationId xmlns:a16="http://schemas.microsoft.com/office/drawing/2014/main" id="{473B08D0-8BE9-4F49-B432-1B6A821BEC86}"/>
                </a:ext>
              </a:extLst>
            </p:cNvPr>
            <p:cNvSpPr/>
            <p:nvPr/>
          </p:nvSpPr>
          <p:spPr>
            <a:xfrm>
              <a:off x="5742034" y="2974159"/>
              <a:ext cx="850430" cy="355317"/>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b="0" dirty="0">
                  <a:solidFill>
                    <a:schemeClr val="tx1"/>
                  </a:solidFill>
                </a:rPr>
                <a:t>Process</a:t>
              </a:r>
            </a:p>
          </p:txBody>
        </p:sp>
        <p:sp>
          <p:nvSpPr>
            <p:cNvPr id="43" name="Rectangle 24">
              <a:extLst>
                <a:ext uri="{FF2B5EF4-FFF2-40B4-BE49-F238E27FC236}">
                  <a16:creationId xmlns:a16="http://schemas.microsoft.com/office/drawing/2014/main" id="{A8A30F81-C769-1F44-98AD-BAD38DA5103F}"/>
                </a:ext>
              </a:extLst>
            </p:cNvPr>
            <p:cNvSpPr>
              <a:spLocks noChangeArrowheads="1"/>
            </p:cNvSpPr>
            <p:nvPr/>
          </p:nvSpPr>
          <p:spPr bwMode="auto">
            <a:xfrm>
              <a:off x="7428843" y="2640262"/>
              <a:ext cx="1337489" cy="778193"/>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200" b="0" dirty="0">
                  <a:latin typeface="+mn-lt"/>
                </a:rPr>
                <a:t>Application layer</a:t>
              </a:r>
            </a:p>
          </p:txBody>
        </p:sp>
        <p:sp>
          <p:nvSpPr>
            <p:cNvPr id="44" name="Rectangle 24">
              <a:extLst>
                <a:ext uri="{FF2B5EF4-FFF2-40B4-BE49-F238E27FC236}">
                  <a16:creationId xmlns:a16="http://schemas.microsoft.com/office/drawing/2014/main" id="{02CB69AB-99DC-5E4D-AF5D-19CA179A96A8}"/>
                </a:ext>
              </a:extLst>
            </p:cNvPr>
            <p:cNvSpPr>
              <a:spLocks noChangeArrowheads="1"/>
            </p:cNvSpPr>
            <p:nvPr/>
          </p:nvSpPr>
          <p:spPr bwMode="auto">
            <a:xfrm>
              <a:off x="7428843" y="3954126"/>
              <a:ext cx="1337489" cy="253193"/>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Transport layer</a:t>
              </a:r>
            </a:p>
          </p:txBody>
        </p:sp>
        <p:sp>
          <p:nvSpPr>
            <p:cNvPr id="45" name="Rectangle 24">
              <a:extLst>
                <a:ext uri="{FF2B5EF4-FFF2-40B4-BE49-F238E27FC236}">
                  <a16:creationId xmlns:a16="http://schemas.microsoft.com/office/drawing/2014/main" id="{00F1ED11-C23B-E84B-B402-8AC8797A105E}"/>
                </a:ext>
              </a:extLst>
            </p:cNvPr>
            <p:cNvSpPr>
              <a:spLocks noChangeArrowheads="1"/>
            </p:cNvSpPr>
            <p:nvPr/>
          </p:nvSpPr>
          <p:spPr bwMode="auto">
            <a:xfrm>
              <a:off x="7428843" y="4207556"/>
              <a:ext cx="1337489" cy="253193"/>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Network layer</a:t>
              </a:r>
            </a:p>
          </p:txBody>
        </p:sp>
        <p:sp>
          <p:nvSpPr>
            <p:cNvPr id="46" name="Rectangle 24">
              <a:extLst>
                <a:ext uri="{FF2B5EF4-FFF2-40B4-BE49-F238E27FC236}">
                  <a16:creationId xmlns:a16="http://schemas.microsoft.com/office/drawing/2014/main" id="{37E7B8EE-8C27-B641-97A0-CE420E6EF801}"/>
                </a:ext>
              </a:extLst>
            </p:cNvPr>
            <p:cNvSpPr>
              <a:spLocks noChangeArrowheads="1"/>
            </p:cNvSpPr>
            <p:nvPr/>
          </p:nvSpPr>
          <p:spPr bwMode="auto">
            <a:xfrm>
              <a:off x="7428843" y="4460749"/>
              <a:ext cx="1337489" cy="253193"/>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200" b="0" dirty="0">
                  <a:solidFill>
                    <a:srgbClr val="000000"/>
                  </a:solidFill>
                  <a:latin typeface="+mn-lt"/>
                </a:rPr>
                <a:t>Link layer</a:t>
              </a:r>
            </a:p>
          </p:txBody>
        </p:sp>
        <p:sp>
          <p:nvSpPr>
            <p:cNvPr id="47" name="Rectangle 24">
              <a:extLst>
                <a:ext uri="{FF2B5EF4-FFF2-40B4-BE49-F238E27FC236}">
                  <a16:creationId xmlns:a16="http://schemas.microsoft.com/office/drawing/2014/main" id="{0D17ACAA-9ED4-064A-A0F2-E0FE2925C8D8}"/>
                </a:ext>
              </a:extLst>
            </p:cNvPr>
            <p:cNvSpPr>
              <a:spLocks noChangeArrowheads="1"/>
            </p:cNvSpPr>
            <p:nvPr/>
          </p:nvSpPr>
          <p:spPr bwMode="auto">
            <a:xfrm>
              <a:off x="7428843" y="4713941"/>
              <a:ext cx="1337489" cy="253193"/>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200" b="0">
                  <a:latin typeface="+mn-lt"/>
                </a:rPr>
                <a:t>Physical layer</a:t>
              </a:r>
              <a:endParaRPr lang="en-US" sz="1200" b="0" dirty="0">
                <a:latin typeface="+mn-lt"/>
              </a:endParaRPr>
            </a:p>
          </p:txBody>
        </p:sp>
        <p:sp>
          <p:nvSpPr>
            <p:cNvPr id="48" name="Rounded Rectangle 47">
              <a:extLst>
                <a:ext uri="{FF2B5EF4-FFF2-40B4-BE49-F238E27FC236}">
                  <a16:creationId xmlns:a16="http://schemas.microsoft.com/office/drawing/2014/main" id="{1CDD3B60-0C75-1743-ACF3-CEC3DE22E020}"/>
                </a:ext>
              </a:extLst>
            </p:cNvPr>
            <p:cNvSpPr/>
            <p:nvPr/>
          </p:nvSpPr>
          <p:spPr>
            <a:xfrm>
              <a:off x="7279863" y="2514600"/>
              <a:ext cx="1635537" cy="289559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1400">
                  <a:solidFill>
                    <a:srgbClr val="000000"/>
                  </a:solidFill>
                </a:rPr>
                <a:t>Host B</a:t>
              </a:r>
              <a:endParaRPr lang="en-US" sz="1400" dirty="0">
                <a:solidFill>
                  <a:srgbClr val="000000"/>
                </a:solidFill>
              </a:endParaRPr>
            </a:p>
          </p:txBody>
        </p:sp>
        <p:sp>
          <p:nvSpPr>
            <p:cNvPr id="49" name="Trapezoid 48">
              <a:extLst>
                <a:ext uri="{FF2B5EF4-FFF2-40B4-BE49-F238E27FC236}">
                  <a16:creationId xmlns:a16="http://schemas.microsoft.com/office/drawing/2014/main" id="{B68319D7-6AD7-0A4B-861F-667C309449FE}"/>
                </a:ext>
              </a:extLst>
            </p:cNvPr>
            <p:cNvSpPr/>
            <p:nvPr/>
          </p:nvSpPr>
          <p:spPr>
            <a:xfrm>
              <a:off x="7739642" y="3681193"/>
              <a:ext cx="715890" cy="27281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en-US" sz="1200" b="0" dirty="0">
                  <a:solidFill>
                    <a:schemeClr val="tx1"/>
                  </a:solidFill>
                </a:rPr>
                <a:t>Socket</a:t>
              </a:r>
            </a:p>
          </p:txBody>
        </p:sp>
        <p:sp>
          <p:nvSpPr>
            <p:cNvPr id="50" name="Alternate Process 49">
              <a:extLst>
                <a:ext uri="{FF2B5EF4-FFF2-40B4-BE49-F238E27FC236}">
                  <a16:creationId xmlns:a16="http://schemas.microsoft.com/office/drawing/2014/main" id="{B8B593B0-1DCD-8C4B-886C-3D085DA5DDAA}"/>
                </a:ext>
              </a:extLst>
            </p:cNvPr>
            <p:cNvSpPr/>
            <p:nvPr/>
          </p:nvSpPr>
          <p:spPr>
            <a:xfrm>
              <a:off x="7670936" y="2974158"/>
              <a:ext cx="850430" cy="355317"/>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b="0">
                  <a:solidFill>
                    <a:schemeClr val="tx1"/>
                  </a:solidFill>
                </a:rPr>
                <a:t>Process</a:t>
              </a:r>
              <a:endParaRPr lang="en-US" sz="1200" b="0" dirty="0">
                <a:solidFill>
                  <a:schemeClr val="tx1"/>
                </a:solidFill>
              </a:endParaRPr>
            </a:p>
          </p:txBody>
        </p:sp>
        <p:cxnSp>
          <p:nvCxnSpPr>
            <p:cNvPr id="51" name="Straight Arrow Connector 50">
              <a:extLst>
                <a:ext uri="{FF2B5EF4-FFF2-40B4-BE49-F238E27FC236}">
                  <a16:creationId xmlns:a16="http://schemas.microsoft.com/office/drawing/2014/main" id="{25C129B6-D03D-D647-B0FE-1A3392AE0F0D}"/>
                </a:ext>
              </a:extLst>
            </p:cNvPr>
            <p:cNvCxnSpPr>
              <a:stCxn id="50" idx="1"/>
              <a:endCxn id="42" idx="3"/>
            </p:cNvCxnSpPr>
            <p:nvPr/>
          </p:nvCxnSpPr>
          <p:spPr>
            <a:xfrm flipH="1">
              <a:off x="6592464" y="3151817"/>
              <a:ext cx="107847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52" name="Rectangle 24">
              <a:extLst>
                <a:ext uri="{FF2B5EF4-FFF2-40B4-BE49-F238E27FC236}">
                  <a16:creationId xmlns:a16="http://schemas.microsoft.com/office/drawing/2014/main" id="{62AA2BA5-80C4-654E-81E1-4BB6114B692C}"/>
                </a:ext>
              </a:extLst>
            </p:cNvPr>
            <p:cNvSpPr>
              <a:spLocks noChangeArrowheads="1"/>
            </p:cNvSpPr>
            <p:nvPr/>
          </p:nvSpPr>
          <p:spPr bwMode="auto">
            <a:xfrm>
              <a:off x="5499941" y="3427764"/>
              <a:ext cx="1337489" cy="253193"/>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200" b="0" dirty="0">
                  <a:solidFill>
                    <a:schemeClr val="bg1"/>
                  </a:solidFill>
                  <a:latin typeface="+mn-lt"/>
                </a:rPr>
                <a:t>RPC layer</a:t>
              </a:r>
            </a:p>
          </p:txBody>
        </p:sp>
        <p:sp>
          <p:nvSpPr>
            <p:cNvPr id="53" name="Rectangle 24">
              <a:extLst>
                <a:ext uri="{FF2B5EF4-FFF2-40B4-BE49-F238E27FC236}">
                  <a16:creationId xmlns:a16="http://schemas.microsoft.com/office/drawing/2014/main" id="{58C1ADAA-B85C-2148-9581-81731A8BC0C6}"/>
                </a:ext>
              </a:extLst>
            </p:cNvPr>
            <p:cNvSpPr>
              <a:spLocks noChangeArrowheads="1"/>
            </p:cNvSpPr>
            <p:nvPr/>
          </p:nvSpPr>
          <p:spPr bwMode="auto">
            <a:xfrm>
              <a:off x="7428843" y="3427764"/>
              <a:ext cx="1337489" cy="253193"/>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200" b="0" dirty="0">
                  <a:solidFill>
                    <a:schemeClr val="bg1"/>
                  </a:solidFill>
                  <a:latin typeface="+mn-lt"/>
                </a:rPr>
                <a:t>RPC layer</a:t>
              </a:r>
            </a:p>
          </p:txBody>
        </p:sp>
      </p:grpSp>
    </p:spTree>
    <p:extLst>
      <p:ext uri="{BB962C8B-B14F-4D97-AF65-F5344CB8AC3E}">
        <p14:creationId xmlns:p14="http://schemas.microsoft.com/office/powerpoint/2010/main" val="3913485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57338"/>
            <a:ext cx="8763000" cy="4919661"/>
          </a:xfrm>
        </p:spPr>
        <p:txBody>
          <a:bodyPr/>
          <a:lstStyle/>
          <a:p>
            <a:r>
              <a:rPr lang="en-US" dirty="0"/>
              <a:t>Process on </a:t>
            </a:r>
            <a:r>
              <a:rPr lang="en-US" b="1" dirty="0"/>
              <a:t>Host</a:t>
            </a:r>
            <a:r>
              <a:rPr lang="en-US" dirty="0"/>
              <a:t> </a:t>
            </a:r>
            <a:r>
              <a:rPr lang="en-US" b="1" dirty="0"/>
              <a:t>A </a:t>
            </a:r>
            <a:r>
              <a:rPr lang="en-US" dirty="0"/>
              <a:t>wants to talk to process on </a:t>
            </a:r>
            <a:r>
              <a:rPr lang="en-US" b="1" dirty="0"/>
              <a:t>Host B</a:t>
            </a:r>
          </a:p>
          <a:p>
            <a:pPr lvl="1"/>
            <a:endParaRPr lang="en-US" dirty="0"/>
          </a:p>
          <a:p>
            <a:pPr lvl="1"/>
            <a:r>
              <a:rPr lang="en-US" dirty="0"/>
              <a:t>A and B must agree on the </a:t>
            </a:r>
            <a:r>
              <a:rPr lang="en-US" b="1" dirty="0"/>
              <a:t>meaning</a:t>
            </a:r>
            <a:r>
              <a:rPr lang="en-US" dirty="0"/>
              <a:t> of the bits being sent and received </a:t>
            </a:r>
            <a:r>
              <a:rPr lang="en-US" b="1" dirty="0"/>
              <a:t>at many different levels</a:t>
            </a:r>
            <a:r>
              <a:rPr lang="en-US" dirty="0"/>
              <a:t>, including:</a:t>
            </a:r>
          </a:p>
          <a:p>
            <a:pPr lvl="2"/>
            <a:endParaRPr lang="en-US" i="1" dirty="0"/>
          </a:p>
          <a:p>
            <a:pPr lvl="2"/>
            <a:r>
              <a:rPr lang="en-US" i="1" dirty="0"/>
              <a:t>How many volts is a 0 bit, a 1 bit?</a:t>
            </a:r>
          </a:p>
          <a:p>
            <a:pPr lvl="2"/>
            <a:endParaRPr lang="en-US" i="1" dirty="0"/>
          </a:p>
          <a:p>
            <a:pPr lvl="2"/>
            <a:r>
              <a:rPr lang="en-US" i="1" dirty="0"/>
              <a:t>How does receiver know which is the last bit?</a:t>
            </a:r>
          </a:p>
          <a:p>
            <a:pPr lvl="2"/>
            <a:endParaRPr lang="en-US" i="1" dirty="0"/>
          </a:p>
          <a:p>
            <a:pPr lvl="2"/>
            <a:r>
              <a:rPr lang="en-US" i="1" dirty="0"/>
              <a:t>How many bits long is a number?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a:t>
            </a:fld>
            <a:endParaRPr lang="en-US"/>
          </a:p>
        </p:txBody>
      </p:sp>
      <p:sp>
        <p:nvSpPr>
          <p:cNvPr id="4" name="Title 3"/>
          <p:cNvSpPr>
            <a:spLocks noGrp="1"/>
          </p:cNvSpPr>
          <p:nvPr>
            <p:ph type="title"/>
          </p:nvPr>
        </p:nvSpPr>
        <p:spPr/>
        <p:txBody>
          <a:bodyPr/>
          <a:lstStyle/>
          <a:p>
            <a:r>
              <a:rPr lang="en-US" dirty="0"/>
              <a:t>The problem of communication</a:t>
            </a:r>
          </a:p>
        </p:txBody>
      </p:sp>
    </p:spTree>
    <p:extLst>
      <p:ext uri="{BB962C8B-B14F-4D97-AF65-F5344CB8AC3E}">
        <p14:creationId xmlns:p14="http://schemas.microsoft.com/office/powerpoint/2010/main" val="594613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lstStyle/>
          <a:p>
            <a:r>
              <a:rPr lang="en-US" dirty="0"/>
              <a:t>The problem of communication</a:t>
            </a:r>
          </a:p>
        </p:txBody>
      </p:sp>
      <p:sp>
        <p:nvSpPr>
          <p:cNvPr id="936964" name="Rectangle 4"/>
          <p:cNvSpPr>
            <a:spLocks noGrp="1" noChangeArrowheads="1"/>
          </p:cNvSpPr>
          <p:nvPr>
            <p:ph type="body" idx="1"/>
          </p:nvPr>
        </p:nvSpPr>
        <p:spPr>
          <a:xfrm>
            <a:off x="152400" y="4178305"/>
            <a:ext cx="8763000" cy="2243465"/>
          </a:xfrm>
        </p:spPr>
        <p:txBody>
          <a:bodyPr>
            <a:normAutofit/>
          </a:bodyPr>
          <a:lstStyle/>
          <a:p>
            <a:r>
              <a:rPr lang="en-US" b="1" dirty="0">
                <a:solidFill>
                  <a:srgbClr val="FF0000"/>
                </a:solidFill>
              </a:rPr>
              <a:t>Re-implement every application </a:t>
            </a:r>
            <a:r>
              <a:rPr lang="en-US" dirty="0"/>
              <a:t>for every new underlying transmission medium?</a:t>
            </a:r>
          </a:p>
          <a:p>
            <a:r>
              <a:rPr lang="en-US" b="1" dirty="0">
                <a:solidFill>
                  <a:srgbClr val="FF0000"/>
                </a:solidFill>
              </a:rPr>
              <a:t>Change every application </a:t>
            </a:r>
            <a:r>
              <a:rPr lang="en-US" dirty="0"/>
              <a:t>on any change to an underlying transmission medium?</a:t>
            </a:r>
          </a:p>
          <a:p>
            <a:endParaRPr lang="en-US" dirty="0"/>
          </a:p>
          <a:p>
            <a:r>
              <a:rPr lang="en-US" b="1" dirty="0"/>
              <a:t>No!</a:t>
            </a:r>
            <a:r>
              <a:rPr lang="en-US" dirty="0"/>
              <a:t> But how does the Internet design avoid this?</a:t>
            </a:r>
          </a:p>
        </p:txBody>
      </p:sp>
      <p:sp>
        <p:nvSpPr>
          <p:cNvPr id="34833" name="Text Box 18"/>
          <p:cNvSpPr txBox="1">
            <a:spLocks noChangeArrowheads="1"/>
          </p:cNvSpPr>
          <p:nvPr/>
        </p:nvSpPr>
        <p:spPr bwMode="auto">
          <a:xfrm>
            <a:off x="457200" y="1917778"/>
            <a:ext cx="2029703" cy="4616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0" y="3020165"/>
            <a:ext cx="2003157" cy="830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 </a:t>
            </a:r>
          </a:p>
          <a:p>
            <a:pPr algn="l"/>
            <a:r>
              <a:rPr lang="en-US" sz="2400" spc="-150" dirty="0">
                <a:latin typeface="Arial" charset="0"/>
              </a:rPr>
              <a:t>media</a:t>
            </a:r>
          </a:p>
        </p:txBody>
      </p:sp>
      <p:sp>
        <p:nvSpPr>
          <p:cNvPr id="40" name="Rectangle 39"/>
          <p:cNvSpPr/>
          <p:nvPr/>
        </p:nvSpPr>
        <p:spPr>
          <a:xfrm>
            <a:off x="4342569" y="1917778"/>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917777"/>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917777"/>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917778"/>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8" y="3220599"/>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1" y="3220599"/>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4" y="3220599"/>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41" idx="2"/>
            <a:endCxn id="44" idx="0"/>
          </p:cNvCxnSpPr>
          <p:nvPr/>
        </p:nvCxnSpPr>
        <p:spPr>
          <a:xfrm flipH="1">
            <a:off x="3463880" y="2362434"/>
            <a:ext cx="478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45" idx="0"/>
          </p:cNvCxnSpPr>
          <p:nvPr/>
        </p:nvCxnSpPr>
        <p:spPr>
          <a:xfrm>
            <a:off x="3468666" y="2362434"/>
            <a:ext cx="193632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a:stCxn id="40" idx="2"/>
            <a:endCxn id="44" idx="0"/>
          </p:cNvCxnSpPr>
          <p:nvPr/>
        </p:nvCxnSpPr>
        <p:spPr>
          <a:xfrm flipH="1">
            <a:off x="3463880" y="2371645"/>
            <a:ext cx="1442414"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41" idx="2"/>
            <a:endCxn id="46" idx="0"/>
          </p:cNvCxnSpPr>
          <p:nvPr/>
        </p:nvCxnSpPr>
        <p:spPr>
          <a:xfrm>
            <a:off x="3468666" y="2362434"/>
            <a:ext cx="3664865"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45" idx="0"/>
          </p:cNvCxnSpPr>
          <p:nvPr/>
        </p:nvCxnSpPr>
        <p:spPr>
          <a:xfrm>
            <a:off x="4906294" y="2371645"/>
            <a:ext cx="498698"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a:stCxn id="40" idx="2"/>
            <a:endCxn id="46" idx="0"/>
          </p:cNvCxnSpPr>
          <p:nvPr/>
        </p:nvCxnSpPr>
        <p:spPr>
          <a:xfrm>
            <a:off x="4906294" y="2371645"/>
            <a:ext cx="2227237"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a:stCxn id="42" idx="2"/>
            <a:endCxn id="46" idx="0"/>
          </p:cNvCxnSpPr>
          <p:nvPr/>
        </p:nvCxnSpPr>
        <p:spPr>
          <a:xfrm>
            <a:off x="6209712" y="2371645"/>
            <a:ext cx="923819"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42" idx="2"/>
            <a:endCxn id="45" idx="0"/>
          </p:cNvCxnSpPr>
          <p:nvPr/>
        </p:nvCxnSpPr>
        <p:spPr>
          <a:xfrm flipH="1">
            <a:off x="5404992" y="2371645"/>
            <a:ext cx="804720"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42" idx="2"/>
            <a:endCxn id="44" idx="0"/>
          </p:cNvCxnSpPr>
          <p:nvPr/>
        </p:nvCxnSpPr>
        <p:spPr>
          <a:xfrm flipH="1">
            <a:off x="3463880" y="2371645"/>
            <a:ext cx="2745832"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44" idx="0"/>
          </p:cNvCxnSpPr>
          <p:nvPr/>
        </p:nvCxnSpPr>
        <p:spPr>
          <a:xfrm flipH="1">
            <a:off x="3463880" y="2362434"/>
            <a:ext cx="3923842"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a:stCxn id="43" idx="2"/>
            <a:endCxn id="45" idx="0"/>
          </p:cNvCxnSpPr>
          <p:nvPr/>
        </p:nvCxnSpPr>
        <p:spPr>
          <a:xfrm flipH="1">
            <a:off x="5404992" y="2362434"/>
            <a:ext cx="1982730"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43" idx="2"/>
            <a:endCxn id="46" idx="0"/>
          </p:cNvCxnSpPr>
          <p:nvPr/>
        </p:nvCxnSpPr>
        <p:spPr>
          <a:xfrm flipH="1">
            <a:off x="7133531" y="2362434"/>
            <a:ext cx="254191"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62161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69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69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696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normAutofit/>
          </a:bodyPr>
          <a:lstStyle/>
          <a:p>
            <a:r>
              <a:rPr lang="en-US" dirty="0"/>
              <a:t>Solution: Layering</a:t>
            </a:r>
          </a:p>
        </p:txBody>
      </p:sp>
      <p:sp>
        <p:nvSpPr>
          <p:cNvPr id="936964" name="Rectangle 4"/>
          <p:cNvSpPr>
            <a:spLocks noGrp="1" noChangeArrowheads="1"/>
          </p:cNvSpPr>
          <p:nvPr>
            <p:ph type="body" idx="1"/>
          </p:nvPr>
        </p:nvSpPr>
        <p:spPr>
          <a:xfrm>
            <a:off x="152400" y="4874520"/>
            <a:ext cx="8763000" cy="1775662"/>
          </a:xfrm>
        </p:spPr>
        <p:txBody>
          <a:bodyPr>
            <a:normAutofit lnSpcReduction="10000"/>
          </a:bodyPr>
          <a:lstStyle/>
          <a:p>
            <a:r>
              <a:rPr lang="en-US" dirty="0"/>
              <a:t>Intermediate </a:t>
            </a:r>
            <a:r>
              <a:rPr lang="en-US" b="1" i="1" dirty="0">
                <a:solidFill>
                  <a:schemeClr val="accent6">
                    <a:lumMod val="75000"/>
                  </a:schemeClr>
                </a:solidFill>
              </a:rPr>
              <a:t>layers</a:t>
            </a:r>
            <a:r>
              <a:rPr lang="en-US" dirty="0">
                <a:solidFill>
                  <a:schemeClr val="accent6">
                    <a:lumMod val="75000"/>
                  </a:schemeClr>
                </a:solidFill>
              </a:rPr>
              <a:t> </a:t>
            </a:r>
            <a:r>
              <a:rPr lang="en-US" dirty="0"/>
              <a:t>provide a set of abstractions for applications and media</a:t>
            </a:r>
          </a:p>
          <a:p>
            <a:endParaRPr lang="en-US" dirty="0"/>
          </a:p>
          <a:p>
            <a:r>
              <a:rPr lang="en-US" dirty="0"/>
              <a:t>New applications or media need only implement for intermediate layer’s interface</a:t>
            </a:r>
          </a:p>
        </p:txBody>
      </p:sp>
      <p:sp>
        <p:nvSpPr>
          <p:cNvPr id="34833" name="Text Box 18"/>
          <p:cNvSpPr txBox="1">
            <a:spLocks noChangeArrowheads="1"/>
          </p:cNvSpPr>
          <p:nvPr/>
        </p:nvSpPr>
        <p:spPr bwMode="auto">
          <a:xfrm>
            <a:off x="457200" y="1779511"/>
            <a:ext cx="2029703" cy="4616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1" y="3834121"/>
            <a:ext cx="1937433" cy="830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a:t>
            </a:r>
          </a:p>
          <a:p>
            <a:pPr algn="l"/>
            <a:r>
              <a:rPr lang="en-US" sz="2400" spc="-150" dirty="0">
                <a:latin typeface="Arial" charset="0"/>
              </a:rPr>
              <a:t>media</a:t>
            </a:r>
          </a:p>
        </p:txBody>
      </p:sp>
      <p:sp>
        <p:nvSpPr>
          <p:cNvPr id="40" name="Rectangle 39"/>
          <p:cNvSpPr/>
          <p:nvPr/>
        </p:nvSpPr>
        <p:spPr>
          <a:xfrm>
            <a:off x="4342569" y="1794107"/>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794106"/>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794106"/>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794107"/>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9" y="4003451"/>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2" y="4003451"/>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5" y="4003451"/>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63" idx="2"/>
            <a:endCxn id="44" idx="0"/>
          </p:cNvCxnSpPr>
          <p:nvPr/>
        </p:nvCxnSpPr>
        <p:spPr>
          <a:xfrm flipH="1">
            <a:off x="3463881" y="3241964"/>
            <a:ext cx="1865017"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63" idx="0"/>
          </p:cNvCxnSpPr>
          <p:nvPr/>
        </p:nvCxnSpPr>
        <p:spPr>
          <a:xfrm>
            <a:off x="3468666" y="2238763"/>
            <a:ext cx="1860232"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63" idx="2"/>
            <a:endCxn id="46" idx="0"/>
          </p:cNvCxnSpPr>
          <p:nvPr/>
        </p:nvCxnSpPr>
        <p:spPr>
          <a:xfrm>
            <a:off x="5328898" y="3241964"/>
            <a:ext cx="1804634"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63" idx="0"/>
          </p:cNvCxnSpPr>
          <p:nvPr/>
        </p:nvCxnSpPr>
        <p:spPr>
          <a:xfrm>
            <a:off x="4906294" y="2247974"/>
            <a:ext cx="42260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63" idx="2"/>
            <a:endCxn id="45" idx="0"/>
          </p:cNvCxnSpPr>
          <p:nvPr/>
        </p:nvCxnSpPr>
        <p:spPr>
          <a:xfrm>
            <a:off x="5328898" y="3241964"/>
            <a:ext cx="76095"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63" idx="0"/>
          </p:cNvCxnSpPr>
          <p:nvPr/>
        </p:nvCxnSpPr>
        <p:spPr>
          <a:xfrm flipH="1">
            <a:off x="5328898" y="2238763"/>
            <a:ext cx="2058824"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p:cNvSpPr/>
          <p:nvPr/>
        </p:nvSpPr>
        <p:spPr>
          <a:xfrm>
            <a:off x="2814377" y="2797307"/>
            <a:ext cx="5029041" cy="444657"/>
          </a:xfrm>
          <a:prstGeom prst="rect">
            <a:avLst/>
          </a:prstGeom>
          <a:solidFill>
            <a:schemeClr val="tx1"/>
          </a:solidFill>
          <a:ln w="28575">
            <a:solidFill>
              <a:schemeClr val="tx1"/>
            </a:solidFill>
            <a:prstDash val="sysDash"/>
            <a:miter lim="800000"/>
            <a:headEnd/>
            <a:tailEnd/>
          </a:ln>
        </p:spPr>
        <p:txBody>
          <a:bodyPr wrap="none" anchor="ctr">
            <a:prstTxWarp prst="textNoShape">
              <a:avLst/>
            </a:prstTxWarp>
          </a:bodyPr>
          <a:lstStyle/>
          <a:p>
            <a:pPr algn="ctr"/>
            <a:r>
              <a:rPr lang="en-US" sz="2400" b="0" dirty="0">
                <a:solidFill>
                  <a:schemeClr val="bg1"/>
                </a:solidFill>
                <a:latin typeface="Arial" charset="0"/>
              </a:rPr>
              <a:t>Intermediate layers</a:t>
            </a:r>
          </a:p>
        </p:txBody>
      </p:sp>
      <p:cxnSp>
        <p:nvCxnSpPr>
          <p:cNvPr id="71" name="Straight Connector 70"/>
          <p:cNvCxnSpPr>
            <a:stCxn id="42" idx="2"/>
            <a:endCxn id="63" idx="0"/>
          </p:cNvCxnSpPr>
          <p:nvPr/>
        </p:nvCxnSpPr>
        <p:spPr>
          <a:xfrm flipH="1">
            <a:off x="5328898" y="2247974"/>
            <a:ext cx="88081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839409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6517" y="1447800"/>
            <a:ext cx="5558882" cy="4864100"/>
          </a:xfrm>
        </p:spPr>
        <p:txBody>
          <a:bodyPr>
            <a:normAutofit lnSpcReduction="10000"/>
          </a:bodyPr>
          <a:lstStyle/>
          <a:p>
            <a:endParaRPr lang="en-US" dirty="0"/>
          </a:p>
          <a:p>
            <a:r>
              <a:rPr lang="en-US" b="1" dirty="0">
                <a:solidFill>
                  <a:schemeClr val="accent3"/>
                </a:solidFill>
              </a:rPr>
              <a:t>Transport:</a:t>
            </a:r>
            <a:r>
              <a:rPr lang="en-US" dirty="0"/>
              <a:t> Provide end-to-end communication between processes on different hosts</a:t>
            </a:r>
          </a:p>
          <a:p>
            <a:endParaRPr lang="en-US" dirty="0"/>
          </a:p>
          <a:p>
            <a:r>
              <a:rPr lang="en-US" b="1" dirty="0">
                <a:solidFill>
                  <a:schemeClr val="tx2"/>
                </a:solidFill>
              </a:rPr>
              <a:t>Network:</a:t>
            </a:r>
            <a:r>
              <a:rPr lang="en-US" dirty="0"/>
              <a:t> Deliver packets to destinations on other (heterogeneous) networks</a:t>
            </a:r>
          </a:p>
          <a:p>
            <a:endParaRPr lang="en-US" dirty="0"/>
          </a:p>
          <a:p>
            <a:r>
              <a:rPr lang="en-US" b="1" dirty="0">
                <a:solidFill>
                  <a:schemeClr val="tx1">
                    <a:lumMod val="50000"/>
                    <a:lumOff val="50000"/>
                  </a:schemeClr>
                </a:solidFill>
              </a:rPr>
              <a:t>Link: </a:t>
            </a:r>
            <a:r>
              <a:rPr lang="en-US" dirty="0"/>
              <a:t>Enables end hosts to exchange atomic messages with each other</a:t>
            </a:r>
          </a:p>
          <a:p>
            <a:endParaRPr lang="en-US" dirty="0"/>
          </a:p>
          <a:p>
            <a:r>
              <a:rPr lang="en-US" b="1" dirty="0">
                <a:solidFill>
                  <a:schemeClr val="accent2"/>
                </a:solidFill>
              </a:rPr>
              <a:t>Physical:</a:t>
            </a:r>
            <a:r>
              <a:rPr lang="en-US" dirty="0"/>
              <a:t> Moves bits between two hosts connected by a physical link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7</a:t>
            </a:fld>
            <a:endParaRPr lang="en-US"/>
          </a:p>
        </p:txBody>
      </p:sp>
      <p:sp>
        <p:nvSpPr>
          <p:cNvPr id="4" name="Title 3"/>
          <p:cNvSpPr>
            <a:spLocks noGrp="1"/>
          </p:cNvSpPr>
          <p:nvPr>
            <p:ph type="title"/>
          </p:nvPr>
        </p:nvSpPr>
        <p:spPr/>
        <p:txBody>
          <a:bodyPr/>
          <a:lstStyle/>
          <a:p>
            <a:r>
              <a:rPr lang="en-US" dirty="0"/>
              <a:t>Layering in </a:t>
            </a:r>
            <a:r>
              <a:rPr lang="en-US"/>
              <a:t>the Internet</a:t>
            </a:r>
            <a:endParaRPr lang="en-US" dirty="0"/>
          </a:p>
        </p:txBody>
      </p:sp>
      <p:sp>
        <p:nvSpPr>
          <p:cNvPr id="5" name="Rectangle 24"/>
          <p:cNvSpPr>
            <a:spLocks noChangeArrowheads="1"/>
          </p:cNvSpPr>
          <p:nvPr/>
        </p:nvSpPr>
        <p:spPr bwMode="auto">
          <a:xfrm>
            <a:off x="805482" y="2236639"/>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Applications</a:t>
            </a:r>
          </a:p>
        </p:txBody>
      </p:sp>
      <p:sp>
        <p:nvSpPr>
          <p:cNvPr id="6" name="Rectangle 24"/>
          <p:cNvSpPr>
            <a:spLocks noChangeArrowheads="1"/>
          </p:cNvSpPr>
          <p:nvPr/>
        </p:nvSpPr>
        <p:spPr bwMode="auto">
          <a:xfrm>
            <a:off x="805482" y="3171834"/>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805482" y="3476348"/>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805482" y="3780576"/>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805482" y="4084804"/>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98449" y="1864304"/>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dirty="0">
                <a:solidFill>
                  <a:srgbClr val="000000"/>
                </a:solidFill>
              </a:rPr>
              <a:t>Host</a:t>
            </a:r>
          </a:p>
        </p:txBody>
      </p:sp>
    </p:spTree>
    <p:extLst>
      <p:ext uri="{BB962C8B-B14F-4D97-AF65-F5344CB8AC3E}">
        <p14:creationId xmlns:p14="http://schemas.microsoft.com/office/powerpoint/2010/main" val="167441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a:t>Logical communication between layers</a:t>
            </a:r>
            <a:endParaRPr lang="en-US" sz="3400" dirty="0"/>
          </a:p>
        </p:txBody>
      </p:sp>
      <p:sp>
        <p:nvSpPr>
          <p:cNvPr id="5" name="Content Placeholder 4"/>
          <p:cNvSpPr>
            <a:spLocks noGrp="1"/>
          </p:cNvSpPr>
          <p:nvPr>
            <p:ph idx="1"/>
          </p:nvPr>
        </p:nvSpPr>
        <p:spPr>
          <a:xfrm>
            <a:off x="152399" y="1460000"/>
            <a:ext cx="8765263" cy="2554980"/>
          </a:xfrm>
        </p:spPr>
        <p:txBody>
          <a:bodyPr>
            <a:normAutofit/>
          </a:bodyPr>
          <a:lstStyle/>
          <a:p>
            <a:r>
              <a:rPr lang="en-US" i="1" dirty="0"/>
              <a:t>How to </a:t>
            </a:r>
            <a:r>
              <a:rPr lang="en-US" b="1" i="1" dirty="0"/>
              <a:t>forge agreement </a:t>
            </a:r>
            <a:r>
              <a:rPr lang="en-US" i="1" dirty="0"/>
              <a:t>on the </a:t>
            </a:r>
            <a:r>
              <a:rPr lang="en-US" b="1" i="1" dirty="0"/>
              <a:t>meaning</a:t>
            </a:r>
            <a:r>
              <a:rPr lang="en-US" i="1" dirty="0"/>
              <a:t> of the bits exchanged between two hosts?</a:t>
            </a:r>
          </a:p>
          <a:p>
            <a:endParaRPr lang="en-US" dirty="0"/>
          </a:p>
          <a:p>
            <a:r>
              <a:rPr lang="en-US" b="1" i="1" dirty="0">
                <a:solidFill>
                  <a:schemeClr val="accent6">
                    <a:lumMod val="75000"/>
                  </a:schemeClr>
                </a:solidFill>
              </a:rPr>
              <a:t>Protocol: </a:t>
            </a:r>
            <a:r>
              <a:rPr lang="en-US" dirty="0"/>
              <a:t>Rules that governs the format, contents, and meaning of messages</a:t>
            </a:r>
          </a:p>
          <a:p>
            <a:pPr lvl="1"/>
            <a:r>
              <a:rPr lang="en-US" dirty="0"/>
              <a:t>Each layer on a host interacts with its </a:t>
            </a:r>
            <a:r>
              <a:rPr lang="en-US" b="1" dirty="0"/>
              <a:t>peer</a:t>
            </a:r>
            <a:r>
              <a:rPr lang="en-US" dirty="0"/>
              <a:t> host’s corresponding layer via the </a:t>
            </a:r>
            <a:r>
              <a:rPr lang="en-US" b="1" i="1" dirty="0">
                <a:solidFill>
                  <a:schemeClr val="accent6">
                    <a:lumMod val="75000"/>
                  </a:schemeClr>
                </a:solidFill>
              </a:rPr>
              <a:t>protocol interface</a:t>
            </a:r>
          </a:p>
        </p:txBody>
      </p:sp>
      <p:sp>
        <p:nvSpPr>
          <p:cNvPr id="6" name="Rectangle 24"/>
          <p:cNvSpPr>
            <a:spLocks noChangeArrowheads="1"/>
          </p:cNvSpPr>
          <p:nvPr/>
        </p:nvSpPr>
        <p:spPr bwMode="auto">
          <a:xfrm>
            <a:off x="1344621"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15752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46175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76598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14063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3" y="6140632"/>
            <a:ext cx="1011816"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140632"/>
            <a:ext cx="1011816"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9418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97078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30769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grpSp>
        <p:nvGrpSpPr>
          <p:cNvPr id="3" name="Group 2"/>
          <p:cNvGrpSpPr/>
          <p:nvPr/>
        </p:nvGrpSpPr>
        <p:grpSpPr>
          <a:xfrm>
            <a:off x="2617796" y="4700612"/>
            <a:ext cx="4018734" cy="1217484"/>
            <a:chOff x="2617796" y="4700612"/>
            <a:chExt cx="4018734" cy="1217484"/>
          </a:xfrm>
        </p:grpSpPr>
        <p:cxnSp>
          <p:nvCxnSpPr>
            <p:cNvPr id="4" name="Straight Arrow Connector 3"/>
            <p:cNvCxnSpPr>
              <a:stCxn id="6" idx="3"/>
              <a:endCxn id="16" idx="1"/>
            </p:cNvCxnSpPr>
            <p:nvPr/>
          </p:nvCxnSpPr>
          <p:spPr>
            <a:xfrm>
              <a:off x="2617796" y="4700612"/>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5004840"/>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309354"/>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613582"/>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917810"/>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15" idx="3"/>
              <a:endCxn id="20" idx="1"/>
            </p:cNvCxnSpPr>
            <p:nvPr/>
          </p:nvCxnSpPr>
          <p:spPr>
            <a:xfrm flipV="1">
              <a:off x="5215323" y="5917810"/>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613582"/>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309354"/>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grpSp>
      <p:sp>
        <p:nvSpPr>
          <p:cNvPr id="11" name="Slide Number Placeholder 10"/>
          <p:cNvSpPr>
            <a:spLocks noGrp="1"/>
          </p:cNvSpPr>
          <p:nvPr>
            <p:ph type="sldNum" sz="quarter" idx="12"/>
          </p:nvPr>
        </p:nvSpPr>
        <p:spPr/>
        <p:txBody>
          <a:bodyPr/>
          <a:lstStyle/>
          <a:p>
            <a:pPr>
              <a:defRPr/>
            </a:pPr>
            <a:fld id="{729111C5-E04E-4942-8174-12BB645D56A6}" type="slidenum">
              <a:rPr lang="en-US" smtClean="0"/>
              <a:pPr>
                <a:defRPr/>
              </a:pPr>
              <a:t>8</a:t>
            </a:fld>
            <a:endParaRPr lang="en-US"/>
          </a:p>
        </p:txBody>
      </p:sp>
    </p:spTree>
    <p:extLst>
      <p:ext uri="{BB962C8B-B14F-4D97-AF65-F5344CB8AC3E}">
        <p14:creationId xmlns:p14="http://schemas.microsoft.com/office/powerpoint/2010/main" val="191823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communication</a:t>
            </a:r>
          </a:p>
        </p:txBody>
      </p:sp>
      <p:sp>
        <p:nvSpPr>
          <p:cNvPr id="5" name="Content Placeholder 4"/>
          <p:cNvSpPr>
            <a:spLocks noGrp="1"/>
          </p:cNvSpPr>
          <p:nvPr>
            <p:ph idx="1"/>
          </p:nvPr>
        </p:nvSpPr>
        <p:spPr>
          <a:xfrm>
            <a:off x="152399" y="1489370"/>
            <a:ext cx="8738103" cy="2302497"/>
          </a:xfrm>
        </p:spPr>
        <p:txBody>
          <a:bodyPr>
            <a:normAutofit/>
          </a:bodyPr>
          <a:lstStyle/>
          <a:p>
            <a:r>
              <a:rPr lang="en-US" dirty="0"/>
              <a:t>Communication goes down to the </a:t>
            </a:r>
            <a:r>
              <a:rPr lang="en-US" b="1" dirty="0">
                <a:solidFill>
                  <a:schemeClr val="accent2">
                    <a:lumMod val="75000"/>
                  </a:schemeClr>
                </a:solidFill>
              </a:rPr>
              <a:t>physical network</a:t>
            </a:r>
          </a:p>
          <a:p>
            <a:endParaRPr lang="en-US" dirty="0"/>
          </a:p>
          <a:p>
            <a:r>
              <a:rPr lang="en-US" dirty="0"/>
              <a:t>Then from </a:t>
            </a:r>
            <a:r>
              <a:rPr lang="en-US" b="1" dirty="0">
                <a:solidFill>
                  <a:schemeClr val="accent1"/>
                </a:solidFill>
              </a:rPr>
              <a:t>network</a:t>
            </a:r>
            <a:r>
              <a:rPr lang="en-US" dirty="0">
                <a:solidFill>
                  <a:schemeClr val="accent1"/>
                </a:solidFill>
              </a:rPr>
              <a:t> </a:t>
            </a:r>
            <a:r>
              <a:rPr lang="en-US" dirty="0"/>
              <a:t>peer to peer</a:t>
            </a:r>
          </a:p>
          <a:p>
            <a:endParaRPr lang="en-US" dirty="0"/>
          </a:p>
          <a:p>
            <a:r>
              <a:rPr lang="en-US" dirty="0"/>
              <a:t>Then up to the </a:t>
            </a:r>
            <a:r>
              <a:rPr lang="en-US" b="1" dirty="0">
                <a:solidFill>
                  <a:schemeClr val="bg2">
                    <a:lumMod val="50000"/>
                  </a:schemeClr>
                </a:solidFill>
              </a:rPr>
              <a:t>relevant application</a:t>
            </a:r>
          </a:p>
        </p:txBody>
      </p:sp>
      <p:sp>
        <p:nvSpPr>
          <p:cNvPr id="6" name="Rectangle 24"/>
          <p:cNvSpPr>
            <a:spLocks noChangeArrowheads="1"/>
          </p:cNvSpPr>
          <p:nvPr/>
        </p:nvSpPr>
        <p:spPr bwMode="auto">
          <a:xfrm>
            <a:off x="1344621"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08509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38932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69355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06820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4" y="6068202"/>
            <a:ext cx="1011815"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068202"/>
            <a:ext cx="1011815"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2175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89835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23526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cxnSp>
        <p:nvCxnSpPr>
          <p:cNvPr id="4" name="Straight Arrow Connector 3"/>
          <p:cNvCxnSpPr>
            <a:stCxn id="6" idx="3"/>
            <a:endCxn id="16" idx="1"/>
          </p:cNvCxnSpPr>
          <p:nvPr/>
        </p:nvCxnSpPr>
        <p:spPr>
          <a:xfrm>
            <a:off x="2617796" y="4628182"/>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4932410"/>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236924"/>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541152"/>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845380"/>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5215323" y="5845380"/>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541152"/>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236924"/>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3" name="Freeform 42"/>
          <p:cNvSpPr>
            <a:spLocks/>
          </p:cNvSpPr>
          <p:nvPr/>
        </p:nvSpPr>
        <p:spPr bwMode="auto">
          <a:xfrm>
            <a:off x="1970698" y="4628182"/>
            <a:ext cx="5303029" cy="1217484"/>
          </a:xfrm>
          <a:custGeom>
            <a:avLst/>
            <a:gdLst>
              <a:gd name="T0" fmla="*/ 0 w 2352"/>
              <a:gd name="T1" fmla="*/ 0 h 1968"/>
              <a:gd name="T2" fmla="*/ 0 w 2352"/>
              <a:gd name="T3" fmla="*/ 1824 h 1968"/>
              <a:gd name="T4" fmla="*/ 96 w 2352"/>
              <a:gd name="T5" fmla="*/ 1968 h 1968"/>
              <a:gd name="T6" fmla="*/ 864 w 2352"/>
              <a:gd name="T7" fmla="*/ 1968 h 1968"/>
              <a:gd name="T8" fmla="*/ 864 w 2352"/>
              <a:gd name="T9" fmla="*/ 1200 h 1968"/>
              <a:gd name="T10" fmla="*/ 1488 w 2352"/>
              <a:gd name="T11" fmla="*/ 1200 h 1968"/>
              <a:gd name="T12" fmla="*/ 1488 w 2352"/>
              <a:gd name="T13" fmla="*/ 1968 h 1968"/>
              <a:gd name="T14" fmla="*/ 2256 w 2352"/>
              <a:gd name="T15" fmla="*/ 1968 h 1968"/>
              <a:gd name="T16" fmla="*/ 2352 w 2352"/>
              <a:gd name="T17" fmla="*/ 1824 h 1968"/>
              <a:gd name="T18" fmla="*/ 2352 w 2352"/>
              <a:gd name="T19" fmla="*/ 0 h 19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52"/>
              <a:gd name="T31" fmla="*/ 0 h 1968"/>
              <a:gd name="T32" fmla="*/ 2352 w 2352"/>
              <a:gd name="T33" fmla="*/ 1968 h 1968"/>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6327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445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00" h="10000">
                <a:moveTo>
                  <a:pt x="0" y="0"/>
                </a:moveTo>
                <a:lnTo>
                  <a:pt x="0" y="9268"/>
                </a:lnTo>
                <a:lnTo>
                  <a:pt x="408" y="10000"/>
                </a:lnTo>
                <a:lnTo>
                  <a:pt x="4443" y="9919"/>
                </a:lnTo>
                <a:cubicBezTo>
                  <a:pt x="4446" y="8645"/>
                  <a:pt x="4450" y="7372"/>
                  <a:pt x="4453" y="6098"/>
                </a:cubicBezTo>
                <a:lnTo>
                  <a:pt x="5492" y="6098"/>
                </a:lnTo>
                <a:cubicBezTo>
                  <a:pt x="5489" y="7399"/>
                  <a:pt x="5485" y="8699"/>
                  <a:pt x="5482" y="10000"/>
                </a:cubicBezTo>
                <a:lnTo>
                  <a:pt x="9592" y="10000"/>
                </a:lnTo>
                <a:lnTo>
                  <a:pt x="10000" y="9268"/>
                </a:lnTo>
                <a:lnTo>
                  <a:pt x="10000" y="0"/>
                </a:lnTo>
              </a:path>
            </a:pathLst>
          </a:custGeom>
          <a:noFill/>
          <a:ln w="50800">
            <a:solidFill>
              <a:schemeClr val="accent6">
                <a:lumMod val="75000"/>
              </a:schemeClr>
            </a:solidFill>
            <a:round/>
            <a:headEnd type="none"/>
            <a:tailEnd type="arrow" w="med" len="med"/>
          </a:ln>
          <a:extLst>
            <a:ext uri="{909E8E84-426E-40dd-AFC4-6F175D3DCCD1}">
              <a14:hiddenFill xmlns:a14="http://schemas.microsoft.com/office/drawing/2010/main" xmlns="">
                <a:solidFill>
                  <a:srgbClr val="FFFFFF"/>
                </a:solidFill>
              </a14:hiddenFill>
            </a:ext>
          </a:extLst>
        </p:spPr>
        <p:txBody>
          <a:bodyPr lIns="90488" tIns="44450" rIns="90488" bIns="44450"/>
          <a:lstStyle/>
          <a:p>
            <a:endParaRPr lang="en-US" b="0" dirty="0">
              <a:latin typeface="Arial" charset="0"/>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9</a:t>
            </a:fld>
            <a:endParaRPr lang="en-US"/>
          </a:p>
        </p:txBody>
      </p:sp>
    </p:spTree>
    <p:extLst>
      <p:ext uri="{BB962C8B-B14F-4D97-AF65-F5344CB8AC3E}">
        <p14:creationId xmlns:p14="http://schemas.microsoft.com/office/powerpoint/2010/main" val="174797652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olid"/>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ctr">
          <a:defRPr b="0" smtClean="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olid"/>
          <a:headEnd type="arrow"/>
          <a:tailEnd type="none"/>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55251</TotalTime>
  <Words>2884</Words>
  <Application>Microsoft Macintosh PowerPoint</Application>
  <PresentationFormat>On-screen Show (4:3)</PresentationFormat>
  <Paragraphs>544</Paragraphs>
  <Slides>36</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Courier</vt:lpstr>
      <vt:lpstr>Courier New</vt:lpstr>
      <vt:lpstr>Times New Roman</vt:lpstr>
      <vt:lpstr>1_Office Theme</vt:lpstr>
      <vt:lpstr>Network Communication and  Remote Procedure Calls</vt:lpstr>
      <vt:lpstr>Distributed Systems, What?</vt:lpstr>
      <vt:lpstr>Today’s outline</vt:lpstr>
      <vt:lpstr>The problem of communication</vt:lpstr>
      <vt:lpstr>The problem of communication</vt:lpstr>
      <vt:lpstr>Solution: Layering</vt:lpstr>
      <vt:lpstr>Layering in the Internet</vt:lpstr>
      <vt:lpstr>Logical communication between layers</vt:lpstr>
      <vt:lpstr>Physical communication</vt:lpstr>
      <vt:lpstr>Communication between peers</vt:lpstr>
      <vt:lpstr>Network socket-based communication</vt:lpstr>
      <vt:lpstr>PowerPoint Presentation</vt:lpstr>
      <vt:lpstr>Network sockets: not great</vt:lpstr>
      <vt:lpstr>Solution: Another layer!</vt:lpstr>
      <vt:lpstr>Today’s outline</vt:lpstr>
      <vt:lpstr>Why RPC?</vt:lpstr>
      <vt:lpstr>Everyone uses RPCs</vt:lpstr>
      <vt:lpstr>What’s the goal of RPC?</vt:lpstr>
      <vt:lpstr>Historical note</vt:lpstr>
      <vt:lpstr>RPC issues</vt:lpstr>
      <vt:lpstr>Problem: Differences in data representation</vt:lpstr>
      <vt:lpstr>Solution: Interface Description Language</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The server stub is really two parts</vt:lpstr>
      <vt:lpstr>Today’s outline</vt:lpstr>
      <vt:lpstr>What could possibly go wrong?</vt:lpstr>
      <vt:lpstr>Summary: RPCs and Net. Comm.</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1924</cp:revision>
  <cp:lastPrinted>2018-09-02T08:02:25Z</cp:lastPrinted>
  <dcterms:created xsi:type="dcterms:W3CDTF">2013-10-08T01:49:25Z</dcterms:created>
  <dcterms:modified xsi:type="dcterms:W3CDTF">2021-08-15T08:23:31Z</dcterms:modified>
</cp:coreProperties>
</file>