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notesMasterIdLst>
    <p:notesMasterId r:id="rId24"/>
  </p:notesMasterIdLst>
  <p:handoutMasterIdLst>
    <p:handoutMasterId r:id="rId25"/>
  </p:handoutMasterIdLst>
  <p:sldIdLst>
    <p:sldId id="257" r:id="rId2"/>
    <p:sldId id="407" r:id="rId3"/>
    <p:sldId id="383" r:id="rId4"/>
    <p:sldId id="341" r:id="rId5"/>
    <p:sldId id="342" r:id="rId6"/>
    <p:sldId id="343" r:id="rId7"/>
    <p:sldId id="345" r:id="rId8"/>
    <p:sldId id="401" r:id="rId9"/>
    <p:sldId id="384" r:id="rId10"/>
    <p:sldId id="347" r:id="rId11"/>
    <p:sldId id="348" r:id="rId12"/>
    <p:sldId id="385" r:id="rId13"/>
    <p:sldId id="349" r:id="rId14"/>
    <p:sldId id="350" r:id="rId15"/>
    <p:sldId id="386" r:id="rId16"/>
    <p:sldId id="355" r:id="rId17"/>
    <p:sldId id="351" r:id="rId18"/>
    <p:sldId id="354" r:id="rId19"/>
    <p:sldId id="367" r:id="rId20"/>
    <p:sldId id="408" r:id="rId21"/>
    <p:sldId id="352" r:id="rId22"/>
    <p:sldId id="353" r:id="rId23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00FF"/>
    <a:srgbClr val="92D050"/>
    <a:srgbClr val="CCFFFF"/>
    <a:srgbClr val="FFCC99"/>
    <a:srgbClr val="FF3300"/>
    <a:srgbClr val="FFCC00"/>
    <a:srgbClr val="0099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72" autoAdjust="0"/>
    <p:restoredTop sz="77563" autoAdjust="0"/>
  </p:normalViewPr>
  <p:slideViewPr>
    <p:cSldViewPr snapToGrid="0">
      <p:cViewPr varScale="1">
        <p:scale>
          <a:sx n="173" d="100"/>
          <a:sy n="173" d="100"/>
        </p:scale>
        <p:origin x="200" y="936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-82464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680" y="184"/>
      </p:cViewPr>
      <p:guideLst/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344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We were bummed because we were doing things twice</a:t>
            </a:r>
            <a:r>
              <a:rPr lang="en-US" b="1" baseline="0" dirty="0"/>
              <a:t>, so how about at </a:t>
            </a:r>
            <a:r>
              <a:rPr lang="en-US" b="1" i="1" u="sng" baseline="0" dirty="0"/>
              <a:t>most</a:t>
            </a:r>
            <a:r>
              <a:rPr lang="en-US" b="1" baseline="0" dirty="0"/>
              <a:t> once?</a:t>
            </a:r>
          </a:p>
          <a:p>
            <a:endParaRPr lang="en-US" baseline="0" dirty="0"/>
          </a:p>
          <a:p>
            <a:r>
              <a:rPr lang="en-US" dirty="0"/>
              <a:t>So</a:t>
            </a:r>
            <a:r>
              <a:rPr lang="en-US" baseline="0" dirty="0"/>
              <a:t> the first question that comes up is how do we detect a duplicate request?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0120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Server will have some sort of </a:t>
            </a:r>
            <a:r>
              <a:rPr lang="en-US" b="1" baseline="0" dirty="0"/>
              <a:t>seen</a:t>
            </a:r>
            <a:r>
              <a:rPr lang="en-US" b="0" baseline="0" dirty="0"/>
              <a:t> array, indexed by xid.</a:t>
            </a:r>
          </a:p>
          <a:p>
            <a:endParaRPr lang="en-US" b="0" baseline="0" dirty="0"/>
          </a:p>
          <a:p>
            <a:r>
              <a:rPr lang="en-US" b="0" baseline="0" dirty="0"/>
              <a:t>If the server has seen the xid before, then it’s going to get the return value of the RPC from an </a:t>
            </a:r>
            <a:r>
              <a:rPr lang="en-US" b="1" baseline="0" dirty="0"/>
              <a:t>old</a:t>
            </a:r>
            <a:r>
              <a:rPr lang="en-US" b="0" baseline="0" dirty="0"/>
              <a:t> array and return it to the client.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111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complexities will arise in Assignments 3 and on.</a:t>
            </a:r>
          </a:p>
          <a:p>
            <a:endParaRPr lang="en-US" dirty="0"/>
          </a:p>
          <a:p>
            <a:r>
              <a:rPr lang="en-US" dirty="0"/>
              <a:t>Can it reuse the same client ID?</a:t>
            </a:r>
            <a:r>
              <a:rPr lang="en-US" baseline="0" dirty="0"/>
              <a:t>  (No, that would result in a clash)</a:t>
            </a:r>
          </a:p>
          <a:p>
            <a:endParaRPr lang="en-US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One option that I favor is just a big random 64-bit</a:t>
            </a:r>
            <a:r>
              <a:rPr lang="en-US" baseline="0" dirty="0"/>
              <a:t> number, making it vanishingly likely that two RPC invocations would pick the same random number.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012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57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let’s see if we can come up with a lower overhead scheme.</a:t>
            </a:r>
          </a:p>
          <a:p>
            <a:endParaRPr lang="en-US" b="0" dirty="0"/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616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</a:t>
            </a:r>
            <a:r>
              <a:rPr lang="en-US" baseline="0" dirty="0"/>
              <a:t>mentioned that a client might have concurrent requests; what if the procedure takes a long time to execute?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2285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Final problem – suppose the server crashes</a:t>
            </a:r>
            <a:r>
              <a:rPr lang="en-US" b="1" baseline="0" dirty="0"/>
              <a:t> and restarts.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08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may</a:t>
            </a:r>
            <a:r>
              <a:rPr lang="en-US" baseline="0" dirty="0"/>
              <a:t> be wondering about side effects and external actions.  So if we define exactly once to be referring to how the system behaves as a whole, it’s impossible in general, and </a:t>
            </a:r>
            <a:r>
              <a:rPr lang="en-US" dirty="0"/>
              <a:t>Tannenbaum has a detailed argument on p. 340 of the book</a:t>
            </a:r>
            <a:r>
              <a:rPr lang="en-US" baseline="0" dirty="0"/>
              <a:t> but it boils down to external actions observable outside the RPC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7223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8662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Master re-sends</a:t>
            </a:r>
            <a:r>
              <a:rPr lang="en-US" baseline="0" dirty="0"/>
              <a:t> to another worker: </a:t>
            </a:r>
            <a:r>
              <a:rPr lang="en-US" b="1" dirty="0"/>
              <a:t>But original worker may not have failed, and is working on it too.</a:t>
            </a:r>
          </a:p>
          <a:p>
            <a:endParaRPr lang="en-US" dirty="0"/>
          </a:p>
          <a:p>
            <a:r>
              <a:rPr lang="en-US" dirty="0"/>
              <a:t>But running a MR job twice is harmless, so for Assignments</a:t>
            </a:r>
            <a:r>
              <a:rPr lang="en-US" baseline="0" dirty="0"/>
              <a:t> 1 and 2 (which are map-reduce)</a:t>
            </a:r>
            <a:r>
              <a:rPr lang="en-US" dirty="0"/>
              <a:t> you get at-most-once and at-least-once </a:t>
            </a:r>
            <a:r>
              <a:rPr lang="en-US" b="1" dirty="0"/>
              <a:t>almost</a:t>
            </a:r>
            <a:r>
              <a:rPr lang="en-US" dirty="0"/>
              <a:t> for</a:t>
            </a:r>
            <a:r>
              <a:rPr lang="en-US" baseline="0" dirty="0"/>
              <a:t> free because of the semantics of MR.</a:t>
            </a:r>
          </a:p>
          <a:p>
            <a:endParaRPr lang="en-US" baseline="0" dirty="0"/>
          </a:p>
          <a:p>
            <a:r>
              <a:rPr lang="en-US" baseline="0" dirty="0"/>
              <a:t>In Assignment 3 you will need to explicitly detect duplicates.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323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457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let’s list the causes of failure.</a:t>
            </a:r>
            <a:r>
              <a:rPr lang="en-US" b="1" baseline="0" dirty="0"/>
              <a:t>  First, the client may fail.  Then, from the client’s perspective</a:t>
            </a:r>
            <a:r>
              <a:rPr lang="is-IS" b="1" baseline="0" dirty="0"/>
              <a:t>…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We know the point in the client’s code where we</a:t>
            </a:r>
            <a:r>
              <a:rPr lang="en-US" baseline="0" dirty="0"/>
              <a:t> will have to start dealing with failures – it’s the point at which the client doesn’t see a reply and decides that something went wrong.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6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So, if</a:t>
            </a:r>
            <a:r>
              <a:rPr lang="en-US" b="1" baseline="0" dirty="0"/>
              <a:t> the </a:t>
            </a:r>
            <a:r>
              <a:rPr lang="en-US" b="1" i="1" baseline="0" dirty="0"/>
              <a:t>request</a:t>
            </a:r>
            <a:r>
              <a:rPr lang="en-US" b="1" baseline="0" dirty="0"/>
              <a:t> packet gets lost, the server never sees the request, whereas [next anim.] if the </a:t>
            </a:r>
            <a:r>
              <a:rPr lang="en-US" b="1" i="1" baseline="0" dirty="0"/>
              <a:t>response</a:t>
            </a:r>
            <a:r>
              <a:rPr lang="en-US" b="1" baseline="0" dirty="0"/>
              <a:t> packet gets lost, the server does see the request.  </a:t>
            </a:r>
            <a:r>
              <a:rPr lang="en-US" b="0" baseline="0" dirty="0"/>
              <a:t>SUBTLE issue.</a:t>
            </a:r>
            <a:endParaRPr lang="en-US" b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From the </a:t>
            </a:r>
            <a:r>
              <a:rPr lang="en-US" b="1" dirty="0"/>
              <a:t>client’s point of view,</a:t>
            </a:r>
            <a:r>
              <a:rPr lang="en-US" dirty="0"/>
              <a:t> all of these </a:t>
            </a:r>
            <a:r>
              <a:rPr lang="en-US" b="1" dirty="0">
                <a:solidFill>
                  <a:srgbClr val="FF0000"/>
                </a:solidFill>
              </a:rPr>
              <a:t>look the same:</a:t>
            </a:r>
            <a:r>
              <a:rPr lang="en-US" b="1" dirty="0"/>
              <a:t> </a:t>
            </a:r>
            <a:r>
              <a:rPr lang="en-US" dirty="0"/>
              <a:t>just no response to the RPC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SEGUE: Let’s lay out a couple schemes</a:t>
            </a:r>
            <a:r>
              <a:rPr lang="en-US" baseline="0" dirty="0"/>
              <a:t> to cope with failures.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640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SEGUE: As application writers, when might we be upset with</a:t>
            </a:r>
            <a:r>
              <a:rPr lang="en-US" baseline="0" dirty="0"/>
              <a:t> the results of this scheme?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565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Simple problem with “at least once:” </a:t>
            </a:r>
            <a:r>
              <a:rPr lang="en-US" b="1" dirty="0"/>
              <a:t>side effects</a:t>
            </a:r>
          </a:p>
          <a:p>
            <a:r>
              <a:rPr lang="en-US" dirty="0"/>
              <a:t>Client</a:t>
            </a:r>
            <a:r>
              <a:rPr lang="en-US" baseline="0" dirty="0"/>
              <a:t> sends original request, server debits, responds, gets dropped, client times-out, resends the request, server debits again.</a:t>
            </a:r>
            <a:endParaRPr lang="en-US" dirty="0"/>
          </a:p>
          <a:p>
            <a:endParaRPr lang="en-US" dirty="0"/>
          </a:p>
          <a:p>
            <a:r>
              <a:rPr lang="en-US" dirty="0"/>
              <a:t>From the client application’s point of view, it sent</a:t>
            </a:r>
            <a:r>
              <a:rPr lang="en-US" baseline="0" dirty="0"/>
              <a:t> one request and got a response.</a:t>
            </a:r>
          </a:p>
          <a:p>
            <a:endParaRPr lang="en-US" baseline="0" dirty="0"/>
          </a:p>
          <a:p>
            <a:r>
              <a:rPr lang="en-US" baseline="0" dirty="0"/>
              <a:t>But from the server’s point of view, it got two requests and executed them both.  And if the requests were transfer $10 from my account to your account, then I’ll end up $20 down instead of $10.</a:t>
            </a:r>
          </a:p>
          <a:p>
            <a:endParaRPr lang="en-US" baseline="0" dirty="0"/>
          </a:p>
          <a:p>
            <a:r>
              <a:rPr lang="en-US" i="1" baseline="0" dirty="0"/>
              <a:t>Important point: Remember the situation where the client sends the request, never gets a response, but the server actually does the operation b/c it will come up in the labs.  Easy to fool yourself to thinking that if the client never gets the response then the server never took any action.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9447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ym typeface="Wingdings"/>
              </a:rPr>
              <a:t>Now a write</a:t>
            </a:r>
            <a:r>
              <a:rPr lang="en-US" baseline="0" dirty="0">
                <a:sym typeface="Wingdings"/>
              </a:rPr>
              <a:t> to a particular key</a:t>
            </a:r>
            <a:r>
              <a:rPr lang="en-US" dirty="0">
                <a:sym typeface="Wingdings"/>
              </a:rPr>
              <a:t> overwrites the entire value, so multiple writes should have the same</a:t>
            </a:r>
            <a:r>
              <a:rPr lang="en-US" baseline="0" dirty="0">
                <a:sym typeface="Wingdings"/>
              </a:rPr>
              <a:t> effect as one write – we say that that writes are </a:t>
            </a:r>
            <a:r>
              <a:rPr lang="en-US" b="1" i="1" baseline="0" dirty="0">
                <a:sym typeface="Wingdings"/>
              </a:rPr>
              <a:t>idempotent</a:t>
            </a:r>
            <a:r>
              <a:rPr lang="en-US" baseline="0" dirty="0">
                <a:sym typeface="Wingdings"/>
              </a:rPr>
              <a:t>.   </a:t>
            </a:r>
            <a:r>
              <a:rPr lang="en-US" dirty="0"/>
              <a:t>Are we okay?  Hint: No!</a:t>
            </a:r>
          </a:p>
          <a:p>
            <a:endParaRPr lang="en-US" dirty="0"/>
          </a:p>
          <a:p>
            <a:r>
              <a:rPr lang="en-US" dirty="0"/>
              <a:t>Suppose the client’s program is put(x,10) then put(x,20)</a:t>
            </a:r>
            <a:r>
              <a:rPr lang="is-IS" dirty="0"/>
              <a:t>.  Client sends its first</a:t>
            </a:r>
            <a:r>
              <a:rPr lang="is-IS" baseline="0" dirty="0"/>
              <a:t> put(x,10), and the network slows it down.  So client gets bored and re-sends the put(x,10), and suppose this time it gets through, server acks, so the client can move on to the next statement, which is put(x,20).</a:t>
            </a:r>
            <a:endParaRPr lang="is-IS" dirty="0"/>
          </a:p>
          <a:p>
            <a:endParaRPr lang="is-IS" dirty="0"/>
          </a:p>
          <a:p>
            <a:r>
              <a:rPr lang="is-IS" dirty="0"/>
              <a:t>And if you were to build this, 99.9% of the time you do a get(x) at</a:t>
            </a:r>
            <a:r>
              <a:rPr lang="is-IS" baseline="0" dirty="0"/>
              <a:t> the end, you would in fact get 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54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ym typeface="Wingdings"/>
              </a:rPr>
              <a:t>Now a write</a:t>
            </a:r>
            <a:r>
              <a:rPr lang="en-US" baseline="0" dirty="0">
                <a:sym typeface="Wingdings"/>
              </a:rPr>
              <a:t> to a particular key</a:t>
            </a:r>
            <a:r>
              <a:rPr lang="en-US" dirty="0">
                <a:sym typeface="Wingdings"/>
              </a:rPr>
              <a:t> overwrites the entire value, so multiple writes should have the same</a:t>
            </a:r>
            <a:r>
              <a:rPr lang="en-US" baseline="0" dirty="0">
                <a:sym typeface="Wingdings"/>
              </a:rPr>
              <a:t> effect as one write – we say that that writes are </a:t>
            </a:r>
            <a:r>
              <a:rPr lang="en-US" b="1" i="1" baseline="0" dirty="0">
                <a:sym typeface="Wingdings"/>
              </a:rPr>
              <a:t>idempotent</a:t>
            </a:r>
            <a:r>
              <a:rPr lang="en-US" baseline="0" dirty="0">
                <a:sym typeface="Wingdings"/>
              </a:rPr>
              <a:t>.   </a:t>
            </a:r>
            <a:r>
              <a:rPr lang="en-US" dirty="0"/>
              <a:t>Are we okay?  Hint: No!</a:t>
            </a:r>
          </a:p>
          <a:p>
            <a:endParaRPr lang="en-US" dirty="0"/>
          </a:p>
          <a:p>
            <a:r>
              <a:rPr lang="en-US" dirty="0"/>
              <a:t>Suppose the client’s program is put(x,10) then put(x,20)</a:t>
            </a:r>
            <a:r>
              <a:rPr lang="is-IS" dirty="0"/>
              <a:t>.  Client sends its first</a:t>
            </a:r>
            <a:r>
              <a:rPr lang="is-IS" baseline="0" dirty="0"/>
              <a:t> put(x,10), and the network slows it down.  So client gets bored and re-sends the put(x,10), and suppose this time it gets through, server acks, so the client can move on to the next statement, which is put(x,20).</a:t>
            </a:r>
            <a:endParaRPr lang="is-IS" dirty="0"/>
          </a:p>
          <a:p>
            <a:endParaRPr lang="is-IS" dirty="0"/>
          </a:p>
          <a:p>
            <a:r>
              <a:rPr lang="is-IS" dirty="0"/>
              <a:t>And if you were to build this, 99.9% of the time you do a get(x) at</a:t>
            </a:r>
            <a:r>
              <a:rPr lang="is-IS" baseline="0" dirty="0"/>
              <a:t> the end, you would in fact get 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7223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Except</a:t>
            </a:r>
            <a:r>
              <a:rPr lang="en-US" baseline="0" dirty="0"/>
              <a:t> it’s possible that the network has simply delayed that original packet, in which case the server will now write 10 to x which is not what the client’s expecting at all.</a:t>
            </a:r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  <a:p>
            <a:pPr marL="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i="1" baseline="0" dirty="0"/>
              <a:t>(Two main </a:t>
            </a:r>
            <a:r>
              <a:rPr lang="en-US" i="1" baseline="0" dirty="0" err="1"/>
              <a:t>soln’s</a:t>
            </a:r>
            <a:r>
              <a:rPr lang="en-US" i="1" baseline="0" dirty="0"/>
              <a:t> involve time and some kind of numbering scheme.)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90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9/8/21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094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9/8/21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9/8/21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061D7-F64F-8E4D-8C48-35B191211857}" type="datetime1">
              <a:rPr lang="en-US" smtClean="0"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8A700-9ACA-CA49-8640-C2576E344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6769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8C55DC-D3DB-A142-8833-8A2BDFA4DAAA}" type="datetime1">
              <a:rPr lang="en-US" smtClean="0"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C1C3E-524C-584F-BE26-32C52DE4B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858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639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11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9/8/21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9/8/21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4302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430212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9/8/21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9/8/21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9/8/21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9/8/21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99" r:id="rId3"/>
    <p:sldLayoutId id="2147483700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98" r:id="rId10"/>
    <p:sldLayoutId id="2147483681" r:id="rId11"/>
    <p:sldLayoutId id="2147483682" r:id="rId12"/>
    <p:sldLayoutId id="2147483683" r:id="rId13"/>
    <p:sldLayoutId id="2147483684" r:id="rId14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RPCs and Failure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</a:t>
            </a:r>
            <a:r>
              <a:rPr lang="en-US" i="1" dirty="0"/>
              <a:t>Computing Systems and Concurrency</a:t>
            </a:r>
          </a:p>
          <a:p>
            <a:r>
              <a:rPr lang="en-US" dirty="0"/>
              <a:t>Lecture 4</a:t>
            </a:r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Yes:</a:t>
            </a:r>
            <a:r>
              <a:rPr lang="en-US" dirty="0"/>
              <a:t> If they are read-only operations with no side effects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, read a key’s value in a database </a:t>
            </a:r>
          </a:p>
          <a:p>
            <a:pPr lvl="1"/>
            <a:endParaRPr lang="en-US" dirty="0"/>
          </a:p>
          <a:p>
            <a:endParaRPr lang="en-US" b="1" dirty="0"/>
          </a:p>
          <a:p>
            <a:r>
              <a:rPr lang="en-US" b="1" dirty="0"/>
              <a:t>Yes: </a:t>
            </a:r>
            <a:r>
              <a:rPr lang="en-US" dirty="0"/>
              <a:t>If the application has its own functionality to cope with duplication and reordering</a:t>
            </a:r>
          </a:p>
          <a:p>
            <a:pPr lvl="1"/>
            <a:r>
              <a:rPr lang="en-US" dirty="0"/>
              <a:t>You will need this in Assignments 3 onwards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 is At-Least-Once </a:t>
            </a:r>
            <a:r>
              <a:rPr lang="en-US" i="1" dirty="0"/>
              <a:t>ever</a:t>
            </a:r>
            <a:r>
              <a:rPr lang="en-US" dirty="0"/>
              <a:t> okay?</a:t>
            </a:r>
          </a:p>
        </p:txBody>
      </p:sp>
    </p:spTree>
    <p:extLst>
      <p:ext uri="{BB962C8B-B14F-4D97-AF65-F5344CB8AC3E}">
        <p14:creationId xmlns:p14="http://schemas.microsoft.com/office/powerpoint/2010/main" val="20758324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799"/>
            <a:ext cx="8763000" cy="3747287"/>
          </a:xfrm>
        </p:spPr>
        <p:txBody>
          <a:bodyPr>
            <a:normAutofit/>
          </a:bodyPr>
          <a:lstStyle/>
          <a:p>
            <a:r>
              <a:rPr lang="en-US" b="1" dirty="0"/>
              <a:t>Idea: </a:t>
            </a:r>
            <a:r>
              <a:rPr lang="en-US" dirty="0"/>
              <a:t>server RPC stub detects duplicate requests </a:t>
            </a:r>
          </a:p>
          <a:p>
            <a:pPr lvl="1"/>
            <a:r>
              <a:rPr lang="en-US" dirty="0"/>
              <a:t>Returns previous reply </a:t>
            </a:r>
            <a:r>
              <a:rPr lang="en-US" b="1" dirty="0"/>
              <a:t>instead of re-running handler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i="1" dirty="0"/>
              <a:t>How to detect a duplicate request?</a:t>
            </a:r>
          </a:p>
          <a:p>
            <a:pPr lvl="1"/>
            <a:r>
              <a:rPr lang="en-US" b="1" dirty="0"/>
              <a:t>Test: </a:t>
            </a:r>
            <a:r>
              <a:rPr lang="en-US" dirty="0"/>
              <a:t>Server sees same function, same arguments twice</a:t>
            </a:r>
            <a:endParaRPr lang="en-US" b="1" dirty="0">
              <a:solidFill>
                <a:srgbClr val="FF0000"/>
              </a:solidFill>
            </a:endParaRPr>
          </a:p>
          <a:p>
            <a:pPr lvl="2"/>
            <a:r>
              <a:rPr lang="en-US" b="1" dirty="0">
                <a:solidFill>
                  <a:srgbClr val="FF0000"/>
                </a:solidFill>
              </a:rPr>
              <a:t>No!</a:t>
            </a:r>
            <a:r>
              <a:rPr lang="en-US" dirty="0"/>
              <a:t>  Sometimes applications </a:t>
            </a:r>
            <a:r>
              <a:rPr lang="en-US" b="1" dirty="0"/>
              <a:t>legitimately</a:t>
            </a:r>
            <a:r>
              <a:rPr lang="en-US" dirty="0"/>
              <a:t> submit the same function with same augments, twice in a row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At-Most-Once scheme</a:t>
            </a:r>
          </a:p>
        </p:txBody>
      </p:sp>
    </p:spTree>
    <p:extLst>
      <p:ext uri="{BB962C8B-B14F-4D97-AF65-F5344CB8AC3E}">
        <p14:creationId xmlns:p14="http://schemas.microsoft.com/office/powerpoint/2010/main" val="1680487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2269177"/>
          </a:xfrm>
        </p:spPr>
        <p:txBody>
          <a:bodyPr>
            <a:normAutofit lnSpcReduction="10000"/>
          </a:bodyPr>
          <a:lstStyle/>
          <a:p>
            <a:r>
              <a:rPr lang="en-US" i="1" dirty="0"/>
              <a:t>How to detect a duplicate request?</a:t>
            </a:r>
          </a:p>
          <a:p>
            <a:endParaRPr lang="en-US" i="1" dirty="0"/>
          </a:p>
          <a:p>
            <a:pPr lvl="1">
              <a:lnSpc>
                <a:spcPct val="90000"/>
              </a:lnSpc>
            </a:pPr>
            <a:r>
              <a:rPr lang="en-US" dirty="0"/>
              <a:t>Client stub includes unique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transaction ID</a:t>
            </a:r>
            <a:r>
              <a:rPr lang="en-US" dirty="0"/>
              <a:t> (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xid</a:t>
            </a:r>
            <a:r>
              <a:rPr lang="en-US" dirty="0"/>
              <a:t>) with each one of its RPC requests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Client stub uses </a:t>
            </a:r>
            <a:r>
              <a:rPr lang="en-US" b="1" dirty="0"/>
              <a:t>same xid </a:t>
            </a:r>
            <a:r>
              <a:rPr lang="en-US" dirty="0"/>
              <a:t>for retransmitted requests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At-Most-Once scheme</a:t>
            </a:r>
          </a:p>
        </p:txBody>
      </p:sp>
      <p:sp>
        <p:nvSpPr>
          <p:cNvPr id="5" name="Folded Corner 4"/>
          <p:cNvSpPr/>
          <p:nvPr/>
        </p:nvSpPr>
        <p:spPr>
          <a:xfrm>
            <a:off x="2912806" y="3830053"/>
            <a:ext cx="3318388" cy="2572703"/>
          </a:xfrm>
          <a:prstGeom prst="foldedCorner">
            <a:avLst>
              <a:gd name="adj" fmla="val 12781"/>
            </a:avLst>
          </a:prstGeom>
          <a:solidFill>
            <a:srgbClr val="FFFF99"/>
          </a:solidFill>
          <a:ln w="28575">
            <a:solidFill>
              <a:schemeClr val="tx1"/>
            </a:solidFill>
          </a:ln>
        </p:spPr>
        <p:txBody>
          <a:bodyPr wrap="square">
            <a:noAutofit/>
          </a:bodyPr>
          <a:lstStyle/>
          <a:p>
            <a:pPr algn="l"/>
            <a:r>
              <a:rPr lang="en-US" u="sng" dirty="0">
                <a:latin typeface="+mj-lt"/>
              </a:rPr>
              <a:t>At-Most-Once Server</a:t>
            </a:r>
            <a:endParaRPr lang="en-US" b="0" dirty="0">
              <a:latin typeface="Arial" charset="0"/>
            </a:endParaRPr>
          </a:p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seen[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xid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]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: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algn="l"/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retval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= old[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xid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] </a:t>
            </a:r>
          </a:p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else: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algn="l"/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retval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= handler() </a:t>
            </a:r>
          </a:p>
          <a:p>
            <a:pPr algn="l"/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   old[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xid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retval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</a:p>
          <a:p>
            <a:pPr algn="l"/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   seen[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xid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] =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  <a:p>
            <a:pPr algn="l"/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return</a:t>
            </a:r>
            <a:r>
              <a:rPr lang="en-US" b="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0" dirty="0" err="1">
                <a:latin typeface="Consolas" panose="020B0609020204030204" pitchFamily="49" charset="0"/>
                <a:cs typeface="Consolas" panose="020B0609020204030204" pitchFamily="49" charset="0"/>
              </a:rPr>
              <a:t>retval</a:t>
            </a:r>
            <a:endParaRPr lang="en-US" b="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43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How to ensure that the xid is unique?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Combine a unique client ID (</a:t>
            </a:r>
            <a:r>
              <a:rPr lang="en-US" i="1" dirty="0"/>
              <a:t>e.g.</a:t>
            </a:r>
            <a:r>
              <a:rPr lang="en-US" dirty="0"/>
              <a:t>, IP address) with the current time of day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Combine unique client ID with a sequence number</a:t>
            </a:r>
          </a:p>
          <a:p>
            <a:pPr lvl="1"/>
            <a:r>
              <a:rPr lang="en-US" dirty="0"/>
              <a:t>Suppose the client crashes and restarts.</a:t>
            </a:r>
            <a:br>
              <a:rPr lang="en-US" dirty="0"/>
            </a:br>
            <a:r>
              <a:rPr lang="en-US" i="1" dirty="0"/>
              <a:t>Can it reuse the same client ID?</a:t>
            </a:r>
          </a:p>
          <a:p>
            <a:endParaRPr lang="en-US" i="1" dirty="0"/>
          </a:p>
          <a:p>
            <a:pPr marL="514350" indent="-514350">
              <a:buFont typeface="+mj-lt"/>
              <a:buAutoNum type="arabicPeriod" startAt="3"/>
            </a:pPr>
            <a:r>
              <a:rPr lang="en-US" dirty="0"/>
              <a:t>Big random number (probabilistic, not certain guarantee)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Most Once: Providing unique XIDs</a:t>
            </a:r>
          </a:p>
        </p:txBody>
      </p:sp>
    </p:spTree>
    <p:extLst>
      <p:ext uri="{BB962C8B-B14F-4D97-AF65-F5344CB8AC3E}">
        <p14:creationId xmlns:p14="http://schemas.microsoft.com/office/powerpoint/2010/main" val="1466069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28604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Problem:</a:t>
            </a:r>
            <a:r>
              <a:rPr lang="en-US" b="1" dirty="0"/>
              <a:t>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seen</a:t>
            </a:r>
            <a:r>
              <a:rPr lang="en-US" b="1" dirty="0"/>
              <a:t>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old</a:t>
            </a:r>
            <a:r>
              <a:rPr lang="en-US" dirty="0"/>
              <a:t> arrays will </a:t>
            </a:r>
            <a:r>
              <a:rPr lang="en-US" b="1" dirty="0">
                <a:solidFill>
                  <a:srgbClr val="FF0000"/>
                </a:solidFill>
              </a:rPr>
              <a:t>grow without bound</a:t>
            </a:r>
          </a:p>
          <a:p>
            <a:endParaRPr lang="en-US" b="1" dirty="0"/>
          </a:p>
          <a:p>
            <a:r>
              <a:rPr lang="en-US" b="1" dirty="0"/>
              <a:t>Observation: </a:t>
            </a:r>
            <a:r>
              <a:rPr lang="en-US" dirty="0"/>
              <a:t>By construction, when the client gets a response to a particular xid, it will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never re-send it</a:t>
            </a:r>
          </a:p>
          <a:p>
            <a:endParaRPr lang="en-US" dirty="0"/>
          </a:p>
          <a:p>
            <a:r>
              <a:rPr lang="en-US" dirty="0"/>
              <a:t>Client could </a:t>
            </a:r>
            <a:r>
              <a:rPr lang="en-US" b="1" dirty="0"/>
              <a:t>tell</a:t>
            </a:r>
            <a:r>
              <a:rPr lang="en-US" dirty="0"/>
              <a:t> server “I’m done with xid </a:t>
            </a:r>
            <a:r>
              <a:rPr lang="en-US" i="1" dirty="0"/>
              <a:t>x</a:t>
            </a:r>
            <a:r>
              <a:rPr lang="en-US" dirty="0"/>
              <a:t> – delete it”</a:t>
            </a:r>
          </a:p>
          <a:p>
            <a:pPr lvl="1"/>
            <a:r>
              <a:rPr lang="en-US" dirty="0"/>
              <a:t>Have to tell the server about </a:t>
            </a:r>
            <a:r>
              <a:rPr lang="en-US" b="1" dirty="0">
                <a:solidFill>
                  <a:srgbClr val="FF0000"/>
                </a:solidFill>
              </a:rPr>
              <a:t>each and every </a:t>
            </a:r>
            <a:r>
              <a:rPr lang="en-US" dirty="0"/>
              <a:t>retired xid</a:t>
            </a:r>
          </a:p>
          <a:p>
            <a:pPr lvl="2"/>
            <a:r>
              <a:rPr lang="en-US" dirty="0"/>
              <a:t>Could </a:t>
            </a:r>
            <a:r>
              <a:rPr lang="en-US" b="1" dirty="0"/>
              <a:t>piggyback </a:t>
            </a:r>
            <a:r>
              <a:rPr lang="en-US" dirty="0"/>
              <a:t>on subsequent requests</a:t>
            </a:r>
          </a:p>
          <a:p>
            <a:endParaRPr lang="en-US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At-Most-Once: Discarding server state</a:t>
            </a:r>
          </a:p>
        </p:txBody>
      </p:sp>
      <p:sp>
        <p:nvSpPr>
          <p:cNvPr id="5" name="Rectangle 4"/>
          <p:cNvSpPr/>
          <p:nvPr/>
        </p:nvSpPr>
        <p:spPr>
          <a:xfrm>
            <a:off x="1617227" y="4962441"/>
            <a:ext cx="5833346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Significant overhead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if many RPCs are in flight, in parallel</a:t>
            </a:r>
          </a:p>
        </p:txBody>
      </p:sp>
    </p:spTree>
    <p:extLst>
      <p:ext uri="{BB962C8B-B14F-4D97-AF65-F5344CB8AC3E}">
        <p14:creationId xmlns:p14="http://schemas.microsoft.com/office/powerpoint/2010/main" val="1870732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Problem:</a:t>
            </a:r>
            <a:r>
              <a:rPr lang="en-US" b="1" dirty="0"/>
              <a:t>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seen</a:t>
            </a:r>
            <a:r>
              <a:rPr lang="en-US" b="1" dirty="0"/>
              <a:t> </a:t>
            </a:r>
            <a:r>
              <a:rPr lang="en-US" dirty="0"/>
              <a:t>and</a:t>
            </a:r>
            <a:r>
              <a:rPr lang="en-US" b="1" dirty="0"/>
              <a:t>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old</a:t>
            </a:r>
            <a:r>
              <a:rPr lang="en-US" dirty="0"/>
              <a:t> arrays will </a:t>
            </a:r>
            <a:r>
              <a:rPr lang="en-US" b="1" dirty="0">
                <a:solidFill>
                  <a:srgbClr val="FF0000"/>
                </a:solidFill>
              </a:rPr>
              <a:t>grow without bound</a:t>
            </a:r>
          </a:p>
          <a:p>
            <a:endParaRPr lang="en-US" dirty="0"/>
          </a:p>
          <a:p>
            <a:r>
              <a:rPr lang="en-US" dirty="0"/>
              <a:t>Suppose xid = ⟨unique client id, sequence no.⟩</a:t>
            </a:r>
          </a:p>
          <a:p>
            <a:pPr lvl="1"/>
            <a:r>
              <a:rPr lang="en-US" i="1" dirty="0"/>
              <a:t>e.g.</a:t>
            </a:r>
            <a:r>
              <a:rPr lang="en-US" dirty="0"/>
              <a:t> ⟨42, 1000⟩, ⟨42, 1001⟩, ⟨42, 1002⟩</a:t>
            </a:r>
          </a:p>
          <a:p>
            <a:endParaRPr lang="en-US" dirty="0"/>
          </a:p>
          <a:p>
            <a:r>
              <a:rPr lang="en-US" dirty="0"/>
              <a:t>Client includes “seen all replies ≤ </a:t>
            </a:r>
            <a:r>
              <a:rPr lang="en-US" i="1" dirty="0"/>
              <a:t>X</a:t>
            </a:r>
            <a:r>
              <a:rPr lang="en-US" dirty="0"/>
              <a:t>” with every RPC </a:t>
            </a:r>
          </a:p>
          <a:p>
            <a:pPr lvl="1"/>
            <a:r>
              <a:rPr lang="en-US" dirty="0"/>
              <a:t>Much like TCP sequence numbers, acks </a:t>
            </a:r>
          </a:p>
          <a:p>
            <a:endParaRPr lang="en-US" dirty="0"/>
          </a:p>
          <a:p>
            <a:r>
              <a:rPr lang="en-US" i="1" dirty="0"/>
              <a:t>How does the client </a:t>
            </a:r>
            <a:r>
              <a:rPr lang="en-US" b="1" i="1" dirty="0"/>
              <a:t>know</a:t>
            </a:r>
            <a:r>
              <a:rPr lang="en-US" i="1" dirty="0"/>
              <a:t> that the server received the information about retired RPCs?</a:t>
            </a:r>
          </a:p>
          <a:p>
            <a:pPr lvl="1"/>
            <a:r>
              <a:rPr lang="en-US" b="1" dirty="0"/>
              <a:t>Idea:</a:t>
            </a:r>
            <a:r>
              <a:rPr lang="en-US" dirty="0"/>
              <a:t> Each one of these is </a:t>
            </a:r>
            <a:r>
              <a:rPr lang="en-US" b="1" dirty="0"/>
              <a:t>cumulative</a:t>
            </a:r>
            <a:r>
              <a:rPr lang="en-US" dirty="0"/>
              <a:t>: later seen messages subsume earlier ones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At-Most-Once: Discarding server state</a:t>
            </a:r>
          </a:p>
        </p:txBody>
      </p:sp>
    </p:spTree>
    <p:extLst>
      <p:ext uri="{BB962C8B-B14F-4D97-AF65-F5344CB8AC3E}">
        <p14:creationId xmlns:p14="http://schemas.microsoft.com/office/powerpoint/2010/main" val="1537183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Problem: </a:t>
            </a:r>
            <a:r>
              <a:rPr lang="en-US" dirty="0"/>
              <a:t>How to handle a duplicate request while the original is still executing?</a:t>
            </a:r>
          </a:p>
          <a:p>
            <a:endParaRPr lang="en-US" dirty="0"/>
          </a:p>
          <a:p>
            <a:pPr lvl="1"/>
            <a:r>
              <a:rPr lang="en-US" dirty="0"/>
              <a:t>Server doesn’t know reply yet.  Also, we don’t want to run the procedure twice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Idea:</a:t>
            </a:r>
            <a:r>
              <a:rPr lang="en-US" dirty="0"/>
              <a:t> Add a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pending</a:t>
            </a:r>
            <a:r>
              <a:rPr lang="en-US" dirty="0"/>
              <a:t> flag per executing RPC</a:t>
            </a:r>
          </a:p>
          <a:p>
            <a:pPr lvl="1"/>
            <a:r>
              <a:rPr lang="en-US" dirty="0"/>
              <a:t>Server waits for the procedure to finish, or ignores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At-Most-Once: Concurrent requests</a:t>
            </a:r>
          </a:p>
        </p:txBody>
      </p:sp>
    </p:spTree>
    <p:extLst>
      <p:ext uri="{BB962C8B-B14F-4D97-AF65-F5344CB8AC3E}">
        <p14:creationId xmlns:p14="http://schemas.microsoft.com/office/powerpoint/2010/main" val="486101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Problem:</a:t>
            </a:r>
            <a:r>
              <a:rPr lang="en-US" dirty="0"/>
              <a:t> Server may crash and restart</a:t>
            </a:r>
          </a:p>
          <a:p>
            <a:endParaRPr lang="en-US" i="1" dirty="0"/>
          </a:p>
          <a:p>
            <a:endParaRPr lang="en-US" i="1" dirty="0"/>
          </a:p>
          <a:p>
            <a:r>
              <a:rPr lang="en-US" i="1" dirty="0"/>
              <a:t>Does server need to write its state (seen, old) to disk?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Yes!  On </a:t>
            </a:r>
            <a:r>
              <a:rPr lang="en-US" b="1" dirty="0"/>
              <a:t>server crash and restart:</a:t>
            </a:r>
          </a:p>
          <a:p>
            <a:pPr lvl="1"/>
            <a:r>
              <a:rPr lang="en-US" dirty="0"/>
              <a:t>If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old[]</a:t>
            </a:r>
            <a:r>
              <a:rPr lang="en-US" dirty="0"/>
              <a:t>, </a:t>
            </a:r>
            <a:r>
              <a:rPr lang="en-US" b="1" dirty="0">
                <a:latin typeface="Consolas" panose="020B0609020204030204" pitchFamily="49" charset="0"/>
                <a:ea typeface="Courier" charset="0"/>
                <a:cs typeface="Consolas" panose="020B0609020204030204" pitchFamily="49" charset="0"/>
              </a:rPr>
              <a:t>seen[]</a:t>
            </a:r>
            <a:r>
              <a:rPr lang="en-US" dirty="0"/>
              <a:t> arrays are only in memory:</a:t>
            </a:r>
          </a:p>
          <a:p>
            <a:pPr lvl="2"/>
            <a:r>
              <a:rPr lang="en-US" dirty="0"/>
              <a:t>Server will forget, </a:t>
            </a:r>
            <a:r>
              <a:rPr lang="en-US" b="1" dirty="0">
                <a:solidFill>
                  <a:srgbClr val="FF0000"/>
                </a:solidFill>
              </a:rPr>
              <a:t>accept duplicate requests</a:t>
            </a:r>
          </a:p>
          <a:p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 Most Once: Server crash and restart</a:t>
            </a:r>
          </a:p>
        </p:txBody>
      </p:sp>
    </p:spTree>
    <p:extLst>
      <p:ext uri="{BB962C8B-B14F-4D97-AF65-F5344CB8AC3E}">
        <p14:creationId xmlns:p14="http://schemas.microsoft.com/office/powerpoint/2010/main" val="1181143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Need retransmission of at least once scheme</a:t>
            </a:r>
          </a:p>
          <a:p>
            <a:endParaRPr lang="en-US" dirty="0"/>
          </a:p>
          <a:p>
            <a:r>
              <a:rPr lang="en-US" dirty="0"/>
              <a:t>Plus the duplicate filtering of at most once scheme</a:t>
            </a:r>
          </a:p>
          <a:p>
            <a:pPr lvl="1"/>
            <a:r>
              <a:rPr lang="en-US" dirty="0"/>
              <a:t>To survive </a:t>
            </a:r>
            <a:r>
              <a:rPr lang="en-US" b="1" dirty="0"/>
              <a:t>client</a:t>
            </a:r>
            <a:r>
              <a:rPr lang="en-US" dirty="0"/>
              <a:t> crashes, client needs to record pending RPCs on disk</a:t>
            </a:r>
          </a:p>
          <a:p>
            <a:pPr lvl="2"/>
            <a:r>
              <a:rPr lang="en-US" dirty="0"/>
              <a:t>So it can replay them with the same unique identifier</a:t>
            </a:r>
          </a:p>
          <a:p>
            <a:endParaRPr lang="en-US" dirty="0"/>
          </a:p>
          <a:p>
            <a:r>
              <a:rPr lang="en-US" dirty="0"/>
              <a:t>Plus story for making server reliable</a:t>
            </a:r>
          </a:p>
          <a:p>
            <a:pPr lvl="1"/>
            <a:r>
              <a:rPr lang="en-US" dirty="0"/>
              <a:t>Even if server fails, it needs to continue with full state</a:t>
            </a:r>
          </a:p>
          <a:p>
            <a:pPr lvl="1"/>
            <a:r>
              <a:rPr lang="en-US" dirty="0"/>
              <a:t>To survive </a:t>
            </a:r>
            <a:r>
              <a:rPr lang="en-US" b="1" dirty="0"/>
              <a:t>server</a:t>
            </a:r>
            <a:r>
              <a:rPr lang="en-US" dirty="0"/>
              <a:t> crashes, server should log to disk results of completed RPCs (to suppress duplicates)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Exactly-once?</a:t>
            </a:r>
          </a:p>
        </p:txBody>
      </p:sp>
    </p:spTree>
    <p:extLst>
      <p:ext uri="{BB962C8B-B14F-4D97-AF65-F5344CB8AC3E}">
        <p14:creationId xmlns:p14="http://schemas.microsoft.com/office/powerpoint/2010/main" val="203808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Imagine that the remote operation triggers an external physical thing</a:t>
            </a:r>
          </a:p>
          <a:p>
            <a:pPr lvl="1"/>
            <a:r>
              <a:rPr lang="en-US" altLang="en-US" i="1" dirty="0"/>
              <a:t>e.g.,</a:t>
            </a:r>
            <a:r>
              <a:rPr lang="en-US" altLang="en-US" dirty="0"/>
              <a:t> dispense $100 from an ATM</a:t>
            </a:r>
          </a:p>
          <a:p>
            <a:endParaRPr lang="en-US" altLang="en-US" dirty="0"/>
          </a:p>
          <a:p>
            <a:r>
              <a:rPr lang="en-US" altLang="en-US" dirty="0"/>
              <a:t>The ATM could crash immediately before or after dispensing and lose its state</a:t>
            </a:r>
          </a:p>
          <a:p>
            <a:pPr lvl="1"/>
            <a:r>
              <a:rPr lang="en-US" altLang="en-US" dirty="0"/>
              <a:t>Don’</a:t>
            </a:r>
            <a:r>
              <a:rPr lang="en-US" altLang="ja-JP" dirty="0"/>
              <a:t>t know which one happened</a:t>
            </a:r>
          </a:p>
          <a:p>
            <a:pPr lvl="2"/>
            <a:r>
              <a:rPr lang="en-US" altLang="ja-JP" dirty="0"/>
              <a:t>Can, however, make this window very small</a:t>
            </a:r>
          </a:p>
          <a:p>
            <a:endParaRPr lang="en-US" altLang="en-US" b="1" dirty="0"/>
          </a:p>
          <a:p>
            <a:r>
              <a:rPr lang="en-US" altLang="en-US" b="1" dirty="0">
                <a:solidFill>
                  <a:srgbClr val="FF0000"/>
                </a:solidFill>
              </a:rPr>
              <a:t>So can’t achieve exactly-once in general,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en-US" altLang="en-US" dirty="0"/>
              <a:t>in the presence of external actions</a:t>
            </a: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Exactly-once for external actions?</a:t>
            </a:r>
          </a:p>
        </p:txBody>
      </p:sp>
    </p:spTree>
    <p:extLst>
      <p:ext uri="{BB962C8B-B14F-4D97-AF65-F5344CB8AC3E}">
        <p14:creationId xmlns:p14="http://schemas.microsoft.com/office/powerpoint/2010/main" val="88746074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399" y="1447800"/>
            <a:ext cx="5198473" cy="50292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Layers are our friends!</a:t>
            </a:r>
          </a:p>
          <a:p>
            <a:pPr>
              <a:lnSpc>
                <a:spcPct val="100000"/>
              </a:lnSpc>
            </a:pPr>
            <a:r>
              <a:rPr lang="en-US" dirty="0"/>
              <a:t>RPCs are everywhere</a:t>
            </a:r>
          </a:p>
          <a:p>
            <a:pPr>
              <a:lnSpc>
                <a:spcPct val="100000"/>
              </a:lnSpc>
            </a:pPr>
            <a:r>
              <a:rPr lang="en-US" b="1" dirty="0"/>
              <a:t>Necessary</a:t>
            </a:r>
            <a:r>
              <a:rPr lang="en-US" dirty="0"/>
              <a:t> issues surrounding machine heterogeneity</a:t>
            </a:r>
          </a:p>
          <a:p>
            <a:pPr>
              <a:lnSpc>
                <a:spcPct val="100000"/>
              </a:lnSpc>
            </a:pPr>
            <a:r>
              <a:rPr lang="en-US" b="1" dirty="0"/>
              <a:t>Subtle</a:t>
            </a:r>
            <a:r>
              <a:rPr lang="en-US" dirty="0"/>
              <a:t> issues around </a:t>
            </a:r>
            <a:r>
              <a:rPr lang="en-US" b="1" dirty="0"/>
              <a:t>failures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… Next time!!!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Time: RPCs and Net. Comm.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415F743-6DFD-424A-963B-E76D30268E2D}"/>
              </a:ext>
            </a:extLst>
          </p:cNvPr>
          <p:cNvGrpSpPr/>
          <p:nvPr/>
        </p:nvGrpSpPr>
        <p:grpSpPr>
          <a:xfrm>
            <a:off x="5350961" y="2514600"/>
            <a:ext cx="3564439" cy="2895600"/>
            <a:chOff x="5350961" y="2514600"/>
            <a:chExt cx="3564439" cy="2895600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859DAEFD-30A5-A344-974C-30C5C0E75630}"/>
                </a:ext>
              </a:extLst>
            </p:cNvPr>
            <p:cNvCxnSpPr>
              <a:stCxn id="39" idx="3"/>
              <a:endCxn id="47" idx="1"/>
            </p:cNvCxnSpPr>
            <p:nvPr/>
          </p:nvCxnSpPr>
          <p:spPr>
            <a:xfrm flipV="1">
              <a:off x="6837430" y="4840538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2368C394-28F3-6D49-BA49-CD9F8EFABD30}"/>
                </a:ext>
              </a:extLst>
            </p:cNvPr>
            <p:cNvCxnSpPr>
              <a:stCxn id="37" idx="3"/>
              <a:endCxn id="45" idx="1"/>
            </p:cNvCxnSpPr>
            <p:nvPr/>
          </p:nvCxnSpPr>
          <p:spPr>
            <a:xfrm flipV="1">
              <a:off x="6837430" y="4334153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D1FD412B-F120-724B-AA00-B7A8D2D4033C}"/>
                </a:ext>
              </a:extLst>
            </p:cNvPr>
            <p:cNvCxnSpPr>
              <a:stCxn id="38" idx="3"/>
              <a:endCxn id="46" idx="1"/>
            </p:cNvCxnSpPr>
            <p:nvPr/>
          </p:nvCxnSpPr>
          <p:spPr>
            <a:xfrm flipV="1">
              <a:off x="6837430" y="4587346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64EA3C12-0E6C-5F43-9ECF-4A9D7449E541}"/>
                </a:ext>
              </a:extLst>
            </p:cNvPr>
            <p:cNvCxnSpPr>
              <a:stCxn id="44" idx="1"/>
              <a:endCxn id="36" idx="3"/>
            </p:cNvCxnSpPr>
            <p:nvPr/>
          </p:nvCxnSpPr>
          <p:spPr>
            <a:xfrm flipH="1">
              <a:off x="6837430" y="4080723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24">
              <a:extLst>
                <a:ext uri="{FF2B5EF4-FFF2-40B4-BE49-F238E27FC236}">
                  <a16:creationId xmlns:a16="http://schemas.microsoft.com/office/drawing/2014/main" id="{C44E8911-48DD-7245-B7B3-D195E98E38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2640262"/>
              <a:ext cx="1337489" cy="778193"/>
            </a:xfrm>
            <a:prstGeom prst="rect">
              <a:avLst/>
            </a:prstGeom>
            <a:solidFill>
              <a:srgbClr val="948A5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Application layer</a:t>
              </a:r>
            </a:p>
          </p:txBody>
        </p:sp>
        <p:sp>
          <p:nvSpPr>
            <p:cNvPr id="36" name="Rectangle 24">
              <a:extLst>
                <a:ext uri="{FF2B5EF4-FFF2-40B4-BE49-F238E27FC236}">
                  <a16:creationId xmlns:a16="http://schemas.microsoft.com/office/drawing/2014/main" id="{57F1A366-2C8B-EC4F-A1B5-A541F9304A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3954127"/>
              <a:ext cx="1337489" cy="253193"/>
            </a:xfrm>
            <a:prstGeom prst="rect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Transport layer</a:t>
              </a:r>
            </a:p>
          </p:txBody>
        </p:sp>
        <p:sp>
          <p:nvSpPr>
            <p:cNvPr id="37" name="Rectangle 24">
              <a:extLst>
                <a:ext uri="{FF2B5EF4-FFF2-40B4-BE49-F238E27FC236}">
                  <a16:creationId xmlns:a16="http://schemas.microsoft.com/office/drawing/2014/main" id="{940311DA-4418-294F-8F7A-92B328F3F5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4207557"/>
              <a:ext cx="1337489" cy="25319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Network layer</a:t>
              </a:r>
            </a:p>
          </p:txBody>
        </p:sp>
        <p:sp>
          <p:nvSpPr>
            <p:cNvPr id="38" name="Rectangle 24">
              <a:extLst>
                <a:ext uri="{FF2B5EF4-FFF2-40B4-BE49-F238E27FC236}">
                  <a16:creationId xmlns:a16="http://schemas.microsoft.com/office/drawing/2014/main" id="{61E4DD02-35B9-8B41-BCCC-9A0EEDBC03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4460750"/>
              <a:ext cx="1337489" cy="253193"/>
            </a:xfrm>
            <a:prstGeom prst="rect">
              <a:avLst/>
            </a:prstGeom>
            <a:solidFill>
              <a:srgbClr val="7F7F7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rgbClr val="000000"/>
                  </a:solidFill>
                  <a:latin typeface="+mn-lt"/>
                </a:rPr>
                <a:t>Link layer</a:t>
              </a:r>
            </a:p>
          </p:txBody>
        </p:sp>
        <p:sp>
          <p:nvSpPr>
            <p:cNvPr id="39" name="Rectangle 24">
              <a:extLst>
                <a:ext uri="{FF2B5EF4-FFF2-40B4-BE49-F238E27FC236}">
                  <a16:creationId xmlns:a16="http://schemas.microsoft.com/office/drawing/2014/main" id="{3F20D4A6-6346-5947-8EC4-1191D1001F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4713942"/>
              <a:ext cx="1337489" cy="253193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>
                  <a:latin typeface="+mn-lt"/>
                </a:rPr>
                <a:t>Physical layer</a:t>
              </a:r>
              <a:endParaRPr lang="en-US" sz="1200" b="0" dirty="0">
                <a:latin typeface="+mn-lt"/>
              </a:endParaRPr>
            </a:p>
          </p:txBody>
        </p:sp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55FD39DE-4874-B84E-AD9F-A0C2EEBF2F05}"/>
                </a:ext>
              </a:extLst>
            </p:cNvPr>
            <p:cNvSpPr/>
            <p:nvPr/>
          </p:nvSpPr>
          <p:spPr>
            <a:xfrm>
              <a:off x="5350961" y="2514601"/>
              <a:ext cx="1635537" cy="2895599"/>
            </a:xfrm>
            <a:prstGeom prst="roundRect">
              <a:avLst>
                <a:gd name="adj" fmla="val 8317"/>
              </a:avLst>
            </a:prstGeom>
            <a:no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400">
                  <a:solidFill>
                    <a:srgbClr val="000000"/>
                  </a:solidFill>
                </a:rPr>
                <a:t>Host A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1" name="Trapezoid 40">
              <a:extLst>
                <a:ext uri="{FF2B5EF4-FFF2-40B4-BE49-F238E27FC236}">
                  <a16:creationId xmlns:a16="http://schemas.microsoft.com/office/drawing/2014/main" id="{773A6D8A-1697-5343-9E39-979D03C2AA43}"/>
                </a:ext>
              </a:extLst>
            </p:cNvPr>
            <p:cNvSpPr/>
            <p:nvPr/>
          </p:nvSpPr>
          <p:spPr>
            <a:xfrm>
              <a:off x="5810740" y="3681194"/>
              <a:ext cx="715890" cy="272814"/>
            </a:xfrm>
            <a:prstGeom prst="trapezoid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 dirty="0">
                  <a:solidFill>
                    <a:schemeClr val="tx1"/>
                  </a:solidFill>
                </a:rPr>
                <a:t>Socket</a:t>
              </a:r>
            </a:p>
          </p:txBody>
        </p:sp>
        <p:sp>
          <p:nvSpPr>
            <p:cNvPr id="42" name="Alternate Process 41">
              <a:extLst>
                <a:ext uri="{FF2B5EF4-FFF2-40B4-BE49-F238E27FC236}">
                  <a16:creationId xmlns:a16="http://schemas.microsoft.com/office/drawing/2014/main" id="{473B08D0-8BE9-4F49-B432-1B6A821BEC86}"/>
                </a:ext>
              </a:extLst>
            </p:cNvPr>
            <p:cNvSpPr/>
            <p:nvPr/>
          </p:nvSpPr>
          <p:spPr>
            <a:xfrm>
              <a:off x="5742034" y="2974159"/>
              <a:ext cx="850430" cy="355317"/>
            </a:xfrm>
            <a:prstGeom prst="flowChartAlternateProcess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 dirty="0">
                  <a:solidFill>
                    <a:schemeClr val="tx1"/>
                  </a:solidFill>
                </a:rPr>
                <a:t>Process</a:t>
              </a:r>
            </a:p>
          </p:txBody>
        </p:sp>
        <p:sp>
          <p:nvSpPr>
            <p:cNvPr id="43" name="Rectangle 24">
              <a:extLst>
                <a:ext uri="{FF2B5EF4-FFF2-40B4-BE49-F238E27FC236}">
                  <a16:creationId xmlns:a16="http://schemas.microsoft.com/office/drawing/2014/main" id="{A8A30F81-C769-1F44-98AD-BAD38DA51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2640262"/>
              <a:ext cx="1337489" cy="778193"/>
            </a:xfrm>
            <a:prstGeom prst="rect">
              <a:avLst/>
            </a:prstGeom>
            <a:solidFill>
              <a:srgbClr val="948A5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Application layer</a:t>
              </a:r>
            </a:p>
          </p:txBody>
        </p:sp>
        <p:sp>
          <p:nvSpPr>
            <p:cNvPr id="44" name="Rectangle 24">
              <a:extLst>
                <a:ext uri="{FF2B5EF4-FFF2-40B4-BE49-F238E27FC236}">
                  <a16:creationId xmlns:a16="http://schemas.microsoft.com/office/drawing/2014/main" id="{02CB69AB-99DC-5E4D-AF5D-19CA179A96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3954126"/>
              <a:ext cx="1337489" cy="253193"/>
            </a:xfrm>
            <a:prstGeom prst="rect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Transport layer</a:t>
              </a:r>
            </a:p>
          </p:txBody>
        </p:sp>
        <p:sp>
          <p:nvSpPr>
            <p:cNvPr id="45" name="Rectangle 24">
              <a:extLst>
                <a:ext uri="{FF2B5EF4-FFF2-40B4-BE49-F238E27FC236}">
                  <a16:creationId xmlns:a16="http://schemas.microsoft.com/office/drawing/2014/main" id="{00F1ED11-C23B-E84B-B402-8AC8797A1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4207556"/>
              <a:ext cx="1337489" cy="25319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Network layer</a:t>
              </a:r>
            </a:p>
          </p:txBody>
        </p:sp>
        <p:sp>
          <p:nvSpPr>
            <p:cNvPr id="46" name="Rectangle 24">
              <a:extLst>
                <a:ext uri="{FF2B5EF4-FFF2-40B4-BE49-F238E27FC236}">
                  <a16:creationId xmlns:a16="http://schemas.microsoft.com/office/drawing/2014/main" id="{37E7B8EE-8C27-B641-97A0-CE420E6EF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4460749"/>
              <a:ext cx="1337489" cy="253193"/>
            </a:xfrm>
            <a:prstGeom prst="rect">
              <a:avLst/>
            </a:prstGeom>
            <a:solidFill>
              <a:srgbClr val="7F7F7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rgbClr val="000000"/>
                  </a:solidFill>
                  <a:latin typeface="+mn-lt"/>
                </a:rPr>
                <a:t>Link layer</a:t>
              </a:r>
            </a:p>
          </p:txBody>
        </p:sp>
        <p:sp>
          <p:nvSpPr>
            <p:cNvPr id="47" name="Rectangle 24">
              <a:extLst>
                <a:ext uri="{FF2B5EF4-FFF2-40B4-BE49-F238E27FC236}">
                  <a16:creationId xmlns:a16="http://schemas.microsoft.com/office/drawing/2014/main" id="{0D17ACAA-9ED4-064A-A0F2-E0FE2925C8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4713941"/>
              <a:ext cx="1337489" cy="253193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>
                  <a:latin typeface="+mn-lt"/>
                </a:rPr>
                <a:t>Physical layer</a:t>
              </a:r>
              <a:endParaRPr lang="en-US" sz="1200" b="0" dirty="0">
                <a:latin typeface="+mn-lt"/>
              </a:endParaRPr>
            </a:p>
          </p:txBody>
        </p:sp>
        <p:sp>
          <p:nvSpPr>
            <p:cNvPr id="48" name="Rounded Rectangle 47">
              <a:extLst>
                <a:ext uri="{FF2B5EF4-FFF2-40B4-BE49-F238E27FC236}">
                  <a16:creationId xmlns:a16="http://schemas.microsoft.com/office/drawing/2014/main" id="{1CDD3B60-0C75-1743-ACF3-CEC3DE22E020}"/>
                </a:ext>
              </a:extLst>
            </p:cNvPr>
            <p:cNvSpPr/>
            <p:nvPr/>
          </p:nvSpPr>
          <p:spPr>
            <a:xfrm>
              <a:off x="7279863" y="2514600"/>
              <a:ext cx="1635537" cy="2895599"/>
            </a:xfrm>
            <a:prstGeom prst="roundRect">
              <a:avLst>
                <a:gd name="adj" fmla="val 8317"/>
              </a:avLst>
            </a:prstGeom>
            <a:no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400">
                  <a:solidFill>
                    <a:srgbClr val="000000"/>
                  </a:solidFill>
                </a:rPr>
                <a:t>Host B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49" name="Trapezoid 48">
              <a:extLst>
                <a:ext uri="{FF2B5EF4-FFF2-40B4-BE49-F238E27FC236}">
                  <a16:creationId xmlns:a16="http://schemas.microsoft.com/office/drawing/2014/main" id="{B68319D7-6AD7-0A4B-861F-667C309449FE}"/>
                </a:ext>
              </a:extLst>
            </p:cNvPr>
            <p:cNvSpPr/>
            <p:nvPr/>
          </p:nvSpPr>
          <p:spPr>
            <a:xfrm>
              <a:off x="7739642" y="3681193"/>
              <a:ext cx="715890" cy="272814"/>
            </a:xfrm>
            <a:prstGeom prst="trapezoid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 dirty="0">
                  <a:solidFill>
                    <a:schemeClr val="tx1"/>
                  </a:solidFill>
                </a:rPr>
                <a:t>Socket</a:t>
              </a:r>
            </a:p>
          </p:txBody>
        </p:sp>
        <p:sp>
          <p:nvSpPr>
            <p:cNvPr id="50" name="Alternate Process 49">
              <a:extLst>
                <a:ext uri="{FF2B5EF4-FFF2-40B4-BE49-F238E27FC236}">
                  <a16:creationId xmlns:a16="http://schemas.microsoft.com/office/drawing/2014/main" id="{B8B593B0-1DCD-8C4B-886C-3D085DA5DDAA}"/>
                </a:ext>
              </a:extLst>
            </p:cNvPr>
            <p:cNvSpPr/>
            <p:nvPr/>
          </p:nvSpPr>
          <p:spPr>
            <a:xfrm>
              <a:off x="7670936" y="2974158"/>
              <a:ext cx="850430" cy="355317"/>
            </a:xfrm>
            <a:prstGeom prst="flowChartAlternateProcess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>
                  <a:solidFill>
                    <a:schemeClr val="tx1"/>
                  </a:solidFill>
                </a:rPr>
                <a:t>Process</a:t>
              </a:r>
              <a:endParaRPr lang="en-US" sz="1200" b="0" dirty="0">
                <a:solidFill>
                  <a:schemeClr val="tx1"/>
                </a:solidFill>
              </a:endParaRPr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5C129B6-D03D-D647-B0FE-1A3392AE0F0D}"/>
                </a:ext>
              </a:extLst>
            </p:cNvPr>
            <p:cNvCxnSpPr>
              <a:stCxn id="50" idx="1"/>
              <a:endCxn id="42" idx="3"/>
            </p:cNvCxnSpPr>
            <p:nvPr/>
          </p:nvCxnSpPr>
          <p:spPr>
            <a:xfrm flipH="1">
              <a:off x="6592464" y="3151817"/>
              <a:ext cx="1078472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Rectangle 24">
              <a:extLst>
                <a:ext uri="{FF2B5EF4-FFF2-40B4-BE49-F238E27FC236}">
                  <a16:creationId xmlns:a16="http://schemas.microsoft.com/office/drawing/2014/main" id="{62AA2BA5-80C4-654E-81E1-4BB6114B69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3427764"/>
              <a:ext cx="1337489" cy="25319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chemeClr val="bg1"/>
                  </a:solidFill>
                  <a:latin typeface="+mn-lt"/>
                </a:rPr>
                <a:t>RPC layer</a:t>
              </a:r>
            </a:p>
          </p:txBody>
        </p:sp>
        <p:sp>
          <p:nvSpPr>
            <p:cNvPr id="53" name="Rectangle 24">
              <a:extLst>
                <a:ext uri="{FF2B5EF4-FFF2-40B4-BE49-F238E27FC236}">
                  <a16:creationId xmlns:a16="http://schemas.microsoft.com/office/drawing/2014/main" id="{58C1ADAA-B85C-2148-9581-81731A8BC0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3427764"/>
              <a:ext cx="1337489" cy="25319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chemeClr val="bg1"/>
                  </a:solidFill>
                  <a:latin typeface="+mn-lt"/>
                </a:rPr>
                <a:t>RPC layer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6287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398" y="1447800"/>
            <a:ext cx="5198473" cy="5029200"/>
          </a:xfrm>
        </p:spPr>
        <p:txBody>
          <a:bodyPr>
            <a:normAutofit fontScale="92500"/>
          </a:bodyPr>
          <a:lstStyle/>
          <a:p>
            <a:pPr>
              <a:lnSpc>
                <a:spcPct val="100000"/>
              </a:lnSpc>
            </a:pPr>
            <a:r>
              <a:rPr lang="en-US" dirty="0"/>
              <a:t>Layers are our friends!</a:t>
            </a:r>
          </a:p>
          <a:p>
            <a:pPr>
              <a:lnSpc>
                <a:spcPct val="100000"/>
              </a:lnSpc>
            </a:pPr>
            <a:r>
              <a:rPr lang="en-US" dirty="0"/>
              <a:t>RPCs are everywhere</a:t>
            </a:r>
          </a:p>
          <a:p>
            <a:pPr>
              <a:lnSpc>
                <a:spcPct val="100000"/>
              </a:lnSpc>
            </a:pPr>
            <a:r>
              <a:rPr lang="en-US" b="1" dirty="0"/>
              <a:t>Necessary</a:t>
            </a:r>
            <a:r>
              <a:rPr lang="en-US" dirty="0"/>
              <a:t> issues surrounding machine heterogeneity</a:t>
            </a:r>
          </a:p>
          <a:p>
            <a:pPr>
              <a:lnSpc>
                <a:spcPct val="100000"/>
              </a:lnSpc>
            </a:pPr>
            <a:r>
              <a:rPr lang="en-US" b="1" dirty="0"/>
              <a:t>Subtle</a:t>
            </a:r>
            <a:r>
              <a:rPr lang="en-US" dirty="0"/>
              <a:t> issues around </a:t>
            </a:r>
            <a:r>
              <a:rPr lang="en-US" b="1" dirty="0"/>
              <a:t>failures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At-least-once w/ retransmission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At-most-once w/ duplicate filtering</a:t>
            </a:r>
          </a:p>
          <a:p>
            <a:pPr lvl="2">
              <a:lnSpc>
                <a:spcPct val="100000"/>
              </a:lnSpc>
            </a:pPr>
            <a:r>
              <a:rPr lang="en-US" sz="1900" dirty="0"/>
              <a:t>Discard server state w/ cumulative acks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Exactly-once with:</a:t>
            </a:r>
          </a:p>
          <a:p>
            <a:pPr lvl="2">
              <a:lnSpc>
                <a:spcPct val="100000"/>
              </a:lnSpc>
            </a:pPr>
            <a:r>
              <a:rPr lang="en-US" sz="1900" dirty="0"/>
              <a:t>at-least-once </a:t>
            </a:r>
            <a:r>
              <a:rPr lang="en-US" sz="1900"/>
              <a:t>+ at-most-once</a:t>
            </a:r>
            <a:br>
              <a:rPr lang="en-US" sz="1900"/>
            </a:br>
            <a:r>
              <a:rPr lang="en-US" sz="1900"/>
              <a:t>+ </a:t>
            </a:r>
            <a:r>
              <a:rPr lang="en-US" sz="1900" dirty="0"/>
              <a:t>fault tolerance + no external actions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Summary: RPCs and Net. Comm.</a:t>
            </a:r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EABFEDEF-3E57-0C4D-A4B7-C463DF19398D}"/>
              </a:ext>
            </a:extLst>
          </p:cNvPr>
          <p:cNvGrpSpPr/>
          <p:nvPr/>
        </p:nvGrpSpPr>
        <p:grpSpPr>
          <a:xfrm>
            <a:off x="5350961" y="2514600"/>
            <a:ext cx="3564439" cy="2895600"/>
            <a:chOff x="5350961" y="2514600"/>
            <a:chExt cx="3564439" cy="2895600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29890CA-A8C1-564C-AB3A-7F3CB2AC4A73}"/>
                </a:ext>
              </a:extLst>
            </p:cNvPr>
            <p:cNvCxnSpPr>
              <a:stCxn id="14" idx="3"/>
              <a:endCxn id="22" idx="1"/>
            </p:cNvCxnSpPr>
            <p:nvPr/>
          </p:nvCxnSpPr>
          <p:spPr>
            <a:xfrm flipV="1">
              <a:off x="6837430" y="4840538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370DE57A-0BFA-E64E-AF37-B3802D31395E}"/>
                </a:ext>
              </a:extLst>
            </p:cNvPr>
            <p:cNvCxnSpPr>
              <a:stCxn id="12" idx="3"/>
              <a:endCxn id="20" idx="1"/>
            </p:cNvCxnSpPr>
            <p:nvPr/>
          </p:nvCxnSpPr>
          <p:spPr>
            <a:xfrm flipV="1">
              <a:off x="6837430" y="4334153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D6B2A2A1-AFFA-0E44-9530-B5945EE5B101}"/>
                </a:ext>
              </a:extLst>
            </p:cNvPr>
            <p:cNvCxnSpPr>
              <a:stCxn id="13" idx="3"/>
              <a:endCxn id="21" idx="1"/>
            </p:cNvCxnSpPr>
            <p:nvPr/>
          </p:nvCxnSpPr>
          <p:spPr>
            <a:xfrm flipV="1">
              <a:off x="6837430" y="4587346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00D676BB-95DF-0A43-8B11-6636FE58AA0E}"/>
                </a:ext>
              </a:extLst>
            </p:cNvPr>
            <p:cNvCxnSpPr>
              <a:stCxn id="19" idx="1"/>
              <a:endCxn id="11" idx="3"/>
            </p:cNvCxnSpPr>
            <p:nvPr/>
          </p:nvCxnSpPr>
          <p:spPr>
            <a:xfrm flipH="1">
              <a:off x="6837430" y="4080723"/>
              <a:ext cx="591413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24">
              <a:extLst>
                <a:ext uri="{FF2B5EF4-FFF2-40B4-BE49-F238E27FC236}">
                  <a16:creationId xmlns:a16="http://schemas.microsoft.com/office/drawing/2014/main" id="{9C9E9537-21DB-344B-91D7-303F4A08BC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2640262"/>
              <a:ext cx="1337489" cy="778193"/>
            </a:xfrm>
            <a:prstGeom prst="rect">
              <a:avLst/>
            </a:prstGeom>
            <a:solidFill>
              <a:srgbClr val="948A5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Application layer</a:t>
              </a:r>
            </a:p>
          </p:txBody>
        </p:sp>
        <p:sp>
          <p:nvSpPr>
            <p:cNvPr id="11" name="Rectangle 24">
              <a:extLst>
                <a:ext uri="{FF2B5EF4-FFF2-40B4-BE49-F238E27FC236}">
                  <a16:creationId xmlns:a16="http://schemas.microsoft.com/office/drawing/2014/main" id="{14523685-BDC7-4348-955F-6CA7B0D7C2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3954127"/>
              <a:ext cx="1337489" cy="253193"/>
            </a:xfrm>
            <a:prstGeom prst="rect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Transport layer</a:t>
              </a:r>
            </a:p>
          </p:txBody>
        </p:sp>
        <p:sp>
          <p:nvSpPr>
            <p:cNvPr id="12" name="Rectangle 24">
              <a:extLst>
                <a:ext uri="{FF2B5EF4-FFF2-40B4-BE49-F238E27FC236}">
                  <a16:creationId xmlns:a16="http://schemas.microsoft.com/office/drawing/2014/main" id="{3F8B5463-75B4-6040-8D73-DCF06F8FED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4207557"/>
              <a:ext cx="1337489" cy="25319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Network layer</a:t>
              </a:r>
            </a:p>
          </p:txBody>
        </p:sp>
        <p:sp>
          <p:nvSpPr>
            <p:cNvPr id="13" name="Rectangle 24">
              <a:extLst>
                <a:ext uri="{FF2B5EF4-FFF2-40B4-BE49-F238E27FC236}">
                  <a16:creationId xmlns:a16="http://schemas.microsoft.com/office/drawing/2014/main" id="{5DC77D42-4B88-8749-AD37-4B3E7D1CA2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4460750"/>
              <a:ext cx="1337489" cy="253193"/>
            </a:xfrm>
            <a:prstGeom prst="rect">
              <a:avLst/>
            </a:prstGeom>
            <a:solidFill>
              <a:srgbClr val="7F7F7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rgbClr val="000000"/>
                  </a:solidFill>
                  <a:latin typeface="+mn-lt"/>
                </a:rPr>
                <a:t>Link layer</a:t>
              </a:r>
            </a:p>
          </p:txBody>
        </p:sp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311C40D7-4378-E442-B13C-0D044DBE7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4713942"/>
              <a:ext cx="1337489" cy="253193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>
                  <a:latin typeface="+mn-lt"/>
                </a:rPr>
                <a:t>Physical layer</a:t>
              </a:r>
              <a:endParaRPr lang="en-US" sz="1200" b="0" dirty="0">
                <a:latin typeface="+mn-lt"/>
              </a:endParaRP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AE3FE675-5BB3-ED40-920C-FC8F1D9BDD2A}"/>
                </a:ext>
              </a:extLst>
            </p:cNvPr>
            <p:cNvSpPr/>
            <p:nvPr/>
          </p:nvSpPr>
          <p:spPr>
            <a:xfrm>
              <a:off x="5350961" y="2514601"/>
              <a:ext cx="1635537" cy="2895599"/>
            </a:xfrm>
            <a:prstGeom prst="roundRect">
              <a:avLst>
                <a:gd name="adj" fmla="val 8317"/>
              </a:avLst>
            </a:prstGeom>
            <a:no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400">
                  <a:solidFill>
                    <a:srgbClr val="000000"/>
                  </a:solidFill>
                </a:rPr>
                <a:t>Host A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6" name="Trapezoid 15">
              <a:extLst>
                <a:ext uri="{FF2B5EF4-FFF2-40B4-BE49-F238E27FC236}">
                  <a16:creationId xmlns:a16="http://schemas.microsoft.com/office/drawing/2014/main" id="{2BB1478C-D221-424D-A171-C2D7B13FB909}"/>
                </a:ext>
              </a:extLst>
            </p:cNvPr>
            <p:cNvSpPr/>
            <p:nvPr/>
          </p:nvSpPr>
          <p:spPr>
            <a:xfrm>
              <a:off x="5810740" y="3681194"/>
              <a:ext cx="715890" cy="272814"/>
            </a:xfrm>
            <a:prstGeom prst="trapezoid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 dirty="0">
                  <a:solidFill>
                    <a:schemeClr val="tx1"/>
                  </a:solidFill>
                </a:rPr>
                <a:t>Socket</a:t>
              </a:r>
            </a:p>
          </p:txBody>
        </p:sp>
        <p:sp>
          <p:nvSpPr>
            <p:cNvPr id="17" name="Alternate Process 16">
              <a:extLst>
                <a:ext uri="{FF2B5EF4-FFF2-40B4-BE49-F238E27FC236}">
                  <a16:creationId xmlns:a16="http://schemas.microsoft.com/office/drawing/2014/main" id="{1AE029E9-81D1-454D-9034-3F60F3F31C99}"/>
                </a:ext>
              </a:extLst>
            </p:cNvPr>
            <p:cNvSpPr/>
            <p:nvPr/>
          </p:nvSpPr>
          <p:spPr>
            <a:xfrm>
              <a:off x="5742034" y="2974159"/>
              <a:ext cx="850430" cy="355317"/>
            </a:xfrm>
            <a:prstGeom prst="flowChartAlternateProcess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 dirty="0">
                  <a:solidFill>
                    <a:schemeClr val="tx1"/>
                  </a:solidFill>
                </a:rPr>
                <a:t>Process</a:t>
              </a:r>
            </a:p>
          </p:txBody>
        </p:sp>
        <p:sp>
          <p:nvSpPr>
            <p:cNvPr id="18" name="Rectangle 24">
              <a:extLst>
                <a:ext uri="{FF2B5EF4-FFF2-40B4-BE49-F238E27FC236}">
                  <a16:creationId xmlns:a16="http://schemas.microsoft.com/office/drawing/2014/main" id="{A9FD41D1-B942-E947-8D3C-2854650D09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2640262"/>
              <a:ext cx="1337489" cy="778193"/>
            </a:xfrm>
            <a:prstGeom prst="rect">
              <a:avLst/>
            </a:prstGeom>
            <a:solidFill>
              <a:srgbClr val="948A54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t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Application layer</a:t>
              </a:r>
            </a:p>
          </p:txBody>
        </p:sp>
        <p:sp>
          <p:nvSpPr>
            <p:cNvPr id="19" name="Rectangle 24">
              <a:extLst>
                <a:ext uri="{FF2B5EF4-FFF2-40B4-BE49-F238E27FC236}">
                  <a16:creationId xmlns:a16="http://schemas.microsoft.com/office/drawing/2014/main" id="{765E8B02-1024-E440-AE4A-074EC01037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3954126"/>
              <a:ext cx="1337489" cy="253193"/>
            </a:xfrm>
            <a:prstGeom prst="rect">
              <a:avLst/>
            </a:prstGeom>
            <a:solidFill>
              <a:schemeClr val="accent3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Transport layer</a:t>
              </a:r>
            </a:p>
          </p:txBody>
        </p:sp>
        <p:sp>
          <p:nvSpPr>
            <p:cNvPr id="20" name="Rectangle 24">
              <a:extLst>
                <a:ext uri="{FF2B5EF4-FFF2-40B4-BE49-F238E27FC236}">
                  <a16:creationId xmlns:a16="http://schemas.microsoft.com/office/drawing/2014/main" id="{86822D63-9437-3243-B138-0047A6D2D7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4207556"/>
              <a:ext cx="1337489" cy="253193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latin typeface="+mn-lt"/>
                </a:rPr>
                <a:t>Network layer</a:t>
              </a:r>
            </a:p>
          </p:txBody>
        </p:sp>
        <p:sp>
          <p:nvSpPr>
            <p:cNvPr id="21" name="Rectangle 24">
              <a:extLst>
                <a:ext uri="{FF2B5EF4-FFF2-40B4-BE49-F238E27FC236}">
                  <a16:creationId xmlns:a16="http://schemas.microsoft.com/office/drawing/2014/main" id="{E08DA66B-D58F-5147-9E07-09B5714ADC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4460749"/>
              <a:ext cx="1337489" cy="253193"/>
            </a:xfrm>
            <a:prstGeom prst="rect">
              <a:avLst/>
            </a:prstGeom>
            <a:solidFill>
              <a:srgbClr val="7F7F7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rgbClr val="000000"/>
                  </a:solidFill>
                  <a:latin typeface="+mn-lt"/>
                </a:rPr>
                <a:t>Link layer</a:t>
              </a:r>
            </a:p>
          </p:txBody>
        </p:sp>
        <p:sp>
          <p:nvSpPr>
            <p:cNvPr id="22" name="Rectangle 24">
              <a:extLst>
                <a:ext uri="{FF2B5EF4-FFF2-40B4-BE49-F238E27FC236}">
                  <a16:creationId xmlns:a16="http://schemas.microsoft.com/office/drawing/2014/main" id="{FFBC5591-7046-D147-AF40-30745DFE9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4713941"/>
              <a:ext cx="1337489" cy="253193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>
                  <a:latin typeface="+mn-lt"/>
                </a:rPr>
                <a:t>Physical layer</a:t>
              </a:r>
              <a:endParaRPr lang="en-US" sz="1200" b="0" dirty="0">
                <a:latin typeface="+mn-lt"/>
              </a:endParaRPr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9EED5792-6984-B840-8562-93FFCD0D5AAB}"/>
                </a:ext>
              </a:extLst>
            </p:cNvPr>
            <p:cNvSpPr/>
            <p:nvPr/>
          </p:nvSpPr>
          <p:spPr>
            <a:xfrm>
              <a:off x="7279863" y="2514600"/>
              <a:ext cx="1635537" cy="2895599"/>
            </a:xfrm>
            <a:prstGeom prst="roundRect">
              <a:avLst>
                <a:gd name="adj" fmla="val 8317"/>
              </a:avLst>
            </a:prstGeom>
            <a:noFill/>
            <a:ln w="28575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b"/>
            <a:lstStyle/>
            <a:p>
              <a:pPr algn="ctr"/>
              <a:r>
                <a:rPr lang="en-US" sz="1400">
                  <a:solidFill>
                    <a:srgbClr val="000000"/>
                  </a:solidFill>
                </a:rPr>
                <a:t>Host B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BF1E7AD6-F2CC-3041-9E38-DB54E512B631}"/>
                </a:ext>
              </a:extLst>
            </p:cNvPr>
            <p:cNvSpPr/>
            <p:nvPr/>
          </p:nvSpPr>
          <p:spPr>
            <a:xfrm>
              <a:off x="7739642" y="3681193"/>
              <a:ext cx="715890" cy="272814"/>
            </a:xfrm>
            <a:prstGeom prst="trapezoid">
              <a:avLst/>
            </a:prstGeom>
            <a:solidFill>
              <a:schemeClr val="accent3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0" tIns="45720" rIns="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 dirty="0">
                  <a:solidFill>
                    <a:schemeClr val="tx1"/>
                  </a:solidFill>
                </a:rPr>
                <a:t>Socket</a:t>
              </a:r>
            </a:p>
          </p:txBody>
        </p:sp>
        <p:sp>
          <p:nvSpPr>
            <p:cNvPr id="25" name="Alternate Process 24">
              <a:extLst>
                <a:ext uri="{FF2B5EF4-FFF2-40B4-BE49-F238E27FC236}">
                  <a16:creationId xmlns:a16="http://schemas.microsoft.com/office/drawing/2014/main" id="{907CB0DB-604C-0E44-9459-07EBFF3A94A2}"/>
                </a:ext>
              </a:extLst>
            </p:cNvPr>
            <p:cNvSpPr/>
            <p:nvPr/>
          </p:nvSpPr>
          <p:spPr>
            <a:xfrm>
              <a:off x="7670936" y="2974158"/>
              <a:ext cx="850430" cy="355317"/>
            </a:xfrm>
            <a:prstGeom prst="flowChartAlternateProcess">
              <a:avLst/>
            </a:prstGeom>
            <a:solidFill>
              <a:schemeClr val="bg2">
                <a:lumMod val="75000"/>
              </a:schemeClr>
            </a:solidFill>
            <a:ln w="28575">
              <a:solidFill>
                <a:schemeClr val="tx1"/>
              </a:solidFill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200" b="0">
                  <a:solidFill>
                    <a:schemeClr val="tx1"/>
                  </a:solidFill>
                </a:rPr>
                <a:t>Process</a:t>
              </a:r>
              <a:endParaRPr lang="en-US" sz="1200" b="0" dirty="0">
                <a:solidFill>
                  <a:schemeClr val="tx1"/>
                </a:solidFill>
              </a:endParaRP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AD67F2EC-5500-D745-BBC0-828FAFDEFF9E}"/>
                </a:ext>
              </a:extLst>
            </p:cNvPr>
            <p:cNvCxnSpPr>
              <a:stCxn id="25" idx="1"/>
              <a:endCxn id="17" idx="3"/>
            </p:cNvCxnSpPr>
            <p:nvPr/>
          </p:nvCxnSpPr>
          <p:spPr>
            <a:xfrm flipH="1">
              <a:off x="6592464" y="3151817"/>
              <a:ext cx="1078472" cy="1"/>
            </a:xfrm>
            <a:prstGeom prst="straightConnector1">
              <a:avLst/>
            </a:prstGeom>
            <a:ln w="381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ysDash"/>
              <a:round/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Rectangle 24">
              <a:extLst>
                <a:ext uri="{FF2B5EF4-FFF2-40B4-BE49-F238E27FC236}">
                  <a16:creationId xmlns:a16="http://schemas.microsoft.com/office/drawing/2014/main" id="{3947F35E-BEBA-6B4D-B251-B23CDB6EC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9941" y="3427764"/>
              <a:ext cx="1337489" cy="25319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chemeClr val="bg1"/>
                  </a:solidFill>
                  <a:latin typeface="+mn-lt"/>
                </a:rPr>
                <a:t>RPC layer</a:t>
              </a:r>
            </a:p>
          </p:txBody>
        </p:sp>
        <p:sp>
          <p:nvSpPr>
            <p:cNvPr id="28" name="Rectangle 24">
              <a:extLst>
                <a:ext uri="{FF2B5EF4-FFF2-40B4-BE49-F238E27FC236}">
                  <a16:creationId xmlns:a16="http://schemas.microsoft.com/office/drawing/2014/main" id="{9BE15849-DE36-2C46-B553-0822A6ADE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28843" y="3427764"/>
              <a:ext cx="1337489" cy="253193"/>
            </a:xfrm>
            <a:prstGeom prst="rect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US" sz="1200" b="0" dirty="0">
                  <a:solidFill>
                    <a:schemeClr val="bg1"/>
                  </a:solidFill>
                  <a:latin typeface="+mn-lt"/>
                </a:rPr>
                <a:t>RPC layer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562434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Opens a TCP connection and writes the request</a:t>
            </a:r>
          </a:p>
          <a:p>
            <a:pPr lvl="1"/>
            <a:r>
              <a:rPr lang="en-US" dirty="0"/>
              <a:t>TCP may retransmit but server’s TCP receiver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will filter out duplicates internally, </a:t>
            </a:r>
            <a:r>
              <a:rPr lang="en-US" dirty="0"/>
              <a:t>with sequence numbers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No retry in Go RPC code (</a:t>
            </a:r>
            <a:r>
              <a:rPr lang="en-US" i="1" dirty="0"/>
              <a:t>i.e.,</a:t>
            </a:r>
            <a:r>
              <a:rPr lang="en-US" dirty="0"/>
              <a:t> will </a:t>
            </a:r>
            <a:r>
              <a:rPr lang="en-US" b="1" dirty="0"/>
              <a:t>not</a:t>
            </a:r>
            <a:r>
              <a:rPr lang="en-US" dirty="0"/>
              <a:t> create a second TCP connection)</a:t>
            </a:r>
          </a:p>
          <a:p>
            <a:endParaRPr lang="en-US" dirty="0"/>
          </a:p>
          <a:p>
            <a:r>
              <a:rPr lang="en-US" dirty="0"/>
              <a:t>However: Go RPC </a:t>
            </a:r>
            <a:r>
              <a:rPr lang="en-US" b="1" dirty="0"/>
              <a:t>returns an error </a:t>
            </a:r>
            <a:r>
              <a:rPr lang="en-US" dirty="0"/>
              <a:t>if it doesn’t get a reply</a:t>
            </a:r>
          </a:p>
          <a:p>
            <a:pPr lvl="1"/>
            <a:r>
              <a:rPr lang="en-US" dirty="0"/>
              <a:t>Perhaps after a TCP timeout</a:t>
            </a:r>
          </a:p>
          <a:p>
            <a:pPr lvl="1"/>
            <a:r>
              <a:rPr lang="en-US" dirty="0"/>
              <a:t>Perhaps server didn’t see request</a:t>
            </a:r>
          </a:p>
          <a:p>
            <a:pPr lvl="1"/>
            <a:r>
              <a:rPr lang="en-US" dirty="0"/>
              <a:t>Perhaps server processed request but server/net failed before reply came back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Go’s net/</a:t>
            </a:r>
            <a:r>
              <a:rPr lang="en-US" dirty="0" err="1"/>
              <a:t>rpc</a:t>
            </a:r>
            <a:r>
              <a:rPr lang="en-US" dirty="0"/>
              <a:t> is at-most-once</a:t>
            </a:r>
          </a:p>
        </p:txBody>
      </p:sp>
    </p:spTree>
    <p:extLst>
      <p:ext uri="{BB962C8B-B14F-4D97-AF65-F5344CB8AC3E}">
        <p14:creationId xmlns:p14="http://schemas.microsoft.com/office/powerpoint/2010/main" val="1291198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Go’s RPC </a:t>
            </a:r>
            <a:r>
              <a:rPr lang="en-US" sz="2800" b="1" dirty="0"/>
              <a:t>isn’t enough </a:t>
            </a:r>
            <a:r>
              <a:rPr lang="en-US" sz="2800" dirty="0"/>
              <a:t>for Assignments 1 and 2 </a:t>
            </a:r>
          </a:p>
          <a:p>
            <a:pPr lvl="1"/>
            <a:r>
              <a:rPr lang="en-US" sz="2800" dirty="0"/>
              <a:t>It only applies to a single RPC call</a:t>
            </a:r>
          </a:p>
          <a:p>
            <a:pPr lvl="1"/>
            <a:endParaRPr lang="en-US" sz="2800" spc="-100" dirty="0"/>
          </a:p>
          <a:p>
            <a:pPr lvl="1"/>
            <a:r>
              <a:rPr lang="en-US" sz="2800" spc="-100" dirty="0"/>
              <a:t>If worker doesn’t respond, master </a:t>
            </a:r>
            <a:r>
              <a:rPr lang="en-US" sz="2800" b="1" spc="-100" dirty="0">
                <a:solidFill>
                  <a:srgbClr val="00B050"/>
                </a:solidFill>
              </a:rPr>
              <a:t>re-sends</a:t>
            </a:r>
            <a:r>
              <a:rPr lang="en-US" sz="2800" spc="-100" dirty="0"/>
              <a:t> to another</a:t>
            </a:r>
          </a:p>
          <a:p>
            <a:pPr lvl="2"/>
            <a:r>
              <a:rPr lang="en-US" sz="2800" dirty="0"/>
              <a:t>Go RPC </a:t>
            </a:r>
            <a:r>
              <a:rPr lang="en-US" sz="2800" b="1" dirty="0">
                <a:solidFill>
                  <a:srgbClr val="FF0000"/>
                </a:solidFill>
              </a:rPr>
              <a:t>can’t detect </a:t>
            </a:r>
            <a:r>
              <a:rPr lang="en-US" sz="2800" dirty="0"/>
              <a:t>this kind of duplicate </a:t>
            </a:r>
          </a:p>
          <a:p>
            <a:pPr lvl="1"/>
            <a:endParaRPr lang="en-US" sz="2800" b="1" dirty="0">
              <a:solidFill>
                <a:srgbClr val="FF0000"/>
              </a:solidFill>
            </a:endParaRPr>
          </a:p>
          <a:p>
            <a:pPr lvl="1"/>
            <a:r>
              <a:rPr lang="en-US" sz="2800" b="1" dirty="0">
                <a:solidFill>
                  <a:srgbClr val="FF0000"/>
                </a:solidFill>
              </a:rPr>
              <a:t>Breaks at-most-once </a:t>
            </a:r>
            <a:r>
              <a:rPr lang="en-US" sz="2800" dirty="0"/>
              <a:t>semantics</a:t>
            </a:r>
          </a:p>
          <a:p>
            <a:pPr lvl="2"/>
            <a:r>
              <a:rPr lang="en-US" sz="2800" dirty="0"/>
              <a:t>No problem in Assignments 1 and 2 (handles at application level)</a:t>
            </a:r>
          </a:p>
          <a:p>
            <a:endParaRPr lang="en-US" sz="2800" dirty="0"/>
          </a:p>
          <a:p>
            <a:r>
              <a:rPr lang="en-US" sz="2800" dirty="0"/>
              <a:t>In Assignment 3 </a:t>
            </a:r>
            <a:r>
              <a:rPr lang="en-US" sz="2800" b="1" dirty="0"/>
              <a:t>you</a:t>
            </a:r>
            <a:r>
              <a:rPr lang="en-US" sz="2800" dirty="0"/>
              <a:t> will explicitly detect duplicates using something like what we’ve talked about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RPC and Assignments 1 and 2</a:t>
            </a:r>
          </a:p>
        </p:txBody>
      </p:sp>
    </p:spTree>
    <p:extLst>
      <p:ext uri="{BB962C8B-B14F-4D97-AF65-F5344CB8AC3E}">
        <p14:creationId xmlns:p14="http://schemas.microsoft.com/office/powerpoint/2010/main" val="1184830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Client may </a:t>
            </a:r>
            <a:r>
              <a:rPr lang="en-US" b="1" dirty="0">
                <a:solidFill>
                  <a:srgbClr val="FF0000"/>
                </a:solidFill>
              </a:rPr>
              <a:t>crash and reboot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Packets may be </a:t>
            </a:r>
            <a:r>
              <a:rPr lang="en-US" b="1" dirty="0">
                <a:solidFill>
                  <a:srgbClr val="FF0000"/>
                </a:solidFill>
              </a:rPr>
              <a:t>dropped</a:t>
            </a:r>
          </a:p>
          <a:p>
            <a:pPr lvl="1"/>
            <a:r>
              <a:rPr lang="en-US" dirty="0"/>
              <a:t>Some individual</a:t>
            </a:r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packet loss </a:t>
            </a:r>
            <a:r>
              <a:rPr lang="en-US" dirty="0"/>
              <a:t>in the Internet</a:t>
            </a:r>
          </a:p>
          <a:p>
            <a:pPr lvl="1"/>
            <a:r>
              <a:rPr lang="en-US" b="1" dirty="0">
                <a:solidFill>
                  <a:srgbClr val="FF0000"/>
                </a:solidFill>
              </a:rPr>
              <a:t>Broken routing </a:t>
            </a:r>
            <a:r>
              <a:rPr lang="en-US" dirty="0"/>
              <a:t>results in many lost packets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Server may </a:t>
            </a:r>
            <a:r>
              <a:rPr lang="en-US" b="1" dirty="0">
                <a:solidFill>
                  <a:srgbClr val="FF0000"/>
                </a:solidFill>
              </a:rPr>
              <a:t>crash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>
                <a:solidFill>
                  <a:srgbClr val="FF0000"/>
                </a:solidFill>
              </a:rPr>
              <a:t>and reboot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Network or server might just be </a:t>
            </a:r>
            <a:r>
              <a:rPr lang="en-US" b="1" dirty="0">
                <a:solidFill>
                  <a:srgbClr val="FF0000"/>
                </a:solidFill>
              </a:rPr>
              <a:t>very slow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could </a:t>
            </a:r>
            <a:r>
              <a:rPr lang="en-US" i="1" dirty="0"/>
              <a:t>possibly</a:t>
            </a:r>
            <a:r>
              <a:rPr lang="en-US" dirty="0"/>
              <a:t> go wrong?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2098766"/>
          </a:xfrm>
          <a:prstGeom prst="rect">
            <a:avLst/>
          </a:prstGeom>
          <a:solidFill>
            <a:schemeClr val="tx1">
              <a:lumMod val="50000"/>
              <a:lumOff val="50000"/>
              <a:alpha val="67000"/>
            </a:schemeClr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txBody>
          <a:bodyPr wrap="square">
            <a:spAutoFit/>
          </a:bodyPr>
          <a:lstStyle/>
          <a:p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5129348"/>
            <a:ext cx="9144000" cy="1731681"/>
          </a:xfrm>
          <a:prstGeom prst="rect">
            <a:avLst/>
          </a:prstGeom>
          <a:solidFill>
            <a:schemeClr val="tx1">
              <a:lumMod val="50000"/>
              <a:lumOff val="50000"/>
              <a:alpha val="67000"/>
            </a:schemeClr>
          </a:solidFill>
          <a:ln w="28575"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txBody>
          <a:bodyPr wrap="square">
            <a:noAutofit/>
          </a:bodyPr>
          <a:lstStyle/>
          <a:p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0510" y="5502745"/>
            <a:ext cx="7246779" cy="4924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All these may </a:t>
            </a:r>
            <a:r>
              <a:rPr lang="en-US" sz="2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look the same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to the client</a:t>
            </a:r>
            <a:r>
              <a:rPr lang="is-IS" sz="2600" dirty="0">
                <a:latin typeface="Arial" charset="0"/>
                <a:ea typeface="Arial" charset="0"/>
                <a:cs typeface="Arial" charset="0"/>
              </a:rPr>
              <a:t>…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50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2929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Failures, from client’s </a:t>
            </a:r>
            <a:r>
              <a:rPr lang="en-US" dirty="0"/>
              <a:t>perspective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97989" y="2201621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5717766" y="2201621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751" y="2048001"/>
            <a:ext cx="609600" cy="609600"/>
          </a:xfrm>
          <a:prstGeom prst="rect">
            <a:avLst/>
          </a:prstGeom>
        </p:spPr>
      </p:pic>
      <p:pic>
        <p:nvPicPr>
          <p:cNvPr id="8" name="Picture 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166" y="2048001"/>
            <a:ext cx="609600" cy="6096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 rot="426504">
            <a:off x="3520539" y="2533549"/>
            <a:ext cx="10390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request</a:t>
            </a:r>
          </a:p>
        </p:txBody>
      </p:sp>
      <p:cxnSp>
        <p:nvCxnSpPr>
          <p:cNvPr id="24" name="Straight Connector 23"/>
          <p:cNvCxnSpPr>
            <a:stCxn id="7" idx="2"/>
          </p:cNvCxnSpPr>
          <p:nvPr/>
        </p:nvCxnSpPr>
        <p:spPr>
          <a:xfrm>
            <a:off x="3162551" y="2657601"/>
            <a:ext cx="778" cy="1510711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8" idx="2"/>
          </p:cNvCxnSpPr>
          <p:nvPr/>
        </p:nvCxnSpPr>
        <p:spPr>
          <a:xfrm>
            <a:off x="5412966" y="2657601"/>
            <a:ext cx="0" cy="1481512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667494" y="3768202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  <p:grpSp>
        <p:nvGrpSpPr>
          <p:cNvPr id="41" name="Group 40"/>
          <p:cNvGrpSpPr/>
          <p:nvPr/>
        </p:nvGrpSpPr>
        <p:grpSpPr>
          <a:xfrm>
            <a:off x="3162551" y="2840968"/>
            <a:ext cx="1995888" cy="423424"/>
            <a:chOff x="3463439" y="4842720"/>
            <a:chExt cx="1995888" cy="423424"/>
          </a:xfrm>
        </p:grpSpPr>
        <p:sp>
          <p:nvSpPr>
            <p:cNvPr id="18" name="TextBox 17"/>
            <p:cNvSpPr txBox="1"/>
            <p:nvPr/>
          </p:nvSpPr>
          <p:spPr>
            <a:xfrm>
              <a:off x="5018180" y="4866034"/>
              <a:ext cx="441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solidFill>
                    <a:srgbClr val="FF0000"/>
                  </a:solidFill>
                  <a:latin typeface="Arial" charset="0"/>
                </a:rPr>
                <a:t>✘</a:t>
              </a:r>
            </a:p>
          </p:txBody>
        </p:sp>
        <p:cxnSp>
          <p:nvCxnSpPr>
            <p:cNvPr id="29" name="Curved Connector 8"/>
            <p:cNvCxnSpPr/>
            <p:nvPr/>
          </p:nvCxnSpPr>
          <p:spPr>
            <a:xfrm flipH="1" flipV="1">
              <a:off x="3463439" y="4842720"/>
              <a:ext cx="1709937" cy="194824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42" name="Group 41"/>
          <p:cNvGrpSpPr/>
          <p:nvPr/>
        </p:nvGrpSpPr>
        <p:grpSpPr>
          <a:xfrm>
            <a:off x="3162552" y="2839689"/>
            <a:ext cx="2250414" cy="970592"/>
            <a:chOff x="3463440" y="4841441"/>
            <a:chExt cx="2250414" cy="970592"/>
          </a:xfrm>
        </p:grpSpPr>
        <p:cxnSp>
          <p:nvCxnSpPr>
            <p:cNvPr id="33" name="Curved Connector 8"/>
            <p:cNvCxnSpPr/>
            <p:nvPr/>
          </p:nvCxnSpPr>
          <p:spPr>
            <a:xfrm flipH="1" flipV="1">
              <a:off x="3463440" y="4841441"/>
              <a:ext cx="2250414" cy="252159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Curved Connector 8"/>
            <p:cNvCxnSpPr/>
            <p:nvPr/>
          </p:nvCxnSpPr>
          <p:spPr>
            <a:xfrm flipV="1">
              <a:off x="4067798" y="5351628"/>
              <a:ext cx="1646056" cy="231805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3754005" y="5411923"/>
              <a:ext cx="441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solidFill>
                    <a:srgbClr val="FF0000"/>
                  </a:solidFill>
                  <a:latin typeface="Arial" charset="0"/>
                </a:rPr>
                <a:t>✘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 rot="21147479">
              <a:off x="4301405" y="5091709"/>
              <a:ext cx="740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reply</a:t>
              </a:r>
              <a:endParaRPr lang="en-US" b="0" i="1" dirty="0">
                <a:latin typeface="Arial"/>
                <a:cs typeface="Arial"/>
              </a:endParaRPr>
            </a:p>
          </p:txBody>
        </p:sp>
      </p:grpSp>
      <p:sp>
        <p:nvSpPr>
          <p:cNvPr id="21" name="Rectangle 20"/>
          <p:cNvSpPr/>
          <p:nvPr/>
        </p:nvSpPr>
        <p:spPr>
          <a:xfrm>
            <a:off x="464618" y="5011618"/>
            <a:ext cx="8214765" cy="4924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The cause of the failure is</a:t>
            </a:r>
            <a:r>
              <a:rPr lang="en-US" sz="2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 hidden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from the </a:t>
            </a:r>
            <a:r>
              <a:rPr lang="en-US" sz="2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client!</a:t>
            </a:r>
          </a:p>
        </p:txBody>
      </p:sp>
    </p:spTree>
    <p:extLst>
      <p:ext uri="{BB962C8B-B14F-4D97-AF65-F5344CB8AC3E}">
        <p14:creationId xmlns:p14="http://schemas.microsoft.com/office/powerpoint/2010/main" val="37345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Simplest</a:t>
            </a:r>
            <a:r>
              <a:rPr lang="en-US" dirty="0"/>
              <a:t> scheme for handling failures</a:t>
            </a:r>
          </a:p>
          <a:p>
            <a:pPr lvl="1"/>
            <a:endParaRPr lang="en-US" dirty="0"/>
          </a:p>
          <a:p>
            <a:pPr marL="571500" indent="-514350">
              <a:buFont typeface="+mj-lt"/>
              <a:buAutoNum type="arabicPeriod"/>
            </a:pPr>
            <a:r>
              <a:rPr lang="en-US" dirty="0"/>
              <a:t>Client stub </a:t>
            </a:r>
            <a:r>
              <a:rPr lang="en-US" b="1" dirty="0"/>
              <a:t>waits for a response</a:t>
            </a:r>
            <a:r>
              <a:rPr lang="en-US" dirty="0"/>
              <a:t>, for a while</a:t>
            </a:r>
          </a:p>
          <a:p>
            <a:pPr lvl="1"/>
            <a:r>
              <a:rPr lang="en-US" dirty="0"/>
              <a:t>Response takes the form of an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acknowledgement </a:t>
            </a:r>
            <a:r>
              <a:rPr lang="en-US" dirty="0"/>
              <a:t>message from the server stub</a:t>
            </a:r>
          </a:p>
          <a:p>
            <a:pPr lvl="2"/>
            <a:endParaRPr lang="en-US" b="1" i="1" dirty="0">
              <a:solidFill>
                <a:schemeClr val="accent6">
                  <a:lumMod val="75000"/>
                </a:schemeClr>
              </a:solidFill>
            </a:endParaRPr>
          </a:p>
          <a:p>
            <a:pPr marL="571500" indent="-514350">
              <a:buFont typeface="+mj-lt"/>
              <a:buAutoNum type="arabicPeriod"/>
            </a:pPr>
            <a:r>
              <a:rPr lang="en-US" dirty="0"/>
              <a:t>If no response arrives after a fixed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timeout</a:t>
            </a:r>
            <a:r>
              <a:rPr lang="en-US" dirty="0"/>
              <a:t> time period, then client stub </a:t>
            </a:r>
            <a:r>
              <a:rPr lang="en-US" b="1" dirty="0"/>
              <a:t>re-sends the request</a:t>
            </a:r>
          </a:p>
          <a:p>
            <a:endParaRPr lang="en-US" dirty="0"/>
          </a:p>
          <a:p>
            <a:r>
              <a:rPr lang="en-US" dirty="0"/>
              <a:t>Repeat the above a few times</a:t>
            </a:r>
          </a:p>
          <a:p>
            <a:pPr lvl="1"/>
            <a:r>
              <a:rPr lang="en-US" i="1" dirty="0"/>
              <a:t>Still no response?  </a:t>
            </a:r>
            <a:r>
              <a:rPr lang="en-US" dirty="0"/>
              <a:t>Return an error to the application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At-Least-Once scheme</a:t>
            </a:r>
          </a:p>
        </p:txBody>
      </p:sp>
    </p:spTree>
    <p:extLst>
      <p:ext uri="{BB962C8B-B14F-4D97-AF65-F5344CB8AC3E}">
        <p14:creationId xmlns:p14="http://schemas.microsoft.com/office/powerpoint/2010/main" val="67710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1"/>
            <a:ext cx="8763000" cy="1000818"/>
          </a:xfrm>
        </p:spPr>
        <p:txBody>
          <a:bodyPr>
            <a:normAutofit/>
          </a:bodyPr>
          <a:lstStyle/>
          <a:p>
            <a:r>
              <a:rPr lang="en-US" dirty="0"/>
              <a:t>Client sends a “debit $10 from bank account” RPC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At-Least-Once and side effects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pic>
        <p:nvPicPr>
          <p:cNvPr id="8" name="Picture 7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10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11" idx="2"/>
          </p:cNvCxnSpPr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5" name="Group 34"/>
          <p:cNvGrpSpPr/>
          <p:nvPr/>
        </p:nvGrpSpPr>
        <p:grpSpPr>
          <a:xfrm>
            <a:off x="2967724" y="3549515"/>
            <a:ext cx="4262672" cy="1459593"/>
            <a:chOff x="2967724" y="3549515"/>
            <a:chExt cx="4262672" cy="1459593"/>
          </a:xfrm>
        </p:grpSpPr>
        <p:sp>
          <p:nvSpPr>
            <p:cNvPr id="15" name="TextBox 14"/>
            <p:cNvSpPr txBox="1"/>
            <p:nvPr/>
          </p:nvSpPr>
          <p:spPr>
            <a:xfrm rot="436411">
              <a:off x="3341828" y="3549515"/>
              <a:ext cx="19928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Debit(acct, $10)</a:t>
              </a:r>
            </a:p>
          </p:txBody>
        </p:sp>
        <p:cxnSp>
          <p:nvCxnSpPr>
            <p:cNvPr id="16" name="Curved Connector 8"/>
            <p:cNvCxnSpPr/>
            <p:nvPr/>
          </p:nvCxnSpPr>
          <p:spPr>
            <a:xfrm flipH="1" flipV="1">
              <a:off x="2967724" y="3811556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2985499" y="4485888"/>
              <a:ext cx="5437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0" dirty="0">
                  <a:solidFill>
                    <a:srgbClr val="FF0000"/>
                  </a:solidFill>
                  <a:latin typeface="Arial" charset="0"/>
                </a:rPr>
                <a:t>✘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821036" y="4020692"/>
              <a:ext cx="14093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(debit $10)</a:t>
              </a:r>
            </a:p>
          </p:txBody>
        </p:sp>
        <p:cxnSp>
          <p:nvCxnSpPr>
            <p:cNvPr id="23" name="Curved Connector 8"/>
            <p:cNvCxnSpPr/>
            <p:nvPr/>
          </p:nvCxnSpPr>
          <p:spPr>
            <a:xfrm flipV="1">
              <a:off x="3393392" y="4398624"/>
              <a:ext cx="2302688" cy="328531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21081770">
              <a:off x="3900559" y="4190544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2964630" y="4896028"/>
            <a:ext cx="4270774" cy="1247676"/>
            <a:chOff x="2964630" y="5032385"/>
            <a:chExt cx="4270774" cy="1247676"/>
          </a:xfrm>
        </p:grpSpPr>
        <p:sp>
          <p:nvSpPr>
            <p:cNvPr id="25" name="TextBox 24"/>
            <p:cNvSpPr txBox="1"/>
            <p:nvPr/>
          </p:nvSpPr>
          <p:spPr>
            <a:xfrm rot="21081770">
              <a:off x="3734950" y="569549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26" name="Curved Connector 8"/>
            <p:cNvCxnSpPr/>
            <p:nvPr/>
          </p:nvCxnSpPr>
          <p:spPr>
            <a:xfrm flipV="1">
              <a:off x="2976939" y="5852229"/>
              <a:ext cx="2739124" cy="427832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 rot="436411">
              <a:off x="3325164" y="5032385"/>
              <a:ext cx="199285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Debit(acct, $10)</a:t>
              </a:r>
            </a:p>
          </p:txBody>
        </p:sp>
        <p:cxnSp>
          <p:nvCxnSpPr>
            <p:cNvPr id="32" name="Curved Connector 8"/>
            <p:cNvCxnSpPr/>
            <p:nvPr/>
          </p:nvCxnSpPr>
          <p:spPr>
            <a:xfrm flipH="1" flipV="1">
              <a:off x="2964630" y="5287857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5826044" y="5525933"/>
              <a:ext cx="14093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(debit $10)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697591" y="3825446"/>
            <a:ext cx="1183588" cy="1326054"/>
            <a:chOff x="1697591" y="3825446"/>
            <a:chExt cx="1183588" cy="1326054"/>
          </a:xfrm>
        </p:grpSpPr>
        <p:sp>
          <p:nvSpPr>
            <p:cNvPr id="17" name="Left Brace 16"/>
            <p:cNvSpPr/>
            <p:nvPr/>
          </p:nvSpPr>
          <p:spPr>
            <a:xfrm>
              <a:off x="2703037" y="3825446"/>
              <a:ext cx="178142" cy="1326054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/>
            <p:cNvSpPr txBox="1"/>
            <p:nvPr/>
          </p:nvSpPr>
          <p:spPr>
            <a:xfrm rot="18900000">
              <a:off x="1697591" y="462441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>
                  <a:latin typeface="Arial" charset="0"/>
                  <a:ea typeface="Arial" charset="0"/>
                  <a:cs typeface="Arial" charset="0"/>
                </a:rPr>
                <a:t>Timeout</a:t>
              </a:r>
              <a:endParaRPr lang="en-US" b="0" dirty="0">
                <a:latin typeface="Arial" charset="0"/>
                <a:ea typeface="Arial" charset="0"/>
                <a:cs typeface="Arial" charset="0"/>
              </a:endParaRPr>
            </a:p>
          </p:txBody>
        </p:sp>
      </p:grpSp>
      <p:sp>
        <p:nvSpPr>
          <p:cNvPr id="38" name="Right Arrow 37"/>
          <p:cNvSpPr/>
          <p:nvPr/>
        </p:nvSpPr>
        <p:spPr>
          <a:xfrm>
            <a:off x="1751780" y="4594807"/>
            <a:ext cx="360947" cy="264695"/>
          </a:xfrm>
          <a:prstGeom prst="rightArrow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</p:spTree>
    <p:extLst>
      <p:ext uri="{BB962C8B-B14F-4D97-AF65-F5344CB8AC3E}">
        <p14:creationId xmlns:p14="http://schemas.microsoft.com/office/powerpoint/2010/main" val="1796358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8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624991"/>
          </a:xfrm>
        </p:spPr>
        <p:txBody>
          <a:bodyPr>
            <a:normAutofit/>
          </a:bodyPr>
          <a:lstStyle/>
          <a:p>
            <a:r>
              <a:rPr lang="en-US"/>
              <a:t>put(x</a:t>
            </a:r>
            <a:r>
              <a:rPr lang="en-US" dirty="0"/>
              <a:t>, </a:t>
            </a:r>
            <a:r>
              <a:rPr lang="en-US" i="1" dirty="0"/>
              <a:t>value</a:t>
            </a:r>
            <a:r>
              <a:rPr lang="en-US" dirty="0"/>
              <a:t>), then get(x): expect answer to be </a:t>
            </a:r>
            <a:r>
              <a:rPr lang="en-US" i="1" dirty="0">
                <a:sym typeface="Wingdings"/>
              </a:rPr>
              <a:t>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At-Least-Once and writes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2962654" y="3342736"/>
            <a:ext cx="2210723" cy="527020"/>
            <a:chOff x="2962654" y="3342736"/>
            <a:chExt cx="2210723" cy="527020"/>
          </a:xfrm>
        </p:grpSpPr>
        <p:sp>
          <p:nvSpPr>
            <p:cNvPr id="9" name="TextBox 8"/>
            <p:cNvSpPr txBox="1"/>
            <p:nvPr/>
          </p:nvSpPr>
          <p:spPr>
            <a:xfrm rot="426504">
              <a:off x="3466621" y="3342736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10)</a:t>
              </a:r>
            </a:p>
          </p:txBody>
        </p:sp>
        <p:cxnSp>
          <p:nvCxnSpPr>
            <p:cNvPr id="15" name="Curved Connector 8"/>
            <p:cNvCxnSpPr/>
            <p:nvPr/>
          </p:nvCxnSpPr>
          <p:spPr>
            <a:xfrm flipH="1" flipV="1">
              <a:off x="2962654" y="3622046"/>
              <a:ext cx="2210723" cy="247710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Rectangle 29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1" name="Picture 30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Folded Corner 19"/>
          <p:cNvSpPr/>
          <p:nvPr/>
        </p:nvSpPr>
        <p:spPr>
          <a:xfrm>
            <a:off x="2863922" y="2366464"/>
            <a:ext cx="1653775" cy="801430"/>
          </a:xfrm>
          <a:prstGeom prst="foldedCorner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ut(x,10</a:t>
            </a:r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put(x,20)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747384" y="3622046"/>
            <a:ext cx="4933295" cy="1390694"/>
            <a:chOff x="1747384" y="3622046"/>
            <a:chExt cx="4933295" cy="1390694"/>
          </a:xfrm>
        </p:grpSpPr>
        <p:sp>
          <p:nvSpPr>
            <p:cNvPr id="23" name="TextBox 22"/>
            <p:cNvSpPr txBox="1"/>
            <p:nvPr/>
          </p:nvSpPr>
          <p:spPr>
            <a:xfrm rot="426504">
              <a:off x="3683518" y="3848913"/>
              <a:ext cx="12939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10)</a:t>
              </a: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2754217" y="3622046"/>
              <a:ext cx="128683" cy="490037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 rot="18900000">
              <a:off x="1747384" y="399072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>
                  <a:latin typeface="Arial" charset="0"/>
                  <a:ea typeface="Arial" charset="0"/>
                  <a:cs typeface="Arial" charset="0"/>
                </a:rPr>
                <a:t>Timeout</a:t>
              </a:r>
            </a:p>
          </p:txBody>
        </p:sp>
        <p:cxnSp>
          <p:nvCxnSpPr>
            <p:cNvPr id="25" name="Curved Connector 8"/>
            <p:cNvCxnSpPr/>
            <p:nvPr/>
          </p:nvCxnSpPr>
          <p:spPr>
            <a:xfrm flipV="1">
              <a:off x="2963916" y="4569373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21081770">
              <a:off x="3765593" y="441794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3" name="Curved Connector 8"/>
            <p:cNvCxnSpPr/>
            <p:nvPr/>
          </p:nvCxnSpPr>
          <p:spPr>
            <a:xfrm flipH="1" flipV="1">
              <a:off x="2970311" y="4113219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811530" y="4275378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27C08B06-30E9-0649-A94A-EE35C0AC67DC}"/>
              </a:ext>
            </a:extLst>
          </p:cNvPr>
          <p:cNvSpPr/>
          <p:nvPr/>
        </p:nvSpPr>
        <p:spPr>
          <a:xfrm>
            <a:off x="910510" y="5090504"/>
            <a:ext cx="7246779" cy="89255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Idempotent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 requests are safe to re-execute, causing no side effects</a:t>
            </a:r>
            <a:r>
              <a:rPr lang="is-IS" sz="2600" dirty="0">
                <a:latin typeface="Arial" charset="0"/>
                <a:ea typeface="Arial" charset="0"/>
                <a:cs typeface="Arial" charset="0"/>
              </a:rPr>
              <a:t>…</a:t>
            </a:r>
            <a:endParaRPr lang="en-US" sz="26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9156D19-8E5D-1B43-BFDE-5043CD33A6F1}"/>
              </a:ext>
            </a:extLst>
          </p:cNvPr>
          <p:cNvSpPr/>
          <p:nvPr/>
        </p:nvSpPr>
        <p:spPr>
          <a:xfrm>
            <a:off x="910510" y="3644703"/>
            <a:ext cx="7237941" cy="12926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600" dirty="0">
                <a:latin typeface="Arial" charset="0"/>
                <a:ea typeface="Arial" charset="0"/>
                <a:cs typeface="Arial" charset="0"/>
              </a:rPr>
              <a:t>Idempotent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operation is one that has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no additional effect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if it is called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more than once 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with the </a:t>
            </a:r>
            <a:r>
              <a:rPr lang="en-US" sz="2600" dirty="0">
                <a:latin typeface="Arial" charset="0"/>
                <a:ea typeface="Arial" charset="0"/>
                <a:cs typeface="Arial" charset="0"/>
              </a:rPr>
              <a:t>same</a:t>
            </a:r>
            <a:r>
              <a:rPr lang="en-US" sz="2600" b="0" dirty="0">
                <a:latin typeface="Arial" charset="0"/>
                <a:ea typeface="Arial" charset="0"/>
                <a:cs typeface="Arial" charset="0"/>
              </a:rPr>
              <a:t> input parameters</a:t>
            </a:r>
          </a:p>
        </p:txBody>
      </p:sp>
    </p:spTree>
    <p:extLst>
      <p:ext uri="{BB962C8B-B14F-4D97-AF65-F5344CB8AC3E}">
        <p14:creationId xmlns:p14="http://schemas.microsoft.com/office/powerpoint/2010/main" val="70411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9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624991"/>
          </a:xfrm>
        </p:spPr>
        <p:txBody>
          <a:bodyPr>
            <a:normAutofit/>
          </a:bodyPr>
          <a:lstStyle/>
          <a:p>
            <a:r>
              <a:rPr lang="en-US"/>
              <a:t>put(x</a:t>
            </a:r>
            <a:r>
              <a:rPr lang="en-US" dirty="0"/>
              <a:t>, </a:t>
            </a:r>
            <a:r>
              <a:rPr lang="en-US" i="1" dirty="0"/>
              <a:t>value</a:t>
            </a:r>
            <a:r>
              <a:rPr lang="en-US" dirty="0"/>
              <a:t>), then get(x): expect answer to be </a:t>
            </a:r>
            <a:r>
              <a:rPr lang="en-US" i="1" dirty="0">
                <a:sym typeface="Wingdings"/>
              </a:rPr>
              <a:t>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At-Least-Once and writes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2962654" y="3342736"/>
            <a:ext cx="2210723" cy="527020"/>
            <a:chOff x="2962654" y="3342736"/>
            <a:chExt cx="2210723" cy="527020"/>
          </a:xfrm>
        </p:grpSpPr>
        <p:sp>
          <p:nvSpPr>
            <p:cNvPr id="9" name="TextBox 8"/>
            <p:cNvSpPr txBox="1"/>
            <p:nvPr/>
          </p:nvSpPr>
          <p:spPr>
            <a:xfrm rot="426504">
              <a:off x="3466621" y="3342736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10)</a:t>
              </a:r>
            </a:p>
          </p:txBody>
        </p:sp>
        <p:cxnSp>
          <p:nvCxnSpPr>
            <p:cNvPr id="15" name="Curved Connector 8"/>
            <p:cNvCxnSpPr/>
            <p:nvPr/>
          </p:nvCxnSpPr>
          <p:spPr>
            <a:xfrm flipH="1" flipV="1">
              <a:off x="2962654" y="3622046"/>
              <a:ext cx="2210723" cy="247710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9" name="Cloud Callout 18"/>
          <p:cNvSpPr/>
          <p:nvPr/>
        </p:nvSpPr>
        <p:spPr>
          <a:xfrm>
            <a:off x="769121" y="5332831"/>
            <a:ext cx="2094455" cy="975934"/>
          </a:xfrm>
          <a:prstGeom prst="cloudCallout">
            <a:avLst>
              <a:gd name="adj1" fmla="val 53700"/>
              <a:gd name="adj2" fmla="val 76995"/>
            </a:avLst>
          </a:prstGeom>
          <a:solidFill>
            <a:schemeClr val="accent1">
              <a:lumMod val="60000"/>
              <a:lumOff val="40000"/>
            </a:schemeClr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get(x)?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x=20</a:t>
            </a: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1" name="Picture 30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Folded Corner 19"/>
          <p:cNvSpPr/>
          <p:nvPr/>
        </p:nvSpPr>
        <p:spPr>
          <a:xfrm>
            <a:off x="2863922" y="2366464"/>
            <a:ext cx="1653775" cy="801430"/>
          </a:xfrm>
          <a:prstGeom prst="foldedCorner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ut(x,10</a:t>
            </a:r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put(x,20)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747384" y="3622046"/>
            <a:ext cx="4933295" cy="1390694"/>
            <a:chOff x="1747384" y="3622046"/>
            <a:chExt cx="4933295" cy="1390694"/>
          </a:xfrm>
        </p:grpSpPr>
        <p:sp>
          <p:nvSpPr>
            <p:cNvPr id="23" name="TextBox 22"/>
            <p:cNvSpPr txBox="1"/>
            <p:nvPr/>
          </p:nvSpPr>
          <p:spPr>
            <a:xfrm rot="426504">
              <a:off x="3683518" y="3848913"/>
              <a:ext cx="12939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10)</a:t>
              </a: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2754217" y="3622046"/>
              <a:ext cx="128683" cy="490037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 rot="18900000">
              <a:off x="1747384" y="399072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>
                  <a:latin typeface="Arial" charset="0"/>
                  <a:ea typeface="Arial" charset="0"/>
                  <a:cs typeface="Arial" charset="0"/>
                </a:rPr>
                <a:t>Timeout</a:t>
              </a:r>
            </a:p>
          </p:txBody>
        </p:sp>
        <p:cxnSp>
          <p:nvCxnSpPr>
            <p:cNvPr id="25" name="Curved Connector 8"/>
            <p:cNvCxnSpPr/>
            <p:nvPr/>
          </p:nvCxnSpPr>
          <p:spPr>
            <a:xfrm flipV="1">
              <a:off x="2963916" y="4569373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21081770">
              <a:off x="3765593" y="441794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3" name="Curved Connector 8"/>
            <p:cNvCxnSpPr/>
            <p:nvPr/>
          </p:nvCxnSpPr>
          <p:spPr>
            <a:xfrm flipH="1" flipV="1">
              <a:off x="2970311" y="4113219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811530" y="4275378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970441" y="4982454"/>
            <a:ext cx="3707832" cy="1180805"/>
            <a:chOff x="2970441" y="4982454"/>
            <a:chExt cx="3707832" cy="1180805"/>
          </a:xfrm>
        </p:grpSpPr>
        <p:sp>
          <p:nvSpPr>
            <p:cNvPr id="34" name="TextBox 33"/>
            <p:cNvSpPr txBox="1"/>
            <p:nvPr/>
          </p:nvSpPr>
          <p:spPr>
            <a:xfrm rot="426504">
              <a:off x="3702868" y="4982454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20)</a:t>
              </a:r>
            </a:p>
          </p:txBody>
        </p:sp>
        <p:cxnSp>
          <p:nvCxnSpPr>
            <p:cNvPr id="35" name="Curved Connector 8"/>
            <p:cNvCxnSpPr/>
            <p:nvPr/>
          </p:nvCxnSpPr>
          <p:spPr>
            <a:xfrm flipH="1" flipV="1">
              <a:off x="2975234" y="5246760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urved Connector 8"/>
            <p:cNvCxnSpPr/>
            <p:nvPr/>
          </p:nvCxnSpPr>
          <p:spPr>
            <a:xfrm flipV="1">
              <a:off x="2970441" y="5719892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 rot="21081770">
              <a:off x="3772118" y="5568464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13934" y="5438227"/>
              <a:ext cx="8643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x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20</a:t>
              </a:r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</p:spTree>
    <p:extLst>
      <p:ext uri="{BB962C8B-B14F-4D97-AF65-F5344CB8AC3E}">
        <p14:creationId xmlns:p14="http://schemas.microsoft.com/office/powerpoint/2010/main" val="2913063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1303684"/>
          </a:xfrm>
        </p:spPr>
        <p:txBody>
          <a:bodyPr>
            <a:normAutofit/>
          </a:bodyPr>
          <a:lstStyle/>
          <a:p>
            <a:r>
              <a:rPr lang="en-US" dirty="0"/>
              <a:t>Consider a client storing </a:t>
            </a:r>
            <a:r>
              <a:rPr lang="en-US" b="1" dirty="0"/>
              <a:t>key-value pairs </a:t>
            </a:r>
            <a:r>
              <a:rPr lang="en-US" dirty="0"/>
              <a:t>in a </a:t>
            </a:r>
            <a:r>
              <a:rPr lang="en-US" b="1" dirty="0"/>
              <a:t>database</a:t>
            </a:r>
          </a:p>
          <a:p>
            <a:pPr lvl="1"/>
            <a:r>
              <a:rPr lang="en-US" dirty="0"/>
              <a:t>put(x, </a:t>
            </a:r>
            <a:r>
              <a:rPr lang="en-US" i="1" dirty="0"/>
              <a:t>value</a:t>
            </a:r>
            <a:r>
              <a:rPr lang="en-US" dirty="0"/>
              <a:t>), then get(x): expect answer to be </a:t>
            </a:r>
            <a:r>
              <a:rPr lang="en-US" i="1" dirty="0">
                <a:sym typeface="Wingdings"/>
              </a:rPr>
              <a:t>value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At-Least-Once and writes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698092" y="3035585"/>
            <a:ext cx="711733" cy="307777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>
                <a:latin typeface="Arial"/>
                <a:ea typeface="Gill Sans" pitchFamily="-84" charset="0"/>
                <a:cs typeface="Arial"/>
              </a:rPr>
              <a:t>Client</a:t>
            </a:r>
            <a:endParaRPr lang="en-US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7" name="Picture 6" descr="Mac-Book-Black-On-48x4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7854" y="2881965"/>
            <a:ext cx="609600" cy="609600"/>
          </a:xfrm>
          <a:prstGeom prst="rect">
            <a:avLst/>
          </a:prstGeom>
        </p:spPr>
      </p:pic>
      <p:cxnSp>
        <p:nvCxnSpPr>
          <p:cNvPr id="10" name="Straight Connector 9"/>
          <p:cNvCxnSpPr>
            <a:stCxn id="7" idx="2"/>
          </p:cNvCxnSpPr>
          <p:nvPr/>
        </p:nvCxnSpPr>
        <p:spPr>
          <a:xfrm flipH="1">
            <a:off x="2958722" y="3491565"/>
            <a:ext cx="3932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75961" y="6324487"/>
            <a:ext cx="9767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Time ↓</a:t>
            </a:r>
          </a:p>
        </p:txBody>
      </p:sp>
      <p:sp>
        <p:nvSpPr>
          <p:cNvPr id="9" name="TextBox 8"/>
          <p:cNvSpPr txBox="1"/>
          <p:nvPr/>
        </p:nvSpPr>
        <p:spPr>
          <a:xfrm rot="426504">
            <a:off x="3466621" y="3342736"/>
            <a:ext cx="1265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i="1" dirty="0">
                <a:latin typeface="Arial"/>
                <a:cs typeface="Arial"/>
              </a:rPr>
              <a:t>put(x, 10)</a:t>
            </a: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6018654" y="3035585"/>
            <a:ext cx="891357" cy="276999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0" bIns="0" anchor="ctr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Arial"/>
                <a:ea typeface="Gill Sans" pitchFamily="-84" charset="0"/>
                <a:cs typeface="Arial"/>
              </a:rPr>
              <a:t>Server</a:t>
            </a:r>
            <a:endParaRPr lang="en-US" sz="1800" dirty="0">
              <a:latin typeface="Arial"/>
              <a:ea typeface="Gill Sans" pitchFamily="-84" charset="0"/>
              <a:cs typeface="Arial"/>
            </a:endParaRPr>
          </a:p>
        </p:txBody>
      </p:sp>
      <p:pic>
        <p:nvPicPr>
          <p:cNvPr id="31" name="Picture 30" descr="server-48x48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9054" y="2881965"/>
            <a:ext cx="609600" cy="609600"/>
          </a:xfrm>
          <a:prstGeom prst="rect">
            <a:avLst/>
          </a:prstGeom>
        </p:spPr>
      </p:pic>
      <p:cxnSp>
        <p:nvCxnSpPr>
          <p:cNvPr id="32" name="Straight Connector 31"/>
          <p:cNvCxnSpPr/>
          <p:nvPr/>
        </p:nvCxnSpPr>
        <p:spPr>
          <a:xfrm>
            <a:off x="5713854" y="3491565"/>
            <a:ext cx="4419" cy="3023926"/>
          </a:xfrm>
          <a:prstGeom prst="line">
            <a:avLst/>
          </a:prstGeom>
          <a:ln>
            <a:prstDash val="soli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Folded Corner 19"/>
          <p:cNvSpPr/>
          <p:nvPr/>
        </p:nvSpPr>
        <p:spPr>
          <a:xfrm>
            <a:off x="2863922" y="2366464"/>
            <a:ext cx="1653775" cy="801430"/>
          </a:xfrm>
          <a:prstGeom prst="foldedCorner">
            <a:avLst/>
          </a:prstGeom>
          <a:solidFill>
            <a:srgbClr val="FFFF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</a:t>
            </a:r>
            <a:r>
              <a:rPr lang="en-US" b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ut(x,10</a:t>
            </a:r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)</a:t>
            </a:r>
          </a:p>
          <a:p>
            <a:pPr algn="ctr"/>
            <a:r>
              <a:rPr lang="en-US" b="0" dirty="0">
                <a:solidFill>
                  <a:schemeClr val="tx1"/>
                </a:solidFill>
                <a:latin typeface="Courier" charset="0"/>
                <a:ea typeface="Courier" charset="0"/>
                <a:cs typeface="Courier" charset="0"/>
              </a:rPr>
              <a:t>put(x,20)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1747384" y="3622046"/>
            <a:ext cx="4933295" cy="2659421"/>
            <a:chOff x="1747384" y="3622046"/>
            <a:chExt cx="4933295" cy="2659421"/>
          </a:xfrm>
        </p:grpSpPr>
        <p:sp>
          <p:nvSpPr>
            <p:cNvPr id="23" name="TextBox 22"/>
            <p:cNvSpPr txBox="1"/>
            <p:nvPr/>
          </p:nvSpPr>
          <p:spPr>
            <a:xfrm rot="426504">
              <a:off x="3683518" y="3848913"/>
              <a:ext cx="129394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10)</a:t>
              </a:r>
            </a:p>
          </p:txBody>
        </p:sp>
        <p:sp>
          <p:nvSpPr>
            <p:cNvPr id="13" name="Left Brace 12"/>
            <p:cNvSpPr/>
            <p:nvPr/>
          </p:nvSpPr>
          <p:spPr>
            <a:xfrm>
              <a:off x="2754217" y="3622046"/>
              <a:ext cx="128683" cy="490037"/>
            </a:xfrm>
            <a:prstGeom prst="leftBrace">
              <a:avLst>
                <a:gd name="adj1" fmla="val 27688"/>
                <a:gd name="adj2" fmla="val 50000"/>
              </a:avLst>
            </a:prstGeom>
            <a:ln>
              <a:prstDash val="soli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 rot="18900000">
              <a:off x="1747384" y="3990723"/>
              <a:ext cx="1101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>
                  <a:latin typeface="Arial" charset="0"/>
                  <a:ea typeface="Arial" charset="0"/>
                  <a:cs typeface="Arial" charset="0"/>
                </a:rPr>
                <a:t>Timeout</a:t>
              </a:r>
            </a:p>
          </p:txBody>
        </p:sp>
        <p:cxnSp>
          <p:nvCxnSpPr>
            <p:cNvPr id="25" name="Curved Connector 8"/>
            <p:cNvCxnSpPr/>
            <p:nvPr/>
          </p:nvCxnSpPr>
          <p:spPr>
            <a:xfrm flipV="1">
              <a:off x="2963916" y="4569373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 rot="21081770">
              <a:off x="3765593" y="4417945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cxnSp>
          <p:nvCxnSpPr>
            <p:cNvPr id="33" name="Curved Connector 8"/>
            <p:cNvCxnSpPr/>
            <p:nvPr/>
          </p:nvCxnSpPr>
          <p:spPr>
            <a:xfrm flipH="1" flipV="1">
              <a:off x="2970311" y="4113219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5811530" y="4275378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805820" y="5881357"/>
              <a:ext cx="86914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x</a:t>
              </a:r>
              <a:r>
                <a:rPr lang="en-US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  <a:sym typeface="Wingdings"/>
                </a:rPr>
                <a:t></a:t>
              </a:r>
              <a:r>
                <a:rPr lang="en-US" dirty="0">
                  <a:solidFill>
                    <a:srgbClr val="FF0000"/>
                  </a:solidFill>
                  <a:latin typeface="Arial" charset="0"/>
                  <a:ea typeface="Arial" charset="0"/>
                  <a:cs typeface="Arial" charset="0"/>
                </a:rPr>
                <a:t>10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970441" y="4982454"/>
            <a:ext cx="3707832" cy="1180805"/>
            <a:chOff x="2970441" y="4982454"/>
            <a:chExt cx="3707832" cy="1180805"/>
          </a:xfrm>
        </p:grpSpPr>
        <p:sp>
          <p:nvSpPr>
            <p:cNvPr id="34" name="TextBox 33"/>
            <p:cNvSpPr txBox="1"/>
            <p:nvPr/>
          </p:nvSpPr>
          <p:spPr>
            <a:xfrm rot="426504">
              <a:off x="3702868" y="4982454"/>
              <a:ext cx="12650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 dirty="0">
                  <a:latin typeface="Arial"/>
                  <a:cs typeface="Arial"/>
                </a:rPr>
                <a:t>put(x, 20)</a:t>
              </a:r>
            </a:p>
          </p:txBody>
        </p:sp>
        <p:cxnSp>
          <p:nvCxnSpPr>
            <p:cNvPr id="35" name="Curved Connector 8"/>
            <p:cNvCxnSpPr/>
            <p:nvPr/>
          </p:nvCxnSpPr>
          <p:spPr>
            <a:xfrm flipH="1" flipV="1">
              <a:off x="2975234" y="5246760"/>
              <a:ext cx="2749224" cy="328943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Curved Connector 8"/>
            <p:cNvCxnSpPr/>
            <p:nvPr/>
          </p:nvCxnSpPr>
          <p:spPr>
            <a:xfrm flipV="1">
              <a:off x="2970441" y="5719892"/>
              <a:ext cx="2742281" cy="443367"/>
            </a:xfrm>
            <a:prstGeom prst="straightConnector1">
              <a:avLst/>
            </a:prstGeom>
            <a:ln>
              <a:prstDash val="solid"/>
              <a:headEnd type="arrow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 rot="21081770">
              <a:off x="3772118" y="5568464"/>
              <a:ext cx="78418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i="1">
                  <a:latin typeface="Arial"/>
                  <a:cs typeface="Arial"/>
                </a:rPr>
                <a:t>ACK!</a:t>
              </a:r>
              <a:endParaRPr lang="en-US" b="0" i="1" dirty="0">
                <a:latin typeface="Arial"/>
                <a:cs typeface="Arial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5813934" y="5438227"/>
              <a:ext cx="8643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Arial" charset="0"/>
                  <a:ea typeface="Arial" charset="0"/>
                  <a:cs typeface="Arial" charset="0"/>
                  <a:sym typeface="Wingdings"/>
                </a:rPr>
                <a:t>x</a:t>
              </a:r>
              <a:r>
                <a:rPr lang="en-US" b="0" dirty="0">
                  <a:latin typeface="Arial" charset="0"/>
                  <a:ea typeface="Arial" charset="0"/>
                  <a:cs typeface="Arial" charset="0"/>
                </a:rPr>
                <a:t>20</a:t>
              </a:r>
            </a:p>
          </p:txBody>
        </p:sp>
      </p:grpSp>
      <p:sp>
        <p:nvSpPr>
          <p:cNvPr id="17" name="Freeform 16"/>
          <p:cNvSpPr/>
          <p:nvPr/>
        </p:nvSpPr>
        <p:spPr>
          <a:xfrm>
            <a:off x="2959768" y="3617494"/>
            <a:ext cx="2757571" cy="2466641"/>
          </a:xfrm>
          <a:custGeom>
            <a:avLst/>
            <a:gdLst>
              <a:gd name="connsiteX0" fmla="*/ 0 w 2955015"/>
              <a:gd name="connsiteY0" fmla="*/ 0 h 2731214"/>
              <a:gd name="connsiteX1" fmla="*/ 2751221 w 2955015"/>
              <a:gd name="connsiteY1" fmla="*/ 2590800 h 2731214"/>
              <a:gd name="connsiteX2" fmla="*/ 2751221 w 2955015"/>
              <a:gd name="connsiteY2" fmla="*/ 2406316 h 2731214"/>
              <a:gd name="connsiteX3" fmla="*/ 2751221 w 2955015"/>
              <a:gd name="connsiteY3" fmla="*/ 2406316 h 2731214"/>
              <a:gd name="connsiteX0" fmla="*/ 0 w 2751221"/>
              <a:gd name="connsiteY0" fmla="*/ 0 h 2406316"/>
              <a:gd name="connsiteX1" fmla="*/ 2318084 w 2751221"/>
              <a:gd name="connsiteY1" fmla="*/ 240632 h 2406316"/>
              <a:gd name="connsiteX2" fmla="*/ 2751221 w 2751221"/>
              <a:gd name="connsiteY2" fmla="*/ 2406316 h 2406316"/>
              <a:gd name="connsiteX3" fmla="*/ 2751221 w 2751221"/>
              <a:gd name="connsiteY3" fmla="*/ 2406316 h 2406316"/>
              <a:gd name="connsiteX0" fmla="*/ 0 w 2751221"/>
              <a:gd name="connsiteY0" fmla="*/ 0 h 2406316"/>
              <a:gd name="connsiteX1" fmla="*/ 2318084 w 2751221"/>
              <a:gd name="connsiteY1" fmla="*/ 240632 h 2406316"/>
              <a:gd name="connsiteX2" fmla="*/ 2751221 w 2751221"/>
              <a:gd name="connsiteY2" fmla="*/ 2406316 h 2406316"/>
              <a:gd name="connsiteX3" fmla="*/ 2751221 w 2751221"/>
              <a:gd name="connsiteY3" fmla="*/ 2406316 h 2406316"/>
              <a:gd name="connsiteX0" fmla="*/ 0 w 2751221"/>
              <a:gd name="connsiteY0" fmla="*/ 8119 h 2414435"/>
              <a:gd name="connsiteX1" fmla="*/ 2326105 w 2751221"/>
              <a:gd name="connsiteY1" fmla="*/ 176562 h 2414435"/>
              <a:gd name="connsiteX2" fmla="*/ 2751221 w 2751221"/>
              <a:gd name="connsiteY2" fmla="*/ 2414435 h 2414435"/>
              <a:gd name="connsiteX3" fmla="*/ 2751221 w 2751221"/>
              <a:gd name="connsiteY3" fmla="*/ 2414435 h 2414435"/>
              <a:gd name="connsiteX0" fmla="*/ 0 w 2751221"/>
              <a:gd name="connsiteY0" fmla="*/ 0 h 2406316"/>
              <a:gd name="connsiteX1" fmla="*/ 2326105 w 2751221"/>
              <a:gd name="connsiteY1" fmla="*/ 280738 h 2406316"/>
              <a:gd name="connsiteX2" fmla="*/ 2751221 w 2751221"/>
              <a:gd name="connsiteY2" fmla="*/ 2406316 h 2406316"/>
              <a:gd name="connsiteX3" fmla="*/ 2751221 w 2751221"/>
              <a:gd name="connsiteY3" fmla="*/ 2406316 h 2406316"/>
              <a:gd name="connsiteX0" fmla="*/ 0 w 2759174"/>
              <a:gd name="connsiteY0" fmla="*/ 0 h 2406316"/>
              <a:gd name="connsiteX1" fmla="*/ 2326105 w 2759174"/>
              <a:gd name="connsiteY1" fmla="*/ 280738 h 2406316"/>
              <a:gd name="connsiteX2" fmla="*/ 2751221 w 2759174"/>
              <a:gd name="connsiteY2" fmla="*/ 2406316 h 2406316"/>
              <a:gd name="connsiteX3" fmla="*/ 2751221 w 2759174"/>
              <a:gd name="connsiteY3" fmla="*/ 2406316 h 2406316"/>
              <a:gd name="connsiteX0" fmla="*/ 0 w 2782710"/>
              <a:gd name="connsiteY0" fmla="*/ 0 h 2406316"/>
              <a:gd name="connsiteX1" fmla="*/ 2326105 w 2782710"/>
              <a:gd name="connsiteY1" fmla="*/ 280738 h 2406316"/>
              <a:gd name="connsiteX2" fmla="*/ 2751220 w 2782710"/>
              <a:gd name="connsiteY2" fmla="*/ 1740568 h 2406316"/>
              <a:gd name="connsiteX3" fmla="*/ 2751221 w 2782710"/>
              <a:gd name="connsiteY3" fmla="*/ 2406316 h 2406316"/>
              <a:gd name="connsiteX4" fmla="*/ 2751221 w 2782710"/>
              <a:gd name="connsiteY4" fmla="*/ 2406316 h 2406316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6105 w 2751221"/>
              <a:gd name="connsiteY1" fmla="*/ 280738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312822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312822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69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69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1259 w 2751221"/>
              <a:gd name="connsiteY1" fmla="*/ 2715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21259 w 2751221"/>
              <a:gd name="connsiteY1" fmla="*/ 27154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475851"/>
              <a:gd name="connsiteX1" fmla="*/ 2318084 w 2751221"/>
              <a:gd name="connsiteY1" fmla="*/ 290597 h 2475851"/>
              <a:gd name="connsiteX2" fmla="*/ 2671010 w 2751221"/>
              <a:gd name="connsiteY2" fmla="*/ 2286000 h 2475851"/>
              <a:gd name="connsiteX3" fmla="*/ 2751221 w 2751221"/>
              <a:gd name="connsiteY3" fmla="*/ 2406316 h 2475851"/>
              <a:gd name="connsiteX4" fmla="*/ 2751221 w 2751221"/>
              <a:gd name="connsiteY4" fmla="*/ 2406316 h 2475851"/>
              <a:gd name="connsiteX0" fmla="*/ 0 w 2751221"/>
              <a:gd name="connsiteY0" fmla="*/ 0 h 2589034"/>
              <a:gd name="connsiteX1" fmla="*/ 2318084 w 2751221"/>
              <a:gd name="connsiteY1" fmla="*/ 290597 h 2589034"/>
              <a:gd name="connsiteX2" fmla="*/ 2556710 w 2751221"/>
              <a:gd name="connsiteY2" fmla="*/ 2438400 h 2589034"/>
              <a:gd name="connsiteX3" fmla="*/ 2751221 w 2751221"/>
              <a:gd name="connsiteY3" fmla="*/ 2406316 h 2589034"/>
              <a:gd name="connsiteX4" fmla="*/ 2751221 w 2751221"/>
              <a:gd name="connsiteY4" fmla="*/ 2406316 h 2589034"/>
              <a:gd name="connsiteX0" fmla="*/ 0 w 2751221"/>
              <a:gd name="connsiteY0" fmla="*/ 0 h 2589034"/>
              <a:gd name="connsiteX1" fmla="*/ 2318084 w 2751221"/>
              <a:gd name="connsiteY1" fmla="*/ 290597 h 2589034"/>
              <a:gd name="connsiteX2" fmla="*/ 2556710 w 2751221"/>
              <a:gd name="connsiteY2" fmla="*/ 2438400 h 2589034"/>
              <a:gd name="connsiteX3" fmla="*/ 2751221 w 2751221"/>
              <a:gd name="connsiteY3" fmla="*/ 2406316 h 2589034"/>
              <a:gd name="connsiteX4" fmla="*/ 2751221 w 2751221"/>
              <a:gd name="connsiteY4" fmla="*/ 2406316 h 2589034"/>
              <a:gd name="connsiteX0" fmla="*/ 0 w 2751221"/>
              <a:gd name="connsiteY0" fmla="*/ 0 h 2589034"/>
              <a:gd name="connsiteX1" fmla="*/ 2318084 w 2751221"/>
              <a:gd name="connsiteY1" fmla="*/ 290597 h 2589034"/>
              <a:gd name="connsiteX2" fmla="*/ 2556710 w 2751221"/>
              <a:gd name="connsiteY2" fmla="*/ 2438400 h 2589034"/>
              <a:gd name="connsiteX3" fmla="*/ 2751221 w 2751221"/>
              <a:gd name="connsiteY3" fmla="*/ 2406316 h 2589034"/>
              <a:gd name="connsiteX4" fmla="*/ 2751221 w 2751221"/>
              <a:gd name="connsiteY4" fmla="*/ 2406316 h 2589034"/>
              <a:gd name="connsiteX0" fmla="*/ 0 w 2751221"/>
              <a:gd name="connsiteY0" fmla="*/ 0 h 2440504"/>
              <a:gd name="connsiteX1" fmla="*/ 2318084 w 2751221"/>
              <a:gd name="connsiteY1" fmla="*/ 290597 h 2440504"/>
              <a:gd name="connsiteX2" fmla="*/ 2556710 w 2751221"/>
              <a:gd name="connsiteY2" fmla="*/ 2438400 h 2440504"/>
              <a:gd name="connsiteX3" fmla="*/ 2751221 w 2751221"/>
              <a:gd name="connsiteY3" fmla="*/ 2406316 h 2440504"/>
              <a:gd name="connsiteX4" fmla="*/ 2751221 w 2751221"/>
              <a:gd name="connsiteY4" fmla="*/ 2406316 h 2440504"/>
              <a:gd name="connsiteX0" fmla="*/ 0 w 2751221"/>
              <a:gd name="connsiteY0" fmla="*/ 0 h 2439093"/>
              <a:gd name="connsiteX1" fmla="*/ 2318084 w 2751221"/>
              <a:gd name="connsiteY1" fmla="*/ 290597 h 2439093"/>
              <a:gd name="connsiteX2" fmla="*/ 2556710 w 2751221"/>
              <a:gd name="connsiteY2" fmla="*/ 2438400 h 2439093"/>
              <a:gd name="connsiteX3" fmla="*/ 2751221 w 2751221"/>
              <a:gd name="connsiteY3" fmla="*/ 2406316 h 2439093"/>
              <a:gd name="connsiteX4" fmla="*/ 2751221 w 2751221"/>
              <a:gd name="connsiteY4" fmla="*/ 2406316 h 2439093"/>
              <a:gd name="connsiteX0" fmla="*/ 0 w 2751221"/>
              <a:gd name="connsiteY0" fmla="*/ 0 h 2441225"/>
              <a:gd name="connsiteX1" fmla="*/ 2318084 w 2751221"/>
              <a:gd name="connsiteY1" fmla="*/ 290597 h 2441225"/>
              <a:gd name="connsiteX2" fmla="*/ 2556710 w 2751221"/>
              <a:gd name="connsiteY2" fmla="*/ 2438400 h 2441225"/>
              <a:gd name="connsiteX3" fmla="*/ 2751221 w 2751221"/>
              <a:gd name="connsiteY3" fmla="*/ 2406316 h 2441225"/>
              <a:gd name="connsiteX4" fmla="*/ 2751221 w 2751221"/>
              <a:gd name="connsiteY4" fmla="*/ 2406316 h 2441225"/>
              <a:gd name="connsiteX0" fmla="*/ 0 w 2856093"/>
              <a:gd name="connsiteY0" fmla="*/ 0 h 2439022"/>
              <a:gd name="connsiteX1" fmla="*/ 2318084 w 2856093"/>
              <a:gd name="connsiteY1" fmla="*/ 290597 h 2439022"/>
              <a:gd name="connsiteX2" fmla="*/ 2556710 w 2856093"/>
              <a:gd name="connsiteY2" fmla="*/ 2438400 h 2439022"/>
              <a:gd name="connsiteX3" fmla="*/ 2751221 w 2856093"/>
              <a:gd name="connsiteY3" fmla="*/ 2406316 h 2439022"/>
              <a:gd name="connsiteX4" fmla="*/ 2751221 w 2856093"/>
              <a:gd name="connsiteY4" fmla="*/ 2406316 h 2439022"/>
              <a:gd name="connsiteX0" fmla="*/ 0 w 2751659"/>
              <a:gd name="connsiteY0" fmla="*/ 0 h 2825416"/>
              <a:gd name="connsiteX1" fmla="*/ 2318084 w 2751659"/>
              <a:gd name="connsiteY1" fmla="*/ 290597 h 2825416"/>
              <a:gd name="connsiteX2" fmla="*/ 2556710 w 2751659"/>
              <a:gd name="connsiteY2" fmla="*/ 2438400 h 2825416"/>
              <a:gd name="connsiteX3" fmla="*/ 2751221 w 2751659"/>
              <a:gd name="connsiteY3" fmla="*/ 2406316 h 2825416"/>
              <a:gd name="connsiteX4" fmla="*/ 2605171 w 2751659"/>
              <a:gd name="connsiteY4" fmla="*/ 2825416 h 2825416"/>
              <a:gd name="connsiteX0" fmla="*/ 0 w 2671601"/>
              <a:gd name="connsiteY0" fmla="*/ 0 h 2825416"/>
              <a:gd name="connsiteX1" fmla="*/ 2318084 w 2671601"/>
              <a:gd name="connsiteY1" fmla="*/ 290597 h 2825416"/>
              <a:gd name="connsiteX2" fmla="*/ 2556710 w 2671601"/>
              <a:gd name="connsiteY2" fmla="*/ 2438400 h 2825416"/>
              <a:gd name="connsiteX3" fmla="*/ 2598821 w 2671601"/>
              <a:gd name="connsiteY3" fmla="*/ 2514266 h 2825416"/>
              <a:gd name="connsiteX4" fmla="*/ 2605171 w 2671601"/>
              <a:gd name="connsiteY4" fmla="*/ 2825416 h 2825416"/>
              <a:gd name="connsiteX0" fmla="*/ 0 w 2671601"/>
              <a:gd name="connsiteY0" fmla="*/ 0 h 2825416"/>
              <a:gd name="connsiteX1" fmla="*/ 2318084 w 2671601"/>
              <a:gd name="connsiteY1" fmla="*/ 290597 h 2825416"/>
              <a:gd name="connsiteX2" fmla="*/ 2556710 w 2671601"/>
              <a:gd name="connsiteY2" fmla="*/ 2438400 h 2825416"/>
              <a:gd name="connsiteX3" fmla="*/ 2598821 w 2671601"/>
              <a:gd name="connsiteY3" fmla="*/ 2514266 h 2825416"/>
              <a:gd name="connsiteX4" fmla="*/ 2605171 w 2671601"/>
              <a:gd name="connsiteY4" fmla="*/ 2825416 h 2825416"/>
              <a:gd name="connsiteX0" fmla="*/ 0 w 3011571"/>
              <a:gd name="connsiteY0" fmla="*/ 0 h 2514345"/>
              <a:gd name="connsiteX1" fmla="*/ 2318084 w 3011571"/>
              <a:gd name="connsiteY1" fmla="*/ 290597 h 2514345"/>
              <a:gd name="connsiteX2" fmla="*/ 2556710 w 3011571"/>
              <a:gd name="connsiteY2" fmla="*/ 2438400 h 2514345"/>
              <a:gd name="connsiteX3" fmla="*/ 2598821 w 3011571"/>
              <a:gd name="connsiteY3" fmla="*/ 2514266 h 2514345"/>
              <a:gd name="connsiteX4" fmla="*/ 3011571 w 3011571"/>
              <a:gd name="connsiteY4" fmla="*/ 2422191 h 2514345"/>
              <a:gd name="connsiteX0" fmla="*/ 0 w 3040146"/>
              <a:gd name="connsiteY0" fmla="*/ 0 h 2625391"/>
              <a:gd name="connsiteX1" fmla="*/ 2318084 w 3040146"/>
              <a:gd name="connsiteY1" fmla="*/ 290597 h 2625391"/>
              <a:gd name="connsiteX2" fmla="*/ 2556710 w 3040146"/>
              <a:gd name="connsiteY2" fmla="*/ 2438400 h 2625391"/>
              <a:gd name="connsiteX3" fmla="*/ 2598821 w 3040146"/>
              <a:gd name="connsiteY3" fmla="*/ 2514266 h 2625391"/>
              <a:gd name="connsiteX4" fmla="*/ 3040146 w 3040146"/>
              <a:gd name="connsiteY4" fmla="*/ 2625391 h 2625391"/>
              <a:gd name="connsiteX0" fmla="*/ 0 w 3040146"/>
              <a:gd name="connsiteY0" fmla="*/ 0 h 2663949"/>
              <a:gd name="connsiteX1" fmla="*/ 2318084 w 3040146"/>
              <a:gd name="connsiteY1" fmla="*/ 290597 h 2663949"/>
              <a:gd name="connsiteX2" fmla="*/ 2556710 w 3040146"/>
              <a:gd name="connsiteY2" fmla="*/ 2438400 h 2663949"/>
              <a:gd name="connsiteX3" fmla="*/ 3040146 w 3040146"/>
              <a:gd name="connsiteY3" fmla="*/ 2625391 h 2663949"/>
              <a:gd name="connsiteX0" fmla="*/ 0 w 3040146"/>
              <a:gd name="connsiteY0" fmla="*/ 0 h 2625391"/>
              <a:gd name="connsiteX1" fmla="*/ 2318084 w 3040146"/>
              <a:gd name="connsiteY1" fmla="*/ 290597 h 2625391"/>
              <a:gd name="connsiteX2" fmla="*/ 2556710 w 3040146"/>
              <a:gd name="connsiteY2" fmla="*/ 2438400 h 2625391"/>
              <a:gd name="connsiteX3" fmla="*/ 3040146 w 3040146"/>
              <a:gd name="connsiteY3" fmla="*/ 2625391 h 2625391"/>
              <a:gd name="connsiteX0" fmla="*/ 0 w 3040146"/>
              <a:gd name="connsiteY0" fmla="*/ 0 h 2625391"/>
              <a:gd name="connsiteX1" fmla="*/ 2318084 w 3040146"/>
              <a:gd name="connsiteY1" fmla="*/ 290597 h 2625391"/>
              <a:gd name="connsiteX2" fmla="*/ 2556710 w 3040146"/>
              <a:gd name="connsiteY2" fmla="*/ 2438400 h 2625391"/>
              <a:gd name="connsiteX3" fmla="*/ 3040146 w 3040146"/>
              <a:gd name="connsiteY3" fmla="*/ 2625391 h 262539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38400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90597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18084 w 2757571"/>
              <a:gd name="connsiteY1" fmla="*/ 280765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  <a:gd name="connsiteX0" fmla="*/ 0 w 2757571"/>
              <a:gd name="connsiteY0" fmla="*/ 0 h 2466641"/>
              <a:gd name="connsiteX1" fmla="*/ 2309992 w 2757571"/>
              <a:gd name="connsiteY1" fmla="*/ 260535 h 2466641"/>
              <a:gd name="connsiteX2" fmla="*/ 2556710 w 2757571"/>
              <a:gd name="connsiteY2" fmla="*/ 2446421 h 2466641"/>
              <a:gd name="connsiteX3" fmla="*/ 2757571 w 2757571"/>
              <a:gd name="connsiteY3" fmla="*/ 2466641 h 24666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7571" h="2466641">
                <a:moveTo>
                  <a:pt x="0" y="0"/>
                </a:moveTo>
                <a:lnTo>
                  <a:pt x="2309992" y="260535"/>
                </a:lnTo>
                <a:cubicBezTo>
                  <a:pt x="2430308" y="1282298"/>
                  <a:pt x="2499895" y="1938504"/>
                  <a:pt x="2556710" y="2446421"/>
                </a:cubicBezTo>
                <a:lnTo>
                  <a:pt x="2757571" y="2466641"/>
                </a:lnTo>
              </a:path>
            </a:pathLst>
          </a:custGeom>
          <a:noFill/>
          <a:ln w="38100">
            <a:solidFill>
              <a:schemeClr val="tx1"/>
            </a:solidFill>
            <a:prstDash val="solid"/>
            <a:headEnd type="none" w="med" len="med"/>
            <a:tailEnd type="arrow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Cloud Callout 41">
            <a:extLst>
              <a:ext uri="{FF2B5EF4-FFF2-40B4-BE49-F238E27FC236}">
                <a16:creationId xmlns:a16="http://schemas.microsoft.com/office/drawing/2014/main" id="{85853877-4CCB-B740-B666-C3FB026F0319}"/>
              </a:ext>
            </a:extLst>
          </p:cNvPr>
          <p:cNvSpPr/>
          <p:nvPr/>
        </p:nvSpPr>
        <p:spPr>
          <a:xfrm>
            <a:off x="769121" y="5332831"/>
            <a:ext cx="2094455" cy="975934"/>
          </a:xfrm>
          <a:prstGeom prst="cloudCallout">
            <a:avLst>
              <a:gd name="adj1" fmla="val 53700"/>
              <a:gd name="adj2" fmla="val 76995"/>
            </a:avLst>
          </a:prstGeom>
          <a:solidFill>
            <a:srgbClr val="FF0000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get(x)?</a:t>
            </a:r>
          </a:p>
          <a:p>
            <a:r>
              <a:rPr lang="en-US" dirty="0">
                <a:solidFill>
                  <a:schemeClr val="bg1"/>
                </a:solidFill>
              </a:rPr>
              <a:t>x=20</a:t>
            </a:r>
          </a:p>
        </p:txBody>
      </p:sp>
    </p:spTree>
    <p:extLst>
      <p:ext uri="{BB962C8B-B14F-4D97-AF65-F5344CB8AC3E}">
        <p14:creationId xmlns:p14="http://schemas.microsoft.com/office/powerpoint/2010/main" val="18076385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40000"/>
            <a:lumOff val="60000"/>
          </a:schemeClr>
        </a:solidFill>
        <a:ln w="28575">
          <a:solidFill>
            <a:schemeClr val="tx1"/>
          </a:solidFill>
          <a:prstDash val="solid"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b="0" smtClean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olid"/>
          <a:headEnd type="arrow"/>
          <a:tailEnd type="none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55292</TotalTime>
  <Words>2404</Words>
  <Application>Microsoft Macintosh PowerPoint</Application>
  <PresentationFormat>On-screen Show (4:3)</PresentationFormat>
  <Paragraphs>357</Paragraphs>
  <Slides>22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Consolas</vt:lpstr>
      <vt:lpstr>Courier</vt:lpstr>
      <vt:lpstr>Courier New</vt:lpstr>
      <vt:lpstr>Times New Roman</vt:lpstr>
      <vt:lpstr>1_Office Theme</vt:lpstr>
      <vt:lpstr>RPCs and Failure</vt:lpstr>
      <vt:lpstr>Last Time: RPCs and Net. Comm.</vt:lpstr>
      <vt:lpstr>What could possibly go wrong?</vt:lpstr>
      <vt:lpstr>Failures, from client’s perspective</vt:lpstr>
      <vt:lpstr>At-Least-Once scheme</vt:lpstr>
      <vt:lpstr>At-Least-Once and side effects</vt:lpstr>
      <vt:lpstr>At-Least-Once and writes</vt:lpstr>
      <vt:lpstr>At-Least-Once and writes</vt:lpstr>
      <vt:lpstr>At-Least-Once and writes</vt:lpstr>
      <vt:lpstr>So is At-Least-Once ever okay?</vt:lpstr>
      <vt:lpstr>At-Most-Once scheme</vt:lpstr>
      <vt:lpstr>At-Most-Once scheme</vt:lpstr>
      <vt:lpstr>At Most Once: Providing unique XIDs</vt:lpstr>
      <vt:lpstr>At-Most-Once: Discarding server state</vt:lpstr>
      <vt:lpstr>At-Most-Once: Discarding server state</vt:lpstr>
      <vt:lpstr>At-Most-Once: Concurrent requests</vt:lpstr>
      <vt:lpstr>At Most Once: Server crash and restart</vt:lpstr>
      <vt:lpstr>Exactly-once?</vt:lpstr>
      <vt:lpstr>Exactly-once for external actions?</vt:lpstr>
      <vt:lpstr>Summary: RPCs and Net. Comm.</vt:lpstr>
      <vt:lpstr>Go’s net/rpc is at-most-once</vt:lpstr>
      <vt:lpstr>RPC and Assignments 1 and 2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1923</cp:revision>
  <cp:lastPrinted>2018-09-02T08:02:25Z</cp:lastPrinted>
  <dcterms:created xsi:type="dcterms:W3CDTF">2013-10-08T01:49:25Z</dcterms:created>
  <dcterms:modified xsi:type="dcterms:W3CDTF">2021-09-08T06:22:26Z</dcterms:modified>
</cp:coreProperties>
</file>