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6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7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8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39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689" r:id="rId2"/>
    <p:sldMasterId id="2147483702" r:id="rId3"/>
    <p:sldMasterId id="2147483715" r:id="rId4"/>
    <p:sldMasterId id="2147483728" r:id="rId5"/>
    <p:sldMasterId id="2147483741" r:id="rId6"/>
  </p:sldMasterIdLst>
  <p:notesMasterIdLst>
    <p:notesMasterId r:id="rId53"/>
  </p:notesMasterIdLst>
  <p:handoutMasterIdLst>
    <p:handoutMasterId r:id="rId54"/>
  </p:handoutMasterIdLst>
  <p:sldIdLst>
    <p:sldId id="257" r:id="rId7"/>
    <p:sldId id="322" r:id="rId8"/>
    <p:sldId id="335" r:id="rId9"/>
    <p:sldId id="328" r:id="rId10"/>
    <p:sldId id="326" r:id="rId11"/>
    <p:sldId id="329" r:id="rId12"/>
    <p:sldId id="266" r:id="rId13"/>
    <p:sldId id="336" r:id="rId14"/>
    <p:sldId id="337" r:id="rId15"/>
    <p:sldId id="367" r:id="rId16"/>
    <p:sldId id="368" r:id="rId17"/>
    <p:sldId id="341" r:id="rId18"/>
    <p:sldId id="262" r:id="rId19"/>
    <p:sldId id="263" r:id="rId20"/>
    <p:sldId id="360" r:id="rId21"/>
    <p:sldId id="342" r:id="rId22"/>
    <p:sldId id="272" r:id="rId23"/>
    <p:sldId id="273" r:id="rId24"/>
    <p:sldId id="370" r:id="rId25"/>
    <p:sldId id="372" r:id="rId26"/>
    <p:sldId id="275" r:id="rId27"/>
    <p:sldId id="373" r:id="rId28"/>
    <p:sldId id="374" r:id="rId29"/>
    <p:sldId id="278" r:id="rId30"/>
    <p:sldId id="349" r:id="rId31"/>
    <p:sldId id="361" r:id="rId32"/>
    <p:sldId id="375" r:id="rId33"/>
    <p:sldId id="376" r:id="rId34"/>
    <p:sldId id="378" r:id="rId35"/>
    <p:sldId id="377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390" r:id="rId47"/>
    <p:sldId id="391" r:id="rId48"/>
    <p:sldId id="358" r:id="rId49"/>
    <p:sldId id="301" r:id="rId50"/>
    <p:sldId id="356" r:id="rId51"/>
    <p:sldId id="300" r:id="rId5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Canini" initials="M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BD"/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4" autoAdjust="0"/>
    <p:restoredTop sz="78029" autoAdjust="0"/>
  </p:normalViewPr>
  <p:slideViewPr>
    <p:cSldViewPr snapToGrid="0">
      <p:cViewPr varScale="1">
        <p:scale>
          <a:sx n="154" d="100"/>
          <a:sy n="154" d="100"/>
        </p:scale>
        <p:origin x="208" y="1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commentAuthors" Target="commentAuthor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viewProps" Target="viewProps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8DC7CBD6-F5CB-4241-8D48-FDB8ACE29A59}"/>
    <pc:docChg chg="addSld delSld modSld">
      <pc:chgData name="Marco Canini" userId="f9c31d46-c3b5-4114-aea8-426b22c5f56f" providerId="ADAL" clId="{8DC7CBD6-F5CB-4241-8D48-FDB8ACE29A59}" dt="2018-09-19T11:08:26.595" v="111" actId="20577"/>
      <pc:docMkLst>
        <pc:docMk/>
      </pc:docMkLst>
      <pc:sldChg chg="modSp">
        <pc:chgData name="Marco Canini" userId="f9c31d46-c3b5-4114-aea8-426b22c5f56f" providerId="ADAL" clId="{8DC7CBD6-F5CB-4241-8D48-FDB8ACE29A59}" dt="2018-09-18T19:47:45.472" v="2" actId="20577"/>
        <pc:sldMkLst>
          <pc:docMk/>
          <pc:sldMk cId="0" sldId="257"/>
        </pc:sldMkLst>
        <pc:spChg chg="mod">
          <ac:chgData name="Marco Canini" userId="f9c31d46-c3b5-4114-aea8-426b22c5f56f" providerId="ADAL" clId="{8DC7CBD6-F5CB-4241-8D48-FDB8ACE29A59}" dt="2018-09-18T19:47:45.472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8DC7CBD6-F5CB-4241-8D48-FDB8ACE29A59}" dt="2018-09-18T19:50:33.187" v="4" actId="2696"/>
        <pc:sldMkLst>
          <pc:docMk/>
          <pc:sldMk cId="1630883567" sldId="264"/>
        </pc:sldMkLst>
      </pc:sldChg>
      <pc:sldChg chg="del">
        <pc:chgData name="Marco Canini" userId="f9c31d46-c3b5-4114-aea8-426b22c5f56f" providerId="ADAL" clId="{8DC7CBD6-F5CB-4241-8D48-FDB8ACE29A59}" dt="2018-09-18T19:50:43.356" v="6" actId="2696"/>
        <pc:sldMkLst>
          <pc:docMk/>
          <pc:sldMk cId="1926323908" sldId="265"/>
        </pc:sldMkLst>
      </pc:sldChg>
      <pc:sldChg chg="del">
        <pc:chgData name="Marco Canini" userId="f9c31d46-c3b5-4114-aea8-426b22c5f56f" providerId="ADAL" clId="{8DC7CBD6-F5CB-4241-8D48-FDB8ACE29A59}" dt="2018-09-18T19:51:06.650" v="8" actId="2696"/>
        <pc:sldMkLst>
          <pc:docMk/>
          <pc:sldMk cId="190207788" sldId="271"/>
        </pc:sldMkLst>
      </pc:sldChg>
      <pc:sldChg chg="modAnim">
        <pc:chgData name="Marco Canini" userId="f9c31d46-c3b5-4114-aea8-426b22c5f56f" providerId="ADAL" clId="{8DC7CBD6-F5CB-4241-8D48-FDB8ACE29A59}" dt="2018-09-19T07:54:37.009" v="54"/>
        <pc:sldMkLst>
          <pc:docMk/>
          <pc:sldMk cId="1366626180" sldId="272"/>
        </pc:sldMkLst>
      </pc:sldChg>
      <pc:sldChg chg="del">
        <pc:chgData name="Marco Canini" userId="f9c31d46-c3b5-4114-aea8-426b22c5f56f" providerId="ADAL" clId="{8DC7CBD6-F5CB-4241-8D48-FDB8ACE29A59}" dt="2018-09-18T19:53:05.099" v="10" actId="2696"/>
        <pc:sldMkLst>
          <pc:docMk/>
          <pc:sldMk cId="314625947" sldId="291"/>
        </pc:sldMkLst>
      </pc:sldChg>
      <pc:sldChg chg="modSp">
        <pc:chgData name="Marco Canini" userId="f9c31d46-c3b5-4114-aea8-426b22c5f56f" providerId="ADAL" clId="{8DC7CBD6-F5CB-4241-8D48-FDB8ACE29A59}" dt="2018-09-19T11:07:27.437" v="56" actId="207"/>
        <pc:sldMkLst>
          <pc:docMk/>
          <pc:sldMk cId="658664192" sldId="298"/>
        </pc:sldMkLst>
        <pc:spChg chg="mod">
          <ac:chgData name="Marco Canini" userId="f9c31d46-c3b5-4114-aea8-426b22c5f56f" providerId="ADAL" clId="{8DC7CBD6-F5CB-4241-8D48-FDB8ACE29A59}" dt="2018-09-19T11:07:27.437" v="56" actId="207"/>
          <ac:spMkLst>
            <pc:docMk/>
            <pc:sldMk cId="658664192" sldId="298"/>
            <ac:spMk id="239619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11:08:26.595" v="111" actId="20577"/>
        <pc:sldMkLst>
          <pc:docMk/>
          <pc:sldMk cId="2038358306" sldId="299"/>
        </pc:sldMkLst>
        <pc:spChg chg="mod">
          <ac:chgData name="Marco Canini" userId="f9c31d46-c3b5-4114-aea8-426b22c5f56f" providerId="ADAL" clId="{8DC7CBD6-F5CB-4241-8D48-FDB8ACE29A59}" dt="2018-09-19T11:08:26.595" v="111" actId="20577"/>
          <ac:spMkLst>
            <pc:docMk/>
            <pc:sldMk cId="2038358306" sldId="299"/>
            <ac:spMk id="3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07:37:24.053" v="33" actId="20577"/>
        <pc:sldMkLst>
          <pc:docMk/>
          <pc:sldMk cId="249079880" sldId="326"/>
        </pc:sldMkLst>
        <pc:spChg chg="mod">
          <ac:chgData name="Marco Canini" userId="f9c31d46-c3b5-4114-aea8-426b22c5f56f" providerId="ADAL" clId="{8DC7CBD6-F5CB-4241-8D48-FDB8ACE29A59}" dt="2018-09-19T07:37:24.053" v="33" actId="20577"/>
          <ac:spMkLst>
            <pc:docMk/>
            <pc:sldMk cId="249079880" sldId="326"/>
            <ac:spMk id="2" creationId="{00000000-0000-0000-0000-000000000000}"/>
          </ac:spMkLst>
        </pc:spChg>
      </pc:sldChg>
      <pc:sldChg chg="modSp modAnim">
        <pc:chgData name="Marco Canini" userId="f9c31d46-c3b5-4114-aea8-426b22c5f56f" providerId="ADAL" clId="{8DC7CBD6-F5CB-4241-8D48-FDB8ACE29A59}" dt="2018-09-19T07:51:13.911" v="47" actId="20577"/>
        <pc:sldMkLst>
          <pc:docMk/>
          <pc:sldMk cId="1675406342" sldId="330"/>
        </pc:sldMkLst>
        <pc:spChg chg="mod">
          <ac:chgData name="Marco Canini" userId="f9c31d46-c3b5-4114-aea8-426b22c5f56f" providerId="ADAL" clId="{8DC7CBD6-F5CB-4241-8D48-FDB8ACE29A59}" dt="2018-09-19T07:51:13.911" v="47" actId="20577"/>
          <ac:spMkLst>
            <pc:docMk/>
            <pc:sldMk cId="1675406342" sldId="330"/>
            <ac:spMk id="2" creationId="{00000000-0000-0000-0000-000000000000}"/>
          </ac:spMkLst>
        </pc:spChg>
      </pc:sldChg>
      <pc:sldChg chg="modSp modNotesTx">
        <pc:chgData name="Marco Canini" userId="f9c31d46-c3b5-4114-aea8-426b22c5f56f" providerId="ADAL" clId="{8DC7CBD6-F5CB-4241-8D48-FDB8ACE29A59}" dt="2018-09-18T19:55:09.944" v="17" actId="20577"/>
        <pc:sldMkLst>
          <pc:docMk/>
          <pc:sldMk cId="996613329" sldId="340"/>
        </pc:sldMkLst>
        <pc:spChg chg="mod">
          <ac:chgData name="Marco Canini" userId="f9c31d46-c3b5-4114-aea8-426b22c5f56f" providerId="ADAL" clId="{8DC7CBD6-F5CB-4241-8D48-FDB8ACE29A59}" dt="2018-09-18T19:55:03.893" v="16" actId="20577"/>
          <ac:spMkLst>
            <pc:docMk/>
            <pc:sldMk cId="996613329" sldId="340"/>
            <ac:spMk id="2" creationId="{00000000-0000-0000-0000-000000000000}"/>
          </ac:spMkLst>
        </pc:spChg>
      </pc:sldChg>
      <pc:sldChg chg="modTransition">
        <pc:chgData name="Marco Canini" userId="f9c31d46-c3b5-4114-aea8-426b22c5f56f" providerId="ADAL" clId="{8DC7CBD6-F5CB-4241-8D48-FDB8ACE29A59}" dt="2018-09-18T19:54:07.773" v="11"/>
        <pc:sldMkLst>
          <pc:docMk/>
          <pc:sldMk cId="2008443020" sldId="355"/>
        </pc:sldMkLst>
      </pc:sldChg>
      <pc:sldChg chg="add">
        <pc:chgData name="Marco Canini" userId="f9c31d46-c3b5-4114-aea8-426b22c5f56f" providerId="ADAL" clId="{8DC7CBD6-F5CB-4241-8D48-FDB8ACE29A59}" dt="2018-09-18T19:50:24.329" v="3"/>
        <pc:sldMkLst>
          <pc:docMk/>
          <pc:sldMk cId="124321539" sldId="359"/>
        </pc:sldMkLst>
      </pc:sldChg>
      <pc:sldChg chg="add">
        <pc:chgData name="Marco Canini" userId="f9c31d46-c3b5-4114-aea8-426b22c5f56f" providerId="ADAL" clId="{8DC7CBD6-F5CB-4241-8D48-FDB8ACE29A59}" dt="2018-09-18T19:50:40.711" v="5"/>
        <pc:sldMkLst>
          <pc:docMk/>
          <pc:sldMk cId="1059528463" sldId="360"/>
        </pc:sldMkLst>
      </pc:sldChg>
      <pc:sldChg chg="add">
        <pc:chgData name="Marco Canini" userId="f9c31d46-c3b5-4114-aea8-426b22c5f56f" providerId="ADAL" clId="{8DC7CBD6-F5CB-4241-8D48-FDB8ACE29A59}" dt="2018-09-18T19:51:04.457" v="7"/>
        <pc:sldMkLst>
          <pc:docMk/>
          <pc:sldMk cId="1906215222" sldId="361"/>
        </pc:sldMkLst>
      </pc:sldChg>
      <pc:sldChg chg="add">
        <pc:chgData name="Marco Canini" userId="f9c31d46-c3b5-4114-aea8-426b22c5f56f" providerId="ADAL" clId="{8DC7CBD6-F5CB-4241-8D48-FDB8ACE29A59}" dt="2018-09-18T19:53:03.251" v="9"/>
        <pc:sldMkLst>
          <pc:docMk/>
          <pc:sldMk cId="776716453" sldId="362"/>
        </pc:sldMkLst>
      </pc:sldChg>
      <pc:sldChg chg="modSp add">
        <pc:chgData name="Marco Canini" userId="f9c31d46-c3b5-4114-aea8-426b22c5f56f" providerId="ADAL" clId="{8DC7CBD6-F5CB-4241-8D48-FDB8ACE29A59}" dt="2018-09-19T07:51:26.201" v="51" actId="20577"/>
        <pc:sldMkLst>
          <pc:docMk/>
          <pc:sldMk cId="1259492815" sldId="363"/>
        </pc:sldMkLst>
        <pc:spChg chg="mod">
          <ac:chgData name="Marco Canini" userId="f9c31d46-c3b5-4114-aea8-426b22c5f56f" providerId="ADAL" clId="{8DC7CBD6-F5CB-4241-8D48-FDB8ACE29A59}" dt="2018-09-19T07:51:26.201" v="51" actId="20577"/>
          <ac:spMkLst>
            <pc:docMk/>
            <pc:sldMk cId="1259492815" sldId="363"/>
            <ac:spMk id="2" creationId="{00000000-0000-0000-0000-000000000000}"/>
          </ac:spMkLst>
        </pc:spChg>
      </pc:sldChg>
      <pc:sldChg chg="add modAnim">
        <pc:chgData name="Marco Canini" userId="f9c31d46-c3b5-4114-aea8-426b22c5f56f" providerId="ADAL" clId="{8DC7CBD6-F5CB-4241-8D48-FDB8ACE29A59}" dt="2018-09-19T07:51:47.407" v="52"/>
        <pc:sldMkLst>
          <pc:docMk/>
          <pc:sldMk cId="2899365213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10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19706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59066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that's exactly</a:t>
            </a:r>
            <a:r>
              <a:rPr lang="en-US" b="1" baseline="0" dirty="0"/>
              <a:t> what distributed hash tables and Chord work together to accomplish.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61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in a </a:t>
            </a:r>
            <a:r>
              <a:rPr lang="en-US" b="1" i="1" dirty="0"/>
              <a:t>distributed</a:t>
            </a:r>
            <a:r>
              <a:rPr lang="en-US" b="1" dirty="0"/>
              <a:t> hash table</a:t>
            </a:r>
            <a:r>
              <a:rPr lang="en-US" b="1" baseline="0" dirty="0"/>
              <a:t> you run the data through a hash function to get its key, then Chord tells you the IP address of the server that should store that content.  Issue RPCs to that server  put/get the content.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Consistency guarantees: if we have a put followed by a get,</a:t>
            </a:r>
            <a:r>
              <a:rPr lang="en-US" baseline="0" dirty="0"/>
              <a:t> then the get probably reflects the put, but there is no strict guarantee of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picture is this.  The</a:t>
            </a:r>
            <a:r>
              <a:rPr lang="en-US" b="1" baseline="0" dirty="0"/>
              <a:t> app wants to use a hash table abstraction (THERE) to put/get data.</a:t>
            </a:r>
          </a:p>
          <a:p>
            <a:endParaRPr lang="en-US" b="0" baseline="0" dirty="0"/>
          </a:p>
          <a:p>
            <a:r>
              <a:rPr lang="en-US" b="0" baseline="0" dirty="0"/>
              <a:t>Core software is in two layers: </a:t>
            </a:r>
            <a:r>
              <a:rPr lang="en-US" b="0" baseline="0" dirty="0" err="1"/>
              <a:t>Dhash</a:t>
            </a:r>
            <a:r>
              <a:rPr lang="en-US" b="0" baseline="0" dirty="0"/>
              <a:t> and Chord.  </a:t>
            </a:r>
            <a:r>
              <a:rPr lang="en-US" b="0" i="1" u="sng" dirty="0"/>
              <a:t>DHASH</a:t>
            </a:r>
            <a:r>
              <a:rPr lang="en-US" b="0" i="0" u="none" dirty="0"/>
              <a:t> </a:t>
            </a:r>
            <a:r>
              <a:rPr lang="en-US" b="0" dirty="0"/>
              <a:t>fetches blocks, distributes</a:t>
            </a:r>
            <a:r>
              <a:rPr lang="en-US" b="0" baseline="0" dirty="0"/>
              <a:t> blocks over the servers, maintains replicated copies.  </a:t>
            </a:r>
          </a:p>
          <a:p>
            <a:endParaRPr lang="en-US" b="0" baseline="0" dirty="0"/>
          </a:p>
          <a:p>
            <a:r>
              <a:rPr lang="en-US" b="0" baseline="0" dirty="0" err="1"/>
              <a:t>Dhash</a:t>
            </a:r>
            <a:r>
              <a:rPr lang="en-US" b="0" baseline="0" dirty="0"/>
              <a:t> uses the </a:t>
            </a:r>
            <a:r>
              <a:rPr lang="en-US" b="0" i="1" u="sng" baseline="0" dirty="0"/>
              <a:t>CHORD</a:t>
            </a:r>
            <a:r>
              <a:rPr lang="en-US" b="0" i="1" u="none" baseline="0" dirty="0"/>
              <a:t> </a:t>
            </a:r>
            <a:r>
              <a:rPr lang="en-US" b="0" baseline="0" dirty="0"/>
              <a:t>lookup service to locate servers responsible for blocks.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76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62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17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Chord wants to evenly</a:t>
            </a:r>
            <a:r>
              <a:rPr lang="en-US" b="1" baseline="0" dirty="0"/>
              <a:t> partition the data onto servers, so it first hashes both the key and the IP address of every server using the same hash function.</a:t>
            </a:r>
          </a:p>
          <a:p>
            <a:endParaRPr lang="en-US" b="1" baseline="0" dirty="0"/>
          </a:p>
          <a:p>
            <a:r>
              <a:rPr lang="en-US" b="0" baseline="0" dirty="0"/>
              <a:t>SEGUE: The cleverness is in how Chord partitions the data.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48602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Uses</a:t>
            </a:r>
            <a:r>
              <a:rPr lang="en-US" b="1" baseline="0" dirty="0"/>
              <a:t> a technique called Consistent Hashing invented by David </a:t>
            </a:r>
            <a:r>
              <a:rPr lang="en-US" b="1" baseline="0" dirty="0" err="1"/>
              <a:t>Karger</a:t>
            </a:r>
            <a:r>
              <a:rPr lang="en-US" b="1" baseline="0" dirty="0"/>
              <a:t> in 1997.  All </a:t>
            </a:r>
            <a:r>
              <a:rPr lang="en-US" b="1" dirty="0"/>
              <a:t>identifiers live in a single circular space.</a:t>
            </a:r>
          </a:p>
          <a:p>
            <a:endParaRPr lang="en-US" b="1" dirty="0"/>
          </a:p>
          <a:p>
            <a:r>
              <a:rPr lang="en-US" b="0" dirty="0"/>
              <a:t>SEGUE: So let’s look at how</a:t>
            </a:r>
            <a:r>
              <a:rPr lang="en-US" b="0" baseline="0" dirty="0"/>
              <a:t> nodes find each other in the Chord ring.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8464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Each node is connected to its successor </a:t>
            </a:r>
            <a:r>
              <a:rPr lang="en-US" b="1" baseline="0" dirty="0"/>
              <a:t>by a direct pointer to the successor’s IP address that’s stored locally.  This is called the </a:t>
            </a:r>
            <a:r>
              <a:rPr lang="en-US" b="1" i="1" u="sng" baseline="0" dirty="0"/>
              <a:t>successor</a:t>
            </a:r>
            <a:r>
              <a:rPr lang="en-US" b="1" baseline="0" dirty="0"/>
              <a:t> pointer.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51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/>
              <a:t>We’ll begin</a:t>
            </a:r>
            <a:r>
              <a:rPr lang="en-US" b="1" baseline="0" dirty="0"/>
              <a:t> today with peer-to-peer systems from 15 years back like Napster and Gnutella.</a:t>
            </a:r>
          </a:p>
          <a:p>
            <a:pPr marL="228600" indent="-228600">
              <a:buAutoNum type="arabicPeriod"/>
            </a:pPr>
            <a:r>
              <a:rPr lang="en-US" b="1" baseline="0" dirty="0"/>
              <a:t>Then we’ll talk about a new data structure that scaled well, called Distributed Hash Table.</a:t>
            </a:r>
          </a:p>
          <a:p>
            <a:pPr marL="228600" indent="-228600">
              <a:buAutoNum type="arabicPeriod"/>
            </a:pPr>
            <a:r>
              <a:rPr lang="en-US" b="0" baseline="0" dirty="0"/>
              <a:t>Finish with a service that maps individual data items onto nodes in a peer to peer system called Chord.  Eventually: how P2P influenced industrial large-scale distributed systems.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0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When one</a:t>
            </a:r>
            <a:r>
              <a:rPr lang="en-US" b="1" baseline="0" dirty="0"/>
              <a:t> node receives a query, it can forward the query to its successor, so the query moves around the ring.</a:t>
            </a:r>
          </a:p>
          <a:p>
            <a:endParaRPr lang="en-US" b="1" baseline="0" dirty="0"/>
          </a:p>
          <a:p>
            <a:r>
              <a:rPr lang="en-US" b="0" baseline="0" dirty="0"/>
              <a:t>&gt;&gt;&gt; When it reaches the node that has the key, that node replies directly to the node that asked, we keep the identity of the querying node in the query.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30243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4B6BD-B874-7940-B668-21D98D8FDB4E}" type="slidenum">
              <a:rPr lang="en-US"/>
              <a:pPr/>
              <a:t>21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the lookup algorithm is called on a certain node in the chord ring.  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Tests if ID</a:t>
            </a:r>
            <a:r>
              <a:rPr lang="en-US" baseline="0" dirty="0"/>
              <a:t> order is [its own id, THEN successor, THEN key], if so forward the query to the successor.  </a:t>
            </a:r>
            <a:r>
              <a:rPr lang="en-US" b="1" dirty="0"/>
              <a:t>(&lt; is modulo on the ring.)</a:t>
            </a:r>
            <a:r>
              <a:rPr lang="en-US" b="0" baseline="0" dirty="0"/>
              <a:t>  Else [current, key, successor] then answer is the successor.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Always undershoots to predecessor</a:t>
            </a:r>
            <a:r>
              <a:rPr lang="en-US" baseline="0" dirty="0"/>
              <a:t> s</a:t>
            </a:r>
            <a:r>
              <a:rPr lang="en-US" dirty="0"/>
              <a:t>o never misses the real successor.</a:t>
            </a:r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</a:t>
            </a:r>
            <a:r>
              <a:rPr lang="en-US" dirty="0" err="1"/>
              <a:t>n.successor</a:t>
            </a:r>
            <a:r>
              <a:rPr lang="en-US" dirty="0"/>
              <a:t> must be correct!  Otherwise we may skip over the responsible node,  and get(k) won't see data inserted by put(k).  Now, how</a:t>
            </a:r>
            <a:r>
              <a:rPr lang="en-US" baseline="0" dirty="0"/>
              <a:t> about 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84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446027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3323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57582-0C83-BF40-A4AA-BB2D7B839AB6}" type="slidenum">
              <a:rPr lang="en-US"/>
              <a:pPr/>
              <a:t>24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dirty="0"/>
              <a:t>Still undershoots to predecessor. So never misses the real successor.</a:t>
            </a:r>
          </a:p>
          <a:p>
            <a:endParaRPr lang="en-US" dirty="0"/>
          </a:p>
          <a:p>
            <a:r>
              <a:rPr lang="en-US" dirty="0"/>
              <a:t>Lookup procedure isn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inherently log(n),</a:t>
            </a:r>
            <a:r>
              <a:rPr lang="en-US" baseline="0" dirty="0"/>
              <a:t> b</a:t>
            </a:r>
            <a:r>
              <a:rPr lang="en-US" dirty="0"/>
              <a:t>ut finger table causes it to be.</a:t>
            </a:r>
          </a:p>
        </p:txBody>
      </p:sp>
    </p:spTree>
    <p:extLst>
      <p:ext uri="{BB962C8B-B14F-4D97-AF65-F5344CB8AC3E}">
        <p14:creationId xmlns:p14="http://schemas.microsoft.com/office/powerpoint/2010/main" val="1438642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So if you think about the finger tables at all the nodes taken together</a:t>
            </a:r>
            <a:r>
              <a:rPr lang="is-IS" b="1" baseline="0" dirty="0"/>
              <a:t>…</a:t>
            </a:r>
          </a:p>
          <a:p>
            <a:endParaRPr lang="is-IS" b="1" baseline="0" dirty="0"/>
          </a:p>
          <a:p>
            <a:r>
              <a:rPr lang="is-IS" b="0" baseline="0" dirty="0"/>
              <a:t>SEGUE: So here’s the detailed lookup algorithm with finger tables.</a:t>
            </a: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635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88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09454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31570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2793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Users’ computers talk directly to each other to implement service,</a:t>
            </a:r>
            <a:r>
              <a:rPr lang="en-US" b="1" baseline="0" dirty="0"/>
              <a:t> </a:t>
            </a:r>
            <a:r>
              <a:rPr lang="en-US" b="1" dirty="0"/>
              <a:t>in contrast to the client-server</a:t>
            </a:r>
            <a:r>
              <a:rPr lang="en-US" b="1" baseline="0" dirty="0"/>
              <a:t> model where </a:t>
            </a:r>
            <a:r>
              <a:rPr lang="en-US" b="1" dirty="0"/>
              <a:t>users’ clients talk to central servers.</a:t>
            </a:r>
            <a:r>
              <a:rPr lang="en-US" b="1" baseline="0" dirty="0"/>
              <a:t>  </a:t>
            </a:r>
            <a:r>
              <a:rPr lang="en-US" b="1" dirty="0"/>
              <a:t>EXAMPLES: Skype, video and music players, file sharing.</a:t>
            </a:r>
          </a:p>
          <a:p>
            <a:endParaRPr lang="en-US" b="1" dirty="0"/>
          </a:p>
          <a:p>
            <a:r>
              <a:rPr lang="en-US" b="0" dirty="0"/>
              <a:t>SEGUE: So why might this be a good 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1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6041028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00682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70368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932990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5678430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963318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158959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308914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842334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1602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the result has been successful adoption</a:t>
            </a:r>
            <a:r>
              <a:rPr lang="en-US" b="1" baseline="0" dirty="0"/>
              <a:t> in some niche areas.</a:t>
            </a:r>
          </a:p>
          <a:p>
            <a:endParaRPr lang="en-US" baseline="0" dirty="0"/>
          </a:p>
          <a:p>
            <a:r>
              <a:rPr lang="en-US" baseline="0" dirty="0"/>
              <a:t>1. Networks like Napster music-sharing (ca. 1999) and Gnutella began this in the illegal domain for music and movies, but more recently we’ve seen the adoption of BitTorrent for rapidly disseminating files among users.</a:t>
            </a:r>
          </a:p>
          <a:p>
            <a:endParaRPr lang="en-US" baseline="0" dirty="0"/>
          </a:p>
          <a:p>
            <a:r>
              <a:rPr lang="en-US" baseline="0" dirty="0"/>
              <a:t>2. Electronic currencies like Bitcoin have no central authority, so they use a P2P network.</a:t>
            </a:r>
          </a:p>
          <a:p>
            <a:endParaRPr lang="en-US" baseline="0" dirty="0"/>
          </a:p>
          <a:p>
            <a:r>
              <a:rPr lang="en-US" baseline="0" dirty="0"/>
              <a:t>3. Up until 2012 Skype used P2P to route calls between users, but this has since changed to be hosted Linux boxes because of security reasons.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087051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6937316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63893-FF93-DB4C-A901-AC386549CD37}" type="slidenum">
              <a:rPr lang="en-US"/>
              <a:pPr/>
              <a:t>42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So the lookup</a:t>
            </a:r>
            <a:r>
              <a:rPr lang="en-US" b="1" baseline="0" dirty="0"/>
              <a:t> algorithm with fault tolerance becomes this.</a:t>
            </a:r>
            <a:endParaRPr lang="en-US" dirty="0"/>
          </a:p>
          <a:p>
            <a:r>
              <a:rPr lang="en-US" dirty="0"/>
              <a:t>Look </a:t>
            </a:r>
            <a:r>
              <a:rPr lang="en-US"/>
              <a:t>in successor </a:t>
            </a:r>
            <a:r>
              <a:rPr lang="en-US" dirty="0"/>
              <a:t>list as well.</a:t>
            </a:r>
          </a:p>
          <a:p>
            <a:r>
              <a:rPr lang="en-US" dirty="0"/>
              <a:t>If the call fails, we remove the node from the finger table </a:t>
            </a:r>
            <a:r>
              <a:rPr lang="en-US" i="1" u="sng" dirty="0"/>
              <a:t>and/or successor list</a:t>
            </a:r>
            <a:r>
              <a:rPr lang="en-US" dirty="0"/>
              <a:t>, and restart the</a:t>
            </a:r>
            <a:r>
              <a:rPr lang="en-US" baseline="0" dirty="0"/>
              <a:t> lookup.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682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91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returning to P2P systems,</a:t>
            </a:r>
            <a:r>
              <a:rPr lang="en-US" b="1" baseline="0" dirty="0"/>
              <a:t> part of the problem is still the lookup problem.  But other part is fundamentally users’ computers are less reliable and trusted than managed servers.</a:t>
            </a:r>
          </a:p>
          <a:p>
            <a:endParaRPr lang="en-US" baseline="0" dirty="0"/>
          </a:p>
          <a:p>
            <a:r>
              <a:rPr lang="en-US" baseline="0" dirty="0"/>
              <a:t>This is exacerbated by the fact that users’ computers have flaky network connections, might be switched off, broken, </a:t>
            </a:r>
            <a:r>
              <a:rPr lang="en-US" i="1" baseline="0" dirty="0"/>
              <a:t>&amp;</a:t>
            </a:r>
            <a:r>
              <a:rPr lang="en-US" baseline="0" dirty="0"/>
              <a:t> </a:t>
            </a:r>
            <a:r>
              <a:rPr lang="en-US" i="1" baseline="0" dirty="0"/>
              <a:t>c.</a:t>
            </a:r>
            <a:r>
              <a:rPr lang="en-US" baseline="0" dirty="0"/>
              <a:t>  So they are hardly as reliable as managed servers.</a:t>
            </a:r>
          </a:p>
          <a:p>
            <a:endParaRPr lang="en-US" baseline="0" dirty="0"/>
          </a:p>
          <a:p>
            <a:r>
              <a:rPr lang="en-US" baseline="0" dirty="0"/>
              <a:t>Some P2P services are open, meaning anyone can join, these can be vulnerable to certain kinds of attacks.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9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From a performance perspective,</a:t>
            </a:r>
            <a:r>
              <a:rPr lang="en-US" b="1" baseline="0" dirty="0"/>
              <a:t> the </a:t>
            </a:r>
            <a:r>
              <a:rPr lang="en-US" b="1" dirty="0"/>
              <a:t>promise of peer</a:t>
            </a:r>
            <a:r>
              <a:rPr lang="en-US" b="1" baseline="0" dirty="0"/>
              <a:t> to peer computing was</a:t>
            </a:r>
            <a:r>
              <a:rPr lang="is-IS" b="1" baseline="0" dirty="0"/>
              <a:t> to leverage thousands to millions of nodes across the Internet to increase capacity of services.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As more join, system gets more resources.  Contrast with cli-server where more users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resources more taxed.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Nodes can join/leave just by talking to random peer already in.  So no need to set up a server and provision infrastructure.</a:t>
            </a:r>
            <a:endParaRPr lang="en-US" dirty="0"/>
          </a:p>
          <a:p>
            <a:r>
              <a:rPr lang="en-US" baseline="0" dirty="0"/>
              <a:t>&gt;&gt;&gt;</a:t>
            </a:r>
          </a:p>
          <a:p>
            <a:r>
              <a:rPr lang="en-US" baseline="0" dirty="0"/>
              <a:t>&gt;&gt;&gt; Harder to attack: not as simple as hacking single server/server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90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e.g. </a:t>
            </a:r>
            <a:r>
              <a:rPr lang="en-US" b="1" baseline="0" dirty="0"/>
              <a:t>let’s look at how a popular cooperative file-sharing system, BitTorrent, works.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Say you’re the user,</a:t>
            </a:r>
            <a:r>
              <a:rPr lang="en-US" baseline="0" dirty="0"/>
              <a:t> want to download latest Linux kernel.  You click on torrent download link.  This gets a torrent file that contains hashes of chunks of the file, and IP address of a tracker node.  </a:t>
            </a:r>
            <a:r>
              <a:rPr lang="en-US" i="1" baseline="0" dirty="0"/>
              <a:t>Tracker node </a:t>
            </a:r>
            <a:r>
              <a:rPr lang="en-US" baseline="0" dirty="0"/>
              <a:t>is web server to coordinate group of peers.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The client sends</a:t>
            </a:r>
            <a:r>
              <a:rPr lang="en-US" baseline="0" dirty="0"/>
              <a:t> an HTTP request to the tracker telling it which file it wants, then the tracker responds with a list of peers who have the file.</a:t>
            </a:r>
          </a:p>
          <a:p>
            <a:pPr marL="228600" indent="-228600">
              <a:buAutoNum type="arabicPeriod"/>
            </a:pPr>
            <a:r>
              <a:rPr lang="en-US" baseline="0" dirty="0"/>
              <a:t>D/L the file from peers, </a:t>
            </a:r>
            <a:r>
              <a:rPr lang="en-US" b="1" baseline="0" dirty="0"/>
              <a:t>in parallel</a:t>
            </a:r>
            <a:r>
              <a:rPr lang="en-US" baseline="0" dirty="0"/>
              <a:t>.  </a:t>
            </a:r>
            <a:r>
              <a:rPr lang="en-US" dirty="0"/>
              <a:t>Note only metadata--not file data -- are exchanged with centralized server, and only during</a:t>
            </a:r>
            <a:r>
              <a:rPr lang="en-US" baseline="0" dirty="0"/>
              <a:t> the</a:t>
            </a:r>
            <a:r>
              <a:rPr lang="en-US" dirty="0"/>
              <a:t> transient lifetime of a download.</a:t>
            </a:r>
          </a:p>
          <a:p>
            <a:pPr marL="228600" indent="-228600">
              <a:buAutoNum type="arabicPeriod"/>
            </a:pPr>
            <a:r>
              <a:rPr lang="en-US" dirty="0"/>
              <a:t>--</a:t>
            </a:r>
          </a:p>
          <a:p>
            <a:pPr marL="228600" indent="-228600">
              <a:buAutoNum type="arabicPeriod"/>
            </a:pPr>
            <a:r>
              <a:rPr lang="en-US" dirty="0"/>
              <a:t>C</a:t>
            </a:r>
            <a:r>
              <a:rPr lang="en-US" baseline="0" dirty="0"/>
              <a:t>lient switches  roles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“server” peers to serve others.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9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At the core of all peer to peer systems is the following problem.</a:t>
            </a:r>
          </a:p>
          <a:p>
            <a:r>
              <a:rPr lang="en-US" dirty="0"/>
              <a:t>Some</a:t>
            </a:r>
            <a:r>
              <a:rPr lang="en-US" baseline="0" dirty="0"/>
              <a:t> publisher does a put associating some key, say “Star </a:t>
            </a:r>
            <a:r>
              <a:rPr lang="en-US" baseline="0" dirty="0" err="1"/>
              <a:t>Wars.mov</a:t>
            </a:r>
            <a:r>
              <a:rPr lang="en-US" baseline="0" dirty="0"/>
              <a:t>”, with some value.  </a:t>
            </a:r>
          </a:p>
          <a:p>
            <a:r>
              <a:rPr lang="en-US" baseline="0" dirty="0"/>
              <a:t>Now some client comes along and does a get, looking for the information about the file.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i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/>
              <a:t>How does</a:t>
            </a:r>
            <a:r>
              <a:rPr lang="en-US" b="1" i="1" baseline="0" dirty="0"/>
              <a:t> the client find out where that information went?</a:t>
            </a:r>
            <a:endParaRPr lang="en-US" b="1" i="1" dirty="0"/>
          </a:p>
          <a:p>
            <a:r>
              <a:rPr lang="en-US" dirty="0"/>
              <a:t>Non-trivial,</a:t>
            </a:r>
            <a:r>
              <a:rPr lang="en-US" baseline="0" dirty="0"/>
              <a:t> </a:t>
            </a:r>
            <a:r>
              <a:rPr lang="en-US" dirty="0"/>
              <a:t>1000s of nodes in P2P network</a:t>
            </a:r>
            <a:r>
              <a:rPr lang="en-US" baseline="0" dirty="0"/>
              <a:t> failing and coming back up, the </a:t>
            </a:r>
            <a:r>
              <a:rPr lang="en-US" dirty="0"/>
              <a:t>set of nodes that have the movie</a:t>
            </a:r>
            <a:r>
              <a:rPr lang="en-US" baseline="0" dirty="0"/>
              <a:t> </a:t>
            </a:r>
            <a:r>
              <a:rPr lang="en-US" dirty="0"/>
              <a:t>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22681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Napster</a:t>
            </a:r>
            <a:r>
              <a:rPr lang="en-US" b="1" baseline="0" dirty="0"/>
              <a:t> (1999) was one of the first music sharing networks: </a:t>
            </a:r>
            <a:r>
              <a:rPr lang="en-US" b="1" dirty="0"/>
              <a:t>solution was</a:t>
            </a:r>
            <a:r>
              <a:rPr lang="en-US" b="1" baseline="0" dirty="0"/>
              <a:t> single centralized database to store all the location information.</a:t>
            </a:r>
          </a:p>
          <a:p>
            <a:endParaRPr lang="en-US" b="1" i="1" baseline="0" dirty="0"/>
          </a:p>
          <a:p>
            <a:r>
              <a:rPr lang="en-US" i="1" baseline="0" dirty="0"/>
              <a:t>&gt;&gt;&gt; Database holds IP address of publisher</a:t>
            </a:r>
            <a:r>
              <a:rPr lang="en-US" baseline="0" dirty="0"/>
              <a:t>, e.g. N</a:t>
            </a:r>
            <a:r>
              <a:rPr lang="en-US" baseline="-25000" dirty="0"/>
              <a:t>4</a:t>
            </a:r>
            <a:r>
              <a:rPr lang="en-US" baseline="0" dirty="0"/>
              <a:t> for Star Wars.  </a:t>
            </a:r>
          </a:p>
          <a:p>
            <a:r>
              <a:rPr lang="en-US" baseline="0" dirty="0"/>
              <a:t>&gt;&gt;&gt; Client does a lookup on </a:t>
            </a:r>
            <a:r>
              <a:rPr lang="en-US" baseline="0" dirty="0" err="1"/>
              <a:t>db</a:t>
            </a:r>
            <a:r>
              <a:rPr lang="en-US" baseline="0" dirty="0"/>
              <a:t>, can contact N4 directly to get content.</a:t>
            </a:r>
            <a:endParaRPr lang="en-US" baseline="-25000" dirty="0"/>
          </a:p>
          <a:p>
            <a:r>
              <a:rPr lang="en-US" dirty="0"/>
              <a:t>&gt;&gt;&gt;</a:t>
            </a:r>
            <a:r>
              <a:rPr lang="en-US" baseline="0" dirty="0"/>
              <a:t> </a:t>
            </a:r>
            <a:r>
              <a:rPr lang="en-US" dirty="0"/>
              <a:t>SEGUE: So now we’ve solved our rendezvous problem but</a:t>
            </a:r>
            <a:r>
              <a:rPr lang="en-US" baseline="0" dirty="0"/>
              <a:t> at the expense of the database having to keep a lot of</a:t>
            </a:r>
            <a:r>
              <a:rPr lang="en-US" dirty="0"/>
              <a:t> state, means it’s hard to keep the state up to date.</a:t>
            </a:r>
            <a:r>
              <a:rPr lang="en-US" baseline="0" dirty="0"/>
              <a:t>  </a:t>
            </a:r>
            <a:r>
              <a:rPr lang="en-US" dirty="0"/>
              <a:t>It’s also</a:t>
            </a:r>
            <a:r>
              <a:rPr lang="en-US" baseline="0" dirty="0"/>
              <a:t> a single point of failure, and it’s also a legal target, </a:t>
            </a:r>
            <a:r>
              <a:rPr lang="en-US" dirty="0"/>
              <a:t>which is exactly what happened to Napster</a:t>
            </a:r>
            <a:r>
              <a:rPr lang="en-US" baseline="0" dirty="0"/>
              <a:t> in the end.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2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9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O</a:t>
            </a:r>
            <a:r>
              <a:rPr lang="en-US" b="1" baseline="0" dirty="0"/>
              <a:t>pposite end of the spectrum: abandon any structure altogether, just flood queries throughout entire net.  So everyone maintains a small number of connected peers and a query gets flooded to all connected peers until it finds the content.  This is the approach the original Gnutella took in 2000, but it doesn’t scale.</a:t>
            </a:r>
          </a:p>
          <a:p>
            <a:endParaRPr lang="en-US" baseline="0" dirty="0"/>
          </a:p>
          <a:p>
            <a:r>
              <a:rPr lang="en-US" baseline="0" dirty="0"/>
              <a:t>&gt;&gt;&gt; SEGUE: It’s robust because there’s no central database to fail, so truly P2P.  But might require a number of messages on the order of the number of peers in the network, so didn’t scale.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C20A1FB-6510-3049-B1C9-32290A8E17D5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1C15F9B-4216-3644-A6FB-9F53310A2E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19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93CB4-8162-364E-B395-5BAC5E5C47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56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56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8D37AA-84C0-254C-9BB9-D755A666AC2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379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7DDE11-5FF2-A64E-B7DB-7FC3B57A48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377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79D143-14D2-3345-8957-E72023339525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798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7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91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46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970008-A899-2C4B-9851-2C8A93B7FF7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247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00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717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606B150-C205-9D48-BF6E-BF618B2E3A58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2134BA5-2A81-5B47-A3C0-9F1E5CC1E3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485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54518DA-EF86-FC43-A3E4-BAEE67C4C139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689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24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606B61-08EE-2E41-87D0-F385ACF4933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176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06F700A-C43C-C549-852A-CC6D290C40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B70681-DAD1-104C-8046-5F5D65283B6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939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921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60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C2A110A-0EBE-C644-92BF-D589CACFF0A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348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35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141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3F1F8A-4E89-5D47-9184-6ACFE9A118D3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F35EA22-D676-5345-9276-5903164760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209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06821-FE57-BD41-B714-2546827A7E2C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0084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9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D17A66-28CF-C84F-911E-B440BA33FA9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9699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6F5A92-93A7-7046-AD5E-088948605A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3359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5EACC8-DE84-E247-B26F-A9732A8E9C9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8389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768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369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85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1CD193-D89E-F544-B6DE-7CFE47AE7F1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7435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799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938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0526527-5B3B-4441-91DB-3C6AECA83BEE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731019E-E256-D647-AE37-E83D79B5F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347AB4-BEB7-7342-9910-F47A8C6F5F0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0689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520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9BA92A-D14C-644F-B73B-85AC02ED0C9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7318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FA9796-5ED6-8A40-B0F8-5D8D646E3268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480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02779D-741E-3649-9EC2-7F78DC3FA307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90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291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318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075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CC1DC9-43BD-F64D-A663-150918A2C2D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9519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4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759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AF6A7D-5514-3B45-ACB9-818EE1956CD2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1C3324E-5E22-2B4A-A14C-D9607C0C1E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282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175CB9B-740A-3A4F-8892-0D9BD39BA232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2385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915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0BCF7F-C0E2-0548-8B74-35B3D6F818B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3447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9/27/21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BA548A-60A8-F542-8941-F94E323FF5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3395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9/27/21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B3B0E6-0B7F-F541-80C7-90480BAE920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4290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6320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470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0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5E2A5AB-ADF6-4D4F-9DBC-C2777F4EBF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4969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397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9/27/21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2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9/27/21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0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42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5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6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54.xml"/><Relationship Id="rId1" Type="http://schemas.openxmlformats.org/officeDocument/2006/relationships/themeOverride" Target="../theme/themeOverr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Peer-to-Peer Systems and</a:t>
            </a:r>
            <a:br>
              <a:rPr lang="en-US" sz="4000" dirty="0"/>
            </a:br>
            <a:r>
              <a:rPr lang="en-US" sz="4000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9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FF45B9-1305-9A4F-86A7-9A2CBF1104A0}"/>
              </a:ext>
            </a:extLst>
          </p:cNvPr>
          <p:cNvSpPr txBox="1"/>
          <p:nvPr/>
        </p:nvSpPr>
        <p:spPr>
          <a:xfrm>
            <a:off x="2250847" y="4657379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Ideal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B221FF22-6EFB-564B-8778-6A2F0FC1A287}"/>
              </a:ext>
            </a:extLst>
          </p:cNvPr>
          <p:cNvSpPr/>
          <p:nvPr/>
        </p:nvSpPr>
        <p:spPr>
          <a:xfrm>
            <a:off x="2738178" y="3082190"/>
            <a:ext cx="330671" cy="1622217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0" name="Down Arrow 19">
            <a:extLst>
              <a:ext uri="{FF2B5EF4-FFF2-40B4-BE49-F238E27FC236}">
                <a16:creationId xmlns:a16="http://schemas.microsoft.com/office/drawing/2014/main" id="{03650B57-FC05-D245-9FC7-FD009E38EA16}"/>
              </a:ext>
            </a:extLst>
          </p:cNvPr>
          <p:cNvSpPr/>
          <p:nvPr/>
        </p:nvSpPr>
        <p:spPr>
          <a:xfrm rot="5400000">
            <a:off x="4214221" y="3626958"/>
            <a:ext cx="330671" cy="2448418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4055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11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61E624F-C63F-0E4B-9EB0-DD5F600B2BF6}"/>
              </a:ext>
            </a:extLst>
          </p:cNvPr>
          <p:cNvGrpSpPr/>
          <p:nvPr/>
        </p:nvGrpSpPr>
        <p:grpSpPr>
          <a:xfrm>
            <a:off x="3594792" y="3393298"/>
            <a:ext cx="1608902" cy="1113209"/>
            <a:chOff x="7823200" y="4279900"/>
            <a:chExt cx="1409700" cy="8509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41172A8-2BB0-C04F-97D2-CE12AC8E097B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rgbClr val="0099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7C8542-A1FF-FF48-8C98-4AAC8BB3E0B4}"/>
                </a:ext>
              </a:extLst>
            </p:cNvPr>
            <p:cNvSpPr txBox="1"/>
            <p:nvPr/>
          </p:nvSpPr>
          <p:spPr>
            <a:xfrm>
              <a:off x="7870920" y="4283382"/>
              <a:ext cx="1299473" cy="729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DHT</a:t>
              </a:r>
            </a:p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(Chord)</a:t>
              </a:r>
            </a:p>
          </p:txBody>
        </p:sp>
      </p:grp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3411808D-D708-B840-B127-4D7277A8F0DD}"/>
              </a:ext>
            </a:extLst>
          </p:cNvPr>
          <p:cNvSpPr/>
          <p:nvPr/>
        </p:nvSpPr>
        <p:spPr>
          <a:xfrm>
            <a:off x="2041521" y="4661259"/>
            <a:ext cx="2844052" cy="768350"/>
          </a:xfrm>
          <a:prstGeom prst="wedgeRoundRectCallout">
            <a:avLst>
              <a:gd name="adj1" fmla="val 25455"/>
              <a:gd name="adj2" fmla="val -705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&lt; Gnutella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states &lt; Napster</a:t>
            </a:r>
          </a:p>
        </p:txBody>
      </p:sp>
    </p:spTree>
    <p:extLst>
      <p:ext uri="{BB962C8B-B14F-4D97-AF65-F5344CB8AC3E}">
        <p14:creationId xmlns:p14="http://schemas.microsoft.com/office/powerpoint/2010/main" val="27420083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173291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9AF7-DB81-BF4C-A38D-2E5CA14A4900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Distributed Hash Table: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key = hash(data)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lookup(key) 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800" b="1" spc="-150" dirty="0">
                <a:latin typeface="Courier" charset="0"/>
                <a:ea typeface="Courier" charset="0"/>
                <a:cs typeface="Courier" charset="0"/>
              </a:rPr>
              <a:t>IP </a:t>
            </a:r>
            <a:r>
              <a:rPr lang="en-US" sz="2800" b="1" spc="-150" dirty="0" err="1">
                <a:latin typeface="Courier" charset="0"/>
                <a:ea typeface="Courier" charset="0"/>
                <a:cs typeface="Courier" charset="0"/>
              </a:rPr>
              <a:t>addr</a:t>
            </a:r>
            <a:r>
              <a:rPr lang="en-US" sz="2800" spc="-150" dirty="0"/>
              <a:t>	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(Chord lookup service)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put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key, 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get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key) 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 data</a:t>
            </a:r>
          </a:p>
          <a:p>
            <a:pPr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b="1" dirty="0"/>
              <a:t>Partitioning data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large-scale distributed systems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Tuples in a global database engine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Data blocks in a global file system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Files in a P2P file-sharing system</a:t>
            </a:r>
          </a:p>
        </p:txBody>
      </p:sp>
    </p:spTree>
    <p:extLst>
      <p:ext uri="{BB962C8B-B14F-4D97-AF65-F5344CB8AC3E}">
        <p14:creationId xmlns:p14="http://schemas.microsoft.com/office/powerpoint/2010/main" val="19425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1487072" y="4040652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487072" y="3198167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29348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6211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4838490" y="3659652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6592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6689677" y="3643777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1791872" y="5502835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930261" y="3669177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487072" y="4894154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4154072" y="450978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400603" y="4508296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4611272" y="4502137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4732384" y="4508296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7549320" y="4023190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7542518" y="4817954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  <p:sp>
        <p:nvSpPr>
          <p:cNvPr id="27" name="Left Bracket 26">
            <a:extLst>
              <a:ext uri="{FF2B5EF4-FFF2-40B4-BE49-F238E27FC236}">
                <a16:creationId xmlns:a16="http://schemas.microsoft.com/office/drawing/2014/main" id="{1B5A6471-2C33-E740-9502-12CF3D066C37}"/>
              </a:ext>
            </a:extLst>
          </p:cNvPr>
          <p:cNvSpPr/>
          <p:nvPr/>
        </p:nvSpPr>
        <p:spPr>
          <a:xfrm>
            <a:off x="602660" y="3728446"/>
            <a:ext cx="307954" cy="2279216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8" name="Left Bracket 27">
            <a:extLst>
              <a:ext uri="{FF2B5EF4-FFF2-40B4-BE49-F238E27FC236}">
                <a16:creationId xmlns:a16="http://schemas.microsoft.com/office/drawing/2014/main" id="{170B6FFA-D3D3-014E-A520-B6A9E5CF4B8D}"/>
              </a:ext>
            </a:extLst>
          </p:cNvPr>
          <p:cNvSpPr/>
          <p:nvPr/>
        </p:nvSpPr>
        <p:spPr>
          <a:xfrm>
            <a:off x="602660" y="2775308"/>
            <a:ext cx="309778" cy="893869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14F64B-3167-1743-9585-C2FA303E73FE}"/>
              </a:ext>
            </a:extLst>
          </p:cNvPr>
          <p:cNvSpPr txBox="1"/>
          <p:nvPr/>
        </p:nvSpPr>
        <p:spPr>
          <a:xfrm rot="16200000">
            <a:off x="-328297" y="4587122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System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5A0A4F-AD70-DE43-AA83-3A8B05B690ED}"/>
              </a:ext>
            </a:extLst>
          </p:cNvPr>
          <p:cNvSpPr txBox="1"/>
          <p:nvPr/>
        </p:nvSpPr>
        <p:spPr>
          <a:xfrm rot="16200000">
            <a:off x="-111962" y="299140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App</a:t>
            </a:r>
          </a:p>
        </p:txBody>
      </p:sp>
      <p:grpSp>
        <p:nvGrpSpPr>
          <p:cNvPr id="41" name="Group 10">
            <a:extLst>
              <a:ext uri="{FF2B5EF4-FFF2-40B4-BE49-F238E27FC236}">
                <a16:creationId xmlns:a16="http://schemas.microsoft.com/office/drawing/2014/main" id="{C93F2341-6B83-3F4E-A2A5-AC00A52CA795}"/>
              </a:ext>
            </a:extLst>
          </p:cNvPr>
          <p:cNvGrpSpPr>
            <a:grpSpLocks/>
          </p:cNvGrpSpPr>
          <p:nvPr/>
        </p:nvGrpSpPr>
        <p:grpSpPr bwMode="auto">
          <a:xfrm>
            <a:off x="1617738" y="2219383"/>
            <a:ext cx="5638800" cy="504825"/>
            <a:chOff x="1200" y="2292"/>
            <a:chExt cx="3552" cy="318"/>
          </a:xfrm>
        </p:grpSpPr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74A8CEC8-33BB-EF44-8B5F-25A4BFEB2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299885-8DD1-5E44-8584-85E60DCB8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2386394D-3E25-1D4E-93D3-2ADB6FDA2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5" name="Text Box 14">
              <a:extLst>
                <a:ext uri="{FF2B5EF4-FFF2-40B4-BE49-F238E27FC236}">
                  <a16:creationId xmlns:a16="http://schemas.microsoft.com/office/drawing/2014/main" id="{3456EEFB-FB1C-A844-9F5F-3FFFF1E11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….</a:t>
              </a:r>
            </a:p>
          </p:txBody>
        </p:sp>
      </p:grpSp>
      <p:sp>
        <p:nvSpPr>
          <p:cNvPr id="46" name="Line 5">
            <a:extLst>
              <a:ext uri="{FF2B5EF4-FFF2-40B4-BE49-F238E27FC236}">
                <a16:creationId xmlns:a16="http://schemas.microsoft.com/office/drawing/2014/main" id="{F282A835-7DFF-234F-910E-B159997070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25414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7" name="Text Box 15">
            <a:extLst>
              <a:ext uri="{FF2B5EF4-FFF2-40B4-BE49-F238E27FC236}">
                <a16:creationId xmlns:a16="http://schemas.microsoft.com/office/drawing/2014/main" id="{5BADC971-F81B-8F40-BDEB-092860B64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1593" y="2761762"/>
            <a:ext cx="10262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upload</a:t>
            </a:r>
          </a:p>
        </p:txBody>
      </p:sp>
      <p:sp>
        <p:nvSpPr>
          <p:cNvPr id="48" name="Line 5">
            <a:extLst>
              <a:ext uri="{FF2B5EF4-FFF2-40B4-BE49-F238E27FC236}">
                <a16:creationId xmlns:a16="http://schemas.microsoft.com/office/drawing/2014/main" id="{8981A87F-4D26-AF41-AA1F-6E1ADA79AF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44013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9" name="Line 5">
            <a:extLst>
              <a:ext uri="{FF2B5EF4-FFF2-40B4-BE49-F238E27FC236}">
                <a16:creationId xmlns:a16="http://schemas.microsoft.com/office/drawing/2014/main" id="{5042064F-BD71-E24F-87CF-3C8602A4DD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36118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88C580DB-8967-F248-BF36-208A19BC0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842" y="2776566"/>
            <a:ext cx="1382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download</a:t>
            </a:r>
          </a:p>
        </p:txBody>
      </p:sp>
    </p:spTree>
    <p:extLst>
      <p:ext uri="{BB962C8B-B14F-4D97-AF65-F5344CB8AC3E}">
        <p14:creationId xmlns:p14="http://schemas.microsoft.com/office/powerpoint/2010/main" val="17655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/>
              <a:t>Decentralized:</a:t>
            </a:r>
            <a:r>
              <a:rPr lang="en-US" sz="2800" dirty="0"/>
              <a:t> no central authority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Scalable:</a:t>
            </a:r>
            <a:r>
              <a:rPr lang="en-US" sz="2800" dirty="0"/>
              <a:t> low network traffic overhead 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Efficient:</a:t>
            </a:r>
            <a:r>
              <a:rPr lang="en-US" sz="2800" dirty="0"/>
              <a:t> find items quickly (latency)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Dynamic:</a:t>
            </a:r>
            <a:r>
              <a:rPr lang="en-US" sz="2800" dirty="0"/>
              <a:t> nodes fail, new nodes join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3225-3B9B-BC4B-819E-E14E5E6925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 is expected to be</a:t>
            </a:r>
          </a:p>
        </p:txBody>
      </p:sp>
    </p:spTree>
    <p:extLst>
      <p:ext uri="{BB962C8B-B14F-4D97-AF65-F5344CB8AC3E}">
        <p14:creationId xmlns:p14="http://schemas.microsoft.com/office/powerpoint/2010/main" val="105952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1067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Hashed values (int) using the same hash function</a:t>
            </a:r>
          </a:p>
          <a:p>
            <a:pPr lvl="1"/>
            <a:r>
              <a:rPr lang="en-US" sz="2800" b="1" dirty="0"/>
              <a:t>Key identifier </a:t>
            </a:r>
            <a:r>
              <a:rPr lang="en-US" sz="2800" dirty="0"/>
              <a:t>= SHA-1(key)</a:t>
            </a:r>
          </a:p>
          <a:p>
            <a:pPr lvl="1"/>
            <a:r>
              <a:rPr lang="en-US" sz="2800" b="1" dirty="0"/>
              <a:t>Node identifier </a:t>
            </a:r>
            <a:r>
              <a:rPr lang="en-US" sz="2800" dirty="0"/>
              <a:t>= SHA-1(IP address)</a:t>
            </a:r>
          </a:p>
          <a:p>
            <a:endParaRPr lang="en-US" sz="2800" dirty="0"/>
          </a:p>
          <a:p>
            <a:r>
              <a:rPr lang="en-US" sz="2800" b="1" i="1" dirty="0"/>
              <a:t>How does Chord partition data?</a:t>
            </a:r>
          </a:p>
          <a:p>
            <a:pPr lvl="1"/>
            <a:r>
              <a:rPr lang="en-US" sz="2800" i="1" dirty="0"/>
              <a:t>i.e.</a:t>
            </a:r>
            <a:r>
              <a:rPr lang="en-US" sz="2800" dirty="0"/>
              <a:t>, map key IDs to node IDs</a:t>
            </a:r>
          </a:p>
          <a:p>
            <a:endParaRPr lang="en-US" sz="2800" dirty="0"/>
          </a:p>
          <a:p>
            <a:r>
              <a:rPr lang="en-US" sz="2800" b="1" dirty="0"/>
              <a:t>Why hash key and address?</a:t>
            </a:r>
            <a:endParaRPr lang="en-US" sz="2800" dirty="0"/>
          </a:p>
          <a:p>
            <a:pPr lvl="1"/>
            <a:r>
              <a:rPr lang="en-US" sz="2800" dirty="0"/>
              <a:t>Uniformly distributed in the ID space</a:t>
            </a:r>
          </a:p>
          <a:p>
            <a:pPr lvl="1"/>
            <a:r>
              <a:rPr lang="en-US" sz="2800" dirty="0"/>
              <a:t>Hashed key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load balancing</a:t>
            </a:r>
          </a:p>
          <a:p>
            <a:pPr lvl="1"/>
            <a:r>
              <a:rPr lang="en-US" sz="2800" dirty="0"/>
              <a:t>Hashed IP address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independent failure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366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6EE62A7-9952-114E-A6E2-4658D80D0A09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73C912E-AF1E-064D-B72B-C4A18B658765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DFF6291-7E4F-8549-B049-807323CFDE79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874F607-52ED-304F-83C0-2F7DB69D465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7E46BEE-7FE5-114A-ADBA-754D37280A1D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8DF543C-BFF1-C44D-A6F2-A3C19CD55F97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D24ABD2-32EB-6345-94E2-FCE665327CFD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A72865-4621-F746-874C-D8508732E799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5D76796-0D50-344F-B3BE-1082C4212DA7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11BE1283-7031-8144-BA41-7A30731A63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AD55CE-F1AE-1E47-8186-7FF268E324F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C4433D-A5F1-864D-A41B-FE4F49570DB3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BEE097-25CA-6042-AA55-EB1FCEDDB63D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26B78C-A61D-AC46-AC4F-8440301AD5FB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A602C8-F016-E94E-BD59-71F44BD4FB6C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63C1E-07DF-714B-BEE4-3D24E1FEAFFA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6CE34B-4579-574C-A819-C79EE6FABED4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002CDB4-94A1-0244-AC0F-4C8F9D73F851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AF18EDD-E8AC-BB42-873D-97E64EAC1681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8C7430-E3CD-7F40-BA77-34C0B6693912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871D17-8C1A-5F40-ADD5-F6CD30F2FBB4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3BC0BF-9444-F942-999D-4C47CEF5E350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9B2BE65-38AA-7F48-858C-E848F712C1BC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4914B89-729E-CF4E-919C-8175988A4B08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ED8ED46-0D41-9249-820D-605560674D2D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0A01557-8343-2D4F-9C0C-3BCDAD9F7F8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36E0F31-7A39-8443-A7AE-8A77A4C107B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8E9ACB-CFA6-414F-965E-A6387CFA9BA7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009496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52" name="Text Box 16">
            <a:extLst>
              <a:ext uri="{FF2B5EF4-FFF2-40B4-BE49-F238E27FC236}">
                <a16:creationId xmlns:a16="http://schemas.microsoft.com/office/drawing/2014/main" id="{457FD052-C2FD-784F-939A-5C7EA0416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67" y="5799148"/>
            <a:ext cx="796106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latin typeface="Arial" charset="0"/>
              </a:rPr>
              <a:t>Key </a:t>
            </a:r>
            <a:r>
              <a:rPr lang="en-US" sz="2400" b="0" dirty="0">
                <a:latin typeface="Arial" charset="0"/>
              </a:rPr>
              <a:t>is stored at its </a:t>
            </a:r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successor:</a:t>
            </a:r>
            <a:r>
              <a:rPr lang="en-US" sz="2400" b="0" dirty="0">
                <a:latin typeface="Arial" charset="0"/>
              </a:rPr>
              <a:t> node with next-higher ID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29170EF-13A2-5F46-AE01-71EC7DD2756A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7121B22-7137-AA49-8985-2BEDED73657F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5351E53-4168-2744-98CF-27AEAFC18E08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9B07879-5722-7C47-8DA7-3552C26B0F7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A7215F9-D8D1-AB4C-B5DB-ACBD709FF4E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2DF13EE-8738-D34F-AC7C-B27B92523D13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AAEF470-7A7C-BD41-B5A0-DE52BDB9F3D1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ECDE1CC-D957-C549-BFF0-0D13B796E844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D6154CA-2702-D948-877B-36AE775EE705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2" name="Text Box 10">
            <a:extLst>
              <a:ext uri="{FF2B5EF4-FFF2-40B4-BE49-F238E27FC236}">
                <a16:creationId xmlns:a16="http://schemas.microsoft.com/office/drawing/2014/main" id="{3310B058-6659-E943-9506-936F2AC4F7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9F0BE42-BF5F-B44D-BD04-3CB1AE495E69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A86109F-6AB5-0846-B6E2-CCBD224C099A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22DA05-F302-F749-91E4-37EE25559868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86FDAB3-8D72-F845-BAE1-08D1307F1547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0DAC0E-F22E-2B4F-8E93-D2744EEC13DB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BAF9E3E-9528-514F-9FD0-3B97380F86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D81C607-4BD5-354E-B9A7-5C838D0B5CF0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44B5308-3919-F643-A30E-21ADE3FC346D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1C2B0AF-80BC-7C4D-A09A-FB37FAC2F33E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47EF669-427C-D548-864C-5386E5A35B16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92EDBAC-7A41-BC49-9715-90ED72538993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9CFC9B6-5794-6647-9E3F-D91BF5C71AF7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9CCE712-3D62-D14E-A7FC-7A02E512DD22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654836-0CFE-4740-BAAA-72697C6AA7CA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2D0B878-3EDA-D648-8CDF-67ABE1D15697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360A9-5CF9-AD4A-B5A4-4D74E177D2DB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0712AE1-C9CE-4A47-AE0A-E082ABAC5CBB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CCE07FD-D0F3-814A-8F59-5AE1222DE787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9AE237A-D6EE-2B42-A5ED-4A0102F4B8CC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E04ACBC-6304-1A41-AEFF-4D76CC5F0F8B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A37FAF-7255-104C-BA2A-3121CA03C5D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A5A497F-76C7-AD4F-9002-ABC70A1030B7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5B97CB6-9E61-144F-B995-15CBBA4B8206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409879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Peer-to-Peer Systems</a:t>
            </a:r>
          </a:p>
          <a:p>
            <a:pPr marL="914400" lvl="1" indent="-514350"/>
            <a:r>
              <a:rPr lang="en-US" sz="2800" b="1" dirty="0"/>
              <a:t>Napster, Gnutella, BitTorrent, challenges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145776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basic lookup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BEEA25-DD31-BD4D-B0B0-29C9786A05C4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1437DA3-7C5A-E645-A9C3-0B1C87AA172B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50D5455-1B85-5F43-AF2F-98DC53085621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4B785F2-185F-3144-9E93-98364DBD20F2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6B51C68-E99E-3F43-B2EB-EEE4B77A6B7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2FA89CA-580C-7144-B0E1-9BFE6D11CB2F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9311318-0625-FE4A-B687-7D7ECF02E542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A48DC5C-94E9-BF42-B760-557C8CBA7541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B84245-DBD4-E143-9DB9-81C7142ED0F4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 Box 10">
            <a:extLst>
              <a:ext uri="{FF2B5EF4-FFF2-40B4-BE49-F238E27FC236}">
                <a16:creationId xmlns:a16="http://schemas.microsoft.com/office/drawing/2014/main" id="{059291EB-0D61-5D4D-AC6E-4CEC59577E3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AA10EA9-F607-CF47-8E9F-1BBE5778DCAD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01B0AB-CC1A-DF44-B208-6212435C881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9FFD20-6C6F-CD4B-8A2D-0672720E56B6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CC32EC0-9FA4-6D4A-BEF6-C3D739839D4A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C926E1C-0595-1D47-9132-084085E589A4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D0B74E6-12CA-F941-AE59-D7E37E232D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AE8FA62-D660-F74D-A488-AB34DEEF78E1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D0E7BE2-1F1B-5340-AAB2-587266710FEA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2FD78E7A-DB94-AD47-AE99-A1533A78A8EF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36998DF-394F-EC42-8ACD-5A87D0783D1C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7C1FFE4-0E99-994B-9020-DBCBE672D527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9DE63D4-AD1F-BB49-9018-5B5489AEE00A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6640F25-DB82-8B45-9697-32E078C308B9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A9BD745-1C41-B740-8854-122F73147AE7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0A7970FC-7F75-F94F-95E3-D11D6F16A202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1648D23-6306-9C41-9AF1-04972A0A6BAA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C4F2ACA-1F8C-BA4E-B1CF-DA3C4908984D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B9BB76B-E8CA-8E4F-A667-50D59C2D8553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2395C6A-C86C-CC40-9ACC-D30234FB23BA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EC9B22B-AAAE-9D47-AA5C-A5DD46F14FBC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92BB6B4-4764-DA44-8B3C-DE2EE1E1EA2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05D44E7-7DAE-2D4F-A36B-A58D91895456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7, 0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2545018D-9442-664A-8E22-3B6B67FD04C3}"/>
              </a:ext>
            </a:extLst>
          </p:cNvPr>
          <p:cNvCxnSpPr>
            <a:cxnSpLocks/>
          </p:cNvCxnSpPr>
          <p:nvPr/>
        </p:nvCxnSpPr>
        <p:spPr>
          <a:xfrm flipH="1" flipV="1">
            <a:off x="5004486" y="4701805"/>
            <a:ext cx="1776306" cy="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132E7AF4-91B1-B94E-B88A-0F0A9CFFFF35}"/>
              </a:ext>
            </a:extLst>
          </p:cNvPr>
          <p:cNvCxnSpPr>
            <a:cxnSpLocks/>
          </p:cNvCxnSpPr>
          <p:nvPr/>
        </p:nvCxnSpPr>
        <p:spPr>
          <a:xfrm flipH="1" flipV="1">
            <a:off x="4496936" y="3889806"/>
            <a:ext cx="231628" cy="57967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B228972D-1983-DE41-B01E-92BED084E256}"/>
              </a:ext>
            </a:extLst>
          </p:cNvPr>
          <p:cNvCxnSpPr>
            <a:cxnSpLocks/>
          </p:cNvCxnSpPr>
          <p:nvPr/>
        </p:nvCxnSpPr>
        <p:spPr>
          <a:xfrm flipV="1">
            <a:off x="4509147" y="2273589"/>
            <a:ext cx="1146121" cy="107134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6097133-6988-9A46-989F-01E27CA288A6}"/>
              </a:ext>
            </a:extLst>
          </p:cNvPr>
          <p:cNvCxnSpPr>
            <a:cxnSpLocks/>
          </p:cNvCxnSpPr>
          <p:nvPr/>
        </p:nvCxnSpPr>
        <p:spPr>
          <a:xfrm>
            <a:off x="6111784" y="2299236"/>
            <a:ext cx="846912" cy="2125311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7E29DB9-3947-7840-A227-4665F23FA4BC}"/>
              </a:ext>
            </a:extLst>
          </p:cNvPr>
          <p:cNvSpPr txBox="1"/>
          <p:nvPr/>
        </p:nvSpPr>
        <p:spPr>
          <a:xfrm>
            <a:off x="5439734" y="431752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Key 1 ?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83E45E5-17B3-9D4F-852F-883C2330E327}"/>
              </a:ext>
            </a:extLst>
          </p:cNvPr>
          <p:cNvSpPr txBox="1"/>
          <p:nvPr/>
        </p:nvSpPr>
        <p:spPr>
          <a:xfrm>
            <a:off x="6491711" y="30747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A</a:t>
            </a:r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t Node 1</a:t>
            </a:r>
          </a:p>
        </p:txBody>
      </p:sp>
      <p:sp>
        <p:nvSpPr>
          <p:cNvPr id="110" name="Rounded Rectangular Callout 109">
            <a:extLst>
              <a:ext uri="{FF2B5EF4-FFF2-40B4-BE49-F238E27FC236}">
                <a16:creationId xmlns:a16="http://schemas.microsoft.com/office/drawing/2014/main" id="{CE9D561D-6237-2C4D-9CAE-9DFFAF139150}"/>
              </a:ext>
            </a:extLst>
          </p:cNvPr>
          <p:cNvSpPr/>
          <p:nvPr/>
        </p:nvSpPr>
        <p:spPr>
          <a:xfrm>
            <a:off x="6688629" y="5296435"/>
            <a:ext cx="2281768" cy="556437"/>
          </a:xfrm>
          <a:prstGeom prst="wedgeRoundRectCallout">
            <a:avLst>
              <a:gd name="adj1" fmla="val -37050"/>
              <a:gd name="adj2" fmla="val -12237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 up key 1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821BD7C-6955-494A-8C1A-427DC4BE8798}"/>
              </a:ext>
            </a:extLst>
          </p:cNvPr>
          <p:cNvCxnSpPr>
            <a:cxnSpLocks/>
          </p:cNvCxnSpPr>
          <p:nvPr/>
        </p:nvCxnSpPr>
        <p:spPr>
          <a:xfrm>
            <a:off x="423895" y="3939343"/>
            <a:ext cx="424797" cy="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26EF4E8-48E4-3342-AB58-CE2425563888}"/>
              </a:ext>
            </a:extLst>
          </p:cNvPr>
          <p:cNvSpPr txBox="1"/>
          <p:nvPr/>
        </p:nvSpPr>
        <p:spPr>
          <a:xfrm>
            <a:off x="847290" y="3614560"/>
            <a:ext cx="155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Successor </a:t>
            </a:r>
          </a:p>
          <a:p>
            <a:pPr algn="l"/>
            <a:r>
              <a:rPr lang="en-CN" dirty="0">
                <a:latin typeface="+mn-lt"/>
                <a:ea typeface="Arial" charset="0"/>
                <a:cs typeface="Arial" charset="0"/>
              </a:rPr>
              <a:t>pointer</a:t>
            </a:r>
          </a:p>
        </p:txBody>
      </p:sp>
      <p:sp>
        <p:nvSpPr>
          <p:cNvPr id="113" name="Text Box 16">
            <a:extLst>
              <a:ext uri="{FF2B5EF4-FFF2-40B4-BE49-F238E27FC236}">
                <a16:creationId xmlns:a16="http://schemas.microsoft.com/office/drawing/2014/main" id="{2E1F9C85-315F-1347-ACFF-3D4002A0F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86" y="5797652"/>
            <a:ext cx="38015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O(N)</a:t>
            </a:r>
            <a:r>
              <a:rPr lang="en-US" sz="2400" b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0" dirty="0">
                <a:latin typeface="+mn-lt"/>
              </a:rPr>
              <a:t>messages and hops!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C99ED8D-BF66-A441-B7EF-41934C9F4088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56853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33A0-2871-4249-B073-AEF2B6B0FC1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lookup algorithm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62100"/>
            <a:ext cx="8534400" cy="4533900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Wingdings"/>
              </a:rPr>
              <a:t>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 </a:t>
            </a:r>
            <a:r>
              <a:rPr lang="en-US" sz="3200" i="1" spc="-300" dirty="0">
                <a:latin typeface="Times New Roman"/>
                <a:cs typeface="Times New Roman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call Lookup(key-id) on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spc="-300" dirty="0"/>
              <a:t>  					</a:t>
            </a:r>
            <a:r>
              <a:rPr lang="en-US" sz="3200" i="1" spc="-300" dirty="0">
                <a:latin typeface="Times New Roman"/>
                <a:cs typeface="Times New Roman"/>
              </a:rPr>
              <a:t>// done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  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endParaRPr lang="en-US" sz="2800" i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endParaRPr lang="en-US" sz="2800" i="1" dirty="0">
              <a:latin typeface="Times New Roman" charset="0"/>
            </a:endParaRPr>
          </a:p>
          <a:p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Correctness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depends only on </a:t>
            </a:r>
            <a:r>
              <a:rPr lang="en-US" sz="3200" b="1" dirty="0"/>
              <a:t>successors</a:t>
            </a:r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2077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EA9A021-EF76-2947-AB94-1486E8175E47}"/>
              </a:ext>
            </a:extLst>
          </p:cNvPr>
          <p:cNvSpPr>
            <a:spLocks noChangeAspect="1"/>
          </p:cNvSpPr>
          <p:nvPr/>
        </p:nvSpPr>
        <p:spPr>
          <a:xfrm>
            <a:off x="1715840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A8C82F1-1932-994B-8F18-AAC63DF36B5A}"/>
              </a:ext>
            </a:extLst>
          </p:cNvPr>
          <p:cNvSpPr>
            <a:spLocks noChangeAspect="1"/>
          </p:cNvSpPr>
          <p:nvPr/>
        </p:nvSpPr>
        <p:spPr>
          <a:xfrm>
            <a:off x="3155840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E673E5-DB80-374E-9F1F-0112D3281C16}"/>
              </a:ext>
            </a:extLst>
          </p:cNvPr>
          <p:cNvSpPr>
            <a:spLocks noChangeAspect="1"/>
          </p:cNvSpPr>
          <p:nvPr/>
        </p:nvSpPr>
        <p:spPr>
          <a:xfrm>
            <a:off x="3155840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062EF17-D058-0E4D-8EB8-9AA422827799}"/>
              </a:ext>
            </a:extLst>
          </p:cNvPr>
          <p:cNvSpPr>
            <a:spLocks noChangeAspect="1"/>
          </p:cNvSpPr>
          <p:nvPr/>
        </p:nvSpPr>
        <p:spPr>
          <a:xfrm>
            <a:off x="468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EC70267-D787-5B45-A6D4-6EF89E2E3EC7}"/>
              </a:ext>
            </a:extLst>
          </p:cNvPr>
          <p:cNvSpPr>
            <a:spLocks noChangeAspect="1"/>
          </p:cNvSpPr>
          <p:nvPr/>
        </p:nvSpPr>
        <p:spPr>
          <a:xfrm>
            <a:off x="2031375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0AE7272-6413-9E49-A0AC-AD12B8927D46}"/>
              </a:ext>
            </a:extLst>
          </p:cNvPr>
          <p:cNvSpPr>
            <a:spLocks noChangeAspect="1"/>
          </p:cNvSpPr>
          <p:nvPr/>
        </p:nvSpPr>
        <p:spPr>
          <a:xfrm>
            <a:off x="4249434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4803097-6C5A-7948-AE3A-6B6807A344A5}"/>
              </a:ext>
            </a:extLst>
          </p:cNvPr>
          <p:cNvSpPr>
            <a:spLocks noChangeAspect="1"/>
          </p:cNvSpPr>
          <p:nvPr/>
        </p:nvSpPr>
        <p:spPr>
          <a:xfrm>
            <a:off x="162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6BD6666-3673-3F49-A2F6-5992829DF2E1}"/>
              </a:ext>
            </a:extLst>
          </p:cNvPr>
          <p:cNvSpPr>
            <a:spLocks noChangeAspect="1"/>
          </p:cNvSpPr>
          <p:nvPr/>
        </p:nvSpPr>
        <p:spPr>
          <a:xfrm>
            <a:off x="4249790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C6116C4-F6B3-4142-9B15-7240D0F2B748}"/>
              </a:ext>
            </a:extLst>
          </p:cNvPr>
          <p:cNvSpPr>
            <a:spLocks noChangeAspect="1"/>
          </p:cNvSpPr>
          <p:nvPr/>
        </p:nvSpPr>
        <p:spPr>
          <a:xfrm>
            <a:off x="2019018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1" name="Text Box 10">
            <a:extLst>
              <a:ext uri="{FF2B5EF4-FFF2-40B4-BE49-F238E27FC236}">
                <a16:creationId xmlns:a16="http://schemas.microsoft.com/office/drawing/2014/main" id="{C4D76A23-46AA-1044-8000-1B39C8BADCF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20321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2D770E-6F49-774F-8320-3F07D7889550}"/>
              </a:ext>
            </a:extLst>
          </p:cNvPr>
          <p:cNvSpPr txBox="1"/>
          <p:nvPr/>
        </p:nvSpPr>
        <p:spPr>
          <a:xfrm>
            <a:off x="3082173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04B974E-5171-4C49-9FC4-B177A6ABB977}"/>
              </a:ext>
            </a:extLst>
          </p:cNvPr>
          <p:cNvSpPr txBox="1"/>
          <p:nvPr/>
        </p:nvSpPr>
        <p:spPr>
          <a:xfrm>
            <a:off x="4012100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945A3DF-93B1-7549-9E4B-6EA1BBECCCD3}"/>
              </a:ext>
            </a:extLst>
          </p:cNvPr>
          <p:cNvSpPr txBox="1"/>
          <p:nvPr/>
        </p:nvSpPr>
        <p:spPr>
          <a:xfrm>
            <a:off x="4313506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05D91A-E307-F546-990A-3E083E42C85A}"/>
              </a:ext>
            </a:extLst>
          </p:cNvPr>
          <p:cNvSpPr txBox="1"/>
          <p:nvPr/>
        </p:nvSpPr>
        <p:spPr>
          <a:xfrm>
            <a:off x="3932501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FC48CB5-923F-504F-9FEB-FDAA3B4F5677}"/>
              </a:ext>
            </a:extLst>
          </p:cNvPr>
          <p:cNvSpPr txBox="1"/>
          <p:nvPr/>
        </p:nvSpPr>
        <p:spPr>
          <a:xfrm>
            <a:off x="3084180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BA67BFE-E400-8E40-A766-4D7396B4C603}"/>
              </a:ext>
            </a:extLst>
          </p:cNvPr>
          <p:cNvSpPr txBox="1"/>
          <p:nvPr/>
        </p:nvSpPr>
        <p:spPr>
          <a:xfrm>
            <a:off x="2156776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06FB44-D261-794C-980A-50309A50A7BA}"/>
              </a:ext>
            </a:extLst>
          </p:cNvPr>
          <p:cNvSpPr txBox="1"/>
          <p:nvPr/>
        </p:nvSpPr>
        <p:spPr>
          <a:xfrm>
            <a:off x="1850840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DB58654-14EB-C244-81E4-1A518B6F4872}"/>
              </a:ext>
            </a:extLst>
          </p:cNvPr>
          <p:cNvSpPr txBox="1"/>
          <p:nvPr/>
        </p:nvSpPr>
        <p:spPr>
          <a:xfrm>
            <a:off x="2178174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0AD9F45-19FA-AF42-9407-C91A84C7F00C}"/>
              </a:ext>
            </a:extLst>
          </p:cNvPr>
          <p:cNvSpPr>
            <a:spLocks noChangeAspect="1"/>
          </p:cNvSpPr>
          <p:nvPr/>
        </p:nvSpPr>
        <p:spPr>
          <a:xfrm>
            <a:off x="3098059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B89C122-2AE2-8D45-A04A-52367451BC9F}"/>
              </a:ext>
            </a:extLst>
          </p:cNvPr>
          <p:cNvSpPr>
            <a:spLocks noChangeAspect="1"/>
          </p:cNvSpPr>
          <p:nvPr/>
        </p:nvSpPr>
        <p:spPr>
          <a:xfrm>
            <a:off x="4194908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8299529-D251-4A4E-A63B-E55B4218C024}"/>
              </a:ext>
            </a:extLst>
          </p:cNvPr>
          <p:cNvSpPr>
            <a:spLocks noChangeAspect="1"/>
          </p:cNvSpPr>
          <p:nvPr/>
        </p:nvSpPr>
        <p:spPr>
          <a:xfrm>
            <a:off x="4196242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0B49787-908A-0845-95E0-4715AFDC0002}"/>
              </a:ext>
            </a:extLst>
          </p:cNvPr>
          <p:cNvSpPr>
            <a:spLocks noChangeAspect="1"/>
          </p:cNvSpPr>
          <p:nvPr/>
        </p:nvSpPr>
        <p:spPr>
          <a:xfrm>
            <a:off x="1965018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FD4F0F6-4D30-8E4C-80DB-3FBCA008C60A}"/>
              </a:ext>
            </a:extLst>
          </p:cNvPr>
          <p:cNvSpPr>
            <a:spLocks noChangeAspect="1"/>
          </p:cNvSpPr>
          <p:nvPr/>
        </p:nvSpPr>
        <p:spPr>
          <a:xfrm>
            <a:off x="1572685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Rounded Rectangular Callout 79">
            <a:extLst>
              <a:ext uri="{FF2B5EF4-FFF2-40B4-BE49-F238E27FC236}">
                <a16:creationId xmlns:a16="http://schemas.microsoft.com/office/drawing/2014/main" id="{067D62DD-4B59-554D-91AB-54171B624893}"/>
              </a:ext>
            </a:extLst>
          </p:cNvPr>
          <p:cNvSpPr/>
          <p:nvPr/>
        </p:nvSpPr>
        <p:spPr>
          <a:xfrm>
            <a:off x="5213665" y="1702236"/>
            <a:ext cx="2214496" cy="1367732"/>
          </a:xfrm>
          <a:prstGeom prst="wedgeRoundRectCallout">
            <a:avLst>
              <a:gd name="adj1" fmla="val -81880"/>
              <a:gd name="adj2" fmla="val 117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2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3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5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[5,1), node 5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4AAD834-02AF-234D-8096-30123B068E67}"/>
              </a:ext>
            </a:extLst>
          </p:cNvPr>
          <p:cNvCxnSpPr>
            <a:cxnSpLocks/>
          </p:cNvCxnSpPr>
          <p:nvPr/>
        </p:nvCxnSpPr>
        <p:spPr>
          <a:xfrm flipH="1">
            <a:off x="5336369" y="2961456"/>
            <a:ext cx="141582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DD0034F-1C24-C241-BEAD-E6697E502787}"/>
              </a:ext>
            </a:extLst>
          </p:cNvPr>
          <p:cNvSpPr txBox="1"/>
          <p:nvPr/>
        </p:nvSpPr>
        <p:spPr>
          <a:xfrm>
            <a:off x="4702475" y="3754922"/>
            <a:ext cx="1524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Separators</a:t>
            </a:r>
            <a:endParaRPr lang="en-CN" dirty="0"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D34F12F-8FE6-9148-B0E8-6C99BEA2BB57}"/>
              </a:ext>
            </a:extLst>
          </p:cNvPr>
          <p:cNvCxnSpPr>
            <a:cxnSpLocks/>
          </p:cNvCxnSpPr>
          <p:nvPr/>
        </p:nvCxnSpPr>
        <p:spPr>
          <a:xfrm>
            <a:off x="6038480" y="2961456"/>
            <a:ext cx="355469" cy="1294255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7C7E793-FF13-F146-B39B-584388E111C6}"/>
              </a:ext>
            </a:extLst>
          </p:cNvPr>
          <p:cNvSpPr txBox="1"/>
          <p:nvPr/>
        </p:nvSpPr>
        <p:spPr>
          <a:xfrm>
            <a:off x="5609920" y="4285629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ranges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1993765B-0272-9B4E-AAAD-4F7090BBFDBC}"/>
              </a:ext>
            </a:extLst>
          </p:cNvPr>
          <p:cNvCxnSpPr>
            <a:cxnSpLocks/>
          </p:cNvCxnSpPr>
          <p:nvPr/>
        </p:nvCxnSpPr>
        <p:spPr>
          <a:xfrm>
            <a:off x="6828493" y="2961456"/>
            <a:ext cx="700630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829509F6-E714-954A-8E36-BD466402097F}"/>
              </a:ext>
            </a:extLst>
          </p:cNvPr>
          <p:cNvSpPr txBox="1"/>
          <p:nvPr/>
        </p:nvSpPr>
        <p:spPr>
          <a:xfrm>
            <a:off x="6963493" y="3685453"/>
            <a:ext cx="1808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uccessors </a:t>
            </a:r>
          </a:p>
          <a:p>
            <a:r>
              <a:rPr lang="en-CN" dirty="0">
                <a:latin typeface="+mn-lt"/>
                <a:ea typeface="Arial" charset="0"/>
                <a:cs typeface="Arial" charset="0"/>
              </a:rPr>
              <a:t>of separators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78E31E-B318-3A40-8AB0-08DA1C2107E2}"/>
              </a:ext>
            </a:extLst>
          </p:cNvPr>
          <p:cNvSpPr txBox="1"/>
          <p:nvPr/>
        </p:nvSpPr>
        <p:spPr>
          <a:xfrm>
            <a:off x="5826900" y="5352871"/>
            <a:ext cx="29402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k=1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range size 1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k=2  range size 2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k=3  range size 4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0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 animBg="1"/>
      <p:bldP spid="82" grpId="0"/>
      <p:bldP spid="84" grpId="0"/>
      <p:bldP spid="115" grpId="0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2" name="Text Box 16">
            <a:extLst>
              <a:ext uri="{FF2B5EF4-FFF2-40B4-BE49-F238E27FC236}">
                <a16:creationId xmlns:a16="http://schemas.microsoft.com/office/drawing/2014/main" id="{3B389110-85D6-6C44-A6D3-F2D405040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56" y="5964275"/>
            <a:ext cx="4329719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O(log N) </a:t>
            </a:r>
            <a:r>
              <a:rPr lang="en-US" sz="2400" b="0" dirty="0">
                <a:latin typeface="Arial" charset="0"/>
              </a:rPr>
              <a:t>messages and hops!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E9B15D-37F3-744C-862E-4DF58E3D2FAE}"/>
              </a:ext>
            </a:extLst>
          </p:cNvPr>
          <p:cNvGrpSpPr/>
          <p:nvPr/>
        </p:nvGrpSpPr>
        <p:grpSpPr>
          <a:xfrm>
            <a:off x="1570766" y="1592165"/>
            <a:ext cx="6618094" cy="4227464"/>
            <a:chOff x="4218781" y="1592165"/>
            <a:chExt cx="6618094" cy="4227464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1EFEB26-B56F-A848-97F1-1253945ED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1DF339C7-7066-0542-B2B3-11FAAC9E97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C1B6807-8481-0745-9307-7AFED28315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4BBB5031-41A2-1447-9E7D-D2576F5DD0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D391BC0-9A54-2D42-8577-6CA9C22A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02D2E3A-AD6D-9D4B-97B4-6EBBBBB6C6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4FCEB86D-C3A9-5A43-9660-26B47C854D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FD40D835-F206-E94C-B441-E4BD3E3C0C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8379AC12-F928-A440-9BC1-9006B8B9F8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9" name="Text Box 10">
              <a:extLst>
                <a:ext uri="{FF2B5EF4-FFF2-40B4-BE49-F238E27FC236}">
                  <a16:creationId xmlns:a16="http://schemas.microsoft.com/office/drawing/2014/main" id="{E7831D40-FA38-B84F-B476-654C0CE0A5C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273E5022-B313-CA41-8E37-819858306FF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AD6C022-1BBD-0B45-B466-6EC0E433467F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9257D84C-741F-C54E-B5C6-79512BC0AB5C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37FD3CA3-8D31-3349-9774-A9B06680193E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A5BF33B-40CD-424B-B8AF-170D0321260B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D3781079-6F14-3143-BC9A-0BB749A2D20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057F4A3-A45E-294C-AD47-B4576F55A65E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58899D9-CE1E-CD4A-B6CD-8D1DEBE0EA8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2EA6CB1-65E6-C541-8453-07211F2661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A6DA3EB7-4048-EF40-819C-FC3D987D00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D4A477D5-6232-FF44-9CCE-FFA1CBFFAF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A95EC665-4A1A-8B4D-8BBC-6CEDD095CF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123317D3-7C70-F646-AE80-F02E6A7A1C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4" name="Rounded Rectangular Callout 123">
              <a:extLst>
                <a:ext uri="{FF2B5EF4-FFF2-40B4-BE49-F238E27FC236}">
                  <a16:creationId xmlns:a16="http://schemas.microsoft.com/office/drawing/2014/main" id="{D71DF0C4-8413-0F4A-8EEE-DF9C93CBA969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125" name="Rounded Rectangular Callout 124">
              <a:extLst>
                <a:ext uri="{FF2B5EF4-FFF2-40B4-BE49-F238E27FC236}">
                  <a16:creationId xmlns:a16="http://schemas.microsoft.com/office/drawing/2014/main" id="{3F84D4B5-6DD1-7742-9981-3549C93C3D09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126" name="Rounded Rectangular Callout 125">
              <a:extLst>
                <a:ext uri="{FF2B5EF4-FFF2-40B4-BE49-F238E27FC236}">
                  <a16:creationId xmlns:a16="http://schemas.microsoft.com/office/drawing/2014/main" id="{74B29EC7-579E-DE4F-82E4-1C856DAF565A}"/>
                </a:ext>
              </a:extLst>
            </p:cNvPr>
            <p:cNvSpPr/>
            <p:nvPr/>
          </p:nvSpPr>
          <p:spPr>
            <a:xfrm>
              <a:off x="8100384" y="4158193"/>
              <a:ext cx="2507559" cy="995256"/>
            </a:xfrm>
            <a:prstGeom prst="wedgeRoundRectCallout">
              <a:avLst>
                <a:gd name="adj1" fmla="val -87597"/>
                <a:gd name="adj2" fmla="val 7825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127" name="Rounded Rectangular Callout 126">
              <a:extLst>
                <a:ext uri="{FF2B5EF4-FFF2-40B4-BE49-F238E27FC236}">
                  <a16:creationId xmlns:a16="http://schemas.microsoft.com/office/drawing/2014/main" id="{DE1A5F5B-530E-4242-9C1B-F335A54C21C0}"/>
                </a:ext>
              </a:extLst>
            </p:cNvPr>
            <p:cNvSpPr/>
            <p:nvPr/>
          </p:nvSpPr>
          <p:spPr>
            <a:xfrm>
              <a:off x="6985004" y="5263192"/>
              <a:ext cx="2281768" cy="556437"/>
            </a:xfrm>
            <a:prstGeom prst="wedgeRoundRectCallout">
              <a:avLst>
                <a:gd name="adj1" fmla="val -43463"/>
                <a:gd name="adj2" fmla="val -11706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77E26468-3965-B647-B3C5-4208DD1D29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81936" y="2512289"/>
              <a:ext cx="635519" cy="1833422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B4CB6F8C-D664-2D4E-A8F5-05D46726C698}"/>
                </a:ext>
              </a:extLst>
            </p:cNvPr>
            <p:cNvCxnSpPr>
              <a:cxnSpLocks/>
            </p:cNvCxnSpPr>
            <p:nvPr/>
          </p:nvCxnSpPr>
          <p:spPr>
            <a:xfrm>
              <a:off x="6112478" y="2377047"/>
              <a:ext cx="758644" cy="1990113"/>
            </a:xfrm>
            <a:prstGeom prst="straightConnector1">
              <a:avLst/>
            </a:prstGeom>
            <a:ln>
              <a:solidFill>
                <a:srgbClr val="009900"/>
              </a:solidFill>
              <a:prstDash val="solid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9D99A5A-7C61-6540-9322-7FC9E3D77B21}"/>
                </a:ext>
              </a:extLst>
            </p:cNvPr>
            <p:cNvSpPr/>
            <p:nvPr/>
          </p:nvSpPr>
          <p:spPr>
            <a:xfrm>
              <a:off x="8137455" y="47772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407F342-67BF-EC41-B646-30112DD543D4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BDC4515C-F1B4-5D4E-96DE-8B907D7197D4}"/>
                </a:ext>
              </a:extLst>
            </p:cNvPr>
            <p:cNvSpPr txBox="1"/>
            <p:nvPr/>
          </p:nvSpPr>
          <p:spPr>
            <a:xfrm>
              <a:off x="6386633" y="3061496"/>
              <a:ext cx="10406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Node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00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DBA5-77BB-4F4D-B417-738E8B7D250B}" type="slidenum">
              <a:rPr lang="en-US"/>
              <a:pPr/>
              <a:t>24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finger table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14475"/>
            <a:ext cx="8763000" cy="48720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look in local finger table for		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highest n: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call Lookup(key-id) on node n </a:t>
            </a:r>
            <a:r>
              <a:rPr lang="en-US" sz="3200" spc="-300" dirty="0"/>
              <a:t> </a:t>
            </a:r>
            <a:r>
              <a:rPr lang="en-US" sz="3200" i="1" spc="-300" dirty="0">
                <a:latin typeface="Times New Roman" charset="0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/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  <a:r>
              <a:rPr lang="en-US" sz="3200" spc="-300" dirty="0"/>
              <a:t>	</a:t>
            </a:r>
            <a:r>
              <a:rPr lang="en-US" sz="3200" i="1" spc="-300" dirty="0">
                <a:latin typeface="Times New Roman" charset="0"/>
              </a:rPr>
              <a:t>// done</a:t>
            </a:r>
            <a:r>
              <a:rPr lang="en-US" sz="3200" spc="-3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4699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b="1" dirty="0"/>
              <a:t>binary lookup tree </a:t>
            </a:r>
            <a:r>
              <a:rPr lang="en-US" sz="3200" dirty="0"/>
              <a:t>rooted at every node  </a:t>
            </a:r>
          </a:p>
          <a:p>
            <a:pPr lvl="1"/>
            <a:r>
              <a:rPr lang="en-US" sz="3200" dirty="0"/>
              <a:t>Threaded through other nodes' finger tables</a:t>
            </a:r>
          </a:p>
          <a:p>
            <a:pPr lvl="1"/>
            <a:endParaRPr lang="en-US" sz="3200" dirty="0"/>
          </a:p>
          <a:p>
            <a:r>
              <a:rPr lang="en-US" sz="3200" dirty="0"/>
              <a:t>This is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better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than simply arranging the nodes in a single tree</a:t>
            </a:r>
          </a:p>
          <a:p>
            <a:pPr lvl="1"/>
            <a:r>
              <a:rPr lang="en-US" sz="3200" dirty="0"/>
              <a:t>Every node acts as a root</a:t>
            </a:r>
          </a:p>
          <a:p>
            <a:pPr lvl="2"/>
            <a:r>
              <a:rPr lang="en-US" sz="3200" dirty="0"/>
              <a:t>So there's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root hotspot</a:t>
            </a:r>
          </a:p>
          <a:p>
            <a:pPr lvl="2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single point </a:t>
            </a:r>
            <a:r>
              <a:rPr lang="en-US" sz="3200" dirty="0"/>
              <a:t>of failure</a:t>
            </a:r>
          </a:p>
          <a:p>
            <a:pPr lvl="2"/>
            <a:r>
              <a:rPr lang="en-US" sz="3200" dirty="0"/>
              <a:t>But a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lot more state </a:t>
            </a:r>
            <a:r>
              <a:rPr lang="en-US" sz="3200" dirty="0"/>
              <a:t>in total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Implication of finger tables</a:t>
            </a:r>
          </a:p>
        </p:txBody>
      </p:sp>
    </p:spTree>
    <p:extLst>
      <p:ext uri="{BB962C8B-B14F-4D97-AF65-F5344CB8AC3E}">
        <p14:creationId xmlns:p14="http://schemas.microsoft.com/office/powerpoint/2010/main" val="1492275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67891"/>
            <a:ext cx="8763000" cy="3609108"/>
          </a:xfrm>
        </p:spPr>
        <p:txBody>
          <a:bodyPr>
            <a:normAutofit/>
          </a:bodyPr>
          <a:lstStyle/>
          <a:p>
            <a:r>
              <a:rPr lang="en-US" sz="2800" b="1" dirty="0"/>
              <a:t>Efficient: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messages per lookup</a:t>
            </a:r>
          </a:p>
          <a:p>
            <a:pPr lvl="1"/>
            <a:r>
              <a:rPr lang="en-US" sz="2800" i="1" dirty="0"/>
              <a:t>N</a:t>
            </a:r>
            <a:r>
              <a:rPr lang="en-US" sz="2800" dirty="0"/>
              <a:t> is the total number of nodes</a:t>
            </a:r>
          </a:p>
          <a:p>
            <a:endParaRPr lang="en-US" sz="2800" dirty="0"/>
          </a:p>
          <a:p>
            <a:r>
              <a:rPr lang="en-US" sz="2800" b="1" dirty="0"/>
              <a:t>Scalable: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state per node</a:t>
            </a:r>
          </a:p>
          <a:p>
            <a:endParaRPr lang="en-US" sz="2800" dirty="0"/>
          </a:p>
          <a:p>
            <a:r>
              <a:rPr lang="en-US" sz="2800" b="1" dirty="0"/>
              <a:t>Robust: </a:t>
            </a:r>
            <a:r>
              <a:rPr lang="en-US" sz="2800" dirty="0"/>
              <a:t>survives massive failures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B342C-67F9-A944-A90B-0CD0A4180F9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lookup algorithm properties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6671" y="1911274"/>
            <a:ext cx="63038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Arial" charset="0"/>
                <a:ea typeface="Arial" charset="0"/>
                <a:cs typeface="Arial" charset="0"/>
              </a:rPr>
              <a:t>Interface: lookup(key) </a:t>
            </a:r>
            <a:r>
              <a:rPr lang="en-US" sz="2800">
                <a:latin typeface="Arial" charset="0"/>
                <a:ea typeface="Arial" charset="0"/>
                <a:cs typeface="Arial" charset="0"/>
                <a:sym typeface="Symbol" charset="0"/>
              </a:rPr>
              <a:t></a:t>
            </a:r>
            <a:r>
              <a:rPr lang="en-US" sz="2800">
                <a:latin typeface="Arial" charset="0"/>
                <a:ea typeface="Arial" charset="0"/>
                <a:cs typeface="Arial" charset="0"/>
              </a:rPr>
              <a:t> IP address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1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4901EC-4697-EA44-8A34-E40B11AD531F}"/>
              </a:ext>
            </a:extLst>
          </p:cNvPr>
          <p:cNvGrpSpPr/>
          <p:nvPr/>
        </p:nvGrpSpPr>
        <p:grpSpPr>
          <a:xfrm>
            <a:off x="1572685" y="1363846"/>
            <a:ext cx="6284432" cy="3909428"/>
            <a:chOff x="4218781" y="1363846"/>
            <a:chExt cx="6284432" cy="390942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27B1A0F-676F-C746-A39C-F876C06A8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993E7FB-72DC-914B-9674-B1B8084314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594A536-1F47-3742-A472-191A27F7FC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20E6246-093B-E047-9541-CE0EAF2A85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037704D7-F86F-E849-96C9-AD6402E79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76FD3ED-2384-874F-BB92-0AEBCF3BD9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D980EAA-AA9F-1D49-90D9-49C095B9D7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B6095A7-CFF6-444C-B8F3-0E5E9915C0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A714E6C-F00A-4B4E-AF61-DF2AAD29B3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1" name="Text Box 10">
              <a:extLst>
                <a:ext uri="{FF2B5EF4-FFF2-40B4-BE49-F238E27FC236}">
                  <a16:creationId xmlns:a16="http://schemas.microsoft.com/office/drawing/2014/main" id="{45B55CAE-CEF3-1B4C-A451-597C7977AF8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15A0574-0ED4-E74C-B9A1-9E397581619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4670A4F-4F14-AC41-A159-17CD1DE99A72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E2EE8A7-59B4-A841-AAB2-A353224428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94C34A2-E1F0-0A4B-BDAE-75A9CED70CD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70C4A3-D5C5-3F49-86BE-F971FFD51285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F8BF3F4-1835-5E40-9CE5-6E65259EC76C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F33786B-405C-D742-938D-56C6151A074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0438F2A-E20E-5547-BCE4-D7E66FDEFC8F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D3A20DC-E10D-3D48-A28C-4974BB2261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8B58F27F-0563-C248-8917-EA9A96F179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0925548-7A00-5843-8BED-CB58DEE22C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8C19E2-C2A6-D64F-9DB7-5FA3F3D239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F164A6E-287D-6246-8395-A9309C72DD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CE7EC9C-520B-2147-B621-533C5ADDB147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76" name="Rounded Rectangular Callout 75">
              <a:extLst>
                <a:ext uri="{FF2B5EF4-FFF2-40B4-BE49-F238E27FC236}">
                  <a16:creationId xmlns:a16="http://schemas.microsoft.com/office/drawing/2014/main" id="{93C875F3-8162-664C-B716-4E41E7E4243E}"/>
                </a:ext>
              </a:extLst>
            </p:cNvPr>
            <p:cNvSpPr/>
            <p:nvPr/>
          </p:nvSpPr>
          <p:spPr>
            <a:xfrm>
              <a:off x="7770595" y="1363846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Contact node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9E7A9AE-CDC1-8848-8ECB-99D319F17CBE}"/>
                </a:ext>
              </a:extLst>
            </p:cNvPr>
            <p:cNvCxnSpPr>
              <a:cxnSpLocks/>
              <a:stCxn id="64" idx="0"/>
              <a:endCxn id="62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Rounded Rectangular Callout 77">
              <a:extLst>
                <a:ext uri="{FF2B5EF4-FFF2-40B4-BE49-F238E27FC236}">
                  <a16:creationId xmlns:a16="http://schemas.microsoft.com/office/drawing/2014/main" id="{437ACBBA-1F38-EF4B-BB84-0A454AF87114}"/>
                </a:ext>
              </a:extLst>
            </p:cNvPr>
            <p:cNvSpPr/>
            <p:nvPr/>
          </p:nvSpPr>
          <p:spPr>
            <a:xfrm>
              <a:off x="8610824" y="2537805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Lookup id 2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6D31668-0283-274B-8002-CBA72DCF49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357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2857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143729AD-2899-7146-A712-4AF6A2D5027D}"/>
              </a:ext>
            </a:extLst>
          </p:cNvPr>
          <p:cNvSpPr txBox="1"/>
          <p:nvPr/>
        </p:nvSpPr>
        <p:spPr>
          <a:xfrm>
            <a:off x="4483960" y="4536303"/>
            <a:ext cx="2904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Moves key 2 to node 2</a:t>
            </a:r>
          </a:p>
        </p:txBody>
      </p:sp>
    </p:spTree>
    <p:extLst>
      <p:ext uri="{BB962C8B-B14F-4D97-AF65-F5344CB8AC3E}">
        <p14:creationId xmlns:p14="http://schemas.microsoft.com/office/powerpoint/2010/main" val="31607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3419418" y="2231352"/>
            <a:ext cx="2116858" cy="140970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085832"/>
            <a:ext cx="8763000" cy="2391168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distributed</a:t>
            </a:r>
            <a:r>
              <a:rPr lang="en-US" sz="2800" dirty="0"/>
              <a:t> system architecture:</a:t>
            </a:r>
          </a:p>
          <a:p>
            <a:pPr lvl="1"/>
            <a:r>
              <a:rPr lang="en-US" sz="2800" b="1" dirty="0"/>
              <a:t>No centralized control</a:t>
            </a:r>
          </a:p>
          <a:p>
            <a:pPr lvl="1"/>
            <a:r>
              <a:rPr lang="en-US" sz="2800" dirty="0"/>
              <a:t>Nodes are </a:t>
            </a:r>
            <a:r>
              <a:rPr lang="en-US" sz="2800" b="1" dirty="0"/>
              <a:t>roughly symmetric </a:t>
            </a:r>
            <a:r>
              <a:rPr lang="en-US" sz="2800" dirty="0"/>
              <a:t>in function</a:t>
            </a:r>
          </a:p>
          <a:p>
            <a:endParaRPr lang="en-US" sz="2800" dirty="0"/>
          </a:p>
          <a:p>
            <a:r>
              <a:rPr lang="en-US" sz="2800" b="1" dirty="0"/>
              <a:t>Large</a:t>
            </a:r>
            <a:r>
              <a:rPr lang="en-US" sz="2800" dirty="0"/>
              <a:t> number of </a:t>
            </a:r>
            <a:r>
              <a:rPr lang="en-US" sz="2800" b="1" dirty="0">
                <a:solidFill>
                  <a:srgbClr val="FF0000"/>
                </a:solidFill>
              </a:rPr>
              <a:t>unreliable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nodes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79B9-30CA-DB4E-8E38-6DD737A1B3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What is a Peer-to-Peer (P2P) system?</a:t>
            </a:r>
          </a:p>
        </p:txBody>
      </p:sp>
      <p:sp>
        <p:nvSpPr>
          <p:cNvPr id="187407" name="computr2"/>
          <p:cNvSpPr>
            <a:spLocks noEditPoints="1" noChangeArrowheads="1"/>
          </p:cNvSpPr>
          <p:nvPr/>
        </p:nvSpPr>
        <p:spPr bwMode="auto">
          <a:xfrm>
            <a:off x="5843323" y="3122190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8" name="computr2"/>
          <p:cNvSpPr>
            <a:spLocks noEditPoints="1" noChangeArrowheads="1"/>
          </p:cNvSpPr>
          <p:nvPr/>
        </p:nvSpPr>
        <p:spPr bwMode="auto">
          <a:xfrm>
            <a:off x="2777158" y="203042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9" name="computr2"/>
          <p:cNvSpPr>
            <a:spLocks noEditPoints="1" noChangeArrowheads="1"/>
          </p:cNvSpPr>
          <p:nvPr/>
        </p:nvSpPr>
        <p:spPr bwMode="auto">
          <a:xfrm>
            <a:off x="2737178" y="312321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0" name="computr2"/>
          <p:cNvSpPr>
            <a:spLocks noEditPoints="1" noChangeArrowheads="1"/>
          </p:cNvSpPr>
          <p:nvPr/>
        </p:nvSpPr>
        <p:spPr bwMode="auto">
          <a:xfrm>
            <a:off x="4286150" y="171878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1" name="computr2"/>
          <p:cNvSpPr>
            <a:spLocks noEditPoints="1" noChangeArrowheads="1"/>
          </p:cNvSpPr>
          <p:nvPr/>
        </p:nvSpPr>
        <p:spPr bwMode="auto">
          <a:xfrm>
            <a:off x="5855624" y="1973019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4501137" y="2030427"/>
            <a:ext cx="0" cy="4018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flipH="1" flipV="1">
            <a:off x="3286777" y="2172715"/>
            <a:ext cx="554235" cy="3939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3154539" y="3163684"/>
            <a:ext cx="529759" cy="1413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flipH="1" flipV="1">
            <a:off x="5090457" y="3015506"/>
            <a:ext cx="692988" cy="19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 flipV="1">
            <a:off x="5101394" y="2164635"/>
            <a:ext cx="708365" cy="3854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4768081" y="164374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2547946" y="2309262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2547946" y="344100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5697146" y="344100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5697146" y="226005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3932238" y="2752118"/>
            <a:ext cx="11240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426010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606091" cy="3481810"/>
            <a:chOff x="4218781" y="1791464"/>
            <a:chExt cx="7606091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F04876E-CF3C-3640-AE77-FF1F3111E345}"/>
                </a:ext>
              </a:extLst>
            </p:cNvPr>
            <p:cNvSpPr txBox="1"/>
            <p:nvPr/>
          </p:nvSpPr>
          <p:spPr>
            <a:xfrm>
              <a:off x="7566976" y="4161176"/>
              <a:ext cx="42578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Periodic stabilization messages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from each node to its successor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maintain node 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6241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0014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4B5E50B-5864-364B-B7A9-1F406F4A16A8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6463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57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CA9C660-A853-D045-85FF-EEF6DBE3DE82}"/>
              </a:ext>
            </a:extLst>
          </p:cNvPr>
          <p:cNvCxnSpPr>
            <a:cxnSpLocks/>
          </p:cNvCxnSpPr>
          <p:nvPr/>
        </p:nvCxnSpPr>
        <p:spPr>
          <a:xfrm>
            <a:off x="4570183" y="2749034"/>
            <a:ext cx="262861" cy="61189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12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2239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929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4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9921B68B-B69E-1B42-A208-725316F3356F}"/>
              </a:ext>
            </a:extLst>
          </p:cNvPr>
          <p:cNvSpPr/>
          <p:nvPr/>
        </p:nvSpPr>
        <p:spPr>
          <a:xfrm>
            <a:off x="6723609" y="5362832"/>
            <a:ext cx="963827" cy="247136"/>
          </a:xfrm>
          <a:prstGeom prst="rect">
            <a:avLst/>
          </a:prstGeom>
          <a:noFill/>
          <a:ln w="28575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Rounded Rectangular Callout 39">
            <a:extLst>
              <a:ext uri="{FF2B5EF4-FFF2-40B4-BE49-F238E27FC236}">
                <a16:creationId xmlns:a16="http://schemas.microsoft.com/office/drawing/2014/main" id="{1D6E316F-3D97-3D49-8EA8-2B2B8852E6F5}"/>
              </a:ext>
            </a:extLst>
          </p:cNvPr>
          <p:cNvSpPr/>
          <p:nvPr/>
        </p:nvSpPr>
        <p:spPr>
          <a:xfrm>
            <a:off x="5903479" y="5932952"/>
            <a:ext cx="2648929" cy="556437"/>
          </a:xfrm>
          <a:prstGeom prst="wedgeRoundRectCallout">
            <a:avLst>
              <a:gd name="adj1" fmla="val 8857"/>
              <a:gd name="adj2" fmla="val -104683"/>
              <a:gd name="adj3" fmla="val 16667"/>
            </a:avLst>
          </a:prstGeom>
          <a:solidFill>
            <a:srgbClr val="FFFF99"/>
          </a:solidFill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id 7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node 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377238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</a:t>
              </a:r>
              <a:r>
                <a:rPr lang="en-US" sz="1800" dirty="0">
                  <a:solidFill>
                    <a:srgbClr val="FF0000"/>
                  </a:solidFill>
                  <a:ea typeface="Courier" charset="0"/>
                  <a:cs typeface="Courier" charset="0"/>
                </a:rPr>
                <a:t>0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</a:t>
              </a:r>
              <a:r>
                <a:rPr lang="en-US" sz="1800" dirty="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21C999E-A71A-E24F-BE33-87068BACF6E5}"/>
              </a:ext>
            </a:extLst>
          </p:cNvPr>
          <p:cNvCxnSpPr>
            <a:cxnSpLocks/>
          </p:cNvCxnSpPr>
          <p:nvPr/>
        </p:nvCxnSpPr>
        <p:spPr>
          <a:xfrm flipH="1">
            <a:off x="2082034" y="2824025"/>
            <a:ext cx="1943980" cy="72898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B49C27FB-470E-5346-87A6-25958D5E954A}"/>
              </a:ext>
            </a:extLst>
          </p:cNvPr>
          <p:cNvSpPr/>
          <p:nvPr/>
        </p:nvSpPr>
        <p:spPr>
          <a:xfrm>
            <a:off x="5491359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2982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Successful adoption in </a:t>
            </a:r>
            <a:r>
              <a:rPr lang="en-US" sz="2800" b="1" dirty="0"/>
              <a:t>some niche areas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Client-to-client (legal, illegal) </a:t>
            </a:r>
            <a:r>
              <a:rPr lang="en-US" sz="2800" b="1" dirty="0"/>
              <a:t>file sharing</a:t>
            </a:r>
          </a:p>
          <a:p>
            <a:pPr lvl="1"/>
            <a:r>
              <a:rPr lang="en-US" sz="2800" dirty="0"/>
              <a:t>Napster (1990s), Gnutella, BitTorrent, etc.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Digital currency:</a:t>
            </a:r>
            <a:r>
              <a:rPr lang="en-US" sz="2800" dirty="0"/>
              <a:t> no natural single owner (Bitcoin)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Voice/video telephony:</a:t>
            </a:r>
            <a:r>
              <a:rPr lang="en-US" sz="2800" dirty="0"/>
              <a:t> user to user (old Skype)</a:t>
            </a:r>
          </a:p>
          <a:p>
            <a:pPr marL="914400" lvl="1" indent="-514350"/>
            <a:r>
              <a:rPr lang="en-US" sz="2800" dirty="0"/>
              <a:t>Issues: Privacy and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P2P adoption</a:t>
            </a:r>
          </a:p>
        </p:txBody>
      </p:sp>
    </p:spTree>
    <p:extLst>
      <p:ext uri="{BB962C8B-B14F-4D97-AF65-F5344CB8AC3E}">
        <p14:creationId xmlns:p14="http://schemas.microsoft.com/office/powerpoint/2010/main" val="203541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</p:spTree>
    <p:extLst>
      <p:ext uri="{BB962C8B-B14F-4D97-AF65-F5344CB8AC3E}">
        <p14:creationId xmlns:p14="http://schemas.microsoft.com/office/powerpoint/2010/main" val="1432991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DHash</a:t>
            </a:r>
            <a:r>
              <a:rPr lang="en-US" dirty="0"/>
              <a:t> replicates blocks at </a:t>
            </a:r>
            <a:r>
              <a:rPr lang="en-US" i="1" dirty="0"/>
              <a:t>r</a:t>
            </a:r>
            <a:r>
              <a:rPr lang="en-US" dirty="0"/>
              <a:t> successors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E42935-7373-1E48-A95C-1F27CDFE9C19}"/>
              </a:ext>
            </a:extLst>
          </p:cNvPr>
          <p:cNvSpPr txBox="1"/>
          <p:nvPr/>
        </p:nvSpPr>
        <p:spPr>
          <a:xfrm>
            <a:off x="2813086" y="147183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3E9EB8-8B8E-DA40-979C-A3A079CC2C63}"/>
              </a:ext>
            </a:extLst>
          </p:cNvPr>
          <p:cNvSpPr txBox="1"/>
          <p:nvPr/>
        </p:nvSpPr>
        <p:spPr>
          <a:xfrm>
            <a:off x="4604970" y="234108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4EAF3B5B-D9CB-4B40-AF21-475BF066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674" y="2872108"/>
            <a:ext cx="3823726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“Adjacent” nodes in 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the ring may be far away in the network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  <a:sym typeface="Wingdings" pitchFamily="2" charset="2"/>
              </a:rPr>
              <a:t> Independent failures</a:t>
            </a: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15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850F-2765-434C-8869-3C08DCF59F1A}" type="slidenum">
              <a:rPr lang="en-US"/>
              <a:pPr/>
              <a:t>42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fault tolerance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85888"/>
            <a:ext cx="8763000" cy="484346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28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look in local finger table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and successor-list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for highest n: my-id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n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key-id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call Lookup(key-id) on node n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next hop</a:t>
            </a:r>
            <a:endParaRPr lang="en-US" sz="2800" i="1" spc="-3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if call failed,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remove n from finger table and/or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		successor list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return Lookup(key-id)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my successor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done</a:t>
            </a:r>
            <a:endParaRPr lang="en-US" sz="2800" spc="-3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6828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Chord Lookup Service</a:t>
            </a:r>
            <a:endParaRPr lang="en-US" sz="3200" spc="-1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3200" b="1" spc="-150" dirty="0"/>
          </a:p>
          <a:p>
            <a:r>
              <a:rPr lang="en-US" sz="3200" b="1" spc="-150" dirty="0"/>
              <a:t>Concluding thoughts on DHTs,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23409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don’t all services use P2P?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High latency and limited bandwidth </a:t>
            </a:r>
            <a:r>
              <a:rPr lang="en-US" sz="3200" dirty="0"/>
              <a:t>between peers (</a:t>
            </a:r>
            <a:r>
              <a:rPr lang="en-US" sz="3200" i="1" dirty="0"/>
              <a:t>vs.</a:t>
            </a:r>
            <a:r>
              <a:rPr lang="en-US" sz="3200" dirty="0"/>
              <a:t> intra/inter-datacenter, client-server model)</a:t>
            </a:r>
          </a:p>
          <a:p>
            <a:pPr marL="741600" lvl="1" indent="-284400"/>
            <a:r>
              <a:rPr lang="en-US" sz="2400" dirty="0"/>
              <a:t>1M nodes = 20 hops; 50ms/hop </a:t>
            </a:r>
            <a:r>
              <a:rPr lang="en-US" sz="2400" dirty="0">
                <a:sym typeface="Wingdings" pitchFamily="2" charset="2"/>
              </a:rPr>
              <a:t> 1s lookup latency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User computers are </a:t>
            </a:r>
            <a:r>
              <a:rPr lang="en-US" sz="3200" b="1" dirty="0">
                <a:solidFill>
                  <a:srgbClr val="FF0000"/>
                </a:solidFill>
              </a:rPr>
              <a:t>less reliable </a:t>
            </a:r>
            <a:r>
              <a:rPr lang="en-US" sz="3200" dirty="0"/>
              <a:t>than managed servers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Lack of trust </a:t>
            </a:r>
            <a:r>
              <a:rPr lang="en-US" sz="3200" dirty="0"/>
              <a:t>in peers’ correct behavior</a:t>
            </a:r>
          </a:p>
          <a:p>
            <a:pPr lvl="1"/>
            <a:r>
              <a:rPr lang="en-US" sz="2400" spc="-150" dirty="0"/>
              <a:t>Securing DHT routing hard, unsolved in practice</a:t>
            </a:r>
          </a:p>
          <a:p>
            <a:pPr lvl="1"/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Seem promising for finding data in large P2P systems</a:t>
            </a:r>
          </a:p>
          <a:p>
            <a:r>
              <a:rPr lang="en-US" sz="2800" dirty="0"/>
              <a:t>Decentralization seems good for load, fault tolerance  </a:t>
            </a:r>
          </a:p>
          <a:p>
            <a:pPr lvl="1"/>
            <a:endParaRPr lang="en-US" sz="2800" dirty="0"/>
          </a:p>
          <a:p>
            <a:r>
              <a:rPr lang="en-US" sz="2800" b="1" dirty="0"/>
              <a:t>But: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security problems </a:t>
            </a:r>
            <a:r>
              <a:rPr lang="en-US" sz="2800" dirty="0"/>
              <a:t>are difficult</a:t>
            </a:r>
            <a:endParaRPr lang="en-US" sz="2800" b="1" dirty="0"/>
          </a:p>
          <a:p>
            <a:r>
              <a:rPr lang="en-US" sz="2800" b="1" dirty="0"/>
              <a:t>But: </a:t>
            </a:r>
            <a:r>
              <a:rPr lang="en-US" sz="2800" b="1" dirty="0">
                <a:solidFill>
                  <a:srgbClr val="FF0000"/>
                </a:solidFill>
              </a:rPr>
              <a:t>churn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is a problem, particularly if log(N) is big</a:t>
            </a:r>
          </a:p>
          <a:p>
            <a:endParaRPr lang="en-US" sz="2800" dirty="0"/>
          </a:p>
          <a:p>
            <a:r>
              <a:rPr lang="en-US" sz="2800" dirty="0"/>
              <a:t>So DHTs have not had the hoped-for impact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 in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5955031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Consistent hashing</a:t>
            </a:r>
          </a:p>
          <a:p>
            <a:pPr lvl="1"/>
            <a:r>
              <a:rPr lang="en-US" dirty="0"/>
              <a:t>Elegant way to divide a workload across machines</a:t>
            </a:r>
          </a:p>
          <a:p>
            <a:pPr lvl="1"/>
            <a:r>
              <a:rPr lang="en-US" dirty="0"/>
              <a:t>Very useful in clusters: actively used today in Amazon Dynamo, Apache Cassandra and other systems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Replication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high availability, efficient recovery after node failure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Incremental scalability: </a:t>
            </a:r>
            <a:r>
              <a:rPr lang="en-US" dirty="0"/>
              <a:t>“add nodes, capacity increases”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Self-management: </a:t>
            </a:r>
            <a:r>
              <a:rPr lang="en-US" dirty="0"/>
              <a:t>minimal configuration</a:t>
            </a:r>
          </a:p>
          <a:p>
            <a:endParaRPr lang="en-US" dirty="0"/>
          </a:p>
          <a:p>
            <a:r>
              <a:rPr lang="en-US" b="1" dirty="0"/>
              <a:t>Unique trait: </a:t>
            </a:r>
            <a:r>
              <a:rPr lang="en-US" dirty="0"/>
              <a:t>no single server to shut down/monitor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DHTs got right</a:t>
            </a:r>
          </a:p>
        </p:txBody>
      </p:sp>
    </p:spTree>
    <p:extLst>
      <p:ext uri="{BB962C8B-B14F-4D97-AF65-F5344CB8AC3E}">
        <p14:creationId xmlns:p14="http://schemas.microsoft.com/office/powerpoint/2010/main" val="202891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High capacity for services </a:t>
            </a:r>
            <a:r>
              <a:rPr lang="en-US" dirty="0"/>
              <a:t>through resource pooling: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Many disks, network connections, CPUs, as peers join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Data are divided and duplicated, accessible from multiple peers concurrently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No centralized server </a:t>
            </a:r>
            <a:r>
              <a:rPr lang="en-US" dirty="0"/>
              <a:t>or servers may mean: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Less chance </a:t>
            </a:r>
            <a:r>
              <a:rPr lang="en-US" dirty="0"/>
              <a:t>of service overload as load increases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Easier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deployment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single failure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won’t wreck </a:t>
            </a:r>
            <a:r>
              <a:rPr lang="en-US" dirty="0"/>
              <a:t>the whole system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System as a whole is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harder to attack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P2P be a win?</a:t>
            </a:r>
          </a:p>
        </p:txBody>
      </p:sp>
    </p:spTree>
    <p:extLst>
      <p:ext uri="{BB962C8B-B14F-4D97-AF65-F5344CB8AC3E}">
        <p14:creationId xmlns:p14="http://schemas.microsoft.com/office/powerpoint/2010/main" val="2490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92222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User clicks on download link</a:t>
            </a:r>
          </a:p>
          <a:p>
            <a:pPr marL="914400" lvl="1" indent="-514350"/>
            <a:r>
              <a:rPr lang="en-US" dirty="0"/>
              <a:t>Gets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torrent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file with content hash, IP addr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tracker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BitTorrent (BT) client talks to tracker</a:t>
            </a:r>
          </a:p>
          <a:p>
            <a:pPr marL="914400" lvl="1" indent="-514350"/>
            <a:r>
              <a:rPr lang="en-US" dirty="0"/>
              <a:t>Tracker tells it </a:t>
            </a:r>
            <a:r>
              <a:rPr lang="en-US" b="1" dirty="0"/>
              <a:t>list of peers </a:t>
            </a:r>
            <a:r>
              <a:rPr lang="en-US" dirty="0"/>
              <a:t>who have file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downloads file from one or more peers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tells tracker it has a copy now, too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serves the file to others for a while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Classic BitTorrent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56953" y="5467696"/>
            <a:ext cx="6553893" cy="10474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600" b="0" dirty="0">
                <a:solidFill>
                  <a:schemeClr val="tx1"/>
                </a:solidFill>
              </a:rPr>
              <a:t>Provides huge download bandwidth, </a:t>
            </a:r>
            <a:r>
              <a:rPr lang="en-US" sz="2600" dirty="0">
                <a:solidFill>
                  <a:schemeClr val="tx1"/>
                </a:solidFill>
              </a:rPr>
              <a:t>without</a:t>
            </a:r>
            <a:r>
              <a:rPr lang="en-US" sz="2600" b="0" dirty="0">
                <a:solidFill>
                  <a:schemeClr val="tx1"/>
                </a:solidFill>
              </a:rPr>
              <a:t> expensive server or network links</a:t>
            </a:r>
          </a:p>
        </p:txBody>
      </p:sp>
    </p:spTree>
    <p:extLst>
      <p:ext uri="{BB962C8B-B14F-4D97-AF65-F5344CB8AC3E}">
        <p14:creationId xmlns:p14="http://schemas.microsoft.com/office/powerpoint/2010/main" val="193485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7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lookup problem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055865" y="383006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6124630" y="3223272"/>
            <a:ext cx="404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6559844" y="3180063"/>
            <a:ext cx="313709" cy="400110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01479" y="2959663"/>
            <a:ext cx="2116858" cy="1409708"/>
            <a:chOff x="6374437" y="1843136"/>
            <a:chExt cx="2116858" cy="1409708"/>
          </a:xfrm>
        </p:grpSpPr>
        <p:sp>
          <p:nvSpPr>
            <p:cNvPr id="20" name="Cloud 19"/>
            <p:cNvSpPr/>
            <p:nvPr/>
          </p:nvSpPr>
          <p:spPr>
            <a:xfrm>
              <a:off x="6374437" y="1843136"/>
              <a:ext cx="2116858" cy="140970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6781800" y="2326367"/>
              <a:ext cx="13131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3" y="2584629"/>
            <a:ext cx="636130" cy="1937034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768948" y="5100516"/>
            <a:ext cx="3333275" cy="794999"/>
          </a:xfrm>
          <a:prstGeom prst="wedgeRoundRectCallout">
            <a:avLst>
              <a:gd name="adj1" fmla="val 25374"/>
              <a:gd name="adj2" fmla="val -11534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put(“Star Wars.mov”, [content])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5477428" y="1543205"/>
            <a:ext cx="3437972" cy="528662"/>
          </a:xfrm>
          <a:prstGeom prst="wedgeRoundRectCallout">
            <a:avLst>
              <a:gd name="adj1" fmla="val -8575"/>
              <a:gd name="adj2" fmla="val 985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get(“Star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2624595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lookup (Napster)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453458" y="2652031"/>
            <a:ext cx="1014923" cy="177710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2" y="4090121"/>
            <a:ext cx="1470613" cy="431542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433447" y="3479476"/>
            <a:ext cx="3572112" cy="794999"/>
          </a:xfrm>
          <a:prstGeom prst="wedgeRoundRectCallout">
            <a:avLst>
              <a:gd name="adj1" fmla="val 41980"/>
              <a:gd name="adj2" fmla="val 6722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  <a:ea typeface="Courier" charset="0"/>
                <a:cs typeface="Courier" charset="0"/>
              </a:rPr>
              <a:t>SetLoc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(“Star Wars.mov”, IP address of N</a:t>
            </a:r>
            <a:r>
              <a:rPr lang="en-US" baseline="-25000" dirty="0">
                <a:solidFill>
                  <a:schemeClr val="tx1"/>
                </a:solidFill>
                <a:ea typeface="Courier" charset="0"/>
                <a:cs typeface="Courier" charset="0"/>
              </a:rPr>
              <a:t>4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52453" y="3405535"/>
            <a:ext cx="2198345" cy="781230"/>
          </a:xfrm>
          <a:prstGeom prst="wedgeRoundRectCallout">
            <a:avLst>
              <a:gd name="adj1" fmla="val -64898"/>
              <a:gd name="adj2" fmla="val -73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267266" y="3566901"/>
            <a:ext cx="704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DB</a:t>
            </a:r>
            <a:endParaRPr lang="en-US" sz="2800" baseline="-25000" dirty="0">
              <a:latin typeface="Arial" charset="0"/>
            </a:endParaRPr>
          </a:p>
        </p:txBody>
      </p:sp>
      <p:sp>
        <p:nvSpPr>
          <p:cNvPr id="31" name="computr2"/>
          <p:cNvSpPr>
            <a:spLocks noEditPoints="1" noChangeArrowheads="1"/>
          </p:cNvSpPr>
          <p:nvPr/>
        </p:nvSpPr>
        <p:spPr bwMode="auto">
          <a:xfrm>
            <a:off x="4386553" y="324511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3875374" y="4545842"/>
            <a:ext cx="50400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Simple,</a:t>
            </a:r>
            <a:r>
              <a:rPr lang="en-US" sz="2800" dirty="0">
                <a:latin typeface="+mn-lt"/>
              </a:rPr>
              <a:t> but O(</a:t>
            </a:r>
            <a:r>
              <a:rPr lang="en-US" sz="2800" i="1" dirty="0">
                <a:latin typeface="+mn-lt"/>
              </a:rPr>
              <a:t>N</a:t>
            </a:r>
            <a:r>
              <a:rPr lang="en-US" sz="2800" dirty="0">
                <a:latin typeface="+mn-lt"/>
              </a:rPr>
              <a:t>) state and a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single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1758174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9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(original Gnutella)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736173" y="3958248"/>
            <a:ext cx="1873142" cy="43462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Rounded Rectangular Callout 31"/>
          <p:cNvSpPr/>
          <p:nvPr/>
        </p:nvSpPr>
        <p:spPr>
          <a:xfrm>
            <a:off x="6774379" y="1426695"/>
            <a:ext cx="2120801" cy="761682"/>
          </a:xfrm>
          <a:prstGeom prst="wedgeRoundRectCallout">
            <a:avLst>
              <a:gd name="adj1" fmla="val -42451"/>
              <a:gd name="adj2" fmla="val 7284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7100000">
            <a:off x="5965399" y="2067107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5" name="Freeform 16"/>
          <p:cNvSpPr>
            <a:spLocks/>
          </p:cNvSpPr>
          <p:nvPr/>
        </p:nvSpPr>
        <p:spPr bwMode="auto">
          <a:xfrm rot="15194316">
            <a:off x="5116412" y="4381732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rot="17100000">
            <a:off x="3578280" y="4099626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8" name="Freeform 16"/>
          <p:cNvSpPr>
            <a:spLocks/>
          </p:cNvSpPr>
          <p:nvPr/>
        </p:nvSpPr>
        <p:spPr bwMode="auto">
          <a:xfrm rot="17100000">
            <a:off x="4368009" y="2060028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0" name="Freeform 16"/>
          <p:cNvSpPr>
            <a:spLocks/>
          </p:cNvSpPr>
          <p:nvPr/>
        </p:nvSpPr>
        <p:spPr bwMode="auto">
          <a:xfrm rot="17100000">
            <a:off x="3452008" y="2007234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234670" y="3399922"/>
            <a:ext cx="62794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Robust,</a:t>
            </a:r>
            <a:r>
              <a:rPr lang="en-US" sz="2800" dirty="0">
                <a:latin typeface="+mn-lt"/>
              </a:rPr>
              <a:t> but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O(</a:t>
            </a:r>
            <a:r>
              <a:rPr lang="en-US" sz="2800" i="1" dirty="0">
                <a:solidFill>
                  <a:srgbClr val="FF0000"/>
                </a:solidFill>
                <a:latin typeface="+mn-lt"/>
              </a:rPr>
              <a:t>N = number of peers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) </a:t>
            </a:r>
            <a:r>
              <a:rPr lang="en-US" sz="2800" dirty="0">
                <a:latin typeface="+mn-lt"/>
              </a:rPr>
              <a:t>messages per lookup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5462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39030</TotalTime>
  <Words>4462</Words>
  <Application>Microsoft Macintosh PowerPoint</Application>
  <PresentationFormat>On-screen Show (4:3)</PresentationFormat>
  <Paragraphs>862</Paragraphs>
  <Slides>46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Arial Regular</vt:lpstr>
      <vt:lpstr>Arial</vt:lpstr>
      <vt:lpstr>Arial Narrow</vt:lpstr>
      <vt:lpstr>Calibri</vt:lpstr>
      <vt:lpstr>Courier</vt:lpstr>
      <vt:lpstr>Courier New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Peer-to-Peer Systems and Distributed Hash Tables</vt:lpstr>
      <vt:lpstr>Today</vt:lpstr>
      <vt:lpstr>What is a Peer-to-Peer (P2P) system?</vt:lpstr>
      <vt:lpstr>P2P adoption</vt:lpstr>
      <vt:lpstr>Why might P2P be a win?</vt:lpstr>
      <vt:lpstr>Example: Classic BitTorrent</vt:lpstr>
      <vt:lpstr>The lookup problem</vt:lpstr>
      <vt:lpstr>Centralized lookup (Napster)</vt:lpstr>
      <vt:lpstr>Flooded queries (original Gnutella)</vt:lpstr>
      <vt:lpstr>Tradeoffs in distributed systems</vt:lpstr>
      <vt:lpstr>Tradeoffs in distributed systems</vt:lpstr>
      <vt:lpstr>Today</vt:lpstr>
      <vt:lpstr>What is a DHT (and why)?</vt:lpstr>
      <vt:lpstr>Cooperative storage with a DHT</vt:lpstr>
      <vt:lpstr>DHT is expected to be</vt:lpstr>
      <vt:lpstr>Today</vt:lpstr>
      <vt:lpstr>Chord identifiers</vt:lpstr>
      <vt:lpstr>Consistent hashing: data partition</vt:lpstr>
      <vt:lpstr>Consistent hashing: data partition</vt:lpstr>
      <vt:lpstr>Consistent hashing: basic lookup</vt:lpstr>
      <vt:lpstr>Simple lookup algorithm</vt:lpstr>
      <vt:lpstr>Chord: finger tables</vt:lpstr>
      <vt:lpstr>Chord: finger tables</vt:lpstr>
      <vt:lpstr>Lookup with finger table</vt:lpstr>
      <vt:lpstr>Implication of finger tables</vt:lpstr>
      <vt:lpstr>Chord lookup algorithm properties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DHash replicates blocks at r successors</vt:lpstr>
      <vt:lpstr>Lookup with fault tolerance</vt:lpstr>
      <vt:lpstr>Today</vt:lpstr>
      <vt:lpstr>Why don’t all services use P2P?</vt:lpstr>
      <vt:lpstr>DHTs in retrospective</vt:lpstr>
      <vt:lpstr>What DHTs got right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1904</cp:revision>
  <cp:lastPrinted>2016-10-17T11:52:07Z</cp:lastPrinted>
  <dcterms:created xsi:type="dcterms:W3CDTF">2013-10-08T01:49:25Z</dcterms:created>
  <dcterms:modified xsi:type="dcterms:W3CDTF">2021-09-27T09:39:12Z</dcterms:modified>
</cp:coreProperties>
</file>