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57" r:id="rId4"/>
    <p:sldId id="267" r:id="rId5"/>
    <p:sldId id="260" r:id="rId6"/>
    <p:sldId id="261" r:id="rId7"/>
    <p:sldId id="268" r:id="rId8"/>
    <p:sldId id="271" r:id="rId9"/>
    <p:sldId id="270" r:id="rId10"/>
    <p:sldId id="272" r:id="rId11"/>
    <p:sldId id="262" r:id="rId12"/>
    <p:sldId id="327" r:id="rId13"/>
    <p:sldId id="317" r:id="rId14"/>
    <p:sldId id="322" r:id="rId15"/>
    <p:sldId id="324" r:id="rId16"/>
    <p:sldId id="308" r:id="rId17"/>
    <p:sldId id="309" r:id="rId18"/>
    <p:sldId id="311" r:id="rId19"/>
    <p:sldId id="315" r:id="rId20"/>
    <p:sldId id="316" r:id="rId21"/>
    <p:sldId id="320" r:id="rId22"/>
    <p:sldId id="325" r:id="rId23"/>
    <p:sldId id="314" r:id="rId24"/>
    <p:sldId id="319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B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550"/>
  </p:normalViewPr>
  <p:slideViewPr>
    <p:cSldViewPr snapToGrid="0" snapToObjects="1">
      <p:cViewPr varScale="1">
        <p:scale>
          <a:sx n="114" d="100"/>
          <a:sy n="114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96284-C744-6C48-BF5F-8B385FF230B9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FA79-2B04-BA42-B916-7D85EAD2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4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6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87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2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3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9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04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8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82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DFA79-2B04-BA42-B916-7D85EAD2B5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1BC6-2A49-BD45-A046-AB1FFE4F9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D5BBD-FF5D-0F49-A044-6A13CF43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9C73-F979-C74E-9028-0849A2AC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E1FD3-7177-004F-AA46-29F2104B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7A79D-6F70-D44E-B7BE-7BF9A9F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5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B75A-FA77-B049-AC5C-4E991B86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A1F5D5-1E61-8141-9680-F5632B1A1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DA4E8-F7D3-2F46-8E29-CFF95756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E0617-46CA-614D-B15C-2F37680C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1060-6739-5D41-8EF7-FD021ACE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3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A933F-C607-9E49-AA78-02A4CA870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54057-7258-694A-8526-22E41AC4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CBF1-9F16-C940-8027-2E426EB6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957EC-CE2A-8F4A-8391-BE5CD98E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E04A-5EF7-3D4A-84FB-7CA6F3E5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CBF7-6654-054F-B8ED-C72F2429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4BAF-143F-C647-99F0-EC7DE0FB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C7D29-8887-BD48-BC88-D8FB6F4B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3E71-7EDA-4843-9F76-1BFC3455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14A9-660C-1F48-8C47-3E19506E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74A1-B8DE-1344-A0A3-527C37E4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1CCA8-66CB-B748-A929-A2138780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2BE0F-B053-7440-A317-204266A2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8DFE-488D-C14A-BFD7-518398CD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C6711-EAC9-0748-A7CD-7D4FFCDF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585D-A011-F546-B283-414A64C5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4FB1-FA0A-9A46-85EA-672009D69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FF5D9-4738-3143-83D6-C640CA0F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F2363-3AAA-694D-A28F-51FF408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D9240-65F6-074E-B865-CA100A70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E4DD1-714E-044A-9AF3-BEC95B62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3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70E5-8457-2F4F-AABF-160F68E8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EFBCF-A3C8-2849-8221-389D6E61D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3898E-B76D-3C47-99C9-474FA513B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6B38F-ABC4-EA4D-9BAB-12C7B434F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2BD24-77C8-9A4E-AA49-F2811D315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9155A-650D-2B49-A38B-C2E487F6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452A2-8494-AD4C-A6B9-F17BE4A5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A00CA-6294-B141-BC93-70A50021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9C5C8-78B1-544E-B879-D0250E25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ABEC0-C009-1646-A8F7-DD635130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9D097-C84A-AD43-9B06-5D7BDCA3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0C5A-7FB4-4B4A-A3B5-C46102A5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7E28E-7F69-4449-BB00-4F22E537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A7F12-5B78-D546-B481-1A735D36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D768D-59AF-6048-97A5-8EC413C0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4EFD-3709-AE4C-B017-7BF86EC6D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D8F1-D78A-0544-B403-A710A7D0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FB696-132F-E046-A9F2-0EA78516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4252D-6E6F-C54C-90A9-7E23C9A6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C7589-F304-6745-A893-DFE6F7F8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4D26A-EECD-7343-82E2-95B76358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40B6-23A5-3E4F-B698-74A10E81A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51D79-25BE-D641-BC62-F8E6C4A62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9D022-2CDD-8544-B656-2E09BC99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002BD-4F9A-B24F-9875-607DB9BE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03762-E494-824A-9A08-DDF1676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0F9D-0F91-2C4D-AB1E-A0B9EDAA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A19F7-C254-544E-9A55-CCCD1C08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C88FE-9FC7-364F-856A-8BC3DE05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4D277-CEA6-D44C-9086-31B90524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1FFCD-1616-9E47-BF00-0C4C3B9BDA0F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35CB-7531-654F-9EC1-1F877A3C1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AC72-28D8-1D47-B99F-8DAFFCE8A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9232-F889-8143-8178-57172A91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lang.org/doc/fa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s.golang.org/2012/splash.artic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doop.apache.org/docs/r1.2.1/mapred_tutorial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github.com/golang/go/wiki/GoUsers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.golang.org/list" TargetMode="External"/><Relationship Id="rId7" Type="http://schemas.openxmlformats.org/officeDocument/2006/relationships/hyperlink" Target="https://github.com/golang/go/wiki/GoTalk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alks.golang.org/2013/distsys.slide#1" TargetMode="External"/><Relationship Id="rId5" Type="http://schemas.openxmlformats.org/officeDocument/2006/relationships/hyperlink" Target="https://talks.golang.org/2013/go4python.slide#1" TargetMode="External"/><Relationship Id="rId4" Type="http://schemas.openxmlformats.org/officeDocument/2006/relationships/hyperlink" Target="https://play.golang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AE9A3-5623-4F4A-8D89-E65EEA1D902F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Short Intro to Go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 240</a:t>
            </a:r>
          </a:p>
        </p:txBody>
      </p:sp>
    </p:spTree>
    <p:extLst>
      <p:ext uri="{BB962C8B-B14F-4D97-AF65-F5344CB8AC3E}">
        <p14:creationId xmlns:p14="http://schemas.microsoft.com/office/powerpoint/2010/main" val="30249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 your Code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AA1AF-B00F-FC4C-8506-3F65BBF7E588}"/>
              </a:ext>
            </a:extLst>
          </p:cNvPr>
          <p:cNvSpPr/>
          <p:nvPr/>
        </p:nvSpPr>
        <p:spPr>
          <a:xfrm>
            <a:off x="609600" y="1452283"/>
            <a:ext cx="10972800" cy="303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COMMAND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WHAT IT DOES</a:t>
            </a:r>
          </a:p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gofmt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Format the </a:t>
            </a:r>
            <a:r>
              <a:rPr lang="en-US" sz="26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properly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50FEE-4CDC-D14E-9468-005DEF29DD70}"/>
              </a:ext>
            </a:extLst>
          </p:cNvPr>
          <p:cNvSpPr/>
          <p:nvPr/>
        </p:nvSpPr>
        <p:spPr>
          <a:xfrm>
            <a:off x="1066799" y="5210737"/>
            <a:ext cx="10058400" cy="82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DEMO: </a:t>
            </a:r>
            <a:r>
              <a:rPr lang="en-US" sz="30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gofmt</a:t>
            </a:r>
            <a:endParaRPr lang="en-US" sz="30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5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Wait, I Have Questions!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7635A-E0B1-E843-9524-6A77CCBF31AC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Go’s official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“Frequently Asked Questions (FAQ)”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https://golang.org/doc/faq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01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7AE9A3-5623-4F4A-8D89-E65EEA1D902F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MapReduce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CS 240</a:t>
            </a:r>
          </a:p>
        </p:txBody>
      </p:sp>
    </p:spTree>
    <p:extLst>
      <p:ext uri="{BB962C8B-B14F-4D97-AF65-F5344CB8AC3E}">
        <p14:creationId xmlns:p14="http://schemas.microsoft.com/office/powerpoint/2010/main" val="206866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Reduce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9180B6-C5CD-FE4D-A7B7-0BE23393F438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Wikipedia:</a:t>
            </a:r>
            <a:b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“MapReduce is a </a:t>
            </a:r>
            <a:r>
              <a:rPr lang="en-US" sz="30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programming model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an associated implementation for processing and generating </a:t>
            </a:r>
            <a:r>
              <a:rPr lang="en-US" sz="30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 data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sets with a </a:t>
            </a:r>
            <a:r>
              <a:rPr lang="en-US" sz="30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parallel, distributed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algorithm on a </a:t>
            </a:r>
            <a:r>
              <a:rPr lang="en-US" sz="30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cluster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.”</a:t>
            </a:r>
          </a:p>
          <a:p>
            <a:endParaRPr lang="en-US" sz="3000" i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other words, a general and scalable solution to deal with big data computation on multiple machines.</a:t>
            </a:r>
          </a:p>
        </p:txBody>
      </p:sp>
    </p:spTree>
    <p:extLst>
      <p:ext uri="{BB962C8B-B14F-4D97-AF65-F5344CB8AC3E}">
        <p14:creationId xmlns:p14="http://schemas.microsoft.com/office/powerpoint/2010/main" val="21398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Abstract Map Reduce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9180B6-C5CD-FE4D-A7B7-0BE23393F438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map(key, value) -&gt; list(&lt;k’, v’&gt;)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Apply function to (key, value) pair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Outputs set of intermediate pairs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reduce(key, list&lt;value&gt;) -&gt; &lt;k’, v’&gt;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Applies aggregation function to values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Outputs result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7DB3F017-BA46-2B4C-80FC-4402E3474564}"/>
              </a:ext>
            </a:extLst>
          </p:cNvPr>
          <p:cNvSpPr/>
          <p:nvPr/>
        </p:nvSpPr>
        <p:spPr>
          <a:xfrm>
            <a:off x="8979408" y="2002536"/>
            <a:ext cx="2898648" cy="1325880"/>
          </a:xfrm>
          <a:prstGeom prst="wedgeEllipseCallout">
            <a:avLst>
              <a:gd name="adj1" fmla="val -68530"/>
              <a:gd name="adj2" fmla="val -409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Split and distribute data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BBABA14B-85B6-2C4C-B5EF-76E32F2ADB21}"/>
              </a:ext>
            </a:extLst>
          </p:cNvPr>
          <p:cNvSpPr/>
          <p:nvPr/>
        </p:nvSpPr>
        <p:spPr>
          <a:xfrm>
            <a:off x="8979408" y="4325112"/>
            <a:ext cx="2898648" cy="1325880"/>
          </a:xfrm>
          <a:prstGeom prst="wedgeEllipseCallout">
            <a:avLst>
              <a:gd name="adj1" fmla="val -68530"/>
              <a:gd name="adj2" fmla="val -409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Aggregate and compute results</a:t>
            </a:r>
          </a:p>
        </p:txBody>
      </p:sp>
    </p:spTree>
    <p:extLst>
      <p:ext uri="{BB962C8B-B14F-4D97-AF65-F5344CB8AC3E}">
        <p14:creationId xmlns:p14="http://schemas.microsoft.com/office/powerpoint/2010/main" val="304588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Word Count – The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Hello World 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Map Reduce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1DB7-56EF-EC48-B704-307DD5886ACA}"/>
              </a:ext>
            </a:extLst>
          </p:cNvPr>
          <p:cNvSpPr txBox="1"/>
          <p:nvPr/>
        </p:nvSpPr>
        <p:spPr>
          <a:xfrm>
            <a:off x="704088" y="2383944"/>
            <a:ext cx="15910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Bus Car Train</a:t>
            </a:r>
          </a:p>
          <a:p>
            <a:pPr algn="ctr"/>
            <a:r>
              <a:rPr lang="en-US" dirty="0"/>
              <a:t>Train Plane Car</a:t>
            </a:r>
          </a:p>
          <a:p>
            <a:pPr algn="ctr"/>
            <a:r>
              <a:rPr lang="en-US" dirty="0"/>
              <a:t>Bus Bus Plane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110D-FCCE-6440-98E5-5A5965C8F26B}"/>
              </a:ext>
            </a:extLst>
          </p:cNvPr>
          <p:cNvSpPr txBox="1"/>
          <p:nvPr/>
        </p:nvSpPr>
        <p:spPr>
          <a:xfrm>
            <a:off x="2730678" y="2057131"/>
            <a:ext cx="156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Car Train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20E7D-E4A6-8645-BC59-284F044ACBEC}"/>
              </a:ext>
            </a:extLst>
          </p:cNvPr>
          <p:cNvSpPr txBox="1"/>
          <p:nvPr/>
        </p:nvSpPr>
        <p:spPr>
          <a:xfrm>
            <a:off x="2730678" y="3165824"/>
            <a:ext cx="156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Plane 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5B392-A461-B446-ACD4-77F042CAB2A1}"/>
              </a:ext>
            </a:extLst>
          </p:cNvPr>
          <p:cNvSpPr txBox="1"/>
          <p:nvPr/>
        </p:nvSpPr>
        <p:spPr>
          <a:xfrm>
            <a:off x="2730678" y="4133801"/>
            <a:ext cx="156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Bus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5578D-FB7F-7748-A7C0-012753EF8F04}"/>
              </a:ext>
            </a:extLst>
          </p:cNvPr>
          <p:cNvSpPr txBox="1"/>
          <p:nvPr/>
        </p:nvSpPr>
        <p:spPr>
          <a:xfrm>
            <a:off x="4735136" y="1783835"/>
            <a:ext cx="91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1</a:t>
            </a:r>
          </a:p>
          <a:p>
            <a:pPr algn="ctr"/>
            <a:r>
              <a:rPr lang="en-US" dirty="0"/>
              <a:t>Car 1</a:t>
            </a:r>
          </a:p>
          <a:p>
            <a:pPr algn="ctr"/>
            <a:r>
              <a:rPr lang="en-US" dirty="0"/>
              <a:t>Train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1B671-B6BE-B543-930A-6F8176C0BCE3}"/>
              </a:ext>
            </a:extLst>
          </p:cNvPr>
          <p:cNvSpPr txBox="1"/>
          <p:nvPr/>
        </p:nvSpPr>
        <p:spPr>
          <a:xfrm>
            <a:off x="4735136" y="2891803"/>
            <a:ext cx="91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1</a:t>
            </a:r>
          </a:p>
          <a:p>
            <a:pPr algn="ctr"/>
            <a:r>
              <a:rPr lang="en-US" dirty="0"/>
              <a:t>Plane 1</a:t>
            </a:r>
          </a:p>
          <a:p>
            <a:pPr algn="ctr"/>
            <a:r>
              <a:rPr lang="en-US" dirty="0"/>
              <a:t>Car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3B382-7CAB-204C-893F-7A63DD53279E}"/>
              </a:ext>
            </a:extLst>
          </p:cNvPr>
          <p:cNvSpPr txBox="1"/>
          <p:nvPr/>
        </p:nvSpPr>
        <p:spPr>
          <a:xfrm>
            <a:off x="4735136" y="3999771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2</a:t>
            </a:r>
          </a:p>
          <a:p>
            <a:pPr algn="ctr"/>
            <a:r>
              <a:rPr lang="en-US" dirty="0"/>
              <a:t>Plane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E9C48-4086-0E47-8F77-59508AE34505}"/>
              </a:ext>
            </a:extLst>
          </p:cNvPr>
          <p:cNvSpPr txBox="1"/>
          <p:nvPr/>
        </p:nvSpPr>
        <p:spPr>
          <a:xfrm>
            <a:off x="6377178" y="1310977"/>
            <a:ext cx="10698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2</a:t>
            </a:r>
          </a:p>
          <a:p>
            <a:pPr algn="ctr"/>
            <a:r>
              <a:rPr lang="en-US" dirty="0"/>
              <a:t>Bus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F2787-78B8-0D43-8DB9-43738D7A5CA7}"/>
              </a:ext>
            </a:extLst>
          </p:cNvPr>
          <p:cNvSpPr txBox="1"/>
          <p:nvPr/>
        </p:nvSpPr>
        <p:spPr>
          <a:xfrm>
            <a:off x="6377178" y="2296121"/>
            <a:ext cx="10789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Car 1</a:t>
            </a:r>
          </a:p>
          <a:p>
            <a:pPr algn="ctr"/>
            <a:r>
              <a:rPr lang="en-US" dirty="0"/>
              <a:t>Car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DFCFB-D478-3241-A8EF-A46B000F7DD7}"/>
              </a:ext>
            </a:extLst>
          </p:cNvPr>
          <p:cNvSpPr txBox="1"/>
          <p:nvPr/>
        </p:nvSpPr>
        <p:spPr>
          <a:xfrm>
            <a:off x="6393942" y="3281266"/>
            <a:ext cx="108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1</a:t>
            </a:r>
          </a:p>
          <a:p>
            <a:pPr algn="ctr"/>
            <a:r>
              <a:rPr lang="en-US" dirty="0"/>
              <a:t>Train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AF211-9955-8747-85B6-E4738784FA92}"/>
              </a:ext>
            </a:extLst>
          </p:cNvPr>
          <p:cNvSpPr txBox="1"/>
          <p:nvPr/>
        </p:nvSpPr>
        <p:spPr>
          <a:xfrm>
            <a:off x="6393942" y="4261914"/>
            <a:ext cx="10949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Plane 1</a:t>
            </a:r>
          </a:p>
          <a:p>
            <a:pPr algn="ctr"/>
            <a:r>
              <a:rPr lang="en-US" dirty="0"/>
              <a:t>Plane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F5BAFF-2FE3-6242-AE94-5254FA7C5D2A}"/>
              </a:ext>
            </a:extLst>
          </p:cNvPr>
          <p:cNvSpPr txBox="1"/>
          <p:nvPr/>
        </p:nvSpPr>
        <p:spPr>
          <a:xfrm>
            <a:off x="8098536" y="1662519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E60883-D52E-2A47-8CD1-86F7D0433062}"/>
              </a:ext>
            </a:extLst>
          </p:cNvPr>
          <p:cNvSpPr txBox="1"/>
          <p:nvPr/>
        </p:nvSpPr>
        <p:spPr>
          <a:xfrm>
            <a:off x="8098536" y="2502817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Car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F1977-92A4-FB44-BE56-6D17A81F5C03}"/>
              </a:ext>
            </a:extLst>
          </p:cNvPr>
          <p:cNvSpPr txBox="1"/>
          <p:nvPr/>
        </p:nvSpPr>
        <p:spPr>
          <a:xfrm>
            <a:off x="8098536" y="3343115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2F097C-2334-3540-8CBF-ADAE8CF831B3}"/>
              </a:ext>
            </a:extLst>
          </p:cNvPr>
          <p:cNvSpPr txBox="1"/>
          <p:nvPr/>
        </p:nvSpPr>
        <p:spPr>
          <a:xfrm>
            <a:off x="8098536" y="4183413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Plane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35EFA-C1D7-5D49-B18E-FE6FD9BF976C}"/>
              </a:ext>
            </a:extLst>
          </p:cNvPr>
          <p:cNvSpPr txBox="1"/>
          <p:nvPr/>
        </p:nvSpPr>
        <p:spPr>
          <a:xfrm>
            <a:off x="9950577" y="2245445"/>
            <a:ext cx="15361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Bus 3</a:t>
            </a:r>
          </a:p>
          <a:p>
            <a:pPr algn="ctr"/>
            <a:r>
              <a:rPr lang="en-US" dirty="0"/>
              <a:t>Car 2</a:t>
            </a:r>
          </a:p>
          <a:p>
            <a:pPr algn="ctr"/>
            <a:r>
              <a:rPr lang="en-US" dirty="0"/>
              <a:t>Train 2</a:t>
            </a:r>
          </a:p>
          <a:p>
            <a:pPr algn="ctr"/>
            <a:r>
              <a:rPr lang="en-US" dirty="0"/>
              <a:t>Plane 2</a:t>
            </a:r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323D5F-D8CB-984B-A828-02BF04662589}"/>
              </a:ext>
            </a:extLst>
          </p:cNvPr>
          <p:cNvCxnSpPr>
            <a:stCxn id="2" idx="3"/>
            <a:endCxn id="5" idx="1"/>
          </p:cNvCxnSpPr>
          <p:nvPr/>
        </p:nvCxnSpPr>
        <p:spPr>
          <a:xfrm flipV="1">
            <a:off x="2295144" y="2241797"/>
            <a:ext cx="435534" cy="880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3D028D-849F-3E49-9946-19EF2F4C2658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2295144" y="3122608"/>
            <a:ext cx="435534" cy="22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36C1E9-0C2B-8241-9DD5-A3CAB33A3D8E}"/>
              </a:ext>
            </a:extLst>
          </p:cNvPr>
          <p:cNvCxnSpPr>
            <a:stCxn id="2" idx="3"/>
            <a:endCxn id="12" idx="1"/>
          </p:cNvCxnSpPr>
          <p:nvPr/>
        </p:nvCxnSpPr>
        <p:spPr>
          <a:xfrm>
            <a:off x="2295144" y="3122608"/>
            <a:ext cx="435534" cy="119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46CB25-7145-0947-94A8-0CD08E0D7233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299602" y="2241797"/>
            <a:ext cx="435534" cy="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75F003-1B9A-924A-95C8-AF07FF9C190C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4299602" y="3350490"/>
            <a:ext cx="435534" cy="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2902B1-B7F0-B04D-A6A3-BEC941783F87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4299602" y="4318467"/>
            <a:ext cx="435534" cy="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53E53F-2186-C345-B9B2-07728C9D96E0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649536" y="1634143"/>
            <a:ext cx="727642" cy="61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A6D76F-0088-6F47-9A10-54B7BDCE48D8}"/>
              </a:ext>
            </a:extLst>
          </p:cNvPr>
          <p:cNvCxnSpPr>
            <a:stCxn id="14" idx="3"/>
            <a:endCxn id="7" idx="1"/>
          </p:cNvCxnSpPr>
          <p:nvPr/>
        </p:nvCxnSpPr>
        <p:spPr>
          <a:xfrm flipV="1">
            <a:off x="5649536" y="1634143"/>
            <a:ext cx="727642" cy="268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17EECB-7D2A-FF48-950B-5027FA295EC4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5649536" y="2245500"/>
            <a:ext cx="727642" cy="37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5FD01B-7A56-AF47-AE79-5E04187F667F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5649536" y="2619287"/>
            <a:ext cx="727642" cy="73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8F1BA7A-DBBA-1D48-B73A-B64C729249CD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5649536" y="2245500"/>
            <a:ext cx="744406" cy="1358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51ADFA-472B-C844-979E-D2A57156C937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5649536" y="3353468"/>
            <a:ext cx="744406" cy="25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908F47D-9031-C244-A126-6EFDF2C6E22C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>
            <a:off x="5649536" y="4322937"/>
            <a:ext cx="744406" cy="26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9BC8707-B70F-A049-B34E-E003F8ED2C4E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5649536" y="3353468"/>
            <a:ext cx="744406" cy="123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9233299-3BAB-BC42-B571-CF4B457DCC6F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7447026" y="1634143"/>
            <a:ext cx="651510" cy="21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BE48FEA-AE8A-CD46-A042-25A5FE2D4E39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7456170" y="2619287"/>
            <a:ext cx="642366" cy="6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3E04291-CFA4-E448-8D4A-BBA84180008D}"/>
              </a:ext>
            </a:extLst>
          </p:cNvPr>
          <p:cNvCxnSpPr>
            <a:stCxn id="16" idx="3"/>
            <a:endCxn id="20" idx="1"/>
          </p:cNvCxnSpPr>
          <p:nvPr/>
        </p:nvCxnSpPr>
        <p:spPr>
          <a:xfrm flipV="1">
            <a:off x="7483602" y="3527781"/>
            <a:ext cx="614934" cy="7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D493F87-748F-5348-8887-AA869F42B334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 flipV="1">
            <a:off x="7488936" y="4368079"/>
            <a:ext cx="609600" cy="21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E88566-A28F-7144-8E40-B5D81C5D51ED}"/>
              </a:ext>
            </a:extLst>
          </p:cNvPr>
          <p:cNvCxnSpPr>
            <a:stCxn id="18" idx="3"/>
            <a:endCxn id="22" idx="1"/>
          </p:cNvCxnSpPr>
          <p:nvPr/>
        </p:nvCxnSpPr>
        <p:spPr>
          <a:xfrm>
            <a:off x="9287256" y="1847185"/>
            <a:ext cx="663321" cy="127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02B84-D998-FE43-81D4-72525C3A48A8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9287256" y="2687483"/>
            <a:ext cx="663321" cy="43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70C988F-94AB-AD46-B22A-41CD4F1843AA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9287256" y="3122608"/>
            <a:ext cx="663321" cy="40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CDF5552-A779-8C49-B122-E2AC2FCAC446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9287256" y="3122608"/>
            <a:ext cx="663321" cy="124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568A63F-FB1A-244A-AB4C-2BFCA2B232B7}"/>
              </a:ext>
            </a:extLst>
          </p:cNvPr>
          <p:cNvSpPr txBox="1"/>
          <p:nvPr/>
        </p:nvSpPr>
        <p:spPr>
          <a:xfrm>
            <a:off x="1781391" y="567794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Splitting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18A85D-19DC-2B46-81EB-006EF428CF4D}"/>
              </a:ext>
            </a:extLst>
          </p:cNvPr>
          <p:cNvSpPr txBox="1"/>
          <p:nvPr/>
        </p:nvSpPr>
        <p:spPr>
          <a:xfrm>
            <a:off x="3785849" y="5676992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01F12F-C0B1-454C-8320-B87D2872865D}"/>
              </a:ext>
            </a:extLst>
          </p:cNvPr>
          <p:cNvSpPr txBox="1"/>
          <p:nvPr/>
        </p:nvSpPr>
        <p:spPr>
          <a:xfrm>
            <a:off x="5290219" y="5547023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  <a:p>
            <a:pPr algn="ctr"/>
            <a:r>
              <a:rPr lang="en-US" dirty="0"/>
              <a:t>Splitting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B19697-12C4-A94D-8F62-B744D9967B4C}"/>
              </a:ext>
            </a:extLst>
          </p:cNvPr>
          <p:cNvSpPr txBox="1"/>
          <p:nvPr/>
        </p:nvSpPr>
        <p:spPr>
          <a:xfrm>
            <a:off x="7041261" y="568229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5069DC-F675-5E42-893A-5F4DE8D57F4A}"/>
              </a:ext>
            </a:extLst>
          </p:cNvPr>
          <p:cNvSpPr txBox="1"/>
          <p:nvPr/>
        </p:nvSpPr>
        <p:spPr>
          <a:xfrm>
            <a:off x="8887396" y="568029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Combining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83AB62F-032D-EC4B-B053-2772024C57CA}"/>
              </a:ext>
            </a:extLst>
          </p:cNvPr>
          <p:cNvSpPr/>
          <p:nvPr/>
        </p:nvSpPr>
        <p:spPr>
          <a:xfrm>
            <a:off x="4179041" y="6111058"/>
            <a:ext cx="1261872" cy="369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Andale Mono" panose="020B0509000000000004" pitchFamily="49" charset="0"/>
              </a:rPr>
              <a:t>doMap</a:t>
            </a:r>
            <a:r>
              <a:rPr lang="en-US" sz="1200" b="1" dirty="0">
                <a:latin typeface="Andale Mono" panose="020B0509000000000004" pitchFamily="49" charset="0"/>
              </a:rPr>
              <a:t>()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9AD8ADC0-FD4E-9C42-960B-4D43AA8A5CA4}"/>
              </a:ext>
            </a:extLst>
          </p:cNvPr>
          <p:cNvSpPr/>
          <p:nvPr/>
        </p:nvSpPr>
        <p:spPr>
          <a:xfrm>
            <a:off x="7434453" y="6105040"/>
            <a:ext cx="1261872" cy="369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latin typeface="Andale Mono" panose="020B0509000000000004" pitchFamily="49" charset="0"/>
              </a:rPr>
              <a:t>doReduce</a:t>
            </a:r>
            <a:r>
              <a:rPr lang="en-US" sz="1200" b="1" dirty="0">
                <a:latin typeface="Andale Mono" panose="020B05090000000000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58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2" grpId="0" animBg="1"/>
      <p:bldP spid="6" grpId="0" animBg="1"/>
      <p:bldP spid="13" grpId="0" animBg="1"/>
      <p:bldP spid="14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9" grpId="0"/>
      <p:bldP spid="70" grpId="0"/>
      <p:bldP spid="71" grpId="0"/>
      <p:bldP spid="72" grpId="0"/>
      <p:bldP spid="73" grpId="0"/>
      <p:bldP spid="74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Motivating Problem for Map Reduce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0A13C-B094-1C4F-88FB-99BA879DEDE1}"/>
              </a:ext>
            </a:extLst>
          </p:cNvPr>
          <p:cNvSpPr/>
          <p:nvPr/>
        </p:nvSpPr>
        <p:spPr>
          <a:xfrm>
            <a:off x="1066800" y="1136372"/>
            <a:ext cx="10058400" cy="207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“Find me the closest Starbucks to KAUST.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Actually, I’ll give you a place and something to look for,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you find me the closest one.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Here’s a 1 TB text file … good luck”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AFD81-676C-4747-B7F0-6BD5967B9AC4}"/>
              </a:ext>
            </a:extLst>
          </p:cNvPr>
          <p:cNvSpPr/>
          <p:nvPr/>
        </p:nvSpPr>
        <p:spPr>
          <a:xfrm>
            <a:off x="834888" y="3839819"/>
            <a:ext cx="7606747" cy="234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6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GPS Coordinates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			</a:t>
            </a:r>
            <a:r>
              <a:rPr lang="en-US" sz="26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Site Name</a:t>
            </a:r>
          </a:p>
          <a:p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[22.3, 	39.1] 		Tim Hortons</a:t>
            </a:r>
          </a:p>
          <a:p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[22.2, 	39.1]			KAUST Library</a:t>
            </a:r>
          </a:p>
          <a:p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[35.7, 	139.7]		Starbucks</a:t>
            </a:r>
          </a:p>
          <a:p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			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D194B-3049-F34D-9EB3-CF4B92841674}"/>
              </a:ext>
            </a:extLst>
          </p:cNvPr>
          <p:cNvSpPr/>
          <p:nvPr/>
        </p:nvSpPr>
        <p:spPr>
          <a:xfrm>
            <a:off x="8627166" y="4362613"/>
            <a:ext cx="228600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KAUST</a:t>
            </a:r>
            <a:endParaRPr lang="en-US" sz="12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78F655-5C47-EF44-A3AE-F510198ADCC9}"/>
              </a:ext>
            </a:extLst>
          </p:cNvPr>
          <p:cNvSpPr/>
          <p:nvPr/>
        </p:nvSpPr>
        <p:spPr>
          <a:xfrm>
            <a:off x="8746437" y="4956316"/>
            <a:ext cx="300824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Tokyo, Japan</a:t>
            </a:r>
            <a:endParaRPr lang="en-US" sz="12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BAD3E4E-09DC-264D-A10D-BEAD3350C053}"/>
              </a:ext>
            </a:extLst>
          </p:cNvPr>
          <p:cNvSpPr/>
          <p:nvPr/>
        </p:nvSpPr>
        <p:spPr>
          <a:xfrm>
            <a:off x="8441634" y="4359965"/>
            <a:ext cx="344557" cy="67586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63C8A9C-9B89-7E48-9A6C-21C59E3CC09B}"/>
              </a:ext>
            </a:extLst>
          </p:cNvPr>
          <p:cNvSpPr/>
          <p:nvPr/>
        </p:nvSpPr>
        <p:spPr>
          <a:xfrm>
            <a:off x="8448262" y="5121966"/>
            <a:ext cx="344557" cy="32732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indows 10 crash screen">
            <a:extLst>
              <a:ext uri="{FF2B5EF4-FFF2-40B4-BE49-F238E27FC236}">
                <a16:creationId xmlns:a16="http://schemas.microsoft.com/office/drawing/2014/main" id="{0D881B43-A6ED-B043-95DF-FDA5C407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35" y="2663691"/>
            <a:ext cx="2761335" cy="11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Motivating Problem for Map Reduce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7B557-4FB3-E641-B82B-1EB05A6C4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78" y="3558031"/>
            <a:ext cx="6959704" cy="308775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F09945-B76B-C148-A494-E6027B6AACF6}"/>
              </a:ext>
            </a:extLst>
          </p:cNvPr>
          <p:cNvGraphicFramePr>
            <a:graphicFrameLocks noGrp="1"/>
          </p:cNvGraphicFramePr>
          <p:nvPr/>
        </p:nvGraphicFramePr>
        <p:xfrm>
          <a:off x="2786274" y="3678803"/>
          <a:ext cx="685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29341267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9130354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280513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6136967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10202498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(0,0)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(0,1)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(0,2)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(0,3)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(0,4)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2340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(1,0)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(1,1)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(1,2)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(1,3)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(1,4)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2444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(2,0)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(2,1)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(2,2)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(2,3)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(2,4)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91785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(3,0)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(3,1)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(3,2)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(3,3)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(3,4)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80771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0EFBB2E-020A-8C4F-92E4-436A7F9749FF}"/>
              </a:ext>
            </a:extLst>
          </p:cNvPr>
          <p:cNvSpPr/>
          <p:nvPr/>
        </p:nvSpPr>
        <p:spPr>
          <a:xfrm>
            <a:off x="3032596" y="318819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EBAA5-BB07-4E46-872F-2EDD7995FDFD}"/>
              </a:ext>
            </a:extLst>
          </p:cNvPr>
          <p:cNvSpPr/>
          <p:nvPr/>
        </p:nvSpPr>
        <p:spPr>
          <a:xfrm>
            <a:off x="4410533" y="318819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D2E75F-973A-A348-A0EE-E3C08C9B6534}"/>
              </a:ext>
            </a:extLst>
          </p:cNvPr>
          <p:cNvSpPr/>
          <p:nvPr/>
        </p:nvSpPr>
        <p:spPr>
          <a:xfrm>
            <a:off x="5788470" y="318819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682F0-6039-3742-835F-F1E41A964AB1}"/>
              </a:ext>
            </a:extLst>
          </p:cNvPr>
          <p:cNvSpPr/>
          <p:nvPr/>
        </p:nvSpPr>
        <p:spPr>
          <a:xfrm>
            <a:off x="7166407" y="318819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5770FB-7FB7-F944-8FE4-2C70946697B8}"/>
              </a:ext>
            </a:extLst>
          </p:cNvPr>
          <p:cNvSpPr/>
          <p:nvPr/>
        </p:nvSpPr>
        <p:spPr>
          <a:xfrm>
            <a:off x="8544345" y="318819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035969-20A1-ED4B-A9D4-9178F3CD3A02}"/>
              </a:ext>
            </a:extLst>
          </p:cNvPr>
          <p:cNvSpPr/>
          <p:nvPr/>
        </p:nvSpPr>
        <p:spPr>
          <a:xfrm>
            <a:off x="2003683" y="378824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FA8E1D-7E64-E24C-9619-9436EE2FD809}"/>
              </a:ext>
            </a:extLst>
          </p:cNvPr>
          <p:cNvSpPr/>
          <p:nvPr/>
        </p:nvSpPr>
        <p:spPr>
          <a:xfrm>
            <a:off x="2003683" y="6025109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66CF46-AF2E-3843-A2EB-50331DF257E1}"/>
              </a:ext>
            </a:extLst>
          </p:cNvPr>
          <p:cNvSpPr/>
          <p:nvPr/>
        </p:nvSpPr>
        <p:spPr>
          <a:xfrm>
            <a:off x="2003683" y="527948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1EAFB7-F1D2-4D40-AF60-CF72F870D101}"/>
              </a:ext>
            </a:extLst>
          </p:cNvPr>
          <p:cNvSpPr/>
          <p:nvPr/>
        </p:nvSpPr>
        <p:spPr>
          <a:xfrm>
            <a:off x="2003683" y="4533868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6DBBBD-AD6D-9941-AF40-B3E7B309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404" y="777298"/>
            <a:ext cx="3175829" cy="216811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958525-ACAC-C94F-AC20-AAFE0619F4CF}"/>
              </a:ext>
            </a:extLst>
          </p:cNvPr>
          <p:cNvSpPr/>
          <p:nvPr/>
        </p:nvSpPr>
        <p:spPr>
          <a:xfrm>
            <a:off x="438049" y="945380"/>
            <a:ext cx="6810171" cy="1729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GPS Coordinates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			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Site Name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[22.3, 	39.1] 			Tim Hortons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[22.2, 	39.1]			KAUST Library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[35.7, 	139.7]			Starbucks</a:t>
            </a:r>
          </a:p>
          <a:p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			...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8A9206FC-1DF7-864C-A18E-645DD1DB8FDC}"/>
              </a:ext>
            </a:extLst>
          </p:cNvPr>
          <p:cNvCxnSpPr>
            <a:cxnSpLocks/>
            <a:endCxn id="2" idx="1"/>
          </p:cNvCxnSpPr>
          <p:nvPr/>
        </p:nvCxnSpPr>
        <p:spPr>
          <a:xfrm rot="16200000" flipH="1">
            <a:off x="523886" y="2879455"/>
            <a:ext cx="2467372" cy="2057404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2CF56CBD-92E6-E24A-B1AD-3ACAD980C6A6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9644274" y="3069753"/>
            <a:ext cx="797508" cy="2072090"/>
          </a:xfrm>
          <a:prstGeom prst="curvedConnector2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A228753-B181-1748-8D31-5AEFC0138D55}"/>
              </a:ext>
            </a:extLst>
          </p:cNvPr>
          <p:cNvSpPr/>
          <p:nvPr/>
        </p:nvSpPr>
        <p:spPr>
          <a:xfrm>
            <a:off x="-113467" y="4495931"/>
            <a:ext cx="228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 to grids</a:t>
            </a:r>
            <a:endParaRPr lang="en-US" sz="120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63B6106-1BD9-E147-A51F-174B276FEABC}"/>
              </a:ext>
            </a:extLst>
          </p:cNvPr>
          <p:cNvSpPr/>
          <p:nvPr/>
        </p:nvSpPr>
        <p:spPr>
          <a:xfrm>
            <a:off x="9941097" y="4495931"/>
            <a:ext cx="2286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to single files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361554-9057-0445-A4A5-DD336529186E}"/>
              </a:ext>
            </a:extLst>
          </p:cNvPr>
          <p:cNvSpPr/>
          <p:nvPr/>
        </p:nvSpPr>
        <p:spPr>
          <a:xfrm>
            <a:off x="10441782" y="1837944"/>
            <a:ext cx="1207008" cy="11074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6" grpId="0" animBg="1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Split the File and Map Each Chunk Independently (1/2)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0339BE-9CF2-E241-8F8D-D3BF332F414A}"/>
              </a:ext>
            </a:extLst>
          </p:cNvPr>
          <p:cNvSpPr/>
          <p:nvPr/>
        </p:nvSpPr>
        <p:spPr>
          <a:xfrm>
            <a:off x="305527" y="3233349"/>
            <a:ext cx="4253221" cy="2995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GPS Coordinates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	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Site Name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[22.3, 	39.1] 	   Tim Hortons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[22.2, 	39.1]	   KAUST Library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[35.7, 	139.7]	   Starbucks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[42.0,	69.0]	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Chanak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Train Stop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[22.2, 	39.2]	   Burger King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E3B958-C173-3F49-A046-378B038BEF11}"/>
              </a:ext>
            </a:extLst>
          </p:cNvPr>
          <p:cNvCxnSpPr/>
          <p:nvPr/>
        </p:nvCxnSpPr>
        <p:spPr>
          <a:xfrm>
            <a:off x="371787" y="4472609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787C85-59B4-7844-9C87-262397997A9B}"/>
              </a:ext>
            </a:extLst>
          </p:cNvPr>
          <p:cNvCxnSpPr/>
          <p:nvPr/>
        </p:nvCxnSpPr>
        <p:spPr>
          <a:xfrm>
            <a:off x="371787" y="5546035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3D3105E-3834-E744-9E72-DBB13F6D2B09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4558748" y="3528386"/>
            <a:ext cx="622851" cy="457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C4191-8AA3-C948-9AE4-75CF306D2EF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558748" y="5075252"/>
            <a:ext cx="622851" cy="37801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F578B8-2B9D-3D4D-8885-B89DF59D3EA2}"/>
              </a:ext>
            </a:extLst>
          </p:cNvPr>
          <p:cNvCxnSpPr/>
          <p:nvPr/>
        </p:nvCxnSpPr>
        <p:spPr>
          <a:xfrm>
            <a:off x="371787" y="3511827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DB601E-F0C4-644B-820A-1675156C22B0}"/>
              </a:ext>
            </a:extLst>
          </p:cNvPr>
          <p:cNvSpPr/>
          <p:nvPr/>
        </p:nvSpPr>
        <p:spPr>
          <a:xfrm>
            <a:off x="5181599" y="3071186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D442EF-221C-5347-96AC-3C01BFCFA5A8}"/>
              </a:ext>
            </a:extLst>
          </p:cNvPr>
          <p:cNvSpPr/>
          <p:nvPr/>
        </p:nvSpPr>
        <p:spPr>
          <a:xfrm>
            <a:off x="5181599" y="4996065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13143B2-01B5-4E43-97D0-E49F3699F13A}"/>
              </a:ext>
            </a:extLst>
          </p:cNvPr>
          <p:cNvSpPr/>
          <p:nvPr/>
        </p:nvSpPr>
        <p:spPr>
          <a:xfrm>
            <a:off x="4867223" y="2160104"/>
            <a:ext cx="2461229" cy="406841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 Nodes</a:t>
            </a:r>
          </a:p>
        </p:txBody>
      </p:sp>
    </p:spTree>
    <p:extLst>
      <p:ext uri="{BB962C8B-B14F-4D97-AF65-F5344CB8AC3E}">
        <p14:creationId xmlns:p14="http://schemas.microsoft.com/office/powerpoint/2010/main" val="11303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 animBg="1"/>
      <p:bldP spid="58" grpId="0" animBg="1"/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Split the File and Map Each Chunk Independently (2/2)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0339BE-9CF2-E241-8F8D-D3BF332F414A}"/>
              </a:ext>
            </a:extLst>
          </p:cNvPr>
          <p:cNvSpPr/>
          <p:nvPr/>
        </p:nvSpPr>
        <p:spPr>
          <a:xfrm>
            <a:off x="305527" y="3233349"/>
            <a:ext cx="4253221" cy="2995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GPS Coordinates	   Site Name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[22.3, 	39.1] 	   Tim Hortons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[22.2, 	39.1]	   KAUST Library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[35.7, 	139.7]	   Starbucks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[42.0,	69.0]	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Chanak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Train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[22.2, 	39.2]	   Burger King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		   ...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E3B958-C173-3F49-A046-378B038BEF11}"/>
              </a:ext>
            </a:extLst>
          </p:cNvPr>
          <p:cNvCxnSpPr/>
          <p:nvPr/>
        </p:nvCxnSpPr>
        <p:spPr>
          <a:xfrm>
            <a:off x="371787" y="4472609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787C85-59B4-7844-9C87-262397997A9B}"/>
              </a:ext>
            </a:extLst>
          </p:cNvPr>
          <p:cNvCxnSpPr/>
          <p:nvPr/>
        </p:nvCxnSpPr>
        <p:spPr>
          <a:xfrm>
            <a:off x="371787" y="5546035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3D3105E-3834-E744-9E72-DBB13F6D2B09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4558748" y="3528386"/>
            <a:ext cx="622851" cy="4572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9C4191-8AA3-C948-9AE4-75CF306D2EF2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558748" y="5075252"/>
            <a:ext cx="622851" cy="37801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AF578B8-2B9D-3D4D-8885-B89DF59D3EA2}"/>
              </a:ext>
            </a:extLst>
          </p:cNvPr>
          <p:cNvCxnSpPr/>
          <p:nvPr/>
        </p:nvCxnSpPr>
        <p:spPr>
          <a:xfrm>
            <a:off x="371787" y="3511827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DB601E-F0C4-644B-820A-1675156C22B0}"/>
              </a:ext>
            </a:extLst>
          </p:cNvPr>
          <p:cNvSpPr/>
          <p:nvPr/>
        </p:nvSpPr>
        <p:spPr>
          <a:xfrm>
            <a:off x="5181599" y="3071186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D442EF-221C-5347-96AC-3C01BFCFA5A8}"/>
              </a:ext>
            </a:extLst>
          </p:cNvPr>
          <p:cNvSpPr/>
          <p:nvPr/>
        </p:nvSpPr>
        <p:spPr>
          <a:xfrm>
            <a:off x="5181599" y="4996065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F7F864C-2704-F44E-AFB6-B97C96CEB33A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 flipV="1">
            <a:off x="7010399" y="3511827"/>
            <a:ext cx="612342" cy="1655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E7F51E85-25F2-FF4D-A3B6-D434DA8C1CEA}"/>
              </a:ext>
            </a:extLst>
          </p:cNvPr>
          <p:cNvSpPr/>
          <p:nvPr/>
        </p:nvSpPr>
        <p:spPr>
          <a:xfrm>
            <a:off x="7622741" y="2792076"/>
            <a:ext cx="4114800" cy="1439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[22.3, 39.1] Tim Hortons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[22.2, 39.1] KAUST Library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[35.7, 139.7] Starbucks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83BAC6-8709-A04C-ACE7-CCD63585230A}"/>
              </a:ext>
            </a:extLst>
          </p:cNvPr>
          <p:cNvSpPr/>
          <p:nvPr/>
        </p:nvSpPr>
        <p:spPr>
          <a:xfrm>
            <a:off x="7622741" y="4885079"/>
            <a:ext cx="4114800" cy="11363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[42.0, 69.0]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Chanak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Train</a:t>
            </a:r>
          </a:p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[22.2, 39.2] Burger King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816F87-DBC3-C045-A652-9E82A85B7677}"/>
              </a:ext>
            </a:extLst>
          </p:cNvPr>
          <p:cNvCxnSpPr>
            <a:cxnSpLocks/>
            <a:stCxn id="58" idx="3"/>
            <a:endCxn id="75" idx="1"/>
          </p:cNvCxnSpPr>
          <p:nvPr/>
        </p:nvCxnSpPr>
        <p:spPr>
          <a:xfrm>
            <a:off x="7010399" y="5453265"/>
            <a:ext cx="61234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3ABA097F-33B1-C64F-949F-ED1508C5B690}"/>
              </a:ext>
            </a:extLst>
          </p:cNvPr>
          <p:cNvSpPr/>
          <p:nvPr/>
        </p:nvSpPr>
        <p:spPr>
          <a:xfrm>
            <a:off x="7182678" y="991921"/>
            <a:ext cx="4554863" cy="790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KEY &lt;grid&gt;: VALUE &lt;locations and name&gt;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13143B2-01B5-4E43-97D0-E49F3699F13A}"/>
              </a:ext>
            </a:extLst>
          </p:cNvPr>
          <p:cNvSpPr/>
          <p:nvPr/>
        </p:nvSpPr>
        <p:spPr>
          <a:xfrm>
            <a:off x="4867223" y="2160104"/>
            <a:ext cx="2461229" cy="406841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 Nodes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8B4525-AAA0-B849-A47A-C0BDE57BDD09}"/>
              </a:ext>
            </a:extLst>
          </p:cNvPr>
          <p:cNvSpPr/>
          <p:nvPr/>
        </p:nvSpPr>
        <p:spPr>
          <a:xfrm>
            <a:off x="7543800" y="6193727"/>
            <a:ext cx="4462271" cy="49564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(KEY) can appear in multiple mappers</a:t>
            </a:r>
          </a:p>
        </p:txBody>
      </p:sp>
    </p:spTree>
    <p:extLst>
      <p:ext uri="{BB962C8B-B14F-4D97-AF65-F5344CB8AC3E}">
        <p14:creationId xmlns:p14="http://schemas.microsoft.com/office/powerpoint/2010/main" val="21437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5" grpId="0" animBg="1"/>
      <p:bldP spid="84" grpId="0" animBg="1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“Go is a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concurrent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statically typed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garbage-collected</a:t>
            </a:r>
            <a:endParaRPr lang="en-US" sz="3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language developed at Google”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Rob Pike, 2012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What’s this Weird Language I’ve Never Heard of?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 Pike is the Jeff Dean of distributed systems. Here’s the article the quote is from: 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https://talks.golang.org/2012/splash.article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55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Collect the Mapper Results and Reduce to Single Files (1/2)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DB601E-F0C4-644B-820A-1675156C22B0}"/>
              </a:ext>
            </a:extLst>
          </p:cNvPr>
          <p:cNvSpPr/>
          <p:nvPr/>
        </p:nvSpPr>
        <p:spPr>
          <a:xfrm>
            <a:off x="5221354" y="3071186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(1,2)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D442EF-221C-5347-96AC-3C01BFCFA5A8}"/>
              </a:ext>
            </a:extLst>
          </p:cNvPr>
          <p:cNvSpPr/>
          <p:nvPr/>
        </p:nvSpPr>
        <p:spPr>
          <a:xfrm>
            <a:off x="5221354" y="4996065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(1,3), (2,4)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7F51E85-25F2-FF4D-A3B6-D434DA8C1CEA}"/>
              </a:ext>
            </a:extLst>
          </p:cNvPr>
          <p:cNvSpPr/>
          <p:nvPr/>
        </p:nvSpPr>
        <p:spPr>
          <a:xfrm>
            <a:off x="334037" y="2694826"/>
            <a:ext cx="4114800" cy="1370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[22.3, 39.1] Tim Hortons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[22.2, 39.1] KAUST Library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[35.7, 139.7] Starbucks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83BAC6-8709-A04C-ACE7-CCD63585230A}"/>
              </a:ext>
            </a:extLst>
          </p:cNvPr>
          <p:cNvSpPr/>
          <p:nvPr/>
        </p:nvSpPr>
        <p:spPr>
          <a:xfrm>
            <a:off x="334037" y="4874805"/>
            <a:ext cx="4114800" cy="11668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[42.0, 69.0]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Chanak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Train</a:t>
            </a:r>
          </a:p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[22.2, 39.2] Burger King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13143B2-01B5-4E43-97D0-E49F3699F13A}"/>
              </a:ext>
            </a:extLst>
          </p:cNvPr>
          <p:cNvSpPr/>
          <p:nvPr/>
        </p:nvSpPr>
        <p:spPr>
          <a:xfrm>
            <a:off x="4906978" y="2160104"/>
            <a:ext cx="2461229" cy="406841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Reducing Nodes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DA5E0D-A663-D548-94E9-ECB79407AF66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448837" y="3046019"/>
            <a:ext cx="772517" cy="48236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0FCED-0886-6045-AC00-438A47314221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4448837" y="3528386"/>
            <a:ext cx="772517" cy="231451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02BCE6-FA9F-B048-B370-085EA76DEB71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448837" y="3700664"/>
            <a:ext cx="772517" cy="1752601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EF7657-8484-9647-A46C-4499471EFCC8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448837" y="5115339"/>
            <a:ext cx="772517" cy="337926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5" grpId="0" animBg="1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Collect the Mapper Results and Reduce to Single Files (2/2)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6DB601E-F0C4-644B-820A-1675156C22B0}"/>
              </a:ext>
            </a:extLst>
          </p:cNvPr>
          <p:cNvSpPr/>
          <p:nvPr/>
        </p:nvSpPr>
        <p:spPr>
          <a:xfrm>
            <a:off x="5221354" y="3071186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(1,2)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4D442EF-221C-5347-96AC-3C01BFCFA5A8}"/>
              </a:ext>
            </a:extLst>
          </p:cNvPr>
          <p:cNvSpPr/>
          <p:nvPr/>
        </p:nvSpPr>
        <p:spPr>
          <a:xfrm>
            <a:off x="5221354" y="4996065"/>
            <a:ext cx="18288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(1,3), (2,4)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7F51E85-25F2-FF4D-A3B6-D434DA8C1CEA}"/>
              </a:ext>
            </a:extLst>
          </p:cNvPr>
          <p:cNvSpPr/>
          <p:nvPr/>
        </p:nvSpPr>
        <p:spPr>
          <a:xfrm>
            <a:off x="334037" y="2694826"/>
            <a:ext cx="4114800" cy="13702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[22.3, 39.1] Tim Hortons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[22.2, 39.1] KAUST Library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[35.7, 139.7] Starbucks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D83BAC6-8709-A04C-ACE7-CCD63585230A}"/>
              </a:ext>
            </a:extLst>
          </p:cNvPr>
          <p:cNvSpPr/>
          <p:nvPr/>
        </p:nvSpPr>
        <p:spPr>
          <a:xfrm>
            <a:off x="334037" y="4874805"/>
            <a:ext cx="4114800" cy="11668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[42.0, 69.0]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Chanak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Train</a:t>
            </a:r>
          </a:p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[22.2, 39.2] Burger King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...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ABA097F-33B1-C64F-949F-ED1508C5B690}"/>
              </a:ext>
            </a:extLst>
          </p:cNvPr>
          <p:cNvSpPr/>
          <p:nvPr/>
        </p:nvSpPr>
        <p:spPr>
          <a:xfrm>
            <a:off x="7798906" y="914400"/>
            <a:ext cx="4114800" cy="913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KEY &lt;grid&gt;: [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VALUES &lt;locations and names&gt;,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...]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13143B2-01B5-4E43-97D0-E49F3699F13A}"/>
              </a:ext>
            </a:extLst>
          </p:cNvPr>
          <p:cNvSpPr/>
          <p:nvPr/>
        </p:nvSpPr>
        <p:spPr>
          <a:xfrm>
            <a:off x="4906978" y="2160104"/>
            <a:ext cx="2461229" cy="406841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Reducing Nodes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DA5E0D-A663-D548-94E9-ECB79407AF66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448837" y="3046019"/>
            <a:ext cx="772517" cy="48236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0FCED-0886-6045-AC00-438A47314221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4448837" y="3528386"/>
            <a:ext cx="772517" cy="231451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02BCE6-FA9F-B048-B370-085EA76DEB71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448837" y="3700664"/>
            <a:ext cx="772517" cy="1752601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CEF7657-8484-9647-A46C-4499471EFCC8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4448837" y="5115339"/>
            <a:ext cx="772517" cy="337926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AA4E270-7A4E-4B4F-90F2-AACD3BA07786}"/>
              </a:ext>
            </a:extLst>
          </p:cNvPr>
          <p:cNvSpPr/>
          <p:nvPr/>
        </p:nvSpPr>
        <p:spPr>
          <a:xfrm>
            <a:off x="7801853" y="2225043"/>
            <a:ext cx="4111853" cy="1641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(1,2)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[22.3, 39.1] Tim Hortons,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[22.2, 39.1] KAUST Library,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[22.2, 39.2] Burger King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...]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603D87-E0B6-7D4F-9A46-A870BDF3546E}"/>
              </a:ext>
            </a:extLst>
          </p:cNvPr>
          <p:cNvSpPr/>
          <p:nvPr/>
        </p:nvSpPr>
        <p:spPr>
          <a:xfrm>
            <a:off x="7801853" y="4500430"/>
            <a:ext cx="4111853" cy="817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(2,4)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[35.7, 139.7] Starbucks,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...]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2CCC95-68E0-824E-B538-7D8CE16C0FAE}"/>
              </a:ext>
            </a:extLst>
          </p:cNvPr>
          <p:cNvSpPr/>
          <p:nvPr/>
        </p:nvSpPr>
        <p:spPr>
          <a:xfrm>
            <a:off x="7801853" y="5434397"/>
            <a:ext cx="4111853" cy="817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accent6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(1,3)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: [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[42.0, 69.0]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Chanak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Train Stop,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    ...],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C66354-4274-5D43-9E7A-99514065F8C3}"/>
              </a:ext>
            </a:extLst>
          </p:cNvPr>
          <p:cNvCxnSpPr>
            <a:cxnSpLocks/>
            <a:stCxn id="57" idx="3"/>
            <a:endCxn id="37" idx="1"/>
          </p:cNvCxnSpPr>
          <p:nvPr/>
        </p:nvCxnSpPr>
        <p:spPr>
          <a:xfrm flipV="1">
            <a:off x="7050154" y="3046019"/>
            <a:ext cx="751699" cy="48236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BDA5ED-59CF-B041-A907-3D149B17F3C1}"/>
              </a:ext>
            </a:extLst>
          </p:cNvPr>
          <p:cNvCxnSpPr>
            <a:cxnSpLocks/>
            <a:stCxn id="58" idx="3"/>
            <a:endCxn id="38" idx="1"/>
          </p:cNvCxnSpPr>
          <p:nvPr/>
        </p:nvCxnSpPr>
        <p:spPr>
          <a:xfrm flipV="1">
            <a:off x="7050154" y="4908935"/>
            <a:ext cx="751699" cy="54433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2D87D3-B615-2149-8D1F-4B4BC722EE0C}"/>
              </a:ext>
            </a:extLst>
          </p:cNvPr>
          <p:cNvCxnSpPr>
            <a:cxnSpLocks/>
            <a:stCxn id="58" idx="3"/>
            <a:endCxn id="43" idx="1"/>
          </p:cNvCxnSpPr>
          <p:nvPr/>
        </p:nvCxnSpPr>
        <p:spPr>
          <a:xfrm>
            <a:off x="7050154" y="5453265"/>
            <a:ext cx="751699" cy="389637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2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Word Count – The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Hello World 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Map Reduce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71DB7-56EF-EC48-B704-307DD5886ACA}"/>
              </a:ext>
            </a:extLst>
          </p:cNvPr>
          <p:cNvSpPr txBox="1"/>
          <p:nvPr/>
        </p:nvSpPr>
        <p:spPr>
          <a:xfrm>
            <a:off x="704088" y="2383944"/>
            <a:ext cx="159105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Bus Car Train</a:t>
            </a:r>
          </a:p>
          <a:p>
            <a:pPr algn="ctr"/>
            <a:r>
              <a:rPr lang="en-US" dirty="0"/>
              <a:t>Train Plane Car</a:t>
            </a:r>
          </a:p>
          <a:p>
            <a:pPr algn="ctr"/>
            <a:r>
              <a:rPr lang="en-US" dirty="0"/>
              <a:t>Bus Bus Plane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4110D-FCCE-6440-98E5-5A5965C8F26B}"/>
              </a:ext>
            </a:extLst>
          </p:cNvPr>
          <p:cNvSpPr txBox="1"/>
          <p:nvPr/>
        </p:nvSpPr>
        <p:spPr>
          <a:xfrm>
            <a:off x="2730678" y="2057131"/>
            <a:ext cx="156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Car Train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20E7D-E4A6-8645-BC59-284F044ACBEC}"/>
              </a:ext>
            </a:extLst>
          </p:cNvPr>
          <p:cNvSpPr txBox="1"/>
          <p:nvPr/>
        </p:nvSpPr>
        <p:spPr>
          <a:xfrm>
            <a:off x="2730678" y="3165824"/>
            <a:ext cx="156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Plane Car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5B392-A461-B446-ACD4-77F042CAB2A1}"/>
              </a:ext>
            </a:extLst>
          </p:cNvPr>
          <p:cNvSpPr txBox="1"/>
          <p:nvPr/>
        </p:nvSpPr>
        <p:spPr>
          <a:xfrm>
            <a:off x="2730678" y="4133801"/>
            <a:ext cx="15689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Bus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5578D-FB7F-7748-A7C0-012753EF8F04}"/>
              </a:ext>
            </a:extLst>
          </p:cNvPr>
          <p:cNvSpPr txBox="1"/>
          <p:nvPr/>
        </p:nvSpPr>
        <p:spPr>
          <a:xfrm>
            <a:off x="4735136" y="1783835"/>
            <a:ext cx="91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1</a:t>
            </a:r>
          </a:p>
          <a:p>
            <a:pPr algn="ctr"/>
            <a:r>
              <a:rPr lang="en-US" dirty="0"/>
              <a:t>Car 1</a:t>
            </a:r>
          </a:p>
          <a:p>
            <a:pPr algn="ctr"/>
            <a:r>
              <a:rPr lang="en-US" dirty="0"/>
              <a:t>Train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1B671-B6BE-B543-930A-6F8176C0BCE3}"/>
              </a:ext>
            </a:extLst>
          </p:cNvPr>
          <p:cNvSpPr txBox="1"/>
          <p:nvPr/>
        </p:nvSpPr>
        <p:spPr>
          <a:xfrm>
            <a:off x="4735136" y="2891803"/>
            <a:ext cx="914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1</a:t>
            </a:r>
          </a:p>
          <a:p>
            <a:pPr algn="ctr"/>
            <a:r>
              <a:rPr lang="en-US" dirty="0"/>
              <a:t>Plane 1</a:t>
            </a:r>
          </a:p>
          <a:p>
            <a:pPr algn="ctr"/>
            <a:r>
              <a:rPr lang="en-US" dirty="0"/>
              <a:t>Car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A3B382-7CAB-204C-893F-7A63DD53279E}"/>
              </a:ext>
            </a:extLst>
          </p:cNvPr>
          <p:cNvSpPr txBox="1"/>
          <p:nvPr/>
        </p:nvSpPr>
        <p:spPr>
          <a:xfrm>
            <a:off x="4735136" y="3999771"/>
            <a:ext cx="914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2</a:t>
            </a:r>
          </a:p>
          <a:p>
            <a:pPr algn="ctr"/>
            <a:r>
              <a:rPr lang="en-US" dirty="0"/>
              <a:t>Plane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E9C48-4086-0E47-8F77-59508AE34505}"/>
              </a:ext>
            </a:extLst>
          </p:cNvPr>
          <p:cNvSpPr txBox="1"/>
          <p:nvPr/>
        </p:nvSpPr>
        <p:spPr>
          <a:xfrm>
            <a:off x="6377178" y="1310977"/>
            <a:ext cx="10698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2</a:t>
            </a:r>
          </a:p>
          <a:p>
            <a:pPr algn="ctr"/>
            <a:r>
              <a:rPr lang="en-US" dirty="0"/>
              <a:t>Bus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F2787-78B8-0D43-8DB9-43738D7A5CA7}"/>
              </a:ext>
            </a:extLst>
          </p:cNvPr>
          <p:cNvSpPr txBox="1"/>
          <p:nvPr/>
        </p:nvSpPr>
        <p:spPr>
          <a:xfrm>
            <a:off x="6377178" y="2296121"/>
            <a:ext cx="10789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Car 1</a:t>
            </a:r>
          </a:p>
          <a:p>
            <a:pPr algn="ctr"/>
            <a:r>
              <a:rPr lang="en-US" dirty="0"/>
              <a:t>Car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DFCFB-D478-3241-A8EF-A46B000F7DD7}"/>
              </a:ext>
            </a:extLst>
          </p:cNvPr>
          <p:cNvSpPr txBox="1"/>
          <p:nvPr/>
        </p:nvSpPr>
        <p:spPr>
          <a:xfrm>
            <a:off x="6393942" y="3281266"/>
            <a:ext cx="108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1</a:t>
            </a:r>
          </a:p>
          <a:p>
            <a:pPr algn="ctr"/>
            <a:r>
              <a:rPr lang="en-US" dirty="0"/>
              <a:t>Train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AAF211-9955-8747-85B6-E4738784FA92}"/>
              </a:ext>
            </a:extLst>
          </p:cNvPr>
          <p:cNvSpPr txBox="1"/>
          <p:nvPr/>
        </p:nvSpPr>
        <p:spPr>
          <a:xfrm>
            <a:off x="6393942" y="4261914"/>
            <a:ext cx="10949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Plane 1</a:t>
            </a:r>
          </a:p>
          <a:p>
            <a:pPr algn="ctr"/>
            <a:r>
              <a:rPr lang="en-US" dirty="0"/>
              <a:t>Plane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F5BAFF-2FE3-6242-AE94-5254FA7C5D2A}"/>
              </a:ext>
            </a:extLst>
          </p:cNvPr>
          <p:cNvSpPr txBox="1"/>
          <p:nvPr/>
        </p:nvSpPr>
        <p:spPr>
          <a:xfrm>
            <a:off x="8098536" y="1662519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Bus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E60883-D52E-2A47-8CD1-86F7D0433062}"/>
              </a:ext>
            </a:extLst>
          </p:cNvPr>
          <p:cNvSpPr txBox="1"/>
          <p:nvPr/>
        </p:nvSpPr>
        <p:spPr>
          <a:xfrm>
            <a:off x="8098536" y="2502817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Car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F1977-92A4-FB44-BE56-6D17A81F5C03}"/>
              </a:ext>
            </a:extLst>
          </p:cNvPr>
          <p:cNvSpPr txBox="1"/>
          <p:nvPr/>
        </p:nvSpPr>
        <p:spPr>
          <a:xfrm>
            <a:off x="8098536" y="3343115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Train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2F097C-2334-3540-8CBF-ADAE8CF831B3}"/>
              </a:ext>
            </a:extLst>
          </p:cNvPr>
          <p:cNvSpPr txBox="1"/>
          <p:nvPr/>
        </p:nvSpPr>
        <p:spPr>
          <a:xfrm>
            <a:off x="8098536" y="4183413"/>
            <a:ext cx="1188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Plane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35EFA-C1D7-5D49-B18E-FE6FD9BF976C}"/>
              </a:ext>
            </a:extLst>
          </p:cNvPr>
          <p:cNvSpPr txBox="1"/>
          <p:nvPr/>
        </p:nvSpPr>
        <p:spPr>
          <a:xfrm>
            <a:off x="9950577" y="2245445"/>
            <a:ext cx="153619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Bus 3</a:t>
            </a:r>
          </a:p>
          <a:p>
            <a:pPr algn="ctr"/>
            <a:r>
              <a:rPr lang="en-US" dirty="0"/>
              <a:t>Car 2</a:t>
            </a:r>
          </a:p>
          <a:p>
            <a:pPr algn="ctr"/>
            <a:r>
              <a:rPr lang="en-US" dirty="0"/>
              <a:t>Train 2</a:t>
            </a:r>
          </a:p>
          <a:p>
            <a:pPr algn="ctr"/>
            <a:r>
              <a:rPr lang="en-US" dirty="0"/>
              <a:t>Plane 2</a:t>
            </a:r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323D5F-D8CB-984B-A828-02BF04662589}"/>
              </a:ext>
            </a:extLst>
          </p:cNvPr>
          <p:cNvCxnSpPr>
            <a:stCxn id="2" idx="3"/>
            <a:endCxn id="5" idx="1"/>
          </p:cNvCxnSpPr>
          <p:nvPr/>
        </p:nvCxnSpPr>
        <p:spPr>
          <a:xfrm flipV="1">
            <a:off x="2295144" y="2241797"/>
            <a:ext cx="435534" cy="880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3D028D-849F-3E49-9946-19EF2F4C2658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2295144" y="3122608"/>
            <a:ext cx="435534" cy="22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36C1E9-0C2B-8241-9DD5-A3CAB33A3D8E}"/>
              </a:ext>
            </a:extLst>
          </p:cNvPr>
          <p:cNvCxnSpPr>
            <a:stCxn id="2" idx="3"/>
            <a:endCxn id="12" idx="1"/>
          </p:cNvCxnSpPr>
          <p:nvPr/>
        </p:nvCxnSpPr>
        <p:spPr>
          <a:xfrm>
            <a:off x="2295144" y="3122608"/>
            <a:ext cx="435534" cy="119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46CB25-7145-0947-94A8-0CD08E0D7233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299602" y="2241797"/>
            <a:ext cx="435534" cy="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75F003-1B9A-924A-95C8-AF07FF9C190C}"/>
              </a:ext>
            </a:extLst>
          </p:cNvPr>
          <p:cNvCxnSpPr>
            <a:stCxn id="9" idx="3"/>
            <a:endCxn id="13" idx="1"/>
          </p:cNvCxnSpPr>
          <p:nvPr/>
        </p:nvCxnSpPr>
        <p:spPr>
          <a:xfrm>
            <a:off x="4299602" y="3350490"/>
            <a:ext cx="435534" cy="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2902B1-B7F0-B04D-A6A3-BEC941783F87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4299602" y="4318467"/>
            <a:ext cx="435534" cy="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53E53F-2186-C345-B9B2-07728C9D96E0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649536" y="1634143"/>
            <a:ext cx="727642" cy="611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A6D76F-0088-6F47-9A10-54B7BDCE48D8}"/>
              </a:ext>
            </a:extLst>
          </p:cNvPr>
          <p:cNvCxnSpPr>
            <a:stCxn id="14" idx="3"/>
            <a:endCxn id="7" idx="1"/>
          </p:cNvCxnSpPr>
          <p:nvPr/>
        </p:nvCxnSpPr>
        <p:spPr>
          <a:xfrm flipV="1">
            <a:off x="5649536" y="1634143"/>
            <a:ext cx="727642" cy="268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17EECB-7D2A-FF48-950B-5027FA295EC4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5649536" y="2245500"/>
            <a:ext cx="727642" cy="37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E5FD01B-7A56-AF47-AE79-5E04187F667F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 flipV="1">
            <a:off x="5649536" y="2619287"/>
            <a:ext cx="727642" cy="73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8F1BA7A-DBBA-1D48-B73A-B64C729249CD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5649536" y="2245500"/>
            <a:ext cx="744406" cy="1358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51ADFA-472B-C844-979E-D2A57156C937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5649536" y="3353468"/>
            <a:ext cx="744406" cy="250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908F47D-9031-C244-A126-6EFDF2C6E22C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>
            <a:off x="5649536" y="4322937"/>
            <a:ext cx="744406" cy="26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9BC8707-B70F-A049-B34E-E003F8ED2C4E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5649536" y="3353468"/>
            <a:ext cx="744406" cy="123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9233299-3BAB-BC42-B571-CF4B457DCC6F}"/>
              </a:ext>
            </a:extLst>
          </p:cNvPr>
          <p:cNvCxnSpPr>
            <a:stCxn id="7" idx="3"/>
            <a:endCxn id="18" idx="1"/>
          </p:cNvCxnSpPr>
          <p:nvPr/>
        </p:nvCxnSpPr>
        <p:spPr>
          <a:xfrm>
            <a:off x="7447026" y="1634143"/>
            <a:ext cx="651510" cy="21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BE48FEA-AE8A-CD46-A042-25A5FE2D4E39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7456170" y="2619287"/>
            <a:ext cx="642366" cy="6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3E04291-CFA4-E448-8D4A-BBA84180008D}"/>
              </a:ext>
            </a:extLst>
          </p:cNvPr>
          <p:cNvCxnSpPr>
            <a:stCxn id="16" idx="3"/>
            <a:endCxn id="20" idx="1"/>
          </p:cNvCxnSpPr>
          <p:nvPr/>
        </p:nvCxnSpPr>
        <p:spPr>
          <a:xfrm flipV="1">
            <a:off x="7483602" y="3527781"/>
            <a:ext cx="614934" cy="76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D493F87-748F-5348-8887-AA869F42B334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 flipV="1">
            <a:off x="7488936" y="4368079"/>
            <a:ext cx="609600" cy="217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4E88566-A28F-7144-8E40-B5D81C5D51ED}"/>
              </a:ext>
            </a:extLst>
          </p:cNvPr>
          <p:cNvCxnSpPr>
            <a:stCxn id="18" idx="3"/>
            <a:endCxn id="22" idx="1"/>
          </p:cNvCxnSpPr>
          <p:nvPr/>
        </p:nvCxnSpPr>
        <p:spPr>
          <a:xfrm>
            <a:off x="9287256" y="1847185"/>
            <a:ext cx="663321" cy="1275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02B84-D998-FE43-81D4-72525C3A48A8}"/>
              </a:ext>
            </a:extLst>
          </p:cNvPr>
          <p:cNvCxnSpPr>
            <a:stCxn id="19" idx="3"/>
            <a:endCxn id="22" idx="1"/>
          </p:cNvCxnSpPr>
          <p:nvPr/>
        </p:nvCxnSpPr>
        <p:spPr>
          <a:xfrm>
            <a:off x="9287256" y="2687483"/>
            <a:ext cx="663321" cy="43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70C988F-94AB-AD46-B22A-41CD4F1843AA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9287256" y="3122608"/>
            <a:ext cx="663321" cy="40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CDF5552-A779-8C49-B122-E2AC2FCAC446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 flipV="1">
            <a:off x="9287256" y="3122608"/>
            <a:ext cx="663321" cy="124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568A63F-FB1A-244A-AB4C-2BFCA2B232B7}"/>
              </a:ext>
            </a:extLst>
          </p:cNvPr>
          <p:cNvSpPr txBox="1"/>
          <p:nvPr/>
        </p:nvSpPr>
        <p:spPr>
          <a:xfrm>
            <a:off x="1781391" y="5677941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Splitting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18A85D-19DC-2B46-81EB-006EF428CF4D}"/>
              </a:ext>
            </a:extLst>
          </p:cNvPr>
          <p:cNvSpPr txBox="1"/>
          <p:nvPr/>
        </p:nvSpPr>
        <p:spPr>
          <a:xfrm>
            <a:off x="3785849" y="5676992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Mapping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A01F12F-C0B1-454C-8320-B87D2872865D}"/>
              </a:ext>
            </a:extLst>
          </p:cNvPr>
          <p:cNvSpPr txBox="1"/>
          <p:nvPr/>
        </p:nvSpPr>
        <p:spPr>
          <a:xfrm>
            <a:off x="5290219" y="5547023"/>
            <a:ext cx="146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Intermediate</a:t>
            </a:r>
          </a:p>
          <a:p>
            <a:pPr algn="ctr"/>
            <a:r>
              <a:rPr lang="en-US" dirty="0"/>
              <a:t>Splitting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DB19697-12C4-A94D-8F62-B744D9967B4C}"/>
              </a:ext>
            </a:extLst>
          </p:cNvPr>
          <p:cNvSpPr txBox="1"/>
          <p:nvPr/>
        </p:nvSpPr>
        <p:spPr>
          <a:xfrm>
            <a:off x="7041261" y="568229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5069DC-F675-5E42-893A-5F4DE8D57F4A}"/>
              </a:ext>
            </a:extLst>
          </p:cNvPr>
          <p:cNvSpPr txBox="1"/>
          <p:nvPr/>
        </p:nvSpPr>
        <p:spPr>
          <a:xfrm>
            <a:off x="8887396" y="568029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214098-875B-AB44-B632-567ADE7A456B}"/>
              </a:ext>
            </a:extLst>
          </p:cNvPr>
          <p:cNvSpPr/>
          <p:nvPr/>
        </p:nvSpPr>
        <p:spPr>
          <a:xfrm>
            <a:off x="2633472" y="1715999"/>
            <a:ext cx="3135249" cy="10587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2B8332A-627C-1F47-9FF5-617A3FD27F7E}"/>
              </a:ext>
            </a:extLst>
          </p:cNvPr>
          <p:cNvSpPr/>
          <p:nvPr/>
        </p:nvSpPr>
        <p:spPr>
          <a:xfrm>
            <a:off x="2635153" y="2838462"/>
            <a:ext cx="3135249" cy="105878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A98623-9933-8C45-9825-EDC14C979E3E}"/>
              </a:ext>
            </a:extLst>
          </p:cNvPr>
          <p:cNvSpPr/>
          <p:nvPr/>
        </p:nvSpPr>
        <p:spPr>
          <a:xfrm>
            <a:off x="2633472" y="3961487"/>
            <a:ext cx="3135249" cy="7514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315DF-95B9-4944-BDE6-3D303B5E7F0B}"/>
              </a:ext>
            </a:extLst>
          </p:cNvPr>
          <p:cNvSpPr txBox="1"/>
          <p:nvPr/>
        </p:nvSpPr>
        <p:spPr>
          <a:xfrm>
            <a:off x="2633472" y="1310977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Mapper nodes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AD4281A-17B2-5D4B-90A2-F83C85444165}"/>
              </a:ext>
            </a:extLst>
          </p:cNvPr>
          <p:cNvSpPr/>
          <p:nvPr/>
        </p:nvSpPr>
        <p:spPr>
          <a:xfrm>
            <a:off x="6272975" y="1247969"/>
            <a:ext cx="3135249" cy="1754326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2C0E56-F083-7146-93F4-F0C552C51552}"/>
              </a:ext>
            </a:extLst>
          </p:cNvPr>
          <p:cNvSpPr/>
          <p:nvPr/>
        </p:nvSpPr>
        <p:spPr>
          <a:xfrm>
            <a:off x="6272974" y="3218964"/>
            <a:ext cx="3135249" cy="1754326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568689F-45FA-2E4F-9ADA-165026D55FAA}"/>
              </a:ext>
            </a:extLst>
          </p:cNvPr>
          <p:cNvSpPr txBox="1"/>
          <p:nvPr/>
        </p:nvSpPr>
        <p:spPr>
          <a:xfrm>
            <a:off x="6272974" y="857219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Reducer nodes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0A0ED27-C44E-3041-92F8-058079C9F8FF}"/>
              </a:ext>
            </a:extLst>
          </p:cNvPr>
          <p:cNvSpPr/>
          <p:nvPr/>
        </p:nvSpPr>
        <p:spPr>
          <a:xfrm>
            <a:off x="7041261" y="4646102"/>
            <a:ext cx="5001387" cy="2047306"/>
          </a:xfrm>
          <a:prstGeom prst="roundRect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Task is automatically distributed across five different nodes</a:t>
            </a:r>
          </a:p>
        </p:txBody>
      </p:sp>
    </p:spTree>
    <p:extLst>
      <p:ext uri="{BB962C8B-B14F-4D97-AF65-F5344CB8AC3E}">
        <p14:creationId xmlns:p14="http://schemas.microsoft.com/office/powerpoint/2010/main" val="10197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53" grpId="0" animBg="1"/>
      <p:bldP spid="10" grpId="0"/>
      <p:bldP spid="55" grpId="0" animBg="1"/>
      <p:bldP spid="57" grpId="0" animBg="1"/>
      <p:bldP spid="5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Hadoop: An open-source 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EBEF561-36E9-2849-BC72-B76AFE30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841718"/>
            <a:ext cx="3388132" cy="8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95F15-972D-B549-9B6C-26C2F3E908C8}"/>
              </a:ext>
            </a:extLst>
          </p:cNvPr>
          <p:cNvSpPr txBox="1"/>
          <p:nvPr/>
        </p:nvSpPr>
        <p:spPr>
          <a:xfrm>
            <a:off x="4602479" y="1841718"/>
            <a:ext cx="758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Apache Hadoop is the most popular open-source implementation of MapReduce</a:t>
            </a:r>
          </a:p>
          <a:p>
            <a:endParaRPr lang="en-US" sz="2800" dirty="0"/>
          </a:p>
          <a:p>
            <a:r>
              <a:rPr lang="en-US" sz="2800" dirty="0"/>
              <a:t>Runs on top of a distributed filesystem (HDFS)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4947B-E194-AE4A-B727-883B331AC930}"/>
              </a:ext>
            </a:extLst>
          </p:cNvPr>
          <p:cNvSpPr txBox="1"/>
          <p:nvPr/>
        </p:nvSpPr>
        <p:spPr>
          <a:xfrm>
            <a:off x="1152144" y="4844297"/>
            <a:ext cx="9061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Try their MapReduce tutorial:</a:t>
            </a:r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err="1">
                <a:hlinkClick r:id="rId4"/>
              </a:rPr>
              <a:t>hadoop.apache.org</a:t>
            </a:r>
            <a:r>
              <a:rPr lang="en-US" sz="2400" dirty="0">
                <a:hlinkClick r:id="rId4"/>
              </a:rPr>
              <a:t>/docs/r1.2.1/</a:t>
            </a:r>
            <a:r>
              <a:rPr lang="en-US" sz="2400" dirty="0" err="1">
                <a:hlinkClick r:id="rId4"/>
              </a:rPr>
              <a:t>mapred_tutorial.html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656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Hadoop Does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C5390-87F9-4A42-A6C8-4089D508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699" y="2339835"/>
            <a:ext cx="8255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EAD390-CC1F-3A48-9E9E-546F6FEE2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774" y="4681884"/>
            <a:ext cx="1054100" cy="133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510CB7-8991-1844-A58F-EE45B1B24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149" y="4688234"/>
            <a:ext cx="914400" cy="132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5234AC-FF0D-0D4A-9706-0282915E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66" y="3164234"/>
            <a:ext cx="825500" cy="12192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B4971CB-DECA-2B4D-B577-7A995F158A04}"/>
              </a:ext>
            </a:extLst>
          </p:cNvPr>
          <p:cNvSpPr/>
          <p:nvPr/>
        </p:nvSpPr>
        <p:spPr>
          <a:xfrm>
            <a:off x="2816449" y="1487834"/>
            <a:ext cx="274320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E7C98A-9AF3-3842-A367-7254C9EE2046}"/>
              </a:ext>
            </a:extLst>
          </p:cNvPr>
          <p:cNvSpPr/>
          <p:nvPr/>
        </p:nvSpPr>
        <p:spPr>
          <a:xfrm>
            <a:off x="2587849" y="914400"/>
            <a:ext cx="3200400" cy="54864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Mapping Nodes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164182-665D-3246-97FB-9284252AA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149" y="2276335"/>
            <a:ext cx="1054100" cy="13335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9DFCB44-022A-0244-B4EE-866879A03AEB}"/>
              </a:ext>
            </a:extLst>
          </p:cNvPr>
          <p:cNvSpPr/>
          <p:nvPr/>
        </p:nvSpPr>
        <p:spPr>
          <a:xfrm>
            <a:off x="2816449" y="3989180"/>
            <a:ext cx="274320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Mapper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4D6BC4-79CF-FE41-AFC2-BC4F8B39FCD5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 flipV="1">
            <a:off x="1436566" y="2630834"/>
            <a:ext cx="1379883" cy="1143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B0881E9-37AE-B44D-B15A-C9A67567A43E}"/>
              </a:ext>
            </a:extLst>
          </p:cNvPr>
          <p:cNvCxnSpPr>
            <a:cxnSpLocks/>
            <a:stCxn id="11" idx="3"/>
            <a:endCxn id="36" idx="1"/>
          </p:cNvCxnSpPr>
          <p:nvPr/>
        </p:nvCxnSpPr>
        <p:spPr>
          <a:xfrm>
            <a:off x="1436566" y="3773834"/>
            <a:ext cx="1379883" cy="135834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6F16C99D-065B-9D4C-9343-A4787D24D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57" y="4676224"/>
            <a:ext cx="914400" cy="13208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E971D9C-B1EF-2144-974A-6850D538A1D0}"/>
              </a:ext>
            </a:extLst>
          </p:cNvPr>
          <p:cNvSpPr/>
          <p:nvPr/>
        </p:nvSpPr>
        <p:spPr>
          <a:xfrm>
            <a:off x="6798727" y="1487834"/>
            <a:ext cx="274320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AA3826-32B9-DF4B-A9CC-47BB06531D6A}"/>
              </a:ext>
            </a:extLst>
          </p:cNvPr>
          <p:cNvSpPr/>
          <p:nvPr/>
        </p:nvSpPr>
        <p:spPr>
          <a:xfrm>
            <a:off x="6570127" y="914400"/>
            <a:ext cx="3200400" cy="54864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Reducing Nodes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D8788B5-7C73-7B45-9EE6-46FA6BE8C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77" y="2276335"/>
            <a:ext cx="1054100" cy="13335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5982EBB-97F9-8048-AF16-7AB79E6BE6E3}"/>
              </a:ext>
            </a:extLst>
          </p:cNvPr>
          <p:cNvSpPr/>
          <p:nvPr/>
        </p:nvSpPr>
        <p:spPr>
          <a:xfrm>
            <a:off x="6798727" y="3989180"/>
            <a:ext cx="2743200" cy="2286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Reducer</a:t>
            </a: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271BF58-FD5E-5A4F-B7CD-51B71A6DEFC8}"/>
              </a:ext>
            </a:extLst>
          </p:cNvPr>
          <p:cNvCxnSpPr>
            <a:cxnSpLocks/>
            <a:stCxn id="28" idx="3"/>
            <a:endCxn id="47" idx="1"/>
          </p:cNvCxnSpPr>
          <p:nvPr/>
        </p:nvCxnSpPr>
        <p:spPr>
          <a:xfrm>
            <a:off x="5559649" y="2630834"/>
            <a:ext cx="1239078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D76914-6880-BE4F-844C-32DD79FDC128}"/>
              </a:ext>
            </a:extLst>
          </p:cNvPr>
          <p:cNvCxnSpPr>
            <a:cxnSpLocks/>
            <a:stCxn id="36" idx="3"/>
            <a:endCxn id="47" idx="1"/>
          </p:cNvCxnSpPr>
          <p:nvPr/>
        </p:nvCxnSpPr>
        <p:spPr>
          <a:xfrm flipV="1">
            <a:off x="5559649" y="2630834"/>
            <a:ext cx="1239078" cy="250134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41C30E-0845-974D-AF3B-A17B4B709D1E}"/>
              </a:ext>
            </a:extLst>
          </p:cNvPr>
          <p:cNvCxnSpPr>
            <a:cxnSpLocks/>
            <a:stCxn id="28" idx="3"/>
            <a:endCxn id="52" idx="1"/>
          </p:cNvCxnSpPr>
          <p:nvPr/>
        </p:nvCxnSpPr>
        <p:spPr>
          <a:xfrm>
            <a:off x="5559649" y="2630834"/>
            <a:ext cx="1239078" cy="2501346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6F262-BD03-DD4F-88AC-6D1B55E0E814}"/>
              </a:ext>
            </a:extLst>
          </p:cNvPr>
          <p:cNvCxnSpPr>
            <a:cxnSpLocks/>
            <a:stCxn id="36" idx="3"/>
            <a:endCxn id="52" idx="1"/>
          </p:cNvCxnSpPr>
          <p:nvPr/>
        </p:nvCxnSpPr>
        <p:spPr>
          <a:xfrm>
            <a:off x="5559649" y="5132180"/>
            <a:ext cx="1239078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FF0C6FB-1FB7-5E42-83F9-B9496DC3E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115" y="4745384"/>
            <a:ext cx="825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3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6" grpId="0" animBg="1"/>
      <p:bldP spid="47" grpId="0" animBg="1"/>
      <p:bldP spid="49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Advice for the Assignments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7635A-E0B1-E843-9524-6A77CCBF31AC}"/>
              </a:ext>
            </a:extLst>
          </p:cNvPr>
          <p:cNvSpPr/>
          <p:nvPr/>
        </p:nvSpPr>
        <p:spPr>
          <a:xfrm>
            <a:off x="4679576" y="1472453"/>
            <a:ext cx="6777318" cy="3913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Write modular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comments (even to yourself)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forget </a:t>
            </a:r>
            <a:r>
              <a:rPr lang="en-US" sz="30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</a:t>
            </a:r>
            <a:r>
              <a:rPr lang="en-US" sz="30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fmt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(graded)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clearer your code is, the more we can help with bugs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8159E-3679-A64A-B214-80367601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0" y="833717"/>
            <a:ext cx="3599145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0F62A8-573D-B34B-98C6-8891DBC63ACB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	Like C, C++</a:t>
            </a:r>
          </a:p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concurrent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Like Erlang</a:t>
            </a:r>
          </a:p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statically typed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Like C, C++, Java</a:t>
            </a:r>
          </a:p>
          <a:p>
            <a:r>
              <a:rPr lang="en-US" sz="3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garbage-collected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Like Java and Python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6AF54-15BD-FD49-9FBA-3EC73D0FCA8A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What’s this Weird Language I’ve Never Heard of?</a:t>
            </a:r>
          </a:p>
        </p:txBody>
      </p:sp>
    </p:spTree>
    <p:extLst>
      <p:ext uri="{BB962C8B-B14F-4D97-AF65-F5344CB8AC3E}">
        <p14:creationId xmlns:p14="http://schemas.microsoft.com/office/powerpoint/2010/main" val="317952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03FF69-BE62-8E4A-9F17-4FF6EE4EE485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Not Use Python, Java, C++, </a:t>
            </a:r>
            <a:r>
              <a:rPr lang="en-US" sz="3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etc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F62A8-573D-B34B-98C6-8891DBC63ACB}"/>
              </a:ext>
            </a:extLst>
          </p:cNvPr>
          <p:cNvSpPr/>
          <p:nvPr/>
        </p:nvSpPr>
        <p:spPr>
          <a:xfrm>
            <a:off x="1066800" y="1600200"/>
            <a:ext cx="10058400" cy="239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Built for Systems.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preserves efficiency but has good abstractions.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Easy multi threading and IO communication.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C238E-F6A0-A044-8FED-E5467D055480}"/>
              </a:ext>
            </a:extLst>
          </p:cNvPr>
          <p:cNvSpPr/>
          <p:nvPr/>
        </p:nvSpPr>
        <p:spPr>
          <a:xfrm>
            <a:off x="1066800" y="3944471"/>
            <a:ext cx="10058400" cy="239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quickly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many things efficiently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246153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Official Self Reported List of Companies that use Go: 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https://github.com/golang/go/wiki/GoUsers</a:t>
            </a:r>
            <a:r>
              <a:rPr lang="en-US" sz="1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46849-E878-2340-80A8-4314339AF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5" y="763792"/>
            <a:ext cx="3388659" cy="14798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Seems Google Specific. Who Else Actually Uses it?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D55D8-9241-E248-953B-96E16AC6D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25" y="1866238"/>
            <a:ext cx="4093508" cy="1920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CD30B-C8D7-8D46-B970-20F40F3B6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846" y="3142631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72BE28-0BBD-6241-AF49-68AA823AA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883" y="4298738"/>
            <a:ext cx="3614280" cy="2007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6D3BF-2D30-674A-86C4-F3E22E157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968" y="1413956"/>
            <a:ext cx="2499127" cy="829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D33831-6EB9-2844-B4A0-49ED8FF50A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1421" y="3369511"/>
            <a:ext cx="2512221" cy="1431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E10CD1-0914-B944-95F5-2FDDF60823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443" y="2430306"/>
            <a:ext cx="2622176" cy="752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F0C0D0-B8AA-BE4C-AE43-2141BA7891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2713" y="4988117"/>
            <a:ext cx="4029636" cy="8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did </a:t>
            </a:r>
            <a:r>
              <a:rPr lang="en-US" sz="30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Choose Go?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07635A-E0B1-E843-9524-6A77CCBF31AC}"/>
              </a:ext>
            </a:extLst>
          </p:cNvPr>
          <p:cNvSpPr/>
          <p:nvPr/>
        </p:nvSpPr>
        <p:spPr>
          <a:xfrm>
            <a:off x="1066800" y="1600200"/>
            <a:ext cx="100584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“We built everything in Python because it was easy,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now it’s </a:t>
            </a:r>
            <a:r>
              <a:rPr lang="en-US" sz="30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slow</a:t>
            </a:r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So we switched to Go.”</a:t>
            </a:r>
          </a:p>
          <a:p>
            <a:pPr algn="ctr"/>
            <a:endParaRPr lang="en-US" sz="3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 Most companies using Go</a:t>
            </a:r>
          </a:p>
        </p:txBody>
      </p:sp>
    </p:spTree>
    <p:extLst>
      <p:ext uri="{BB962C8B-B14F-4D97-AF65-F5344CB8AC3E}">
        <p14:creationId xmlns:p14="http://schemas.microsoft.com/office/powerpoint/2010/main" val="308558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How do I Use Go?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FC19A-B9DD-6F46-BF78-296FB6FEDF8C}"/>
              </a:ext>
            </a:extLst>
          </p:cNvPr>
          <p:cNvSpPr/>
          <p:nvPr/>
        </p:nvSpPr>
        <p:spPr>
          <a:xfrm>
            <a:off x="1066799" y="632012"/>
            <a:ext cx="10058400" cy="55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 here: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https://tour.golang.org/list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Didn’t install Go? Use the web IDE: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https://play.golang.org/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</a:p>
          <a:p>
            <a:pPr algn="ctr"/>
            <a:endParaRPr lang="en-US" sz="2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Resources: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for </a:t>
            </a:r>
            <a:r>
              <a:rPr lang="en-US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Pythonists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https://talks.golang.org/2013/go4python.slide#1</a:t>
            </a: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for Distributed Systems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6"/>
              </a:rPr>
              <a:t>https://talks.golang.org/2013/distsys.slide#1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Official Go Talks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7"/>
              </a:rPr>
              <a:t>https://github.com/golang/go/wiki/GoTalks</a:t>
            </a:r>
            <a:r>
              <a:rPr lang="en-US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02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6AC49B-0C66-6549-96AA-F9701CA927BD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F115E-FA5C-6045-B834-06355258A6D3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How do I Use Go?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FC19A-B9DD-6F46-BF78-296FB6FEDF8C}"/>
              </a:ext>
            </a:extLst>
          </p:cNvPr>
          <p:cNvSpPr/>
          <p:nvPr/>
        </p:nvSpPr>
        <p:spPr>
          <a:xfrm>
            <a:off x="1066799" y="632012"/>
            <a:ext cx="10058400" cy="559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DEMO: go tour</a:t>
            </a:r>
            <a:endParaRPr lang="en-US" sz="4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4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10CF47-8C8B-8044-A55A-C772329D4E2D}"/>
              </a:ext>
            </a:extLst>
          </p:cNvPr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Software for Any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371A1B-6CE9-8C4B-8D6A-19C2CE01B691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7AA1AF-B00F-FC4C-8506-3F65BBF7E588}"/>
              </a:ext>
            </a:extLst>
          </p:cNvPr>
          <p:cNvSpPr/>
          <p:nvPr/>
        </p:nvSpPr>
        <p:spPr>
          <a:xfrm>
            <a:off x="609600" y="1452283"/>
            <a:ext cx="10972800" cy="3039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 build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</a:t>
            </a:r>
          </a:p>
          <a:p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 an executable for your machine</a:t>
            </a:r>
          </a:p>
          <a:p>
            <a:endParaRPr lang="en-US" sz="2600" dirty="0">
              <a:solidFill>
                <a:schemeClr val="tx1"/>
              </a:solidFill>
              <a:latin typeface="Courier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</a:t>
            </a:r>
            <a:r>
              <a:rPr lang="en-US" sz="2600" dirty="0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GOOS=windows GOARCH=amd64 go build </a:t>
            </a:r>
            <a:r>
              <a:rPr lang="en-US" sz="2600" dirty="0" err="1">
                <a:solidFill>
                  <a:schemeClr val="tx1"/>
                </a:solidFill>
                <a:latin typeface="Courier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file.go</a:t>
            </a:r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  <a:p>
            <a:r>
              <a:rPr lang="en-US" sz="2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Compile an executable for Windows with 64 bit processor</a:t>
            </a:r>
          </a:p>
        </p:txBody>
      </p:sp>
    </p:spTree>
    <p:extLst>
      <p:ext uri="{BB962C8B-B14F-4D97-AF65-F5344CB8AC3E}">
        <p14:creationId xmlns:p14="http://schemas.microsoft.com/office/powerpoint/2010/main" val="41650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6170</TotalTime>
  <Words>1580</Words>
  <Application>Microsoft Macintosh PowerPoint</Application>
  <PresentationFormat>Widescreen</PresentationFormat>
  <Paragraphs>342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Andale Mono</vt:lpstr>
      <vt:lpstr>Arial</vt:lpstr>
      <vt:lpstr>Calibri</vt:lpstr>
      <vt:lpstr>Calibri Light</vt:lpstr>
      <vt:lpstr>Consolas</vt:lpstr>
      <vt:lpstr>Courier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222</cp:revision>
  <dcterms:created xsi:type="dcterms:W3CDTF">2018-08-30T13:16:47Z</dcterms:created>
  <dcterms:modified xsi:type="dcterms:W3CDTF">2021-09-05T16:17:52Z</dcterms:modified>
</cp:coreProperties>
</file>