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9" r:id="rId4"/>
    <p:sldId id="262" r:id="rId5"/>
    <p:sldId id="264" r:id="rId6"/>
    <p:sldId id="260" r:id="rId7"/>
    <p:sldId id="312" r:id="rId8"/>
    <p:sldId id="261" r:id="rId9"/>
    <p:sldId id="310" r:id="rId10"/>
    <p:sldId id="263" r:id="rId11"/>
    <p:sldId id="268" r:id="rId12"/>
    <p:sldId id="266" r:id="rId13"/>
    <p:sldId id="305" r:id="rId14"/>
    <p:sldId id="307" r:id="rId15"/>
    <p:sldId id="265" r:id="rId16"/>
    <p:sldId id="267" r:id="rId17"/>
    <p:sldId id="269" r:id="rId18"/>
    <p:sldId id="306" r:id="rId19"/>
    <p:sldId id="270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303" r:id="rId28"/>
    <p:sldId id="309" r:id="rId29"/>
    <p:sldId id="271" r:id="rId30"/>
    <p:sldId id="311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91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DEB406-2327-A34D-89D3-B0CD7D44F8E5}" type="datetimeFigureOut">
              <a:rPr lang="en-US" smtClean="0"/>
              <a:t>8/26/19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2D5884-DEF3-C24B-867A-54F3D3932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003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DBF5F-E884-8D4B-8536-498293E3FBD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30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0B60D-CA7E-8C42-9069-602E574E8F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46044"/>
            <a:ext cx="9144000" cy="215393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1DCF73-1B74-9D4B-9406-0E9106B689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61795"/>
            <a:ext cx="9144000" cy="146113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32170-7B25-F44F-A951-1EF4B8844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51E56-3FDE-CC44-9130-430984AF799A}" type="datetime1">
              <a:rPr lang="en-US" smtClean="0"/>
              <a:t>8/26/19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33E9D-DC9D-BB45-8C56-8C0BF86C5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30427-FF48-544B-B87E-8FEC5B4A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565EE1-C4BF-0B4F-9EB2-4910069DC5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867" y="2930654"/>
            <a:ext cx="3382266" cy="1100464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6CC0CA9-CD98-9643-AE55-DCA3D7B7F6EE}"/>
              </a:ext>
            </a:extLst>
          </p:cNvPr>
          <p:cNvCxnSpPr/>
          <p:nvPr userDrawn="1"/>
        </p:nvCxnSpPr>
        <p:spPr>
          <a:xfrm>
            <a:off x="1524000" y="3945835"/>
            <a:ext cx="9144000" cy="0"/>
          </a:xfrm>
          <a:prstGeom prst="line">
            <a:avLst/>
          </a:prstGeom>
          <a:ln w="38100">
            <a:solidFill>
              <a:srgbClr val="F091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88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0BEFD-B624-3240-8E12-DFE44D0D9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C64F01-D1F0-2D4D-B3F3-051D690FF9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6C1FE-A59D-6849-AB65-8C592378A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F1BA-00B9-FE47-B4AD-5901D999B12E}" type="datetime1">
              <a:rPr lang="en-US" smtClean="0"/>
              <a:t>8/26/19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53CBA-7B65-D042-AFC2-FE145C48F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F2C5F-53CD-0B41-9FCC-046ED98D9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3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4DC7D4-D7F5-B94A-BBF1-003FBE749F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8998FD-604B-944B-8B0E-5F74431674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300DE-E9B3-8343-BA5B-CC36F704B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22F7-930E-A345-A5CF-41F81FCAE1D7}" type="datetime1">
              <a:rPr lang="en-US" smtClean="0"/>
              <a:t>8/26/19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21D304-998C-F445-ADFB-797801B31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40CB3-05C0-F847-8BC3-8F2442827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37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5D511-F896-8645-8304-A03C67986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94295-CD9A-B945-8A40-ECE94C4AE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38083-5670-CD49-8F01-6E7B53620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33F3-F938-1447-A0C6-851DF80B46F7}" type="datetime1">
              <a:rPr lang="en-US" smtClean="0"/>
              <a:t>8/26/19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FB9E5-ABE5-A245-A11B-1E740D6D3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98B4D-B4E2-5542-921E-185122794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4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AE647-E724-A649-8E2B-C9B78976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7A1964-AFD9-3749-AF82-E87C043DA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91167-741D-9645-9191-50057EDA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C8337-B969-F84D-8860-B5705E4C4DE7}" type="datetime1">
              <a:rPr lang="en-US" smtClean="0"/>
              <a:t>8/26/19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CF7F1-F5B2-C848-A905-931E65DF0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0C85E-F4B2-FE4D-9F50-244862299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67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5A17B-7FB1-7E40-B1B1-F5A3D1593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D6BD0-2460-8542-B94E-3AE0F4487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9ABA2A-CE3A-D745-929F-8199026C5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764DF-CBE2-0D4A-90EF-F9B3F25EC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3F8E-0A25-6644-9452-B3C3C19FFBEA}" type="datetime1">
              <a:rPr lang="en-US" smtClean="0"/>
              <a:t>8/26/19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2E4AE6-8E68-1943-BBE4-EEFCF9FBA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BADAB6-25F2-5E42-95C9-52321CF1A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6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732A5-0865-DB4B-A52E-B7AED1DA5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BE706A-5B3C-0C4F-AA51-95D79262ED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D98B57-CAC3-6047-9A8E-54D02E4E8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37F998-53B2-9D48-A1DE-1C43B0DAE7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EB087D-BBE6-A142-8394-F997CF449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F1551A-8A82-5D41-A1CE-4E3D54547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C4627-F39C-DC4F-B474-A27B3A1E025F}" type="datetime1">
              <a:rPr lang="en-US" smtClean="0"/>
              <a:t>8/26/19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0CD850-E105-F14D-A5F5-7E68C6597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3695DA-BA0E-BF43-8F8C-6DBBC0E5D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38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CD4E5-4A09-564C-B2EA-05F6BF1AB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A3FBDD-2469-754E-A298-1A4D65848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1784-B58A-2846-A22C-E8782E37F873}" type="datetime1">
              <a:rPr lang="en-US" smtClean="0"/>
              <a:t>8/26/19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992A88-E3CE-5349-963F-6A6E1A295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88680F-2012-3648-97E4-6D60FF9A8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47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B753F4-D0F9-BA44-B81B-C650D4E9D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EACE-7486-2448-B495-0154A1E8F7A8}" type="datetime1">
              <a:rPr lang="en-US" smtClean="0"/>
              <a:t>8/26/19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5F6870-6B57-E34B-94C2-01922F8AE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EE20FF-7F4D-9440-A951-85603047D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030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544CE-7752-8D4D-80E9-A65E98538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27565-1609-E047-8257-D1F5A5BFA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FD6B9-A7A2-F042-8F0F-2F37F1B21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C3FEF-09E0-5541-9EFA-A0353B413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27B22-F6C3-E34F-B32A-08C007C4345A}" type="datetime1">
              <a:rPr lang="en-US" smtClean="0"/>
              <a:t>8/26/19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2E7635-4C60-0C4D-8857-7A00BEB05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C92B9-6D35-EE42-AB63-AD5224ACC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25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7438E-FA42-F14F-8C78-17B10A740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1C0CB-0354-AA48-9869-29D2B80AA6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B3C3B6-FF0C-C941-903B-7CD738DF0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6142F2-3B8D-184B-A84A-738A05B6E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89871-7F37-0747-ACE8-BF97B497EC39}" type="datetime1">
              <a:rPr lang="en-US" smtClean="0"/>
              <a:t>8/26/19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BC6BFE-1706-BD4B-9BB5-893F9BF3F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CF069F-DE4D-1C42-9CE7-83C145BD9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0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C6D665-29B4-6940-AE9E-6A96F7C56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4513D8-9952-F94B-90ED-E01CC5381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50249-D4B8-704D-BB2B-F0718CAC8D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A0E32-45D1-0143-A8FB-F7CBE2B5C1F9}" type="datetime1">
              <a:rPr lang="en-US" smtClean="0"/>
              <a:t>8/26/19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55B30-87F5-0344-8B0D-AAFF36B77B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369ED-287A-AC4B-A182-A19295C5E7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7E603-FAFA-9C4A-87C2-4EA3D7601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15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matt.might.net/articles/peer-fortress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hotcrp.kaust.edu.sa/cs290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azza.com/kaust.edu.sa/fall2019/cs290e" TargetMode="External"/><Relationship Id="rId2" Type="http://schemas.openxmlformats.org/officeDocument/2006/relationships/hyperlink" Target="http://web.kaust.edu.sa/Faculty/MarcoCanini/classes/CS290E/F19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rpa.mil/work-with-us/heilmeier-catechism" TargetMode="External"/><Relationship Id="rId2" Type="http://schemas.openxmlformats.org/officeDocument/2006/relationships/hyperlink" Target="https://media.icml.cc/Conferences/SYSML2020/Styles/SML2020style.tar.gz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crosoft.com/en-us/research/academic-program/give-great-research-talk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openai.com/ai-and-compute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A4FBC-7EB2-7C43-93A3-87DB91B59D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Intro and Course </a:t>
            </a:r>
            <a:r>
              <a:rPr lang="en-US" dirty="0"/>
              <a:t>O</a:t>
            </a:r>
            <a:r>
              <a:rPr lang="en-US"/>
              <a:t>verview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C90345-F4D2-B144-B0EF-996E23F258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 290E: Systems and Machine Learning</a:t>
            </a:r>
          </a:p>
          <a:p>
            <a:endParaRPr lang="en-US" dirty="0"/>
          </a:p>
          <a:p>
            <a:r>
              <a:rPr lang="en-US" dirty="0"/>
              <a:t>Marco </a:t>
            </a:r>
            <a:r>
              <a:rPr lang="en-US" dirty="0" err="1"/>
              <a:t>Canini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108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49CAB-BE61-134E-97BD-19D860BF3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0A18D-383D-1744-A7EA-A643C720F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Mix of lectures, seminar-style discussions, and student presentations</a:t>
            </a:r>
          </a:p>
          <a:p>
            <a:endParaRPr lang="en-US" dirty="0"/>
          </a:p>
          <a:p>
            <a:r>
              <a:rPr lang="en-US" dirty="0"/>
              <a:t>Much discussions in the format of a pretend PC meeting</a:t>
            </a:r>
          </a:p>
          <a:p>
            <a:endParaRPr lang="en-US" dirty="0"/>
          </a:p>
          <a:p>
            <a:r>
              <a:rPr lang="en-US" dirty="0"/>
              <a:t>You are responsible for paper readings, and completing a hands-on project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6CCA0-7BD4-FF4A-9F31-39836F9B3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178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11F70-7D62-504A-966E-37F1E6E2C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Pretend PC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31524-D52A-974F-AA24-3AFDC4B85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Ever wondered what being on a PC is like?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Peer reviewing can be frustrating…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hlinkClick r:id="rId2"/>
              </a:rPr>
              <a:t>http://matt.might.net/articles/peer-fortress/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To reach some learning objectives of the course, we will pretend to be in a PC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72852-CEE3-E040-B779-C4F2FF8FE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521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0DE75-6450-F44F-B3BB-811903038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F6197-9D70-FE4B-ADFB-C2EE6FF9E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students are required to read </a:t>
            </a:r>
            <a:r>
              <a:rPr lang="en-US" b="1" dirty="0">
                <a:solidFill>
                  <a:srgbClr val="F0911F"/>
                </a:solidFill>
              </a:rPr>
              <a:t>all</a:t>
            </a:r>
            <a:r>
              <a:rPr lang="en-US" dirty="0"/>
              <a:t> papers </a:t>
            </a:r>
          </a:p>
          <a:p>
            <a:endParaRPr lang="en-US" dirty="0"/>
          </a:p>
          <a:p>
            <a:r>
              <a:rPr lang="en-US" dirty="0"/>
              <a:t>All students are required to submit “reviews” for each paper:</a:t>
            </a:r>
          </a:p>
          <a:p>
            <a:pPr lvl="1"/>
            <a:r>
              <a:rPr lang="en-US" dirty="0"/>
              <a:t>Regular reviews answer short, core questions to identify key insights, strengths and weaknesses</a:t>
            </a:r>
          </a:p>
          <a:p>
            <a:pPr lvl="1"/>
            <a:r>
              <a:rPr lang="en-US" dirty="0"/>
              <a:t>Detailed reviews go in depth producing something similar to a real review</a:t>
            </a:r>
          </a:p>
          <a:p>
            <a:endParaRPr lang="en-US" dirty="0"/>
          </a:p>
          <a:p>
            <a:r>
              <a:rPr lang="en-US" dirty="0"/>
              <a:t>Submit reviews via </a:t>
            </a:r>
            <a:r>
              <a:rPr lang="en-US" dirty="0" err="1"/>
              <a:t>HotCRP</a:t>
            </a:r>
            <a:r>
              <a:rPr lang="en-US" dirty="0"/>
              <a:t> at </a:t>
            </a:r>
            <a:r>
              <a:rPr lang="en-US" dirty="0">
                <a:hlinkClick r:id="rId2"/>
              </a:rPr>
              <a:t>https://hotcrp.kaust.edu.sa/cs290e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9F8C4A-11B1-744E-977E-B8C32594A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87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What is the problem addressed by the paper? Is the problem real? Why is this problem important?</a:t>
            </a:r>
          </a:p>
          <a:p>
            <a:r>
              <a:rPr lang="en-US" dirty="0"/>
              <a:t>What is the hypothesis of the work?</a:t>
            </a:r>
          </a:p>
          <a:p>
            <a:r>
              <a:rPr lang="en-US" dirty="0"/>
              <a:t>What is the proposed solution’s main idea, and what key insight guides their solution?</a:t>
            </a:r>
          </a:p>
          <a:p>
            <a:r>
              <a:rPr lang="en-US" dirty="0"/>
              <a:t>Why is the solution different from previous work?</a:t>
            </a:r>
          </a:p>
          <a:p>
            <a:pPr lvl="1"/>
            <a:r>
              <a:rPr lang="en-US" dirty="0"/>
              <a:t>Is problem new?</a:t>
            </a:r>
          </a:p>
          <a:p>
            <a:pPr lvl="1"/>
            <a:r>
              <a:rPr lang="en-US" dirty="0"/>
              <a:t>Are assumptions different?</a:t>
            </a:r>
          </a:p>
          <a:p>
            <a:pPr lvl="1"/>
            <a:r>
              <a:rPr lang="en-US" dirty="0"/>
              <a:t>Is workload different?</a:t>
            </a:r>
          </a:p>
          <a:p>
            <a:r>
              <a:rPr lang="en-US" dirty="0"/>
              <a:t>Does the paper (or do </a:t>
            </a:r>
            <a:r>
              <a:rPr lang="en-US" b="1" dirty="0"/>
              <a:t>you</a:t>
            </a:r>
            <a:r>
              <a:rPr lang="en-US" dirty="0"/>
              <a:t>) identify any fundamental/hard trade-offs?</a:t>
            </a:r>
          </a:p>
          <a:p>
            <a:r>
              <a:rPr lang="en-US" dirty="0"/>
              <a:t>What is one (or more) drawback or limitation of the proposal, and how will you improve it?</a:t>
            </a:r>
          </a:p>
          <a:p>
            <a:r>
              <a:rPr lang="en-US" dirty="0"/>
              <a:t>Do you think the work will be influential in 10 years?</a:t>
            </a:r>
          </a:p>
          <a:p>
            <a:pPr lvl="1"/>
            <a:r>
              <a:rPr lang="en-US" dirty="0"/>
              <a:t>Why or why not?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023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161D8-2054-4C44-A57F-B58752D59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4643E-D51D-0B4B-A6C1-56334725C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Regular</a:t>
            </a:r>
          </a:p>
          <a:p>
            <a:pPr lvl="1"/>
            <a:r>
              <a:rPr lang="en-US" dirty="0"/>
              <a:t>Answer to short questions identifying core novel ideas, strengths, and weaknesses</a:t>
            </a:r>
          </a:p>
          <a:p>
            <a:pPr lvl="1"/>
            <a:r>
              <a:rPr lang="en-US" dirty="0"/>
              <a:t>Format will be shared</a:t>
            </a:r>
          </a:p>
          <a:p>
            <a:endParaRPr lang="en-US" dirty="0"/>
          </a:p>
          <a:p>
            <a:r>
              <a:rPr lang="en-US" dirty="0"/>
              <a:t>Detailed (2 or 3 per student during the course)</a:t>
            </a:r>
          </a:p>
          <a:p>
            <a:pPr lvl="1"/>
            <a:r>
              <a:rPr lang="en-US" dirty="0"/>
              <a:t>What you would produce in an actual PC</a:t>
            </a:r>
          </a:p>
          <a:p>
            <a:pPr lvl="1"/>
            <a:r>
              <a:rPr lang="en-US" dirty="0"/>
              <a:t>Format will be shared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099EA6-50BC-7B4A-9181-018181CF8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35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83222-5D3B-9D4B-8304-BA63580E2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week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91C3A0-5AB3-8D41-84ED-8CAC64131C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469497"/>
              </p:ext>
            </p:extLst>
          </p:nvPr>
        </p:nvGraphicFramePr>
        <p:xfrm>
          <a:off x="838200" y="1825625"/>
          <a:ext cx="10515600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98225399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0200541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285901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384215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lang="en-US" dirty="0"/>
                        <a:t>1:00-2:30PM</a:t>
                      </a:r>
                    </a:p>
                    <a:p>
                      <a:r>
                        <a:rPr lang="en-US" dirty="0"/>
                        <a:t>Overview lecture by Instructor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1:00PM deadline</a:t>
                      </a:r>
                    </a:p>
                    <a:p>
                      <a:r>
                        <a:rPr lang="en-US" dirty="0"/>
                        <a:t>Submit paper reviews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dirty="0"/>
                        <a:t>1:00-2:30PM</a:t>
                      </a:r>
                    </a:p>
                    <a:p>
                      <a:r>
                        <a:rPr lang="en-US" dirty="0"/>
                        <a:t>Paper discussions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Area Chair presents paper summaries and leads the discussions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Champions advocate strongly for their papers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Detractors raise their concerns loudly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3884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Area Chair creates a summary of each paper based on all the reviews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1025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~7:00PM</a:t>
                      </a:r>
                    </a:p>
                    <a:p>
                      <a:r>
                        <a:rPr lang="en-US" dirty="0"/>
                        <a:t>Area Chair and Instructor identify Champions and Detractors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66326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8:00PM deadline</a:t>
                      </a:r>
                    </a:p>
                    <a:p>
                      <a:r>
                        <a:rPr lang="en-US" dirty="0"/>
                        <a:t>Area Chair posts the summaries on Piazza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782803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6A00FF-410D-0340-9936-38FBBB864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04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FCE9C-428F-1E4E-9698-7BBDC2DC8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0C1C1-477A-104B-BBE1-00E5F26C0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15% Class Participation</a:t>
            </a:r>
          </a:p>
          <a:p>
            <a:pPr lvl="1"/>
            <a:r>
              <a:rPr lang="en-US" dirty="0"/>
              <a:t>Answer questions, join discussion, lead discussion</a:t>
            </a:r>
          </a:p>
          <a:p>
            <a:pPr marL="0" indent="0">
              <a:buNone/>
            </a:pPr>
            <a:r>
              <a:rPr lang="en-US" dirty="0"/>
              <a:t>20% Paper Reviews</a:t>
            </a:r>
          </a:p>
          <a:p>
            <a:pPr marL="0" indent="0">
              <a:buNone/>
            </a:pPr>
            <a:r>
              <a:rPr lang="en-US" dirty="0"/>
              <a:t>50% Project</a:t>
            </a:r>
          </a:p>
          <a:p>
            <a:pPr lvl="1"/>
            <a:r>
              <a:rPr lang="en-US" dirty="0"/>
              <a:t>15% Proposal</a:t>
            </a:r>
          </a:p>
          <a:p>
            <a:pPr lvl="1"/>
            <a:r>
              <a:rPr lang="en-US" dirty="0"/>
              <a:t>35% Report</a:t>
            </a:r>
          </a:p>
          <a:p>
            <a:pPr marL="0" indent="0">
              <a:buNone/>
            </a:pPr>
            <a:r>
              <a:rPr lang="en-US" dirty="0"/>
              <a:t>15% Project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D8B40E-4FCA-A042-9159-540D71EAD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38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Participation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Attend all lectures</a:t>
            </a:r>
          </a:p>
          <a:p>
            <a:pPr lvl="1"/>
            <a:r>
              <a:rPr lang="en-US" dirty="0"/>
              <a:t>Can miss at most two with legitimate reasons</a:t>
            </a:r>
          </a:p>
          <a:p>
            <a:r>
              <a:rPr lang="en-US" dirty="0"/>
              <a:t>Read all the papers and participate</a:t>
            </a:r>
          </a:p>
          <a:p>
            <a:pPr lvl="1"/>
            <a:r>
              <a:rPr lang="en-US" dirty="0"/>
              <a:t>Ask questions!</a:t>
            </a:r>
          </a:p>
          <a:p>
            <a:endParaRPr lang="en-US" dirty="0"/>
          </a:p>
          <a:p>
            <a:r>
              <a:rPr lang="en-US" dirty="0"/>
              <a:t>We evaluate class participation by observing how prepared students are to discuss the covered paper when they come to class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698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reviews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You can miss at most 4 regular reviews without any penalty</a:t>
            </a:r>
          </a:p>
          <a:p>
            <a:pPr lvl="1"/>
            <a:r>
              <a:rPr lang="en-US" dirty="0"/>
              <a:t>Each missing one beyond that will result in 25% decrease in grade for this segment</a:t>
            </a:r>
          </a:p>
          <a:p>
            <a:pPr lvl="1"/>
            <a:r>
              <a:rPr lang="en-US" dirty="0"/>
              <a:t>Meaning, missing 8 or more will result in 0% for the “Paper Reviews” segment of your grade</a:t>
            </a:r>
          </a:p>
          <a:p>
            <a:r>
              <a:rPr lang="en-US" dirty="0"/>
              <a:t>At the end of the term, grade will start from average of:</a:t>
            </a:r>
          </a:p>
          <a:p>
            <a:pPr lvl="1"/>
            <a:r>
              <a:rPr lang="en-US" dirty="0"/>
              <a:t>2 of your reviews will be randomly selected and graded; the higher grade of the two will be used for grading</a:t>
            </a:r>
          </a:p>
          <a:p>
            <a:pPr lvl="1"/>
            <a:r>
              <a:rPr lang="en-US" dirty="0"/>
              <a:t>1 of your detailed reviews chosen at random and graded</a:t>
            </a:r>
          </a:p>
          <a:p>
            <a:r>
              <a:rPr lang="en-US" dirty="0"/>
              <a:t>Grading by peers can increase this segment when your regular review is marked in top 3: by 2 peers </a:t>
            </a:r>
            <a:r>
              <a:rPr lang="en-US" dirty="0">
                <a:sym typeface="Wingdings" pitchFamily="2" charset="2"/>
              </a:rPr>
              <a:t> 1%, … by 10 or more  5%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607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biggest component of this course:</a:t>
            </a:r>
          </a:p>
          <a:p>
            <a:pPr lvl="1"/>
            <a:r>
              <a:rPr lang="en-US" dirty="0"/>
              <a:t>Pick an interesting open problem. Why is it important?</a:t>
            </a:r>
          </a:p>
          <a:p>
            <a:pPr lvl="1"/>
            <a:r>
              <a:rPr lang="en-US" dirty="0"/>
              <a:t>What has already been done? Why are they not enough?</a:t>
            </a:r>
          </a:p>
          <a:p>
            <a:pPr lvl="1"/>
            <a:r>
              <a:rPr lang="en-US" dirty="0"/>
              <a:t>Develop a hypothesis about how you’d improve it</a:t>
            </a:r>
          </a:p>
          <a:p>
            <a:pPr lvl="2"/>
            <a:r>
              <a:rPr lang="en-US" dirty="0"/>
              <a:t>Intuitively, why will your approach work?</a:t>
            </a:r>
          </a:p>
          <a:p>
            <a:pPr lvl="1"/>
            <a:r>
              <a:rPr lang="en-US" dirty="0"/>
              <a:t>Build a substantial prototype</a:t>
            </a:r>
          </a:p>
          <a:p>
            <a:pPr lvl="2"/>
            <a:r>
              <a:rPr lang="en-US" dirty="0"/>
              <a:t>Experiment, measure, and compare against the state-of-the-art</a:t>
            </a:r>
          </a:p>
          <a:p>
            <a:r>
              <a:rPr lang="en-US" dirty="0"/>
              <a:t>Aim at producing a conference/workshop-quality research paper</a:t>
            </a:r>
          </a:p>
          <a:p>
            <a:pPr lvl="1"/>
            <a:r>
              <a:rPr lang="en-US" dirty="0"/>
              <a:t>Can be related to your research topic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699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55218-6DB0-9F44-9AE4-C2D54971D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28C8E-7405-8F40-B1EB-1776F7009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Course website</a:t>
            </a:r>
          </a:p>
          <a:p>
            <a:pPr lvl="1"/>
            <a:r>
              <a:rPr lang="en-US" dirty="0">
                <a:hlinkClick r:id="rId2"/>
              </a:rPr>
              <a:t>http://web.kaust.edu.sa/Faculty/MarcoCanini/classes/CS290E/F19/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Meetings</a:t>
            </a:r>
          </a:p>
          <a:p>
            <a:pPr lvl="1"/>
            <a:r>
              <a:rPr lang="en-US" dirty="0"/>
              <a:t>1PM – 2:30 PM (</a:t>
            </a:r>
            <a:r>
              <a:rPr lang="en-US" dirty="0">
                <a:latin typeface="Gill Sans" charset="0"/>
                <a:ea typeface="Gill Sans" charset="0"/>
                <a:cs typeface="Gill Sans" charset="0"/>
              </a:rPr>
              <a:t>Mon/Thu</a:t>
            </a:r>
            <a:r>
              <a:rPr lang="en-US" dirty="0"/>
              <a:t> for lectures and discussions)</a:t>
            </a:r>
          </a:p>
          <a:p>
            <a:endParaRPr lang="en-US" dirty="0"/>
          </a:p>
          <a:p>
            <a:r>
              <a:rPr lang="en-US" dirty="0"/>
              <a:t>Please subscribe to Piazza</a:t>
            </a:r>
          </a:p>
          <a:p>
            <a:pPr lvl="1"/>
            <a:r>
              <a:rPr lang="en-US" dirty="0">
                <a:hlinkClick r:id="rId3"/>
              </a:rPr>
              <a:t>https://piazza.com/kaust.edu.sa/fall2019/cs290e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Schedule and reading list are subject to change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1F1EB5-3256-5346-BD4A-78BC46E07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94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 research-oriented course!</a:t>
            </a:r>
          </a:p>
          <a:p>
            <a:pPr lvl="1"/>
            <a:r>
              <a:rPr lang="en-US" dirty="0"/>
              <a:t>The final project accounts for </a:t>
            </a:r>
            <a:r>
              <a:rPr lang="en-US" dirty="0">
                <a:latin typeface="Gill Sans" charset="0"/>
                <a:ea typeface="Gill Sans" charset="0"/>
                <a:cs typeface="Gill Sans" charset="0"/>
              </a:rPr>
              <a:t>50%+15%</a:t>
            </a:r>
            <a:r>
              <a:rPr lang="en-US" dirty="0"/>
              <a:t> of total grade</a:t>
            </a:r>
          </a:p>
          <a:p>
            <a:pPr lvl="1"/>
            <a:r>
              <a:rPr lang="en-US" dirty="0"/>
              <a:t>Done in groups of 2-3 students. Find your peers!</a:t>
            </a:r>
          </a:p>
          <a:p>
            <a:r>
              <a:rPr lang="en-US" dirty="0"/>
              <a:t>What can and cannot be a project?</a:t>
            </a:r>
          </a:p>
          <a:p>
            <a:pPr lvl="1"/>
            <a:r>
              <a:rPr lang="en-US" dirty="0"/>
              <a:t>Just surveys are not allowed. In fact, each project must include a survey of related work and background</a:t>
            </a:r>
          </a:p>
          <a:p>
            <a:pPr lvl="1"/>
            <a:r>
              <a:rPr lang="en-US" dirty="0"/>
              <a:t>An ideal project should answer the questions you asked during paper reviews and points you cared about for presentations</a:t>
            </a:r>
          </a:p>
          <a:p>
            <a:pPr lvl="1"/>
            <a:r>
              <a:rPr lang="en-US" dirty="0"/>
              <a:t>Measurements of new environments or of existing solutions on new environments are acceptable upon discussion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9079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Original research: How to approach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Find a problem and motivate why this is worth solving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Survey background and related work to get a sense of your (friendly!) competition</a:t>
            </a:r>
          </a:p>
          <a:p>
            <a:pPr lvl="1"/>
            <a:r>
              <a:rPr lang="en-US" dirty="0"/>
              <a:t>Might require you to go back to the first step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Form/update your hypothesis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Test your hypothesis</a:t>
            </a:r>
          </a:p>
          <a:p>
            <a:pPr lvl="1"/>
            <a:r>
              <a:rPr lang="en-US" dirty="0"/>
              <a:t>Go back to 3 until you are happy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Present your findings in a presentation and in writing</a:t>
            </a:r>
          </a:p>
          <a:p>
            <a:pPr lvl="1"/>
            <a:r>
              <a:rPr lang="en-US" dirty="0"/>
              <a:t>Discuss known limitations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461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Milestones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779795"/>
              </p:ext>
            </p:extLst>
          </p:nvPr>
        </p:nvGraphicFramePr>
        <p:xfrm>
          <a:off x="254833" y="1371600"/>
          <a:ext cx="11617377" cy="393192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195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2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79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Sep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Form Group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Find like-minded students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Sep 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Draft Proposal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Send</a:t>
                      </a:r>
                      <a:r>
                        <a:rPr lang="en-US" sz="2400" baseline="0" dirty="0">
                          <a:latin typeface="+mn-lt"/>
                          <a:ea typeface="Gill Sans" charset="0"/>
                          <a:cs typeface="Gill Sans" charset="0"/>
                        </a:rPr>
                        <a:t> </a:t>
                      </a:r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your 2-page proposal by email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Sep 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Finalize Proposal</a:t>
                      </a:r>
                    </a:p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Checkpoint (15%)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After a back-and-forth</a:t>
                      </a:r>
                      <a:r>
                        <a:rPr lang="en-US" sz="2400" baseline="0" dirty="0">
                          <a:latin typeface="+mn-lt"/>
                          <a:ea typeface="Gill Sans" charset="0"/>
                          <a:cs typeface="Gill Sans" charset="0"/>
                        </a:rPr>
                        <a:t> discussions with the instructor</a:t>
                      </a:r>
                      <a:endParaRPr lang="en-US" sz="24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Oct 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Midterm Presentations (7.5%)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Define</a:t>
                      </a:r>
                      <a:r>
                        <a:rPr lang="en-US" sz="2400" baseline="0" dirty="0">
                          <a:latin typeface="+mn-lt"/>
                          <a:ea typeface="Gill Sans" charset="0"/>
                          <a:cs typeface="Gill Sans" charset="0"/>
                        </a:rPr>
                        <a:t> and motivate a problem, s</a:t>
                      </a:r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urvey related work, describe initial idea and early results, outline time plan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Dec 2*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Final Presentation (7.5%)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Present your findings in a presentation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Dec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Final Report (35%)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+mn-lt"/>
                          <a:ea typeface="Gill Sans" charset="0"/>
                          <a:cs typeface="Gill Sans" charset="0"/>
                        </a:rPr>
                        <a:t>8-page</a:t>
                      </a:r>
                      <a:r>
                        <a:rPr lang="en-US" sz="2400" baseline="0" dirty="0">
                          <a:latin typeface="+mn-lt"/>
                          <a:ea typeface="Gill Sans" charset="0"/>
                          <a:cs typeface="Gill Sans" charset="0"/>
                        </a:rPr>
                        <a:t> final report similar to the papers you read</a:t>
                      </a:r>
                      <a:endParaRPr lang="en-US" sz="2400" dirty="0">
                        <a:latin typeface="+mn-lt"/>
                        <a:ea typeface="Gill Sans" charset="0"/>
                        <a:cs typeface="Gill Sans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E86525-5677-E64E-ABAA-7A439210817B}"/>
              </a:ext>
            </a:extLst>
          </p:cNvPr>
          <p:cNvSpPr txBox="1"/>
          <p:nvPr/>
        </p:nvSpPr>
        <p:spPr>
          <a:xfrm>
            <a:off x="10483016" y="843240"/>
            <a:ext cx="1129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Week of</a:t>
            </a:r>
          </a:p>
        </p:txBody>
      </p:sp>
    </p:spTree>
    <p:extLst>
      <p:ext uri="{BB962C8B-B14F-4D97-AF65-F5344CB8AC3E}">
        <p14:creationId xmlns:p14="http://schemas.microsoft.com/office/powerpoint/2010/main" val="35933477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2 pages including references that </a:t>
            </a:r>
            <a:r>
              <a:rPr lang="en-US" i="1" dirty="0"/>
              <a:t>ideally</a:t>
            </a:r>
            <a:r>
              <a:rPr lang="en-US" dirty="0"/>
              <a:t> includes</a:t>
            </a:r>
          </a:p>
          <a:p>
            <a:pPr lvl="1"/>
            <a:r>
              <a:rPr lang="en-US" dirty="0"/>
              <a:t>The overall goal of your original project</a:t>
            </a:r>
          </a:p>
          <a:p>
            <a:pPr lvl="2"/>
            <a:r>
              <a:rPr lang="en-US" dirty="0"/>
              <a:t>What is the problem? | Why is it important to solve?</a:t>
            </a:r>
          </a:p>
          <a:p>
            <a:pPr lvl="2"/>
            <a:r>
              <a:rPr lang="en-US" dirty="0"/>
              <a:t>What you will do in some detail?| How would you evaluate your solution?</a:t>
            </a:r>
          </a:p>
          <a:p>
            <a:pPr lvl="1"/>
            <a:r>
              <a:rPr lang="en-US" dirty="0"/>
              <a:t>A brief outline of incremental steps to do to finish the project as well as a timeline</a:t>
            </a:r>
          </a:p>
          <a:p>
            <a:pPr lvl="2"/>
            <a:r>
              <a:rPr lang="en-US" dirty="0"/>
              <a:t>The goal is to convince both us and yourself that your project is neither too small nor too big</a:t>
            </a:r>
          </a:p>
          <a:p>
            <a:pPr lvl="1"/>
            <a:r>
              <a:rPr lang="en-US" dirty="0"/>
              <a:t>Use the </a:t>
            </a:r>
            <a:r>
              <a:rPr lang="en-US" dirty="0">
                <a:hlinkClick r:id="rId2"/>
              </a:rPr>
              <a:t>SysML’20 Latex style files</a:t>
            </a:r>
            <a:endParaRPr lang="en-US" dirty="0"/>
          </a:p>
          <a:p>
            <a:endParaRPr lang="en-US" dirty="0"/>
          </a:p>
          <a:p>
            <a:r>
              <a:rPr lang="en-US" dirty="0"/>
              <a:t>Include team members</a:t>
            </a:r>
          </a:p>
          <a:p>
            <a:pPr lvl="1"/>
            <a:r>
              <a:rPr lang="en-US" dirty="0"/>
              <a:t>Meaning, form a group ASAP</a:t>
            </a:r>
          </a:p>
          <a:p>
            <a:r>
              <a:rPr lang="en-US" dirty="0"/>
              <a:t>Schedule via email a 15-minute meeting to discuss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185458" y="827851"/>
            <a:ext cx="35934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Read: </a:t>
            </a:r>
            <a:r>
              <a:rPr lang="en-US" sz="2000" dirty="0">
                <a:hlinkClick r:id="rId3"/>
              </a:rPr>
              <a:t>The </a:t>
            </a:r>
            <a:r>
              <a:rPr lang="en-US" sz="2000" dirty="0" err="1">
                <a:hlinkClick r:id="rId3"/>
              </a:rPr>
              <a:t>Heilmeier’s</a:t>
            </a:r>
            <a:r>
              <a:rPr lang="en-US" sz="2000" dirty="0">
                <a:hlinkClick r:id="rId3"/>
              </a:rPr>
              <a:t> Catechism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801669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Finalized 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 pages including references that </a:t>
            </a:r>
            <a:r>
              <a:rPr lang="en-US" b="1" dirty="0">
                <a:solidFill>
                  <a:srgbClr val="FF0000"/>
                </a:solidFill>
              </a:rPr>
              <a:t>must</a:t>
            </a:r>
            <a:r>
              <a:rPr lang="en-US" dirty="0"/>
              <a:t> include</a:t>
            </a:r>
          </a:p>
          <a:p>
            <a:pPr lvl="1"/>
            <a:r>
              <a:rPr lang="en-US" dirty="0"/>
              <a:t>Have the structure of the final report</a:t>
            </a:r>
          </a:p>
          <a:p>
            <a:pPr lvl="1"/>
            <a:r>
              <a:rPr lang="en-US" dirty="0"/>
              <a:t>Complete introduction written</a:t>
            </a:r>
          </a:p>
          <a:p>
            <a:pPr lvl="1"/>
            <a:r>
              <a:rPr lang="en-US" dirty="0"/>
              <a:t>Status of the project</a:t>
            </a:r>
          </a:p>
          <a:p>
            <a:pPr lvl="1"/>
            <a:r>
              <a:rPr lang="en-US" dirty="0"/>
              <a:t>Plan for the remaining time</a:t>
            </a:r>
          </a:p>
          <a:p>
            <a:pPr lvl="1"/>
            <a:endParaRPr lang="en-US" dirty="0"/>
          </a:p>
          <a:p>
            <a:r>
              <a:rPr lang="en-US" dirty="0"/>
              <a:t>Approved by the instructor and agreed upon by you</a:t>
            </a:r>
          </a:p>
          <a:p>
            <a:pPr lvl="1"/>
            <a:r>
              <a:rPr lang="en-US" dirty="0"/>
              <a:t>Forms the basis of expectation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9884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In-class short presentation over one day (or two days if necessary)</a:t>
            </a:r>
          </a:p>
          <a:p>
            <a:pPr lvl="1"/>
            <a:r>
              <a:rPr lang="en-US" dirty="0"/>
              <a:t>This is to make sure you are making progress</a:t>
            </a:r>
          </a:p>
          <a:p>
            <a:r>
              <a:rPr lang="en-US" dirty="0"/>
              <a:t>Must include</a:t>
            </a:r>
          </a:p>
          <a:p>
            <a:pPr lvl="1"/>
            <a:r>
              <a:rPr lang="en-US" dirty="0"/>
              <a:t>What is the problem?</a:t>
            </a:r>
          </a:p>
          <a:p>
            <a:pPr lvl="1"/>
            <a:r>
              <a:rPr lang="en-US" dirty="0"/>
              <a:t>Why is it important?</a:t>
            </a:r>
          </a:p>
          <a:p>
            <a:pPr lvl="1"/>
            <a:r>
              <a:rPr lang="en-US" dirty="0"/>
              <a:t>What are the most related work?</a:t>
            </a:r>
          </a:p>
          <a:p>
            <a:pPr lvl="1"/>
            <a:r>
              <a:rPr lang="en-US" dirty="0"/>
              <a:t>What’s your idea and progress so far?</a:t>
            </a:r>
          </a:p>
          <a:p>
            <a:pPr lvl="1"/>
            <a:r>
              <a:rPr lang="en-US" dirty="0"/>
              <a:t>How are/will you evaluate it?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3413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presentation and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Presentation</a:t>
            </a:r>
          </a:p>
          <a:p>
            <a:pPr lvl="1"/>
            <a:r>
              <a:rPr lang="en-US" dirty="0"/>
              <a:t>Around 15-20 min, similar to a conference presentation</a:t>
            </a:r>
          </a:p>
          <a:p>
            <a:endParaRPr lang="en-US" dirty="0"/>
          </a:p>
          <a:p>
            <a:r>
              <a:rPr lang="en-US" dirty="0"/>
              <a:t>Research paper</a:t>
            </a:r>
          </a:p>
          <a:p>
            <a:pPr lvl="1"/>
            <a:r>
              <a:rPr lang="en-US" dirty="0"/>
              <a:t>The key part should be written similar to the papers you’ve read</a:t>
            </a:r>
          </a:p>
          <a:p>
            <a:pPr lvl="1"/>
            <a:r>
              <a:rPr lang="en-US" dirty="0"/>
              <a:t>Your goal is to do publishable quality ML systems research</a:t>
            </a:r>
          </a:p>
          <a:p>
            <a:pPr lvl="1"/>
            <a:r>
              <a:rPr lang="en-US" dirty="0"/>
              <a:t>Up to five “best projects” will be earmarked for expedited submission to a renowned conference, with the help of the instructor</a:t>
            </a:r>
          </a:p>
          <a:p>
            <a:endParaRPr lang="en-US" dirty="0"/>
          </a:p>
          <a:p>
            <a:r>
              <a:rPr lang="en-US" dirty="0"/>
              <a:t>Also, submit self-contained code as a zip file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64C76C-631C-F24D-A8AD-AF343314979E}"/>
              </a:ext>
            </a:extLst>
          </p:cNvPr>
          <p:cNvSpPr txBox="1"/>
          <p:nvPr/>
        </p:nvSpPr>
        <p:spPr>
          <a:xfrm>
            <a:off x="4925080" y="3059668"/>
            <a:ext cx="6456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Read: </a:t>
            </a:r>
            <a:r>
              <a:rPr lang="en-US" dirty="0">
                <a:hlinkClick r:id="rId2"/>
              </a:rPr>
              <a:t>How to Write a Great Research Paper</a:t>
            </a:r>
            <a:r>
              <a:rPr lang="en-US" dirty="0"/>
              <a:t> by Simon Peyton Jones</a:t>
            </a:r>
          </a:p>
        </p:txBody>
      </p:sp>
    </p:spTree>
    <p:extLst>
      <p:ext uri="{BB962C8B-B14F-4D97-AF65-F5344CB8AC3E}">
        <p14:creationId xmlns:p14="http://schemas.microsoft.com/office/powerpoint/2010/main" val="17841527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Rough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Abstract</a:t>
            </a:r>
          </a:p>
          <a:p>
            <a:r>
              <a:rPr lang="en-US" dirty="0"/>
              <a:t>Introduction (Highlight the importance and give intuition of solution)</a:t>
            </a:r>
          </a:p>
          <a:p>
            <a:r>
              <a:rPr lang="en-US" dirty="0">
                <a:solidFill>
                  <a:srgbClr val="FF0000"/>
                </a:solidFill>
              </a:rPr>
              <a:t>Motivation</a:t>
            </a:r>
            <a:r>
              <a:rPr lang="en-US" dirty="0"/>
              <a:t> (Use data and simple examples)</a:t>
            </a:r>
          </a:p>
          <a:p>
            <a:r>
              <a:rPr lang="en-US" dirty="0"/>
              <a:t>Overview (Summarize your overall solution so that readers can follow later)</a:t>
            </a:r>
          </a:p>
          <a:p>
            <a:r>
              <a:rPr lang="en-US" dirty="0">
                <a:solidFill>
                  <a:srgbClr val="FF0000"/>
                </a:solidFill>
              </a:rPr>
              <a:t>Core Idea</a:t>
            </a:r>
            <a:r>
              <a:rPr lang="en-US" dirty="0"/>
              <a:t> (Main contribution w/ challenges and how you address them)</a:t>
            </a:r>
          </a:p>
          <a:p>
            <a:r>
              <a:rPr lang="en-US" dirty="0"/>
              <a:t>Implementation (Discuss non-obvious parts of your implementation)</a:t>
            </a:r>
          </a:p>
          <a:p>
            <a:r>
              <a:rPr lang="en-US" dirty="0">
                <a:solidFill>
                  <a:srgbClr val="FF0000"/>
                </a:solidFill>
              </a:rPr>
              <a:t>Evaluation</a:t>
            </a:r>
            <a:r>
              <a:rPr lang="en-US" dirty="0"/>
              <a:t> (Convince readers that it works and when it fails)</a:t>
            </a:r>
          </a:p>
          <a:p>
            <a:r>
              <a:rPr lang="en-US" dirty="0">
                <a:solidFill>
                  <a:srgbClr val="FF0000"/>
                </a:solidFill>
              </a:rPr>
              <a:t>Related Work</a:t>
            </a:r>
            <a:r>
              <a:rPr lang="en-US" dirty="0"/>
              <a:t> (Let readers know that you know your competition!)</a:t>
            </a:r>
          </a:p>
          <a:p>
            <a:r>
              <a:rPr lang="en-US" dirty="0"/>
              <a:t>Discussion (Know your limitations and possible workarounds)</a:t>
            </a:r>
          </a:p>
          <a:p>
            <a:r>
              <a:rPr lang="en-US" dirty="0"/>
              <a:t>Conclusion (Summarize and point out future work)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542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97F03-AB43-0243-BDF6-CB69A8FA4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check-ins and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BCC1A-F99E-8B44-9269-E1121D668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Mandatory meeting around the time each milestone is due</a:t>
            </a:r>
          </a:p>
          <a:p>
            <a:pPr lvl="1"/>
            <a:r>
              <a:rPr lang="en-US" dirty="0"/>
              <a:t>By appointment</a:t>
            </a:r>
          </a:p>
          <a:p>
            <a:endParaRPr lang="en-US" dirty="0"/>
          </a:p>
          <a:p>
            <a:r>
              <a:rPr lang="en-US" dirty="0"/>
              <a:t>Also, send an update (via Piazza) each week to the instructor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what you did this week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which papers you read this week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what you need to do next week to stay on track</a:t>
            </a:r>
          </a:p>
          <a:p>
            <a:endParaRPr lang="en-US" dirty="0"/>
          </a:p>
          <a:p>
            <a:r>
              <a:rPr lang="en-US" dirty="0"/>
              <a:t>These updates will not be graded; the idea is to make sure you are making incremental progress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B6F56-F360-1245-B84D-74B4AC95D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230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we move on…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Late work policy: </a:t>
            </a:r>
            <a:r>
              <a:rPr lang="en-US" b="1" dirty="0"/>
              <a:t>no extensions</a:t>
            </a:r>
          </a:p>
          <a:p>
            <a:pPr lvl="1"/>
            <a:r>
              <a:rPr lang="en-US" dirty="0"/>
              <a:t>Any exceptional circumstances, talk to us early</a:t>
            </a:r>
          </a:p>
          <a:p>
            <a:r>
              <a:rPr lang="en-US" dirty="0"/>
              <a:t>Zero tolerance for academic misconduct</a:t>
            </a:r>
          </a:p>
          <a:p>
            <a:pPr lvl="1"/>
            <a:r>
              <a:rPr lang="en-US" dirty="0"/>
              <a:t>Cheating, plagiarism, any form of dishonesty will be handled with maximum severity</a:t>
            </a:r>
          </a:p>
          <a:p>
            <a:r>
              <a:rPr lang="en-US" dirty="0"/>
              <a:t>Slides will be posted after the class</a:t>
            </a:r>
          </a:p>
          <a:p>
            <a:r>
              <a:rPr lang="en-US" dirty="0"/>
              <a:t>Everyone must read all the assigned papers before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337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337CD-99EE-C049-AD2A-28BDADB36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What do </a:t>
            </a:r>
            <a:r>
              <a:rPr lang="en-US" sz="5400" b="1" dirty="0">
                <a:solidFill>
                  <a:srgbClr val="F0911F"/>
                </a:solidFill>
              </a:rPr>
              <a:t>you</a:t>
            </a:r>
            <a:r>
              <a:rPr lang="en-US" sz="5400" dirty="0"/>
              <a:t> expect from this class?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3E737-022A-6D45-BD0B-4BEF6083FD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7986B3-8644-5D46-81D4-0045EA02F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027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7BD02-AA61-A44B-8F26-02E913415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for next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05598-45BF-9441-B1B6-344CF6F8A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 29 – What makes great ML Systems Research?</a:t>
            </a:r>
          </a:p>
          <a:p>
            <a:pPr lvl="1"/>
            <a:r>
              <a:rPr lang="en-US" dirty="0"/>
              <a:t>Readings to be done before class</a:t>
            </a:r>
          </a:p>
          <a:p>
            <a:pPr lvl="1"/>
            <a:r>
              <a:rPr lang="en-US" b="1" dirty="0">
                <a:solidFill>
                  <a:srgbClr val="F0911F"/>
                </a:solidFill>
              </a:rPr>
              <a:t>One trial (not graded) review</a:t>
            </a:r>
            <a:r>
              <a:rPr lang="en-US" dirty="0"/>
              <a:t>: A Berkeley View of Systems Challenges for AI</a:t>
            </a:r>
          </a:p>
          <a:p>
            <a:endParaRPr lang="en-US" dirty="0"/>
          </a:p>
          <a:p>
            <a:r>
              <a:rPr lang="en-US" dirty="0"/>
              <a:t>Next week – Background Review</a:t>
            </a:r>
          </a:p>
          <a:p>
            <a:pPr lvl="1"/>
            <a:r>
              <a:rPr lang="en-US" dirty="0"/>
              <a:t>A review of the latest breakthrough in AI/ML</a:t>
            </a:r>
          </a:p>
          <a:p>
            <a:endParaRPr lang="en-US" dirty="0"/>
          </a:p>
          <a:p>
            <a:r>
              <a:rPr lang="en-US" dirty="0"/>
              <a:t>Also, have a look at the schedule and look through the linked resources and optional readings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BCD567-0752-694D-AD30-DA9BFCA24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879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7334B-E357-2E4E-A652-3336F89CD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this class is NOT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AE638-ED15-3741-8995-940B0B94E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an introductory class to AI/ML</a:t>
            </a:r>
          </a:p>
          <a:p>
            <a:pPr lvl="1"/>
            <a:r>
              <a:rPr lang="en-US" dirty="0"/>
              <a:t>Students taking the class should already be familiar with AI/ML concepts</a:t>
            </a:r>
          </a:p>
          <a:p>
            <a:endParaRPr lang="en-US" dirty="0"/>
          </a:p>
          <a:p>
            <a:r>
              <a:rPr lang="en-US" dirty="0"/>
              <a:t>Not an established syllabus in the subject’s area</a:t>
            </a:r>
          </a:p>
          <a:p>
            <a:pPr lvl="1"/>
            <a:r>
              <a:rPr lang="en-US" dirty="0"/>
              <a:t>No knowledge is cast in stone; fast-paced progress is continuously happening</a:t>
            </a:r>
          </a:p>
          <a:p>
            <a:pPr lvl="1"/>
            <a:r>
              <a:rPr lang="en-US" dirty="0"/>
              <a:t>Corollary: there’s no textbook!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E7E55B-973A-D64D-B5E5-04E30E49C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190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0A717-6E1A-554B-8A0A-5EEC981C3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Should you take this class?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33F06-6AFB-6542-9CE5-1EAB9E912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Good programming skills</a:t>
            </a:r>
          </a:p>
          <a:p>
            <a:endParaRPr lang="en-US" dirty="0"/>
          </a:p>
          <a:p>
            <a:r>
              <a:rPr lang="en-US" dirty="0"/>
              <a:t>One systems-related course (e.g., CS240, CS244, CS245)</a:t>
            </a:r>
          </a:p>
          <a:p>
            <a:pPr lvl="1"/>
            <a:r>
              <a:rPr lang="en-US" dirty="0"/>
              <a:t>Taking CS240 same semester is OK</a:t>
            </a:r>
          </a:p>
          <a:p>
            <a:r>
              <a:rPr lang="en-US" dirty="0"/>
              <a:t>One AI/ML-related course (e.g., CS229, CS390DD, Coursera)</a:t>
            </a:r>
          </a:p>
          <a:p>
            <a:endParaRPr lang="en-US" dirty="0"/>
          </a:p>
          <a:p>
            <a:r>
              <a:rPr lang="en-US" dirty="0"/>
              <a:t>Experience with ML frameworks (e.g., TensorFlow, </a:t>
            </a:r>
            <a:r>
              <a:rPr lang="en-US" dirty="0" err="1"/>
              <a:t>PyTorch</a:t>
            </a:r>
            <a:r>
              <a:rPr lang="en-US" dirty="0"/>
              <a:t>, etc.)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0A1F6E-E8E6-EA44-8C23-4990F86AB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90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D875A1-C834-1846-AE2F-DDD882BE7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goal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CF3AEFC-C758-A841-A7D2-E713B72C5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0911F"/>
                </a:solidFill>
              </a:rPr>
              <a:t>Identify and solve big/impactful problems at the intersection between AI/ML and Systems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E463F-8FDB-0040-86EA-E64EB5919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492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ttps://blog.openai.com/content/images/2018/05/compute_diagram-log@2x-3.png">
            <a:extLst>
              <a:ext uri="{FF2B5EF4-FFF2-40B4-BE49-F238E27FC236}">
                <a16:creationId xmlns:a16="http://schemas.microsoft.com/office/drawing/2014/main" id="{3C341B3C-BE9D-8D4C-A7CE-39F91CCAC0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363" y="647952"/>
            <a:ext cx="7575228" cy="5933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9A11C7-BD2B-1E43-8001-8584F8517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0171A-034E-5442-936F-923C64BE3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need for systems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72B867-FBCC-414F-958C-62DD6C943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517F68-0ABB-A845-A1D1-4C302165CFFB}"/>
              </a:ext>
            </a:extLst>
          </p:cNvPr>
          <p:cNvSpPr/>
          <p:nvPr/>
        </p:nvSpPr>
        <p:spPr>
          <a:xfrm>
            <a:off x="4530346" y="6274104"/>
            <a:ext cx="45873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ea typeface="Helvetica" charset="0"/>
                <a:cs typeface="Helvetica" charset="0"/>
              </a:rPr>
              <a:t>AI and Compute (</a:t>
            </a:r>
            <a:r>
              <a:rPr lang="en-US" sz="1400" dirty="0">
                <a:ea typeface="Helvetica" charset="0"/>
                <a:cs typeface="Helvetica" charset="0"/>
                <a:hlinkClick r:id="rId3"/>
              </a:rPr>
              <a:t>https://blog.openai.com/ai-and-compute/</a:t>
            </a:r>
            <a:r>
              <a:rPr lang="en-US" sz="1400" dirty="0">
                <a:ea typeface="Helvetica" charset="0"/>
                <a:cs typeface="Helvetica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12240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F59BC-22A2-C040-9DF7-130366A03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CF0E5-050F-4C4C-AA12-65E8C6541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Study</a:t>
            </a:r>
          </a:p>
          <a:p>
            <a:r>
              <a:rPr lang="en-US" dirty="0"/>
              <a:t>Major AI developments through systems’ lens</a:t>
            </a:r>
          </a:p>
          <a:p>
            <a:r>
              <a:rPr lang="en-US" dirty="0"/>
              <a:t>System-related problems that might leverage AI techniques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Enable Systems and AI students to collaborate on projects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DD5C0E-C6B9-D545-AF81-1B07FD7B9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444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B385-2EA9-1941-8008-267106FC2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503DD1-9667-1B4B-A7F3-735305B61A7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ML Platforms</a:t>
            </a:r>
          </a:p>
          <a:p>
            <a:r>
              <a:rPr lang="en-US" dirty="0"/>
              <a:t>Model Development and Training Frameworks</a:t>
            </a:r>
          </a:p>
          <a:p>
            <a:r>
              <a:rPr lang="en-US" dirty="0"/>
              <a:t>Prediction Serving</a:t>
            </a:r>
          </a:p>
          <a:p>
            <a:r>
              <a:rPr lang="en-US" dirty="0"/>
              <a:t>Hyperparameter Tuning and </a:t>
            </a:r>
            <a:r>
              <a:rPr lang="en-US" dirty="0" err="1"/>
              <a:t>AutoML</a:t>
            </a:r>
            <a:endParaRPr lang="en-US" dirty="0"/>
          </a:p>
          <a:p>
            <a:r>
              <a:rPr lang="en-US" dirty="0"/>
              <a:t>Distributed Model Training</a:t>
            </a:r>
          </a:p>
          <a:p>
            <a:r>
              <a:rPr lang="en-US" dirty="0"/>
              <a:t>Model Compilation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B4C649-F317-8A4E-A0B0-067B0D6B754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Hardware Acceleration for Machine Learning</a:t>
            </a:r>
          </a:p>
          <a:p>
            <a:r>
              <a:rPr lang="en-US" dirty="0"/>
              <a:t>Debugging and Interpretability</a:t>
            </a:r>
          </a:p>
          <a:p>
            <a:r>
              <a:rPr lang="en-US" dirty="0"/>
              <a:t>Testing and Verification</a:t>
            </a:r>
          </a:p>
          <a:p>
            <a:r>
              <a:rPr lang="en-US" dirty="0"/>
              <a:t>Secure Machine Learning</a:t>
            </a:r>
          </a:p>
          <a:p>
            <a:r>
              <a:rPr lang="en-US" dirty="0"/>
              <a:t>Machine Learning Applied to Systems</a:t>
            </a:r>
          </a:p>
          <a:p>
            <a:endParaRPr lang="en-US" dirty="0"/>
          </a:p>
          <a:p>
            <a:r>
              <a:rPr lang="en-US" dirty="0"/>
              <a:t>Open to inputs and suggestions!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1C38C7-A79A-E94E-B150-E4CC14B90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7E603-FAFA-9C4A-87C2-4EA3D76018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83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1750</Words>
  <Application>Microsoft Macintosh PowerPoint</Application>
  <PresentationFormat>Widescreen</PresentationFormat>
  <Paragraphs>300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Gill Sans</vt:lpstr>
      <vt:lpstr>Office Theme</vt:lpstr>
      <vt:lpstr>Intro and Course Overview</vt:lpstr>
      <vt:lpstr>Course information</vt:lpstr>
      <vt:lpstr>What do you expect from this class?</vt:lpstr>
      <vt:lpstr>What this class is NOT</vt:lpstr>
      <vt:lpstr>Should you take this class?</vt:lpstr>
      <vt:lpstr>Main goal</vt:lpstr>
      <vt:lpstr>Why?</vt:lpstr>
      <vt:lpstr>How?</vt:lpstr>
      <vt:lpstr>Topics</vt:lpstr>
      <vt:lpstr>Course format</vt:lpstr>
      <vt:lpstr>Pretend PC</vt:lpstr>
      <vt:lpstr>Reading assignments</vt:lpstr>
      <vt:lpstr>Critical reading</vt:lpstr>
      <vt:lpstr>Reviews</vt:lpstr>
      <vt:lpstr>Typical week</vt:lpstr>
      <vt:lpstr>Grading</vt:lpstr>
      <vt:lpstr>Participation</vt:lpstr>
      <vt:lpstr>Paper reviews</vt:lpstr>
      <vt:lpstr>Project</vt:lpstr>
      <vt:lpstr>Projects</vt:lpstr>
      <vt:lpstr>Original research: How to approach it?</vt:lpstr>
      <vt:lpstr>Milestones</vt:lpstr>
      <vt:lpstr>Draft proposal</vt:lpstr>
      <vt:lpstr>Finalized proposal</vt:lpstr>
      <vt:lpstr>Midterm presentation</vt:lpstr>
      <vt:lpstr>Final presentation and report</vt:lpstr>
      <vt:lpstr>Rough outline</vt:lpstr>
      <vt:lpstr>Regular check-ins and meetings</vt:lpstr>
      <vt:lpstr>Before we move on…</vt:lpstr>
      <vt:lpstr>Plan for next meetings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overview</dc:title>
  <dc:creator>Marco Canini</dc:creator>
  <cp:lastModifiedBy>Marco Canini</cp:lastModifiedBy>
  <cp:revision>51</cp:revision>
  <dcterms:created xsi:type="dcterms:W3CDTF">2019-08-26T07:11:21Z</dcterms:created>
  <dcterms:modified xsi:type="dcterms:W3CDTF">2019-08-26T09:39:07Z</dcterms:modified>
</cp:coreProperties>
</file>