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256" r:id="rId2"/>
    <p:sldId id="329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325" r:id="rId12"/>
    <p:sldId id="326" r:id="rId13"/>
    <p:sldId id="309" r:id="rId14"/>
    <p:sldId id="297" r:id="rId15"/>
    <p:sldId id="301" r:id="rId16"/>
    <p:sldId id="327" r:id="rId17"/>
    <p:sldId id="315" r:id="rId18"/>
    <p:sldId id="302" r:id="rId19"/>
    <p:sldId id="307" r:id="rId20"/>
    <p:sldId id="328" r:id="rId21"/>
    <p:sldId id="310" r:id="rId22"/>
    <p:sldId id="314" r:id="rId23"/>
    <p:sldId id="312" r:id="rId24"/>
    <p:sldId id="313" r:id="rId25"/>
    <p:sldId id="303" r:id="rId26"/>
    <p:sldId id="317" r:id="rId27"/>
    <p:sldId id="316" r:id="rId28"/>
    <p:sldId id="318" r:id="rId29"/>
    <p:sldId id="319" r:id="rId30"/>
    <p:sldId id="320" r:id="rId31"/>
    <p:sldId id="321" r:id="rId32"/>
    <p:sldId id="322" r:id="rId33"/>
    <p:sldId id="323" r:id="rId34"/>
    <p:sldId id="324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49"/>
    <p:restoredTop sz="96327"/>
  </p:normalViewPr>
  <p:slideViewPr>
    <p:cSldViewPr snapToGrid="0">
      <p:cViewPr varScale="1">
        <p:scale>
          <a:sx n="204" d="100"/>
          <a:sy n="204" d="100"/>
        </p:scale>
        <p:origin x="23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A9851-9DCE-D240-A37C-13394D17255F}" type="datetimeFigureOut">
              <a:rPr lang="en-US" smtClean="0"/>
              <a:t>2/3/24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3F65B-53AB-8843-8A13-742D9DFE7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48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7CE4489-D883-B326-8818-8167AFE8BC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D4883-7824-DE42-BA07-412053D14F5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43714" name="Rectangle 2">
            <a:extLst>
              <a:ext uri="{FF2B5EF4-FFF2-40B4-BE49-F238E27FC236}">
                <a16:creationId xmlns:a16="http://schemas.microsoft.com/office/drawing/2014/main" id="{996BD44C-9412-6310-CBA6-C5DCABF0F3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08FF9DC4-1631-9246-18DE-DAE6EC2B4D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5AC870-B2A3-4BF3-9D46-94F236F7E1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008ECF-29D9-8F47-B329-3BBBBD4AF98E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94242" name="Rectangle 2">
            <a:extLst>
              <a:ext uri="{FF2B5EF4-FFF2-40B4-BE49-F238E27FC236}">
                <a16:creationId xmlns:a16="http://schemas.microsoft.com/office/drawing/2014/main" id="{4767DD11-0B70-AEE2-E213-DF2CBCF2CA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>
            <a:extLst>
              <a:ext uri="{FF2B5EF4-FFF2-40B4-BE49-F238E27FC236}">
                <a16:creationId xmlns:a16="http://schemas.microsoft.com/office/drawing/2014/main" id="{E85484DC-7E49-D2C9-3029-CCDAD9632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5A8A14-B78B-61C5-FD0F-89207267F3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F0CBA7-B4DF-2342-9492-B95344CDCA65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57378" name="Rectangle 2">
            <a:extLst>
              <a:ext uri="{FF2B5EF4-FFF2-40B4-BE49-F238E27FC236}">
                <a16:creationId xmlns:a16="http://schemas.microsoft.com/office/drawing/2014/main" id="{28828E87-F7B6-92F1-C299-9376D4E5CD6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79" name="Rectangle 3">
            <a:extLst>
              <a:ext uri="{FF2B5EF4-FFF2-40B4-BE49-F238E27FC236}">
                <a16:creationId xmlns:a16="http://schemas.microsoft.com/office/drawing/2014/main" id="{E05ABA50-7820-8DAD-253D-92B07638FA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375F604-6D35-2AAE-1CE7-23717C0101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0B0E5A-7164-BE47-82CC-105AFB5151C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32802" name="Rectangle 2">
            <a:extLst>
              <a:ext uri="{FF2B5EF4-FFF2-40B4-BE49-F238E27FC236}">
                <a16:creationId xmlns:a16="http://schemas.microsoft.com/office/drawing/2014/main" id="{FC7088E6-BF3C-4139-939C-D97DB205BC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2803" name="Rectangle 3">
            <a:extLst>
              <a:ext uri="{FF2B5EF4-FFF2-40B4-BE49-F238E27FC236}">
                <a16:creationId xmlns:a16="http://schemas.microsoft.com/office/drawing/2014/main" id="{456A8680-26B1-53B8-01A1-09DE0BFFF3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44CE2A-9FB9-7662-E250-0CDC3E09D4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E547ED-50BD-E040-886C-CEBAB91495D0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40994" name="Rectangle 2">
            <a:extLst>
              <a:ext uri="{FF2B5EF4-FFF2-40B4-BE49-F238E27FC236}">
                <a16:creationId xmlns:a16="http://schemas.microsoft.com/office/drawing/2014/main" id="{FA3B3D5B-5F13-455B-9FE6-63F060D7784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>
            <a:extLst>
              <a:ext uri="{FF2B5EF4-FFF2-40B4-BE49-F238E27FC236}">
                <a16:creationId xmlns:a16="http://schemas.microsoft.com/office/drawing/2014/main" id="{FF3A823D-0895-D361-F6EE-C8395BB1C5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811CC13-5B4B-70E4-85D3-E43FEE18ED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A264B6-09D7-7048-B279-1256777E320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96290" name="Rectangle 2">
            <a:extLst>
              <a:ext uri="{FF2B5EF4-FFF2-40B4-BE49-F238E27FC236}">
                <a16:creationId xmlns:a16="http://schemas.microsoft.com/office/drawing/2014/main" id="{6B7E7A13-A741-C60A-5DD6-8A794349AE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1" name="Rectangle 3">
            <a:extLst>
              <a:ext uri="{FF2B5EF4-FFF2-40B4-BE49-F238E27FC236}">
                <a16:creationId xmlns:a16="http://schemas.microsoft.com/office/drawing/2014/main" id="{5E487F54-E2A4-E6EF-F598-836014FAA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A296993-D8A2-DC59-D9AC-99BFE4053F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C00081-7550-7444-BBE2-62F09A72C3EB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69666" name="Rectangle 2">
            <a:extLst>
              <a:ext uri="{FF2B5EF4-FFF2-40B4-BE49-F238E27FC236}">
                <a16:creationId xmlns:a16="http://schemas.microsoft.com/office/drawing/2014/main" id="{34846CEB-C912-B531-13AC-FCDF0448AB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3">
            <a:extLst>
              <a:ext uri="{FF2B5EF4-FFF2-40B4-BE49-F238E27FC236}">
                <a16:creationId xmlns:a16="http://schemas.microsoft.com/office/drawing/2014/main" id="{D38E9609-D870-FF43-7568-10095CACB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80CA633-6487-01B0-4625-0F38E47913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0E2CA0-6E22-D443-BC31-C8B39630453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43042" name="Rectangle 2">
            <a:extLst>
              <a:ext uri="{FF2B5EF4-FFF2-40B4-BE49-F238E27FC236}">
                <a16:creationId xmlns:a16="http://schemas.microsoft.com/office/drawing/2014/main" id="{688C40DB-78C6-8E44-78C2-9FBADBFC85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>
            <a:extLst>
              <a:ext uri="{FF2B5EF4-FFF2-40B4-BE49-F238E27FC236}">
                <a16:creationId xmlns:a16="http://schemas.microsoft.com/office/drawing/2014/main" id="{4F9B0F06-F790-D4D4-FD2C-53E621274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551347A-BC72-6FC7-CCFA-94C9E5DF10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61E330-120A-B44F-99E0-9D57D7AADF28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53282" name="Rectangle 2">
            <a:extLst>
              <a:ext uri="{FF2B5EF4-FFF2-40B4-BE49-F238E27FC236}">
                <a16:creationId xmlns:a16="http://schemas.microsoft.com/office/drawing/2014/main" id="{F64202C6-ACBB-9322-E5E0-E341763763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3" name="Rectangle 3">
            <a:extLst>
              <a:ext uri="{FF2B5EF4-FFF2-40B4-BE49-F238E27FC236}">
                <a16:creationId xmlns:a16="http://schemas.microsoft.com/office/drawing/2014/main" id="{76D542DB-6C7A-C8C9-6846-AAF8D732A3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EE67680-BD20-DD21-C72A-79E4C261F4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2D917-657A-574E-ACCE-58D67B188780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98338" name="Rectangle 2">
            <a:extLst>
              <a:ext uri="{FF2B5EF4-FFF2-40B4-BE49-F238E27FC236}">
                <a16:creationId xmlns:a16="http://schemas.microsoft.com/office/drawing/2014/main" id="{13760CA5-9B49-FDD8-8CE4-4E3144154FA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>
            <a:extLst>
              <a:ext uri="{FF2B5EF4-FFF2-40B4-BE49-F238E27FC236}">
                <a16:creationId xmlns:a16="http://schemas.microsoft.com/office/drawing/2014/main" id="{89EC0D62-6F00-3A83-8C64-09E255F0BE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56DF16-308C-27FE-7A22-2559CB569D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6C626-B3C9-ED45-BC4D-29A906D88981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59426" name="Rectangle 2">
            <a:extLst>
              <a:ext uri="{FF2B5EF4-FFF2-40B4-BE49-F238E27FC236}">
                <a16:creationId xmlns:a16="http://schemas.microsoft.com/office/drawing/2014/main" id="{59C2BBAB-79E0-879C-3094-FB9F984A68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9427" name="Rectangle 3">
            <a:extLst>
              <a:ext uri="{FF2B5EF4-FFF2-40B4-BE49-F238E27FC236}">
                <a16:creationId xmlns:a16="http://schemas.microsoft.com/office/drawing/2014/main" id="{70397B2B-5259-0387-16C8-42EAEAC84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CB7443-77F0-F331-4FA5-DA8BAB343B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CA400A-2535-8047-9CEF-CA5AFFD2E1E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318466" name="Rectangle 2">
            <a:extLst>
              <a:ext uri="{FF2B5EF4-FFF2-40B4-BE49-F238E27FC236}">
                <a16:creationId xmlns:a16="http://schemas.microsoft.com/office/drawing/2014/main" id="{297CB74C-243E-9DE9-569A-A5E600A3624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74F408B1-29FE-A8E5-7DF6-EEBD5EFC62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EEDEE5-9AA8-92C4-B6F2-9E2C1F2839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8CEF9E-DB04-F24F-891B-A8B67DE8E28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67618" name="Rectangle 2">
            <a:extLst>
              <a:ext uri="{FF2B5EF4-FFF2-40B4-BE49-F238E27FC236}">
                <a16:creationId xmlns:a16="http://schemas.microsoft.com/office/drawing/2014/main" id="{B921D7BB-9870-06CB-70E4-BD7BCD84AD9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7619" name="Rectangle 3">
            <a:extLst>
              <a:ext uri="{FF2B5EF4-FFF2-40B4-BE49-F238E27FC236}">
                <a16:creationId xmlns:a16="http://schemas.microsoft.com/office/drawing/2014/main" id="{0B0928CB-4A0E-75FF-20EC-89EFDD5652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1E33E4-E4A0-A2F7-9B53-36E18D18E4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BCC53F-8F07-4542-B355-3F4487AA39FF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363522" name="Rectangle 2">
            <a:extLst>
              <a:ext uri="{FF2B5EF4-FFF2-40B4-BE49-F238E27FC236}">
                <a16:creationId xmlns:a16="http://schemas.microsoft.com/office/drawing/2014/main" id="{E1FAD731-E968-4B8B-A8AB-3E7B059CB87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ACB126B9-6D79-4192-111D-5191D881E3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7EBD289-6BF9-8A53-9975-1DFB80EE8E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495BE-C51E-7640-AAFA-C199C50AC652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365570" name="Rectangle 2">
            <a:extLst>
              <a:ext uri="{FF2B5EF4-FFF2-40B4-BE49-F238E27FC236}">
                <a16:creationId xmlns:a16="http://schemas.microsoft.com/office/drawing/2014/main" id="{5D830415-6ECB-33B1-0FF6-F17EEFDDC6B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5571" name="Rectangle 3">
            <a:extLst>
              <a:ext uri="{FF2B5EF4-FFF2-40B4-BE49-F238E27FC236}">
                <a16:creationId xmlns:a16="http://schemas.microsoft.com/office/drawing/2014/main" id="{0DC548DC-882D-7490-7DD3-B64F86EDB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AB910B-B69C-9E49-E7B9-A78D92D7D9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F4E529-1633-0B43-A456-36FABA934ABC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345090" name="Rectangle 2">
            <a:extLst>
              <a:ext uri="{FF2B5EF4-FFF2-40B4-BE49-F238E27FC236}">
                <a16:creationId xmlns:a16="http://schemas.microsoft.com/office/drawing/2014/main" id="{49CDFB20-3FB7-C543-B07B-D6F82B3488F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5091" name="Rectangle 3">
            <a:extLst>
              <a:ext uri="{FF2B5EF4-FFF2-40B4-BE49-F238E27FC236}">
                <a16:creationId xmlns:a16="http://schemas.microsoft.com/office/drawing/2014/main" id="{3E82A1D0-ADD9-C35D-7D71-AE5D69F2F8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9CF4300-FFA1-4B4B-73EE-0750E91E3F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19995D-A65C-9445-8636-7E44C7063CB6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375810" name="Rectangle 2">
            <a:extLst>
              <a:ext uri="{FF2B5EF4-FFF2-40B4-BE49-F238E27FC236}">
                <a16:creationId xmlns:a16="http://schemas.microsoft.com/office/drawing/2014/main" id="{57814703-2C9C-AB5E-A5F6-E40A0BEF79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>
            <a:extLst>
              <a:ext uri="{FF2B5EF4-FFF2-40B4-BE49-F238E27FC236}">
                <a16:creationId xmlns:a16="http://schemas.microsoft.com/office/drawing/2014/main" id="{8EE764E7-FDDF-E421-372D-E62004C28F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B64293A-2219-7E5C-8CB1-8A5E06EFE9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176922-E6E9-7F42-BD5D-81FD8C926B07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373762" name="Rectangle 2">
            <a:extLst>
              <a:ext uri="{FF2B5EF4-FFF2-40B4-BE49-F238E27FC236}">
                <a16:creationId xmlns:a16="http://schemas.microsoft.com/office/drawing/2014/main" id="{CE24E0CA-68CC-4F46-4762-A06F160695F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>
            <a:extLst>
              <a:ext uri="{FF2B5EF4-FFF2-40B4-BE49-F238E27FC236}">
                <a16:creationId xmlns:a16="http://schemas.microsoft.com/office/drawing/2014/main" id="{89E7FE3B-375D-2897-6AA1-1D85BB097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2243909-C3F3-ACA0-4A43-894E5A4BB5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EE9883-66CF-B448-B946-7B71375C4965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377858" name="Rectangle 2">
            <a:extLst>
              <a:ext uri="{FF2B5EF4-FFF2-40B4-BE49-F238E27FC236}">
                <a16:creationId xmlns:a16="http://schemas.microsoft.com/office/drawing/2014/main" id="{F6B0BD18-9C35-B2A0-814D-31FAD7A45E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>
            <a:extLst>
              <a:ext uri="{FF2B5EF4-FFF2-40B4-BE49-F238E27FC236}">
                <a16:creationId xmlns:a16="http://schemas.microsoft.com/office/drawing/2014/main" id="{38ECF207-E6C4-1E32-078E-D991ED43AD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AE74C2-5513-4356-52DB-24DA8649D4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B09D3D-6EF2-DD4B-AD72-41BAE5582BCE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379906" name="Rectangle 2">
            <a:extLst>
              <a:ext uri="{FF2B5EF4-FFF2-40B4-BE49-F238E27FC236}">
                <a16:creationId xmlns:a16="http://schemas.microsoft.com/office/drawing/2014/main" id="{A37E7CD3-EF52-585D-918B-36F3BE199EC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>
            <a:extLst>
              <a:ext uri="{FF2B5EF4-FFF2-40B4-BE49-F238E27FC236}">
                <a16:creationId xmlns:a16="http://schemas.microsoft.com/office/drawing/2014/main" id="{6D246E35-9643-9184-1E1E-00097344E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999858E-AE18-DBA1-1A6A-C48B1C1820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FD3809-694D-0846-BF47-4004F9895D7A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381954" name="Rectangle 2">
            <a:extLst>
              <a:ext uri="{FF2B5EF4-FFF2-40B4-BE49-F238E27FC236}">
                <a16:creationId xmlns:a16="http://schemas.microsoft.com/office/drawing/2014/main" id="{19B62873-2085-9D41-AED1-45897A0428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id="{F48B941A-2C11-3D08-E613-7D4EE130FD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139CB6C-7616-793C-DBF2-5D8CCEA249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633A14-710F-C342-9FEE-3CDE31DAEA35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384002" name="Rectangle 2">
            <a:extLst>
              <a:ext uri="{FF2B5EF4-FFF2-40B4-BE49-F238E27FC236}">
                <a16:creationId xmlns:a16="http://schemas.microsoft.com/office/drawing/2014/main" id="{5D48C641-5937-ABEB-C81F-401AF5ECE9C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4003" name="Rectangle 3">
            <a:extLst>
              <a:ext uri="{FF2B5EF4-FFF2-40B4-BE49-F238E27FC236}">
                <a16:creationId xmlns:a16="http://schemas.microsoft.com/office/drawing/2014/main" id="{DB6F5BEA-E525-31EF-BB41-542A309331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CBF41B0-F0A5-78BC-AA47-F16B74EAF2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CAE96-0B0B-3A4B-BBCE-50CC5DE80F4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20514" name="Rectangle 2">
            <a:extLst>
              <a:ext uri="{FF2B5EF4-FFF2-40B4-BE49-F238E27FC236}">
                <a16:creationId xmlns:a16="http://schemas.microsoft.com/office/drawing/2014/main" id="{8E25BD73-AAA9-7E83-62ED-7BEBF3F324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0F41C6B9-63A3-42A3-63D4-92D67FB11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D16849F-C744-897A-6F5A-2BEDB403FD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9A513-CF1F-224A-8E32-D6BCE7F5AB80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386050" name="Rectangle 2">
            <a:extLst>
              <a:ext uri="{FF2B5EF4-FFF2-40B4-BE49-F238E27FC236}">
                <a16:creationId xmlns:a16="http://schemas.microsoft.com/office/drawing/2014/main" id="{29CF8591-EAAB-D4C1-3BAB-3FE5FAEF4A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6051" name="Rectangle 3">
            <a:extLst>
              <a:ext uri="{FF2B5EF4-FFF2-40B4-BE49-F238E27FC236}">
                <a16:creationId xmlns:a16="http://schemas.microsoft.com/office/drawing/2014/main" id="{62FA624A-0524-F697-153B-C7335E4AF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7C1065F-1B6A-D59A-D06D-EB53B7C405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D47A28-EDDD-CA4E-B3DE-0F7CFE2630E5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388098" name="Rectangle 2">
            <a:extLst>
              <a:ext uri="{FF2B5EF4-FFF2-40B4-BE49-F238E27FC236}">
                <a16:creationId xmlns:a16="http://schemas.microsoft.com/office/drawing/2014/main" id="{EFC73F27-EC07-3F68-0AF6-0D0677AFA4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>
            <a:extLst>
              <a:ext uri="{FF2B5EF4-FFF2-40B4-BE49-F238E27FC236}">
                <a16:creationId xmlns:a16="http://schemas.microsoft.com/office/drawing/2014/main" id="{8CAFB67C-D1A1-F79E-1D66-59E3150BF4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FC5336-AC9D-07A7-3525-494200168A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A56F63-F17E-A54C-A5EA-DBFB5DDC28BD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390146" name="Rectangle 2">
            <a:extLst>
              <a:ext uri="{FF2B5EF4-FFF2-40B4-BE49-F238E27FC236}">
                <a16:creationId xmlns:a16="http://schemas.microsoft.com/office/drawing/2014/main" id="{D7AA098C-98D6-11D6-9552-FAD6905A223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>
            <a:extLst>
              <a:ext uri="{FF2B5EF4-FFF2-40B4-BE49-F238E27FC236}">
                <a16:creationId xmlns:a16="http://schemas.microsoft.com/office/drawing/2014/main" id="{C2B65D6F-F18A-9789-7788-9CCEED1A0E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87A823-5AA4-5A76-AA63-0D9E8F847B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8FE08B-BD16-864C-A96C-72694FEE00B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22562" name="Rectangle 2">
            <a:extLst>
              <a:ext uri="{FF2B5EF4-FFF2-40B4-BE49-F238E27FC236}">
                <a16:creationId xmlns:a16="http://schemas.microsoft.com/office/drawing/2014/main" id="{14667169-D0B9-15D3-5DF8-27755CC92C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>
            <a:extLst>
              <a:ext uri="{FF2B5EF4-FFF2-40B4-BE49-F238E27FC236}">
                <a16:creationId xmlns:a16="http://schemas.microsoft.com/office/drawing/2014/main" id="{4B68DABB-6A69-57A8-1F51-658779E126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9D8236D-C56F-E719-F118-58A0D988EB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586FD2-A7DB-1B44-A4D9-5E2C038ACDD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24610" name="Rectangle 2">
            <a:extLst>
              <a:ext uri="{FF2B5EF4-FFF2-40B4-BE49-F238E27FC236}">
                <a16:creationId xmlns:a16="http://schemas.microsoft.com/office/drawing/2014/main" id="{EF214FD8-3F86-20CB-2C05-0B4B34FBC9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Rectangle 3">
            <a:extLst>
              <a:ext uri="{FF2B5EF4-FFF2-40B4-BE49-F238E27FC236}">
                <a16:creationId xmlns:a16="http://schemas.microsoft.com/office/drawing/2014/main" id="{CDC66A3E-B4D5-F7AC-44C9-A9AFF09E9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B29998-B3EF-E409-268E-F059D6483D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9884A-2810-3C45-B7F8-D14C32B7BC0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26658" name="Rectangle 2">
            <a:extLst>
              <a:ext uri="{FF2B5EF4-FFF2-40B4-BE49-F238E27FC236}">
                <a16:creationId xmlns:a16="http://schemas.microsoft.com/office/drawing/2014/main" id="{9A341192-3E42-ACCD-3149-DC1FF03C24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Rectangle 3">
            <a:extLst>
              <a:ext uri="{FF2B5EF4-FFF2-40B4-BE49-F238E27FC236}">
                <a16:creationId xmlns:a16="http://schemas.microsoft.com/office/drawing/2014/main" id="{2EA9354C-568C-9AA0-3956-E3A41EEBC6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D7C561-FB91-1515-22EB-DBDF5FC9CF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2C50C-682F-384F-8F0D-3AECBF0E601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28706" name="Rectangle 2">
            <a:extLst>
              <a:ext uri="{FF2B5EF4-FFF2-40B4-BE49-F238E27FC236}">
                <a16:creationId xmlns:a16="http://schemas.microsoft.com/office/drawing/2014/main" id="{0E4E40FE-F02A-8C53-7BD1-3D863AC094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>
            <a:extLst>
              <a:ext uri="{FF2B5EF4-FFF2-40B4-BE49-F238E27FC236}">
                <a16:creationId xmlns:a16="http://schemas.microsoft.com/office/drawing/2014/main" id="{DD847C4A-8265-C993-12A8-A8368592D0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5898095-D62E-E08F-BCEB-4252EFD599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742BD3-127C-2247-9207-B44EB9E5CFDC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30754" name="Rectangle 2">
            <a:extLst>
              <a:ext uri="{FF2B5EF4-FFF2-40B4-BE49-F238E27FC236}">
                <a16:creationId xmlns:a16="http://schemas.microsoft.com/office/drawing/2014/main" id="{C90F4438-EBDB-30D8-1958-1D8D456A5D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0755" name="Rectangle 3">
            <a:extLst>
              <a:ext uri="{FF2B5EF4-FFF2-40B4-BE49-F238E27FC236}">
                <a16:creationId xmlns:a16="http://schemas.microsoft.com/office/drawing/2014/main" id="{3E87D978-A220-9D8F-F996-A6A422A149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F586FEC-D9E1-64C3-4B69-66D4193AE9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7A4553-2969-1F4A-B59A-4251EE9FB5D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92194" name="Rectangle 2">
            <a:extLst>
              <a:ext uri="{FF2B5EF4-FFF2-40B4-BE49-F238E27FC236}">
                <a16:creationId xmlns:a16="http://schemas.microsoft.com/office/drawing/2014/main" id="{4FF1E44C-1977-A140-D908-1ACCB7D10CF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2195" name="Rectangle 3">
            <a:extLst>
              <a:ext uri="{FF2B5EF4-FFF2-40B4-BE49-F238E27FC236}">
                <a16:creationId xmlns:a16="http://schemas.microsoft.com/office/drawing/2014/main" id="{2E8014DC-AECB-1932-FAF1-B052E02B4A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A4CFD-B2A0-5DF6-D8E7-4A131718E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0CFE3-468C-0530-A8DE-50B3F5267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A1E3B-6E76-C036-53CA-78FB557BA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EE355-3DD9-F17F-7D8D-002668E9D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EB773-AC58-953A-2BDF-DBDBBFA8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5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172F-8DFE-E7A2-E29E-3139BF323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8D18C-BD97-A5D7-0846-7B99963A1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B8FB17-BF9C-95DD-2D3D-3EBEF373F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77B33-8F63-6B56-AC86-7C5597665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DC86F-9498-31D5-D53A-0F86BA4D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4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68D383-E59C-4B9E-CB0F-53B4F638EB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466515-3234-759D-B7B3-35688BBC9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1121B-FF81-6A65-E8A3-63C4B6796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16064-1784-310E-6704-76F803767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95BC9-7826-5DAA-837C-C8167AD77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3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D09B1-0FBF-1AB6-1DB3-C9D8B5EEB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90A93-CFB6-10C9-E674-FF35AA0D8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FCE7E-D7F8-B4A7-1877-71B174C0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E835B-3980-9856-AD8E-02324235E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012F1-7FBD-C02A-917B-AB5DF01DD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51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5B06B-5B42-A6C1-8258-324FC4480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16FEDA-76F2-9F44-5328-21FD37C0E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EE2AB-E818-CDD6-70A8-CC11C6F64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1C631-BCDA-8005-A3A2-2FAEB1083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E1BA4-4611-1FF1-88EF-465DB1657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1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9FE2-72C4-6114-42B2-D79E482B4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45DEE-E878-A8C1-E4C7-83D2316504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3BDF7D-9C18-8471-2B92-D6FCB16E0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2DEC9-23EF-FEF0-66F0-BBC4ED29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392B4-AB1E-9BB1-56D8-7EECABBA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63EA87-1C8F-6087-AC21-E838F035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2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29950-0EE7-B2A7-95E1-440CC754D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44DDB-86F3-9659-5C3C-94D019858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DD2576-E031-5B70-D453-2B762C27D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894362-971F-F653-D3FC-69BCC79CB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CE730F-B3E2-EDD6-3BE4-0BA329642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26A37E-A896-D388-BC77-06734F422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612324-ECBB-60D4-719D-46BDCDDFC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A803E9-D4EA-D86E-04DC-60ADDF13A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4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2BD84-AAFA-B4E3-EF0D-2349B7FE7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7A9B55-C28A-37C2-27DB-87AFEC500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370D1-91A1-C1BD-C5D9-075ECB79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3F5158-C233-8225-1EA6-9BCDD588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118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E4A17E-985D-47E7-33E0-FA597752E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EA9B02-F305-F391-EF9B-2DB6A536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E5C0A-FE1E-EBE9-9CAB-A242A5D1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9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723F4-53C1-D1F4-ABC3-841CA6C2D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4AB7E-B8E4-3A75-BAD7-3C00F66EB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0DD936-FC79-3C80-016F-AD5755D82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504818-C36D-C009-26E1-1C6066A12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AE6CCD-2E5C-6501-8D64-DF5E8AD5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0CFB3-F2EB-8C1D-DEA2-41C0A2DE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3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D0FD5-B5D0-876C-DD01-E0D1C4A72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3D18AC-F3A6-8FDE-7E92-7CA12AFCB0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C3813-CC9F-DE94-6487-E27A671C7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8A17C1-8061-CE5A-207B-05139B890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A60BD-984D-4B94-B9A9-6CD657F7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CDDAB-0EC2-BFC8-218E-1FA7F35C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84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068360-9C31-BBA1-5118-3EB69700D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AC493-C148-1F8A-4920-518D52983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7DF32-0CF6-CB99-702D-515C57876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2FACB-9E0F-8145-92AA-12FD2590F54E}" type="datetimeFigureOut">
              <a:rPr lang="en-US" smtClean="0"/>
              <a:t>2/3/24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DD7EA-12BC-0678-1BCE-C32E33C59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3D6C6-118E-C8A5-BE8F-D23B8E2D9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D7E23-F937-7B4A-8528-3888F928DF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6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DD65-B546-8EB4-BF75-0191EB6C0D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345 Giving a Talk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AC83A8-FAAC-DB9D-6C0F-C3B834B5E9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Marco Canini</a:t>
            </a:r>
          </a:p>
        </p:txBody>
      </p:sp>
    </p:spTree>
    <p:extLst>
      <p:ext uri="{BB962C8B-B14F-4D97-AF65-F5344CB8AC3E}">
        <p14:creationId xmlns:p14="http://schemas.microsoft.com/office/powerpoint/2010/main" val="447329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>
            <a:extLst>
              <a:ext uri="{FF2B5EF4-FFF2-40B4-BE49-F238E27FC236}">
                <a16:creationId xmlns:a16="http://schemas.microsoft.com/office/drawing/2014/main" id="{474A30A8-4F8C-3C6D-BBEB-0E6447F478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Content</a:t>
            </a:r>
          </a:p>
        </p:txBody>
      </p:sp>
      <p:sp>
        <p:nvSpPr>
          <p:cNvPr id="329731" name="Rectangle 3">
            <a:extLst>
              <a:ext uri="{FF2B5EF4-FFF2-40B4-BE49-F238E27FC236}">
                <a16:creationId xmlns:a16="http://schemas.microsoft.com/office/drawing/2014/main" id="{2CAB9C31-E3CB-5F92-A8B0-F0D3E991A8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Message objective</a:t>
            </a:r>
          </a:p>
          <a:p>
            <a:r>
              <a:rPr lang="en-US" altLang="en-US" dirty="0"/>
              <a:t>Problem statement</a:t>
            </a:r>
          </a:p>
          <a:p>
            <a:r>
              <a:rPr lang="en-US" altLang="en-US" dirty="0"/>
              <a:t>Overview</a:t>
            </a:r>
          </a:p>
          <a:p>
            <a:r>
              <a:rPr lang="en-US" altLang="en-US" dirty="0"/>
              <a:t>Your solution</a:t>
            </a:r>
          </a:p>
          <a:p>
            <a:pPr lvl="1"/>
            <a:r>
              <a:rPr lang="en-US" altLang="en-US" dirty="0"/>
              <a:t>Main idea</a:t>
            </a:r>
          </a:p>
          <a:p>
            <a:r>
              <a:rPr lang="en-US" altLang="en-US" dirty="0"/>
              <a:t>Evidence that your solution is good</a:t>
            </a:r>
          </a:p>
          <a:p>
            <a:r>
              <a:rPr lang="en-US" altLang="en-US" dirty="0"/>
              <a:t>Recap/Summary of the main points</a:t>
            </a:r>
          </a:p>
          <a:p>
            <a:pPr lvl="1"/>
            <a:r>
              <a:rPr lang="en-US" altLang="en-US" dirty="0"/>
              <a:t>Up to three main points here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>
            <a:extLst>
              <a:ext uri="{FF2B5EF4-FFF2-40B4-BE49-F238E27FC236}">
                <a16:creationId xmlns:a16="http://schemas.microsoft.com/office/drawing/2014/main" id="{27C4C7BF-2ADD-D368-5FDB-A6796590C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Use Concrete Evidence</a:t>
            </a:r>
          </a:p>
        </p:txBody>
      </p:sp>
      <p:sp>
        <p:nvSpPr>
          <p:cNvPr id="391171" name="Rectangle 3">
            <a:extLst>
              <a:ext uri="{FF2B5EF4-FFF2-40B4-BE49-F238E27FC236}">
                <a16:creationId xmlns:a16="http://schemas.microsoft.com/office/drawing/2014/main" id="{B6D30A34-6129-A013-AB3F-7AD4BAE665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Use a “hook” to bring your audience in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Anecdote, interesting/surprising fact, story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 like to use news articles…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Use vivid evidence that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Supports your 1-3 main points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Relates directly to your audience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Evidence should be detailed, short, relevant</a:t>
            </a:r>
          </a:p>
          <a:p>
            <a:pPr lvl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>
            <a:extLst>
              <a:ext uri="{FF2B5EF4-FFF2-40B4-BE49-F238E27FC236}">
                <a16:creationId xmlns:a16="http://schemas.microsoft.com/office/drawing/2014/main" id="{35D1263D-8603-ABA4-B9EA-1AB5F0F287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Use Vocal Energy</a:t>
            </a:r>
          </a:p>
        </p:txBody>
      </p:sp>
      <p:sp>
        <p:nvSpPr>
          <p:cNvPr id="393219" name="Rectangle 3">
            <a:extLst>
              <a:ext uri="{FF2B5EF4-FFF2-40B4-BE49-F238E27FC236}">
                <a16:creationId xmlns:a16="http://schemas.microsoft.com/office/drawing/2014/main" id="{23427007-F7FA-41DB-045D-D9FEC1F935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Volume adds emphasis</a:t>
            </a:r>
          </a:p>
          <a:p>
            <a:r>
              <a:rPr lang="en-US" altLang="en-US"/>
              <a:t>Whispering acts like a magnet</a:t>
            </a:r>
          </a:p>
          <a:p>
            <a:r>
              <a:rPr lang="en-US" altLang="en-US"/>
              <a:t>Speed can energize</a:t>
            </a:r>
          </a:p>
          <a:p>
            <a:r>
              <a:rPr lang="en-US" altLang="en-US"/>
              <a:t>A slower pace can inspire wonder</a:t>
            </a:r>
          </a:p>
          <a:p>
            <a:r>
              <a:rPr lang="en-US" altLang="en-US"/>
              <a:t>Pauses</a:t>
            </a:r>
          </a:p>
          <a:p>
            <a:pPr lvl="1"/>
            <a:r>
              <a:rPr lang="en-US" altLang="en-US"/>
              <a:t>Good instead of filler words</a:t>
            </a:r>
          </a:p>
          <a:p>
            <a:pPr lvl="1"/>
            <a:r>
              <a:rPr lang="en-US" altLang="en-US"/>
              <a:t>Useful for emphasis</a:t>
            </a:r>
          </a:p>
          <a:p>
            <a:pPr lvl="1"/>
            <a:r>
              <a:rPr lang="en-US" altLang="en-US"/>
              <a:t>Don’t abuse it!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>
            <a:extLst>
              <a:ext uri="{FF2B5EF4-FFF2-40B4-BE49-F238E27FC236}">
                <a16:creationId xmlns:a16="http://schemas.microsoft.com/office/drawing/2014/main" id="{60429973-32E3-9D6F-EC50-C7C00F6EC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Tone</a:t>
            </a:r>
          </a:p>
        </p:txBody>
      </p:sp>
      <p:sp>
        <p:nvSpPr>
          <p:cNvPr id="356355" name="Rectangle 3">
            <a:extLst>
              <a:ext uri="{FF2B5EF4-FFF2-40B4-BE49-F238E27FC236}">
                <a16:creationId xmlns:a16="http://schemas.microsoft.com/office/drawing/2014/main" id="{28F0F68F-9C4D-B11A-10EE-0426D91006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You can (and usually should) be less formal than in a paper</a:t>
            </a:r>
          </a:p>
          <a:p>
            <a:r>
              <a:rPr lang="en-US" altLang="en-US" dirty="0"/>
              <a:t>Explain it like you would to your </a:t>
            </a:r>
            <a:r>
              <a:rPr lang="en-US" altLang="en-US" dirty="0" err="1"/>
              <a:t>flatmate</a:t>
            </a:r>
            <a:r>
              <a:rPr lang="en-US" altLang="en-US" dirty="0"/>
              <a:t> –who is smart, but not in your area, over lunch, with a pen and napkins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>
            <a:extLst>
              <a:ext uri="{FF2B5EF4-FFF2-40B4-BE49-F238E27FC236}">
                <a16:creationId xmlns:a16="http://schemas.microsoft.com/office/drawing/2014/main" id="{35E1A94B-DB4F-64E7-5FD8-D59F8EBB9B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Storytelling</a:t>
            </a:r>
          </a:p>
        </p:txBody>
      </p:sp>
      <p:sp>
        <p:nvSpPr>
          <p:cNvPr id="331779" name="Rectangle 3">
            <a:extLst>
              <a:ext uri="{FF2B5EF4-FFF2-40B4-BE49-F238E27FC236}">
                <a16:creationId xmlns:a16="http://schemas.microsoft.com/office/drawing/2014/main" id="{CB7E7141-0623-7F24-F53C-34B624431E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Make a story out of it</a:t>
            </a:r>
          </a:p>
          <a:p>
            <a:pPr lvl="1"/>
            <a:r>
              <a:rPr lang="en-US" altLang="en-US"/>
              <a:t>The human mind processes stories easily</a:t>
            </a:r>
          </a:p>
          <a:p>
            <a:endParaRPr lang="en-US" altLang="en-US"/>
          </a:p>
          <a:p>
            <a:r>
              <a:rPr lang="en-US" altLang="en-US"/>
              <a:t>How to tell a story</a:t>
            </a:r>
          </a:p>
          <a:p>
            <a:pPr lvl="1"/>
            <a:r>
              <a:rPr lang="en-US" altLang="en-US"/>
              <a:t>A story has a beginning, middle, and climax</a:t>
            </a:r>
          </a:p>
          <a:p>
            <a:pPr lvl="1"/>
            <a:r>
              <a:rPr lang="en-US" altLang="en-US"/>
              <a:t>A good story has a “dramatic arc”, which may build anticipation, contain surprises in the plot, and otherwise manipulate the reader’s emotions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>
            <a:extLst>
              <a:ext uri="{FF2B5EF4-FFF2-40B4-BE49-F238E27FC236}">
                <a16:creationId xmlns:a16="http://schemas.microsoft.com/office/drawing/2014/main" id="{2963A46E-B58B-F954-C0BD-8278A099B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Beginning</a:t>
            </a:r>
          </a:p>
        </p:txBody>
      </p:sp>
      <p:sp>
        <p:nvSpPr>
          <p:cNvPr id="339971" name="Rectangle 3">
            <a:extLst>
              <a:ext uri="{FF2B5EF4-FFF2-40B4-BE49-F238E27FC236}">
                <a16:creationId xmlns:a16="http://schemas.microsoft.com/office/drawing/2014/main" id="{248192C0-FD79-A4E2-F902-3101A0D130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First slide: title, your name, your affiliation</a:t>
            </a:r>
          </a:p>
          <a:p>
            <a:pPr lvl="1"/>
            <a:r>
              <a:rPr lang="en-US" altLang="en-US"/>
              <a:t>Your host may introduce you formally: Prep him/her with your bio (education, what you work on, etc)</a:t>
            </a:r>
          </a:p>
          <a:p>
            <a:pPr lvl="1"/>
            <a:endParaRPr lang="en-US" altLang="en-US"/>
          </a:p>
          <a:p>
            <a:r>
              <a:rPr lang="en-US" altLang="en-US"/>
              <a:t>In no more than a sentence, summarize the topic of the talk</a:t>
            </a:r>
          </a:p>
          <a:p>
            <a:r>
              <a:rPr lang="en-US" altLang="en-US" b="1"/>
              <a:t>Do not read the title</a:t>
            </a:r>
          </a:p>
          <a:p>
            <a:pPr lvl="1"/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>
            <a:extLst>
              <a:ext uri="{FF2B5EF4-FFF2-40B4-BE49-F238E27FC236}">
                <a16:creationId xmlns:a16="http://schemas.microsoft.com/office/drawing/2014/main" id="{AD735AD8-C127-D26F-EAAC-0FCB03F389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Meat</a:t>
            </a:r>
          </a:p>
        </p:txBody>
      </p:sp>
      <p:sp>
        <p:nvSpPr>
          <p:cNvPr id="395267" name="Rectangle 3">
            <a:extLst>
              <a:ext uri="{FF2B5EF4-FFF2-40B4-BE49-F238E27FC236}">
                <a16:creationId xmlns:a16="http://schemas.microsoft.com/office/drawing/2014/main" id="{E9C52AAC-C596-B2C3-FBE7-3ACDD6E38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Hook</a:t>
            </a:r>
          </a:p>
          <a:p>
            <a:r>
              <a:rPr lang="en-US" altLang="en-US"/>
              <a:t>Message objective/Problem Statement</a:t>
            </a:r>
          </a:p>
          <a:p>
            <a:r>
              <a:rPr lang="en-US" altLang="en-US"/>
              <a:t>Solution Overview</a:t>
            </a:r>
          </a:p>
          <a:p>
            <a:r>
              <a:rPr lang="en-US" altLang="en-US"/>
              <a:t>Outline</a:t>
            </a:r>
          </a:p>
          <a:p>
            <a:r>
              <a:rPr lang="en-US" altLang="en-US"/>
              <a:t>Details</a:t>
            </a:r>
          </a:p>
          <a:p>
            <a:r>
              <a:rPr lang="en-US" altLang="en-US"/>
              <a:t>Evaluation</a:t>
            </a:r>
          </a:p>
          <a:p>
            <a:r>
              <a:rPr lang="en-US" altLang="en-US"/>
              <a:t>Recap and Close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>
            <a:extLst>
              <a:ext uri="{FF2B5EF4-FFF2-40B4-BE49-F238E27FC236}">
                <a16:creationId xmlns:a16="http://schemas.microsoft.com/office/drawing/2014/main" id="{C6E53316-E1D2-8127-31E3-B8E0C400A9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End</a:t>
            </a:r>
          </a:p>
        </p:txBody>
      </p:sp>
      <p:sp>
        <p:nvSpPr>
          <p:cNvPr id="368643" name="Rectangle 3">
            <a:extLst>
              <a:ext uri="{FF2B5EF4-FFF2-40B4-BE49-F238E27FC236}">
                <a16:creationId xmlns:a16="http://schemas.microsoft.com/office/drawing/2014/main" id="{EB4E3CED-1556-572B-284A-F214D874AB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Last slide</a:t>
            </a:r>
          </a:p>
          <a:p>
            <a:pPr lvl="1"/>
            <a:r>
              <a:rPr lang="en-US" altLang="en-US" dirty="0"/>
              <a:t>1-3 take-home messages</a:t>
            </a:r>
          </a:p>
          <a:p>
            <a:endParaRPr lang="en-US" altLang="en-US" dirty="0"/>
          </a:p>
          <a:p>
            <a:r>
              <a:rPr lang="en-US" altLang="en-US" dirty="0"/>
              <a:t>Say what you want them to do:</a:t>
            </a:r>
          </a:p>
          <a:p>
            <a:pPr lvl="2"/>
            <a:r>
              <a:rPr lang="en-US" altLang="en-US" dirty="0"/>
              <a:t>Contact you?  (if so, give your contact info here)</a:t>
            </a:r>
          </a:p>
          <a:p>
            <a:pPr lvl="2"/>
            <a:r>
              <a:rPr lang="en-US" altLang="en-US" dirty="0"/>
              <a:t>Read the paper?  (if so, can give webpage here)</a:t>
            </a:r>
          </a:p>
          <a:p>
            <a:pPr lvl="2"/>
            <a:r>
              <a:rPr lang="en-US" altLang="en-US" dirty="0"/>
              <a:t>Solicit a certain type of feedback?</a:t>
            </a:r>
          </a:p>
          <a:p>
            <a:endParaRPr lang="en-US" altLang="en-US" dirty="0"/>
          </a:p>
          <a:p>
            <a:r>
              <a:rPr lang="en-US" altLang="en-US" b="1" dirty="0"/>
              <a:t>Leave this slide up while you answer questions</a:t>
            </a:r>
          </a:p>
          <a:p>
            <a:pPr lvl="1"/>
            <a:r>
              <a:rPr lang="en-US" altLang="en-US" dirty="0"/>
              <a:t>Empty “Thank You” slide doesn’t do anyone any good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>
            <a:extLst>
              <a:ext uri="{FF2B5EF4-FFF2-40B4-BE49-F238E27FC236}">
                <a16:creationId xmlns:a16="http://schemas.microsoft.com/office/drawing/2014/main" id="{7C572DA2-0952-F020-ECD8-58C4FD116B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42019" name="Rectangle 3">
            <a:extLst>
              <a:ext uri="{FF2B5EF4-FFF2-40B4-BE49-F238E27FC236}">
                <a16:creationId xmlns:a16="http://schemas.microsoft.com/office/drawing/2014/main" id="{D619FC60-65F3-85EF-526A-74B293239D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Your purpose</a:t>
            </a:r>
          </a:p>
          <a:p>
            <a:r>
              <a:rPr lang="en-US" altLang="en-US"/>
              <a:t>The content</a:t>
            </a:r>
          </a:p>
          <a:p>
            <a:r>
              <a:rPr lang="en-US" altLang="en-US" b="1">
                <a:solidFill>
                  <a:srgbClr val="FF3300"/>
                </a:solidFill>
              </a:rPr>
              <a:t>Detail and time control</a:t>
            </a:r>
          </a:p>
          <a:p>
            <a:r>
              <a:rPr lang="en-US" altLang="en-US"/>
              <a:t>Giving the talk</a:t>
            </a:r>
          </a:p>
          <a:p>
            <a:r>
              <a:rPr lang="en-US" altLang="en-US"/>
              <a:t>Preparing the talk</a:t>
            </a:r>
          </a:p>
          <a:p>
            <a:endParaRPr lang="en-US" altLang="en-US"/>
          </a:p>
          <a:p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2A5DEF01-D168-A140-49DA-B15ADD81A0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Detail and Time Control</a:t>
            </a:r>
          </a:p>
        </p:txBody>
      </p:sp>
      <p:sp>
        <p:nvSpPr>
          <p:cNvPr id="352259" name="Rectangle 3">
            <a:extLst>
              <a:ext uri="{FF2B5EF4-FFF2-40B4-BE49-F238E27FC236}">
                <a16:creationId xmlns:a16="http://schemas.microsoft.com/office/drawing/2014/main" id="{CFC314A7-E50F-1A67-809F-F126A056ED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Your main challenges:</a:t>
            </a:r>
          </a:p>
          <a:p>
            <a:pPr lvl="1"/>
            <a:r>
              <a:rPr lang="en-US" altLang="en-US"/>
              <a:t>Limited time</a:t>
            </a:r>
          </a:p>
          <a:p>
            <a:pPr lvl="1"/>
            <a:r>
              <a:rPr lang="en-US" altLang="en-US"/>
              <a:t>Limited attention</a:t>
            </a:r>
          </a:p>
          <a:p>
            <a:pPr lvl="1"/>
            <a:endParaRPr lang="en-US" altLang="en-US"/>
          </a:p>
          <a:p>
            <a:r>
              <a:rPr lang="en-US" altLang="en-US"/>
              <a:t>These are related </a:t>
            </a:r>
          </a:p>
          <a:p>
            <a:pPr lvl="1"/>
            <a:r>
              <a:rPr lang="en-US" altLang="en-US"/>
              <a:t>The ways to limit detail also save time</a:t>
            </a:r>
          </a:p>
          <a:p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ECFD74-8EEC-76AA-59C1-1D73D867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Slides based on “Communicating Ideas: Speaking” by Nick </a:t>
            </a:r>
            <a:r>
              <a:rPr lang="en-US" sz="2400" dirty="0" err="1"/>
              <a:t>Feamster</a:t>
            </a:r>
            <a:r>
              <a:rPr lang="en-US" sz="2400" dirty="0"/>
              <a:t> and Alex Gray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EE5B2D-F38F-9726-A71D-35EC300AFE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367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35E9992B-635F-5DE4-288E-5A62D6955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Slide Budget, 20-minute talk</a:t>
            </a:r>
          </a:p>
        </p:txBody>
      </p:sp>
      <p:sp>
        <p:nvSpPr>
          <p:cNvPr id="397316" name="Rectangle 4">
            <a:extLst>
              <a:ext uri="{FF2B5EF4-FFF2-40B4-BE49-F238E27FC236}">
                <a16:creationId xmlns:a16="http://schemas.microsoft.com/office/drawing/2014/main" id="{14E65947-E5C3-9C0D-476B-B071BDCDE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Hook (1 slide)</a:t>
            </a:r>
          </a:p>
          <a:p>
            <a:pPr>
              <a:lnSpc>
                <a:spcPct val="90000"/>
              </a:lnSpc>
            </a:pPr>
            <a:r>
              <a:rPr lang="en-US" altLang="en-US"/>
              <a:t>Message objective/Problem Statement </a:t>
            </a:r>
            <a:br>
              <a:rPr lang="en-US" altLang="en-US"/>
            </a:br>
            <a:r>
              <a:rPr lang="en-US" altLang="en-US"/>
              <a:t>(1 slide)</a:t>
            </a:r>
          </a:p>
          <a:p>
            <a:pPr>
              <a:lnSpc>
                <a:spcPct val="90000"/>
              </a:lnSpc>
            </a:pPr>
            <a:r>
              <a:rPr lang="en-US" altLang="en-US"/>
              <a:t>Solution Overview (2-3 slides)</a:t>
            </a:r>
          </a:p>
          <a:p>
            <a:pPr>
              <a:lnSpc>
                <a:spcPct val="90000"/>
              </a:lnSpc>
            </a:pPr>
            <a:r>
              <a:rPr lang="en-US" altLang="en-US"/>
              <a:t>Outline (1 slide)</a:t>
            </a:r>
          </a:p>
          <a:p>
            <a:pPr>
              <a:lnSpc>
                <a:spcPct val="90000"/>
              </a:lnSpc>
            </a:pPr>
            <a:r>
              <a:rPr lang="en-US" altLang="en-US"/>
              <a:t>Details (2-3 slides)</a:t>
            </a:r>
          </a:p>
          <a:p>
            <a:pPr>
              <a:lnSpc>
                <a:spcPct val="90000"/>
              </a:lnSpc>
            </a:pPr>
            <a:r>
              <a:rPr lang="en-US" altLang="en-US"/>
              <a:t>Evaluation (2-3 slides)</a:t>
            </a:r>
          </a:p>
          <a:p>
            <a:pPr>
              <a:lnSpc>
                <a:spcPct val="90000"/>
              </a:lnSpc>
            </a:pPr>
            <a:r>
              <a:rPr lang="en-US" altLang="en-US"/>
              <a:t>Recap and Close (1 slide)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>
            <a:extLst>
              <a:ext uri="{FF2B5EF4-FFF2-40B4-BE49-F238E27FC236}">
                <a16:creationId xmlns:a16="http://schemas.microsoft.com/office/drawing/2014/main" id="{DBC52C98-501A-51A7-6FCC-8CC62CCF4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Slide Budget</a:t>
            </a:r>
          </a:p>
        </p:txBody>
      </p:sp>
      <p:sp>
        <p:nvSpPr>
          <p:cNvPr id="358403" name="Rectangle 3">
            <a:extLst>
              <a:ext uri="{FF2B5EF4-FFF2-40B4-BE49-F238E27FC236}">
                <a16:creationId xmlns:a16="http://schemas.microsoft.com/office/drawing/2014/main" id="{6A6AA6E6-ECFF-A5F1-3E0F-3370413572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About a third (yes, a </a:t>
            </a:r>
            <a:r>
              <a:rPr lang="en-US" altLang="en-US" i="1"/>
              <a:t>third – </a:t>
            </a:r>
            <a:r>
              <a:rPr lang="en-US" altLang="en-US"/>
              <a:t>about 10 slides) on getting them up to speed on the topic and problem</a:t>
            </a:r>
          </a:p>
          <a:p>
            <a:pPr lvl="1"/>
            <a:r>
              <a:rPr lang="en-US" altLang="en-US"/>
              <a:t>This is before getting into your solution</a:t>
            </a:r>
          </a:p>
          <a:p>
            <a:pPr lvl="1"/>
            <a:r>
              <a:rPr lang="en-US" altLang="en-US"/>
              <a:t>If they don’t follow this part, the whole rest of the talk is useless, boring, and annoying</a:t>
            </a:r>
          </a:p>
          <a:p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>
            <a:extLst>
              <a:ext uri="{FF2B5EF4-FFF2-40B4-BE49-F238E27FC236}">
                <a16:creationId xmlns:a16="http://schemas.microsoft.com/office/drawing/2014/main" id="{E3910336-47D6-7238-970B-3BB7D3DADF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Slide Budget</a:t>
            </a:r>
          </a:p>
        </p:txBody>
      </p:sp>
      <p:sp>
        <p:nvSpPr>
          <p:cNvPr id="366595" name="Rectangle 3">
            <a:extLst>
              <a:ext uri="{FF2B5EF4-FFF2-40B4-BE49-F238E27FC236}">
                <a16:creationId xmlns:a16="http://schemas.microsoft.com/office/drawing/2014/main" id="{DF9CE676-438D-1B22-060C-8A2A4EF324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About 2 slides should contain details that only experts in your topic would understand (e.g. detailed math)</a:t>
            </a:r>
          </a:p>
          <a:p>
            <a:pPr lvl="1"/>
            <a:r>
              <a:rPr lang="en-US" altLang="en-US"/>
              <a:t>Sometimes called your “intimidation slides”</a:t>
            </a:r>
          </a:p>
          <a:p>
            <a:r>
              <a:rPr lang="en-US" altLang="en-US"/>
              <a:t>Move extra slides on details to a collection of backup slides, which you can pull out if a question is asked</a:t>
            </a:r>
          </a:p>
          <a:p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>
            <a:extLst>
              <a:ext uri="{FF2B5EF4-FFF2-40B4-BE49-F238E27FC236}">
                <a16:creationId xmlns:a16="http://schemas.microsoft.com/office/drawing/2014/main" id="{BDEE5DEB-C27E-2CCA-4C1C-83929759DF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Visuals</a:t>
            </a:r>
          </a:p>
        </p:txBody>
      </p:sp>
      <p:sp>
        <p:nvSpPr>
          <p:cNvPr id="362499" name="Rectangle 3">
            <a:extLst>
              <a:ext uri="{FF2B5EF4-FFF2-40B4-BE49-F238E27FC236}">
                <a16:creationId xmlns:a16="http://schemas.microsoft.com/office/drawing/2014/main" id="{6C2F4915-8261-D7E6-BA78-AB8E858AB6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There should NOT be tons of text</a:t>
            </a:r>
          </a:p>
          <a:p>
            <a:pPr lvl="1"/>
            <a:r>
              <a:rPr lang="en-US" altLang="en-US" dirty="0"/>
              <a:t>Use big fonts and sentence fragments</a:t>
            </a:r>
          </a:p>
          <a:p>
            <a:pPr lvl="1"/>
            <a:r>
              <a:rPr lang="en-US" altLang="en-US" dirty="0"/>
              <a:t>Avoid typos but no need for complete sentences and prose</a:t>
            </a:r>
          </a:p>
          <a:p>
            <a:r>
              <a:rPr lang="en-US" altLang="en-US" dirty="0"/>
              <a:t>Use a picture/animation everywhere possible</a:t>
            </a:r>
          </a:p>
          <a:p>
            <a:pPr lvl="1"/>
            <a:r>
              <a:rPr lang="en-US" altLang="en-US" dirty="0"/>
              <a:t>Saves text and thus slides</a:t>
            </a:r>
          </a:p>
          <a:p>
            <a:pPr lvl="1"/>
            <a:r>
              <a:rPr lang="en-US" altLang="en-US" dirty="0"/>
              <a:t>Much more enjoyable to process</a:t>
            </a:r>
          </a:p>
          <a:p>
            <a:pPr lvl="1"/>
            <a:r>
              <a:rPr lang="en-US" altLang="en-US" dirty="0"/>
              <a:t>No excuses since now can create images with </a:t>
            </a:r>
            <a:r>
              <a:rPr lang="en-US" altLang="en-US" dirty="0" err="1"/>
              <a:t>GenAI</a:t>
            </a:r>
            <a:r>
              <a:rPr lang="en-US" altLang="en-US" dirty="0"/>
              <a:t>!</a:t>
            </a:r>
          </a:p>
          <a:p>
            <a:r>
              <a:rPr lang="en-US" altLang="en-US" dirty="0"/>
              <a:t>Avoid distraction: The focus of the presentation is the presenter/content, </a:t>
            </a:r>
            <a:r>
              <a:rPr lang="en-US" altLang="en-US" i="1" dirty="0"/>
              <a:t>not</a:t>
            </a:r>
            <a:r>
              <a:rPr lang="en-US" altLang="en-US" dirty="0"/>
              <a:t> the visuals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>
            <a:extLst>
              <a:ext uri="{FF2B5EF4-FFF2-40B4-BE49-F238E27FC236}">
                <a16:creationId xmlns:a16="http://schemas.microsoft.com/office/drawing/2014/main" id="{DBE6CF18-821B-02DB-513A-41F9ED63F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But don’t leave out…</a:t>
            </a:r>
          </a:p>
        </p:txBody>
      </p:sp>
      <p:sp>
        <p:nvSpPr>
          <p:cNvPr id="364547" name="Rectangle 3">
            <a:extLst>
              <a:ext uri="{FF2B5EF4-FFF2-40B4-BE49-F238E27FC236}">
                <a16:creationId xmlns:a16="http://schemas.microsoft.com/office/drawing/2014/main" id="{FFFAB8C9-0043-8B59-4DB0-23332AF948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When graphs/figures are shown, include text explaining what it’s about</a:t>
            </a:r>
          </a:p>
          <a:p>
            <a:pPr lvl="1"/>
            <a:r>
              <a:rPr lang="en-US" altLang="en-US" dirty="0"/>
              <a:t>Ensure plots are VERY READABLE</a:t>
            </a:r>
          </a:p>
          <a:p>
            <a:r>
              <a:rPr lang="en-US" altLang="en-US" dirty="0"/>
              <a:t>Citations to others’ work, or your own</a:t>
            </a:r>
          </a:p>
          <a:p>
            <a:r>
              <a:rPr lang="en-US" altLang="en-US" dirty="0"/>
              <a:t>Important: make VERY CLEAR what is </a:t>
            </a:r>
            <a:r>
              <a:rPr lang="en-US" altLang="en-US" i="1" dirty="0"/>
              <a:t>your</a:t>
            </a:r>
            <a:r>
              <a:rPr lang="en-US" altLang="en-US" dirty="0"/>
              <a:t> novel contribution in this story</a:t>
            </a:r>
          </a:p>
          <a:p>
            <a:pPr lvl="1"/>
            <a:r>
              <a:rPr lang="en-US" altLang="en-US" dirty="0"/>
              <a:t>Can do this by citing your paper on the slide</a:t>
            </a:r>
          </a:p>
          <a:p>
            <a:pPr lvl="1"/>
            <a:r>
              <a:rPr lang="en-US" altLang="en-US" dirty="0"/>
              <a:t>Can do this with  </a:t>
            </a:r>
          </a:p>
          <a:p>
            <a:pPr lvl="1"/>
            <a:endParaRPr lang="en-US" altLang="en-US" dirty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  <p:sp>
        <p:nvSpPr>
          <p:cNvPr id="364548" name="AutoShape 4">
            <a:extLst>
              <a:ext uri="{FF2B5EF4-FFF2-40B4-BE49-F238E27FC236}">
                <a16:creationId xmlns:a16="http://schemas.microsoft.com/office/drawing/2014/main" id="{5C08F25C-C210-6643-4CD3-04B965E45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4800600"/>
            <a:ext cx="2133600" cy="9144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New!</a:t>
            </a:r>
          </a:p>
        </p:txBody>
      </p:sp>
      <p:sp>
        <p:nvSpPr>
          <p:cNvPr id="364551" name="AutoShape 7">
            <a:extLst>
              <a:ext uri="{FF2B5EF4-FFF2-40B4-BE49-F238E27FC236}">
                <a16:creationId xmlns:a16="http://schemas.microsoft.com/office/drawing/2014/main" id="{A4FC44B6-455A-8923-DF60-9E5AC09C2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953000"/>
            <a:ext cx="2438400" cy="762000"/>
          </a:xfrm>
          <a:prstGeom prst="cloudCallout">
            <a:avLst>
              <a:gd name="adj1" fmla="val -47657"/>
              <a:gd name="adj2" fmla="val 4604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/>
              <a:t>Idea…</a:t>
            </a:r>
          </a:p>
        </p:txBody>
      </p:sp>
      <p:sp>
        <p:nvSpPr>
          <p:cNvPr id="364552" name="Text Box 8">
            <a:extLst>
              <a:ext uri="{FF2B5EF4-FFF2-40B4-BE49-F238E27FC236}">
                <a16:creationId xmlns:a16="http://schemas.microsoft.com/office/drawing/2014/main" id="{58311182-21E9-3A5F-5BD4-3FBFA7B6C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6" y="5370513"/>
            <a:ext cx="168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CC075D81-4440-CE47-863A-BC3CA1AA0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44067" name="Rectangle 3">
            <a:extLst>
              <a:ext uri="{FF2B5EF4-FFF2-40B4-BE49-F238E27FC236}">
                <a16:creationId xmlns:a16="http://schemas.microsoft.com/office/drawing/2014/main" id="{AA5349C4-1459-EB8B-F7FD-F0CB595A61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Your purpose</a:t>
            </a:r>
          </a:p>
          <a:p>
            <a:r>
              <a:rPr lang="en-US" altLang="en-US"/>
              <a:t>The content</a:t>
            </a:r>
          </a:p>
          <a:p>
            <a:r>
              <a:rPr lang="en-US" altLang="en-US"/>
              <a:t>Detail and time control</a:t>
            </a:r>
          </a:p>
          <a:p>
            <a:r>
              <a:rPr lang="en-US" altLang="en-US" b="1">
                <a:solidFill>
                  <a:srgbClr val="FF3300"/>
                </a:solidFill>
              </a:rPr>
              <a:t>Giving the talk</a:t>
            </a:r>
          </a:p>
          <a:p>
            <a:r>
              <a:rPr lang="en-US" altLang="en-US"/>
              <a:t>Preparing the talk</a:t>
            </a:r>
          </a:p>
          <a:p>
            <a:endParaRPr lang="en-US" altLang="en-US"/>
          </a:p>
          <a:p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>
            <a:extLst>
              <a:ext uri="{FF2B5EF4-FFF2-40B4-BE49-F238E27FC236}">
                <a16:creationId xmlns:a16="http://schemas.microsoft.com/office/drawing/2014/main" id="{2B9420F6-70B8-3F85-61C1-F0A4FA8807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Before the Talk</a:t>
            </a:r>
          </a:p>
        </p:txBody>
      </p:sp>
      <p:sp>
        <p:nvSpPr>
          <p:cNvPr id="374787" name="Rectangle 3">
            <a:extLst>
              <a:ext uri="{FF2B5EF4-FFF2-40B4-BE49-F238E27FC236}">
                <a16:creationId xmlns:a16="http://schemas.microsoft.com/office/drawing/2014/main" id="{54CA9A9B-84C5-A1C5-DC19-3BB1E6C259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Relax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 know your topic well (better than anyone)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Get comfortable with the room and tools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The little microphone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Making your laptop talk to the projector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Have a backup of the slides on USB key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Laser pointer, wireless slide changer, …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Try to meet some of the audience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>
            <a:extLst>
              <a:ext uri="{FF2B5EF4-FFF2-40B4-BE49-F238E27FC236}">
                <a16:creationId xmlns:a16="http://schemas.microsoft.com/office/drawing/2014/main" id="{A8BF00B9-73AE-A403-3E2A-314E06323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Giving the Talk: Presence</a:t>
            </a:r>
          </a:p>
        </p:txBody>
      </p:sp>
      <p:sp>
        <p:nvSpPr>
          <p:cNvPr id="372739" name="Rectangle 3">
            <a:extLst>
              <a:ext uri="{FF2B5EF4-FFF2-40B4-BE49-F238E27FC236}">
                <a16:creationId xmlns:a16="http://schemas.microsoft.com/office/drawing/2014/main" id="{CE92A260-606E-4D63-59B2-FD0BA61AC5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Posture</a:t>
            </a:r>
          </a:p>
          <a:p>
            <a:pPr lvl="1"/>
            <a:r>
              <a:rPr lang="en-US" altLang="en-US"/>
              <a:t>Stand up straight, feed shoulder-width, weight slightly forward</a:t>
            </a:r>
          </a:p>
          <a:p>
            <a:pPr lvl="1"/>
            <a:r>
              <a:rPr lang="en-US" altLang="en-US"/>
              <a:t>Move around</a:t>
            </a:r>
          </a:p>
          <a:p>
            <a:pPr lvl="1"/>
            <a:r>
              <a:rPr lang="en-US" altLang="en-US"/>
              <a:t>Make eye contact around the room</a:t>
            </a:r>
          </a:p>
          <a:p>
            <a:r>
              <a:rPr lang="en-US" altLang="en-US"/>
              <a:t>Humor</a:t>
            </a:r>
          </a:p>
          <a:p>
            <a:pPr lvl="1"/>
            <a:endParaRPr lang="en-US" altLang="en-US"/>
          </a:p>
          <a:p>
            <a:r>
              <a:rPr lang="en-US" altLang="en-US"/>
              <a:t>Encourage questions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>
            <a:extLst>
              <a:ext uri="{FF2B5EF4-FFF2-40B4-BE49-F238E27FC236}">
                <a16:creationId xmlns:a16="http://schemas.microsoft.com/office/drawing/2014/main" id="{37E32507-DE7E-7BB1-C64F-4BAB695CF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Giving the Talk: Connecting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734DA21E-437A-DBA8-67DD-50EB9245D39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Keep tabs on the audience</a:t>
            </a:r>
          </a:p>
          <a:p>
            <a:pPr lvl="1"/>
            <a:r>
              <a:rPr lang="en-US" altLang="en-US"/>
              <a:t>Are they following?  </a:t>
            </a:r>
          </a:p>
          <a:p>
            <a:pPr lvl="2"/>
            <a:r>
              <a:rPr lang="en-US" altLang="en-US">
                <a:sym typeface="Wingdings" pitchFamily="2" charset="2"/>
              </a:rPr>
              <a:t>Spend more or less effort explaining, accordingly</a:t>
            </a:r>
            <a:endParaRPr lang="en-US" altLang="en-US"/>
          </a:p>
          <a:p>
            <a:pPr lvl="1"/>
            <a:r>
              <a:rPr lang="en-US" altLang="en-US"/>
              <a:t>By their questions, what do they seem to be interested in?  </a:t>
            </a:r>
            <a:endParaRPr lang="en-US" altLang="en-US">
              <a:sym typeface="Wingdings" pitchFamily="2" charset="2"/>
            </a:endParaRPr>
          </a:p>
          <a:p>
            <a:pPr lvl="2"/>
            <a:r>
              <a:rPr lang="en-US" altLang="en-US">
                <a:sym typeface="Wingdings" pitchFamily="2" charset="2"/>
              </a:rPr>
              <a:t>Address or shift focus accordingly</a:t>
            </a:r>
          </a:p>
          <a:p>
            <a:pPr lvl="2"/>
            <a:r>
              <a:rPr lang="en-US" altLang="en-US">
                <a:sym typeface="Wingdings" pitchFamily="2" charset="2"/>
              </a:rPr>
              <a:t>Possibly jump to some backup slides</a:t>
            </a:r>
          </a:p>
          <a:p>
            <a:r>
              <a:rPr lang="en-US" altLang="en-US">
                <a:sym typeface="Wingdings" pitchFamily="2" charset="2"/>
              </a:rPr>
              <a:t>Keep tabs on the time</a:t>
            </a:r>
          </a:p>
          <a:p>
            <a:pPr lvl="1"/>
            <a:r>
              <a:rPr lang="en-US" altLang="en-US">
                <a:sym typeface="Wingdings" pitchFamily="2" charset="2"/>
              </a:rPr>
              <a:t>Know what slides you can skip</a:t>
            </a:r>
          </a:p>
          <a:p>
            <a:pPr lvl="1"/>
            <a:endParaRPr lang="en-US" altLang="en-US">
              <a:sym typeface="Wingdings" pitchFamily="2" charset="2"/>
            </a:endParaRPr>
          </a:p>
          <a:p>
            <a:endParaRPr lang="en-US" altLang="en-US">
              <a:sym typeface="Wingdings" pitchFamily="2" charset="2"/>
            </a:endParaRPr>
          </a:p>
          <a:p>
            <a:pPr lvl="2"/>
            <a:endParaRPr lang="en-US" altLang="en-US"/>
          </a:p>
          <a:p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>
            <a:extLst>
              <a:ext uri="{FF2B5EF4-FFF2-40B4-BE49-F238E27FC236}">
                <a16:creationId xmlns:a16="http://schemas.microsoft.com/office/drawing/2014/main" id="{6382DE4C-B70B-AF95-80A6-773A945D8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Giving the Talk: Ending</a:t>
            </a:r>
          </a:p>
        </p:txBody>
      </p:sp>
      <p:sp>
        <p:nvSpPr>
          <p:cNvPr id="378883" name="Rectangle 3">
            <a:extLst>
              <a:ext uri="{FF2B5EF4-FFF2-40B4-BE49-F238E27FC236}">
                <a16:creationId xmlns:a16="http://schemas.microsoft.com/office/drawing/2014/main" id="{BBCDC299-812B-157D-41AC-EAA8A2D105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End of the talk:  Signal that you’re done</a:t>
            </a:r>
          </a:p>
          <a:p>
            <a:pPr lvl="1"/>
            <a:r>
              <a:rPr lang="en-US" altLang="en-US"/>
              <a:t>You can say “that’s it, thanks for listening”, or “that’s all I have, now I’m happy to take some questions”</a:t>
            </a:r>
          </a:p>
          <a:p>
            <a:pPr lvl="1"/>
            <a:r>
              <a:rPr lang="en-US" altLang="en-US">
                <a:sym typeface="Wingdings" pitchFamily="2" charset="2"/>
              </a:rPr>
              <a:t>Leave up your last slide (take-home messages, contact info)</a:t>
            </a:r>
          </a:p>
          <a:p>
            <a:pPr lvl="2"/>
            <a:endParaRPr lang="en-US" altLang="en-US"/>
          </a:p>
          <a:p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0475956B-8643-A228-FBB9-AEF6230C35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08E2856C-077E-D0CF-F4CD-47867D49A1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Your purpose</a:t>
            </a:r>
          </a:p>
          <a:p>
            <a:r>
              <a:rPr lang="en-US" altLang="en-US" dirty="0"/>
              <a:t>The content</a:t>
            </a:r>
          </a:p>
          <a:p>
            <a:r>
              <a:rPr lang="en-US" altLang="en-US" dirty="0"/>
              <a:t>Detail and time control</a:t>
            </a:r>
          </a:p>
          <a:p>
            <a:r>
              <a:rPr lang="en-US" altLang="en-US" dirty="0"/>
              <a:t>Giving the talk</a:t>
            </a:r>
          </a:p>
          <a:p>
            <a:r>
              <a:rPr lang="en-US" altLang="en-US" dirty="0"/>
              <a:t>Preparing the talk</a:t>
            </a:r>
          </a:p>
          <a:p>
            <a:endParaRPr lang="en-US" altLang="en-US" dirty="0"/>
          </a:p>
          <a:p>
            <a:endParaRPr lang="en-US" altLang="en-US" dirty="0"/>
          </a:p>
          <a:p>
            <a:pPr lvl="1"/>
            <a:endParaRPr lang="en-US" altLang="en-US" dirty="0"/>
          </a:p>
        </p:txBody>
      </p:sp>
      <p:pic>
        <p:nvPicPr>
          <p:cNvPr id="242692" name="Picture 4">
            <a:extLst>
              <a:ext uri="{FF2B5EF4-FFF2-40B4-BE49-F238E27FC236}">
                <a16:creationId xmlns:a16="http://schemas.microsoft.com/office/drawing/2014/main" id="{9672F04A-4450-2B5B-4D63-587939088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76400"/>
            <a:ext cx="32766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>
            <a:extLst>
              <a:ext uri="{FF2B5EF4-FFF2-40B4-BE49-F238E27FC236}">
                <a16:creationId xmlns:a16="http://schemas.microsoft.com/office/drawing/2014/main" id="{C27F14B1-786F-2E51-B166-0747F894C8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Answering Questions</a:t>
            </a:r>
          </a:p>
        </p:txBody>
      </p:sp>
      <p:sp>
        <p:nvSpPr>
          <p:cNvPr id="380931" name="Rectangle 3">
            <a:extLst>
              <a:ext uri="{FF2B5EF4-FFF2-40B4-BE49-F238E27FC236}">
                <a16:creationId xmlns:a16="http://schemas.microsoft.com/office/drawing/2014/main" id="{C52D8176-E6BC-5358-68D9-A4D1477346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ym typeface="Wingdings" pitchFamily="2" charset="2"/>
              </a:rPr>
              <a:t>Prepare/practice the answers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ym typeface="Wingdings" pitchFamily="2" charset="2"/>
              </a:rPr>
              <a:t>Yes, you can guess the questions!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sym typeface="Wingdings" pitchFamily="2" charset="2"/>
              </a:rPr>
              <a:t>Directly answer each question 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ym typeface="Wingdings" pitchFamily="2" charset="2"/>
              </a:rPr>
              <a:t>portrays confidence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sym typeface="Wingdings" pitchFamily="2" charset="2"/>
              </a:rPr>
              <a:t>Repeat/summarize the question if it was involved or hard to hear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sym typeface="Wingdings" pitchFamily="2" charset="2"/>
              </a:rPr>
              <a:t>If you can’t answer a question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“I don’t know” works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Palming the question on the audience can work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>
            <a:extLst>
              <a:ext uri="{FF2B5EF4-FFF2-40B4-BE49-F238E27FC236}">
                <a16:creationId xmlns:a16="http://schemas.microsoft.com/office/drawing/2014/main" id="{59CBDBC6-F7FE-CA86-6201-CE68127DA6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Tricky and Hostile Questions</a:t>
            </a:r>
          </a:p>
        </p:txBody>
      </p:sp>
      <p:sp>
        <p:nvSpPr>
          <p:cNvPr id="382979" name="Rectangle 3">
            <a:extLst>
              <a:ext uri="{FF2B5EF4-FFF2-40B4-BE49-F238E27FC236}">
                <a16:creationId xmlns:a16="http://schemas.microsoft.com/office/drawing/2014/main" id="{82CD2BBA-D07B-5732-4D93-2C242C4CFC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ym typeface="Wingdings" pitchFamily="2" charset="2"/>
              </a:rPr>
              <a:t>Treat all questions as good questions</a:t>
            </a:r>
          </a:p>
          <a:p>
            <a:endParaRPr lang="en-US" altLang="en-US">
              <a:sym typeface="Wingdings" pitchFamily="2" charset="2"/>
            </a:endParaRPr>
          </a:p>
          <a:p>
            <a:r>
              <a:rPr lang="en-US" altLang="en-US">
                <a:sym typeface="Wingdings" pitchFamily="2" charset="2"/>
              </a:rPr>
              <a:t>Treat a hostile question coolly, like an objective scientist; never display negativity</a:t>
            </a:r>
          </a:p>
          <a:p>
            <a:endParaRPr lang="en-US" altLang="en-US">
              <a:sym typeface="Wingdings" pitchFamily="2" charset="2"/>
            </a:endParaRPr>
          </a:p>
          <a:p>
            <a:r>
              <a:rPr lang="en-US" altLang="en-US">
                <a:sym typeface="Wingdings" pitchFamily="2" charset="2"/>
              </a:rPr>
              <a:t>Cut off showboaters by directly answering and moving away from the questioner</a:t>
            </a:r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>
            <a:extLst>
              <a:ext uri="{FF2B5EF4-FFF2-40B4-BE49-F238E27FC236}">
                <a16:creationId xmlns:a16="http://schemas.microsoft.com/office/drawing/2014/main" id="{E033FCFD-9E86-6517-EF60-84C79FC173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85027" name="Rectangle 3">
            <a:extLst>
              <a:ext uri="{FF2B5EF4-FFF2-40B4-BE49-F238E27FC236}">
                <a16:creationId xmlns:a16="http://schemas.microsoft.com/office/drawing/2014/main" id="{6F8F6F1F-9987-3040-28C4-B0473C98F6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Your purpose</a:t>
            </a:r>
          </a:p>
          <a:p>
            <a:r>
              <a:rPr lang="en-US" altLang="en-US" dirty="0"/>
              <a:t>The content</a:t>
            </a:r>
          </a:p>
          <a:p>
            <a:r>
              <a:rPr lang="en-US" altLang="en-US" dirty="0"/>
              <a:t>Detail and time control</a:t>
            </a:r>
          </a:p>
          <a:p>
            <a:r>
              <a:rPr lang="en-US" altLang="en-US" dirty="0"/>
              <a:t>Giving the talk</a:t>
            </a:r>
          </a:p>
          <a:p>
            <a:r>
              <a:rPr lang="en-US" altLang="en-US" b="1" dirty="0">
                <a:solidFill>
                  <a:srgbClr val="FF3300"/>
                </a:solidFill>
              </a:rPr>
              <a:t>Preparing the talk</a:t>
            </a:r>
          </a:p>
          <a:p>
            <a:endParaRPr lang="en-US" altLang="en-US" b="1" dirty="0">
              <a:solidFill>
                <a:srgbClr val="FF3300"/>
              </a:solidFill>
            </a:endParaRPr>
          </a:p>
          <a:p>
            <a:endParaRPr lang="en-US" altLang="en-US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>
            <a:extLst>
              <a:ext uri="{FF2B5EF4-FFF2-40B4-BE49-F238E27FC236}">
                <a16:creationId xmlns:a16="http://schemas.microsoft.com/office/drawing/2014/main" id="{4096F735-89BE-F4C5-9A27-C3D61DC10E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Preparation</a:t>
            </a:r>
          </a:p>
        </p:txBody>
      </p:sp>
      <p:sp>
        <p:nvSpPr>
          <p:cNvPr id="387075" name="Rectangle 3">
            <a:extLst>
              <a:ext uri="{FF2B5EF4-FFF2-40B4-BE49-F238E27FC236}">
                <a16:creationId xmlns:a16="http://schemas.microsoft.com/office/drawing/2014/main" id="{62DF3748-41F0-4321-2E49-6D917BE64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good, coherent talk is non-trivial</a:t>
            </a:r>
          </a:p>
          <a:p>
            <a:pPr lvl="1"/>
            <a:r>
              <a:rPr lang="en-US" altLang="en-US">
                <a:sym typeface="Wingdings" pitchFamily="2" charset="2"/>
              </a:rPr>
              <a:t>Don’t do it at the last minute</a:t>
            </a:r>
          </a:p>
          <a:p>
            <a:pPr lvl="1"/>
            <a:r>
              <a:rPr lang="en-US" altLang="en-US">
                <a:sym typeface="Wingdings" pitchFamily="2" charset="2"/>
              </a:rPr>
              <a:t>Your first talk might take you 2 weeks to get right</a:t>
            </a:r>
          </a:p>
          <a:p>
            <a:pPr lvl="1"/>
            <a:r>
              <a:rPr lang="en-US" altLang="en-US">
                <a:sym typeface="Wingdings" pitchFamily="2" charset="2"/>
              </a:rPr>
              <a:t>People spend a month on their job talk</a:t>
            </a:r>
          </a:p>
          <a:p>
            <a:endParaRPr lang="en-US" altLang="en-US">
              <a:sym typeface="Wingdings" pitchFamily="2" charset="2"/>
            </a:endParaRPr>
          </a:p>
          <a:p>
            <a:pPr lvl="2"/>
            <a:endParaRPr lang="en-US" altLang="en-US"/>
          </a:p>
          <a:p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>
            <a:extLst>
              <a:ext uri="{FF2B5EF4-FFF2-40B4-BE49-F238E27FC236}">
                <a16:creationId xmlns:a16="http://schemas.microsoft.com/office/drawing/2014/main" id="{4B06A85E-988C-4B28-0B7B-0781E816E8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Practice, Practice, Practice</a:t>
            </a:r>
          </a:p>
        </p:txBody>
      </p:sp>
      <p:sp>
        <p:nvSpPr>
          <p:cNvPr id="389123" name="Rectangle 3">
            <a:extLst>
              <a:ext uri="{FF2B5EF4-FFF2-40B4-BE49-F238E27FC236}">
                <a16:creationId xmlns:a16="http://schemas.microsoft.com/office/drawing/2014/main" id="{83A491E3-1DF6-F092-178B-EC682F0A22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ym typeface="Wingdings" pitchFamily="2" charset="2"/>
              </a:rPr>
              <a:t>Use other students as an audience, your advisor; group meetings are often used for this</a:t>
            </a:r>
          </a:p>
          <a:p>
            <a:r>
              <a:rPr lang="en-US" altLang="en-US">
                <a:sym typeface="Wingdings" pitchFamily="2" charset="2"/>
              </a:rPr>
              <a:t>Your first talk on a topic will </a:t>
            </a:r>
            <a:r>
              <a:rPr lang="en-US" altLang="en-US" i="1">
                <a:sym typeface="Wingdings" pitchFamily="2" charset="2"/>
              </a:rPr>
              <a:t>totally change</a:t>
            </a:r>
            <a:r>
              <a:rPr lang="en-US" altLang="en-US">
                <a:sym typeface="Wingdings" pitchFamily="2" charset="2"/>
              </a:rPr>
              <a:t> after getting feedback from your initial practice talk</a:t>
            </a:r>
          </a:p>
          <a:p>
            <a:r>
              <a:rPr lang="en-US" altLang="en-US">
                <a:sym typeface="Wingdings" pitchFamily="2" charset="2"/>
              </a:rPr>
              <a:t>Practice alone for speed, fluidity, comfort</a:t>
            </a:r>
          </a:p>
          <a:p>
            <a:pPr lvl="1"/>
            <a:r>
              <a:rPr lang="en-US" altLang="en-US">
                <a:sym typeface="Wingdings" pitchFamily="2" charset="2"/>
              </a:rPr>
              <a:t>You can get 50% faster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>
            <a:extLst>
              <a:ext uri="{FF2B5EF4-FFF2-40B4-BE49-F238E27FC236}">
                <a16:creationId xmlns:a16="http://schemas.microsoft.com/office/drawing/2014/main" id="{EA80FF68-9636-3F19-9009-1B5B884C5C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17443" name="Rectangle 3">
            <a:extLst>
              <a:ext uri="{FF2B5EF4-FFF2-40B4-BE49-F238E27FC236}">
                <a16:creationId xmlns:a16="http://schemas.microsoft.com/office/drawing/2014/main" id="{E0D6293F-7196-E593-0B88-8E5E0C38E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3300"/>
                </a:solidFill>
              </a:rPr>
              <a:t>Your purpose</a:t>
            </a:r>
          </a:p>
          <a:p>
            <a:r>
              <a:rPr lang="en-US" altLang="en-US"/>
              <a:t>The content</a:t>
            </a:r>
          </a:p>
          <a:p>
            <a:r>
              <a:rPr lang="en-US" altLang="en-US"/>
              <a:t>Detail and time control</a:t>
            </a:r>
          </a:p>
          <a:p>
            <a:r>
              <a:rPr lang="en-US" altLang="en-US"/>
              <a:t>Giving the talk</a:t>
            </a:r>
          </a:p>
          <a:p>
            <a:r>
              <a:rPr lang="en-US" altLang="en-US"/>
              <a:t>Preparing the talk</a:t>
            </a:r>
          </a:p>
          <a:p>
            <a:endParaRPr lang="en-US" altLang="en-US"/>
          </a:p>
          <a:p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>
            <a:extLst>
              <a:ext uri="{FF2B5EF4-FFF2-40B4-BE49-F238E27FC236}">
                <a16:creationId xmlns:a16="http://schemas.microsoft.com/office/drawing/2014/main" id="{49E0C568-FFAC-8D2A-C265-EF5ADD2866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Your Purpose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8E1AE0D9-881A-5F0C-45D7-38C74C6ADB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Wrong answers</a:t>
            </a:r>
          </a:p>
          <a:p>
            <a:pPr lvl="1"/>
            <a:r>
              <a:rPr lang="en-US" altLang="en-US" dirty="0"/>
              <a:t>“To give a verbal version of your paper, cramming all its content into one hour”</a:t>
            </a:r>
          </a:p>
          <a:p>
            <a:pPr lvl="1"/>
            <a:r>
              <a:rPr lang="en-US" altLang="en-US" dirty="0"/>
              <a:t>“To impress people with your technical depth and thoroughness”</a:t>
            </a:r>
          </a:p>
          <a:p>
            <a:endParaRPr lang="en-US" altLang="en-US" dirty="0"/>
          </a:p>
          <a:p>
            <a:r>
              <a:rPr lang="en-US" altLang="en-US" dirty="0"/>
              <a:t>No one really cares about these things</a:t>
            </a:r>
          </a:p>
          <a:p>
            <a:pPr lvl="1"/>
            <a:r>
              <a:rPr lang="en-US" altLang="en-US" dirty="0"/>
              <a:t>Your talk is just an ad for your paper</a:t>
            </a:r>
          </a:p>
          <a:p>
            <a:pPr lvl="1"/>
            <a:r>
              <a:rPr lang="en-US" altLang="en-US" dirty="0"/>
              <a:t>Your goal is to make people care enough to read your paper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>
            <a:extLst>
              <a:ext uri="{FF2B5EF4-FFF2-40B4-BE49-F238E27FC236}">
                <a16:creationId xmlns:a16="http://schemas.microsoft.com/office/drawing/2014/main" id="{D3E6AC17-DCFE-34E6-AED9-76C09F87D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Your Purpose</a:t>
            </a:r>
          </a:p>
        </p:txBody>
      </p:sp>
      <p:sp>
        <p:nvSpPr>
          <p:cNvPr id="321539" name="Rectangle 3">
            <a:extLst>
              <a:ext uri="{FF2B5EF4-FFF2-40B4-BE49-F238E27FC236}">
                <a16:creationId xmlns:a16="http://schemas.microsoft.com/office/drawing/2014/main" id="{26BB4050-F202-7127-8E86-18C5D3A95C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People have devoted their time</a:t>
            </a:r>
          </a:p>
          <a:p>
            <a:pPr lvl="1"/>
            <a:r>
              <a:rPr lang="en-US" altLang="en-US" dirty="0"/>
              <a:t>They want to know what’s in it for them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Your purpose</a:t>
            </a:r>
          </a:p>
          <a:p>
            <a:pPr lvl="1"/>
            <a:r>
              <a:rPr lang="en-US" altLang="en-US" dirty="0"/>
              <a:t>Make this hour a positive experience for them</a:t>
            </a:r>
          </a:p>
          <a:p>
            <a:pPr lvl="1"/>
            <a:r>
              <a:rPr lang="en-US" altLang="en-US" dirty="0"/>
              <a:t>Entertain, teach, story-tell</a:t>
            </a:r>
          </a:p>
          <a:p>
            <a:pPr lvl="1"/>
            <a:r>
              <a:rPr lang="en-US" altLang="en-US" dirty="0"/>
              <a:t>Get across 1-3 main points, or take-home messages… </a:t>
            </a:r>
            <a:r>
              <a:rPr lang="en-US" altLang="en-US" i="1" dirty="0"/>
              <a:t>no more than three</a:t>
            </a:r>
            <a:endParaRPr lang="en-US" altLang="en-US" dirty="0"/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>
            <a:extLst>
              <a:ext uri="{FF2B5EF4-FFF2-40B4-BE49-F238E27FC236}">
                <a16:creationId xmlns:a16="http://schemas.microsoft.com/office/drawing/2014/main" id="{4FFF3B0F-E3B7-0485-970D-9DB558AB17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Your Purpose</a:t>
            </a:r>
          </a:p>
        </p:txBody>
      </p:sp>
      <p:sp>
        <p:nvSpPr>
          <p:cNvPr id="323587" name="Rectangle 3">
            <a:extLst>
              <a:ext uri="{FF2B5EF4-FFF2-40B4-BE49-F238E27FC236}">
                <a16:creationId xmlns:a16="http://schemas.microsoft.com/office/drawing/2014/main" id="{19C8EA3F-14CA-486F-C1A9-1F492917B7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very first thing to do when sitting down to make your talk </a:t>
            </a:r>
          </a:p>
          <a:p>
            <a:pPr lvl="1"/>
            <a:r>
              <a:rPr lang="en-US" altLang="en-US" dirty="0"/>
              <a:t>Decide on your goal</a:t>
            </a:r>
          </a:p>
          <a:p>
            <a:pPr lvl="2"/>
            <a:r>
              <a:rPr lang="en-US" altLang="en-US" dirty="0"/>
              <a:t>Give a lecture?</a:t>
            </a:r>
          </a:p>
          <a:p>
            <a:pPr lvl="2"/>
            <a:r>
              <a:rPr lang="en-US" altLang="en-US" dirty="0"/>
              <a:t>Get a job? </a:t>
            </a:r>
          </a:p>
          <a:p>
            <a:pPr lvl="2"/>
            <a:r>
              <a:rPr lang="en-US" altLang="en-US" dirty="0"/>
              <a:t>Gain collaborators?  </a:t>
            </a:r>
          </a:p>
          <a:p>
            <a:pPr lvl="2"/>
            <a:r>
              <a:rPr lang="en-US" altLang="en-US" dirty="0"/>
              <a:t>Obtain feedback?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Determine a “message objective”</a:t>
            </a:r>
          </a:p>
          <a:p>
            <a:pPr lvl="1"/>
            <a:r>
              <a:rPr lang="en-US" altLang="en-US" dirty="0"/>
              <a:t>Connect with the listener’s goals</a:t>
            </a:r>
          </a:p>
          <a:p>
            <a:pPr lvl="1"/>
            <a:r>
              <a:rPr lang="en-US" altLang="en-US" dirty="0"/>
              <a:t>Determine 1-3 take-home messages are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>
            <a:extLst>
              <a:ext uri="{FF2B5EF4-FFF2-40B4-BE49-F238E27FC236}">
                <a16:creationId xmlns:a16="http://schemas.microsoft.com/office/drawing/2014/main" id="{09147201-DB4D-CF5E-9A69-4DCE381868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Connect with the Audience</a:t>
            </a:r>
          </a:p>
        </p:txBody>
      </p:sp>
      <p:sp>
        <p:nvSpPr>
          <p:cNvPr id="325635" name="Rectangle 3">
            <a:extLst>
              <a:ext uri="{FF2B5EF4-FFF2-40B4-BE49-F238E27FC236}">
                <a16:creationId xmlns:a16="http://schemas.microsoft.com/office/drawing/2014/main" id="{53BABF47-1B26-5BD0-5FC3-DC0C260D58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Know your audience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Estimate their general perspective, what they are used to hearing, like or don’t like to hear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Estimate their background in your topic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You are almost always speaking to non-experts in your topic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Remember to use eye contact, even in large audiences</a:t>
            </a:r>
          </a:p>
          <a:p>
            <a:pPr lvl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>
            <a:extLst>
              <a:ext uri="{FF2B5EF4-FFF2-40B4-BE49-F238E27FC236}">
                <a16:creationId xmlns:a16="http://schemas.microsoft.com/office/drawing/2014/main" id="{C9EA3B9A-270D-378C-6EBE-C364C5E867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327683" name="Rectangle 3">
            <a:extLst>
              <a:ext uri="{FF2B5EF4-FFF2-40B4-BE49-F238E27FC236}">
                <a16:creationId xmlns:a16="http://schemas.microsoft.com/office/drawing/2014/main" id="{70C9165E-2EFE-3064-3A37-629D561E1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Your purpose</a:t>
            </a:r>
          </a:p>
          <a:p>
            <a:r>
              <a:rPr lang="en-US" altLang="en-US" b="1">
                <a:solidFill>
                  <a:srgbClr val="FF3300"/>
                </a:solidFill>
              </a:rPr>
              <a:t>The content</a:t>
            </a:r>
          </a:p>
          <a:p>
            <a:r>
              <a:rPr lang="en-US" altLang="en-US"/>
              <a:t>Detail and time control</a:t>
            </a:r>
          </a:p>
          <a:p>
            <a:r>
              <a:rPr lang="en-US" altLang="en-US"/>
              <a:t>Giving the talk</a:t>
            </a:r>
          </a:p>
          <a:p>
            <a:r>
              <a:rPr lang="en-US" altLang="en-US"/>
              <a:t>Preparing the talk</a:t>
            </a:r>
          </a:p>
          <a:p>
            <a:endParaRPr lang="en-US" altLang="en-US"/>
          </a:p>
          <a:p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1372</Words>
  <Application>Microsoft Macintosh PowerPoint</Application>
  <PresentationFormat>Widescreen</PresentationFormat>
  <Paragraphs>305</Paragraphs>
  <Slides>34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Wingdings</vt:lpstr>
      <vt:lpstr>Office Theme</vt:lpstr>
      <vt:lpstr>CS 345 Giving a Talk</vt:lpstr>
      <vt:lpstr>Slides based on “Communicating Ideas: Speaking” by Nick Feamster and Alex Gray  </vt:lpstr>
      <vt:lpstr>Outline</vt:lpstr>
      <vt:lpstr>Outline</vt:lpstr>
      <vt:lpstr>Your Purpose</vt:lpstr>
      <vt:lpstr>Your Purpose</vt:lpstr>
      <vt:lpstr>Your Purpose</vt:lpstr>
      <vt:lpstr>Connect with the Audience</vt:lpstr>
      <vt:lpstr>Outline</vt:lpstr>
      <vt:lpstr>The Content</vt:lpstr>
      <vt:lpstr>Use Concrete Evidence</vt:lpstr>
      <vt:lpstr>Use Vocal Energy</vt:lpstr>
      <vt:lpstr>Tone</vt:lpstr>
      <vt:lpstr>Storytelling</vt:lpstr>
      <vt:lpstr>Beginning</vt:lpstr>
      <vt:lpstr>The Meat</vt:lpstr>
      <vt:lpstr>End</vt:lpstr>
      <vt:lpstr>Outline</vt:lpstr>
      <vt:lpstr>Detail and Time Control</vt:lpstr>
      <vt:lpstr>Slide Budget, 20-minute talk</vt:lpstr>
      <vt:lpstr>Slide Budget</vt:lpstr>
      <vt:lpstr>Slide Budget</vt:lpstr>
      <vt:lpstr>Visuals</vt:lpstr>
      <vt:lpstr>But don’t leave out…</vt:lpstr>
      <vt:lpstr>Outline</vt:lpstr>
      <vt:lpstr>Before the Talk</vt:lpstr>
      <vt:lpstr>Giving the Talk: Presence</vt:lpstr>
      <vt:lpstr>Giving the Talk: Connecting</vt:lpstr>
      <vt:lpstr>Giving the Talk: Ending</vt:lpstr>
      <vt:lpstr>Answering Questions</vt:lpstr>
      <vt:lpstr>Tricky and Hostile Questions</vt:lpstr>
      <vt:lpstr>Outline</vt:lpstr>
      <vt:lpstr>Preparation</vt:lpstr>
      <vt:lpstr>Practice, Practice, Practice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345 Giving a Talk</dc:title>
  <dc:creator>Marco Canini</dc:creator>
  <cp:lastModifiedBy>Marco Canini</cp:lastModifiedBy>
  <cp:revision>1</cp:revision>
  <dcterms:created xsi:type="dcterms:W3CDTF">2024-02-03T16:44:58Z</dcterms:created>
  <dcterms:modified xsi:type="dcterms:W3CDTF">2024-02-03T17:07:04Z</dcterms:modified>
</cp:coreProperties>
</file>