
<file path=[Content_Types].xml><?xml version="1.0" encoding="utf-8"?>
<Types xmlns="http://schemas.openxmlformats.org/package/2006/content-types">
  <Default Extension="xml" ContentType="application/xml"/>
  <Default Extension="jpeg" ContentType="image/jpeg"/>
  <Default Extension="tif" ContentType="image/tif"/>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7"/>
  </p:notesMasterIdLst>
  <p:sldIdLst>
    <p:sldId id="256" r:id="rId2"/>
    <p:sldId id="277" r:id="rId3"/>
    <p:sldId id="273" r:id="rId4"/>
    <p:sldId id="285" r:id="rId5"/>
    <p:sldId id="286" r:id="rId6"/>
    <p:sldId id="287" r:id="rId7"/>
    <p:sldId id="274" r:id="rId8"/>
    <p:sldId id="275" r:id="rId9"/>
    <p:sldId id="276" r:id="rId10"/>
    <p:sldId id="257" r:id="rId11"/>
    <p:sldId id="304" r:id="rId12"/>
    <p:sldId id="259" r:id="rId13"/>
    <p:sldId id="260" r:id="rId14"/>
    <p:sldId id="261" r:id="rId15"/>
    <p:sldId id="262" r:id="rId16"/>
    <p:sldId id="280" r:id="rId17"/>
    <p:sldId id="281" r:id="rId18"/>
    <p:sldId id="264" r:id="rId19"/>
    <p:sldId id="263" r:id="rId20"/>
    <p:sldId id="265" r:id="rId21"/>
    <p:sldId id="267" r:id="rId22"/>
    <p:sldId id="266" r:id="rId23"/>
    <p:sldId id="268" r:id="rId24"/>
    <p:sldId id="269" r:id="rId25"/>
    <p:sldId id="270" r:id="rId26"/>
    <p:sldId id="295" r:id="rId27"/>
    <p:sldId id="296" r:id="rId28"/>
    <p:sldId id="297" r:id="rId29"/>
    <p:sldId id="298" r:id="rId30"/>
    <p:sldId id="299" r:id="rId31"/>
    <p:sldId id="300" r:id="rId32"/>
    <p:sldId id="301" r:id="rId33"/>
    <p:sldId id="303" r:id="rId34"/>
    <p:sldId id="271" r:id="rId35"/>
    <p:sldId id="282" r:id="rId36"/>
    <p:sldId id="283" r:id="rId37"/>
    <p:sldId id="284" r:id="rId38"/>
    <p:sldId id="288" r:id="rId39"/>
    <p:sldId id="289" r:id="rId40"/>
    <p:sldId id="290" r:id="rId41"/>
    <p:sldId id="291" r:id="rId42"/>
    <p:sldId id="292" r:id="rId43"/>
    <p:sldId id="293" r:id="rId44"/>
    <p:sldId id="294" r:id="rId45"/>
    <p:sldId id="272" r:id="rId4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65"/>
    <p:restoredTop sz="79396"/>
  </p:normalViewPr>
  <p:slideViewPr>
    <p:cSldViewPr snapToGrid="0" snapToObjects="1">
      <p:cViewPr varScale="1">
        <p:scale>
          <a:sx n="85" d="100"/>
          <a:sy n="85" d="100"/>
        </p:scale>
        <p:origin x="176" y="4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46" Type="http://schemas.openxmlformats.org/officeDocument/2006/relationships/slide" Target="slides/slide45.xml"/><Relationship Id="rId47" Type="http://schemas.openxmlformats.org/officeDocument/2006/relationships/notesMaster" Target="notesMasters/notesMaster1.xml"/><Relationship Id="rId48" Type="http://schemas.openxmlformats.org/officeDocument/2006/relationships/presProps" Target="presProps.xml"/><Relationship Id="rId49" Type="http://schemas.openxmlformats.org/officeDocument/2006/relationships/viewProps" Target="viewProp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50" Type="http://schemas.openxmlformats.org/officeDocument/2006/relationships/theme" Target="theme/theme1.xml"/><Relationship Id="rId5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441BAE-D473-624D-B3AD-023590B64723}" type="datetimeFigureOut">
              <a:rPr lang="en-US" smtClean="0"/>
              <a:t>1/29/17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7DB6D3-17E2-AA49-A7E1-9B1969F06E4C}" type="slidenum">
              <a:rPr lang="en-US" smtClean="0"/>
              <a:t>‹#›</a:t>
            </a:fld>
            <a:endParaRPr lang="en-US"/>
          </a:p>
        </p:txBody>
      </p:sp>
    </p:spTree>
    <p:extLst>
      <p:ext uri="{BB962C8B-B14F-4D97-AF65-F5344CB8AC3E}">
        <p14:creationId xmlns:p14="http://schemas.microsoft.com/office/powerpoint/2010/main" val="1804093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3D6B973-6B6F-BF4C-BED6-5DA61F6F54EF}" type="slidenum">
              <a:rPr lang="en-US" smtClean="0"/>
              <a:t>4</a:t>
            </a:fld>
            <a:endParaRPr lang="en-US"/>
          </a:p>
        </p:txBody>
      </p:sp>
    </p:spTree>
    <p:extLst>
      <p:ext uri="{BB962C8B-B14F-4D97-AF65-F5344CB8AC3E}">
        <p14:creationId xmlns:p14="http://schemas.microsoft.com/office/powerpoint/2010/main" val="18939004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Networked</a:t>
            </a:r>
            <a:r>
              <a:rPr lang="en-US" baseline="0" dirty="0" smtClean="0"/>
              <a:t> systems researchers tackle specific challenges of the design and implementation of a particular systems solution to a given problem.</a:t>
            </a:r>
          </a:p>
          <a:p>
            <a:r>
              <a:rPr lang="en-US" baseline="0" dirty="0" smtClean="0"/>
              <a:t>However, if I were to identify a challenge that stands out and presents itself recurrently, it is complexity </a:t>
            </a:r>
            <a:endParaRPr lang="en-US" dirty="0"/>
          </a:p>
        </p:txBody>
      </p:sp>
      <p:sp>
        <p:nvSpPr>
          <p:cNvPr id="4" name="Slide Number Placeholder 3"/>
          <p:cNvSpPr>
            <a:spLocks noGrp="1"/>
          </p:cNvSpPr>
          <p:nvPr>
            <p:ph type="sldNum" sz="quarter" idx="10"/>
          </p:nvPr>
        </p:nvSpPr>
        <p:spPr/>
        <p:txBody>
          <a:bodyPr/>
          <a:lstStyle/>
          <a:p>
            <a:fld id="{93D6B973-6B6F-BF4C-BED6-5DA61F6F54EF}" type="slidenum">
              <a:rPr lang="en-US" smtClean="0"/>
              <a:t>5</a:t>
            </a:fld>
            <a:endParaRPr lang="en-US"/>
          </a:p>
        </p:txBody>
      </p:sp>
    </p:spTree>
    <p:extLst>
      <p:ext uri="{BB962C8B-B14F-4D97-AF65-F5344CB8AC3E}">
        <p14:creationId xmlns:p14="http://schemas.microsoft.com/office/powerpoint/2010/main" val="1431977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Big problem is that there is really no theory of building systems. It appears these artifacts are way too complex to have a rigorous,</a:t>
            </a:r>
            <a:r>
              <a:rPr lang="en-US" baseline="0" dirty="0" smtClean="0"/>
              <a:t> constructive approach to dealing with them</a:t>
            </a:r>
            <a:endParaRPr lang="en-US" dirty="0" smtClean="0"/>
          </a:p>
          <a:p>
            <a:r>
              <a:rPr lang="en-US" dirty="0" smtClean="0"/>
              <a:t>In some sense it is like dealing with a biological organisms. They are some of the most</a:t>
            </a:r>
            <a:r>
              <a:rPr lang="en-US" baseline="0" dirty="0" smtClean="0"/>
              <a:t> complex systems that exist.</a:t>
            </a:r>
            <a:endParaRPr lang="en-US" dirty="0" smtClean="0"/>
          </a:p>
          <a:p>
            <a:r>
              <a:rPr lang="en-US" dirty="0" smtClean="0"/>
              <a:t>We</a:t>
            </a:r>
            <a:r>
              <a:rPr lang="en-US" baseline="0" dirty="0" smtClean="0"/>
              <a:t> understand how tiny disconnected pieces operate on their own but we know little about how they interact.</a:t>
            </a:r>
          </a:p>
          <a:p>
            <a:r>
              <a:rPr lang="en-US" baseline="0" dirty="0" smtClean="0"/>
              <a:t>In the absence of a constructive theory the typical systems person will formulate a problem, get an idea, build a prototype, measure and analyze it, tweak it, go back to building, measure again and repeat these steps over time. This is the approach that many systems people have used in the past and has lead to highly treasured principles of building systems, which is for now the closest we can get to a rigorous, constructive approach.</a:t>
            </a:r>
          </a:p>
          <a:p>
            <a:r>
              <a:rPr lang="en-US" baseline="0" dirty="0" smtClean="0"/>
              <a:t>These include concepts such as modularity, layering, abstraction.</a:t>
            </a:r>
            <a:endParaRPr lang="en-US" dirty="0"/>
          </a:p>
        </p:txBody>
      </p:sp>
      <p:sp>
        <p:nvSpPr>
          <p:cNvPr id="4" name="Slide Number Placeholder 3"/>
          <p:cNvSpPr>
            <a:spLocks noGrp="1"/>
          </p:cNvSpPr>
          <p:nvPr>
            <p:ph type="sldNum" sz="quarter" idx="10"/>
          </p:nvPr>
        </p:nvSpPr>
        <p:spPr/>
        <p:txBody>
          <a:bodyPr/>
          <a:lstStyle/>
          <a:p>
            <a:fld id="{93D6B973-6B6F-BF4C-BED6-5DA61F6F54EF}" type="slidenum">
              <a:rPr lang="en-US" smtClean="0"/>
              <a:t>6</a:t>
            </a:fld>
            <a:endParaRPr lang="en-US"/>
          </a:p>
        </p:txBody>
      </p:sp>
    </p:spTree>
    <p:extLst>
      <p:ext uri="{BB962C8B-B14F-4D97-AF65-F5344CB8AC3E}">
        <p14:creationId xmlns:p14="http://schemas.microsoft.com/office/powerpoint/2010/main" val="18249261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E7DB6D3-17E2-AA49-A7E1-9B1969F06E4C}" type="slidenum">
              <a:rPr lang="en-US" smtClean="0"/>
              <a:t>13</a:t>
            </a:fld>
            <a:endParaRPr lang="en-US"/>
          </a:p>
        </p:txBody>
      </p:sp>
    </p:spTree>
    <p:extLst>
      <p:ext uri="{BB962C8B-B14F-4D97-AF65-F5344CB8AC3E}">
        <p14:creationId xmlns:p14="http://schemas.microsoft.com/office/powerpoint/2010/main" val="445946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62DBF5F-E884-8D4B-8536-498293E3FBD0}" type="slidenum">
              <a:rPr lang="en-US" smtClean="0"/>
              <a:t>26</a:t>
            </a:fld>
            <a:endParaRPr lang="en-US"/>
          </a:p>
        </p:txBody>
      </p:sp>
    </p:spTree>
    <p:extLst>
      <p:ext uri="{BB962C8B-B14F-4D97-AF65-F5344CB8AC3E}">
        <p14:creationId xmlns:p14="http://schemas.microsoft.com/office/powerpoint/2010/main" val="3454317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smtClean="0"/>
              <a:t>22/1/17</a:t>
            </a:r>
            <a:endParaRPr lang="en-US"/>
          </a:p>
        </p:txBody>
      </p:sp>
      <p:sp>
        <p:nvSpPr>
          <p:cNvPr id="5" name="Footer Placeholder 4"/>
          <p:cNvSpPr>
            <a:spLocks noGrp="1"/>
          </p:cNvSpPr>
          <p:nvPr>
            <p:ph type="ftr" sz="quarter" idx="11"/>
          </p:nvPr>
        </p:nvSpPr>
        <p:spPr/>
        <p:txBody>
          <a:bodyPr/>
          <a:lstStyle/>
          <a:p>
            <a:r>
              <a:rPr lang="en-US" smtClean="0"/>
              <a:t>CS 390G – S17</a:t>
            </a:r>
            <a:endParaRPr lang="en-US"/>
          </a:p>
        </p:txBody>
      </p:sp>
      <p:sp>
        <p:nvSpPr>
          <p:cNvPr id="6" name="Slide Number Placeholder 5"/>
          <p:cNvSpPr>
            <a:spLocks noGrp="1"/>
          </p:cNvSpPr>
          <p:nvPr>
            <p:ph type="sldNum" sz="quarter" idx="12"/>
          </p:nvPr>
        </p:nvSpPr>
        <p:spPr/>
        <p:txBody>
          <a:bodyPr/>
          <a:lstStyle/>
          <a:p>
            <a:fld id="{F00C8655-F74F-7445-B09D-C543647811CF}" type="slidenum">
              <a:rPr lang="en-US" smtClean="0"/>
              <a:t>‹#›</a:t>
            </a:fld>
            <a:endParaRPr lang="en-US"/>
          </a:p>
        </p:txBody>
      </p:sp>
    </p:spTree>
    <p:extLst>
      <p:ext uri="{BB962C8B-B14F-4D97-AF65-F5344CB8AC3E}">
        <p14:creationId xmlns:p14="http://schemas.microsoft.com/office/powerpoint/2010/main" val="13920974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22/1/17</a:t>
            </a:r>
            <a:endParaRPr lang="en-US"/>
          </a:p>
        </p:txBody>
      </p:sp>
      <p:sp>
        <p:nvSpPr>
          <p:cNvPr id="5" name="Footer Placeholder 4"/>
          <p:cNvSpPr>
            <a:spLocks noGrp="1"/>
          </p:cNvSpPr>
          <p:nvPr>
            <p:ph type="ftr" sz="quarter" idx="11"/>
          </p:nvPr>
        </p:nvSpPr>
        <p:spPr/>
        <p:txBody>
          <a:bodyPr/>
          <a:lstStyle/>
          <a:p>
            <a:r>
              <a:rPr lang="en-US" smtClean="0"/>
              <a:t>CS 390G – S17</a:t>
            </a:r>
            <a:endParaRPr lang="en-US"/>
          </a:p>
        </p:txBody>
      </p:sp>
      <p:sp>
        <p:nvSpPr>
          <p:cNvPr id="6" name="Slide Number Placeholder 5"/>
          <p:cNvSpPr>
            <a:spLocks noGrp="1"/>
          </p:cNvSpPr>
          <p:nvPr>
            <p:ph type="sldNum" sz="quarter" idx="12"/>
          </p:nvPr>
        </p:nvSpPr>
        <p:spPr/>
        <p:txBody>
          <a:bodyPr/>
          <a:lstStyle/>
          <a:p>
            <a:fld id="{F00C8655-F74F-7445-B09D-C543647811CF}" type="slidenum">
              <a:rPr lang="en-US" smtClean="0"/>
              <a:t>‹#›</a:t>
            </a:fld>
            <a:endParaRPr lang="en-US"/>
          </a:p>
        </p:txBody>
      </p:sp>
    </p:spTree>
    <p:extLst>
      <p:ext uri="{BB962C8B-B14F-4D97-AF65-F5344CB8AC3E}">
        <p14:creationId xmlns:p14="http://schemas.microsoft.com/office/powerpoint/2010/main" val="77843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22/1/17</a:t>
            </a:r>
            <a:endParaRPr lang="en-US"/>
          </a:p>
        </p:txBody>
      </p:sp>
      <p:sp>
        <p:nvSpPr>
          <p:cNvPr id="5" name="Footer Placeholder 4"/>
          <p:cNvSpPr>
            <a:spLocks noGrp="1"/>
          </p:cNvSpPr>
          <p:nvPr>
            <p:ph type="ftr" sz="quarter" idx="11"/>
          </p:nvPr>
        </p:nvSpPr>
        <p:spPr/>
        <p:txBody>
          <a:bodyPr/>
          <a:lstStyle/>
          <a:p>
            <a:r>
              <a:rPr lang="en-US" smtClean="0"/>
              <a:t>CS 390G – S17</a:t>
            </a:r>
            <a:endParaRPr lang="en-US"/>
          </a:p>
        </p:txBody>
      </p:sp>
      <p:sp>
        <p:nvSpPr>
          <p:cNvPr id="6" name="Slide Number Placeholder 5"/>
          <p:cNvSpPr>
            <a:spLocks noGrp="1"/>
          </p:cNvSpPr>
          <p:nvPr>
            <p:ph type="sldNum" sz="quarter" idx="12"/>
          </p:nvPr>
        </p:nvSpPr>
        <p:spPr/>
        <p:txBody>
          <a:bodyPr/>
          <a:lstStyle/>
          <a:p>
            <a:fld id="{F00C8655-F74F-7445-B09D-C543647811CF}" type="slidenum">
              <a:rPr lang="en-US" smtClean="0"/>
              <a:t>‹#›</a:t>
            </a:fld>
            <a:endParaRPr lang="en-US"/>
          </a:p>
        </p:txBody>
      </p:sp>
    </p:spTree>
    <p:extLst>
      <p:ext uri="{BB962C8B-B14F-4D97-AF65-F5344CB8AC3E}">
        <p14:creationId xmlns:p14="http://schemas.microsoft.com/office/powerpoint/2010/main" val="4908356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22/1/17</a:t>
            </a:r>
            <a:endParaRPr lang="en-US"/>
          </a:p>
        </p:txBody>
      </p:sp>
      <p:sp>
        <p:nvSpPr>
          <p:cNvPr id="5" name="Footer Placeholder 4"/>
          <p:cNvSpPr>
            <a:spLocks noGrp="1"/>
          </p:cNvSpPr>
          <p:nvPr>
            <p:ph type="ftr" sz="quarter" idx="11"/>
          </p:nvPr>
        </p:nvSpPr>
        <p:spPr/>
        <p:txBody>
          <a:bodyPr/>
          <a:lstStyle/>
          <a:p>
            <a:r>
              <a:rPr lang="en-US" smtClean="0"/>
              <a:t>CS 390G – S17</a:t>
            </a:r>
            <a:endParaRPr lang="en-US"/>
          </a:p>
        </p:txBody>
      </p:sp>
      <p:sp>
        <p:nvSpPr>
          <p:cNvPr id="6" name="Slide Number Placeholder 5"/>
          <p:cNvSpPr>
            <a:spLocks noGrp="1"/>
          </p:cNvSpPr>
          <p:nvPr>
            <p:ph type="sldNum" sz="quarter" idx="12"/>
          </p:nvPr>
        </p:nvSpPr>
        <p:spPr/>
        <p:txBody>
          <a:bodyPr/>
          <a:lstStyle/>
          <a:p>
            <a:fld id="{F00C8655-F74F-7445-B09D-C543647811CF}" type="slidenum">
              <a:rPr lang="en-US" smtClean="0"/>
              <a:t>‹#›</a:t>
            </a:fld>
            <a:endParaRPr lang="en-US"/>
          </a:p>
        </p:txBody>
      </p:sp>
    </p:spTree>
    <p:extLst>
      <p:ext uri="{BB962C8B-B14F-4D97-AF65-F5344CB8AC3E}">
        <p14:creationId xmlns:p14="http://schemas.microsoft.com/office/powerpoint/2010/main" val="1070972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22/1/17</a:t>
            </a:r>
            <a:endParaRPr lang="en-US"/>
          </a:p>
        </p:txBody>
      </p:sp>
      <p:sp>
        <p:nvSpPr>
          <p:cNvPr id="5" name="Footer Placeholder 4"/>
          <p:cNvSpPr>
            <a:spLocks noGrp="1"/>
          </p:cNvSpPr>
          <p:nvPr>
            <p:ph type="ftr" sz="quarter" idx="11"/>
          </p:nvPr>
        </p:nvSpPr>
        <p:spPr/>
        <p:txBody>
          <a:bodyPr/>
          <a:lstStyle/>
          <a:p>
            <a:r>
              <a:rPr lang="en-US" smtClean="0"/>
              <a:t>CS 390G – S17</a:t>
            </a:r>
            <a:endParaRPr lang="en-US"/>
          </a:p>
        </p:txBody>
      </p:sp>
      <p:sp>
        <p:nvSpPr>
          <p:cNvPr id="6" name="Slide Number Placeholder 5"/>
          <p:cNvSpPr>
            <a:spLocks noGrp="1"/>
          </p:cNvSpPr>
          <p:nvPr>
            <p:ph type="sldNum" sz="quarter" idx="12"/>
          </p:nvPr>
        </p:nvSpPr>
        <p:spPr/>
        <p:txBody>
          <a:bodyPr/>
          <a:lstStyle/>
          <a:p>
            <a:fld id="{F00C8655-F74F-7445-B09D-C543647811CF}" type="slidenum">
              <a:rPr lang="en-US" smtClean="0"/>
              <a:t>‹#›</a:t>
            </a:fld>
            <a:endParaRPr lang="en-US"/>
          </a:p>
        </p:txBody>
      </p:sp>
    </p:spTree>
    <p:extLst>
      <p:ext uri="{BB962C8B-B14F-4D97-AF65-F5344CB8AC3E}">
        <p14:creationId xmlns:p14="http://schemas.microsoft.com/office/powerpoint/2010/main" val="17813200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22/1/17</a:t>
            </a:r>
            <a:endParaRPr lang="en-US"/>
          </a:p>
        </p:txBody>
      </p:sp>
      <p:sp>
        <p:nvSpPr>
          <p:cNvPr id="6" name="Footer Placeholder 5"/>
          <p:cNvSpPr>
            <a:spLocks noGrp="1"/>
          </p:cNvSpPr>
          <p:nvPr>
            <p:ph type="ftr" sz="quarter" idx="11"/>
          </p:nvPr>
        </p:nvSpPr>
        <p:spPr/>
        <p:txBody>
          <a:bodyPr/>
          <a:lstStyle/>
          <a:p>
            <a:r>
              <a:rPr lang="en-US" smtClean="0"/>
              <a:t>CS 390G – S17</a:t>
            </a:r>
            <a:endParaRPr lang="en-US"/>
          </a:p>
        </p:txBody>
      </p:sp>
      <p:sp>
        <p:nvSpPr>
          <p:cNvPr id="7" name="Slide Number Placeholder 6"/>
          <p:cNvSpPr>
            <a:spLocks noGrp="1"/>
          </p:cNvSpPr>
          <p:nvPr>
            <p:ph type="sldNum" sz="quarter" idx="12"/>
          </p:nvPr>
        </p:nvSpPr>
        <p:spPr/>
        <p:txBody>
          <a:bodyPr/>
          <a:lstStyle/>
          <a:p>
            <a:fld id="{F00C8655-F74F-7445-B09D-C543647811CF}" type="slidenum">
              <a:rPr lang="en-US" smtClean="0"/>
              <a:t>‹#›</a:t>
            </a:fld>
            <a:endParaRPr lang="en-US"/>
          </a:p>
        </p:txBody>
      </p:sp>
    </p:spTree>
    <p:extLst>
      <p:ext uri="{BB962C8B-B14F-4D97-AF65-F5344CB8AC3E}">
        <p14:creationId xmlns:p14="http://schemas.microsoft.com/office/powerpoint/2010/main" val="577246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22/1/17</a:t>
            </a:r>
            <a:endParaRPr lang="en-US"/>
          </a:p>
        </p:txBody>
      </p:sp>
      <p:sp>
        <p:nvSpPr>
          <p:cNvPr id="8" name="Footer Placeholder 7"/>
          <p:cNvSpPr>
            <a:spLocks noGrp="1"/>
          </p:cNvSpPr>
          <p:nvPr>
            <p:ph type="ftr" sz="quarter" idx="11"/>
          </p:nvPr>
        </p:nvSpPr>
        <p:spPr/>
        <p:txBody>
          <a:bodyPr/>
          <a:lstStyle/>
          <a:p>
            <a:r>
              <a:rPr lang="en-US" smtClean="0"/>
              <a:t>CS 390G – S17</a:t>
            </a:r>
            <a:endParaRPr lang="en-US"/>
          </a:p>
        </p:txBody>
      </p:sp>
      <p:sp>
        <p:nvSpPr>
          <p:cNvPr id="9" name="Slide Number Placeholder 8"/>
          <p:cNvSpPr>
            <a:spLocks noGrp="1"/>
          </p:cNvSpPr>
          <p:nvPr>
            <p:ph type="sldNum" sz="quarter" idx="12"/>
          </p:nvPr>
        </p:nvSpPr>
        <p:spPr/>
        <p:txBody>
          <a:bodyPr/>
          <a:lstStyle/>
          <a:p>
            <a:fld id="{F00C8655-F74F-7445-B09D-C543647811CF}" type="slidenum">
              <a:rPr lang="en-US" smtClean="0"/>
              <a:t>‹#›</a:t>
            </a:fld>
            <a:endParaRPr lang="en-US"/>
          </a:p>
        </p:txBody>
      </p:sp>
    </p:spTree>
    <p:extLst>
      <p:ext uri="{BB962C8B-B14F-4D97-AF65-F5344CB8AC3E}">
        <p14:creationId xmlns:p14="http://schemas.microsoft.com/office/powerpoint/2010/main" val="1600140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22/1/17</a:t>
            </a:r>
            <a:endParaRPr lang="en-US"/>
          </a:p>
        </p:txBody>
      </p:sp>
      <p:sp>
        <p:nvSpPr>
          <p:cNvPr id="4" name="Footer Placeholder 3"/>
          <p:cNvSpPr>
            <a:spLocks noGrp="1"/>
          </p:cNvSpPr>
          <p:nvPr>
            <p:ph type="ftr" sz="quarter" idx="11"/>
          </p:nvPr>
        </p:nvSpPr>
        <p:spPr/>
        <p:txBody>
          <a:bodyPr/>
          <a:lstStyle/>
          <a:p>
            <a:r>
              <a:rPr lang="en-US" smtClean="0"/>
              <a:t>CS 390G – S17</a:t>
            </a:r>
            <a:endParaRPr lang="en-US"/>
          </a:p>
        </p:txBody>
      </p:sp>
      <p:sp>
        <p:nvSpPr>
          <p:cNvPr id="5" name="Slide Number Placeholder 4"/>
          <p:cNvSpPr>
            <a:spLocks noGrp="1"/>
          </p:cNvSpPr>
          <p:nvPr>
            <p:ph type="sldNum" sz="quarter" idx="12"/>
          </p:nvPr>
        </p:nvSpPr>
        <p:spPr/>
        <p:txBody>
          <a:bodyPr/>
          <a:lstStyle/>
          <a:p>
            <a:fld id="{F00C8655-F74F-7445-B09D-C543647811CF}" type="slidenum">
              <a:rPr lang="en-US" smtClean="0"/>
              <a:t>‹#›</a:t>
            </a:fld>
            <a:endParaRPr lang="en-US"/>
          </a:p>
        </p:txBody>
      </p:sp>
    </p:spTree>
    <p:extLst>
      <p:ext uri="{BB962C8B-B14F-4D97-AF65-F5344CB8AC3E}">
        <p14:creationId xmlns:p14="http://schemas.microsoft.com/office/powerpoint/2010/main" val="6282268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22/1/17</a:t>
            </a:r>
            <a:endParaRPr lang="en-US"/>
          </a:p>
        </p:txBody>
      </p:sp>
      <p:sp>
        <p:nvSpPr>
          <p:cNvPr id="3" name="Footer Placeholder 2"/>
          <p:cNvSpPr>
            <a:spLocks noGrp="1"/>
          </p:cNvSpPr>
          <p:nvPr>
            <p:ph type="ftr" sz="quarter" idx="11"/>
          </p:nvPr>
        </p:nvSpPr>
        <p:spPr/>
        <p:txBody>
          <a:bodyPr/>
          <a:lstStyle/>
          <a:p>
            <a:r>
              <a:rPr lang="en-US" smtClean="0"/>
              <a:t>CS 390G – S17</a:t>
            </a:r>
            <a:endParaRPr lang="en-US"/>
          </a:p>
        </p:txBody>
      </p:sp>
      <p:sp>
        <p:nvSpPr>
          <p:cNvPr id="4" name="Slide Number Placeholder 3"/>
          <p:cNvSpPr>
            <a:spLocks noGrp="1"/>
          </p:cNvSpPr>
          <p:nvPr>
            <p:ph type="sldNum" sz="quarter" idx="12"/>
          </p:nvPr>
        </p:nvSpPr>
        <p:spPr/>
        <p:txBody>
          <a:bodyPr/>
          <a:lstStyle/>
          <a:p>
            <a:fld id="{F00C8655-F74F-7445-B09D-C543647811CF}" type="slidenum">
              <a:rPr lang="en-US" smtClean="0"/>
              <a:t>‹#›</a:t>
            </a:fld>
            <a:endParaRPr lang="en-US"/>
          </a:p>
        </p:txBody>
      </p:sp>
    </p:spTree>
    <p:extLst>
      <p:ext uri="{BB962C8B-B14F-4D97-AF65-F5344CB8AC3E}">
        <p14:creationId xmlns:p14="http://schemas.microsoft.com/office/powerpoint/2010/main" val="15784878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22/1/17</a:t>
            </a:r>
            <a:endParaRPr lang="en-US"/>
          </a:p>
        </p:txBody>
      </p:sp>
      <p:sp>
        <p:nvSpPr>
          <p:cNvPr id="6" name="Footer Placeholder 5"/>
          <p:cNvSpPr>
            <a:spLocks noGrp="1"/>
          </p:cNvSpPr>
          <p:nvPr>
            <p:ph type="ftr" sz="quarter" idx="11"/>
          </p:nvPr>
        </p:nvSpPr>
        <p:spPr/>
        <p:txBody>
          <a:bodyPr/>
          <a:lstStyle/>
          <a:p>
            <a:r>
              <a:rPr lang="en-US" smtClean="0"/>
              <a:t>CS 390G – S17</a:t>
            </a:r>
            <a:endParaRPr lang="en-US"/>
          </a:p>
        </p:txBody>
      </p:sp>
      <p:sp>
        <p:nvSpPr>
          <p:cNvPr id="7" name="Slide Number Placeholder 6"/>
          <p:cNvSpPr>
            <a:spLocks noGrp="1"/>
          </p:cNvSpPr>
          <p:nvPr>
            <p:ph type="sldNum" sz="quarter" idx="12"/>
          </p:nvPr>
        </p:nvSpPr>
        <p:spPr/>
        <p:txBody>
          <a:bodyPr/>
          <a:lstStyle/>
          <a:p>
            <a:fld id="{F00C8655-F74F-7445-B09D-C543647811CF}" type="slidenum">
              <a:rPr lang="en-US" smtClean="0"/>
              <a:t>‹#›</a:t>
            </a:fld>
            <a:endParaRPr lang="en-US"/>
          </a:p>
        </p:txBody>
      </p:sp>
    </p:spTree>
    <p:extLst>
      <p:ext uri="{BB962C8B-B14F-4D97-AF65-F5344CB8AC3E}">
        <p14:creationId xmlns:p14="http://schemas.microsoft.com/office/powerpoint/2010/main" val="17799716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22/1/17</a:t>
            </a:r>
            <a:endParaRPr lang="en-US"/>
          </a:p>
        </p:txBody>
      </p:sp>
      <p:sp>
        <p:nvSpPr>
          <p:cNvPr id="6" name="Footer Placeholder 5"/>
          <p:cNvSpPr>
            <a:spLocks noGrp="1"/>
          </p:cNvSpPr>
          <p:nvPr>
            <p:ph type="ftr" sz="quarter" idx="11"/>
          </p:nvPr>
        </p:nvSpPr>
        <p:spPr/>
        <p:txBody>
          <a:bodyPr/>
          <a:lstStyle/>
          <a:p>
            <a:r>
              <a:rPr lang="en-US" smtClean="0"/>
              <a:t>CS 390G – S17</a:t>
            </a:r>
            <a:endParaRPr lang="en-US"/>
          </a:p>
        </p:txBody>
      </p:sp>
      <p:sp>
        <p:nvSpPr>
          <p:cNvPr id="7" name="Slide Number Placeholder 6"/>
          <p:cNvSpPr>
            <a:spLocks noGrp="1"/>
          </p:cNvSpPr>
          <p:nvPr>
            <p:ph type="sldNum" sz="quarter" idx="12"/>
          </p:nvPr>
        </p:nvSpPr>
        <p:spPr/>
        <p:txBody>
          <a:bodyPr/>
          <a:lstStyle/>
          <a:p>
            <a:fld id="{F00C8655-F74F-7445-B09D-C543647811CF}" type="slidenum">
              <a:rPr lang="en-US" smtClean="0"/>
              <a:t>‹#›</a:t>
            </a:fld>
            <a:endParaRPr lang="en-US"/>
          </a:p>
        </p:txBody>
      </p:sp>
    </p:spTree>
    <p:extLst>
      <p:ext uri="{BB962C8B-B14F-4D97-AF65-F5344CB8AC3E}">
        <p14:creationId xmlns:p14="http://schemas.microsoft.com/office/powerpoint/2010/main" val="153596589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22/1/17</a:t>
            </a:r>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CS 390G – S17</a:t>
            </a: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0C8655-F74F-7445-B09D-C543647811CF}" type="slidenum">
              <a:rPr lang="en-US" smtClean="0"/>
              <a:t>‹#›</a:t>
            </a:fld>
            <a:endParaRPr lang="en-US"/>
          </a:p>
        </p:txBody>
      </p:sp>
    </p:spTree>
    <p:extLst>
      <p:ext uri="{BB962C8B-B14F-4D97-AF65-F5344CB8AC3E}">
        <p14:creationId xmlns:p14="http://schemas.microsoft.com/office/powerpoint/2010/main" val="10114074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eb.kaust.edu.sa/Faculty/MarcoCanini/classes/CS390G/S17/" TargetMode="External"/><Relationship Id="rId3" Type="http://schemas.openxmlformats.org/officeDocument/2006/relationships/hyperlink" Target="http://piazza.com/kaust.edu.sa/spring2017/cs390"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eecs.harvard.edu/~michaelm/postscripts/ReadPaper.pdf" TargetMode="External"/><Relationship Id="rId4" Type="http://schemas.openxmlformats.org/officeDocument/2006/relationships/hyperlink" Target="http://people.inf.ethz.ch/troscoe/pubs/review-writing.pdf" TargetMode="External"/><Relationship Id="rId1" Type="http://schemas.openxmlformats.org/officeDocument/2006/relationships/slideLayout" Target="../slideLayouts/slideLayout2.xml"/><Relationship Id="rId2" Type="http://schemas.openxmlformats.org/officeDocument/2006/relationships/hyperlink" Target="http://ccr.sigcomm.org/online/files/p83-keshavA.pdf"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cs.berkeley.edu/~pattrsn/talks/BadTalk.pdf" TargetMode="External"/><Relationship Id="rId3" Type="http://schemas.openxmlformats.org/officeDocument/2006/relationships/hyperlink" Target="http://bnrg.eecs.berkeley.edu/~randy/Courses/CS294.F07/LeadingPapers.pdf"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read.seas.harvard.edu/~kohler/hotcrp/"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darpa.mil/work-with-us/heilmeier-catechism"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mcanini.github.io/"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microsoft.com/en-us/research/academic-program/give-great-research-talk/" TargetMode="Externa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cacm.acm.org/magazines/2016/3/198873-repeatability-in-computer-systems-research/fulltext" TargetMode="Externa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hyperlink" Target="https://www.cs.rutgers.edu/~rmartin/talks/research.pdf" TargetMode="Externa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tif"/></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1" Type="http://schemas.openxmlformats.org/officeDocument/2006/relationships/slideLayout" Target="../slideLayouts/slideLayout6.xml"/><Relationship Id="rId2"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CS 390G Introduction</a:t>
            </a:r>
            <a:endParaRPr lang="en-US" dirty="0"/>
          </a:p>
        </p:txBody>
      </p:sp>
      <p:sp>
        <p:nvSpPr>
          <p:cNvPr id="3" name="Subtitle 2"/>
          <p:cNvSpPr>
            <a:spLocks noGrp="1"/>
          </p:cNvSpPr>
          <p:nvPr>
            <p:ph type="subTitle" idx="1"/>
          </p:nvPr>
        </p:nvSpPr>
        <p:spPr/>
        <p:txBody>
          <a:bodyPr/>
          <a:lstStyle/>
          <a:p>
            <a:r>
              <a:rPr lang="en-US" dirty="0" smtClean="0"/>
              <a:t>Marco Canini</a:t>
            </a:r>
            <a:endParaRPr lang="en-US" dirty="0"/>
          </a:p>
        </p:txBody>
      </p:sp>
      <p:sp>
        <p:nvSpPr>
          <p:cNvPr id="4" name="Date Placeholder 3"/>
          <p:cNvSpPr>
            <a:spLocks noGrp="1"/>
          </p:cNvSpPr>
          <p:nvPr>
            <p:ph type="dt" sz="half" idx="10"/>
          </p:nvPr>
        </p:nvSpPr>
        <p:spPr/>
        <p:txBody>
          <a:bodyPr/>
          <a:lstStyle/>
          <a:p>
            <a:r>
              <a:rPr lang="en-US" smtClean="0"/>
              <a:t>22/1/17</a:t>
            </a:r>
            <a:endParaRPr lang="en-US"/>
          </a:p>
        </p:txBody>
      </p:sp>
      <p:sp>
        <p:nvSpPr>
          <p:cNvPr id="5" name="Footer Placeholder 4"/>
          <p:cNvSpPr>
            <a:spLocks noGrp="1"/>
          </p:cNvSpPr>
          <p:nvPr>
            <p:ph type="ftr" sz="quarter" idx="11"/>
          </p:nvPr>
        </p:nvSpPr>
        <p:spPr/>
        <p:txBody>
          <a:bodyPr/>
          <a:lstStyle/>
          <a:p>
            <a:r>
              <a:rPr lang="en-US" smtClean="0"/>
              <a:t>CS 390G – S17</a:t>
            </a:r>
            <a:endParaRPr lang="en-US"/>
          </a:p>
        </p:txBody>
      </p:sp>
      <p:sp>
        <p:nvSpPr>
          <p:cNvPr id="6" name="Slide Number Placeholder 5"/>
          <p:cNvSpPr>
            <a:spLocks noGrp="1"/>
          </p:cNvSpPr>
          <p:nvPr>
            <p:ph type="sldNum" sz="quarter" idx="12"/>
          </p:nvPr>
        </p:nvSpPr>
        <p:spPr/>
        <p:txBody>
          <a:bodyPr/>
          <a:lstStyle/>
          <a:p>
            <a:fld id="{F00C8655-F74F-7445-B09D-C543647811CF}" type="slidenum">
              <a:rPr lang="en-US" smtClean="0"/>
              <a:t>1</a:t>
            </a:fld>
            <a:endParaRPr lang="en-US"/>
          </a:p>
        </p:txBody>
      </p:sp>
    </p:spTree>
    <p:extLst>
      <p:ext uri="{BB962C8B-B14F-4D97-AF65-F5344CB8AC3E}">
        <p14:creationId xmlns:p14="http://schemas.microsoft.com/office/powerpoint/2010/main" val="1468021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About You?</a:t>
            </a:r>
            <a:endParaRPr lang="en-US" dirty="0"/>
          </a:p>
        </p:txBody>
      </p:sp>
      <p:sp>
        <p:nvSpPr>
          <p:cNvPr id="3" name="Content Placeholder 2"/>
          <p:cNvSpPr>
            <a:spLocks noGrp="1"/>
          </p:cNvSpPr>
          <p:nvPr>
            <p:ph idx="1"/>
          </p:nvPr>
        </p:nvSpPr>
        <p:spPr/>
        <p:txBody>
          <a:bodyPr/>
          <a:lstStyle/>
          <a:p>
            <a:r>
              <a:rPr lang="en-US" dirty="0" smtClean="0"/>
              <a:t>Please introduce yourself!</a:t>
            </a:r>
            <a:endParaRPr lang="en-US" dirty="0"/>
          </a:p>
        </p:txBody>
      </p:sp>
      <p:sp>
        <p:nvSpPr>
          <p:cNvPr id="4" name="Date Placeholder 3"/>
          <p:cNvSpPr>
            <a:spLocks noGrp="1"/>
          </p:cNvSpPr>
          <p:nvPr>
            <p:ph type="dt" sz="half" idx="10"/>
          </p:nvPr>
        </p:nvSpPr>
        <p:spPr/>
        <p:txBody>
          <a:bodyPr/>
          <a:lstStyle/>
          <a:p>
            <a:r>
              <a:rPr lang="en-US" smtClean="0"/>
              <a:t>22/1/17</a:t>
            </a:r>
            <a:endParaRPr lang="en-US"/>
          </a:p>
        </p:txBody>
      </p:sp>
      <p:sp>
        <p:nvSpPr>
          <p:cNvPr id="5" name="Footer Placeholder 4"/>
          <p:cNvSpPr>
            <a:spLocks noGrp="1"/>
          </p:cNvSpPr>
          <p:nvPr>
            <p:ph type="ftr" sz="quarter" idx="11"/>
          </p:nvPr>
        </p:nvSpPr>
        <p:spPr/>
        <p:txBody>
          <a:bodyPr/>
          <a:lstStyle/>
          <a:p>
            <a:r>
              <a:rPr lang="en-US" smtClean="0"/>
              <a:t>CS 390G – S17</a:t>
            </a:r>
            <a:endParaRPr lang="en-US"/>
          </a:p>
        </p:txBody>
      </p:sp>
      <p:sp>
        <p:nvSpPr>
          <p:cNvPr id="6" name="Slide Number Placeholder 5"/>
          <p:cNvSpPr>
            <a:spLocks noGrp="1"/>
          </p:cNvSpPr>
          <p:nvPr>
            <p:ph type="sldNum" sz="quarter" idx="12"/>
          </p:nvPr>
        </p:nvSpPr>
        <p:spPr/>
        <p:txBody>
          <a:bodyPr/>
          <a:lstStyle/>
          <a:p>
            <a:fld id="{F00C8655-F74F-7445-B09D-C543647811CF}" type="slidenum">
              <a:rPr lang="en-US" smtClean="0"/>
              <a:t>10</a:t>
            </a:fld>
            <a:endParaRPr lang="en-US"/>
          </a:p>
        </p:txBody>
      </p:sp>
    </p:spTree>
    <p:extLst>
      <p:ext uri="{BB962C8B-B14F-4D97-AF65-F5344CB8AC3E}">
        <p14:creationId xmlns:p14="http://schemas.microsoft.com/office/powerpoint/2010/main" val="9896612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About this class</a:t>
            </a:r>
            <a:endParaRPr lang="en-US" dirty="0"/>
          </a:p>
        </p:txBody>
      </p:sp>
      <p:sp>
        <p:nvSpPr>
          <p:cNvPr id="3" name="Text Placeholder 2"/>
          <p:cNvSpPr>
            <a:spLocks noGrp="1"/>
          </p:cNvSpPr>
          <p:nvPr>
            <p:ph type="body" idx="1"/>
          </p:nvPr>
        </p:nvSpPr>
        <p:spPr/>
        <p:txBody>
          <a:bodyPr/>
          <a:lstStyle/>
          <a:p>
            <a:endParaRPr lang="en-US"/>
          </a:p>
        </p:txBody>
      </p:sp>
      <p:sp>
        <p:nvSpPr>
          <p:cNvPr id="4" name="Date Placeholder 3"/>
          <p:cNvSpPr>
            <a:spLocks noGrp="1"/>
          </p:cNvSpPr>
          <p:nvPr>
            <p:ph type="dt" sz="half" idx="10"/>
          </p:nvPr>
        </p:nvSpPr>
        <p:spPr/>
        <p:txBody>
          <a:bodyPr/>
          <a:lstStyle/>
          <a:p>
            <a:r>
              <a:rPr lang="en-US" smtClean="0"/>
              <a:t>22/1/17</a:t>
            </a:r>
            <a:endParaRPr lang="en-US"/>
          </a:p>
        </p:txBody>
      </p:sp>
      <p:sp>
        <p:nvSpPr>
          <p:cNvPr id="5" name="Footer Placeholder 4"/>
          <p:cNvSpPr>
            <a:spLocks noGrp="1"/>
          </p:cNvSpPr>
          <p:nvPr>
            <p:ph type="ftr" sz="quarter" idx="11"/>
          </p:nvPr>
        </p:nvSpPr>
        <p:spPr/>
        <p:txBody>
          <a:bodyPr/>
          <a:lstStyle/>
          <a:p>
            <a:r>
              <a:rPr lang="en-US" smtClean="0"/>
              <a:t>CS 390G – S17</a:t>
            </a:r>
            <a:endParaRPr lang="en-US"/>
          </a:p>
        </p:txBody>
      </p:sp>
      <p:sp>
        <p:nvSpPr>
          <p:cNvPr id="6" name="Slide Number Placeholder 5"/>
          <p:cNvSpPr>
            <a:spLocks noGrp="1"/>
          </p:cNvSpPr>
          <p:nvPr>
            <p:ph type="sldNum" sz="quarter" idx="12"/>
          </p:nvPr>
        </p:nvSpPr>
        <p:spPr/>
        <p:txBody>
          <a:bodyPr/>
          <a:lstStyle/>
          <a:p>
            <a:fld id="{F00C8655-F74F-7445-B09D-C543647811CF}" type="slidenum">
              <a:rPr lang="en-US" smtClean="0"/>
              <a:t>11</a:t>
            </a:fld>
            <a:endParaRPr lang="en-US"/>
          </a:p>
        </p:txBody>
      </p:sp>
    </p:spTree>
    <p:extLst>
      <p:ext uri="{BB962C8B-B14F-4D97-AF65-F5344CB8AC3E}">
        <p14:creationId xmlns:p14="http://schemas.microsoft.com/office/powerpoint/2010/main" val="17976827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Schedule</a:t>
            </a:r>
            <a:endParaRPr lang="en-US" dirty="0"/>
          </a:p>
        </p:txBody>
      </p:sp>
      <p:sp>
        <p:nvSpPr>
          <p:cNvPr id="3" name="Content Placeholder 2"/>
          <p:cNvSpPr>
            <a:spLocks noGrp="1"/>
          </p:cNvSpPr>
          <p:nvPr>
            <p:ph idx="1"/>
          </p:nvPr>
        </p:nvSpPr>
        <p:spPr/>
        <p:txBody>
          <a:bodyPr/>
          <a:lstStyle/>
          <a:p>
            <a:r>
              <a:rPr lang="en-US" dirty="0" smtClean="0"/>
              <a:t>Webpage</a:t>
            </a:r>
            <a:r>
              <a:rPr lang="en-US" dirty="0"/>
              <a:t>: </a:t>
            </a:r>
            <a:r>
              <a:rPr lang="en-US" sz="2400" dirty="0">
                <a:hlinkClick r:id="rId2"/>
              </a:rPr>
              <a:t>http://web.kaust.edu.sa/Faculty/MarcoCanini/classes/CS390G/S17</a:t>
            </a:r>
            <a:r>
              <a:rPr lang="en-US" sz="2400" dirty="0" smtClean="0">
                <a:hlinkClick r:id="rId2"/>
              </a:rPr>
              <a:t>/</a:t>
            </a:r>
            <a:endParaRPr lang="en-US" dirty="0" smtClean="0"/>
          </a:p>
          <a:p>
            <a:pPr lvl="1"/>
            <a:r>
              <a:rPr lang="en-US" dirty="0" smtClean="0"/>
              <a:t>Piazza:</a:t>
            </a:r>
            <a:r>
              <a:rPr lang="en-US" dirty="0" smtClean="0"/>
              <a:t> </a:t>
            </a:r>
            <a:r>
              <a:rPr lang="en-US" dirty="0" smtClean="0">
                <a:hlinkClick r:id="rId3"/>
              </a:rPr>
              <a:t>http://piazza.com/kaust.edu.sa/spring2017/cs390</a:t>
            </a:r>
            <a:endParaRPr lang="en-US" dirty="0" smtClean="0"/>
          </a:p>
          <a:p>
            <a:r>
              <a:rPr lang="en-US" dirty="0" smtClean="0"/>
              <a:t>Meetings</a:t>
            </a:r>
          </a:p>
          <a:p>
            <a:pPr lvl="1"/>
            <a:r>
              <a:rPr lang="en-US" dirty="0"/>
              <a:t>4</a:t>
            </a:r>
            <a:r>
              <a:rPr lang="en-US" dirty="0" smtClean="0"/>
              <a:t>PM – 5:30 PM (</a:t>
            </a:r>
            <a:r>
              <a:rPr lang="en-US" dirty="0" smtClean="0">
                <a:latin typeface="Gill Sans" charset="0"/>
                <a:ea typeface="Gill Sans" charset="0"/>
                <a:cs typeface="Gill Sans" charset="0"/>
              </a:rPr>
              <a:t>Sun/Wed</a:t>
            </a:r>
            <a:r>
              <a:rPr lang="en-US" dirty="0" smtClean="0"/>
              <a:t> for lectures and discussions)</a:t>
            </a:r>
          </a:p>
          <a:p>
            <a:r>
              <a:rPr lang="en-US" dirty="0" smtClean="0"/>
              <a:t>Pay </a:t>
            </a:r>
            <a:r>
              <a:rPr lang="en-US" dirty="0"/>
              <a:t>attention to the online </a:t>
            </a:r>
            <a:r>
              <a:rPr lang="en-US" dirty="0" smtClean="0"/>
              <a:t>announcements and schedule</a:t>
            </a:r>
          </a:p>
          <a:p>
            <a:pPr lvl="1"/>
            <a:r>
              <a:rPr lang="en-US" dirty="0" smtClean="0"/>
              <a:t>On average, two meetings per week</a:t>
            </a:r>
          </a:p>
          <a:p>
            <a:pPr lvl="1"/>
            <a:r>
              <a:rPr lang="en-US" dirty="0" smtClean="0"/>
              <a:t>Makeups will be added on a need-to-add basis</a:t>
            </a:r>
            <a:endParaRPr lang="en-US" dirty="0"/>
          </a:p>
        </p:txBody>
      </p:sp>
      <p:sp>
        <p:nvSpPr>
          <p:cNvPr id="4" name="Footer Placeholder 3"/>
          <p:cNvSpPr>
            <a:spLocks noGrp="1"/>
          </p:cNvSpPr>
          <p:nvPr>
            <p:ph type="ftr" sz="quarter" idx="11"/>
          </p:nvPr>
        </p:nvSpPr>
        <p:spPr/>
        <p:txBody>
          <a:bodyPr/>
          <a:lstStyle/>
          <a:p>
            <a:r>
              <a:rPr lang="en-US" smtClean="0"/>
              <a:t>CS 390G – S17</a:t>
            </a:r>
            <a:endParaRPr lang="en-US"/>
          </a:p>
        </p:txBody>
      </p:sp>
      <p:sp>
        <p:nvSpPr>
          <p:cNvPr id="5" name="Slide Number Placeholder 4"/>
          <p:cNvSpPr>
            <a:spLocks noGrp="1"/>
          </p:cNvSpPr>
          <p:nvPr>
            <p:ph type="sldNum" sz="quarter" idx="12"/>
          </p:nvPr>
        </p:nvSpPr>
        <p:spPr/>
        <p:txBody>
          <a:bodyPr/>
          <a:lstStyle/>
          <a:p>
            <a:fld id="{4EEF9975-6C58-5C4C-8961-54FFA2646BAA}" type="slidenum">
              <a:rPr lang="en-US" smtClean="0"/>
              <a:t>12</a:t>
            </a:fld>
            <a:endParaRPr lang="en-US"/>
          </a:p>
        </p:txBody>
      </p:sp>
      <p:sp>
        <p:nvSpPr>
          <p:cNvPr id="6" name="Date Placeholder 5"/>
          <p:cNvSpPr>
            <a:spLocks noGrp="1"/>
          </p:cNvSpPr>
          <p:nvPr>
            <p:ph type="dt" sz="half" idx="10"/>
          </p:nvPr>
        </p:nvSpPr>
        <p:spPr/>
        <p:txBody>
          <a:bodyPr/>
          <a:lstStyle/>
          <a:p>
            <a:r>
              <a:rPr lang="en-US" smtClean="0"/>
              <a:t>22/1/17</a:t>
            </a:r>
            <a:endParaRPr lang="en-US"/>
          </a:p>
        </p:txBody>
      </p:sp>
    </p:spTree>
    <p:extLst>
      <p:ext uri="{BB962C8B-B14F-4D97-AF65-F5344CB8AC3E}">
        <p14:creationId xmlns:p14="http://schemas.microsoft.com/office/powerpoint/2010/main" val="14139101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Prerequisites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CS 240 (Computing Systems and Concurrency)</a:t>
            </a:r>
          </a:p>
          <a:p>
            <a:pPr lvl="1"/>
            <a:r>
              <a:rPr lang="en-US" dirty="0" smtClean="0"/>
              <a:t>Basics of OS organization, threads, memory management, file systems, scheduling, networking, etc.</a:t>
            </a:r>
          </a:p>
          <a:p>
            <a:pPr lvl="1"/>
            <a:r>
              <a:rPr lang="en-US" dirty="0" smtClean="0"/>
              <a:t>Equivalent course of CS 240 is acceptable as well</a:t>
            </a:r>
          </a:p>
          <a:p>
            <a:r>
              <a:rPr lang="en-US" dirty="0" smtClean="0"/>
              <a:t>Basic knowledge of networking: e.g., CS 244 (Computer Networks)</a:t>
            </a:r>
          </a:p>
          <a:p>
            <a:pPr lvl="1"/>
            <a:r>
              <a:rPr lang="en-US" dirty="0" smtClean="0"/>
              <a:t>Basics of packet switching, Internet architecture and protocols, etc.</a:t>
            </a:r>
          </a:p>
          <a:p>
            <a:r>
              <a:rPr lang="en-US" dirty="0" smtClean="0"/>
              <a:t>Good programming skills</a:t>
            </a:r>
          </a:p>
          <a:p>
            <a:pPr lvl="1"/>
            <a:r>
              <a:rPr lang="en-US" dirty="0" smtClean="0"/>
              <a:t>Build substantial systems for course project</a:t>
            </a:r>
          </a:p>
          <a:p>
            <a:r>
              <a:rPr lang="en-US" dirty="0" smtClean="0"/>
              <a:t>Questions</a:t>
            </a:r>
          </a:p>
          <a:p>
            <a:pPr lvl="1"/>
            <a:r>
              <a:rPr lang="en-US" dirty="0" smtClean="0"/>
              <a:t>Have you taken a grad-level systems (e.g., OS, networking) course before?</a:t>
            </a:r>
          </a:p>
          <a:p>
            <a:pPr lvl="1"/>
            <a:r>
              <a:rPr lang="en-US" dirty="0" smtClean="0"/>
              <a:t>Have you worked on large systems-building project?</a:t>
            </a:r>
          </a:p>
          <a:p>
            <a:pPr lvl="1"/>
            <a:endParaRPr lang="en-US" dirty="0"/>
          </a:p>
        </p:txBody>
      </p:sp>
      <p:sp>
        <p:nvSpPr>
          <p:cNvPr id="4" name="Footer Placeholder 3"/>
          <p:cNvSpPr>
            <a:spLocks noGrp="1"/>
          </p:cNvSpPr>
          <p:nvPr>
            <p:ph type="ftr" sz="quarter" idx="11"/>
          </p:nvPr>
        </p:nvSpPr>
        <p:spPr/>
        <p:txBody>
          <a:bodyPr/>
          <a:lstStyle/>
          <a:p>
            <a:r>
              <a:rPr lang="en-US" smtClean="0"/>
              <a:t>CS 390G – S17</a:t>
            </a:r>
            <a:endParaRPr lang="en-US"/>
          </a:p>
        </p:txBody>
      </p:sp>
      <p:sp>
        <p:nvSpPr>
          <p:cNvPr id="5" name="Slide Number Placeholder 4"/>
          <p:cNvSpPr>
            <a:spLocks noGrp="1"/>
          </p:cNvSpPr>
          <p:nvPr>
            <p:ph type="sldNum" sz="quarter" idx="12"/>
          </p:nvPr>
        </p:nvSpPr>
        <p:spPr/>
        <p:txBody>
          <a:bodyPr/>
          <a:lstStyle/>
          <a:p>
            <a:fld id="{4EEF9975-6C58-5C4C-8961-54FFA2646BAA}" type="slidenum">
              <a:rPr lang="en-US" smtClean="0"/>
              <a:t>13</a:t>
            </a:fld>
            <a:endParaRPr lang="en-US"/>
          </a:p>
        </p:txBody>
      </p:sp>
      <p:sp>
        <p:nvSpPr>
          <p:cNvPr id="6" name="Date Placeholder 5"/>
          <p:cNvSpPr>
            <a:spLocks noGrp="1"/>
          </p:cNvSpPr>
          <p:nvPr>
            <p:ph type="dt" sz="half" idx="10"/>
          </p:nvPr>
        </p:nvSpPr>
        <p:spPr/>
        <p:txBody>
          <a:bodyPr/>
          <a:lstStyle/>
          <a:p>
            <a:r>
              <a:rPr lang="en-US" smtClean="0"/>
              <a:t>22/1/17</a:t>
            </a:r>
            <a:endParaRPr lang="en-US"/>
          </a:p>
        </p:txBody>
      </p:sp>
    </p:spTree>
    <p:extLst>
      <p:ext uri="{BB962C8B-B14F-4D97-AF65-F5344CB8AC3E}">
        <p14:creationId xmlns:p14="http://schemas.microsoft.com/office/powerpoint/2010/main" val="211880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Requirements</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418834740"/>
              </p:ext>
            </p:extLst>
          </p:nvPr>
        </p:nvGraphicFramePr>
        <p:xfrm>
          <a:off x="838200" y="2072799"/>
          <a:ext cx="10515600" cy="3901440"/>
        </p:xfrm>
        <a:graphic>
          <a:graphicData uri="http://schemas.openxmlformats.org/drawingml/2006/table">
            <a:tbl>
              <a:tblPr firstRow="1" bandRow="1">
                <a:tableStyleId>{5940675A-B579-460E-94D1-54222C63F5DA}</a:tableStyleId>
              </a:tblPr>
              <a:tblGrid>
                <a:gridCol w="6506980"/>
                <a:gridCol w="4008620"/>
              </a:tblGrid>
              <a:tr h="370840">
                <a:tc>
                  <a:txBody>
                    <a:bodyPr/>
                    <a:lstStyle/>
                    <a:p>
                      <a:r>
                        <a:rPr lang="en-US" sz="2800" dirty="0" smtClean="0">
                          <a:latin typeface="+mn-lt"/>
                          <a:ea typeface="Gill Sans" charset="0"/>
                          <a:cs typeface="Gill Sans" charset="0"/>
                        </a:rPr>
                        <a:t>Paper Reviews</a:t>
                      </a:r>
                      <a:endParaRPr lang="en-US" sz="2800" dirty="0">
                        <a:latin typeface="+mn-lt"/>
                        <a:ea typeface="Gill Sans" charset="0"/>
                        <a:cs typeface="Gill Sans" charset="0"/>
                      </a:endParaRPr>
                    </a:p>
                  </a:txBody>
                  <a:tcPr/>
                </a:tc>
                <a:tc>
                  <a:txBody>
                    <a:bodyPr/>
                    <a:lstStyle/>
                    <a:p>
                      <a:pPr algn="r"/>
                      <a:r>
                        <a:rPr lang="en-US" sz="2800" dirty="0" smtClean="0">
                          <a:latin typeface="+mn-lt"/>
                          <a:ea typeface="Gill Sans" charset="0"/>
                          <a:cs typeface="Gill Sans" charset="0"/>
                        </a:rPr>
                        <a:t>20%</a:t>
                      </a:r>
                      <a:endParaRPr lang="en-US" sz="2800" dirty="0">
                        <a:latin typeface="+mn-lt"/>
                        <a:ea typeface="Gill Sans" charset="0"/>
                        <a:cs typeface="Gill Sans" charset="0"/>
                      </a:endParaRPr>
                    </a:p>
                  </a:txBody>
                  <a:tcPr/>
                </a:tc>
              </a:tr>
              <a:tr h="370840">
                <a:tc>
                  <a:txBody>
                    <a:bodyPr/>
                    <a:lstStyle/>
                    <a:p>
                      <a:r>
                        <a:rPr lang="en-US" sz="2800" dirty="0" smtClean="0">
                          <a:latin typeface="+mn-lt"/>
                          <a:ea typeface="Gill Sans" charset="0"/>
                          <a:cs typeface="Gill Sans" charset="0"/>
                        </a:rPr>
                        <a:t>Paper</a:t>
                      </a:r>
                      <a:r>
                        <a:rPr lang="en-US" sz="2800" baseline="0" dirty="0" smtClean="0">
                          <a:latin typeface="+mn-lt"/>
                          <a:ea typeface="Gill Sans" charset="0"/>
                          <a:cs typeface="Gill Sans" charset="0"/>
                        </a:rPr>
                        <a:t> Presentation</a:t>
                      </a:r>
                      <a:endParaRPr lang="en-US" sz="2800" dirty="0">
                        <a:latin typeface="+mn-lt"/>
                        <a:ea typeface="Gill Sans" charset="0"/>
                        <a:cs typeface="Gill Sans" charset="0"/>
                      </a:endParaRPr>
                    </a:p>
                  </a:txBody>
                  <a:tcPr/>
                </a:tc>
                <a:tc>
                  <a:txBody>
                    <a:bodyPr/>
                    <a:lstStyle/>
                    <a:p>
                      <a:pPr algn="r"/>
                      <a:r>
                        <a:rPr lang="en-US" sz="2800" dirty="0" smtClean="0">
                          <a:latin typeface="+mn-lt"/>
                          <a:ea typeface="Gill Sans" charset="0"/>
                          <a:cs typeface="Gill Sans" charset="0"/>
                        </a:rPr>
                        <a:t>20%</a:t>
                      </a:r>
                      <a:endParaRPr lang="en-US" sz="2800" dirty="0">
                        <a:latin typeface="+mn-lt"/>
                        <a:ea typeface="Gill Sans" charset="0"/>
                        <a:cs typeface="Gill Sans" charset="0"/>
                      </a:endParaRPr>
                    </a:p>
                  </a:txBody>
                  <a:tcPr/>
                </a:tc>
              </a:tr>
              <a:tr h="370840">
                <a:tc>
                  <a:txBody>
                    <a:bodyPr/>
                    <a:lstStyle/>
                    <a:p>
                      <a:r>
                        <a:rPr lang="en-US" sz="2800" dirty="0" smtClean="0">
                          <a:latin typeface="+mn-lt"/>
                          <a:ea typeface="Gill Sans" charset="0"/>
                          <a:cs typeface="Gill Sans" charset="0"/>
                        </a:rPr>
                        <a:t>Participation</a:t>
                      </a:r>
                      <a:endParaRPr lang="en-US" sz="2800" dirty="0">
                        <a:latin typeface="+mn-lt"/>
                        <a:ea typeface="Gill Sans" charset="0"/>
                        <a:cs typeface="Gill Sans" charset="0"/>
                      </a:endParaRPr>
                    </a:p>
                  </a:txBody>
                  <a:tcPr/>
                </a:tc>
                <a:tc>
                  <a:txBody>
                    <a:bodyPr/>
                    <a:lstStyle/>
                    <a:p>
                      <a:pPr algn="r"/>
                      <a:r>
                        <a:rPr lang="en-US" sz="2800" dirty="0" smtClean="0">
                          <a:latin typeface="+mn-lt"/>
                          <a:ea typeface="Gill Sans" charset="0"/>
                          <a:cs typeface="Gill Sans" charset="0"/>
                        </a:rPr>
                        <a:t>10%</a:t>
                      </a:r>
                      <a:endParaRPr lang="en-US" sz="2800" dirty="0">
                        <a:latin typeface="+mn-lt"/>
                        <a:ea typeface="Gill Sans" charset="0"/>
                        <a:cs typeface="Gill Sans" charset="0"/>
                      </a:endParaRPr>
                    </a:p>
                  </a:txBody>
                  <a:tcPr/>
                </a:tc>
              </a:tr>
              <a:tr h="370840">
                <a:tc>
                  <a:txBody>
                    <a:bodyPr/>
                    <a:lstStyle/>
                    <a:p>
                      <a:r>
                        <a:rPr lang="en-US" sz="2800" dirty="0" smtClean="0">
                          <a:latin typeface="+mn-lt"/>
                          <a:ea typeface="Gill Sans" charset="0"/>
                          <a:cs typeface="Gill Sans" charset="0"/>
                        </a:rPr>
                        <a:t>Project</a:t>
                      </a:r>
                      <a:endParaRPr lang="en-US" sz="2800" dirty="0">
                        <a:latin typeface="+mn-lt"/>
                        <a:ea typeface="Gill Sans" charset="0"/>
                        <a:cs typeface="Gill Sans" charset="0"/>
                      </a:endParaRPr>
                    </a:p>
                  </a:txBody>
                  <a:tcPr/>
                </a:tc>
                <a:tc>
                  <a:txBody>
                    <a:bodyPr/>
                    <a:lstStyle/>
                    <a:p>
                      <a:pPr algn="r"/>
                      <a:r>
                        <a:rPr lang="en-US" sz="2800" dirty="0" smtClean="0">
                          <a:latin typeface="+mn-lt"/>
                          <a:ea typeface="Gill Sans" charset="0"/>
                          <a:cs typeface="Gill Sans" charset="0"/>
                        </a:rPr>
                        <a:t>50%</a:t>
                      </a:r>
                      <a:endParaRPr lang="en-US" sz="2800" dirty="0">
                        <a:latin typeface="+mn-lt"/>
                        <a:ea typeface="Gill Sans" charset="0"/>
                        <a:cs typeface="Gill Sans" charset="0"/>
                      </a:endParaRPr>
                    </a:p>
                  </a:txBody>
                  <a:tcPr/>
                </a:tc>
              </a:tr>
              <a:tr h="370840">
                <a:tc>
                  <a:txBody>
                    <a:bodyPr/>
                    <a:lstStyle/>
                    <a:p>
                      <a:pPr lvl="1"/>
                      <a:r>
                        <a:rPr lang="en-US" sz="2400" dirty="0" smtClean="0">
                          <a:latin typeface="+mn-lt"/>
                          <a:ea typeface="Gill Sans" charset="0"/>
                          <a:cs typeface="Gill Sans" charset="0"/>
                        </a:rPr>
                        <a:t>Checkpoint #1: initial proposal</a:t>
                      </a:r>
                      <a:endParaRPr lang="en-US" sz="2400" dirty="0">
                        <a:latin typeface="+mn-lt"/>
                        <a:ea typeface="Gill Sans" charset="0"/>
                        <a:cs typeface="Gill Sans" charset="0"/>
                      </a:endParaRPr>
                    </a:p>
                  </a:txBody>
                  <a:tcPr/>
                </a:tc>
                <a:tc>
                  <a:txBody>
                    <a:bodyPr/>
                    <a:lstStyle/>
                    <a:p>
                      <a:pPr algn="r"/>
                      <a:r>
                        <a:rPr lang="en-US" sz="2400" dirty="0" smtClean="0">
                          <a:latin typeface="+mn-lt"/>
                          <a:ea typeface="Gill Sans" charset="0"/>
                          <a:cs typeface="Gill Sans" charset="0"/>
                        </a:rPr>
                        <a:t>10%</a:t>
                      </a:r>
                      <a:endParaRPr lang="en-US" sz="2400" dirty="0">
                        <a:latin typeface="+mn-lt"/>
                        <a:ea typeface="Gill Sans" charset="0"/>
                        <a:cs typeface="Gill Sans" charset="0"/>
                      </a:endParaRPr>
                    </a:p>
                  </a:txBody>
                  <a:tcPr/>
                </a:tc>
              </a:tr>
              <a:tr h="370840">
                <a:tc>
                  <a:txBody>
                    <a:bodyPr/>
                    <a:lstStyle/>
                    <a:p>
                      <a:pPr lvl="1"/>
                      <a:r>
                        <a:rPr lang="en-US" sz="2400" dirty="0" smtClean="0">
                          <a:latin typeface="+mn-lt"/>
                          <a:ea typeface="Gill Sans" charset="0"/>
                          <a:cs typeface="Gill Sans" charset="0"/>
                        </a:rPr>
                        <a:t>Checkpoint #2: midterm progress report</a:t>
                      </a:r>
                      <a:endParaRPr lang="en-US" sz="2400" dirty="0">
                        <a:latin typeface="+mn-lt"/>
                        <a:ea typeface="Gill Sans" charset="0"/>
                        <a:cs typeface="Gill Sans" charset="0"/>
                      </a:endParaRPr>
                    </a:p>
                  </a:txBody>
                  <a:tcPr/>
                </a:tc>
                <a:tc>
                  <a:txBody>
                    <a:bodyPr/>
                    <a:lstStyle/>
                    <a:p>
                      <a:pPr algn="r"/>
                      <a:r>
                        <a:rPr lang="en-US" sz="2400" dirty="0" smtClean="0">
                          <a:latin typeface="+mn-lt"/>
                          <a:ea typeface="Gill Sans" charset="0"/>
                          <a:cs typeface="Gill Sans" charset="0"/>
                        </a:rPr>
                        <a:t>10%</a:t>
                      </a:r>
                      <a:endParaRPr lang="en-US" sz="2400" dirty="0">
                        <a:latin typeface="+mn-lt"/>
                        <a:ea typeface="Gill Sans" charset="0"/>
                        <a:cs typeface="Gill Sans" charset="0"/>
                      </a:endParaRPr>
                    </a:p>
                  </a:txBody>
                  <a:tcPr/>
                </a:tc>
              </a:tr>
              <a:tr h="370840">
                <a:tc>
                  <a:txBody>
                    <a:bodyPr/>
                    <a:lstStyle/>
                    <a:p>
                      <a:pPr lvl="1"/>
                      <a:r>
                        <a:rPr lang="en-US" sz="2400" dirty="0" smtClean="0">
                          <a:latin typeface="+mn-lt"/>
                          <a:ea typeface="Gill Sans" charset="0"/>
                          <a:cs typeface="Gill Sans" charset="0"/>
                        </a:rPr>
                        <a:t>Presentation</a:t>
                      </a:r>
                      <a:endParaRPr lang="en-US" sz="2400" dirty="0">
                        <a:latin typeface="+mn-lt"/>
                        <a:ea typeface="Gill Sans" charset="0"/>
                        <a:cs typeface="Gill Sans" charset="0"/>
                      </a:endParaRPr>
                    </a:p>
                  </a:txBody>
                  <a:tcPr/>
                </a:tc>
                <a:tc>
                  <a:txBody>
                    <a:bodyPr/>
                    <a:lstStyle/>
                    <a:p>
                      <a:pPr algn="r"/>
                      <a:r>
                        <a:rPr lang="en-US" sz="2400" dirty="0" smtClean="0">
                          <a:latin typeface="+mn-lt"/>
                          <a:ea typeface="Gill Sans" charset="0"/>
                          <a:cs typeface="Gill Sans" charset="0"/>
                        </a:rPr>
                        <a:t>10%</a:t>
                      </a:r>
                      <a:endParaRPr lang="en-US" sz="2400" dirty="0">
                        <a:latin typeface="+mn-lt"/>
                        <a:ea typeface="Gill Sans" charset="0"/>
                        <a:cs typeface="Gill Sans" charset="0"/>
                      </a:endParaRPr>
                    </a:p>
                  </a:txBody>
                  <a:tcPr/>
                </a:tc>
              </a:tr>
              <a:tr h="370840">
                <a:tc>
                  <a:txBody>
                    <a:bodyPr/>
                    <a:lstStyle/>
                    <a:p>
                      <a:pPr lvl="1"/>
                      <a:r>
                        <a:rPr lang="en-US" sz="2400" dirty="0" smtClean="0">
                          <a:latin typeface="+mn-lt"/>
                          <a:ea typeface="Gill Sans" charset="0"/>
                          <a:cs typeface="Gill Sans" charset="0"/>
                        </a:rPr>
                        <a:t>Final report</a:t>
                      </a:r>
                      <a:endParaRPr lang="en-US" sz="2400" dirty="0">
                        <a:latin typeface="+mn-lt"/>
                        <a:ea typeface="Gill Sans" charset="0"/>
                        <a:cs typeface="Gill Sans" charset="0"/>
                      </a:endParaRPr>
                    </a:p>
                  </a:txBody>
                  <a:tcPr/>
                </a:tc>
                <a:tc>
                  <a:txBody>
                    <a:bodyPr/>
                    <a:lstStyle/>
                    <a:p>
                      <a:pPr algn="r"/>
                      <a:r>
                        <a:rPr lang="en-US" sz="2400" dirty="0" smtClean="0">
                          <a:latin typeface="+mn-lt"/>
                          <a:ea typeface="Gill Sans" charset="0"/>
                          <a:cs typeface="Gill Sans" charset="0"/>
                        </a:rPr>
                        <a:t>20%</a:t>
                      </a:r>
                      <a:endParaRPr lang="en-US" sz="2400" dirty="0">
                        <a:latin typeface="+mn-lt"/>
                        <a:ea typeface="Gill Sans" charset="0"/>
                        <a:cs typeface="Gill Sans" charset="0"/>
                      </a:endParaRPr>
                    </a:p>
                  </a:txBody>
                  <a:tcPr/>
                </a:tc>
              </a:tr>
            </a:tbl>
          </a:graphicData>
        </a:graphic>
      </p:graphicFrame>
      <p:sp>
        <p:nvSpPr>
          <p:cNvPr id="4" name="Footer Placeholder 3"/>
          <p:cNvSpPr>
            <a:spLocks noGrp="1"/>
          </p:cNvSpPr>
          <p:nvPr>
            <p:ph type="ftr" sz="quarter" idx="11"/>
          </p:nvPr>
        </p:nvSpPr>
        <p:spPr/>
        <p:txBody>
          <a:bodyPr/>
          <a:lstStyle/>
          <a:p>
            <a:r>
              <a:rPr lang="en-US" smtClean="0"/>
              <a:t>CS 390G – S17</a:t>
            </a:r>
            <a:endParaRPr lang="en-US"/>
          </a:p>
        </p:txBody>
      </p:sp>
      <p:sp>
        <p:nvSpPr>
          <p:cNvPr id="5" name="Slide Number Placeholder 4"/>
          <p:cNvSpPr>
            <a:spLocks noGrp="1"/>
          </p:cNvSpPr>
          <p:nvPr>
            <p:ph type="sldNum" sz="quarter" idx="12"/>
          </p:nvPr>
        </p:nvSpPr>
        <p:spPr/>
        <p:txBody>
          <a:bodyPr/>
          <a:lstStyle/>
          <a:p>
            <a:fld id="{4EEF9975-6C58-5C4C-8961-54FFA2646BAA}" type="slidenum">
              <a:rPr lang="en-US" smtClean="0"/>
              <a:t>14</a:t>
            </a:fld>
            <a:endParaRPr lang="en-US"/>
          </a:p>
        </p:txBody>
      </p:sp>
      <p:sp>
        <p:nvSpPr>
          <p:cNvPr id="7" name="Date Placeholder 6"/>
          <p:cNvSpPr>
            <a:spLocks noGrp="1"/>
          </p:cNvSpPr>
          <p:nvPr>
            <p:ph type="dt" sz="half" idx="10"/>
          </p:nvPr>
        </p:nvSpPr>
        <p:spPr/>
        <p:txBody>
          <a:bodyPr/>
          <a:lstStyle/>
          <a:p>
            <a:r>
              <a:rPr lang="en-US" smtClean="0"/>
              <a:t>22/1/17</a:t>
            </a:r>
            <a:endParaRPr lang="en-US"/>
          </a:p>
        </p:txBody>
      </p:sp>
    </p:spTree>
    <p:extLst>
      <p:ext uri="{BB962C8B-B14F-4D97-AF65-F5344CB8AC3E}">
        <p14:creationId xmlns:p14="http://schemas.microsoft.com/office/powerpoint/2010/main" val="14660029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Paper Reviews</a:t>
            </a:r>
            <a:endParaRPr lang="en-US" dirty="0"/>
          </a:p>
        </p:txBody>
      </p:sp>
      <p:sp>
        <p:nvSpPr>
          <p:cNvPr id="3" name="Content Placeholder 2"/>
          <p:cNvSpPr>
            <a:spLocks noGrp="1"/>
          </p:cNvSpPr>
          <p:nvPr>
            <p:ph idx="1"/>
          </p:nvPr>
        </p:nvSpPr>
        <p:spPr/>
        <p:txBody>
          <a:bodyPr/>
          <a:lstStyle/>
          <a:p>
            <a:r>
              <a:rPr lang="en-US" dirty="0" smtClean="0"/>
              <a:t>This is a paper-reading course</a:t>
            </a:r>
          </a:p>
          <a:p>
            <a:pPr lvl="1"/>
            <a:r>
              <a:rPr lang="en-US" dirty="0" smtClean="0"/>
              <a:t>Paper reviews account for </a:t>
            </a:r>
            <a:r>
              <a:rPr lang="en-US" dirty="0" smtClean="0">
                <a:latin typeface="Gill Sans" charset="0"/>
                <a:ea typeface="Gill Sans" charset="0"/>
                <a:cs typeface="Gill Sans" charset="0"/>
              </a:rPr>
              <a:t>20%</a:t>
            </a:r>
            <a:r>
              <a:rPr lang="en-US" dirty="0" smtClean="0"/>
              <a:t> of the total grade</a:t>
            </a:r>
          </a:p>
          <a:p>
            <a:r>
              <a:rPr lang="en-US" dirty="0" smtClean="0"/>
              <a:t>20-25 summaries to write</a:t>
            </a:r>
          </a:p>
          <a:p>
            <a:r>
              <a:rPr lang="en-US" dirty="0" smtClean="0"/>
              <a:t>What goes in a good summary?</a:t>
            </a:r>
          </a:p>
          <a:p>
            <a:pPr lvl="1"/>
            <a:r>
              <a:rPr lang="en-US" dirty="0" smtClean="0"/>
              <a:t>Highlight strengths</a:t>
            </a:r>
          </a:p>
          <a:p>
            <a:pPr lvl="1"/>
            <a:r>
              <a:rPr lang="en-US" dirty="0" smtClean="0"/>
              <a:t>Highlight weaknesses</a:t>
            </a:r>
          </a:p>
          <a:p>
            <a:pPr lvl="1"/>
            <a:r>
              <a:rPr lang="en-US" dirty="0" smtClean="0"/>
              <a:t>Describe the entire paper in 3-5 sentences</a:t>
            </a:r>
            <a:endParaRPr lang="en-US" dirty="0"/>
          </a:p>
        </p:txBody>
      </p:sp>
      <p:sp>
        <p:nvSpPr>
          <p:cNvPr id="4" name="Footer Placeholder 3"/>
          <p:cNvSpPr>
            <a:spLocks noGrp="1"/>
          </p:cNvSpPr>
          <p:nvPr>
            <p:ph type="ftr" sz="quarter" idx="11"/>
          </p:nvPr>
        </p:nvSpPr>
        <p:spPr/>
        <p:txBody>
          <a:bodyPr/>
          <a:lstStyle/>
          <a:p>
            <a:r>
              <a:rPr lang="en-US" smtClean="0"/>
              <a:t>CS 390G – S17</a:t>
            </a:r>
            <a:endParaRPr lang="en-US"/>
          </a:p>
        </p:txBody>
      </p:sp>
      <p:sp>
        <p:nvSpPr>
          <p:cNvPr id="5" name="Slide Number Placeholder 4"/>
          <p:cNvSpPr>
            <a:spLocks noGrp="1"/>
          </p:cNvSpPr>
          <p:nvPr>
            <p:ph type="sldNum" sz="quarter" idx="12"/>
          </p:nvPr>
        </p:nvSpPr>
        <p:spPr/>
        <p:txBody>
          <a:bodyPr/>
          <a:lstStyle/>
          <a:p>
            <a:fld id="{4EEF9975-6C58-5C4C-8961-54FFA2646BAA}" type="slidenum">
              <a:rPr lang="en-US" smtClean="0"/>
              <a:t>15</a:t>
            </a:fld>
            <a:endParaRPr lang="en-US"/>
          </a:p>
        </p:txBody>
      </p:sp>
      <p:sp>
        <p:nvSpPr>
          <p:cNvPr id="6" name="Date Placeholder 5"/>
          <p:cNvSpPr>
            <a:spLocks noGrp="1"/>
          </p:cNvSpPr>
          <p:nvPr>
            <p:ph type="dt" sz="half" idx="10"/>
          </p:nvPr>
        </p:nvSpPr>
        <p:spPr/>
        <p:txBody>
          <a:bodyPr/>
          <a:lstStyle/>
          <a:p>
            <a:r>
              <a:rPr lang="en-US" smtClean="0"/>
              <a:t>22/1/17</a:t>
            </a:r>
            <a:endParaRPr lang="en-US"/>
          </a:p>
        </p:txBody>
      </p:sp>
    </p:spTree>
    <p:extLst>
      <p:ext uri="{BB962C8B-B14F-4D97-AF65-F5344CB8AC3E}">
        <p14:creationId xmlns:p14="http://schemas.microsoft.com/office/powerpoint/2010/main" val="145722414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Papers</a:t>
            </a:r>
            <a:endParaRPr lang="en-US" dirty="0"/>
          </a:p>
        </p:txBody>
      </p:sp>
      <p:sp>
        <p:nvSpPr>
          <p:cNvPr id="3" name="Content Placeholder 2"/>
          <p:cNvSpPr>
            <a:spLocks noGrp="1"/>
          </p:cNvSpPr>
          <p:nvPr>
            <p:ph idx="1"/>
          </p:nvPr>
        </p:nvSpPr>
        <p:spPr/>
        <p:txBody>
          <a:bodyPr/>
          <a:lstStyle/>
          <a:p>
            <a:r>
              <a:rPr lang="en-US" dirty="0" smtClean="0"/>
              <a:t>Is the problem real?</a:t>
            </a:r>
          </a:p>
          <a:p>
            <a:r>
              <a:rPr lang="en-US" dirty="0" smtClean="0"/>
              <a:t>What is the solution’s main idea (nugget)?</a:t>
            </a:r>
          </a:p>
          <a:p>
            <a:r>
              <a:rPr lang="en-US" dirty="0" smtClean="0"/>
              <a:t>Why is solution different from previous work?</a:t>
            </a:r>
          </a:p>
          <a:p>
            <a:pPr lvl="1"/>
            <a:r>
              <a:rPr lang="en-US" dirty="0" smtClean="0"/>
              <a:t>Are system assumptions different?</a:t>
            </a:r>
          </a:p>
          <a:p>
            <a:pPr lvl="1"/>
            <a:r>
              <a:rPr lang="en-US" dirty="0" smtClean="0"/>
              <a:t>Is workload different?</a:t>
            </a:r>
          </a:p>
          <a:p>
            <a:pPr lvl="1"/>
            <a:r>
              <a:rPr lang="en-US" dirty="0" smtClean="0"/>
              <a:t>Is problem new?</a:t>
            </a:r>
          </a:p>
          <a:p>
            <a:r>
              <a:rPr lang="en-US" dirty="0" smtClean="0"/>
              <a:t>Does the paper (or do </a:t>
            </a:r>
            <a:r>
              <a:rPr lang="en-US" dirty="0" smtClean="0">
                <a:solidFill>
                  <a:srgbClr val="FF0000"/>
                </a:solidFill>
              </a:rPr>
              <a:t>you</a:t>
            </a:r>
            <a:r>
              <a:rPr lang="en-US" dirty="0" smtClean="0"/>
              <a:t>) identify any fundamental/hard trade-offs?</a:t>
            </a:r>
          </a:p>
          <a:p>
            <a:r>
              <a:rPr lang="en-US" dirty="0" smtClean="0"/>
              <a:t>Do you think the work will be influential in 10 years?</a:t>
            </a:r>
          </a:p>
          <a:p>
            <a:pPr lvl="1"/>
            <a:r>
              <a:rPr lang="en-US" dirty="0" smtClean="0"/>
              <a:t>Why or why not?</a:t>
            </a:r>
            <a:endParaRPr lang="en-US" dirty="0"/>
          </a:p>
        </p:txBody>
      </p:sp>
      <p:sp>
        <p:nvSpPr>
          <p:cNvPr id="4" name="Date Placeholder 3"/>
          <p:cNvSpPr>
            <a:spLocks noGrp="1"/>
          </p:cNvSpPr>
          <p:nvPr>
            <p:ph type="dt" sz="half" idx="10"/>
          </p:nvPr>
        </p:nvSpPr>
        <p:spPr/>
        <p:txBody>
          <a:bodyPr/>
          <a:lstStyle/>
          <a:p>
            <a:r>
              <a:rPr lang="en-US" smtClean="0"/>
              <a:t>22/1/17</a:t>
            </a:r>
            <a:endParaRPr lang="en-US"/>
          </a:p>
        </p:txBody>
      </p:sp>
      <p:sp>
        <p:nvSpPr>
          <p:cNvPr id="5" name="Footer Placeholder 4"/>
          <p:cNvSpPr>
            <a:spLocks noGrp="1"/>
          </p:cNvSpPr>
          <p:nvPr>
            <p:ph type="ftr" sz="quarter" idx="11"/>
          </p:nvPr>
        </p:nvSpPr>
        <p:spPr/>
        <p:txBody>
          <a:bodyPr/>
          <a:lstStyle/>
          <a:p>
            <a:r>
              <a:rPr lang="en-US" smtClean="0"/>
              <a:t>CS 390G – S17</a:t>
            </a:r>
            <a:endParaRPr lang="en-US"/>
          </a:p>
        </p:txBody>
      </p:sp>
      <p:sp>
        <p:nvSpPr>
          <p:cNvPr id="6" name="Slide Number Placeholder 5"/>
          <p:cNvSpPr>
            <a:spLocks noGrp="1"/>
          </p:cNvSpPr>
          <p:nvPr>
            <p:ph type="sldNum" sz="quarter" idx="12"/>
          </p:nvPr>
        </p:nvSpPr>
        <p:spPr/>
        <p:txBody>
          <a:bodyPr/>
          <a:lstStyle/>
          <a:p>
            <a:fld id="{F00C8655-F74F-7445-B09D-C543647811CF}" type="slidenum">
              <a:rPr lang="en-US" smtClean="0"/>
              <a:t>16</a:t>
            </a:fld>
            <a:endParaRPr lang="en-US"/>
          </a:p>
        </p:txBody>
      </p:sp>
    </p:spTree>
    <p:extLst>
      <p:ext uri="{BB962C8B-B14F-4D97-AF65-F5344CB8AC3E}">
        <p14:creationId xmlns:p14="http://schemas.microsoft.com/office/powerpoint/2010/main" val="16846920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Hard/Fundamental Tradeoffs?</a:t>
            </a:r>
            <a:endParaRPr lang="en-US" dirty="0"/>
          </a:p>
        </p:txBody>
      </p:sp>
      <p:sp>
        <p:nvSpPr>
          <p:cNvPr id="3" name="Content Placeholder 2"/>
          <p:cNvSpPr>
            <a:spLocks noGrp="1"/>
          </p:cNvSpPr>
          <p:nvPr>
            <p:ph idx="1"/>
          </p:nvPr>
        </p:nvSpPr>
        <p:spPr/>
        <p:txBody>
          <a:bodyPr/>
          <a:lstStyle/>
          <a:p>
            <a:r>
              <a:rPr lang="en-US" dirty="0" smtClean="0"/>
              <a:t>Brewer’s CAP conjecture: “Consistency, Availability, Partition-tolerance”, you can have only two in a distributed system</a:t>
            </a:r>
          </a:p>
          <a:p>
            <a:endParaRPr lang="en-US" dirty="0" smtClean="0"/>
          </a:p>
          <a:p>
            <a:r>
              <a:rPr lang="en-US" dirty="0" smtClean="0"/>
              <a:t>In a in-order, reliable communication protocol cannot minimize overhead and latency simultaneously</a:t>
            </a:r>
          </a:p>
          <a:p>
            <a:endParaRPr lang="en-US" dirty="0" smtClean="0"/>
          </a:p>
          <a:p>
            <a:r>
              <a:rPr lang="en-US" dirty="0" smtClean="0"/>
              <a:t>Hard to simultaneously maximize </a:t>
            </a:r>
            <a:r>
              <a:rPr lang="en-US" dirty="0" err="1" smtClean="0"/>
              <a:t>evolvability</a:t>
            </a:r>
            <a:r>
              <a:rPr lang="en-US" dirty="0" smtClean="0"/>
              <a:t> and performance </a:t>
            </a:r>
          </a:p>
          <a:p>
            <a:endParaRPr lang="en-US" dirty="0"/>
          </a:p>
        </p:txBody>
      </p:sp>
      <p:sp>
        <p:nvSpPr>
          <p:cNvPr id="4" name="Date Placeholder 3"/>
          <p:cNvSpPr>
            <a:spLocks noGrp="1"/>
          </p:cNvSpPr>
          <p:nvPr>
            <p:ph type="dt" sz="half" idx="10"/>
          </p:nvPr>
        </p:nvSpPr>
        <p:spPr/>
        <p:txBody>
          <a:bodyPr/>
          <a:lstStyle/>
          <a:p>
            <a:r>
              <a:rPr lang="en-US" smtClean="0"/>
              <a:t>22/1/17</a:t>
            </a:r>
            <a:endParaRPr lang="en-US"/>
          </a:p>
        </p:txBody>
      </p:sp>
      <p:sp>
        <p:nvSpPr>
          <p:cNvPr id="5" name="Footer Placeholder 4"/>
          <p:cNvSpPr>
            <a:spLocks noGrp="1"/>
          </p:cNvSpPr>
          <p:nvPr>
            <p:ph type="ftr" sz="quarter" idx="11"/>
          </p:nvPr>
        </p:nvSpPr>
        <p:spPr/>
        <p:txBody>
          <a:bodyPr/>
          <a:lstStyle/>
          <a:p>
            <a:r>
              <a:rPr lang="en-US" smtClean="0"/>
              <a:t>CS 390G – S17</a:t>
            </a:r>
            <a:endParaRPr lang="en-US"/>
          </a:p>
        </p:txBody>
      </p:sp>
      <p:sp>
        <p:nvSpPr>
          <p:cNvPr id="6" name="Slide Number Placeholder 5"/>
          <p:cNvSpPr>
            <a:spLocks noGrp="1"/>
          </p:cNvSpPr>
          <p:nvPr>
            <p:ph type="sldNum" sz="quarter" idx="12"/>
          </p:nvPr>
        </p:nvSpPr>
        <p:spPr/>
        <p:txBody>
          <a:bodyPr/>
          <a:lstStyle/>
          <a:p>
            <a:fld id="{F00C8655-F74F-7445-B09D-C543647811CF}" type="slidenum">
              <a:rPr lang="en-US" smtClean="0"/>
              <a:t>17</a:t>
            </a:fld>
            <a:endParaRPr lang="en-US"/>
          </a:p>
        </p:txBody>
      </p:sp>
    </p:spTree>
    <p:extLst>
      <p:ext uri="{BB962C8B-B14F-4D97-AF65-F5344CB8AC3E}">
        <p14:creationId xmlns:p14="http://schemas.microsoft.com/office/powerpoint/2010/main" val="21582174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Paper Reviews</a:t>
            </a:r>
            <a:endParaRPr lang="en-US" dirty="0"/>
          </a:p>
        </p:txBody>
      </p:sp>
      <p:sp>
        <p:nvSpPr>
          <p:cNvPr id="3" name="Content Placeholder 2"/>
          <p:cNvSpPr>
            <a:spLocks noGrp="1"/>
          </p:cNvSpPr>
          <p:nvPr>
            <p:ph idx="1"/>
          </p:nvPr>
        </p:nvSpPr>
        <p:spPr/>
        <p:txBody>
          <a:bodyPr>
            <a:normAutofit lnSpcReduction="10000"/>
          </a:bodyPr>
          <a:lstStyle/>
          <a:p>
            <a:r>
              <a:rPr lang="en-US" dirty="0" smtClean="0"/>
              <a:t>Reviews must be submitted electronically 24 hours before the class</a:t>
            </a:r>
          </a:p>
          <a:p>
            <a:pPr lvl="1"/>
            <a:r>
              <a:rPr lang="en-US" dirty="0" smtClean="0"/>
              <a:t>Submission site: to be announced!</a:t>
            </a:r>
            <a:endParaRPr lang="en-US" dirty="0" smtClean="0">
              <a:solidFill>
                <a:srgbClr val="FF0000"/>
              </a:solidFill>
            </a:endParaRPr>
          </a:p>
          <a:p>
            <a:r>
              <a:rPr lang="en-US" dirty="0" smtClean="0"/>
              <a:t>You can miss at most four without any penalty</a:t>
            </a:r>
          </a:p>
          <a:p>
            <a:pPr lvl="1"/>
            <a:r>
              <a:rPr lang="en-US" dirty="0" smtClean="0"/>
              <a:t>Each missing one beyond that will result in 25% decrease in grade for this segment</a:t>
            </a:r>
          </a:p>
          <a:p>
            <a:pPr lvl="1"/>
            <a:r>
              <a:rPr lang="en-US" dirty="0" smtClean="0"/>
              <a:t>Meaning, missing eight or more will result in 0% for the “Paper Reviews” segment of your grade</a:t>
            </a:r>
          </a:p>
          <a:p>
            <a:r>
              <a:rPr lang="en-US" dirty="0" smtClean="0"/>
              <a:t>Read (if you haven’t already!)</a:t>
            </a:r>
          </a:p>
          <a:p>
            <a:pPr lvl="1"/>
            <a:r>
              <a:rPr lang="en-US" dirty="0">
                <a:hlinkClick r:id="rId2"/>
              </a:rPr>
              <a:t>How to Read a </a:t>
            </a:r>
            <a:r>
              <a:rPr lang="en-US" dirty="0" smtClean="0">
                <a:hlinkClick r:id="rId2"/>
              </a:rPr>
              <a:t>Paper</a:t>
            </a:r>
            <a:r>
              <a:rPr lang="en-US" dirty="0" smtClean="0"/>
              <a:t> by S. </a:t>
            </a:r>
            <a:r>
              <a:rPr lang="en-US" dirty="0" err="1" smtClean="0"/>
              <a:t>Keshav</a:t>
            </a:r>
            <a:endParaRPr lang="en-US" dirty="0" smtClean="0"/>
          </a:p>
          <a:p>
            <a:pPr lvl="1"/>
            <a:r>
              <a:rPr lang="en-US" dirty="0" smtClean="0">
                <a:hlinkClick r:id="rId3"/>
              </a:rPr>
              <a:t>How to read a research paper</a:t>
            </a:r>
            <a:r>
              <a:rPr lang="en-US" dirty="0" smtClean="0"/>
              <a:t> by Michael </a:t>
            </a:r>
            <a:r>
              <a:rPr lang="en-US" dirty="0" err="1" smtClean="0"/>
              <a:t>Mitzenmacher</a:t>
            </a:r>
            <a:endParaRPr lang="en-US" dirty="0" smtClean="0"/>
          </a:p>
          <a:p>
            <a:pPr lvl="1"/>
            <a:r>
              <a:rPr lang="en-US" dirty="0">
                <a:hlinkClick r:id="rId4"/>
              </a:rPr>
              <a:t>Writing Reviews for Systems </a:t>
            </a:r>
            <a:r>
              <a:rPr lang="en-US" dirty="0" smtClean="0">
                <a:hlinkClick r:id="rId4"/>
              </a:rPr>
              <a:t>Conferences</a:t>
            </a:r>
            <a:r>
              <a:rPr lang="en-US" dirty="0"/>
              <a:t> by </a:t>
            </a:r>
            <a:r>
              <a:rPr lang="en-US" dirty="0" smtClean="0"/>
              <a:t>Timothy Roscoe</a:t>
            </a:r>
          </a:p>
        </p:txBody>
      </p:sp>
      <p:sp>
        <p:nvSpPr>
          <p:cNvPr id="4" name="Footer Placeholder 3"/>
          <p:cNvSpPr>
            <a:spLocks noGrp="1"/>
          </p:cNvSpPr>
          <p:nvPr>
            <p:ph type="ftr" sz="quarter" idx="11"/>
          </p:nvPr>
        </p:nvSpPr>
        <p:spPr/>
        <p:txBody>
          <a:bodyPr/>
          <a:lstStyle/>
          <a:p>
            <a:r>
              <a:rPr lang="en-US" smtClean="0"/>
              <a:t>CS 390G – S17</a:t>
            </a:r>
            <a:endParaRPr lang="en-US"/>
          </a:p>
        </p:txBody>
      </p:sp>
      <p:sp>
        <p:nvSpPr>
          <p:cNvPr id="5" name="Slide Number Placeholder 4"/>
          <p:cNvSpPr>
            <a:spLocks noGrp="1"/>
          </p:cNvSpPr>
          <p:nvPr>
            <p:ph type="sldNum" sz="quarter" idx="12"/>
          </p:nvPr>
        </p:nvSpPr>
        <p:spPr/>
        <p:txBody>
          <a:bodyPr/>
          <a:lstStyle/>
          <a:p>
            <a:fld id="{4EEF9975-6C58-5C4C-8961-54FFA2646BAA}" type="slidenum">
              <a:rPr lang="en-US" smtClean="0"/>
              <a:t>18</a:t>
            </a:fld>
            <a:endParaRPr lang="en-US"/>
          </a:p>
        </p:txBody>
      </p:sp>
      <p:sp>
        <p:nvSpPr>
          <p:cNvPr id="6" name="Date Placeholder 5"/>
          <p:cNvSpPr>
            <a:spLocks noGrp="1"/>
          </p:cNvSpPr>
          <p:nvPr>
            <p:ph type="dt" sz="half" idx="10"/>
          </p:nvPr>
        </p:nvSpPr>
        <p:spPr/>
        <p:txBody>
          <a:bodyPr/>
          <a:lstStyle/>
          <a:p>
            <a:r>
              <a:rPr lang="en-US" smtClean="0"/>
              <a:t>22/1/17</a:t>
            </a:r>
            <a:endParaRPr lang="en-US"/>
          </a:p>
        </p:txBody>
      </p:sp>
    </p:spTree>
    <p:extLst>
      <p:ext uri="{BB962C8B-B14F-4D97-AF65-F5344CB8AC3E}">
        <p14:creationId xmlns:p14="http://schemas.microsoft.com/office/powerpoint/2010/main" val="89808241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Review</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You will see a section for describing a paper summary, its strengths, its weaknesses, and detailed comments</a:t>
            </a:r>
          </a:p>
          <a:p>
            <a:r>
              <a:rPr lang="en-US" dirty="0" smtClean="0"/>
              <a:t>In the summary section, please directly address:</a:t>
            </a:r>
          </a:p>
          <a:p>
            <a:pPr marL="914400" lvl="1" indent="-457200">
              <a:buFont typeface="+mj-lt"/>
              <a:buAutoNum type="arabicPeriod"/>
            </a:pPr>
            <a:r>
              <a:rPr lang="en-US" dirty="0" smtClean="0"/>
              <a:t>What problem the paper is addressing (1-2 sentences or bullets)</a:t>
            </a:r>
          </a:p>
          <a:p>
            <a:pPr marL="914400" lvl="1" indent="-457200">
              <a:buFont typeface="+mj-lt"/>
              <a:buAutoNum type="arabicPeriod"/>
            </a:pPr>
            <a:r>
              <a:rPr lang="en-US" dirty="0" smtClean="0"/>
              <a:t>The core novel ideas or technical contributions of the work (1-2 sentences or bullets). Put another way, what's the 30 second elevator pitch, or, five years from now, what should one remember about this paper?</a:t>
            </a:r>
          </a:p>
          <a:p>
            <a:pPr marL="914400" lvl="1" indent="-457200">
              <a:buFont typeface="+mj-lt"/>
              <a:buAutoNum type="arabicPeriod"/>
            </a:pPr>
            <a:r>
              <a:rPr lang="en-US" dirty="0" smtClean="0"/>
              <a:t>A longer description (3-5 sentences) that summarizes the paper's approach, mechanisms, and findings.</a:t>
            </a:r>
          </a:p>
          <a:p>
            <a:r>
              <a:rPr lang="en-US" dirty="0" smtClean="0"/>
              <a:t>For the other sections, please include 2-4 bullet points for the strengths and weaknesses, while a much longer exposition in the detailed comments.</a:t>
            </a:r>
          </a:p>
          <a:p>
            <a:r>
              <a:rPr lang="en-US" dirty="0" smtClean="0"/>
              <a:t>Remember to be constructive: don't only focus on the paper's shortcomings, but also on what it could have done differently or as the next steps. Imagine that you are having a conversation with the authors: What would you tell them?</a:t>
            </a:r>
            <a:endParaRPr lang="en-US" dirty="0"/>
          </a:p>
        </p:txBody>
      </p:sp>
      <p:sp>
        <p:nvSpPr>
          <p:cNvPr id="4" name="Date Placeholder 3"/>
          <p:cNvSpPr>
            <a:spLocks noGrp="1"/>
          </p:cNvSpPr>
          <p:nvPr>
            <p:ph type="dt" sz="half" idx="10"/>
          </p:nvPr>
        </p:nvSpPr>
        <p:spPr/>
        <p:txBody>
          <a:bodyPr/>
          <a:lstStyle/>
          <a:p>
            <a:r>
              <a:rPr lang="en-US" smtClean="0"/>
              <a:t>22/1/17</a:t>
            </a:r>
            <a:endParaRPr lang="en-US"/>
          </a:p>
        </p:txBody>
      </p:sp>
      <p:sp>
        <p:nvSpPr>
          <p:cNvPr id="5" name="Footer Placeholder 4"/>
          <p:cNvSpPr>
            <a:spLocks noGrp="1"/>
          </p:cNvSpPr>
          <p:nvPr>
            <p:ph type="ftr" sz="quarter" idx="11"/>
          </p:nvPr>
        </p:nvSpPr>
        <p:spPr/>
        <p:txBody>
          <a:bodyPr/>
          <a:lstStyle/>
          <a:p>
            <a:r>
              <a:rPr lang="en-US" smtClean="0"/>
              <a:t>CS 390G – S17</a:t>
            </a:r>
            <a:endParaRPr lang="en-US"/>
          </a:p>
        </p:txBody>
      </p:sp>
      <p:sp>
        <p:nvSpPr>
          <p:cNvPr id="6" name="Slide Number Placeholder 5"/>
          <p:cNvSpPr>
            <a:spLocks noGrp="1"/>
          </p:cNvSpPr>
          <p:nvPr>
            <p:ph type="sldNum" sz="quarter" idx="12"/>
          </p:nvPr>
        </p:nvSpPr>
        <p:spPr/>
        <p:txBody>
          <a:bodyPr/>
          <a:lstStyle/>
          <a:p>
            <a:fld id="{F00C8655-F74F-7445-B09D-C543647811CF}" type="slidenum">
              <a:rPr lang="en-US" smtClean="0"/>
              <a:t>19</a:t>
            </a:fld>
            <a:endParaRPr lang="en-US"/>
          </a:p>
        </p:txBody>
      </p:sp>
    </p:spTree>
    <p:extLst>
      <p:ext uri="{BB962C8B-B14F-4D97-AF65-F5344CB8AC3E}">
        <p14:creationId xmlns:p14="http://schemas.microsoft.com/office/powerpoint/2010/main" val="15782105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This Class</a:t>
            </a:r>
            <a:endParaRPr lang="en-US" dirty="0"/>
          </a:p>
        </p:txBody>
      </p:sp>
      <p:sp>
        <p:nvSpPr>
          <p:cNvPr id="3" name="Content Placeholder 2"/>
          <p:cNvSpPr>
            <a:spLocks noGrp="1"/>
          </p:cNvSpPr>
          <p:nvPr>
            <p:ph idx="1"/>
          </p:nvPr>
        </p:nvSpPr>
        <p:spPr/>
        <p:txBody>
          <a:bodyPr/>
          <a:lstStyle/>
          <a:p>
            <a:r>
              <a:rPr lang="en-US" dirty="0" smtClean="0"/>
              <a:t>Learn about research in Distributed and Networked Systems</a:t>
            </a:r>
          </a:p>
          <a:p>
            <a:endParaRPr lang="en-US" dirty="0" smtClean="0"/>
          </a:p>
          <a:p>
            <a:r>
              <a:rPr lang="en-US" dirty="0" smtClean="0"/>
              <a:t>Be exposed to the state-of-the art solutions to active areas</a:t>
            </a:r>
          </a:p>
          <a:p>
            <a:endParaRPr lang="en-US" dirty="0"/>
          </a:p>
          <a:p>
            <a:r>
              <a:rPr lang="en-US" dirty="0" smtClean="0"/>
              <a:t>Work on an exciting project</a:t>
            </a:r>
          </a:p>
          <a:p>
            <a:endParaRPr lang="en-US" dirty="0"/>
          </a:p>
          <a:p>
            <a:r>
              <a:rPr lang="en-US" dirty="0" smtClean="0"/>
              <a:t>Hopefully start next generation of impactful projects</a:t>
            </a:r>
            <a:endParaRPr lang="en-US" dirty="0"/>
          </a:p>
        </p:txBody>
      </p:sp>
      <p:sp>
        <p:nvSpPr>
          <p:cNvPr id="4" name="Date Placeholder 3"/>
          <p:cNvSpPr>
            <a:spLocks noGrp="1"/>
          </p:cNvSpPr>
          <p:nvPr>
            <p:ph type="dt" sz="half" idx="10"/>
          </p:nvPr>
        </p:nvSpPr>
        <p:spPr/>
        <p:txBody>
          <a:bodyPr/>
          <a:lstStyle/>
          <a:p>
            <a:r>
              <a:rPr lang="en-US" smtClean="0"/>
              <a:t>22/1/17</a:t>
            </a:r>
            <a:endParaRPr lang="en-US"/>
          </a:p>
        </p:txBody>
      </p:sp>
      <p:sp>
        <p:nvSpPr>
          <p:cNvPr id="5" name="Footer Placeholder 4"/>
          <p:cNvSpPr>
            <a:spLocks noGrp="1"/>
          </p:cNvSpPr>
          <p:nvPr>
            <p:ph type="ftr" sz="quarter" idx="11"/>
          </p:nvPr>
        </p:nvSpPr>
        <p:spPr/>
        <p:txBody>
          <a:bodyPr/>
          <a:lstStyle/>
          <a:p>
            <a:r>
              <a:rPr lang="en-US" smtClean="0"/>
              <a:t>CS 390G – S17</a:t>
            </a:r>
            <a:endParaRPr lang="en-US"/>
          </a:p>
        </p:txBody>
      </p:sp>
      <p:sp>
        <p:nvSpPr>
          <p:cNvPr id="6" name="Slide Number Placeholder 5"/>
          <p:cNvSpPr>
            <a:spLocks noGrp="1"/>
          </p:cNvSpPr>
          <p:nvPr>
            <p:ph type="sldNum" sz="quarter" idx="12"/>
          </p:nvPr>
        </p:nvSpPr>
        <p:spPr/>
        <p:txBody>
          <a:bodyPr/>
          <a:lstStyle/>
          <a:p>
            <a:fld id="{F00C8655-F74F-7445-B09D-C543647811CF}" type="slidenum">
              <a:rPr lang="en-US" smtClean="0"/>
              <a:t>2</a:t>
            </a:fld>
            <a:endParaRPr lang="en-US"/>
          </a:p>
        </p:txBody>
      </p:sp>
    </p:spTree>
    <p:extLst>
      <p:ext uri="{BB962C8B-B14F-4D97-AF65-F5344CB8AC3E}">
        <p14:creationId xmlns:p14="http://schemas.microsoft.com/office/powerpoint/2010/main" val="17711551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Paper Presentation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This is a seminar-style course</a:t>
            </a:r>
          </a:p>
          <a:p>
            <a:pPr lvl="1"/>
            <a:r>
              <a:rPr lang="en-US" dirty="0" smtClean="0"/>
              <a:t>Each student must present at least two papers; possibly three</a:t>
            </a:r>
          </a:p>
          <a:p>
            <a:pPr lvl="1"/>
            <a:r>
              <a:rPr lang="en-US" dirty="0" smtClean="0"/>
              <a:t>Paper presentation account for </a:t>
            </a:r>
            <a:r>
              <a:rPr lang="en-US" dirty="0" smtClean="0">
                <a:latin typeface="Gill Sans" charset="0"/>
                <a:ea typeface="Gill Sans" charset="0"/>
                <a:cs typeface="Gill Sans" charset="0"/>
              </a:rPr>
              <a:t>20%</a:t>
            </a:r>
            <a:r>
              <a:rPr lang="en-US" dirty="0" smtClean="0"/>
              <a:t> </a:t>
            </a:r>
            <a:r>
              <a:rPr lang="en-US" dirty="0"/>
              <a:t>of the total </a:t>
            </a:r>
            <a:r>
              <a:rPr lang="en-US" dirty="0" smtClean="0"/>
              <a:t>grade</a:t>
            </a:r>
          </a:p>
          <a:p>
            <a:r>
              <a:rPr lang="en-US" dirty="0" smtClean="0"/>
              <a:t>Two papers per class and 20-minutes presentation for each</a:t>
            </a:r>
          </a:p>
          <a:p>
            <a:pPr lvl="1"/>
            <a:r>
              <a:rPr lang="en-US" dirty="0" smtClean="0"/>
              <a:t>Sharp 20 minutes; </a:t>
            </a:r>
            <a:r>
              <a:rPr lang="en-US" dirty="0" smtClean="0">
                <a:solidFill>
                  <a:srgbClr val="FF0000"/>
                </a:solidFill>
              </a:rPr>
              <a:t>we start clapping!</a:t>
            </a:r>
          </a:p>
          <a:p>
            <a:pPr lvl="1"/>
            <a:r>
              <a:rPr lang="en-US" dirty="0" smtClean="0"/>
              <a:t>Followed by discussion anchored by the presenters</a:t>
            </a:r>
          </a:p>
          <a:p>
            <a:r>
              <a:rPr lang="en-US" dirty="0" smtClean="0"/>
              <a:t>What should go in a useful presentation?</a:t>
            </a:r>
          </a:p>
          <a:p>
            <a:pPr lvl="1"/>
            <a:r>
              <a:rPr lang="en-US" dirty="0" smtClean="0"/>
              <a:t>Motivate</a:t>
            </a:r>
          </a:p>
          <a:p>
            <a:pPr lvl="1"/>
            <a:r>
              <a:rPr lang="en-US" dirty="0" smtClean="0"/>
              <a:t>Highlight the key ideas and insights; </a:t>
            </a:r>
            <a:r>
              <a:rPr lang="en-US" dirty="0" smtClean="0">
                <a:solidFill>
                  <a:srgbClr val="FF0000"/>
                </a:solidFill>
                <a:latin typeface="Gill Sans" charset="0"/>
                <a:ea typeface="Gill Sans" charset="0"/>
                <a:cs typeface="Gill Sans" charset="0"/>
              </a:rPr>
              <a:t>skip </a:t>
            </a:r>
            <a:r>
              <a:rPr lang="en-US" dirty="0" smtClean="0"/>
              <a:t>the details</a:t>
            </a:r>
          </a:p>
          <a:p>
            <a:r>
              <a:rPr lang="en-US" dirty="0" smtClean="0"/>
              <a:t>Lead the discussion</a:t>
            </a:r>
          </a:p>
          <a:p>
            <a:pPr lvl="1"/>
            <a:r>
              <a:rPr lang="en-US" dirty="0" smtClean="0"/>
              <a:t>Go through the strengths and weaknesses from the paper review</a:t>
            </a:r>
          </a:p>
        </p:txBody>
      </p:sp>
      <p:sp>
        <p:nvSpPr>
          <p:cNvPr id="4" name="Footer Placeholder 3"/>
          <p:cNvSpPr>
            <a:spLocks noGrp="1"/>
          </p:cNvSpPr>
          <p:nvPr>
            <p:ph type="ftr" sz="quarter" idx="11"/>
          </p:nvPr>
        </p:nvSpPr>
        <p:spPr/>
        <p:txBody>
          <a:bodyPr/>
          <a:lstStyle/>
          <a:p>
            <a:r>
              <a:rPr lang="en-US" smtClean="0"/>
              <a:t>CS 390G – S17</a:t>
            </a:r>
            <a:endParaRPr lang="en-US"/>
          </a:p>
        </p:txBody>
      </p:sp>
      <p:sp>
        <p:nvSpPr>
          <p:cNvPr id="5" name="Slide Number Placeholder 4"/>
          <p:cNvSpPr>
            <a:spLocks noGrp="1"/>
          </p:cNvSpPr>
          <p:nvPr>
            <p:ph type="sldNum" sz="quarter" idx="12"/>
          </p:nvPr>
        </p:nvSpPr>
        <p:spPr/>
        <p:txBody>
          <a:bodyPr/>
          <a:lstStyle/>
          <a:p>
            <a:fld id="{4EEF9975-6C58-5C4C-8961-54FFA2646BAA}" type="slidenum">
              <a:rPr lang="en-US" smtClean="0"/>
              <a:t>20</a:t>
            </a:fld>
            <a:endParaRPr lang="en-US"/>
          </a:p>
        </p:txBody>
      </p:sp>
      <p:sp>
        <p:nvSpPr>
          <p:cNvPr id="6" name="Date Placeholder 5"/>
          <p:cNvSpPr>
            <a:spLocks noGrp="1"/>
          </p:cNvSpPr>
          <p:nvPr>
            <p:ph type="dt" sz="half" idx="10"/>
          </p:nvPr>
        </p:nvSpPr>
        <p:spPr/>
        <p:txBody>
          <a:bodyPr/>
          <a:lstStyle/>
          <a:p>
            <a:r>
              <a:rPr lang="en-US" smtClean="0"/>
              <a:t>22/1/17</a:t>
            </a:r>
            <a:endParaRPr lang="en-US"/>
          </a:p>
        </p:txBody>
      </p:sp>
    </p:spTree>
    <p:extLst>
      <p:ext uri="{BB962C8B-B14F-4D97-AF65-F5344CB8AC3E}">
        <p14:creationId xmlns:p14="http://schemas.microsoft.com/office/powerpoint/2010/main" val="106942876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Presentation Guidelines</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t>Your oral description of the paper should follow a much similar format:</a:t>
            </a:r>
          </a:p>
          <a:p>
            <a:pPr marL="514350" indent="-514350">
              <a:buFont typeface="+mj-lt"/>
              <a:buAutoNum type="arabicPeriod"/>
            </a:pPr>
            <a:r>
              <a:rPr lang="en-US" dirty="0" smtClean="0"/>
              <a:t>System name (e.g., "VL2")</a:t>
            </a:r>
          </a:p>
          <a:p>
            <a:pPr marL="514350" indent="-514350">
              <a:buFont typeface="+mj-lt"/>
              <a:buAutoNum type="arabicPeriod"/>
            </a:pPr>
            <a:r>
              <a:rPr lang="en-US" dirty="0" smtClean="0"/>
              <a:t>Institution and/or authors (e.g., "Microsoft Research")</a:t>
            </a:r>
          </a:p>
          <a:p>
            <a:pPr marL="514350" indent="-514350">
              <a:buFont typeface="+mj-lt"/>
              <a:buAutoNum type="arabicPeriod"/>
            </a:pPr>
            <a:r>
              <a:rPr lang="en-US" dirty="0" smtClean="0"/>
              <a:t>Conference (e.g., "SIGCOMM 2009")</a:t>
            </a:r>
          </a:p>
          <a:p>
            <a:pPr marL="514350" indent="-514350">
              <a:buFont typeface="+mj-lt"/>
              <a:buAutoNum type="arabicPeriod"/>
            </a:pPr>
            <a:r>
              <a:rPr lang="en-US" dirty="0" smtClean="0"/>
              <a:t>Problem</a:t>
            </a:r>
          </a:p>
          <a:p>
            <a:pPr marL="514350" indent="-514350">
              <a:buFont typeface="+mj-lt"/>
              <a:buAutoNum type="arabicPeriod"/>
            </a:pPr>
            <a:r>
              <a:rPr lang="en-US" dirty="0" smtClean="0"/>
              <a:t>Core ideas</a:t>
            </a:r>
          </a:p>
          <a:p>
            <a:pPr marL="514350" indent="-514350">
              <a:buFont typeface="+mj-lt"/>
              <a:buAutoNum type="arabicPeriod"/>
            </a:pPr>
            <a:r>
              <a:rPr lang="en-US" dirty="0" smtClean="0"/>
              <a:t>Descriptive summary and main results</a:t>
            </a:r>
          </a:p>
          <a:p>
            <a:pPr marL="514350" indent="-514350">
              <a:buFont typeface="+mj-lt"/>
              <a:buAutoNum type="arabicPeriod"/>
            </a:pPr>
            <a:r>
              <a:rPr lang="en-US" dirty="0" smtClean="0"/>
              <a:t>Strengths</a:t>
            </a:r>
          </a:p>
          <a:p>
            <a:pPr marL="514350" indent="-514350">
              <a:buFont typeface="+mj-lt"/>
              <a:buAutoNum type="arabicPeriod"/>
            </a:pPr>
            <a:r>
              <a:rPr lang="en-US" dirty="0" smtClean="0"/>
              <a:t>Weaknesses/limitations</a:t>
            </a:r>
          </a:p>
          <a:p>
            <a:pPr marL="514350" indent="-514350">
              <a:buFont typeface="+mj-lt"/>
              <a:buAutoNum type="arabicPeriod"/>
            </a:pPr>
            <a:r>
              <a:rPr lang="en-US" dirty="0" smtClean="0"/>
              <a:t>Further discussion, including proposals for follow-up work</a:t>
            </a:r>
            <a:endParaRPr lang="en-US" dirty="0"/>
          </a:p>
        </p:txBody>
      </p:sp>
      <p:sp>
        <p:nvSpPr>
          <p:cNvPr id="4" name="Date Placeholder 3"/>
          <p:cNvSpPr>
            <a:spLocks noGrp="1"/>
          </p:cNvSpPr>
          <p:nvPr>
            <p:ph type="dt" sz="half" idx="10"/>
          </p:nvPr>
        </p:nvSpPr>
        <p:spPr/>
        <p:txBody>
          <a:bodyPr/>
          <a:lstStyle/>
          <a:p>
            <a:r>
              <a:rPr lang="en-US" smtClean="0"/>
              <a:t>22/1/17</a:t>
            </a:r>
            <a:endParaRPr lang="en-US"/>
          </a:p>
        </p:txBody>
      </p:sp>
      <p:sp>
        <p:nvSpPr>
          <p:cNvPr id="5" name="Footer Placeholder 4"/>
          <p:cNvSpPr>
            <a:spLocks noGrp="1"/>
          </p:cNvSpPr>
          <p:nvPr>
            <p:ph type="ftr" sz="quarter" idx="11"/>
          </p:nvPr>
        </p:nvSpPr>
        <p:spPr/>
        <p:txBody>
          <a:bodyPr/>
          <a:lstStyle/>
          <a:p>
            <a:r>
              <a:rPr lang="en-US" smtClean="0"/>
              <a:t>CS 390G – S17</a:t>
            </a:r>
            <a:endParaRPr lang="en-US"/>
          </a:p>
        </p:txBody>
      </p:sp>
      <p:sp>
        <p:nvSpPr>
          <p:cNvPr id="6" name="Slide Number Placeholder 5"/>
          <p:cNvSpPr>
            <a:spLocks noGrp="1"/>
          </p:cNvSpPr>
          <p:nvPr>
            <p:ph type="sldNum" sz="quarter" idx="12"/>
          </p:nvPr>
        </p:nvSpPr>
        <p:spPr/>
        <p:txBody>
          <a:bodyPr/>
          <a:lstStyle/>
          <a:p>
            <a:fld id="{F00C8655-F74F-7445-B09D-C543647811CF}" type="slidenum">
              <a:rPr lang="en-US" smtClean="0"/>
              <a:t>21</a:t>
            </a:fld>
            <a:endParaRPr lang="en-US"/>
          </a:p>
        </p:txBody>
      </p:sp>
    </p:spTree>
    <p:extLst>
      <p:ext uri="{BB962C8B-B14F-4D97-AF65-F5344CB8AC3E}">
        <p14:creationId xmlns:p14="http://schemas.microsoft.com/office/powerpoint/2010/main" val="62394709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Paper Presentation</a:t>
            </a:r>
            <a:endParaRPr lang="en-US" dirty="0"/>
          </a:p>
        </p:txBody>
      </p:sp>
      <p:sp>
        <p:nvSpPr>
          <p:cNvPr id="3" name="Content Placeholder 2"/>
          <p:cNvSpPr>
            <a:spLocks noGrp="1"/>
          </p:cNvSpPr>
          <p:nvPr>
            <p:ph idx="1"/>
          </p:nvPr>
        </p:nvSpPr>
        <p:spPr/>
        <p:txBody>
          <a:bodyPr/>
          <a:lstStyle/>
          <a:p>
            <a:r>
              <a:rPr lang="en-US" dirty="0" smtClean="0"/>
              <a:t>Email your slides to the instructor 24 hours before the class</a:t>
            </a:r>
          </a:p>
          <a:p>
            <a:r>
              <a:rPr lang="en-US" dirty="0" smtClean="0"/>
              <a:t>Prepare early</a:t>
            </a:r>
          </a:p>
          <a:p>
            <a:r>
              <a:rPr lang="en-US" dirty="0" smtClean="0"/>
              <a:t>Practice a lot</a:t>
            </a:r>
          </a:p>
          <a:p>
            <a:r>
              <a:rPr lang="en-US" dirty="0" smtClean="0"/>
              <a:t>Also, read</a:t>
            </a:r>
          </a:p>
          <a:p>
            <a:pPr lvl="1"/>
            <a:r>
              <a:rPr lang="en-US" dirty="0">
                <a:hlinkClick r:id="rId2"/>
              </a:rPr>
              <a:t>How to Give a Bad </a:t>
            </a:r>
            <a:r>
              <a:rPr lang="en-US" dirty="0" smtClean="0">
                <a:hlinkClick r:id="rId2"/>
              </a:rPr>
              <a:t>Talk</a:t>
            </a:r>
            <a:r>
              <a:rPr lang="en-US" dirty="0" smtClean="0"/>
              <a:t> by David </a:t>
            </a:r>
            <a:r>
              <a:rPr lang="en-US" dirty="0"/>
              <a:t>A. </a:t>
            </a:r>
            <a:r>
              <a:rPr lang="en-US" dirty="0" smtClean="0"/>
              <a:t>Patterson</a:t>
            </a:r>
          </a:p>
          <a:p>
            <a:pPr lvl="1"/>
            <a:r>
              <a:rPr lang="en-US" dirty="0" smtClean="0">
                <a:hlinkClick r:id="rId3"/>
              </a:rPr>
              <a:t>Pointers for Leading Paper Discussions</a:t>
            </a:r>
            <a:r>
              <a:rPr lang="en-US" dirty="0" smtClean="0"/>
              <a:t> by Randy H. Katz</a:t>
            </a:r>
          </a:p>
          <a:p>
            <a:pPr lvl="1"/>
            <a:endParaRPr lang="en-US" dirty="0" smtClean="0"/>
          </a:p>
          <a:p>
            <a:pPr lvl="1"/>
            <a:endParaRPr lang="en-US" dirty="0"/>
          </a:p>
        </p:txBody>
      </p:sp>
      <p:sp>
        <p:nvSpPr>
          <p:cNvPr id="4" name="Footer Placeholder 3"/>
          <p:cNvSpPr>
            <a:spLocks noGrp="1"/>
          </p:cNvSpPr>
          <p:nvPr>
            <p:ph type="ftr" sz="quarter" idx="11"/>
          </p:nvPr>
        </p:nvSpPr>
        <p:spPr/>
        <p:txBody>
          <a:bodyPr/>
          <a:lstStyle/>
          <a:p>
            <a:r>
              <a:rPr lang="en-US" smtClean="0"/>
              <a:t>CS 390G – S17</a:t>
            </a:r>
            <a:endParaRPr lang="en-US"/>
          </a:p>
        </p:txBody>
      </p:sp>
      <p:sp>
        <p:nvSpPr>
          <p:cNvPr id="5" name="Slide Number Placeholder 4"/>
          <p:cNvSpPr>
            <a:spLocks noGrp="1"/>
          </p:cNvSpPr>
          <p:nvPr>
            <p:ph type="sldNum" sz="quarter" idx="12"/>
          </p:nvPr>
        </p:nvSpPr>
        <p:spPr/>
        <p:txBody>
          <a:bodyPr/>
          <a:lstStyle/>
          <a:p>
            <a:fld id="{4EEF9975-6C58-5C4C-8961-54FFA2646BAA}" type="slidenum">
              <a:rPr lang="en-US" smtClean="0"/>
              <a:t>22</a:t>
            </a:fld>
            <a:endParaRPr lang="en-US"/>
          </a:p>
        </p:txBody>
      </p:sp>
      <p:sp>
        <p:nvSpPr>
          <p:cNvPr id="6" name="Date Placeholder 5"/>
          <p:cNvSpPr>
            <a:spLocks noGrp="1"/>
          </p:cNvSpPr>
          <p:nvPr>
            <p:ph type="dt" sz="half" idx="10"/>
          </p:nvPr>
        </p:nvSpPr>
        <p:spPr/>
        <p:txBody>
          <a:bodyPr/>
          <a:lstStyle/>
          <a:p>
            <a:r>
              <a:rPr lang="en-US" smtClean="0"/>
              <a:t>22/1/17</a:t>
            </a:r>
            <a:endParaRPr lang="en-US"/>
          </a:p>
        </p:txBody>
      </p:sp>
    </p:spTree>
    <p:extLst>
      <p:ext uri="{BB962C8B-B14F-4D97-AF65-F5344CB8AC3E}">
        <p14:creationId xmlns:p14="http://schemas.microsoft.com/office/powerpoint/2010/main" val="159861161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Paper Review Website</a:t>
            </a:r>
            <a:endParaRPr lang="en-US" dirty="0"/>
          </a:p>
        </p:txBody>
      </p:sp>
      <p:sp>
        <p:nvSpPr>
          <p:cNvPr id="3" name="Content Placeholder 2"/>
          <p:cNvSpPr>
            <a:spLocks noGrp="1"/>
          </p:cNvSpPr>
          <p:nvPr>
            <p:ph idx="1"/>
          </p:nvPr>
        </p:nvSpPr>
        <p:spPr/>
        <p:txBody>
          <a:bodyPr/>
          <a:lstStyle/>
          <a:p>
            <a:r>
              <a:rPr lang="en-US" dirty="0" smtClean="0"/>
              <a:t>We will use the </a:t>
            </a:r>
            <a:r>
              <a:rPr lang="en-US" dirty="0" err="1" smtClean="0"/>
              <a:t>HotCRP</a:t>
            </a:r>
            <a:r>
              <a:rPr lang="en-US" dirty="0" smtClean="0"/>
              <a:t> conference software</a:t>
            </a:r>
          </a:p>
          <a:p>
            <a:pPr lvl="1"/>
            <a:r>
              <a:rPr lang="en-US" dirty="0" smtClean="0">
                <a:hlinkClick r:id="rId2"/>
              </a:rPr>
              <a:t>http://www.read.seas.harvard.edu/~kohler/hotcrp/</a:t>
            </a:r>
            <a:endParaRPr lang="en-US" dirty="0" smtClean="0"/>
          </a:p>
          <a:p>
            <a:r>
              <a:rPr lang="en-US" dirty="0" smtClean="0"/>
              <a:t>It is a system used by many real-word conferences, including USENIX conferences and many ACM SIGCOMM and SIGPLAN conferences</a:t>
            </a:r>
          </a:p>
          <a:p>
            <a:endParaRPr lang="en-US" dirty="0"/>
          </a:p>
          <a:p>
            <a:r>
              <a:rPr lang="en-US" dirty="0" smtClean="0"/>
              <a:t>To be announced</a:t>
            </a:r>
          </a:p>
        </p:txBody>
      </p:sp>
      <p:sp>
        <p:nvSpPr>
          <p:cNvPr id="4" name="Date Placeholder 3"/>
          <p:cNvSpPr>
            <a:spLocks noGrp="1"/>
          </p:cNvSpPr>
          <p:nvPr>
            <p:ph type="dt" sz="half" idx="10"/>
          </p:nvPr>
        </p:nvSpPr>
        <p:spPr/>
        <p:txBody>
          <a:bodyPr/>
          <a:lstStyle/>
          <a:p>
            <a:r>
              <a:rPr lang="en-US" smtClean="0"/>
              <a:t>22/1/17</a:t>
            </a:r>
            <a:endParaRPr lang="en-US"/>
          </a:p>
        </p:txBody>
      </p:sp>
      <p:sp>
        <p:nvSpPr>
          <p:cNvPr id="5" name="Footer Placeholder 4"/>
          <p:cNvSpPr>
            <a:spLocks noGrp="1"/>
          </p:cNvSpPr>
          <p:nvPr>
            <p:ph type="ftr" sz="quarter" idx="11"/>
          </p:nvPr>
        </p:nvSpPr>
        <p:spPr/>
        <p:txBody>
          <a:bodyPr/>
          <a:lstStyle/>
          <a:p>
            <a:r>
              <a:rPr lang="en-US" smtClean="0"/>
              <a:t>CS 390G – S17</a:t>
            </a:r>
            <a:endParaRPr lang="en-US"/>
          </a:p>
        </p:txBody>
      </p:sp>
      <p:sp>
        <p:nvSpPr>
          <p:cNvPr id="6" name="Slide Number Placeholder 5"/>
          <p:cNvSpPr>
            <a:spLocks noGrp="1"/>
          </p:cNvSpPr>
          <p:nvPr>
            <p:ph type="sldNum" sz="quarter" idx="12"/>
          </p:nvPr>
        </p:nvSpPr>
        <p:spPr/>
        <p:txBody>
          <a:bodyPr/>
          <a:lstStyle/>
          <a:p>
            <a:fld id="{4EEF9975-6C58-5C4C-8961-54FFA2646BAA}" type="slidenum">
              <a:rPr lang="en-US" smtClean="0"/>
              <a:t>23</a:t>
            </a:fld>
            <a:endParaRPr lang="en-US"/>
          </a:p>
        </p:txBody>
      </p:sp>
    </p:spTree>
    <p:extLst>
      <p:ext uri="{BB962C8B-B14F-4D97-AF65-F5344CB8AC3E}">
        <p14:creationId xmlns:p14="http://schemas.microsoft.com/office/powerpoint/2010/main" val="7517967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Participation</a:t>
            </a:r>
            <a:endParaRPr lang="en-US" dirty="0"/>
          </a:p>
        </p:txBody>
      </p:sp>
      <p:sp>
        <p:nvSpPr>
          <p:cNvPr id="3" name="Content Placeholder 2"/>
          <p:cNvSpPr>
            <a:spLocks noGrp="1"/>
          </p:cNvSpPr>
          <p:nvPr>
            <p:ph idx="1"/>
          </p:nvPr>
        </p:nvSpPr>
        <p:spPr/>
        <p:txBody>
          <a:bodyPr/>
          <a:lstStyle/>
          <a:p>
            <a:r>
              <a:rPr lang="en-US" dirty="0" smtClean="0"/>
              <a:t>Attend all lectures</a:t>
            </a:r>
          </a:p>
          <a:p>
            <a:pPr lvl="1"/>
            <a:r>
              <a:rPr lang="en-US" dirty="0" smtClean="0"/>
              <a:t>Can miss at most two with legitimate reasons</a:t>
            </a:r>
          </a:p>
          <a:p>
            <a:r>
              <a:rPr lang="en-US" dirty="0" smtClean="0"/>
              <a:t>Read all the papers and participate</a:t>
            </a:r>
          </a:p>
          <a:p>
            <a:pPr lvl="1"/>
            <a:r>
              <a:rPr lang="en-US" dirty="0" smtClean="0"/>
              <a:t>Ask questions!</a:t>
            </a:r>
            <a:endParaRPr lang="en-US" dirty="0"/>
          </a:p>
        </p:txBody>
      </p:sp>
      <p:sp>
        <p:nvSpPr>
          <p:cNvPr id="4" name="Footer Placeholder 3"/>
          <p:cNvSpPr>
            <a:spLocks noGrp="1"/>
          </p:cNvSpPr>
          <p:nvPr>
            <p:ph type="ftr" sz="quarter" idx="11"/>
          </p:nvPr>
        </p:nvSpPr>
        <p:spPr/>
        <p:txBody>
          <a:bodyPr/>
          <a:lstStyle/>
          <a:p>
            <a:r>
              <a:rPr lang="en-US" smtClean="0"/>
              <a:t>CS 390G – S17</a:t>
            </a:r>
            <a:endParaRPr lang="en-US"/>
          </a:p>
        </p:txBody>
      </p:sp>
      <p:sp>
        <p:nvSpPr>
          <p:cNvPr id="5" name="Slide Number Placeholder 4"/>
          <p:cNvSpPr>
            <a:spLocks noGrp="1"/>
          </p:cNvSpPr>
          <p:nvPr>
            <p:ph type="sldNum" sz="quarter" idx="12"/>
          </p:nvPr>
        </p:nvSpPr>
        <p:spPr/>
        <p:txBody>
          <a:bodyPr/>
          <a:lstStyle/>
          <a:p>
            <a:fld id="{4EEF9975-6C58-5C4C-8961-54FFA2646BAA}" type="slidenum">
              <a:rPr lang="en-US" smtClean="0"/>
              <a:t>24</a:t>
            </a:fld>
            <a:endParaRPr lang="en-US"/>
          </a:p>
        </p:txBody>
      </p:sp>
      <p:sp>
        <p:nvSpPr>
          <p:cNvPr id="6" name="Date Placeholder 5"/>
          <p:cNvSpPr>
            <a:spLocks noGrp="1"/>
          </p:cNvSpPr>
          <p:nvPr>
            <p:ph type="dt" sz="half" idx="10"/>
          </p:nvPr>
        </p:nvSpPr>
        <p:spPr/>
        <p:txBody>
          <a:bodyPr/>
          <a:lstStyle/>
          <a:p>
            <a:r>
              <a:rPr lang="en-US" smtClean="0"/>
              <a:t>22/1/17</a:t>
            </a:r>
            <a:endParaRPr lang="en-US"/>
          </a:p>
        </p:txBody>
      </p:sp>
    </p:spTree>
    <p:extLst>
      <p:ext uri="{BB962C8B-B14F-4D97-AF65-F5344CB8AC3E}">
        <p14:creationId xmlns:p14="http://schemas.microsoft.com/office/powerpoint/2010/main" val="104083284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a:t>
            </a:r>
            <a:endParaRPr lang="en-US" dirty="0"/>
          </a:p>
        </p:txBody>
      </p:sp>
      <p:sp>
        <p:nvSpPr>
          <p:cNvPr id="3" name="Content Placeholder 2"/>
          <p:cNvSpPr>
            <a:spLocks noGrp="1"/>
          </p:cNvSpPr>
          <p:nvPr>
            <p:ph idx="1"/>
          </p:nvPr>
        </p:nvSpPr>
        <p:spPr/>
        <p:txBody>
          <a:bodyPr/>
          <a:lstStyle/>
          <a:p>
            <a:r>
              <a:rPr lang="en-US" dirty="0" smtClean="0"/>
              <a:t>The biggest component of this course</a:t>
            </a:r>
          </a:p>
          <a:p>
            <a:pPr lvl="1"/>
            <a:r>
              <a:rPr lang="en-US" dirty="0" smtClean="0"/>
              <a:t>Pick an interesting open problem. Why is it important?</a:t>
            </a:r>
          </a:p>
          <a:p>
            <a:pPr lvl="1"/>
            <a:r>
              <a:rPr lang="en-US" dirty="0" smtClean="0"/>
              <a:t>What has already been done? Why are they not enough?</a:t>
            </a:r>
          </a:p>
          <a:p>
            <a:pPr lvl="1"/>
            <a:r>
              <a:rPr lang="en-US" dirty="0" smtClean="0"/>
              <a:t>Develop a hypothesis about how you’d improve it</a:t>
            </a:r>
          </a:p>
          <a:p>
            <a:pPr lvl="2"/>
            <a:r>
              <a:rPr lang="en-US" dirty="0" smtClean="0"/>
              <a:t>Intuitively, why will your approach work?</a:t>
            </a:r>
          </a:p>
          <a:p>
            <a:pPr lvl="1"/>
            <a:r>
              <a:rPr lang="en-US" dirty="0" smtClean="0"/>
              <a:t>Build a substantial prototype</a:t>
            </a:r>
          </a:p>
          <a:p>
            <a:pPr lvl="2"/>
            <a:r>
              <a:rPr lang="en-US" dirty="0" smtClean="0"/>
              <a:t>Experiment, measure, and compare against the state-of-the-art</a:t>
            </a:r>
          </a:p>
          <a:p>
            <a:r>
              <a:rPr lang="en-US" dirty="0" smtClean="0"/>
              <a:t>Aim at producing a conference/workshop-quality research paper</a:t>
            </a:r>
          </a:p>
          <a:p>
            <a:pPr lvl="1"/>
            <a:r>
              <a:rPr lang="en-US" dirty="0" smtClean="0"/>
              <a:t>Can be related to your research topic but it is expected to be distinct!</a:t>
            </a:r>
          </a:p>
        </p:txBody>
      </p:sp>
      <p:sp>
        <p:nvSpPr>
          <p:cNvPr id="4" name="Footer Placeholder 3"/>
          <p:cNvSpPr>
            <a:spLocks noGrp="1"/>
          </p:cNvSpPr>
          <p:nvPr>
            <p:ph type="ftr" sz="quarter" idx="11"/>
          </p:nvPr>
        </p:nvSpPr>
        <p:spPr/>
        <p:txBody>
          <a:bodyPr/>
          <a:lstStyle/>
          <a:p>
            <a:r>
              <a:rPr lang="en-US" smtClean="0"/>
              <a:t>CS 390G – S17</a:t>
            </a:r>
            <a:endParaRPr lang="en-US"/>
          </a:p>
        </p:txBody>
      </p:sp>
      <p:sp>
        <p:nvSpPr>
          <p:cNvPr id="5" name="Slide Number Placeholder 4"/>
          <p:cNvSpPr>
            <a:spLocks noGrp="1"/>
          </p:cNvSpPr>
          <p:nvPr>
            <p:ph type="sldNum" sz="quarter" idx="12"/>
          </p:nvPr>
        </p:nvSpPr>
        <p:spPr/>
        <p:txBody>
          <a:bodyPr/>
          <a:lstStyle/>
          <a:p>
            <a:fld id="{4EEF9975-6C58-5C4C-8961-54FFA2646BAA}" type="slidenum">
              <a:rPr lang="en-US" smtClean="0"/>
              <a:t>25</a:t>
            </a:fld>
            <a:endParaRPr lang="en-US"/>
          </a:p>
        </p:txBody>
      </p:sp>
      <p:sp>
        <p:nvSpPr>
          <p:cNvPr id="6" name="Date Placeholder 5"/>
          <p:cNvSpPr>
            <a:spLocks noGrp="1"/>
          </p:cNvSpPr>
          <p:nvPr>
            <p:ph type="dt" sz="half" idx="10"/>
          </p:nvPr>
        </p:nvSpPr>
        <p:spPr/>
        <p:txBody>
          <a:bodyPr/>
          <a:lstStyle/>
          <a:p>
            <a:r>
              <a:rPr lang="en-US" smtClean="0"/>
              <a:t>22/1/17</a:t>
            </a:r>
            <a:endParaRPr lang="en-US"/>
          </a:p>
        </p:txBody>
      </p:sp>
    </p:spTree>
    <p:extLst>
      <p:ext uri="{BB962C8B-B14F-4D97-AF65-F5344CB8AC3E}">
        <p14:creationId xmlns:p14="http://schemas.microsoft.com/office/powerpoint/2010/main" val="51590060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Projects</a:t>
            </a:r>
            <a:endParaRPr lang="en-US" dirty="0"/>
          </a:p>
        </p:txBody>
      </p:sp>
      <p:sp>
        <p:nvSpPr>
          <p:cNvPr id="3" name="Content Placeholder 2"/>
          <p:cNvSpPr>
            <a:spLocks noGrp="1"/>
          </p:cNvSpPr>
          <p:nvPr>
            <p:ph idx="1"/>
          </p:nvPr>
        </p:nvSpPr>
        <p:spPr/>
        <p:txBody>
          <a:bodyPr/>
          <a:lstStyle/>
          <a:p>
            <a:r>
              <a:rPr lang="en-US" dirty="0" smtClean="0"/>
              <a:t>This is a research-oriented course!</a:t>
            </a:r>
          </a:p>
          <a:p>
            <a:pPr lvl="1"/>
            <a:r>
              <a:rPr lang="en-US" dirty="0" smtClean="0"/>
              <a:t>The final project accounts for </a:t>
            </a:r>
            <a:r>
              <a:rPr lang="en-US" dirty="0">
                <a:latin typeface="Gill Sans" charset="0"/>
                <a:ea typeface="Gill Sans" charset="0"/>
                <a:cs typeface="Gill Sans" charset="0"/>
              </a:rPr>
              <a:t>5</a:t>
            </a:r>
            <a:r>
              <a:rPr lang="en-US" dirty="0" smtClean="0">
                <a:latin typeface="Gill Sans" charset="0"/>
                <a:ea typeface="Gill Sans" charset="0"/>
                <a:cs typeface="Gill Sans" charset="0"/>
              </a:rPr>
              <a:t>0%</a:t>
            </a:r>
            <a:r>
              <a:rPr lang="en-US" dirty="0" smtClean="0"/>
              <a:t> of total grades</a:t>
            </a:r>
          </a:p>
          <a:p>
            <a:pPr lvl="1"/>
            <a:r>
              <a:rPr lang="en-US" dirty="0" smtClean="0"/>
              <a:t>Done in groups of 2 to 3 students. Find your peers!</a:t>
            </a:r>
          </a:p>
          <a:p>
            <a:r>
              <a:rPr lang="en-US" dirty="0" smtClean="0"/>
              <a:t>What can and cannot be a project?</a:t>
            </a:r>
          </a:p>
          <a:p>
            <a:pPr lvl="1"/>
            <a:r>
              <a:rPr lang="en-US" dirty="0" smtClean="0"/>
              <a:t>Just surveys are not allowed. In fact, each project must include a survey of related work and background</a:t>
            </a:r>
          </a:p>
          <a:p>
            <a:pPr lvl="1"/>
            <a:r>
              <a:rPr lang="en-US" dirty="0" smtClean="0"/>
              <a:t>An ideal project should answer the questions you asked during paper reviews and points you cared about for presentations</a:t>
            </a:r>
          </a:p>
          <a:p>
            <a:pPr lvl="1"/>
            <a:r>
              <a:rPr lang="en-US" dirty="0" smtClean="0"/>
              <a:t>Measurements of new environments or of existing solutions on new environments are acceptable upon discussion</a:t>
            </a:r>
          </a:p>
        </p:txBody>
      </p:sp>
      <p:sp>
        <p:nvSpPr>
          <p:cNvPr id="4" name="Footer Placeholder 3"/>
          <p:cNvSpPr>
            <a:spLocks noGrp="1"/>
          </p:cNvSpPr>
          <p:nvPr>
            <p:ph type="ftr" sz="quarter" idx="11"/>
          </p:nvPr>
        </p:nvSpPr>
        <p:spPr/>
        <p:txBody>
          <a:bodyPr/>
          <a:lstStyle/>
          <a:p>
            <a:r>
              <a:rPr lang="en-US" smtClean="0"/>
              <a:t>CS 390G – S17</a:t>
            </a:r>
            <a:endParaRPr lang="en-US"/>
          </a:p>
        </p:txBody>
      </p:sp>
      <p:sp>
        <p:nvSpPr>
          <p:cNvPr id="5" name="Slide Number Placeholder 4"/>
          <p:cNvSpPr>
            <a:spLocks noGrp="1"/>
          </p:cNvSpPr>
          <p:nvPr>
            <p:ph type="sldNum" sz="quarter" idx="12"/>
          </p:nvPr>
        </p:nvSpPr>
        <p:spPr/>
        <p:txBody>
          <a:bodyPr/>
          <a:lstStyle/>
          <a:p>
            <a:fld id="{4EEF9975-6C58-5C4C-8961-54FFA2646BAA}" type="slidenum">
              <a:rPr lang="en-US" smtClean="0"/>
              <a:t>26</a:t>
            </a:fld>
            <a:endParaRPr lang="en-US"/>
          </a:p>
        </p:txBody>
      </p:sp>
      <p:sp>
        <p:nvSpPr>
          <p:cNvPr id="6" name="Date Placeholder 5"/>
          <p:cNvSpPr>
            <a:spLocks noGrp="1"/>
          </p:cNvSpPr>
          <p:nvPr>
            <p:ph type="dt" sz="half" idx="10"/>
          </p:nvPr>
        </p:nvSpPr>
        <p:spPr/>
        <p:txBody>
          <a:bodyPr/>
          <a:lstStyle/>
          <a:p>
            <a:r>
              <a:rPr lang="en-US" smtClean="0"/>
              <a:t>22/1/17</a:t>
            </a:r>
            <a:endParaRPr lang="en-US"/>
          </a:p>
        </p:txBody>
      </p:sp>
    </p:spTree>
    <p:extLst>
      <p:ext uri="{BB962C8B-B14F-4D97-AF65-F5344CB8AC3E}">
        <p14:creationId xmlns:p14="http://schemas.microsoft.com/office/powerpoint/2010/main" val="134496092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Approach it?</a:t>
            </a:r>
            <a:endParaRPr lang="en-US"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dirty="0" smtClean="0"/>
              <a:t>Find a problem and motivate why this is worth solving</a:t>
            </a:r>
          </a:p>
          <a:p>
            <a:pPr marL="514350" indent="-514350">
              <a:buFont typeface="+mj-lt"/>
              <a:buAutoNum type="arabicPeriod"/>
            </a:pPr>
            <a:r>
              <a:rPr lang="en-US" dirty="0" smtClean="0"/>
              <a:t>Survey background and related work to get a sense of your (friendly!) competition</a:t>
            </a:r>
          </a:p>
          <a:p>
            <a:pPr lvl="1"/>
            <a:r>
              <a:rPr lang="en-US" dirty="0" smtClean="0"/>
              <a:t>Might require you to go back to the first step</a:t>
            </a:r>
          </a:p>
          <a:p>
            <a:pPr marL="514350" indent="-514350">
              <a:buFont typeface="+mj-lt"/>
              <a:buAutoNum type="arabicPeriod"/>
            </a:pPr>
            <a:r>
              <a:rPr lang="en-US" dirty="0" smtClean="0"/>
              <a:t>Form/update your hypothesis</a:t>
            </a:r>
          </a:p>
          <a:p>
            <a:pPr marL="514350" indent="-514350">
              <a:buFont typeface="+mj-lt"/>
              <a:buAutoNum type="arabicPeriod"/>
            </a:pPr>
            <a:r>
              <a:rPr lang="en-US" dirty="0" smtClean="0"/>
              <a:t>Test your hypothesis</a:t>
            </a:r>
          </a:p>
          <a:p>
            <a:pPr lvl="1"/>
            <a:r>
              <a:rPr lang="en-US" dirty="0" smtClean="0"/>
              <a:t>Go back to 3 until you are happy</a:t>
            </a:r>
          </a:p>
          <a:p>
            <a:pPr marL="514350" indent="-514350">
              <a:buFont typeface="+mj-lt"/>
              <a:buAutoNum type="arabicPeriod"/>
            </a:pPr>
            <a:r>
              <a:rPr lang="en-US" dirty="0" smtClean="0"/>
              <a:t>Present your findings in a presentation and in writing</a:t>
            </a:r>
          </a:p>
          <a:p>
            <a:pPr lvl="1"/>
            <a:r>
              <a:rPr lang="en-US" dirty="0" smtClean="0"/>
              <a:t>Discuss known limitations</a:t>
            </a:r>
          </a:p>
        </p:txBody>
      </p:sp>
      <p:sp>
        <p:nvSpPr>
          <p:cNvPr id="4" name="Footer Placeholder 3"/>
          <p:cNvSpPr>
            <a:spLocks noGrp="1"/>
          </p:cNvSpPr>
          <p:nvPr>
            <p:ph type="ftr" sz="quarter" idx="11"/>
          </p:nvPr>
        </p:nvSpPr>
        <p:spPr/>
        <p:txBody>
          <a:bodyPr/>
          <a:lstStyle/>
          <a:p>
            <a:r>
              <a:rPr lang="en-US" smtClean="0"/>
              <a:t>CS 390G – S17</a:t>
            </a:r>
            <a:endParaRPr lang="en-US"/>
          </a:p>
        </p:txBody>
      </p:sp>
      <p:sp>
        <p:nvSpPr>
          <p:cNvPr id="5" name="Slide Number Placeholder 4"/>
          <p:cNvSpPr>
            <a:spLocks noGrp="1"/>
          </p:cNvSpPr>
          <p:nvPr>
            <p:ph type="sldNum" sz="quarter" idx="12"/>
          </p:nvPr>
        </p:nvSpPr>
        <p:spPr/>
        <p:txBody>
          <a:bodyPr/>
          <a:lstStyle/>
          <a:p>
            <a:fld id="{4EEF9975-6C58-5C4C-8961-54FFA2646BAA}" type="slidenum">
              <a:rPr lang="en-US" smtClean="0"/>
              <a:t>27</a:t>
            </a:fld>
            <a:endParaRPr lang="en-US"/>
          </a:p>
        </p:txBody>
      </p:sp>
      <p:sp>
        <p:nvSpPr>
          <p:cNvPr id="6" name="Date Placeholder 5"/>
          <p:cNvSpPr>
            <a:spLocks noGrp="1"/>
          </p:cNvSpPr>
          <p:nvPr>
            <p:ph type="dt" sz="half" idx="10"/>
          </p:nvPr>
        </p:nvSpPr>
        <p:spPr/>
        <p:txBody>
          <a:bodyPr/>
          <a:lstStyle/>
          <a:p>
            <a:r>
              <a:rPr lang="en-US" smtClean="0"/>
              <a:t>22/1/17</a:t>
            </a:r>
            <a:endParaRPr lang="en-US"/>
          </a:p>
        </p:txBody>
      </p:sp>
    </p:spTree>
    <p:extLst>
      <p:ext uri="{BB962C8B-B14F-4D97-AF65-F5344CB8AC3E}">
        <p14:creationId xmlns:p14="http://schemas.microsoft.com/office/powerpoint/2010/main" val="133509007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Milestones</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718572944"/>
              </p:ext>
            </p:extLst>
          </p:nvPr>
        </p:nvGraphicFramePr>
        <p:xfrm>
          <a:off x="254833" y="1371600"/>
          <a:ext cx="11617377" cy="5120640"/>
        </p:xfrm>
        <a:graphic>
          <a:graphicData uri="http://schemas.openxmlformats.org/drawingml/2006/table">
            <a:tbl>
              <a:tblPr firstRow="1" bandRow="1">
                <a:tableStyleId>{9D7B26C5-4107-4FEC-AEDC-1716B250A1EF}</a:tableStyleId>
              </a:tblPr>
              <a:tblGrid>
                <a:gridCol w="1469036"/>
                <a:gridCol w="3264532"/>
                <a:gridCol w="6883809"/>
              </a:tblGrid>
              <a:tr h="370840">
                <a:tc>
                  <a:txBody>
                    <a:bodyPr/>
                    <a:lstStyle/>
                    <a:p>
                      <a:r>
                        <a:rPr lang="en-US" sz="2400" dirty="0" smtClean="0">
                          <a:latin typeface="Gill Sans" charset="0"/>
                          <a:ea typeface="Gill Sans" charset="0"/>
                          <a:cs typeface="Gill Sans" charset="0"/>
                        </a:rPr>
                        <a:t>Date</a:t>
                      </a:r>
                      <a:endParaRPr lang="en-US" sz="2400" dirty="0">
                        <a:latin typeface="Gill Sans" charset="0"/>
                        <a:ea typeface="Gill Sans" charset="0"/>
                        <a:cs typeface="Gill Sans" charset="0"/>
                      </a:endParaRPr>
                    </a:p>
                  </a:txBody>
                  <a:tcPr/>
                </a:tc>
                <a:tc>
                  <a:txBody>
                    <a:bodyPr/>
                    <a:lstStyle/>
                    <a:p>
                      <a:r>
                        <a:rPr lang="en-US" sz="2400" dirty="0" smtClean="0">
                          <a:latin typeface="Gill Sans" charset="0"/>
                          <a:ea typeface="Gill Sans" charset="0"/>
                          <a:cs typeface="Gill Sans" charset="0"/>
                        </a:rPr>
                        <a:t>Milestone</a:t>
                      </a:r>
                      <a:endParaRPr lang="en-US" sz="2400" dirty="0">
                        <a:latin typeface="Gill Sans" charset="0"/>
                        <a:ea typeface="Gill Sans" charset="0"/>
                        <a:cs typeface="Gill Sans" charset="0"/>
                      </a:endParaRPr>
                    </a:p>
                  </a:txBody>
                  <a:tcPr/>
                </a:tc>
                <a:tc>
                  <a:txBody>
                    <a:bodyPr/>
                    <a:lstStyle/>
                    <a:p>
                      <a:r>
                        <a:rPr lang="en-US" sz="2400" dirty="0" smtClean="0">
                          <a:latin typeface="Gill Sans" charset="0"/>
                          <a:ea typeface="Gill Sans" charset="0"/>
                          <a:cs typeface="Gill Sans" charset="0"/>
                        </a:rPr>
                        <a:t>Details</a:t>
                      </a:r>
                      <a:endParaRPr lang="en-US" sz="2400" dirty="0">
                        <a:latin typeface="Gill Sans" charset="0"/>
                        <a:ea typeface="Gill Sans" charset="0"/>
                        <a:cs typeface="Gill Sans" charset="0"/>
                      </a:endParaRPr>
                    </a:p>
                  </a:txBody>
                  <a:tcPr/>
                </a:tc>
              </a:tr>
              <a:tr h="370840">
                <a:tc>
                  <a:txBody>
                    <a:bodyPr/>
                    <a:lstStyle/>
                    <a:p>
                      <a:r>
                        <a:rPr lang="en-US" sz="2400" dirty="0" smtClean="0">
                          <a:latin typeface="Gill Sans" charset="0"/>
                          <a:ea typeface="Gill Sans" charset="0"/>
                          <a:cs typeface="Gill Sans" charset="0"/>
                        </a:rPr>
                        <a:t>ASAP</a:t>
                      </a:r>
                      <a:endParaRPr lang="en-US" sz="2400" dirty="0">
                        <a:latin typeface="Gill Sans" charset="0"/>
                        <a:ea typeface="Gill Sans" charset="0"/>
                        <a:cs typeface="Gill Sans" charset="0"/>
                      </a:endParaRPr>
                    </a:p>
                  </a:txBody>
                  <a:tcPr anchor="ctr"/>
                </a:tc>
                <a:tc>
                  <a:txBody>
                    <a:bodyPr/>
                    <a:lstStyle/>
                    <a:p>
                      <a:r>
                        <a:rPr lang="en-US" sz="2400" dirty="0" smtClean="0">
                          <a:latin typeface="Gill Sans" charset="0"/>
                          <a:ea typeface="Gill Sans" charset="0"/>
                          <a:cs typeface="Gill Sans" charset="0"/>
                        </a:rPr>
                        <a:t>Form Group</a:t>
                      </a:r>
                      <a:endParaRPr lang="en-US" sz="2400" dirty="0">
                        <a:latin typeface="Gill Sans" charset="0"/>
                        <a:ea typeface="Gill Sans" charset="0"/>
                        <a:cs typeface="Gill Sans" charset="0"/>
                      </a:endParaRPr>
                    </a:p>
                  </a:txBody>
                  <a:tcPr anchor="ctr"/>
                </a:tc>
                <a:tc>
                  <a:txBody>
                    <a:bodyPr/>
                    <a:lstStyle/>
                    <a:p>
                      <a:r>
                        <a:rPr lang="en-US" sz="2400" dirty="0" smtClean="0">
                          <a:latin typeface="Gill Sans" charset="0"/>
                          <a:ea typeface="Gill Sans" charset="0"/>
                          <a:cs typeface="Gill Sans" charset="0"/>
                        </a:rPr>
                        <a:t>Find 2-3 like-minded students</a:t>
                      </a:r>
                      <a:endParaRPr lang="en-US" sz="2400" dirty="0">
                        <a:latin typeface="Gill Sans" charset="0"/>
                        <a:ea typeface="Gill Sans" charset="0"/>
                        <a:cs typeface="Gill Sans" charset="0"/>
                      </a:endParaRPr>
                    </a:p>
                  </a:txBody>
                  <a:tcPr anchor="ctr"/>
                </a:tc>
              </a:tr>
              <a:tr h="370840">
                <a:tc>
                  <a:txBody>
                    <a:bodyPr/>
                    <a:lstStyle/>
                    <a:p>
                      <a:r>
                        <a:rPr lang="en-US" sz="2400" dirty="0" smtClean="0">
                          <a:latin typeface="Gill Sans" charset="0"/>
                          <a:ea typeface="Gill Sans" charset="0"/>
                          <a:cs typeface="Gill Sans" charset="0"/>
                        </a:rPr>
                        <a:t>18/2/17</a:t>
                      </a:r>
                      <a:endParaRPr lang="en-US" sz="2400" dirty="0">
                        <a:latin typeface="Gill Sans" charset="0"/>
                        <a:ea typeface="Gill Sans" charset="0"/>
                        <a:cs typeface="Gill Sans" charset="0"/>
                      </a:endParaRPr>
                    </a:p>
                  </a:txBody>
                  <a:tcPr anchor="ctr"/>
                </a:tc>
                <a:tc>
                  <a:txBody>
                    <a:bodyPr/>
                    <a:lstStyle/>
                    <a:p>
                      <a:r>
                        <a:rPr lang="en-US" sz="2400" dirty="0" smtClean="0">
                          <a:latin typeface="Gill Sans" charset="0"/>
                          <a:ea typeface="Gill Sans" charset="0"/>
                          <a:cs typeface="Gill Sans" charset="0"/>
                        </a:rPr>
                        <a:t>Draft Proposal</a:t>
                      </a:r>
                      <a:endParaRPr lang="en-US" sz="2400" dirty="0">
                        <a:latin typeface="Gill Sans" charset="0"/>
                        <a:ea typeface="Gill Sans" charset="0"/>
                        <a:cs typeface="Gill Sans" charset="0"/>
                      </a:endParaRPr>
                    </a:p>
                  </a:txBody>
                  <a:tcPr anchor="ctr"/>
                </a:tc>
                <a:tc>
                  <a:txBody>
                    <a:bodyPr/>
                    <a:lstStyle/>
                    <a:p>
                      <a:r>
                        <a:rPr lang="en-US" sz="2400" dirty="0" smtClean="0">
                          <a:latin typeface="Gill Sans" charset="0"/>
                          <a:ea typeface="Gill Sans" charset="0"/>
                          <a:cs typeface="Gill Sans" charset="0"/>
                        </a:rPr>
                        <a:t>Send</a:t>
                      </a:r>
                      <a:r>
                        <a:rPr lang="en-US" sz="2400" baseline="0" dirty="0" smtClean="0">
                          <a:latin typeface="Gill Sans" charset="0"/>
                          <a:ea typeface="Gill Sans" charset="0"/>
                          <a:cs typeface="Gill Sans" charset="0"/>
                        </a:rPr>
                        <a:t> </a:t>
                      </a:r>
                      <a:r>
                        <a:rPr lang="en-US" sz="2400" dirty="0" smtClean="0">
                          <a:latin typeface="Gill Sans" charset="0"/>
                          <a:ea typeface="Gill Sans" charset="0"/>
                          <a:cs typeface="Gill Sans" charset="0"/>
                        </a:rPr>
                        <a:t>your proposal by email</a:t>
                      </a:r>
                      <a:endParaRPr lang="en-US" sz="2400" dirty="0">
                        <a:latin typeface="Gill Sans" charset="0"/>
                        <a:ea typeface="Gill Sans" charset="0"/>
                        <a:cs typeface="Gill Sans" charset="0"/>
                      </a:endParaRPr>
                    </a:p>
                  </a:txBody>
                  <a:tcPr anchor="ctr"/>
                </a:tc>
              </a:tr>
              <a:tr h="370840">
                <a:tc>
                  <a:txBody>
                    <a:bodyPr/>
                    <a:lstStyle/>
                    <a:p>
                      <a:r>
                        <a:rPr lang="en-US" sz="2400" dirty="0" smtClean="0">
                          <a:latin typeface="Gill Sans" charset="0"/>
                          <a:ea typeface="Gill Sans" charset="0"/>
                          <a:cs typeface="Gill Sans" charset="0"/>
                        </a:rPr>
                        <a:t>4/3/17</a:t>
                      </a:r>
                      <a:endParaRPr lang="en-US" sz="2400" dirty="0">
                        <a:latin typeface="Gill Sans" charset="0"/>
                        <a:ea typeface="Gill Sans" charset="0"/>
                        <a:cs typeface="Gill Sans" charset="0"/>
                      </a:endParaRPr>
                    </a:p>
                  </a:txBody>
                  <a:tcPr anchor="ctr"/>
                </a:tc>
                <a:tc>
                  <a:txBody>
                    <a:bodyPr/>
                    <a:lstStyle/>
                    <a:p>
                      <a:r>
                        <a:rPr lang="en-US" sz="2400" dirty="0" smtClean="0">
                          <a:latin typeface="Gill Sans" charset="0"/>
                          <a:ea typeface="Gill Sans" charset="0"/>
                          <a:cs typeface="Gill Sans" charset="0"/>
                        </a:rPr>
                        <a:t>Finalize Proposal</a:t>
                      </a:r>
                    </a:p>
                    <a:p>
                      <a:r>
                        <a:rPr lang="en-US" sz="2400" dirty="0" smtClean="0">
                          <a:latin typeface="Gill Sans" charset="0"/>
                          <a:ea typeface="Gill Sans" charset="0"/>
                          <a:cs typeface="Gill Sans" charset="0"/>
                        </a:rPr>
                        <a:t>Checkpoint #1 (10%)</a:t>
                      </a:r>
                      <a:endParaRPr lang="en-US" sz="2400" dirty="0">
                        <a:latin typeface="Gill Sans" charset="0"/>
                        <a:ea typeface="Gill Sans" charset="0"/>
                        <a:cs typeface="Gill Sans" charset="0"/>
                      </a:endParaRPr>
                    </a:p>
                  </a:txBody>
                  <a:tcPr anchor="ctr"/>
                </a:tc>
                <a:tc>
                  <a:txBody>
                    <a:bodyPr/>
                    <a:lstStyle/>
                    <a:p>
                      <a:r>
                        <a:rPr lang="en-US" sz="2400" dirty="0" smtClean="0">
                          <a:latin typeface="Gill Sans" charset="0"/>
                          <a:ea typeface="Gill Sans" charset="0"/>
                          <a:cs typeface="Gill Sans" charset="0"/>
                        </a:rPr>
                        <a:t>After a back-and-forth</a:t>
                      </a:r>
                      <a:r>
                        <a:rPr lang="en-US" sz="2400" baseline="0" dirty="0" smtClean="0">
                          <a:latin typeface="Gill Sans" charset="0"/>
                          <a:ea typeface="Gill Sans" charset="0"/>
                          <a:cs typeface="Gill Sans" charset="0"/>
                        </a:rPr>
                        <a:t> discussions with the instructor</a:t>
                      </a:r>
                      <a:endParaRPr lang="en-US" sz="2400" dirty="0">
                        <a:latin typeface="Gill Sans" charset="0"/>
                        <a:ea typeface="Gill Sans" charset="0"/>
                        <a:cs typeface="Gill Sans" charset="0"/>
                      </a:endParaRPr>
                    </a:p>
                  </a:txBody>
                  <a:tcPr anchor="ctr"/>
                </a:tc>
              </a:tr>
              <a:tr h="370840">
                <a:tc>
                  <a:txBody>
                    <a:bodyPr/>
                    <a:lstStyle/>
                    <a:p>
                      <a:r>
                        <a:rPr lang="en-US" sz="2400" dirty="0" smtClean="0">
                          <a:latin typeface="Gill Sans" charset="0"/>
                          <a:ea typeface="Gill Sans" charset="0"/>
                          <a:cs typeface="Gill Sans" charset="0"/>
                        </a:rPr>
                        <a:t>12/3/17</a:t>
                      </a:r>
                      <a:endParaRPr lang="en-US" sz="2400" dirty="0">
                        <a:latin typeface="Gill Sans" charset="0"/>
                        <a:ea typeface="Gill Sans" charset="0"/>
                        <a:cs typeface="Gill Sans" charset="0"/>
                      </a:endParaRPr>
                    </a:p>
                  </a:txBody>
                  <a:tcPr anchor="ctr"/>
                </a:tc>
                <a:tc>
                  <a:txBody>
                    <a:bodyPr/>
                    <a:lstStyle/>
                    <a:p>
                      <a:r>
                        <a:rPr lang="en-US" sz="2400" dirty="0" smtClean="0">
                          <a:latin typeface="Gill Sans" charset="0"/>
                          <a:ea typeface="Gill Sans" charset="0"/>
                          <a:cs typeface="Gill Sans" charset="0"/>
                        </a:rPr>
                        <a:t>Midterm Progress Report</a:t>
                      </a:r>
                    </a:p>
                    <a:p>
                      <a:r>
                        <a:rPr lang="en-US" sz="2400" dirty="0" smtClean="0">
                          <a:latin typeface="Gill Sans" charset="0"/>
                          <a:ea typeface="Gill Sans" charset="0"/>
                          <a:cs typeface="Gill Sans" charset="0"/>
                        </a:rPr>
                        <a:t>Checkpoint #2 (10%)</a:t>
                      </a:r>
                      <a:endParaRPr lang="en-US" sz="2400" dirty="0">
                        <a:latin typeface="Gill Sans" charset="0"/>
                        <a:ea typeface="Gill Sans" charset="0"/>
                        <a:cs typeface="Gill Sans" charset="0"/>
                      </a:endParaRPr>
                    </a:p>
                  </a:txBody>
                  <a:tcPr anchor="ctr"/>
                </a:tc>
                <a:tc>
                  <a:txBody>
                    <a:bodyPr/>
                    <a:lstStyle/>
                    <a:p>
                      <a:r>
                        <a:rPr lang="en-US" sz="2400" dirty="0" smtClean="0">
                          <a:latin typeface="Gill Sans" charset="0"/>
                          <a:ea typeface="Gill Sans" charset="0"/>
                          <a:cs typeface="Gill Sans" charset="0"/>
                        </a:rPr>
                        <a:t>Should read like parts of a</a:t>
                      </a:r>
                      <a:r>
                        <a:rPr lang="en-US" sz="2400" baseline="0" dirty="0" smtClean="0">
                          <a:latin typeface="Gill Sans" charset="0"/>
                          <a:ea typeface="Gill Sans" charset="0"/>
                          <a:cs typeface="Gill Sans" charset="0"/>
                        </a:rPr>
                        <a:t> research paper</a:t>
                      </a:r>
                      <a:endParaRPr lang="en-US" sz="2400" dirty="0">
                        <a:latin typeface="Gill Sans" charset="0"/>
                        <a:ea typeface="Gill Sans" charset="0"/>
                        <a:cs typeface="Gill Sans" charset="0"/>
                      </a:endParaRPr>
                    </a:p>
                  </a:txBody>
                  <a:tcPr anchor="ctr"/>
                </a:tc>
              </a:tr>
              <a:tr h="370840">
                <a:tc>
                  <a:txBody>
                    <a:bodyPr/>
                    <a:lstStyle/>
                    <a:p>
                      <a:r>
                        <a:rPr lang="en-US" sz="2400" dirty="0" smtClean="0">
                          <a:latin typeface="Gill Sans" charset="0"/>
                          <a:ea typeface="Gill Sans" charset="0"/>
                          <a:cs typeface="Gill Sans" charset="0"/>
                        </a:rPr>
                        <a:t>12/3/17</a:t>
                      </a:r>
                    </a:p>
                    <a:p>
                      <a:r>
                        <a:rPr lang="en-US" sz="2400" dirty="0" smtClean="0">
                          <a:latin typeface="Gill Sans" charset="0"/>
                          <a:ea typeface="Gill Sans" charset="0"/>
                          <a:cs typeface="Gill Sans" charset="0"/>
                        </a:rPr>
                        <a:t>15/3/17*</a:t>
                      </a:r>
                      <a:endParaRPr lang="en-US" sz="2400" dirty="0">
                        <a:latin typeface="Gill Sans" charset="0"/>
                        <a:ea typeface="Gill Sans" charset="0"/>
                        <a:cs typeface="Gill Sans" charset="0"/>
                      </a:endParaRPr>
                    </a:p>
                  </a:txBody>
                  <a:tcPr anchor="ctr"/>
                </a:tc>
                <a:tc>
                  <a:txBody>
                    <a:bodyPr/>
                    <a:lstStyle/>
                    <a:p>
                      <a:r>
                        <a:rPr lang="en-US" sz="2400" dirty="0" smtClean="0">
                          <a:latin typeface="Gill Sans" charset="0"/>
                          <a:ea typeface="Gill Sans" charset="0"/>
                          <a:cs typeface="Gill Sans" charset="0"/>
                        </a:rPr>
                        <a:t>Midterm Presentations</a:t>
                      </a:r>
                      <a:endParaRPr lang="en-US" sz="2400" dirty="0">
                        <a:latin typeface="Gill Sans" charset="0"/>
                        <a:ea typeface="Gill Sans" charset="0"/>
                        <a:cs typeface="Gill Sans" charset="0"/>
                      </a:endParaRPr>
                    </a:p>
                  </a:txBody>
                  <a:tcPr anchor="ctr"/>
                </a:tc>
                <a:tc>
                  <a:txBody>
                    <a:bodyPr/>
                    <a:lstStyle/>
                    <a:p>
                      <a:r>
                        <a:rPr lang="en-US" sz="2400" dirty="0" smtClean="0">
                          <a:latin typeface="Gill Sans" charset="0"/>
                          <a:ea typeface="Gill Sans" charset="0"/>
                          <a:cs typeface="Gill Sans" charset="0"/>
                        </a:rPr>
                        <a:t>Define</a:t>
                      </a:r>
                      <a:r>
                        <a:rPr lang="en-US" sz="2400" baseline="0" dirty="0" smtClean="0">
                          <a:latin typeface="Gill Sans" charset="0"/>
                          <a:ea typeface="Gill Sans" charset="0"/>
                          <a:cs typeface="Gill Sans" charset="0"/>
                        </a:rPr>
                        <a:t> and motivate a problem, s</a:t>
                      </a:r>
                      <a:r>
                        <a:rPr lang="en-US" sz="2400" dirty="0" smtClean="0">
                          <a:latin typeface="Gill Sans" charset="0"/>
                          <a:ea typeface="Gill Sans" charset="0"/>
                          <a:cs typeface="Gill Sans" charset="0"/>
                        </a:rPr>
                        <a:t>urvey related work, and form initial hypothesis and idea</a:t>
                      </a:r>
                      <a:endParaRPr lang="en-US" sz="2400" dirty="0">
                        <a:latin typeface="Gill Sans" charset="0"/>
                        <a:ea typeface="Gill Sans" charset="0"/>
                        <a:cs typeface="Gill Sans" charset="0"/>
                      </a:endParaRPr>
                    </a:p>
                  </a:txBody>
                  <a:tcPr anchor="ctr"/>
                </a:tc>
              </a:tr>
              <a:tr h="370840">
                <a:tc>
                  <a:txBody>
                    <a:bodyPr/>
                    <a:lstStyle/>
                    <a:p>
                      <a:r>
                        <a:rPr lang="en-US" sz="2400" dirty="0" smtClean="0">
                          <a:latin typeface="Gill Sans" charset="0"/>
                          <a:ea typeface="Gill Sans" charset="0"/>
                          <a:cs typeface="Gill Sans" charset="0"/>
                        </a:rPr>
                        <a:t>10/5/16</a:t>
                      </a:r>
                      <a:endParaRPr lang="en-US" sz="2400" dirty="0">
                        <a:latin typeface="Gill Sans" charset="0"/>
                        <a:ea typeface="Gill Sans" charset="0"/>
                        <a:cs typeface="Gill Sans" charset="0"/>
                      </a:endParaRPr>
                    </a:p>
                  </a:txBody>
                  <a:tcPr anchor="ctr"/>
                </a:tc>
                <a:tc>
                  <a:txBody>
                    <a:bodyPr/>
                    <a:lstStyle/>
                    <a:p>
                      <a:r>
                        <a:rPr lang="en-US" sz="2400" dirty="0" smtClean="0">
                          <a:latin typeface="Gill Sans" charset="0"/>
                          <a:ea typeface="Gill Sans" charset="0"/>
                          <a:cs typeface="Gill Sans" charset="0"/>
                        </a:rPr>
                        <a:t>Presentations (10%)</a:t>
                      </a:r>
                      <a:endParaRPr lang="en-US" sz="2400" dirty="0">
                        <a:latin typeface="Gill Sans" charset="0"/>
                        <a:ea typeface="Gill Sans" charset="0"/>
                        <a:cs typeface="Gill Sans" charset="0"/>
                      </a:endParaRPr>
                    </a:p>
                  </a:txBody>
                  <a:tcPr anchor="ctr"/>
                </a:tc>
                <a:tc>
                  <a:txBody>
                    <a:bodyPr/>
                    <a:lstStyle/>
                    <a:p>
                      <a:r>
                        <a:rPr lang="en-US" sz="2400" dirty="0" smtClean="0">
                          <a:latin typeface="Gill Sans" charset="0"/>
                          <a:ea typeface="Gill Sans" charset="0"/>
                          <a:cs typeface="Gill Sans" charset="0"/>
                        </a:rPr>
                        <a:t>Present your findings in a presentation</a:t>
                      </a:r>
                      <a:endParaRPr lang="en-US" sz="2400" dirty="0">
                        <a:latin typeface="Gill Sans" charset="0"/>
                        <a:ea typeface="Gill Sans" charset="0"/>
                        <a:cs typeface="Gill Sans" charset="0"/>
                      </a:endParaRPr>
                    </a:p>
                  </a:txBody>
                  <a:tcPr anchor="ctr"/>
                </a:tc>
              </a:tr>
              <a:tr h="370840">
                <a:tc>
                  <a:txBody>
                    <a:bodyPr/>
                    <a:lstStyle/>
                    <a:p>
                      <a:r>
                        <a:rPr lang="en-US" sz="2400" dirty="0" smtClean="0">
                          <a:latin typeface="Gill Sans" charset="0"/>
                          <a:ea typeface="Gill Sans" charset="0"/>
                          <a:cs typeface="Gill Sans" charset="0"/>
                        </a:rPr>
                        <a:t>10/5/16</a:t>
                      </a:r>
                      <a:endParaRPr lang="en-US" sz="2400" dirty="0">
                        <a:latin typeface="Gill Sans" charset="0"/>
                        <a:ea typeface="Gill Sans" charset="0"/>
                        <a:cs typeface="Gill Sans" charset="0"/>
                      </a:endParaRPr>
                    </a:p>
                  </a:txBody>
                  <a:tcPr anchor="ctr"/>
                </a:tc>
                <a:tc>
                  <a:txBody>
                    <a:bodyPr/>
                    <a:lstStyle/>
                    <a:p>
                      <a:r>
                        <a:rPr lang="en-US" sz="2400" dirty="0" smtClean="0">
                          <a:latin typeface="Gill Sans" charset="0"/>
                          <a:ea typeface="Gill Sans" charset="0"/>
                          <a:cs typeface="Gill Sans" charset="0"/>
                        </a:rPr>
                        <a:t>Research paper (20%)</a:t>
                      </a:r>
                      <a:endParaRPr lang="en-US" sz="2400" dirty="0">
                        <a:latin typeface="Gill Sans" charset="0"/>
                        <a:ea typeface="Gill Sans" charset="0"/>
                        <a:cs typeface="Gill Sans" charset="0"/>
                      </a:endParaRPr>
                    </a:p>
                  </a:txBody>
                  <a:tcPr anchor="ctr"/>
                </a:tc>
                <a:tc>
                  <a:txBody>
                    <a:bodyPr/>
                    <a:lstStyle/>
                    <a:p>
                      <a:r>
                        <a:rPr lang="en-US" sz="2400" dirty="0" smtClean="0">
                          <a:latin typeface="Gill Sans" charset="0"/>
                          <a:ea typeface="Gill Sans" charset="0"/>
                          <a:cs typeface="Gill Sans" charset="0"/>
                        </a:rPr>
                        <a:t>Submit</a:t>
                      </a:r>
                      <a:r>
                        <a:rPr lang="en-US" sz="2400" baseline="0" dirty="0" smtClean="0">
                          <a:latin typeface="Gill Sans" charset="0"/>
                          <a:ea typeface="Gill Sans" charset="0"/>
                          <a:cs typeface="Gill Sans" charset="0"/>
                        </a:rPr>
                        <a:t> a final report similar to the papers you read</a:t>
                      </a:r>
                      <a:endParaRPr lang="en-US" sz="2400" dirty="0">
                        <a:latin typeface="Gill Sans" charset="0"/>
                        <a:ea typeface="Gill Sans" charset="0"/>
                        <a:cs typeface="Gill Sans" charset="0"/>
                      </a:endParaRPr>
                    </a:p>
                  </a:txBody>
                  <a:tcPr anchor="ctr"/>
                </a:tc>
              </a:tr>
            </a:tbl>
          </a:graphicData>
        </a:graphic>
      </p:graphicFrame>
      <p:sp>
        <p:nvSpPr>
          <p:cNvPr id="4" name="Footer Placeholder 3"/>
          <p:cNvSpPr>
            <a:spLocks noGrp="1"/>
          </p:cNvSpPr>
          <p:nvPr>
            <p:ph type="ftr" sz="quarter" idx="11"/>
          </p:nvPr>
        </p:nvSpPr>
        <p:spPr/>
        <p:txBody>
          <a:bodyPr/>
          <a:lstStyle/>
          <a:p>
            <a:r>
              <a:rPr lang="en-US" smtClean="0"/>
              <a:t>CS 390G – S17</a:t>
            </a:r>
            <a:endParaRPr lang="en-US"/>
          </a:p>
        </p:txBody>
      </p:sp>
      <p:sp>
        <p:nvSpPr>
          <p:cNvPr id="5" name="Slide Number Placeholder 4"/>
          <p:cNvSpPr>
            <a:spLocks noGrp="1"/>
          </p:cNvSpPr>
          <p:nvPr>
            <p:ph type="sldNum" sz="quarter" idx="12"/>
          </p:nvPr>
        </p:nvSpPr>
        <p:spPr/>
        <p:txBody>
          <a:bodyPr/>
          <a:lstStyle/>
          <a:p>
            <a:fld id="{4EEF9975-6C58-5C4C-8961-54FFA2646BAA}" type="slidenum">
              <a:rPr lang="en-US" smtClean="0"/>
              <a:t>28</a:t>
            </a:fld>
            <a:endParaRPr lang="en-US"/>
          </a:p>
        </p:txBody>
      </p:sp>
      <p:sp>
        <p:nvSpPr>
          <p:cNvPr id="3" name="Date Placeholder 2"/>
          <p:cNvSpPr>
            <a:spLocks noGrp="1"/>
          </p:cNvSpPr>
          <p:nvPr>
            <p:ph type="dt" sz="half" idx="10"/>
          </p:nvPr>
        </p:nvSpPr>
        <p:spPr/>
        <p:txBody>
          <a:bodyPr/>
          <a:lstStyle/>
          <a:p>
            <a:r>
              <a:rPr lang="en-US" smtClean="0"/>
              <a:t>22/1/17</a:t>
            </a:r>
            <a:endParaRPr lang="en-US"/>
          </a:p>
        </p:txBody>
      </p:sp>
    </p:spTree>
    <p:extLst>
      <p:ext uri="{BB962C8B-B14F-4D97-AF65-F5344CB8AC3E}">
        <p14:creationId xmlns:p14="http://schemas.microsoft.com/office/powerpoint/2010/main" val="52768870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Draft Proposal</a:t>
            </a:r>
            <a:endParaRPr lang="en-US" dirty="0"/>
          </a:p>
        </p:txBody>
      </p:sp>
      <p:sp>
        <p:nvSpPr>
          <p:cNvPr id="3" name="Content Placeholder 2"/>
          <p:cNvSpPr>
            <a:spLocks noGrp="1"/>
          </p:cNvSpPr>
          <p:nvPr>
            <p:ph idx="1"/>
          </p:nvPr>
        </p:nvSpPr>
        <p:spPr/>
        <p:txBody>
          <a:bodyPr/>
          <a:lstStyle/>
          <a:p>
            <a:r>
              <a:rPr lang="en-US" dirty="0" smtClean="0"/>
              <a:t>Two pages including references that </a:t>
            </a:r>
            <a:r>
              <a:rPr lang="en-US" i="1" dirty="0" smtClean="0"/>
              <a:t>ideally</a:t>
            </a:r>
            <a:r>
              <a:rPr lang="en-US" dirty="0" smtClean="0"/>
              <a:t> includes</a:t>
            </a:r>
          </a:p>
          <a:p>
            <a:pPr lvl="1"/>
            <a:r>
              <a:rPr lang="en-US" dirty="0" smtClean="0"/>
              <a:t>What is the problem?</a:t>
            </a:r>
          </a:p>
          <a:p>
            <a:pPr lvl="1"/>
            <a:r>
              <a:rPr lang="en-US" dirty="0" smtClean="0"/>
              <a:t>Why is it important to solve?</a:t>
            </a:r>
          </a:p>
          <a:p>
            <a:pPr lvl="1"/>
            <a:r>
              <a:rPr lang="en-US" dirty="0" smtClean="0"/>
              <a:t>Any initial thoughts on what you want to do?</a:t>
            </a:r>
          </a:p>
          <a:p>
            <a:pPr lvl="1"/>
            <a:r>
              <a:rPr lang="en-US" dirty="0" smtClean="0"/>
              <a:t>How would you evaluate your solution?</a:t>
            </a:r>
          </a:p>
          <a:p>
            <a:r>
              <a:rPr lang="en-US" dirty="0" smtClean="0"/>
              <a:t>Include team members</a:t>
            </a:r>
          </a:p>
          <a:p>
            <a:pPr lvl="1"/>
            <a:r>
              <a:rPr lang="en-US" dirty="0" smtClean="0"/>
              <a:t>Meaning, form a group ASAP</a:t>
            </a:r>
          </a:p>
          <a:p>
            <a:r>
              <a:rPr lang="en-US" dirty="0" smtClean="0"/>
              <a:t>Schedule via email a 15-minute meeting to discuss</a:t>
            </a:r>
            <a:endParaRPr lang="en-US" dirty="0"/>
          </a:p>
        </p:txBody>
      </p:sp>
      <p:sp>
        <p:nvSpPr>
          <p:cNvPr id="4" name="Footer Placeholder 3"/>
          <p:cNvSpPr>
            <a:spLocks noGrp="1"/>
          </p:cNvSpPr>
          <p:nvPr>
            <p:ph type="ftr" sz="quarter" idx="11"/>
          </p:nvPr>
        </p:nvSpPr>
        <p:spPr/>
        <p:txBody>
          <a:bodyPr/>
          <a:lstStyle/>
          <a:p>
            <a:r>
              <a:rPr lang="en-US" smtClean="0"/>
              <a:t>CS 390G – S17</a:t>
            </a:r>
            <a:endParaRPr lang="en-US"/>
          </a:p>
        </p:txBody>
      </p:sp>
      <p:sp>
        <p:nvSpPr>
          <p:cNvPr id="5" name="Slide Number Placeholder 4"/>
          <p:cNvSpPr>
            <a:spLocks noGrp="1"/>
          </p:cNvSpPr>
          <p:nvPr>
            <p:ph type="sldNum" sz="quarter" idx="12"/>
          </p:nvPr>
        </p:nvSpPr>
        <p:spPr/>
        <p:txBody>
          <a:bodyPr/>
          <a:lstStyle/>
          <a:p>
            <a:fld id="{4EEF9975-6C58-5C4C-8961-54FFA2646BAA}" type="slidenum">
              <a:rPr lang="en-US" smtClean="0"/>
              <a:t>29</a:t>
            </a:fld>
            <a:endParaRPr lang="en-US"/>
          </a:p>
        </p:txBody>
      </p:sp>
      <p:sp>
        <p:nvSpPr>
          <p:cNvPr id="6" name="Date Placeholder 5"/>
          <p:cNvSpPr>
            <a:spLocks noGrp="1"/>
          </p:cNvSpPr>
          <p:nvPr>
            <p:ph type="dt" sz="half" idx="10"/>
          </p:nvPr>
        </p:nvSpPr>
        <p:spPr/>
        <p:txBody>
          <a:bodyPr/>
          <a:lstStyle/>
          <a:p>
            <a:r>
              <a:rPr lang="en-US" smtClean="0"/>
              <a:t>22/1/17</a:t>
            </a:r>
            <a:endParaRPr lang="en-US"/>
          </a:p>
        </p:txBody>
      </p:sp>
      <p:sp>
        <p:nvSpPr>
          <p:cNvPr id="7" name="TextBox 6"/>
          <p:cNvSpPr txBox="1"/>
          <p:nvPr/>
        </p:nvSpPr>
        <p:spPr>
          <a:xfrm>
            <a:off x="8185458" y="5456420"/>
            <a:ext cx="3593484" cy="400110"/>
          </a:xfrm>
          <a:prstGeom prst="rect">
            <a:avLst/>
          </a:prstGeom>
          <a:noFill/>
        </p:spPr>
        <p:txBody>
          <a:bodyPr wrap="none" rtlCol="0">
            <a:spAutoFit/>
          </a:bodyPr>
          <a:lstStyle/>
          <a:p>
            <a:r>
              <a:rPr lang="en-US" sz="2000" dirty="0" smtClean="0"/>
              <a:t>Read: </a:t>
            </a:r>
            <a:r>
              <a:rPr lang="en-US" sz="2000" dirty="0" smtClean="0">
                <a:hlinkClick r:id="rId2"/>
              </a:rPr>
              <a:t>The </a:t>
            </a:r>
            <a:r>
              <a:rPr lang="en-US" sz="2000" dirty="0" err="1" smtClean="0">
                <a:hlinkClick r:id="rId2"/>
              </a:rPr>
              <a:t>Heilmeier’s</a:t>
            </a:r>
            <a:r>
              <a:rPr lang="en-US" sz="2000" dirty="0" smtClean="0">
                <a:hlinkClick r:id="rId2"/>
              </a:rPr>
              <a:t> Catechism</a:t>
            </a:r>
            <a:endParaRPr lang="en-US" sz="2000" dirty="0"/>
          </a:p>
        </p:txBody>
      </p:sp>
    </p:spTree>
    <p:extLst>
      <p:ext uri="{BB962C8B-B14F-4D97-AF65-F5344CB8AC3E}">
        <p14:creationId xmlns:p14="http://schemas.microsoft.com/office/powerpoint/2010/main" val="19040024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About the Instructor</a:t>
            </a:r>
            <a:endParaRPr lang="en-US" dirty="0"/>
          </a:p>
        </p:txBody>
      </p:sp>
      <p:sp>
        <p:nvSpPr>
          <p:cNvPr id="3" name="Content Placeholder 2"/>
          <p:cNvSpPr>
            <a:spLocks noGrp="1"/>
          </p:cNvSpPr>
          <p:nvPr>
            <p:ph idx="1"/>
          </p:nvPr>
        </p:nvSpPr>
        <p:spPr/>
        <p:txBody>
          <a:bodyPr>
            <a:normAutofit/>
          </a:bodyPr>
          <a:lstStyle/>
          <a:p>
            <a:r>
              <a:rPr lang="en-US" dirty="0" smtClean="0"/>
              <a:t>Marco Canini</a:t>
            </a:r>
          </a:p>
          <a:p>
            <a:pPr lvl="1"/>
            <a:r>
              <a:rPr lang="en-US" dirty="0" smtClean="0"/>
              <a:t>Assistant Professor at KAUST since Aug ’16</a:t>
            </a:r>
          </a:p>
          <a:p>
            <a:pPr lvl="1"/>
            <a:r>
              <a:rPr lang="en-US" dirty="0" smtClean="0">
                <a:hlinkClick r:id="rId2"/>
              </a:rPr>
              <a:t>https://mcanini.github.io</a:t>
            </a:r>
            <a:endParaRPr lang="en-US" dirty="0" smtClean="0"/>
          </a:p>
          <a:p>
            <a:r>
              <a:rPr lang="en-US" dirty="0" smtClean="0"/>
              <a:t>Research interests span</a:t>
            </a:r>
          </a:p>
          <a:p>
            <a:pPr lvl="1"/>
            <a:r>
              <a:rPr lang="en-US" dirty="0" smtClean="0"/>
              <a:t>Distributed and Networked systems in the context of cloud computing, large-scale data analytics, and machine learning</a:t>
            </a:r>
          </a:p>
          <a:p>
            <a:r>
              <a:rPr lang="en-US" dirty="0" smtClean="0"/>
              <a:t>Head of SANDS Lab</a:t>
            </a:r>
          </a:p>
          <a:p>
            <a:pPr lvl="1"/>
            <a:r>
              <a:rPr lang="en-US" dirty="0" smtClean="0"/>
              <a:t>Software-defined Advanced Networked and Distributed Systems Laboratory</a:t>
            </a:r>
            <a:endParaRPr lang="en-US" dirty="0"/>
          </a:p>
        </p:txBody>
      </p:sp>
      <p:sp>
        <p:nvSpPr>
          <p:cNvPr id="4" name="Date Placeholder 3"/>
          <p:cNvSpPr>
            <a:spLocks noGrp="1"/>
          </p:cNvSpPr>
          <p:nvPr>
            <p:ph type="dt" sz="half" idx="10"/>
          </p:nvPr>
        </p:nvSpPr>
        <p:spPr/>
        <p:txBody>
          <a:bodyPr/>
          <a:lstStyle/>
          <a:p>
            <a:r>
              <a:rPr lang="en-US" smtClean="0"/>
              <a:t>22/1/17</a:t>
            </a:r>
            <a:endParaRPr lang="en-US"/>
          </a:p>
        </p:txBody>
      </p:sp>
      <p:sp>
        <p:nvSpPr>
          <p:cNvPr id="5" name="Footer Placeholder 4"/>
          <p:cNvSpPr>
            <a:spLocks noGrp="1"/>
          </p:cNvSpPr>
          <p:nvPr>
            <p:ph type="ftr" sz="quarter" idx="11"/>
          </p:nvPr>
        </p:nvSpPr>
        <p:spPr/>
        <p:txBody>
          <a:bodyPr/>
          <a:lstStyle/>
          <a:p>
            <a:r>
              <a:rPr lang="en-US" smtClean="0"/>
              <a:t>CS 390G – S17</a:t>
            </a:r>
            <a:endParaRPr lang="en-US"/>
          </a:p>
        </p:txBody>
      </p:sp>
      <p:sp>
        <p:nvSpPr>
          <p:cNvPr id="6" name="Slide Number Placeholder 5"/>
          <p:cNvSpPr>
            <a:spLocks noGrp="1"/>
          </p:cNvSpPr>
          <p:nvPr>
            <p:ph type="sldNum" sz="quarter" idx="12"/>
          </p:nvPr>
        </p:nvSpPr>
        <p:spPr/>
        <p:txBody>
          <a:bodyPr/>
          <a:lstStyle/>
          <a:p>
            <a:fld id="{F00C8655-F74F-7445-B09D-C543647811CF}" type="slidenum">
              <a:rPr lang="en-US" smtClean="0"/>
              <a:t>3</a:t>
            </a:fld>
            <a:endParaRPr lang="en-US"/>
          </a:p>
        </p:txBody>
      </p:sp>
    </p:spTree>
    <p:extLst>
      <p:ext uri="{BB962C8B-B14F-4D97-AF65-F5344CB8AC3E}">
        <p14:creationId xmlns:p14="http://schemas.microsoft.com/office/powerpoint/2010/main" val="6740428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Finalized Proposal</a:t>
            </a:r>
            <a:endParaRPr lang="en-US" dirty="0"/>
          </a:p>
        </p:txBody>
      </p:sp>
      <p:sp>
        <p:nvSpPr>
          <p:cNvPr id="3" name="Content Placeholder 2"/>
          <p:cNvSpPr>
            <a:spLocks noGrp="1"/>
          </p:cNvSpPr>
          <p:nvPr>
            <p:ph idx="1"/>
          </p:nvPr>
        </p:nvSpPr>
        <p:spPr/>
        <p:txBody>
          <a:bodyPr/>
          <a:lstStyle/>
          <a:p>
            <a:r>
              <a:rPr lang="en-US" dirty="0"/>
              <a:t>Two pages including references that </a:t>
            </a:r>
            <a:r>
              <a:rPr lang="en-US" b="1" dirty="0" smtClean="0">
                <a:solidFill>
                  <a:srgbClr val="FF0000"/>
                </a:solidFill>
              </a:rPr>
              <a:t>must</a:t>
            </a:r>
            <a:r>
              <a:rPr lang="en-US" dirty="0" smtClean="0"/>
              <a:t> include</a:t>
            </a:r>
            <a:endParaRPr lang="en-US" dirty="0"/>
          </a:p>
          <a:p>
            <a:pPr lvl="1"/>
            <a:r>
              <a:rPr lang="en-US" dirty="0"/>
              <a:t>What is the problem?</a:t>
            </a:r>
          </a:p>
          <a:p>
            <a:pPr lvl="1"/>
            <a:r>
              <a:rPr lang="en-US" dirty="0"/>
              <a:t>Why is it important to solve?</a:t>
            </a:r>
          </a:p>
          <a:p>
            <a:pPr lvl="1"/>
            <a:r>
              <a:rPr lang="en-US" dirty="0"/>
              <a:t>Any initial thoughts on what you want to do?</a:t>
            </a:r>
          </a:p>
          <a:p>
            <a:pPr lvl="1"/>
            <a:r>
              <a:rPr lang="en-US" dirty="0"/>
              <a:t>How would you evaluate your solution</a:t>
            </a:r>
            <a:r>
              <a:rPr lang="en-US" dirty="0" smtClean="0"/>
              <a:t>?</a:t>
            </a:r>
          </a:p>
          <a:p>
            <a:r>
              <a:rPr lang="en-US" dirty="0" smtClean="0"/>
              <a:t>Approved by the instructor and agreed upon by you</a:t>
            </a:r>
          </a:p>
          <a:p>
            <a:pPr lvl="1"/>
            <a:r>
              <a:rPr lang="en-US" dirty="0" smtClean="0"/>
              <a:t>Forms the basis of expectation</a:t>
            </a:r>
            <a:endParaRPr lang="en-US" dirty="0"/>
          </a:p>
        </p:txBody>
      </p:sp>
      <p:sp>
        <p:nvSpPr>
          <p:cNvPr id="4" name="Footer Placeholder 3"/>
          <p:cNvSpPr>
            <a:spLocks noGrp="1"/>
          </p:cNvSpPr>
          <p:nvPr>
            <p:ph type="ftr" sz="quarter" idx="11"/>
          </p:nvPr>
        </p:nvSpPr>
        <p:spPr/>
        <p:txBody>
          <a:bodyPr/>
          <a:lstStyle/>
          <a:p>
            <a:r>
              <a:rPr lang="en-US" smtClean="0"/>
              <a:t>CS 390G – S17</a:t>
            </a:r>
            <a:endParaRPr lang="en-US"/>
          </a:p>
        </p:txBody>
      </p:sp>
      <p:sp>
        <p:nvSpPr>
          <p:cNvPr id="5" name="Slide Number Placeholder 4"/>
          <p:cNvSpPr>
            <a:spLocks noGrp="1"/>
          </p:cNvSpPr>
          <p:nvPr>
            <p:ph type="sldNum" sz="quarter" idx="12"/>
          </p:nvPr>
        </p:nvSpPr>
        <p:spPr/>
        <p:txBody>
          <a:bodyPr/>
          <a:lstStyle/>
          <a:p>
            <a:fld id="{4EEF9975-6C58-5C4C-8961-54FFA2646BAA}" type="slidenum">
              <a:rPr lang="en-US" smtClean="0"/>
              <a:t>30</a:t>
            </a:fld>
            <a:endParaRPr lang="en-US"/>
          </a:p>
        </p:txBody>
      </p:sp>
      <p:sp>
        <p:nvSpPr>
          <p:cNvPr id="6" name="Date Placeholder 5"/>
          <p:cNvSpPr>
            <a:spLocks noGrp="1"/>
          </p:cNvSpPr>
          <p:nvPr>
            <p:ph type="dt" sz="half" idx="10"/>
          </p:nvPr>
        </p:nvSpPr>
        <p:spPr/>
        <p:txBody>
          <a:bodyPr/>
          <a:lstStyle/>
          <a:p>
            <a:r>
              <a:rPr lang="en-US" smtClean="0"/>
              <a:t>22/1/17</a:t>
            </a:r>
            <a:endParaRPr lang="en-US"/>
          </a:p>
        </p:txBody>
      </p:sp>
    </p:spTree>
    <p:extLst>
      <p:ext uri="{BB962C8B-B14F-4D97-AF65-F5344CB8AC3E}">
        <p14:creationId xmlns:p14="http://schemas.microsoft.com/office/powerpoint/2010/main" val="91513471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Midterm Presentation</a:t>
            </a:r>
            <a:endParaRPr lang="en-US" dirty="0"/>
          </a:p>
        </p:txBody>
      </p:sp>
      <p:sp>
        <p:nvSpPr>
          <p:cNvPr id="3" name="Content Placeholder 2"/>
          <p:cNvSpPr>
            <a:spLocks noGrp="1"/>
          </p:cNvSpPr>
          <p:nvPr>
            <p:ph idx="1"/>
          </p:nvPr>
        </p:nvSpPr>
        <p:spPr/>
        <p:txBody>
          <a:bodyPr/>
          <a:lstStyle/>
          <a:p>
            <a:r>
              <a:rPr lang="en-US" dirty="0" smtClean="0"/>
              <a:t>In-class short presentation over one day (or two days if necessary)</a:t>
            </a:r>
          </a:p>
          <a:p>
            <a:pPr lvl="1"/>
            <a:r>
              <a:rPr lang="en-US" dirty="0" smtClean="0"/>
              <a:t>This is to make sure you are making progress</a:t>
            </a:r>
          </a:p>
          <a:p>
            <a:r>
              <a:rPr lang="en-US" dirty="0" smtClean="0"/>
              <a:t>Must include</a:t>
            </a:r>
          </a:p>
          <a:p>
            <a:pPr lvl="1"/>
            <a:r>
              <a:rPr lang="en-US" dirty="0" smtClean="0"/>
              <a:t>What is the problem?</a:t>
            </a:r>
          </a:p>
          <a:p>
            <a:pPr lvl="1"/>
            <a:r>
              <a:rPr lang="en-US" dirty="0" smtClean="0"/>
              <a:t>Why is it important?</a:t>
            </a:r>
          </a:p>
          <a:p>
            <a:pPr lvl="1"/>
            <a:r>
              <a:rPr lang="en-US" dirty="0" smtClean="0"/>
              <a:t>What are the most related work?</a:t>
            </a:r>
          </a:p>
          <a:p>
            <a:pPr lvl="1"/>
            <a:r>
              <a:rPr lang="en-US" dirty="0" smtClean="0"/>
              <a:t>What’s your hypothesis so far?</a:t>
            </a:r>
          </a:p>
          <a:p>
            <a:pPr lvl="1"/>
            <a:r>
              <a:rPr lang="en-US" dirty="0" smtClean="0"/>
              <a:t>How are/will you evaluate it?</a:t>
            </a:r>
          </a:p>
        </p:txBody>
      </p:sp>
      <p:sp>
        <p:nvSpPr>
          <p:cNvPr id="4" name="Footer Placeholder 3"/>
          <p:cNvSpPr>
            <a:spLocks noGrp="1"/>
          </p:cNvSpPr>
          <p:nvPr>
            <p:ph type="ftr" sz="quarter" idx="11"/>
          </p:nvPr>
        </p:nvSpPr>
        <p:spPr/>
        <p:txBody>
          <a:bodyPr/>
          <a:lstStyle/>
          <a:p>
            <a:r>
              <a:rPr lang="en-US" smtClean="0"/>
              <a:t>CS 390G – S17</a:t>
            </a:r>
            <a:endParaRPr lang="en-US"/>
          </a:p>
        </p:txBody>
      </p:sp>
      <p:sp>
        <p:nvSpPr>
          <p:cNvPr id="5" name="Slide Number Placeholder 4"/>
          <p:cNvSpPr>
            <a:spLocks noGrp="1"/>
          </p:cNvSpPr>
          <p:nvPr>
            <p:ph type="sldNum" sz="quarter" idx="12"/>
          </p:nvPr>
        </p:nvSpPr>
        <p:spPr/>
        <p:txBody>
          <a:bodyPr/>
          <a:lstStyle/>
          <a:p>
            <a:fld id="{4EEF9975-6C58-5C4C-8961-54FFA2646BAA}" type="slidenum">
              <a:rPr lang="en-US" smtClean="0"/>
              <a:t>31</a:t>
            </a:fld>
            <a:endParaRPr lang="en-US"/>
          </a:p>
        </p:txBody>
      </p:sp>
      <p:sp>
        <p:nvSpPr>
          <p:cNvPr id="6" name="Date Placeholder 5"/>
          <p:cNvSpPr>
            <a:spLocks noGrp="1"/>
          </p:cNvSpPr>
          <p:nvPr>
            <p:ph type="dt" sz="half" idx="10"/>
          </p:nvPr>
        </p:nvSpPr>
        <p:spPr/>
        <p:txBody>
          <a:bodyPr/>
          <a:lstStyle/>
          <a:p>
            <a:r>
              <a:rPr lang="en-US" smtClean="0"/>
              <a:t>22/1/17</a:t>
            </a:r>
            <a:endParaRPr lang="en-US"/>
          </a:p>
        </p:txBody>
      </p:sp>
    </p:spTree>
    <p:extLst>
      <p:ext uri="{BB962C8B-B14F-4D97-AF65-F5344CB8AC3E}">
        <p14:creationId xmlns:p14="http://schemas.microsoft.com/office/powerpoint/2010/main" val="39122477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Final Presentation and Paper</a:t>
            </a:r>
            <a:endParaRPr lang="en-US" dirty="0"/>
          </a:p>
        </p:txBody>
      </p:sp>
      <p:sp>
        <p:nvSpPr>
          <p:cNvPr id="3" name="Content Placeholder 2"/>
          <p:cNvSpPr>
            <a:spLocks noGrp="1"/>
          </p:cNvSpPr>
          <p:nvPr>
            <p:ph idx="1"/>
          </p:nvPr>
        </p:nvSpPr>
        <p:spPr/>
        <p:txBody>
          <a:bodyPr/>
          <a:lstStyle/>
          <a:p>
            <a:r>
              <a:rPr lang="en-US" dirty="0" smtClean="0"/>
              <a:t>Presentation</a:t>
            </a:r>
          </a:p>
          <a:p>
            <a:pPr lvl="1"/>
            <a:r>
              <a:rPr lang="en-US" dirty="0" smtClean="0"/>
              <a:t>It will follow a format similar to other presentations given in the class</a:t>
            </a:r>
          </a:p>
          <a:p>
            <a:r>
              <a:rPr lang="en-US" dirty="0" smtClean="0"/>
              <a:t>Research paper</a:t>
            </a:r>
          </a:p>
          <a:p>
            <a:pPr lvl="1"/>
            <a:r>
              <a:rPr lang="en-US" dirty="0" smtClean="0"/>
              <a:t>The key part</a:t>
            </a:r>
          </a:p>
          <a:p>
            <a:pPr lvl="1"/>
            <a:r>
              <a:rPr lang="en-US" dirty="0" smtClean="0"/>
              <a:t>Should be written similar to the papers you’ve read</a:t>
            </a:r>
          </a:p>
          <a:p>
            <a:pPr lvl="1"/>
            <a:r>
              <a:rPr lang="en-US" dirty="0" smtClean="0"/>
              <a:t>Your goal is to do publishable quality systems research</a:t>
            </a:r>
          </a:p>
          <a:p>
            <a:pPr lvl="1"/>
            <a:r>
              <a:rPr lang="en-US" dirty="0" smtClean="0"/>
              <a:t>Up to five “best projects” will be earmarked for expedited submission to a renowned conference, with the help of the instructor</a:t>
            </a:r>
          </a:p>
          <a:p>
            <a:pPr lvl="1"/>
            <a:r>
              <a:rPr lang="en-US" dirty="0" smtClean="0">
                <a:hlinkClick r:id="rId2"/>
              </a:rPr>
              <a:t>How </a:t>
            </a:r>
            <a:r>
              <a:rPr lang="en-US" dirty="0">
                <a:hlinkClick r:id="rId2"/>
              </a:rPr>
              <a:t>to Write a Great Research Paper</a:t>
            </a:r>
            <a:r>
              <a:rPr lang="en-US" dirty="0"/>
              <a:t> by Simon Peyton </a:t>
            </a:r>
            <a:r>
              <a:rPr lang="en-US" dirty="0" smtClean="0"/>
              <a:t>Jones</a:t>
            </a:r>
            <a:endParaRPr lang="en-US" dirty="0"/>
          </a:p>
        </p:txBody>
      </p:sp>
      <p:sp>
        <p:nvSpPr>
          <p:cNvPr id="4" name="Footer Placeholder 3"/>
          <p:cNvSpPr>
            <a:spLocks noGrp="1"/>
          </p:cNvSpPr>
          <p:nvPr>
            <p:ph type="ftr" sz="quarter" idx="11"/>
          </p:nvPr>
        </p:nvSpPr>
        <p:spPr/>
        <p:txBody>
          <a:bodyPr/>
          <a:lstStyle/>
          <a:p>
            <a:r>
              <a:rPr lang="en-US" smtClean="0"/>
              <a:t>CS 390G – S17</a:t>
            </a:r>
            <a:endParaRPr lang="en-US"/>
          </a:p>
        </p:txBody>
      </p:sp>
      <p:sp>
        <p:nvSpPr>
          <p:cNvPr id="5" name="Slide Number Placeholder 4"/>
          <p:cNvSpPr>
            <a:spLocks noGrp="1"/>
          </p:cNvSpPr>
          <p:nvPr>
            <p:ph type="sldNum" sz="quarter" idx="12"/>
          </p:nvPr>
        </p:nvSpPr>
        <p:spPr/>
        <p:txBody>
          <a:bodyPr/>
          <a:lstStyle/>
          <a:p>
            <a:fld id="{4EEF9975-6C58-5C4C-8961-54FFA2646BAA}" type="slidenum">
              <a:rPr lang="en-US" smtClean="0"/>
              <a:t>32</a:t>
            </a:fld>
            <a:endParaRPr lang="en-US"/>
          </a:p>
        </p:txBody>
      </p:sp>
      <p:sp>
        <p:nvSpPr>
          <p:cNvPr id="6" name="Date Placeholder 5"/>
          <p:cNvSpPr>
            <a:spLocks noGrp="1"/>
          </p:cNvSpPr>
          <p:nvPr>
            <p:ph type="dt" sz="half" idx="10"/>
          </p:nvPr>
        </p:nvSpPr>
        <p:spPr/>
        <p:txBody>
          <a:bodyPr/>
          <a:lstStyle/>
          <a:p>
            <a:r>
              <a:rPr lang="en-US" smtClean="0"/>
              <a:t>22/1/17</a:t>
            </a:r>
            <a:endParaRPr lang="en-US"/>
          </a:p>
        </p:txBody>
      </p:sp>
    </p:spTree>
    <p:extLst>
      <p:ext uri="{BB962C8B-B14F-4D97-AF65-F5344CB8AC3E}">
        <p14:creationId xmlns:p14="http://schemas.microsoft.com/office/powerpoint/2010/main" val="186726592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Rough Outline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Abstract</a:t>
            </a:r>
          </a:p>
          <a:p>
            <a:r>
              <a:rPr lang="en-US" dirty="0" smtClean="0"/>
              <a:t>Introduction (Highlight the importance and give intuition of solution)</a:t>
            </a:r>
          </a:p>
          <a:p>
            <a:r>
              <a:rPr lang="en-US" dirty="0" smtClean="0">
                <a:solidFill>
                  <a:srgbClr val="FF0000"/>
                </a:solidFill>
              </a:rPr>
              <a:t>Motivation</a:t>
            </a:r>
            <a:r>
              <a:rPr lang="en-US" dirty="0" smtClean="0"/>
              <a:t> (Use data and simple examples)</a:t>
            </a:r>
          </a:p>
          <a:p>
            <a:r>
              <a:rPr lang="en-US" dirty="0" smtClean="0"/>
              <a:t>Overview (Summarize your overall solution so that readers can follow later)</a:t>
            </a:r>
          </a:p>
          <a:p>
            <a:r>
              <a:rPr lang="en-US" dirty="0" smtClean="0">
                <a:solidFill>
                  <a:srgbClr val="FF0000"/>
                </a:solidFill>
              </a:rPr>
              <a:t>Core Idea</a:t>
            </a:r>
            <a:r>
              <a:rPr lang="en-US" dirty="0" smtClean="0"/>
              <a:t> (Main contribution w/ challenges and how you address them)</a:t>
            </a:r>
          </a:p>
          <a:p>
            <a:r>
              <a:rPr lang="en-US" dirty="0" smtClean="0"/>
              <a:t>Implementation (Discuss non-obvious parts of your implementation)</a:t>
            </a:r>
          </a:p>
          <a:p>
            <a:r>
              <a:rPr lang="en-US" dirty="0" smtClean="0">
                <a:solidFill>
                  <a:srgbClr val="FF0000"/>
                </a:solidFill>
              </a:rPr>
              <a:t>Evaluation</a:t>
            </a:r>
            <a:r>
              <a:rPr lang="en-US" dirty="0" smtClean="0"/>
              <a:t> (Convince readers that it works and when it fails)</a:t>
            </a:r>
          </a:p>
          <a:p>
            <a:r>
              <a:rPr lang="en-US" dirty="0" smtClean="0">
                <a:solidFill>
                  <a:srgbClr val="FF0000"/>
                </a:solidFill>
              </a:rPr>
              <a:t>Related Work</a:t>
            </a:r>
            <a:r>
              <a:rPr lang="en-US" dirty="0" smtClean="0"/>
              <a:t> (Let readers know that you know your competition!)</a:t>
            </a:r>
          </a:p>
          <a:p>
            <a:r>
              <a:rPr lang="en-US" dirty="0" smtClean="0"/>
              <a:t>Discussion (Know your limitations and possible workarounds)</a:t>
            </a:r>
          </a:p>
          <a:p>
            <a:r>
              <a:rPr lang="en-US" dirty="0" smtClean="0"/>
              <a:t>Conclusion (Summarize and point out future work)</a:t>
            </a:r>
          </a:p>
          <a:p>
            <a:endParaRPr lang="en-US" dirty="0"/>
          </a:p>
        </p:txBody>
      </p:sp>
      <p:sp>
        <p:nvSpPr>
          <p:cNvPr id="4" name="Date Placeholder 3"/>
          <p:cNvSpPr>
            <a:spLocks noGrp="1"/>
          </p:cNvSpPr>
          <p:nvPr>
            <p:ph type="dt" sz="half" idx="10"/>
          </p:nvPr>
        </p:nvSpPr>
        <p:spPr/>
        <p:txBody>
          <a:bodyPr/>
          <a:lstStyle/>
          <a:p>
            <a:r>
              <a:rPr lang="en-US" smtClean="0"/>
              <a:t>22/1/17</a:t>
            </a:r>
            <a:endParaRPr lang="en-US"/>
          </a:p>
        </p:txBody>
      </p:sp>
      <p:sp>
        <p:nvSpPr>
          <p:cNvPr id="5" name="Footer Placeholder 4"/>
          <p:cNvSpPr>
            <a:spLocks noGrp="1"/>
          </p:cNvSpPr>
          <p:nvPr>
            <p:ph type="ftr" sz="quarter" idx="11"/>
          </p:nvPr>
        </p:nvSpPr>
        <p:spPr/>
        <p:txBody>
          <a:bodyPr/>
          <a:lstStyle/>
          <a:p>
            <a:r>
              <a:rPr lang="en-US" smtClean="0"/>
              <a:t>CS 390G – S17</a:t>
            </a:r>
            <a:endParaRPr lang="en-US"/>
          </a:p>
        </p:txBody>
      </p:sp>
      <p:sp>
        <p:nvSpPr>
          <p:cNvPr id="6" name="Slide Number Placeholder 5"/>
          <p:cNvSpPr>
            <a:spLocks noGrp="1"/>
          </p:cNvSpPr>
          <p:nvPr>
            <p:ph type="sldNum" sz="quarter" idx="12"/>
          </p:nvPr>
        </p:nvSpPr>
        <p:spPr/>
        <p:txBody>
          <a:bodyPr/>
          <a:lstStyle/>
          <a:p>
            <a:fld id="{F00C8655-F74F-7445-B09D-C543647811CF}" type="slidenum">
              <a:rPr lang="en-US" smtClean="0"/>
              <a:t>33</a:t>
            </a:fld>
            <a:endParaRPr lang="en-US"/>
          </a:p>
        </p:txBody>
      </p:sp>
    </p:spTree>
    <p:extLst>
      <p:ext uri="{BB962C8B-B14F-4D97-AF65-F5344CB8AC3E}">
        <p14:creationId xmlns:p14="http://schemas.microsoft.com/office/powerpoint/2010/main" val="47590753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Before We Move On…</a:t>
            </a:r>
            <a:endParaRPr lang="en-US" dirty="0"/>
          </a:p>
        </p:txBody>
      </p:sp>
      <p:sp>
        <p:nvSpPr>
          <p:cNvPr id="3" name="Content Placeholder 2"/>
          <p:cNvSpPr>
            <a:spLocks noGrp="1"/>
          </p:cNvSpPr>
          <p:nvPr>
            <p:ph idx="1"/>
          </p:nvPr>
        </p:nvSpPr>
        <p:spPr/>
        <p:txBody>
          <a:bodyPr/>
          <a:lstStyle/>
          <a:p>
            <a:r>
              <a:rPr lang="en-US" dirty="0" smtClean="0"/>
              <a:t>No extensions</a:t>
            </a:r>
          </a:p>
          <a:p>
            <a:r>
              <a:rPr lang="en-US" dirty="0" smtClean="0"/>
              <a:t>Slides will be posted after the class</a:t>
            </a:r>
          </a:p>
          <a:p>
            <a:pPr lvl="1"/>
            <a:r>
              <a:rPr lang="en-US" dirty="0" smtClean="0"/>
              <a:t>Everyone must come after reading all the assigned papers</a:t>
            </a:r>
          </a:p>
          <a:p>
            <a:r>
              <a:rPr lang="en-US" dirty="0" smtClean="0"/>
              <a:t>Class meeting format</a:t>
            </a:r>
          </a:p>
          <a:p>
            <a:pPr lvl="1"/>
            <a:r>
              <a:rPr lang="en-US" dirty="0" smtClean="0"/>
              <a:t>Quick summary by the instructor</a:t>
            </a:r>
          </a:p>
          <a:p>
            <a:pPr lvl="1"/>
            <a:r>
              <a:rPr lang="en-US" dirty="0" smtClean="0"/>
              <a:t>Presentation of typically two papers</a:t>
            </a:r>
          </a:p>
          <a:p>
            <a:pPr lvl="1"/>
            <a:r>
              <a:rPr lang="en-US" dirty="0" smtClean="0"/>
              <a:t>Followed by a short break</a:t>
            </a:r>
          </a:p>
          <a:p>
            <a:pPr lvl="1"/>
            <a:r>
              <a:rPr lang="en-US" dirty="0" smtClean="0"/>
              <a:t>Presenters lead discussions on the papers we’ve read and related topics</a:t>
            </a:r>
            <a:endParaRPr lang="en-US" dirty="0"/>
          </a:p>
        </p:txBody>
      </p:sp>
      <p:sp>
        <p:nvSpPr>
          <p:cNvPr id="4" name="Date Placeholder 3"/>
          <p:cNvSpPr>
            <a:spLocks noGrp="1"/>
          </p:cNvSpPr>
          <p:nvPr>
            <p:ph type="dt" sz="half" idx="10"/>
          </p:nvPr>
        </p:nvSpPr>
        <p:spPr/>
        <p:txBody>
          <a:bodyPr/>
          <a:lstStyle/>
          <a:p>
            <a:r>
              <a:rPr lang="en-US" smtClean="0"/>
              <a:t>22/1/17</a:t>
            </a:r>
            <a:endParaRPr lang="en-US"/>
          </a:p>
        </p:txBody>
      </p:sp>
      <p:sp>
        <p:nvSpPr>
          <p:cNvPr id="5" name="Footer Placeholder 4"/>
          <p:cNvSpPr>
            <a:spLocks noGrp="1"/>
          </p:cNvSpPr>
          <p:nvPr>
            <p:ph type="ftr" sz="quarter" idx="11"/>
          </p:nvPr>
        </p:nvSpPr>
        <p:spPr/>
        <p:txBody>
          <a:bodyPr/>
          <a:lstStyle/>
          <a:p>
            <a:r>
              <a:rPr lang="en-US" smtClean="0"/>
              <a:t>CS 390G – S17</a:t>
            </a:r>
            <a:endParaRPr lang="en-US"/>
          </a:p>
        </p:txBody>
      </p:sp>
      <p:sp>
        <p:nvSpPr>
          <p:cNvPr id="6" name="Slide Number Placeholder 5"/>
          <p:cNvSpPr>
            <a:spLocks noGrp="1"/>
          </p:cNvSpPr>
          <p:nvPr>
            <p:ph type="sldNum" sz="quarter" idx="12"/>
          </p:nvPr>
        </p:nvSpPr>
        <p:spPr/>
        <p:txBody>
          <a:bodyPr/>
          <a:lstStyle/>
          <a:p>
            <a:fld id="{4EEF9975-6C58-5C4C-8961-54FFA2646BAA}" type="slidenum">
              <a:rPr lang="en-US" smtClean="0"/>
              <a:t>34</a:t>
            </a:fld>
            <a:endParaRPr lang="en-US"/>
          </a:p>
        </p:txBody>
      </p:sp>
    </p:spTree>
    <p:extLst>
      <p:ext uri="{BB962C8B-B14F-4D97-AF65-F5344CB8AC3E}">
        <p14:creationId xmlns:p14="http://schemas.microsoft.com/office/powerpoint/2010/main" val="134993487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Systems Research</a:t>
            </a:r>
            <a:endParaRPr lang="en-US" dirty="0"/>
          </a:p>
        </p:txBody>
      </p:sp>
      <p:sp>
        <p:nvSpPr>
          <p:cNvPr id="5" name="Text Placeholder 4"/>
          <p:cNvSpPr>
            <a:spLocks noGrp="1"/>
          </p:cNvSpPr>
          <p:nvPr>
            <p:ph type="body" idx="1"/>
          </p:nvPr>
        </p:nvSpPr>
        <p:spPr/>
        <p:txBody>
          <a:bodyPr/>
          <a:lstStyle/>
          <a:p>
            <a:endParaRPr lang="en-US"/>
          </a:p>
        </p:txBody>
      </p:sp>
      <p:sp>
        <p:nvSpPr>
          <p:cNvPr id="6" name="Date Placeholder 5"/>
          <p:cNvSpPr>
            <a:spLocks noGrp="1"/>
          </p:cNvSpPr>
          <p:nvPr>
            <p:ph type="dt" sz="half" idx="10"/>
          </p:nvPr>
        </p:nvSpPr>
        <p:spPr/>
        <p:txBody>
          <a:bodyPr/>
          <a:lstStyle/>
          <a:p>
            <a:r>
              <a:rPr lang="en-US" smtClean="0"/>
              <a:t>22/1/17</a:t>
            </a:r>
            <a:endParaRPr lang="en-US"/>
          </a:p>
        </p:txBody>
      </p:sp>
      <p:sp>
        <p:nvSpPr>
          <p:cNvPr id="7" name="Footer Placeholder 6"/>
          <p:cNvSpPr>
            <a:spLocks noGrp="1"/>
          </p:cNvSpPr>
          <p:nvPr>
            <p:ph type="ftr" sz="quarter" idx="11"/>
          </p:nvPr>
        </p:nvSpPr>
        <p:spPr/>
        <p:txBody>
          <a:bodyPr/>
          <a:lstStyle/>
          <a:p>
            <a:r>
              <a:rPr lang="en-US" smtClean="0"/>
              <a:t>CS 390G – S17</a:t>
            </a:r>
            <a:endParaRPr lang="en-US"/>
          </a:p>
        </p:txBody>
      </p:sp>
      <p:sp>
        <p:nvSpPr>
          <p:cNvPr id="8" name="Slide Number Placeholder 7"/>
          <p:cNvSpPr>
            <a:spLocks noGrp="1"/>
          </p:cNvSpPr>
          <p:nvPr>
            <p:ph type="sldNum" sz="quarter" idx="12"/>
          </p:nvPr>
        </p:nvSpPr>
        <p:spPr/>
        <p:txBody>
          <a:bodyPr/>
          <a:lstStyle/>
          <a:p>
            <a:fld id="{F00C8655-F74F-7445-B09D-C543647811CF}" type="slidenum">
              <a:rPr lang="en-US" smtClean="0"/>
              <a:t>35</a:t>
            </a:fld>
            <a:endParaRPr lang="en-US"/>
          </a:p>
        </p:txBody>
      </p:sp>
    </p:spTree>
    <p:extLst>
      <p:ext uri="{BB962C8B-B14F-4D97-AF65-F5344CB8AC3E}">
        <p14:creationId xmlns:p14="http://schemas.microsoft.com/office/powerpoint/2010/main" val="207612040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systems research?</a:t>
            </a:r>
            <a:endParaRPr lang="en-US" dirty="0"/>
          </a:p>
        </p:txBody>
      </p:sp>
      <p:sp>
        <p:nvSpPr>
          <p:cNvPr id="4" name="Content Placeholder 3"/>
          <p:cNvSpPr>
            <a:spLocks noGrp="1"/>
          </p:cNvSpPr>
          <p:nvPr>
            <p:ph idx="1"/>
          </p:nvPr>
        </p:nvSpPr>
        <p:spPr/>
        <p:txBody>
          <a:bodyPr>
            <a:normAutofit fontScale="92500" lnSpcReduction="10000"/>
          </a:bodyPr>
          <a:lstStyle/>
          <a:p>
            <a:r>
              <a:rPr lang="en-US" dirty="0" smtClean="0"/>
              <a:t>Core areas:</a:t>
            </a:r>
          </a:p>
          <a:p>
            <a:pPr lvl="1"/>
            <a:r>
              <a:rPr lang="en-US" b="1" dirty="0" smtClean="0"/>
              <a:t>Operating systems</a:t>
            </a:r>
          </a:p>
          <a:p>
            <a:pPr lvl="1"/>
            <a:r>
              <a:rPr lang="en-US" b="1" dirty="0" smtClean="0"/>
              <a:t>Storage systems</a:t>
            </a:r>
          </a:p>
          <a:p>
            <a:pPr lvl="1"/>
            <a:r>
              <a:rPr lang="en-US" b="1" dirty="0" smtClean="0"/>
              <a:t>Networked systems</a:t>
            </a:r>
          </a:p>
          <a:p>
            <a:pPr lvl="1"/>
            <a:r>
              <a:rPr lang="en-US" b="1" dirty="0" smtClean="0"/>
              <a:t>Distributed systems</a:t>
            </a:r>
          </a:p>
          <a:p>
            <a:r>
              <a:rPr lang="en-US" dirty="0" smtClean="0"/>
              <a:t>And also their interactions with:</a:t>
            </a:r>
          </a:p>
          <a:p>
            <a:pPr lvl="1"/>
            <a:r>
              <a:rPr lang="en-US" dirty="0" smtClean="0"/>
              <a:t>Computer architecture</a:t>
            </a:r>
          </a:p>
          <a:p>
            <a:pPr lvl="1"/>
            <a:r>
              <a:rPr lang="en-US" dirty="0" smtClean="0"/>
              <a:t>Programming languages / compilers</a:t>
            </a:r>
          </a:p>
          <a:p>
            <a:pPr lvl="1"/>
            <a:r>
              <a:rPr lang="en-US" dirty="0" smtClean="0"/>
              <a:t>Theory and semantics (formal methods)</a:t>
            </a:r>
          </a:p>
          <a:p>
            <a:pPr lvl="1"/>
            <a:r>
              <a:rPr lang="en-US" dirty="0" smtClean="0"/>
              <a:t>Human-Computer Interaction</a:t>
            </a:r>
          </a:p>
          <a:p>
            <a:pPr lvl="1"/>
            <a:r>
              <a:rPr lang="en-US" dirty="0" smtClean="0"/>
              <a:t>Social science</a:t>
            </a:r>
          </a:p>
          <a:p>
            <a:pPr lvl="1"/>
            <a:r>
              <a:rPr lang="en-US" dirty="0" smtClean="0"/>
              <a:t>…</a:t>
            </a:r>
            <a:endParaRPr lang="en-US" dirty="0"/>
          </a:p>
        </p:txBody>
      </p:sp>
      <p:sp>
        <p:nvSpPr>
          <p:cNvPr id="5" name="Date Placeholder 4"/>
          <p:cNvSpPr>
            <a:spLocks noGrp="1"/>
          </p:cNvSpPr>
          <p:nvPr>
            <p:ph type="dt" sz="half" idx="10"/>
          </p:nvPr>
        </p:nvSpPr>
        <p:spPr/>
        <p:txBody>
          <a:bodyPr/>
          <a:lstStyle/>
          <a:p>
            <a:r>
              <a:rPr lang="en-US" smtClean="0"/>
              <a:t>22/1/17</a:t>
            </a:r>
            <a:endParaRPr lang="en-US"/>
          </a:p>
        </p:txBody>
      </p:sp>
      <p:sp>
        <p:nvSpPr>
          <p:cNvPr id="6" name="Footer Placeholder 5"/>
          <p:cNvSpPr>
            <a:spLocks noGrp="1"/>
          </p:cNvSpPr>
          <p:nvPr>
            <p:ph type="ftr" sz="quarter" idx="11"/>
          </p:nvPr>
        </p:nvSpPr>
        <p:spPr/>
        <p:txBody>
          <a:bodyPr/>
          <a:lstStyle/>
          <a:p>
            <a:r>
              <a:rPr lang="en-US" smtClean="0"/>
              <a:t>CS 390G – S17</a:t>
            </a:r>
            <a:endParaRPr lang="en-US"/>
          </a:p>
        </p:txBody>
      </p:sp>
      <p:sp>
        <p:nvSpPr>
          <p:cNvPr id="7" name="Slide Number Placeholder 6"/>
          <p:cNvSpPr>
            <a:spLocks noGrp="1"/>
          </p:cNvSpPr>
          <p:nvPr>
            <p:ph type="sldNum" sz="quarter" idx="12"/>
          </p:nvPr>
        </p:nvSpPr>
        <p:spPr/>
        <p:txBody>
          <a:bodyPr/>
          <a:lstStyle/>
          <a:p>
            <a:fld id="{F00C8655-F74F-7445-B09D-C543647811CF}" type="slidenum">
              <a:rPr lang="en-US" smtClean="0"/>
              <a:t>36</a:t>
            </a:fld>
            <a:endParaRPr lang="en-US"/>
          </a:p>
        </p:txBody>
      </p:sp>
    </p:spTree>
    <p:extLst>
      <p:ext uri="{BB962C8B-B14F-4D97-AF65-F5344CB8AC3E}">
        <p14:creationId xmlns:p14="http://schemas.microsoft.com/office/powerpoint/2010/main" val="145782981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Systems-research methodology</a:t>
            </a:r>
            <a:endParaRPr lang="en-US" dirty="0"/>
          </a:p>
        </p:txBody>
      </p:sp>
      <p:sp>
        <p:nvSpPr>
          <p:cNvPr id="3" name="Content Placeholder 2"/>
          <p:cNvSpPr>
            <a:spLocks noGrp="1"/>
          </p:cNvSpPr>
          <p:nvPr>
            <p:ph idx="1"/>
          </p:nvPr>
        </p:nvSpPr>
        <p:spPr/>
        <p:txBody>
          <a:bodyPr>
            <a:normAutofit lnSpcReduction="10000"/>
          </a:bodyPr>
          <a:lstStyle/>
          <a:p>
            <a:r>
              <a:rPr lang="en-US" dirty="0" smtClean="0"/>
              <a:t>Pursue </a:t>
            </a:r>
            <a:r>
              <a:rPr lang="en-US" b="1" dirty="0" smtClean="0"/>
              <a:t>hypotheses</a:t>
            </a:r>
            <a:endParaRPr lang="en-US" dirty="0"/>
          </a:p>
          <a:p>
            <a:pPr lvl="1"/>
            <a:r>
              <a:rPr lang="en-US" dirty="0" smtClean="0"/>
              <a:t>This protoco</a:t>
            </a:r>
            <a:r>
              <a:rPr lang="en-US" dirty="0"/>
              <a:t>l</a:t>
            </a:r>
            <a:r>
              <a:rPr lang="en-US" dirty="0" smtClean="0"/>
              <a:t> change will improve performance under packet loss</a:t>
            </a:r>
          </a:p>
          <a:p>
            <a:pPr lvl="1"/>
            <a:r>
              <a:rPr lang="en-US" dirty="0" smtClean="0"/>
              <a:t>This </a:t>
            </a:r>
            <a:r>
              <a:rPr lang="en-US" dirty="0" err="1" smtClean="0"/>
              <a:t>filesystem</a:t>
            </a:r>
            <a:r>
              <a:rPr lang="en-US" dirty="0" smtClean="0"/>
              <a:t> change will improve performance on flash devices </a:t>
            </a:r>
          </a:p>
          <a:p>
            <a:r>
              <a:rPr lang="en-US" dirty="0" smtClean="0"/>
              <a:t>Analyze, extend, or build </a:t>
            </a:r>
            <a:r>
              <a:rPr lang="en-US" b="1" dirty="0" smtClean="0"/>
              <a:t>artefacts</a:t>
            </a:r>
          </a:p>
          <a:p>
            <a:pPr lvl="1"/>
            <a:r>
              <a:rPr lang="en-US" b="1" dirty="0" smtClean="0"/>
              <a:t>Real systems </a:t>
            </a:r>
            <a:r>
              <a:rPr lang="en-US" dirty="0" smtClean="0"/>
              <a:t>(e.g., an OS kernel or storage system)</a:t>
            </a:r>
          </a:p>
          <a:p>
            <a:pPr lvl="1"/>
            <a:r>
              <a:rPr lang="en-US" b="1" dirty="0" smtClean="0"/>
              <a:t>Simulations</a:t>
            </a:r>
            <a:r>
              <a:rPr lang="en-US" dirty="0" smtClean="0"/>
              <a:t> (e.g., of a network topology or processor)</a:t>
            </a:r>
          </a:p>
          <a:p>
            <a:pPr lvl="1"/>
            <a:r>
              <a:rPr lang="en-US" b="1" dirty="0" smtClean="0"/>
              <a:t>Analytic models</a:t>
            </a:r>
            <a:r>
              <a:rPr lang="en-US" dirty="0" smtClean="0"/>
              <a:t> (e.g., of a scheduling algorithm or protocol) </a:t>
            </a:r>
          </a:p>
          <a:p>
            <a:r>
              <a:rPr lang="en-US" b="1" dirty="0" smtClean="0"/>
              <a:t>Evaluate </a:t>
            </a:r>
            <a:r>
              <a:rPr lang="en-US" dirty="0" smtClean="0"/>
              <a:t>behavior of the artefacts</a:t>
            </a:r>
          </a:p>
          <a:p>
            <a:pPr lvl="1"/>
            <a:r>
              <a:rPr lang="en-US" b="1" dirty="0" smtClean="0"/>
              <a:t>Compare</a:t>
            </a:r>
            <a:r>
              <a:rPr lang="en-US" dirty="0" smtClean="0"/>
              <a:t> to </a:t>
            </a:r>
            <a:r>
              <a:rPr lang="en-US" b="1" dirty="0" smtClean="0"/>
              <a:t>baselines / other hypotheses</a:t>
            </a:r>
          </a:p>
          <a:p>
            <a:pPr lvl="1"/>
            <a:r>
              <a:rPr lang="en-US" b="1" dirty="0" smtClean="0"/>
              <a:t>Measure</a:t>
            </a:r>
            <a:r>
              <a:rPr lang="en-US" dirty="0" smtClean="0"/>
              <a:t> quantitatively and qualitatively</a:t>
            </a:r>
          </a:p>
          <a:p>
            <a:pPr lvl="1"/>
            <a:r>
              <a:rPr lang="en-US" dirty="0" smtClean="0"/>
              <a:t>Performance, scalability, complexity, robustness, energy, security, … </a:t>
            </a:r>
          </a:p>
          <a:p>
            <a:endParaRPr lang="en-US" dirty="0"/>
          </a:p>
        </p:txBody>
      </p:sp>
      <p:sp>
        <p:nvSpPr>
          <p:cNvPr id="4" name="Date Placeholder 3"/>
          <p:cNvSpPr>
            <a:spLocks noGrp="1"/>
          </p:cNvSpPr>
          <p:nvPr>
            <p:ph type="dt" sz="half" idx="10"/>
          </p:nvPr>
        </p:nvSpPr>
        <p:spPr/>
        <p:txBody>
          <a:bodyPr/>
          <a:lstStyle/>
          <a:p>
            <a:r>
              <a:rPr lang="en-US" smtClean="0"/>
              <a:t>22/1/17</a:t>
            </a:r>
            <a:endParaRPr lang="en-US"/>
          </a:p>
        </p:txBody>
      </p:sp>
      <p:sp>
        <p:nvSpPr>
          <p:cNvPr id="5" name="Footer Placeholder 4"/>
          <p:cNvSpPr>
            <a:spLocks noGrp="1"/>
          </p:cNvSpPr>
          <p:nvPr>
            <p:ph type="ftr" sz="quarter" idx="11"/>
          </p:nvPr>
        </p:nvSpPr>
        <p:spPr/>
        <p:txBody>
          <a:bodyPr/>
          <a:lstStyle/>
          <a:p>
            <a:r>
              <a:rPr lang="en-US" smtClean="0"/>
              <a:t>CS 390G – S17</a:t>
            </a:r>
            <a:endParaRPr lang="en-US"/>
          </a:p>
        </p:txBody>
      </p:sp>
      <p:sp>
        <p:nvSpPr>
          <p:cNvPr id="6" name="Slide Number Placeholder 5"/>
          <p:cNvSpPr>
            <a:spLocks noGrp="1"/>
          </p:cNvSpPr>
          <p:nvPr>
            <p:ph type="sldNum" sz="quarter" idx="12"/>
          </p:nvPr>
        </p:nvSpPr>
        <p:spPr/>
        <p:txBody>
          <a:bodyPr/>
          <a:lstStyle/>
          <a:p>
            <a:fld id="{F00C8655-F74F-7445-B09D-C543647811CF}" type="slidenum">
              <a:rPr lang="en-US" smtClean="0"/>
              <a:t>37</a:t>
            </a:fld>
            <a:endParaRPr lang="en-US"/>
          </a:p>
        </p:txBody>
      </p:sp>
    </p:spTree>
    <p:extLst>
      <p:ext uri="{BB962C8B-B14F-4D97-AF65-F5344CB8AC3E}">
        <p14:creationId xmlns:p14="http://schemas.microsoft.com/office/powerpoint/2010/main" val="124490870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Experimentation for</a:t>
            </a:r>
            <a:br>
              <a:rPr lang="en-US" dirty="0" smtClean="0"/>
            </a:br>
            <a:r>
              <a:rPr lang="en-US" dirty="0" smtClean="0"/>
              <a:t>exploration vs. evaluation</a:t>
            </a:r>
            <a:endParaRPr lang="en-US" dirty="0"/>
          </a:p>
        </p:txBody>
      </p:sp>
      <p:sp>
        <p:nvSpPr>
          <p:cNvPr id="3" name="Content Placeholder 2"/>
          <p:cNvSpPr>
            <a:spLocks noGrp="1"/>
          </p:cNvSpPr>
          <p:nvPr>
            <p:ph idx="1"/>
          </p:nvPr>
        </p:nvSpPr>
        <p:spPr/>
        <p:txBody>
          <a:bodyPr/>
          <a:lstStyle/>
          <a:p>
            <a:r>
              <a:rPr lang="en-US" dirty="0" smtClean="0"/>
              <a:t>Similar methodologies, very different activities</a:t>
            </a:r>
          </a:p>
          <a:p>
            <a:r>
              <a:rPr lang="en-US" b="1" dirty="0" smtClean="0"/>
              <a:t>Exploration</a:t>
            </a:r>
          </a:p>
          <a:p>
            <a:pPr lvl="1"/>
            <a:r>
              <a:rPr lang="en-US" b="1" dirty="0" smtClean="0"/>
              <a:t>Understand </a:t>
            </a:r>
            <a:r>
              <a:rPr lang="en-US" dirty="0" smtClean="0"/>
              <a:t>and </a:t>
            </a:r>
            <a:r>
              <a:rPr lang="en-US" b="1" dirty="0" smtClean="0"/>
              <a:t>explain </a:t>
            </a:r>
            <a:r>
              <a:rPr lang="en-US" dirty="0" smtClean="0"/>
              <a:t>the behavior of a system</a:t>
            </a:r>
          </a:p>
          <a:p>
            <a:pPr lvl="1"/>
            <a:r>
              <a:rPr lang="en-US" dirty="0" smtClean="0"/>
              <a:t>Develop </a:t>
            </a:r>
            <a:r>
              <a:rPr lang="en-US" b="1" dirty="0" smtClean="0"/>
              <a:t>hypotheses</a:t>
            </a:r>
            <a:r>
              <a:rPr lang="en-US" dirty="0" smtClean="0"/>
              <a:t> about causal effects, potential changes</a:t>
            </a:r>
          </a:p>
          <a:p>
            <a:pPr lvl="1"/>
            <a:r>
              <a:rPr lang="en-US" dirty="0" smtClean="0"/>
              <a:t>Consider performing a </a:t>
            </a:r>
            <a:r>
              <a:rPr lang="en-US" b="1" dirty="0" smtClean="0"/>
              <a:t>limit study </a:t>
            </a:r>
            <a:r>
              <a:rPr lang="en-US" dirty="0" smtClean="0"/>
              <a:t>early in the project</a:t>
            </a:r>
          </a:p>
          <a:p>
            <a:r>
              <a:rPr lang="en-US" b="1" dirty="0" smtClean="0"/>
              <a:t>Evaluation</a:t>
            </a:r>
          </a:p>
          <a:p>
            <a:r>
              <a:rPr lang="en-US" b="1" dirty="0" smtClean="0"/>
              <a:t>Measure/explain</a:t>
            </a:r>
            <a:r>
              <a:rPr lang="en-US" dirty="0" smtClean="0"/>
              <a:t> [non-]conformance to hypotheses</a:t>
            </a:r>
          </a:p>
          <a:p>
            <a:r>
              <a:rPr lang="en-US" b="1" dirty="0" smtClean="0"/>
              <a:t>Clearly compare</a:t>
            </a:r>
            <a:r>
              <a:rPr lang="en-US" dirty="0" smtClean="0"/>
              <a:t> with competing approaches and control</a:t>
            </a:r>
          </a:p>
          <a:p>
            <a:r>
              <a:rPr lang="en-US" b="1" dirty="0" smtClean="0"/>
              <a:t>Explain why </a:t>
            </a:r>
            <a:r>
              <a:rPr lang="en-US" dirty="0" smtClean="0"/>
              <a:t>the approach worked (or didn’t)</a:t>
            </a:r>
            <a:endParaRPr lang="en-US" dirty="0"/>
          </a:p>
        </p:txBody>
      </p:sp>
      <p:sp>
        <p:nvSpPr>
          <p:cNvPr id="4" name="Date Placeholder 3"/>
          <p:cNvSpPr>
            <a:spLocks noGrp="1"/>
          </p:cNvSpPr>
          <p:nvPr>
            <p:ph type="dt" sz="half" idx="10"/>
          </p:nvPr>
        </p:nvSpPr>
        <p:spPr/>
        <p:txBody>
          <a:bodyPr/>
          <a:lstStyle/>
          <a:p>
            <a:r>
              <a:rPr lang="en-US" smtClean="0"/>
              <a:t>22/1/17</a:t>
            </a:r>
            <a:endParaRPr lang="en-US"/>
          </a:p>
        </p:txBody>
      </p:sp>
      <p:sp>
        <p:nvSpPr>
          <p:cNvPr id="5" name="Footer Placeholder 4"/>
          <p:cNvSpPr>
            <a:spLocks noGrp="1"/>
          </p:cNvSpPr>
          <p:nvPr>
            <p:ph type="ftr" sz="quarter" idx="11"/>
          </p:nvPr>
        </p:nvSpPr>
        <p:spPr/>
        <p:txBody>
          <a:bodyPr/>
          <a:lstStyle/>
          <a:p>
            <a:r>
              <a:rPr lang="en-US" smtClean="0"/>
              <a:t>CS 390G – S17</a:t>
            </a:r>
            <a:endParaRPr lang="en-US"/>
          </a:p>
        </p:txBody>
      </p:sp>
      <p:sp>
        <p:nvSpPr>
          <p:cNvPr id="6" name="Slide Number Placeholder 5"/>
          <p:cNvSpPr>
            <a:spLocks noGrp="1"/>
          </p:cNvSpPr>
          <p:nvPr>
            <p:ph type="sldNum" sz="quarter" idx="12"/>
          </p:nvPr>
        </p:nvSpPr>
        <p:spPr/>
        <p:txBody>
          <a:bodyPr/>
          <a:lstStyle/>
          <a:p>
            <a:fld id="{F00C8655-F74F-7445-B09D-C543647811CF}" type="slidenum">
              <a:rPr lang="en-US" smtClean="0"/>
              <a:t>38</a:t>
            </a:fld>
            <a:endParaRPr lang="en-US"/>
          </a:p>
        </p:txBody>
      </p:sp>
    </p:spTree>
    <p:extLst>
      <p:ext uri="{BB962C8B-B14F-4D97-AF65-F5344CB8AC3E}">
        <p14:creationId xmlns:p14="http://schemas.microsoft.com/office/powerpoint/2010/main" val="207456861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Thinking about evaluation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Avoid </a:t>
            </a:r>
            <a:r>
              <a:rPr lang="en-US" b="1" dirty="0" smtClean="0"/>
              <a:t>existence proofs </a:t>
            </a:r>
            <a:r>
              <a:rPr lang="en-US" dirty="0" smtClean="0"/>
              <a:t>(“We built it. The end.”)</a:t>
            </a:r>
          </a:p>
          <a:p>
            <a:r>
              <a:rPr lang="en-US" b="1" dirty="0" smtClean="0"/>
              <a:t>Compare </a:t>
            </a:r>
            <a:r>
              <a:rPr lang="en-US" dirty="0" smtClean="0"/>
              <a:t>with other approaches</a:t>
            </a:r>
          </a:p>
          <a:p>
            <a:pPr lvl="1"/>
            <a:r>
              <a:rPr lang="en-US" b="1" dirty="0" smtClean="0"/>
              <a:t>Related work </a:t>
            </a:r>
            <a:r>
              <a:rPr lang="en-US" dirty="0" smtClean="0"/>
              <a:t>is not just a list of citations!</a:t>
            </a:r>
          </a:p>
          <a:p>
            <a:pPr lvl="1"/>
            <a:r>
              <a:rPr lang="en-US" b="1" dirty="0" smtClean="0"/>
              <a:t>Intellectual comparisons </a:t>
            </a:r>
            <a:r>
              <a:rPr lang="en-US" dirty="0" smtClean="0"/>
              <a:t>with approaches</a:t>
            </a:r>
          </a:p>
          <a:p>
            <a:pPr lvl="1"/>
            <a:r>
              <a:rPr lang="en-US" b="1" dirty="0" smtClean="0"/>
              <a:t>Compare experimentally</a:t>
            </a:r>
          </a:p>
          <a:p>
            <a:r>
              <a:rPr lang="en-US" dirty="0" smtClean="0"/>
              <a:t>Argue about </a:t>
            </a:r>
            <a:r>
              <a:rPr lang="en-US" b="1" dirty="0" smtClean="0"/>
              <a:t>benefits </a:t>
            </a:r>
            <a:r>
              <a:rPr lang="en-US" dirty="0" smtClean="0"/>
              <a:t>and </a:t>
            </a:r>
            <a:r>
              <a:rPr lang="en-US" b="1" dirty="0" smtClean="0"/>
              <a:t>costs </a:t>
            </a:r>
            <a:r>
              <a:rPr lang="en-US" dirty="0" smtClean="0"/>
              <a:t>of your approach</a:t>
            </a:r>
          </a:p>
          <a:p>
            <a:pPr lvl="1"/>
            <a:r>
              <a:rPr lang="en-US" dirty="0" smtClean="0"/>
              <a:t>Present </a:t>
            </a:r>
            <a:r>
              <a:rPr lang="en-US" b="1" dirty="0" smtClean="0"/>
              <a:t>tradeoffs </a:t>
            </a:r>
            <a:r>
              <a:rPr lang="en-US" dirty="0" smtClean="0"/>
              <a:t>– very little is unconditionally better!</a:t>
            </a:r>
          </a:p>
          <a:p>
            <a:pPr lvl="1"/>
            <a:r>
              <a:rPr lang="en-US" dirty="0" smtClean="0"/>
              <a:t>Bad: “We only looked at workload A and always win there”</a:t>
            </a:r>
          </a:p>
          <a:p>
            <a:pPr lvl="1"/>
            <a:r>
              <a:rPr lang="en-US" dirty="0" smtClean="0"/>
              <a:t>Good: “Approach X improves important workload A, but not B”</a:t>
            </a:r>
          </a:p>
          <a:p>
            <a:r>
              <a:rPr lang="en-US" b="1" dirty="0" smtClean="0"/>
              <a:t>Realism</a:t>
            </a:r>
          </a:p>
          <a:p>
            <a:pPr lvl="1"/>
            <a:r>
              <a:rPr lang="en-US" dirty="0" smtClean="0"/>
              <a:t>How realistic must experiments be to convince the reader?</a:t>
            </a:r>
            <a:endParaRPr lang="en-US" dirty="0"/>
          </a:p>
        </p:txBody>
      </p:sp>
      <p:sp>
        <p:nvSpPr>
          <p:cNvPr id="4" name="Date Placeholder 3"/>
          <p:cNvSpPr>
            <a:spLocks noGrp="1"/>
          </p:cNvSpPr>
          <p:nvPr>
            <p:ph type="dt" sz="half" idx="10"/>
          </p:nvPr>
        </p:nvSpPr>
        <p:spPr/>
        <p:txBody>
          <a:bodyPr/>
          <a:lstStyle/>
          <a:p>
            <a:r>
              <a:rPr lang="en-US" smtClean="0"/>
              <a:t>22/1/17</a:t>
            </a:r>
            <a:endParaRPr lang="en-US"/>
          </a:p>
        </p:txBody>
      </p:sp>
      <p:sp>
        <p:nvSpPr>
          <p:cNvPr id="5" name="Footer Placeholder 4"/>
          <p:cNvSpPr>
            <a:spLocks noGrp="1"/>
          </p:cNvSpPr>
          <p:nvPr>
            <p:ph type="ftr" sz="quarter" idx="11"/>
          </p:nvPr>
        </p:nvSpPr>
        <p:spPr/>
        <p:txBody>
          <a:bodyPr/>
          <a:lstStyle/>
          <a:p>
            <a:r>
              <a:rPr lang="en-US" smtClean="0"/>
              <a:t>CS 390G – S17</a:t>
            </a:r>
            <a:endParaRPr lang="en-US"/>
          </a:p>
        </p:txBody>
      </p:sp>
      <p:sp>
        <p:nvSpPr>
          <p:cNvPr id="6" name="Slide Number Placeholder 5"/>
          <p:cNvSpPr>
            <a:spLocks noGrp="1"/>
          </p:cNvSpPr>
          <p:nvPr>
            <p:ph type="sldNum" sz="quarter" idx="12"/>
          </p:nvPr>
        </p:nvSpPr>
        <p:spPr/>
        <p:txBody>
          <a:bodyPr/>
          <a:lstStyle/>
          <a:p>
            <a:fld id="{F00C8655-F74F-7445-B09D-C543647811CF}" type="slidenum">
              <a:rPr lang="en-US" smtClean="0"/>
              <a:t>39</a:t>
            </a:fld>
            <a:endParaRPr lang="en-US"/>
          </a:p>
        </p:txBody>
      </p:sp>
    </p:spTree>
    <p:extLst>
      <p:ext uri="{BB962C8B-B14F-4D97-AF65-F5344CB8AC3E}">
        <p14:creationId xmlns:p14="http://schemas.microsoft.com/office/powerpoint/2010/main" val="5856453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US" dirty="0" smtClean="0"/>
              <a:t>My research</a:t>
            </a:r>
            <a:endParaRPr lang="en-US" dirty="0"/>
          </a:p>
        </p:txBody>
      </p:sp>
      <p:sp>
        <p:nvSpPr>
          <p:cNvPr id="5" name="Slide Number Placeholder 4"/>
          <p:cNvSpPr>
            <a:spLocks noGrp="1"/>
          </p:cNvSpPr>
          <p:nvPr>
            <p:ph type="sldNum" sz="quarter" idx="12"/>
          </p:nvPr>
        </p:nvSpPr>
        <p:spPr/>
        <p:txBody>
          <a:bodyPr/>
          <a:lstStyle/>
          <a:p>
            <a:fld id="{CB361464-9EDF-AA45-9F02-3D8741CB6A53}" type="slidenum">
              <a:rPr lang="en-US" smtClean="0"/>
              <a:t>4</a:t>
            </a:fld>
            <a:endParaRPr lang="en-US"/>
          </a:p>
        </p:txBody>
      </p:sp>
      <p:sp>
        <p:nvSpPr>
          <p:cNvPr id="7" name="Oval 6"/>
          <p:cNvSpPr/>
          <p:nvPr/>
        </p:nvSpPr>
        <p:spPr>
          <a:xfrm>
            <a:off x="6166663" y="2761197"/>
            <a:ext cx="1798614" cy="911025"/>
          </a:xfrm>
          <a:prstGeom prst="ellipse">
            <a:avLst/>
          </a:prstGeom>
          <a:solidFill>
            <a:srgbClr val="6666FF"/>
          </a:solidFill>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dirty="0">
                <a:solidFill>
                  <a:schemeClr val="tx1">
                    <a:lumMod val="85000"/>
                    <a:lumOff val="15000"/>
                  </a:schemeClr>
                </a:solidFill>
                <a:effectLst>
                  <a:outerShdw blurRad="50800" dist="38100" dir="2700000" algn="tl" rotWithShape="0">
                    <a:srgbClr val="000000">
                      <a:alpha val="43000"/>
                    </a:srgbClr>
                  </a:outerShdw>
                </a:effectLst>
              </a:rPr>
              <a:t>Software Engineering</a:t>
            </a:r>
          </a:p>
        </p:txBody>
      </p:sp>
      <p:sp>
        <p:nvSpPr>
          <p:cNvPr id="8" name="Oval 7"/>
          <p:cNvSpPr/>
          <p:nvPr/>
        </p:nvSpPr>
        <p:spPr>
          <a:xfrm>
            <a:off x="2079942" y="2189712"/>
            <a:ext cx="2296258" cy="1163089"/>
          </a:xfrm>
          <a:prstGeom prst="ellipse">
            <a:avLst/>
          </a:prstGeom>
          <a:solidFill>
            <a:srgbClr val="66CCFF"/>
          </a:solidFill>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dirty="0">
                <a:solidFill>
                  <a:schemeClr val="tx1">
                    <a:lumMod val="85000"/>
                    <a:lumOff val="15000"/>
                  </a:schemeClr>
                </a:solidFill>
                <a:effectLst>
                  <a:outerShdw blurRad="50800" dist="38100" dir="2700000" algn="tl" rotWithShape="0">
                    <a:srgbClr val="000000">
                      <a:alpha val="43000"/>
                    </a:srgbClr>
                  </a:outerShdw>
                </a:effectLst>
              </a:rPr>
              <a:t>Networking</a:t>
            </a:r>
          </a:p>
        </p:txBody>
      </p:sp>
      <p:sp>
        <p:nvSpPr>
          <p:cNvPr id="10" name="Oval 9"/>
          <p:cNvSpPr/>
          <p:nvPr/>
        </p:nvSpPr>
        <p:spPr>
          <a:xfrm>
            <a:off x="7807354" y="1474309"/>
            <a:ext cx="1798614" cy="911025"/>
          </a:xfrm>
          <a:prstGeom prst="ellipse">
            <a:avLst/>
          </a:prstGeom>
          <a:solidFill>
            <a:srgbClr val="FF6FCF"/>
          </a:solidFill>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dirty="0">
                <a:solidFill>
                  <a:schemeClr val="tx1">
                    <a:lumMod val="85000"/>
                    <a:lumOff val="15000"/>
                  </a:schemeClr>
                </a:solidFill>
                <a:effectLst>
                  <a:outerShdw blurRad="50800" dist="38100" dir="2700000" algn="tl" rotWithShape="0">
                    <a:srgbClr val="000000">
                      <a:alpha val="43000"/>
                    </a:srgbClr>
                  </a:outerShdw>
                </a:effectLst>
              </a:rPr>
              <a:t>Formal Methods</a:t>
            </a:r>
          </a:p>
        </p:txBody>
      </p:sp>
      <p:sp>
        <p:nvSpPr>
          <p:cNvPr id="11" name="Oval 10"/>
          <p:cNvSpPr/>
          <p:nvPr/>
        </p:nvSpPr>
        <p:spPr>
          <a:xfrm>
            <a:off x="7676408" y="2867075"/>
            <a:ext cx="1798614" cy="911025"/>
          </a:xfrm>
          <a:prstGeom prst="ellipse">
            <a:avLst/>
          </a:prstGeom>
          <a:solidFill>
            <a:srgbClr val="FFCC66"/>
          </a:solidFill>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dirty="0">
                <a:solidFill>
                  <a:schemeClr val="tx1">
                    <a:lumMod val="85000"/>
                    <a:lumOff val="15000"/>
                  </a:schemeClr>
                </a:solidFill>
                <a:effectLst>
                  <a:outerShdw blurRad="50800" dist="38100" dir="2700000" algn="tl" rotWithShape="0">
                    <a:srgbClr val="000000">
                      <a:alpha val="43000"/>
                    </a:srgbClr>
                  </a:outerShdw>
                </a:effectLst>
              </a:rPr>
              <a:t>Programming Languages</a:t>
            </a:r>
          </a:p>
        </p:txBody>
      </p:sp>
      <p:sp>
        <p:nvSpPr>
          <p:cNvPr id="12" name="Oval 11"/>
          <p:cNvSpPr/>
          <p:nvPr/>
        </p:nvSpPr>
        <p:spPr>
          <a:xfrm>
            <a:off x="7400440" y="2167320"/>
            <a:ext cx="1798614" cy="911025"/>
          </a:xfrm>
          <a:prstGeom prst="ellipse">
            <a:avLst/>
          </a:prstGeom>
          <a:solidFill>
            <a:srgbClr val="CC66FF"/>
          </a:solidFill>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dirty="0">
                <a:solidFill>
                  <a:schemeClr val="tx1">
                    <a:lumMod val="85000"/>
                    <a:lumOff val="15000"/>
                  </a:schemeClr>
                </a:solidFill>
                <a:effectLst>
                  <a:outerShdw blurRad="50800" dist="38100" dir="2700000" algn="tl" rotWithShape="0">
                    <a:srgbClr val="000000">
                      <a:alpha val="43000"/>
                    </a:srgbClr>
                  </a:outerShdw>
                </a:effectLst>
              </a:rPr>
              <a:t>Optimization Theory</a:t>
            </a:r>
          </a:p>
        </p:txBody>
      </p:sp>
      <p:sp>
        <p:nvSpPr>
          <p:cNvPr id="13" name="TextBox 12"/>
          <p:cNvSpPr txBox="1"/>
          <p:nvPr/>
        </p:nvSpPr>
        <p:spPr>
          <a:xfrm>
            <a:off x="1524000" y="3888500"/>
            <a:ext cx="9144000" cy="1569660"/>
          </a:xfrm>
          <a:prstGeom prst="rect">
            <a:avLst/>
          </a:prstGeom>
          <a:noFill/>
        </p:spPr>
        <p:txBody>
          <a:bodyPr wrap="square" rtlCol="0">
            <a:spAutoFit/>
          </a:bodyPr>
          <a:lstStyle/>
          <a:p>
            <a:pPr algn="ctr"/>
            <a:r>
              <a:rPr lang="en-US" sz="3200" dirty="0"/>
              <a:t>I design, build, measure and analyze large-scale networked systems that span multiple autonomous, potentially untrusted entities </a:t>
            </a:r>
          </a:p>
        </p:txBody>
      </p:sp>
      <p:sp>
        <p:nvSpPr>
          <p:cNvPr id="14" name="Oval 13"/>
          <p:cNvSpPr/>
          <p:nvPr/>
        </p:nvSpPr>
        <p:spPr>
          <a:xfrm>
            <a:off x="6367187" y="1474310"/>
            <a:ext cx="1798614" cy="911025"/>
          </a:xfrm>
          <a:prstGeom prst="ellipse">
            <a:avLst/>
          </a:prstGeom>
          <a:solidFill>
            <a:srgbClr val="CCFF66"/>
          </a:solidFill>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dirty="0">
                <a:solidFill>
                  <a:schemeClr val="tx1">
                    <a:lumMod val="85000"/>
                    <a:lumOff val="15000"/>
                  </a:schemeClr>
                </a:solidFill>
                <a:effectLst>
                  <a:outerShdw blurRad="50800" dist="38100" dir="2700000" algn="tl" rotWithShape="0">
                    <a:srgbClr val="000000">
                      <a:alpha val="43000"/>
                    </a:srgbClr>
                  </a:outerShdw>
                </a:effectLst>
              </a:rPr>
              <a:t>Security</a:t>
            </a:r>
          </a:p>
        </p:txBody>
      </p:sp>
      <p:sp>
        <p:nvSpPr>
          <p:cNvPr id="15" name="Oval 14"/>
          <p:cNvSpPr/>
          <p:nvPr/>
        </p:nvSpPr>
        <p:spPr>
          <a:xfrm>
            <a:off x="5874794" y="2062535"/>
            <a:ext cx="1798614" cy="911025"/>
          </a:xfrm>
          <a:prstGeom prst="ellipse">
            <a:avLst/>
          </a:prstGeom>
          <a:solidFill>
            <a:srgbClr val="66FFCC"/>
          </a:solidFill>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dirty="0">
                <a:solidFill>
                  <a:schemeClr val="tx1">
                    <a:lumMod val="85000"/>
                    <a:lumOff val="15000"/>
                  </a:schemeClr>
                </a:solidFill>
                <a:effectLst>
                  <a:outerShdw blurRad="50800" dist="38100" dir="2700000" algn="tl" rotWithShape="0">
                    <a:srgbClr val="000000">
                      <a:alpha val="43000"/>
                    </a:srgbClr>
                  </a:outerShdw>
                </a:effectLst>
              </a:rPr>
              <a:t>Machine Learning</a:t>
            </a:r>
          </a:p>
        </p:txBody>
      </p:sp>
      <p:sp>
        <p:nvSpPr>
          <p:cNvPr id="24" name="TextBox 23"/>
          <p:cNvSpPr txBox="1"/>
          <p:nvPr/>
        </p:nvSpPr>
        <p:spPr>
          <a:xfrm>
            <a:off x="1825447" y="5402244"/>
            <a:ext cx="8541106" cy="1384995"/>
          </a:xfrm>
          <a:prstGeom prst="rect">
            <a:avLst/>
          </a:prstGeom>
          <a:noFill/>
        </p:spPr>
        <p:txBody>
          <a:bodyPr wrap="square" rtlCol="0">
            <a:spAutoFit/>
          </a:bodyPr>
          <a:lstStyle/>
          <a:p>
            <a:pPr algn="ctr"/>
            <a:r>
              <a:rPr lang="en-US" sz="2800" b="1" i="1" dirty="0"/>
              <a:t>Goal:</a:t>
            </a:r>
            <a:r>
              <a:rPr lang="en-US" sz="2800" i="1" dirty="0"/>
              <a:t> Discover and apply fundamental principles and valuable knowledge on how to build scalable, dependable and future-proof systems, worthy of society’s trust</a:t>
            </a:r>
          </a:p>
        </p:txBody>
      </p:sp>
      <p:sp>
        <p:nvSpPr>
          <p:cNvPr id="9" name="Oval 8"/>
          <p:cNvSpPr/>
          <p:nvPr/>
        </p:nvSpPr>
        <p:spPr>
          <a:xfrm>
            <a:off x="2079942" y="1474309"/>
            <a:ext cx="2296258" cy="1163089"/>
          </a:xfrm>
          <a:prstGeom prst="ellipse">
            <a:avLst/>
          </a:prstGeom>
          <a:solidFill>
            <a:srgbClr val="FF6666"/>
          </a:solidFill>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dirty="0">
                <a:solidFill>
                  <a:schemeClr val="tx1">
                    <a:lumMod val="85000"/>
                    <a:lumOff val="15000"/>
                  </a:schemeClr>
                </a:solidFill>
                <a:effectLst>
                  <a:outerShdw blurRad="50800" dist="38100" dir="2700000" algn="tl" rotWithShape="0">
                    <a:srgbClr val="000000">
                      <a:alpha val="43000"/>
                    </a:srgbClr>
                  </a:outerShdw>
                </a:effectLst>
              </a:rPr>
              <a:t>Distributed Systems</a:t>
            </a:r>
          </a:p>
        </p:txBody>
      </p:sp>
      <p:sp>
        <p:nvSpPr>
          <p:cNvPr id="2" name="Date Placeholder 1"/>
          <p:cNvSpPr>
            <a:spLocks noGrp="1"/>
          </p:cNvSpPr>
          <p:nvPr>
            <p:ph type="dt" sz="half" idx="10"/>
          </p:nvPr>
        </p:nvSpPr>
        <p:spPr/>
        <p:txBody>
          <a:bodyPr/>
          <a:lstStyle/>
          <a:p>
            <a:r>
              <a:rPr lang="en-US" smtClean="0"/>
              <a:t>22/1/17</a:t>
            </a:r>
            <a:endParaRPr lang="en-US"/>
          </a:p>
        </p:txBody>
      </p:sp>
      <p:sp>
        <p:nvSpPr>
          <p:cNvPr id="3" name="Footer Placeholder 2"/>
          <p:cNvSpPr>
            <a:spLocks noGrp="1"/>
          </p:cNvSpPr>
          <p:nvPr>
            <p:ph type="ftr" sz="quarter" idx="11"/>
          </p:nvPr>
        </p:nvSpPr>
        <p:spPr/>
        <p:txBody>
          <a:bodyPr/>
          <a:lstStyle/>
          <a:p>
            <a:r>
              <a:rPr lang="en-US" smtClean="0"/>
              <a:t>CS 390G – S17</a:t>
            </a:r>
            <a:endParaRPr lang="en-US"/>
          </a:p>
        </p:txBody>
      </p:sp>
    </p:spTree>
    <p:extLst>
      <p:ext uri="{BB962C8B-B14F-4D97-AF65-F5344CB8AC3E}">
        <p14:creationId xmlns:p14="http://schemas.microsoft.com/office/powerpoint/2010/main" val="164084794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experimental method (Bacon, ...)</a:t>
            </a:r>
            <a:endParaRPr lang="en-US" dirty="0"/>
          </a:p>
        </p:txBody>
      </p:sp>
      <p:sp>
        <p:nvSpPr>
          <p:cNvPr id="3" name="Content Placeholder 2"/>
          <p:cNvSpPr>
            <a:spLocks noGrp="1"/>
          </p:cNvSpPr>
          <p:nvPr>
            <p:ph idx="1"/>
          </p:nvPr>
        </p:nvSpPr>
        <p:spPr/>
        <p:txBody>
          <a:bodyPr>
            <a:normAutofit fontScale="85000" lnSpcReduction="20000"/>
          </a:bodyPr>
          <a:lstStyle/>
          <a:p>
            <a:pPr marL="514350" indent="-514350">
              <a:buFont typeface="+mj-lt"/>
              <a:buAutoNum type="arabicPeriod"/>
            </a:pPr>
            <a:r>
              <a:rPr lang="en-US" dirty="0" smtClean="0"/>
              <a:t>Make </a:t>
            </a:r>
            <a:r>
              <a:rPr lang="en-US" b="1" dirty="0" smtClean="0"/>
              <a:t>observations</a:t>
            </a:r>
          </a:p>
          <a:p>
            <a:pPr marL="514350" indent="-514350">
              <a:buFont typeface="+mj-lt"/>
              <a:buAutoNum type="arabicPeriod"/>
            </a:pPr>
            <a:r>
              <a:rPr lang="en-US" dirty="0" smtClean="0"/>
              <a:t>Form </a:t>
            </a:r>
            <a:r>
              <a:rPr lang="en-US" b="1" dirty="0" smtClean="0"/>
              <a:t>hypotheses</a:t>
            </a:r>
            <a:r>
              <a:rPr lang="en-US" dirty="0" smtClean="0"/>
              <a:t> about </a:t>
            </a:r>
            <a:r>
              <a:rPr lang="en-US" b="1" dirty="0" smtClean="0"/>
              <a:t>causality</a:t>
            </a:r>
          </a:p>
          <a:p>
            <a:pPr marL="514350" indent="-514350">
              <a:buFont typeface="+mj-lt"/>
              <a:buAutoNum type="arabicPeriod"/>
            </a:pPr>
            <a:r>
              <a:rPr lang="en-US" dirty="0" smtClean="0"/>
              <a:t>Make </a:t>
            </a:r>
            <a:r>
              <a:rPr lang="en-US" b="1" dirty="0" smtClean="0"/>
              <a:t>predictions</a:t>
            </a:r>
          </a:p>
          <a:p>
            <a:pPr marL="514350" indent="-514350">
              <a:buFont typeface="+mj-lt"/>
              <a:buAutoNum type="arabicPeriod"/>
            </a:pPr>
            <a:r>
              <a:rPr lang="en-US" dirty="0" smtClean="0"/>
              <a:t>Perform an </a:t>
            </a:r>
            <a:r>
              <a:rPr lang="en-US" b="1" dirty="0" smtClean="0"/>
              <a:t>experiment</a:t>
            </a:r>
            <a:r>
              <a:rPr lang="en-US" dirty="0" smtClean="0"/>
              <a:t>:</a:t>
            </a:r>
          </a:p>
          <a:p>
            <a:pPr lvl="1"/>
            <a:r>
              <a:rPr lang="en-US" dirty="0" smtClean="0"/>
              <a:t>Manipulate </a:t>
            </a:r>
            <a:r>
              <a:rPr lang="en-US" b="1" dirty="0" smtClean="0"/>
              <a:t>independent variables</a:t>
            </a:r>
          </a:p>
          <a:p>
            <a:pPr lvl="1"/>
            <a:r>
              <a:rPr lang="en-US" dirty="0" smtClean="0"/>
              <a:t>Hold other variables </a:t>
            </a:r>
            <a:r>
              <a:rPr lang="en-US" b="1" dirty="0" smtClean="0"/>
              <a:t>constant</a:t>
            </a:r>
          </a:p>
          <a:p>
            <a:pPr lvl="1"/>
            <a:r>
              <a:rPr lang="en-US" dirty="0" smtClean="0"/>
              <a:t>Measure </a:t>
            </a:r>
            <a:r>
              <a:rPr lang="en-US" b="1" dirty="0" smtClean="0"/>
              <a:t>dependent variables</a:t>
            </a:r>
          </a:p>
          <a:p>
            <a:pPr lvl="1"/>
            <a:r>
              <a:rPr lang="en-US" dirty="0" smtClean="0"/>
              <a:t>Compensate for </a:t>
            </a:r>
            <a:r>
              <a:rPr lang="en-US" b="1" dirty="0" smtClean="0"/>
              <a:t>random error</a:t>
            </a:r>
            <a:r>
              <a:rPr lang="en-US" dirty="0" smtClean="0"/>
              <a:t>	(e.g., variance such as timer ticks)</a:t>
            </a:r>
          </a:p>
          <a:p>
            <a:pPr lvl="1"/>
            <a:r>
              <a:rPr lang="en-US" b="1" dirty="0" smtClean="0"/>
              <a:t>Control</a:t>
            </a:r>
            <a:r>
              <a:rPr lang="en-US" dirty="0" smtClean="0"/>
              <a:t> for </a:t>
            </a:r>
            <a:r>
              <a:rPr lang="en-US" b="1" dirty="0" smtClean="0"/>
              <a:t>confounding variables</a:t>
            </a:r>
            <a:r>
              <a:rPr lang="en-US" dirty="0" smtClean="0"/>
              <a:t>	(e.g., in-production experiments)</a:t>
            </a:r>
          </a:p>
          <a:p>
            <a:pPr lvl="1"/>
            <a:r>
              <a:rPr lang="en-US" dirty="0" smtClean="0"/>
              <a:t>Focus on </a:t>
            </a:r>
            <a:r>
              <a:rPr lang="en-US" b="1" dirty="0" smtClean="0"/>
              <a:t>reproducibility</a:t>
            </a:r>
            <a:endParaRPr lang="en-US" dirty="0" smtClean="0"/>
          </a:p>
          <a:p>
            <a:pPr marL="514350" indent="-514350">
              <a:buFont typeface="+mj-lt"/>
              <a:buAutoNum type="arabicPeriod"/>
            </a:pPr>
            <a:r>
              <a:rPr lang="en-US" b="1" dirty="0" smtClean="0"/>
              <a:t>Analyze</a:t>
            </a:r>
            <a:r>
              <a:rPr lang="en-US" dirty="0" smtClean="0"/>
              <a:t> results of experiment</a:t>
            </a:r>
          </a:p>
          <a:p>
            <a:pPr marL="514350" indent="-514350">
              <a:buFont typeface="+mj-lt"/>
              <a:buAutoNum type="arabicPeriod"/>
            </a:pPr>
            <a:r>
              <a:rPr lang="en-US" dirty="0" smtClean="0"/>
              <a:t>Draw a </a:t>
            </a:r>
            <a:r>
              <a:rPr lang="en-US" b="1" dirty="0" smtClean="0"/>
              <a:t>conclusion</a:t>
            </a:r>
          </a:p>
          <a:p>
            <a:pPr marL="514350" indent="-514350">
              <a:buFont typeface="+mj-lt"/>
              <a:buAutoNum type="arabicPeriod"/>
            </a:pPr>
            <a:r>
              <a:rPr lang="en-US" b="1" dirty="0" smtClean="0"/>
              <a:t>Report</a:t>
            </a:r>
            <a:r>
              <a:rPr lang="en-US" dirty="0" smtClean="0"/>
              <a:t> results</a:t>
            </a:r>
            <a:endParaRPr lang="en-US" dirty="0"/>
          </a:p>
        </p:txBody>
      </p:sp>
      <p:sp>
        <p:nvSpPr>
          <p:cNvPr id="4" name="TextBox 3"/>
          <p:cNvSpPr txBox="1"/>
          <p:nvPr/>
        </p:nvSpPr>
        <p:spPr>
          <a:xfrm>
            <a:off x="7094044" y="5253633"/>
            <a:ext cx="4719625" cy="1015663"/>
          </a:xfrm>
          <a:prstGeom prst="rect">
            <a:avLst/>
          </a:prstGeom>
          <a:noFill/>
        </p:spPr>
        <p:txBody>
          <a:bodyPr wrap="none" rtlCol="0">
            <a:spAutoFit/>
          </a:bodyPr>
          <a:lstStyle/>
          <a:p>
            <a:r>
              <a:rPr lang="en-US" sz="2000" dirty="0" smtClean="0"/>
              <a:t>Read (if you haven’t):</a:t>
            </a:r>
            <a:br>
              <a:rPr lang="en-US" sz="2000" dirty="0" smtClean="0"/>
            </a:br>
            <a:r>
              <a:rPr lang="en-US" sz="2000" dirty="0" smtClean="0">
                <a:hlinkClick r:id="rId2"/>
              </a:rPr>
              <a:t>Repeatability in computer systems research</a:t>
            </a:r>
            <a:r>
              <a:rPr lang="en-US" sz="2000" dirty="0" smtClean="0"/>
              <a:t/>
            </a:r>
            <a:br>
              <a:rPr lang="en-US" sz="2000" dirty="0" smtClean="0"/>
            </a:br>
            <a:r>
              <a:rPr lang="en-US" sz="2000" dirty="0" smtClean="0"/>
              <a:t>by C. </a:t>
            </a:r>
            <a:r>
              <a:rPr lang="en-US" sz="2000" dirty="0" err="1" smtClean="0"/>
              <a:t>Collberg</a:t>
            </a:r>
            <a:r>
              <a:rPr lang="en-US" sz="2000" dirty="0" smtClean="0"/>
              <a:t> and T. A. </a:t>
            </a:r>
            <a:r>
              <a:rPr lang="en-US" sz="2000" dirty="0" err="1" smtClean="0"/>
              <a:t>Proebsting</a:t>
            </a:r>
            <a:endParaRPr lang="en-US" sz="2000" dirty="0"/>
          </a:p>
        </p:txBody>
      </p:sp>
      <p:sp>
        <p:nvSpPr>
          <p:cNvPr id="5" name="Date Placeholder 4"/>
          <p:cNvSpPr>
            <a:spLocks noGrp="1"/>
          </p:cNvSpPr>
          <p:nvPr>
            <p:ph type="dt" sz="half" idx="10"/>
          </p:nvPr>
        </p:nvSpPr>
        <p:spPr/>
        <p:txBody>
          <a:bodyPr/>
          <a:lstStyle/>
          <a:p>
            <a:r>
              <a:rPr lang="en-US" smtClean="0"/>
              <a:t>22/1/17</a:t>
            </a:r>
            <a:endParaRPr lang="en-US"/>
          </a:p>
        </p:txBody>
      </p:sp>
      <p:sp>
        <p:nvSpPr>
          <p:cNvPr id="6" name="Footer Placeholder 5"/>
          <p:cNvSpPr>
            <a:spLocks noGrp="1"/>
          </p:cNvSpPr>
          <p:nvPr>
            <p:ph type="ftr" sz="quarter" idx="11"/>
          </p:nvPr>
        </p:nvSpPr>
        <p:spPr/>
        <p:txBody>
          <a:bodyPr/>
          <a:lstStyle/>
          <a:p>
            <a:r>
              <a:rPr lang="en-US" smtClean="0"/>
              <a:t>CS 390G – S17</a:t>
            </a:r>
            <a:endParaRPr lang="en-US"/>
          </a:p>
        </p:txBody>
      </p:sp>
      <p:sp>
        <p:nvSpPr>
          <p:cNvPr id="7" name="Slide Number Placeholder 6"/>
          <p:cNvSpPr>
            <a:spLocks noGrp="1"/>
          </p:cNvSpPr>
          <p:nvPr>
            <p:ph type="sldNum" sz="quarter" idx="12"/>
          </p:nvPr>
        </p:nvSpPr>
        <p:spPr/>
        <p:txBody>
          <a:bodyPr/>
          <a:lstStyle/>
          <a:p>
            <a:fld id="{F00C8655-F74F-7445-B09D-C543647811CF}" type="slidenum">
              <a:rPr lang="en-US" smtClean="0"/>
              <a:t>40</a:t>
            </a:fld>
            <a:endParaRPr lang="en-US"/>
          </a:p>
        </p:txBody>
      </p:sp>
    </p:spTree>
    <p:extLst>
      <p:ext uri="{BB962C8B-B14F-4D97-AF65-F5344CB8AC3E}">
        <p14:creationId xmlns:p14="http://schemas.microsoft.com/office/powerpoint/2010/main" val="123916837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easier things you can measure</a:t>
            </a:r>
            <a:endParaRPr lang="en-US" dirty="0"/>
          </a:p>
        </p:txBody>
      </p:sp>
      <p:sp>
        <p:nvSpPr>
          <p:cNvPr id="3" name="Content Placeholder 2"/>
          <p:cNvSpPr>
            <a:spLocks noGrp="1"/>
          </p:cNvSpPr>
          <p:nvPr>
            <p:ph idx="1"/>
          </p:nvPr>
        </p:nvSpPr>
        <p:spPr/>
        <p:txBody>
          <a:bodyPr>
            <a:normAutofit/>
          </a:bodyPr>
          <a:lstStyle/>
          <a:p>
            <a:r>
              <a:rPr lang="en-US" b="1" dirty="0" smtClean="0"/>
              <a:t>Performance</a:t>
            </a:r>
          </a:p>
          <a:p>
            <a:pPr lvl="1"/>
            <a:r>
              <a:rPr lang="en-US" b="1" dirty="0" smtClean="0"/>
              <a:t>Throughput</a:t>
            </a:r>
            <a:r>
              <a:rPr lang="en-US" dirty="0" smtClean="0"/>
              <a:t> and/or </a:t>
            </a:r>
            <a:r>
              <a:rPr lang="en-US" b="1" dirty="0" smtClean="0"/>
              <a:t>latency</a:t>
            </a:r>
            <a:r>
              <a:rPr lang="en-US" dirty="0" smtClean="0"/>
              <a:t>?</a:t>
            </a:r>
          </a:p>
          <a:p>
            <a:pPr lvl="1"/>
            <a:r>
              <a:rPr lang="en-US" b="1" dirty="0" smtClean="0"/>
              <a:t>Scalability </a:t>
            </a:r>
            <a:r>
              <a:rPr lang="en-US" dirty="0" smtClean="0"/>
              <a:t>as cores/disks/nodes/links/packets... increase?</a:t>
            </a:r>
          </a:p>
          <a:p>
            <a:pPr lvl="1"/>
            <a:r>
              <a:rPr lang="en-US" b="1" dirty="0" smtClean="0"/>
              <a:t>Energy use</a:t>
            </a:r>
            <a:r>
              <a:rPr lang="en-US" dirty="0" smtClean="0"/>
              <a:t>?</a:t>
            </a:r>
          </a:p>
          <a:p>
            <a:r>
              <a:rPr lang="en-US" b="1" dirty="0" smtClean="0"/>
              <a:t>Resilience / robustness</a:t>
            </a:r>
          </a:p>
          <a:p>
            <a:pPr lvl="1"/>
            <a:r>
              <a:rPr lang="en-US" dirty="0" smtClean="0"/>
              <a:t>Packet loss? Network partition?</a:t>
            </a:r>
          </a:p>
          <a:p>
            <a:pPr lvl="1"/>
            <a:r>
              <a:rPr lang="en-US" dirty="0" smtClean="0"/>
              <a:t>Node failures? Disk failures?</a:t>
            </a:r>
          </a:p>
          <a:p>
            <a:r>
              <a:rPr lang="en-US" b="1" dirty="0" smtClean="0"/>
              <a:t>Compatibility / deployment realism</a:t>
            </a:r>
          </a:p>
          <a:p>
            <a:pPr lvl="1"/>
            <a:r>
              <a:rPr lang="en-US" dirty="0" smtClean="0"/>
              <a:t>Source-code / binary impact on affected applications?</a:t>
            </a:r>
          </a:p>
          <a:p>
            <a:pPr lvl="1"/>
            <a:r>
              <a:rPr lang="en-US" dirty="0" smtClean="0"/>
              <a:t>Protocol / format deployment scenarios?</a:t>
            </a:r>
            <a:endParaRPr lang="en-US" dirty="0"/>
          </a:p>
        </p:txBody>
      </p:sp>
      <p:sp>
        <p:nvSpPr>
          <p:cNvPr id="4" name="Date Placeholder 3"/>
          <p:cNvSpPr>
            <a:spLocks noGrp="1"/>
          </p:cNvSpPr>
          <p:nvPr>
            <p:ph type="dt" sz="half" idx="10"/>
          </p:nvPr>
        </p:nvSpPr>
        <p:spPr/>
        <p:txBody>
          <a:bodyPr/>
          <a:lstStyle/>
          <a:p>
            <a:r>
              <a:rPr lang="en-US" smtClean="0"/>
              <a:t>22/1/17</a:t>
            </a:r>
            <a:endParaRPr lang="en-US"/>
          </a:p>
        </p:txBody>
      </p:sp>
      <p:sp>
        <p:nvSpPr>
          <p:cNvPr id="5" name="Footer Placeholder 4"/>
          <p:cNvSpPr>
            <a:spLocks noGrp="1"/>
          </p:cNvSpPr>
          <p:nvPr>
            <p:ph type="ftr" sz="quarter" idx="11"/>
          </p:nvPr>
        </p:nvSpPr>
        <p:spPr/>
        <p:txBody>
          <a:bodyPr/>
          <a:lstStyle/>
          <a:p>
            <a:r>
              <a:rPr lang="en-US" smtClean="0"/>
              <a:t>CS 390G – S17</a:t>
            </a:r>
            <a:endParaRPr lang="en-US"/>
          </a:p>
        </p:txBody>
      </p:sp>
      <p:sp>
        <p:nvSpPr>
          <p:cNvPr id="6" name="Slide Number Placeholder 5"/>
          <p:cNvSpPr>
            <a:spLocks noGrp="1"/>
          </p:cNvSpPr>
          <p:nvPr>
            <p:ph type="sldNum" sz="quarter" idx="12"/>
          </p:nvPr>
        </p:nvSpPr>
        <p:spPr/>
        <p:txBody>
          <a:bodyPr/>
          <a:lstStyle/>
          <a:p>
            <a:fld id="{F00C8655-F74F-7445-B09D-C543647811CF}" type="slidenum">
              <a:rPr lang="en-US" smtClean="0"/>
              <a:t>41</a:t>
            </a:fld>
            <a:endParaRPr lang="en-US"/>
          </a:p>
        </p:txBody>
      </p:sp>
    </p:spTree>
    <p:extLst>
      <p:ext uri="{BB962C8B-B14F-4D97-AF65-F5344CB8AC3E}">
        <p14:creationId xmlns:p14="http://schemas.microsoft.com/office/powerpoint/2010/main" val="120665915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harder things to measure</a:t>
            </a:r>
            <a:endParaRPr lang="en-US" dirty="0"/>
          </a:p>
        </p:txBody>
      </p:sp>
      <p:sp>
        <p:nvSpPr>
          <p:cNvPr id="3" name="Content Placeholder 2"/>
          <p:cNvSpPr>
            <a:spLocks noGrp="1"/>
          </p:cNvSpPr>
          <p:nvPr>
            <p:ph idx="1"/>
          </p:nvPr>
        </p:nvSpPr>
        <p:spPr/>
        <p:txBody>
          <a:bodyPr>
            <a:normAutofit lnSpcReduction="10000"/>
          </a:bodyPr>
          <a:lstStyle/>
          <a:p>
            <a:r>
              <a:rPr lang="en-US" b="1" dirty="0" smtClean="0"/>
              <a:t>Security</a:t>
            </a:r>
          </a:p>
          <a:p>
            <a:pPr lvl="1"/>
            <a:r>
              <a:rPr lang="en-US" dirty="0" smtClean="0"/>
              <a:t>Effect on past vulnerabilities?</a:t>
            </a:r>
          </a:p>
          <a:p>
            <a:pPr lvl="1"/>
            <a:r>
              <a:rPr lang="en-US" dirty="0" smtClean="0"/>
              <a:t>Trusted Computing Base (TCB) size?</a:t>
            </a:r>
          </a:p>
          <a:p>
            <a:pPr lvl="1"/>
            <a:r>
              <a:rPr lang="en-US" dirty="0" smtClean="0"/>
              <a:t>Automated reasoning / proofs?</a:t>
            </a:r>
          </a:p>
          <a:p>
            <a:pPr lvl="1"/>
            <a:r>
              <a:rPr lang="en-US" dirty="0" smtClean="0"/>
              <a:t>Services enabled by new security features?</a:t>
            </a:r>
          </a:p>
          <a:p>
            <a:r>
              <a:rPr lang="en-US" b="1" dirty="0" smtClean="0"/>
              <a:t>Maintenance burden / </a:t>
            </a:r>
            <a:r>
              <a:rPr lang="en-US" b="1" dirty="0" err="1" smtClean="0"/>
              <a:t>debuggability</a:t>
            </a:r>
            <a:endParaRPr lang="en-US" b="1" dirty="0" smtClean="0"/>
          </a:p>
          <a:p>
            <a:pPr lvl="1"/>
            <a:r>
              <a:rPr lang="en-US" dirty="0" smtClean="0"/>
              <a:t>Potential costs of adoption / deployment?</a:t>
            </a:r>
          </a:p>
          <a:p>
            <a:pPr lvl="1"/>
            <a:r>
              <a:rPr lang="en-US" dirty="0" smtClean="0"/>
              <a:t>New kinds of bugs – and mitigations for them?</a:t>
            </a:r>
          </a:p>
          <a:p>
            <a:r>
              <a:rPr lang="en-US" b="1" dirty="0" smtClean="0"/>
              <a:t>User experience</a:t>
            </a:r>
          </a:p>
          <a:p>
            <a:pPr lvl="1"/>
            <a:r>
              <a:rPr lang="en-US" dirty="0" smtClean="0"/>
              <a:t>User studies – but they are hard!</a:t>
            </a:r>
          </a:p>
          <a:p>
            <a:pPr lvl="1"/>
            <a:r>
              <a:rPr lang="en-US" dirty="0" smtClean="0"/>
              <a:t>Identify proxies through real-system traces – e.g., latency?</a:t>
            </a:r>
            <a:endParaRPr lang="en-US" dirty="0"/>
          </a:p>
        </p:txBody>
      </p:sp>
      <p:sp>
        <p:nvSpPr>
          <p:cNvPr id="4" name="Date Placeholder 3"/>
          <p:cNvSpPr>
            <a:spLocks noGrp="1"/>
          </p:cNvSpPr>
          <p:nvPr>
            <p:ph type="dt" sz="half" idx="10"/>
          </p:nvPr>
        </p:nvSpPr>
        <p:spPr/>
        <p:txBody>
          <a:bodyPr/>
          <a:lstStyle/>
          <a:p>
            <a:r>
              <a:rPr lang="en-US" smtClean="0"/>
              <a:t>22/1/17</a:t>
            </a:r>
            <a:endParaRPr lang="en-US"/>
          </a:p>
        </p:txBody>
      </p:sp>
      <p:sp>
        <p:nvSpPr>
          <p:cNvPr id="5" name="Footer Placeholder 4"/>
          <p:cNvSpPr>
            <a:spLocks noGrp="1"/>
          </p:cNvSpPr>
          <p:nvPr>
            <p:ph type="ftr" sz="quarter" idx="11"/>
          </p:nvPr>
        </p:nvSpPr>
        <p:spPr/>
        <p:txBody>
          <a:bodyPr/>
          <a:lstStyle/>
          <a:p>
            <a:r>
              <a:rPr lang="en-US" smtClean="0"/>
              <a:t>CS 390G – S17</a:t>
            </a:r>
            <a:endParaRPr lang="en-US"/>
          </a:p>
        </p:txBody>
      </p:sp>
      <p:sp>
        <p:nvSpPr>
          <p:cNvPr id="6" name="Slide Number Placeholder 5"/>
          <p:cNvSpPr>
            <a:spLocks noGrp="1"/>
          </p:cNvSpPr>
          <p:nvPr>
            <p:ph type="sldNum" sz="quarter" idx="12"/>
          </p:nvPr>
        </p:nvSpPr>
        <p:spPr/>
        <p:txBody>
          <a:bodyPr/>
          <a:lstStyle/>
          <a:p>
            <a:fld id="{F00C8655-F74F-7445-B09D-C543647811CF}" type="slidenum">
              <a:rPr lang="en-US" smtClean="0"/>
              <a:t>42</a:t>
            </a:fld>
            <a:endParaRPr lang="en-US"/>
          </a:p>
        </p:txBody>
      </p:sp>
    </p:spTree>
    <p:extLst>
      <p:ext uri="{BB962C8B-B14F-4D97-AF65-F5344CB8AC3E}">
        <p14:creationId xmlns:p14="http://schemas.microsoft.com/office/powerpoint/2010/main" val="87774077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Bias, error, fidelity, and generality</a:t>
            </a:r>
            <a:endParaRPr lang="en-US" dirty="0"/>
          </a:p>
        </p:txBody>
      </p:sp>
      <p:sp>
        <p:nvSpPr>
          <p:cNvPr id="3" name="Content Placeholder 2"/>
          <p:cNvSpPr>
            <a:spLocks noGrp="1"/>
          </p:cNvSpPr>
          <p:nvPr>
            <p:ph idx="1"/>
          </p:nvPr>
        </p:nvSpPr>
        <p:spPr/>
        <p:txBody>
          <a:bodyPr>
            <a:normAutofit/>
          </a:bodyPr>
          <a:lstStyle/>
          <a:p>
            <a:r>
              <a:rPr lang="en-US" b="1" dirty="0" err="1" smtClean="0"/>
              <a:t>Analyse</a:t>
            </a:r>
            <a:r>
              <a:rPr lang="en-US" dirty="0" smtClean="0"/>
              <a:t>, </a:t>
            </a:r>
            <a:r>
              <a:rPr lang="en-US" b="1" dirty="0" err="1" smtClean="0"/>
              <a:t>minimise</a:t>
            </a:r>
            <a:r>
              <a:rPr lang="en-US" dirty="0" smtClean="0"/>
              <a:t>, and </a:t>
            </a:r>
            <a:r>
              <a:rPr lang="en-US" b="1" dirty="0" smtClean="0"/>
              <a:t>document </a:t>
            </a:r>
            <a:r>
              <a:rPr lang="en-US" dirty="0" smtClean="0"/>
              <a:t>error:</a:t>
            </a:r>
          </a:p>
          <a:p>
            <a:pPr lvl="1"/>
            <a:r>
              <a:rPr lang="en-US" dirty="0" smtClean="0"/>
              <a:t>Experimenter bias</a:t>
            </a:r>
          </a:p>
          <a:p>
            <a:pPr lvl="1"/>
            <a:r>
              <a:rPr lang="en-US" dirty="0" smtClean="0"/>
              <a:t>Random error / sampling effects</a:t>
            </a:r>
          </a:p>
          <a:p>
            <a:pPr lvl="1"/>
            <a:r>
              <a:rPr lang="en-US" dirty="0" smtClean="0"/>
              <a:t>Confounding variables / controls</a:t>
            </a:r>
          </a:p>
          <a:p>
            <a:pPr lvl="1"/>
            <a:r>
              <a:rPr lang="en-US" dirty="0" smtClean="0"/>
              <a:t>Probe and measurement effects</a:t>
            </a:r>
          </a:p>
          <a:p>
            <a:pPr lvl="1"/>
            <a:r>
              <a:rPr lang="en-US" dirty="0" smtClean="0"/>
              <a:t>Simulation fidelity / configuration realism</a:t>
            </a:r>
          </a:p>
          <a:p>
            <a:pPr lvl="1"/>
            <a:r>
              <a:rPr lang="en-US" dirty="0" smtClean="0"/>
              <a:t>Workload / benchmark realism</a:t>
            </a:r>
          </a:p>
          <a:p>
            <a:pPr lvl="1"/>
            <a:r>
              <a:rPr lang="en-US" dirty="0" smtClean="0"/>
              <a:t>Generality and scope of results</a:t>
            </a:r>
          </a:p>
          <a:p>
            <a:r>
              <a:rPr lang="en-US" dirty="0" smtClean="0"/>
              <a:t>Real-system measurements are </a:t>
            </a:r>
            <a:r>
              <a:rPr lang="en-US" b="1" dirty="0" smtClean="0"/>
              <a:t>samples</a:t>
            </a:r>
            <a:r>
              <a:rPr lang="en-US" dirty="0" smtClean="0"/>
              <a:t> in </a:t>
            </a:r>
            <a:r>
              <a:rPr lang="en-US" b="1" dirty="0" smtClean="0"/>
              <a:t>distributions</a:t>
            </a:r>
          </a:p>
          <a:p>
            <a:pPr lvl="1"/>
            <a:r>
              <a:rPr lang="en-US" dirty="0" smtClean="0"/>
              <a:t>Use </a:t>
            </a:r>
            <a:r>
              <a:rPr lang="en-US" b="1" dirty="0" smtClean="0"/>
              <a:t>statistics </a:t>
            </a:r>
            <a:r>
              <a:rPr lang="en-US" dirty="0" smtClean="0"/>
              <a:t>to interpret significance of results</a:t>
            </a:r>
            <a:endParaRPr lang="en-US" dirty="0"/>
          </a:p>
        </p:txBody>
      </p:sp>
      <p:sp>
        <p:nvSpPr>
          <p:cNvPr id="4" name="Date Placeholder 3"/>
          <p:cNvSpPr>
            <a:spLocks noGrp="1"/>
          </p:cNvSpPr>
          <p:nvPr>
            <p:ph type="dt" sz="half" idx="10"/>
          </p:nvPr>
        </p:nvSpPr>
        <p:spPr/>
        <p:txBody>
          <a:bodyPr/>
          <a:lstStyle/>
          <a:p>
            <a:r>
              <a:rPr lang="en-US" smtClean="0"/>
              <a:t>22/1/17</a:t>
            </a:r>
            <a:endParaRPr lang="en-US"/>
          </a:p>
        </p:txBody>
      </p:sp>
      <p:sp>
        <p:nvSpPr>
          <p:cNvPr id="5" name="Footer Placeholder 4"/>
          <p:cNvSpPr>
            <a:spLocks noGrp="1"/>
          </p:cNvSpPr>
          <p:nvPr>
            <p:ph type="ftr" sz="quarter" idx="11"/>
          </p:nvPr>
        </p:nvSpPr>
        <p:spPr/>
        <p:txBody>
          <a:bodyPr/>
          <a:lstStyle/>
          <a:p>
            <a:r>
              <a:rPr lang="en-US" smtClean="0"/>
              <a:t>CS 390G – S17</a:t>
            </a:r>
            <a:endParaRPr lang="en-US"/>
          </a:p>
        </p:txBody>
      </p:sp>
      <p:sp>
        <p:nvSpPr>
          <p:cNvPr id="6" name="Slide Number Placeholder 5"/>
          <p:cNvSpPr>
            <a:spLocks noGrp="1"/>
          </p:cNvSpPr>
          <p:nvPr>
            <p:ph type="sldNum" sz="quarter" idx="12"/>
          </p:nvPr>
        </p:nvSpPr>
        <p:spPr/>
        <p:txBody>
          <a:bodyPr/>
          <a:lstStyle/>
          <a:p>
            <a:fld id="{F00C8655-F74F-7445-B09D-C543647811CF}" type="slidenum">
              <a:rPr lang="en-US" smtClean="0"/>
              <a:t>43</a:t>
            </a:fld>
            <a:endParaRPr lang="en-US"/>
          </a:p>
        </p:txBody>
      </p:sp>
    </p:spTree>
    <p:extLst>
      <p:ext uri="{BB962C8B-B14F-4D97-AF65-F5344CB8AC3E}">
        <p14:creationId xmlns:p14="http://schemas.microsoft.com/office/powerpoint/2010/main" val="205279344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Q&amp;A</a:t>
            </a:r>
            <a:endParaRPr lang="en-US" dirty="0"/>
          </a:p>
        </p:txBody>
      </p:sp>
      <p:sp>
        <p:nvSpPr>
          <p:cNvPr id="5" name="Text Placeholder 4"/>
          <p:cNvSpPr>
            <a:spLocks noGrp="1"/>
          </p:cNvSpPr>
          <p:nvPr>
            <p:ph type="body" idx="1"/>
          </p:nvPr>
        </p:nvSpPr>
        <p:spPr/>
        <p:txBody>
          <a:bodyPr/>
          <a:lstStyle/>
          <a:p>
            <a:r>
              <a:rPr lang="en-US" dirty="0" smtClean="0"/>
              <a:t>That was a short introduction to systems research</a:t>
            </a:r>
            <a:endParaRPr lang="en-US" dirty="0"/>
          </a:p>
        </p:txBody>
      </p:sp>
      <p:sp>
        <p:nvSpPr>
          <p:cNvPr id="6" name="TextBox 5"/>
          <p:cNvSpPr txBox="1"/>
          <p:nvPr/>
        </p:nvSpPr>
        <p:spPr>
          <a:xfrm>
            <a:off x="5771213" y="5372594"/>
            <a:ext cx="5826210" cy="707886"/>
          </a:xfrm>
          <a:prstGeom prst="rect">
            <a:avLst/>
          </a:prstGeom>
          <a:noFill/>
        </p:spPr>
        <p:txBody>
          <a:bodyPr wrap="none" rtlCol="0">
            <a:spAutoFit/>
          </a:bodyPr>
          <a:lstStyle/>
          <a:p>
            <a:r>
              <a:rPr lang="en-US" sz="2000" dirty="0" smtClean="0"/>
              <a:t>Read </a:t>
            </a:r>
            <a:r>
              <a:rPr lang="en-US" sz="2000" dirty="0" smtClean="0">
                <a:hlinkClick r:id="rId2"/>
              </a:rPr>
              <a:t>How to be a computer systems graduate student</a:t>
            </a:r>
            <a:r>
              <a:rPr lang="en-US" sz="2000" dirty="0" smtClean="0"/>
              <a:t/>
            </a:r>
            <a:br>
              <a:rPr lang="en-US" sz="2000" dirty="0" smtClean="0"/>
            </a:br>
            <a:r>
              <a:rPr lang="en-US" sz="2000" dirty="0" smtClean="0"/>
              <a:t>by Richard Martin</a:t>
            </a:r>
          </a:p>
        </p:txBody>
      </p:sp>
      <p:sp>
        <p:nvSpPr>
          <p:cNvPr id="7" name="Date Placeholder 6"/>
          <p:cNvSpPr>
            <a:spLocks noGrp="1"/>
          </p:cNvSpPr>
          <p:nvPr>
            <p:ph type="dt" sz="half" idx="10"/>
          </p:nvPr>
        </p:nvSpPr>
        <p:spPr/>
        <p:txBody>
          <a:bodyPr/>
          <a:lstStyle/>
          <a:p>
            <a:r>
              <a:rPr lang="en-US" smtClean="0"/>
              <a:t>22/1/17</a:t>
            </a:r>
            <a:endParaRPr lang="en-US"/>
          </a:p>
        </p:txBody>
      </p:sp>
      <p:sp>
        <p:nvSpPr>
          <p:cNvPr id="8" name="Footer Placeholder 7"/>
          <p:cNvSpPr>
            <a:spLocks noGrp="1"/>
          </p:cNvSpPr>
          <p:nvPr>
            <p:ph type="ftr" sz="quarter" idx="11"/>
          </p:nvPr>
        </p:nvSpPr>
        <p:spPr/>
        <p:txBody>
          <a:bodyPr/>
          <a:lstStyle/>
          <a:p>
            <a:r>
              <a:rPr lang="en-US" smtClean="0"/>
              <a:t>CS 390G – S17</a:t>
            </a:r>
            <a:endParaRPr lang="en-US"/>
          </a:p>
        </p:txBody>
      </p:sp>
      <p:sp>
        <p:nvSpPr>
          <p:cNvPr id="9" name="Slide Number Placeholder 8"/>
          <p:cNvSpPr>
            <a:spLocks noGrp="1"/>
          </p:cNvSpPr>
          <p:nvPr>
            <p:ph type="sldNum" sz="quarter" idx="12"/>
          </p:nvPr>
        </p:nvSpPr>
        <p:spPr/>
        <p:txBody>
          <a:bodyPr/>
          <a:lstStyle/>
          <a:p>
            <a:fld id="{F00C8655-F74F-7445-B09D-C543647811CF}" type="slidenum">
              <a:rPr lang="en-US" smtClean="0"/>
              <a:t>44</a:t>
            </a:fld>
            <a:endParaRPr lang="en-US"/>
          </a:p>
        </p:txBody>
      </p:sp>
    </p:spTree>
    <p:extLst>
      <p:ext uri="{BB962C8B-B14F-4D97-AF65-F5344CB8AC3E}">
        <p14:creationId xmlns:p14="http://schemas.microsoft.com/office/powerpoint/2010/main" val="23699559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Credits</a:t>
            </a:r>
            <a:endParaRPr lang="en-US" dirty="0"/>
          </a:p>
        </p:txBody>
      </p:sp>
      <p:sp>
        <p:nvSpPr>
          <p:cNvPr id="3" name="Content Placeholder 2"/>
          <p:cNvSpPr>
            <a:spLocks noGrp="1"/>
          </p:cNvSpPr>
          <p:nvPr>
            <p:ph idx="1"/>
          </p:nvPr>
        </p:nvSpPr>
        <p:spPr/>
        <p:txBody>
          <a:bodyPr/>
          <a:lstStyle/>
          <a:p>
            <a:r>
              <a:rPr lang="en-US" dirty="0" smtClean="0"/>
              <a:t>In designing and running this course, I acknowledge inspirations from</a:t>
            </a:r>
          </a:p>
          <a:p>
            <a:r>
              <a:rPr lang="en-US" dirty="0" smtClean="0"/>
              <a:t>UIUC CS 525 by </a:t>
            </a:r>
            <a:r>
              <a:rPr lang="en-US" dirty="0" err="1" smtClean="0"/>
              <a:t>Indranil</a:t>
            </a:r>
            <a:r>
              <a:rPr lang="en-US" dirty="0" smtClean="0"/>
              <a:t> Gupta (Indy)</a:t>
            </a:r>
          </a:p>
          <a:p>
            <a:r>
              <a:rPr lang="en-US" dirty="0" smtClean="0"/>
              <a:t>Michigan EECS 582 by </a:t>
            </a:r>
            <a:r>
              <a:rPr lang="en-US" dirty="0" err="1" smtClean="0"/>
              <a:t>Mosharaf</a:t>
            </a:r>
            <a:r>
              <a:rPr lang="en-US" dirty="0" smtClean="0"/>
              <a:t> Chowdhury</a:t>
            </a:r>
          </a:p>
          <a:p>
            <a:r>
              <a:rPr lang="en-US" dirty="0" smtClean="0"/>
              <a:t>UCB CS 294 by Ion </a:t>
            </a:r>
            <a:r>
              <a:rPr lang="en-US" dirty="0" err="1" smtClean="0"/>
              <a:t>Stoica</a:t>
            </a:r>
            <a:r>
              <a:rPr lang="en-US" dirty="0" smtClean="0"/>
              <a:t> and Ali </a:t>
            </a:r>
            <a:r>
              <a:rPr lang="en-US" dirty="0" err="1" smtClean="0"/>
              <a:t>Ghodsi</a:t>
            </a:r>
            <a:endParaRPr lang="en-US" dirty="0"/>
          </a:p>
          <a:p>
            <a:r>
              <a:rPr lang="en-US" dirty="0" smtClean="0"/>
              <a:t>Cambridge Adv. Topics in Comp. Systems by Richard </a:t>
            </a:r>
            <a:r>
              <a:rPr lang="en-US" dirty="0" err="1" smtClean="0"/>
              <a:t>Mortier</a:t>
            </a:r>
            <a:endParaRPr lang="en-US" dirty="0" smtClean="0"/>
          </a:p>
          <a:p>
            <a:r>
              <a:rPr lang="en-US" dirty="0" smtClean="0"/>
              <a:t>Lecture on “Practical experiments in systems </a:t>
            </a:r>
            <a:r>
              <a:rPr lang="en-US" strike="sngStrike" dirty="0" smtClean="0"/>
              <a:t>performance</a:t>
            </a:r>
            <a:r>
              <a:rPr lang="en-US" dirty="0" smtClean="0"/>
              <a:t> research” by Robert N. M. Watson</a:t>
            </a:r>
          </a:p>
          <a:p>
            <a:endParaRPr lang="en-US" dirty="0"/>
          </a:p>
        </p:txBody>
      </p:sp>
      <p:sp>
        <p:nvSpPr>
          <p:cNvPr id="4" name="Date Placeholder 3"/>
          <p:cNvSpPr>
            <a:spLocks noGrp="1"/>
          </p:cNvSpPr>
          <p:nvPr>
            <p:ph type="dt" sz="half" idx="10"/>
          </p:nvPr>
        </p:nvSpPr>
        <p:spPr/>
        <p:txBody>
          <a:bodyPr/>
          <a:lstStyle/>
          <a:p>
            <a:r>
              <a:rPr lang="en-US" smtClean="0"/>
              <a:t>22/1/17</a:t>
            </a:r>
            <a:endParaRPr lang="en-US"/>
          </a:p>
        </p:txBody>
      </p:sp>
      <p:sp>
        <p:nvSpPr>
          <p:cNvPr id="5" name="Footer Placeholder 4"/>
          <p:cNvSpPr>
            <a:spLocks noGrp="1"/>
          </p:cNvSpPr>
          <p:nvPr>
            <p:ph type="ftr" sz="quarter" idx="11"/>
          </p:nvPr>
        </p:nvSpPr>
        <p:spPr/>
        <p:txBody>
          <a:bodyPr/>
          <a:lstStyle/>
          <a:p>
            <a:r>
              <a:rPr lang="en-US" smtClean="0"/>
              <a:t>CS 390G – S17</a:t>
            </a:r>
            <a:endParaRPr lang="en-US"/>
          </a:p>
        </p:txBody>
      </p:sp>
      <p:sp>
        <p:nvSpPr>
          <p:cNvPr id="6" name="Slide Number Placeholder 5"/>
          <p:cNvSpPr>
            <a:spLocks noGrp="1"/>
          </p:cNvSpPr>
          <p:nvPr>
            <p:ph type="sldNum" sz="quarter" idx="12"/>
          </p:nvPr>
        </p:nvSpPr>
        <p:spPr/>
        <p:txBody>
          <a:bodyPr/>
          <a:lstStyle/>
          <a:p>
            <a:fld id="{F00C8655-F74F-7445-B09D-C543647811CF}" type="slidenum">
              <a:rPr lang="en-US" smtClean="0"/>
              <a:t>45</a:t>
            </a:fld>
            <a:endParaRPr lang="en-US"/>
          </a:p>
        </p:txBody>
      </p:sp>
    </p:spTree>
    <p:extLst>
      <p:ext uri="{BB962C8B-B14F-4D97-AF65-F5344CB8AC3E}">
        <p14:creationId xmlns:p14="http://schemas.microsoft.com/office/powerpoint/2010/main" val="19221347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Challenges</a:t>
            </a:r>
            <a:endParaRPr lang="en-US" dirty="0"/>
          </a:p>
        </p:txBody>
      </p:sp>
      <p:sp>
        <p:nvSpPr>
          <p:cNvPr id="5" name="Content Placeholder 4"/>
          <p:cNvSpPr>
            <a:spLocks noGrp="1"/>
          </p:cNvSpPr>
          <p:nvPr>
            <p:ph idx="1"/>
          </p:nvPr>
        </p:nvSpPr>
        <p:spPr/>
        <p:txBody>
          <a:bodyPr>
            <a:normAutofit/>
          </a:bodyPr>
          <a:lstStyle/>
          <a:p>
            <a:pPr marL="0" indent="0">
              <a:buNone/>
            </a:pPr>
            <a:r>
              <a:rPr lang="en-US" dirty="0" smtClean="0"/>
              <a:t>#1 Challenge: Complexity</a:t>
            </a:r>
          </a:p>
          <a:p>
            <a:endParaRPr lang="en-US" dirty="0"/>
          </a:p>
          <a:p>
            <a:pPr marL="0" indent="0">
              <a:buNone/>
            </a:pPr>
            <a:r>
              <a:rPr lang="en-US" dirty="0" smtClean="0"/>
              <a:t>Hard to reason about behavior as systems scale to large numbers of components and users</a:t>
            </a:r>
          </a:p>
          <a:p>
            <a:pPr lvl="1"/>
            <a:endParaRPr lang="en-US" dirty="0"/>
          </a:p>
          <a:p>
            <a:pPr lvl="1"/>
            <a:r>
              <a:rPr lang="en-US" dirty="0" smtClean="0"/>
              <a:t>Poorly understood connections</a:t>
            </a:r>
          </a:p>
          <a:p>
            <a:pPr lvl="1"/>
            <a:r>
              <a:rPr lang="en-US" dirty="0" smtClean="0"/>
              <a:t>Need predictability to ensure scalable performance, reliable operation, etc.</a:t>
            </a:r>
          </a:p>
        </p:txBody>
      </p:sp>
      <p:sp>
        <p:nvSpPr>
          <p:cNvPr id="3" name="Slide Number Placeholder 2"/>
          <p:cNvSpPr>
            <a:spLocks noGrp="1"/>
          </p:cNvSpPr>
          <p:nvPr>
            <p:ph type="sldNum" sz="quarter" idx="12"/>
          </p:nvPr>
        </p:nvSpPr>
        <p:spPr/>
        <p:txBody>
          <a:bodyPr/>
          <a:lstStyle/>
          <a:p>
            <a:fld id="{CB361464-9EDF-AA45-9F02-3D8741CB6A53}" type="slidenum">
              <a:rPr lang="en-US" smtClean="0"/>
              <a:t>5</a:t>
            </a:fld>
            <a:endParaRPr lang="en-US"/>
          </a:p>
        </p:txBody>
      </p:sp>
      <p:sp>
        <p:nvSpPr>
          <p:cNvPr id="2" name="Date Placeholder 1"/>
          <p:cNvSpPr>
            <a:spLocks noGrp="1"/>
          </p:cNvSpPr>
          <p:nvPr>
            <p:ph type="dt" sz="half" idx="10"/>
          </p:nvPr>
        </p:nvSpPr>
        <p:spPr/>
        <p:txBody>
          <a:bodyPr/>
          <a:lstStyle/>
          <a:p>
            <a:r>
              <a:rPr lang="en-US" smtClean="0"/>
              <a:t>22/1/17</a:t>
            </a:r>
            <a:endParaRPr lang="en-US"/>
          </a:p>
        </p:txBody>
      </p:sp>
      <p:sp>
        <p:nvSpPr>
          <p:cNvPr id="6" name="Footer Placeholder 5"/>
          <p:cNvSpPr>
            <a:spLocks noGrp="1"/>
          </p:cNvSpPr>
          <p:nvPr>
            <p:ph type="ftr" sz="quarter" idx="11"/>
          </p:nvPr>
        </p:nvSpPr>
        <p:spPr/>
        <p:txBody>
          <a:bodyPr/>
          <a:lstStyle/>
          <a:p>
            <a:r>
              <a:rPr lang="en-US" smtClean="0"/>
              <a:t>CS 390G – S17</a:t>
            </a:r>
            <a:endParaRPr lang="en-US"/>
          </a:p>
        </p:txBody>
      </p:sp>
    </p:spTree>
    <p:extLst>
      <p:ext uri="{BB962C8B-B14F-4D97-AF65-F5344CB8AC3E}">
        <p14:creationId xmlns:p14="http://schemas.microsoft.com/office/powerpoint/2010/main" val="11031509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Systems Approach</a:t>
            </a:r>
            <a:endParaRPr lang="en-US" dirty="0"/>
          </a:p>
        </p:txBody>
      </p:sp>
      <p:sp>
        <p:nvSpPr>
          <p:cNvPr id="5" name="Content Placeholder 4"/>
          <p:cNvSpPr>
            <a:spLocks noGrp="1"/>
          </p:cNvSpPr>
          <p:nvPr>
            <p:ph idx="1"/>
          </p:nvPr>
        </p:nvSpPr>
        <p:spPr/>
        <p:txBody>
          <a:bodyPr>
            <a:normAutofit/>
          </a:bodyPr>
          <a:lstStyle/>
          <a:p>
            <a:r>
              <a:rPr lang="en-US" dirty="0" smtClean="0"/>
              <a:t>Formulate problem</a:t>
            </a:r>
          </a:p>
          <a:p>
            <a:r>
              <a:rPr lang="en-US" dirty="0" smtClean="0"/>
              <a:t>Get idea</a:t>
            </a:r>
          </a:p>
          <a:p>
            <a:r>
              <a:rPr lang="en-US" dirty="0" smtClean="0"/>
              <a:t>Build prototype</a:t>
            </a:r>
          </a:p>
          <a:p>
            <a:r>
              <a:rPr lang="en-US" dirty="0" smtClean="0"/>
              <a:t>Measure &amp; analyze</a:t>
            </a:r>
          </a:p>
          <a:p>
            <a:r>
              <a:rPr lang="en-US" dirty="0" smtClean="0"/>
              <a:t>Adjust prototype … repeat previous step</a:t>
            </a:r>
          </a:p>
          <a:p>
            <a:endParaRPr lang="en-US" dirty="0"/>
          </a:p>
          <a:p>
            <a:pPr marL="0" indent="0">
              <a:buNone/>
            </a:pPr>
            <a:r>
              <a:rPr lang="en-US" dirty="0" smtClean="0"/>
              <a:t>Principles of system construction</a:t>
            </a:r>
          </a:p>
          <a:p>
            <a:pPr lvl="1"/>
            <a:r>
              <a:rPr lang="en-US" sz="2600" i="1" dirty="0"/>
              <a:t>modularity, hierarchy, layering, abstraction, end to end</a:t>
            </a:r>
          </a:p>
        </p:txBody>
      </p:sp>
      <p:sp>
        <p:nvSpPr>
          <p:cNvPr id="4" name="Slide Number Placeholder 3"/>
          <p:cNvSpPr>
            <a:spLocks noGrp="1"/>
          </p:cNvSpPr>
          <p:nvPr>
            <p:ph type="sldNum" sz="quarter" idx="12"/>
          </p:nvPr>
        </p:nvSpPr>
        <p:spPr/>
        <p:txBody>
          <a:bodyPr/>
          <a:lstStyle/>
          <a:p>
            <a:fld id="{CB361464-9EDF-AA45-9F02-3D8741CB6A53}" type="slidenum">
              <a:rPr lang="en-US" smtClean="0"/>
              <a:t>6</a:t>
            </a:fld>
            <a:endParaRPr lang="en-US"/>
          </a:p>
        </p:txBody>
      </p:sp>
      <p:sp>
        <p:nvSpPr>
          <p:cNvPr id="3" name="Date Placeholder 2"/>
          <p:cNvSpPr>
            <a:spLocks noGrp="1"/>
          </p:cNvSpPr>
          <p:nvPr>
            <p:ph type="dt" sz="half" idx="10"/>
          </p:nvPr>
        </p:nvSpPr>
        <p:spPr/>
        <p:txBody>
          <a:bodyPr/>
          <a:lstStyle/>
          <a:p>
            <a:r>
              <a:rPr lang="en-US" smtClean="0"/>
              <a:t>22/1/17</a:t>
            </a:r>
            <a:endParaRPr lang="en-US"/>
          </a:p>
        </p:txBody>
      </p:sp>
      <p:sp>
        <p:nvSpPr>
          <p:cNvPr id="6" name="Footer Placeholder 5"/>
          <p:cNvSpPr>
            <a:spLocks noGrp="1"/>
          </p:cNvSpPr>
          <p:nvPr>
            <p:ph type="ftr" sz="quarter" idx="11"/>
          </p:nvPr>
        </p:nvSpPr>
        <p:spPr/>
        <p:txBody>
          <a:bodyPr/>
          <a:lstStyle/>
          <a:p>
            <a:r>
              <a:rPr lang="en-US" smtClean="0"/>
              <a:t>CS 390G – S17</a:t>
            </a:r>
            <a:endParaRPr lang="en-US"/>
          </a:p>
        </p:txBody>
      </p:sp>
    </p:spTree>
    <p:extLst>
      <p:ext uri="{BB962C8B-B14F-4D97-AF65-F5344CB8AC3E}">
        <p14:creationId xmlns:p14="http://schemas.microsoft.com/office/powerpoint/2010/main" val="4019551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SANDS Lab</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We develop techniques and abstractions for building scalable, dependable and future-proof systems, worthy of society’s trust</a:t>
            </a:r>
          </a:p>
          <a:p>
            <a:r>
              <a:rPr lang="en-US" dirty="0" smtClean="0"/>
              <a:t>Our core interest is in the fundamental questions regarding the distributed network and software infrastructure necessary to support rich communication and compute systems for real-world applications such as cloud computing, large-scale data analytics, and machine learning</a:t>
            </a:r>
          </a:p>
          <a:p>
            <a:r>
              <a:rPr lang="en-US" dirty="0" smtClean="0"/>
              <a:t>We focus on interdisciplinary systems problems found in modern networked systems like large-scale datacenters, multi-</a:t>
            </a:r>
            <a:r>
              <a:rPr lang="en-US" dirty="0" err="1" smtClean="0"/>
              <a:t>Tbps</a:t>
            </a:r>
            <a:r>
              <a:rPr lang="en-US" dirty="0" smtClean="0"/>
              <a:t> Internet </a:t>
            </a:r>
            <a:r>
              <a:rPr lang="en-US" dirty="0" err="1" smtClean="0"/>
              <a:t>eXchange</a:t>
            </a:r>
            <a:r>
              <a:rPr lang="en-US" dirty="0" smtClean="0"/>
              <a:t> Points (IXPs), and the Internet of Things (</a:t>
            </a:r>
            <a:r>
              <a:rPr lang="en-US" dirty="0" err="1" smtClean="0"/>
              <a:t>IoT</a:t>
            </a:r>
            <a:r>
              <a:rPr lang="en-US" dirty="0" smtClean="0"/>
              <a:t>)</a:t>
            </a:r>
          </a:p>
          <a:p>
            <a:r>
              <a:rPr lang="en-US" dirty="0" smtClean="0"/>
              <a:t>We aim to determine the foundations of Software-Defined Infrastructure (SDI): fluid, planetary-scale software systems that are highly interconnected, deeply programmable, and virtualized within end-to-end slices across many administrative domains</a:t>
            </a:r>
          </a:p>
          <a:p>
            <a:r>
              <a:rPr lang="en-US" dirty="0" smtClean="0"/>
              <a:t>We build prototypes that directly improve the lives of real users and evaluate them on real-world workloads.</a:t>
            </a:r>
          </a:p>
          <a:p>
            <a:endParaRPr lang="en-US" dirty="0"/>
          </a:p>
        </p:txBody>
      </p:sp>
      <p:sp>
        <p:nvSpPr>
          <p:cNvPr id="4" name="Date Placeholder 3"/>
          <p:cNvSpPr>
            <a:spLocks noGrp="1"/>
          </p:cNvSpPr>
          <p:nvPr>
            <p:ph type="dt" sz="half" idx="10"/>
          </p:nvPr>
        </p:nvSpPr>
        <p:spPr/>
        <p:txBody>
          <a:bodyPr/>
          <a:lstStyle/>
          <a:p>
            <a:r>
              <a:rPr lang="en-US" smtClean="0"/>
              <a:t>22/1/17</a:t>
            </a:r>
            <a:endParaRPr lang="en-US"/>
          </a:p>
        </p:txBody>
      </p:sp>
      <p:sp>
        <p:nvSpPr>
          <p:cNvPr id="5" name="Footer Placeholder 4"/>
          <p:cNvSpPr>
            <a:spLocks noGrp="1"/>
          </p:cNvSpPr>
          <p:nvPr>
            <p:ph type="ftr" sz="quarter" idx="11"/>
          </p:nvPr>
        </p:nvSpPr>
        <p:spPr/>
        <p:txBody>
          <a:bodyPr/>
          <a:lstStyle/>
          <a:p>
            <a:r>
              <a:rPr lang="en-US" smtClean="0"/>
              <a:t>CS 390G – S17</a:t>
            </a:r>
            <a:endParaRPr lang="en-US"/>
          </a:p>
        </p:txBody>
      </p:sp>
      <p:sp>
        <p:nvSpPr>
          <p:cNvPr id="6" name="Slide Number Placeholder 5"/>
          <p:cNvSpPr>
            <a:spLocks noGrp="1"/>
          </p:cNvSpPr>
          <p:nvPr>
            <p:ph type="sldNum" sz="quarter" idx="12"/>
          </p:nvPr>
        </p:nvSpPr>
        <p:spPr/>
        <p:txBody>
          <a:bodyPr/>
          <a:lstStyle/>
          <a:p>
            <a:fld id="{F00C8655-F74F-7445-B09D-C543647811CF}" type="slidenum">
              <a:rPr lang="en-US" smtClean="0"/>
              <a:t>7</a:t>
            </a:fld>
            <a:endParaRPr lang="en-US"/>
          </a:p>
        </p:txBody>
      </p:sp>
    </p:spTree>
    <p:extLst>
      <p:ext uri="{BB962C8B-B14F-4D97-AF65-F5344CB8AC3E}">
        <p14:creationId xmlns:p14="http://schemas.microsoft.com/office/powerpoint/2010/main" val="7842354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Programmable Networks and Distributed Applications in Data Centers</a:t>
            </a:r>
            <a:endParaRPr lang="en-US" dirty="0"/>
          </a:p>
        </p:txBody>
      </p:sp>
      <p:grpSp>
        <p:nvGrpSpPr>
          <p:cNvPr id="5" name="Group 4"/>
          <p:cNvGrpSpPr/>
          <p:nvPr/>
        </p:nvGrpSpPr>
        <p:grpSpPr>
          <a:xfrm>
            <a:off x="4980974" y="1690688"/>
            <a:ext cx="6897482" cy="5052068"/>
            <a:chOff x="12445573" y="21290635"/>
            <a:chExt cx="8750764" cy="6409506"/>
          </a:xfrm>
        </p:grpSpPr>
        <p:grpSp>
          <p:nvGrpSpPr>
            <p:cNvPr id="6" name="Group 5"/>
            <p:cNvGrpSpPr/>
            <p:nvPr/>
          </p:nvGrpSpPr>
          <p:grpSpPr>
            <a:xfrm>
              <a:off x="12445573" y="21290635"/>
              <a:ext cx="7893132" cy="3079282"/>
              <a:chOff x="1564420" y="2124544"/>
              <a:chExt cx="9142983" cy="3566876"/>
            </a:xfrm>
          </p:grpSpPr>
          <p:sp>
            <p:nvSpPr>
              <p:cNvPr id="9" name="Shape 1645"/>
              <p:cNvSpPr/>
              <p:nvPr/>
            </p:nvSpPr>
            <p:spPr>
              <a:xfrm>
                <a:off x="2570823" y="2233484"/>
                <a:ext cx="1562696" cy="669727"/>
              </a:xfrm>
              <a:prstGeom prst="rect">
                <a:avLst/>
              </a:prstGeom>
              <a:solidFill>
                <a:srgbClr val="D5D4A4"/>
              </a:solidFill>
              <a:ln w="12700">
                <a:solidFill>
                  <a:srgbClr val="000000"/>
                </a:solidFill>
                <a:miter lim="400000"/>
              </a:ln>
              <a:extLst>
                <a:ext uri="{C572A759-6A51-4108-AA02-DFA0A04FC94B}">
                  <ma14:wrappingTextBoxFlag xmlns:ma14="http://schemas.microsoft.com/office/mac/drawingml/2011/main" val="1"/>
                </a:ext>
              </a:extLst>
            </p:spPr>
            <p:txBody>
              <a:bodyPr lIns="26789" tIns="26789" rIns="26789" bIns="26789" anchor="ctr"/>
              <a:lstStyle>
                <a:lvl1pPr defTabSz="457200">
                  <a:lnSpc>
                    <a:spcPts val="3300"/>
                  </a:lnSpc>
                  <a:tabLst>
                    <a:tab pos="1066800" algn="l"/>
                  </a:tabLst>
                  <a:defRPr b="1">
                    <a:solidFill>
                      <a:srgbClr val="000000"/>
                    </a:solidFill>
                    <a:effectLst>
                      <a:outerShdw dist="3302" dir="5400000" rotWithShape="0">
                        <a:srgbClr val="000000">
                          <a:alpha val="0"/>
                        </a:srgbClr>
                      </a:outerShdw>
                    </a:effectLst>
                    <a:latin typeface="+mn-lt"/>
                    <a:ea typeface="+mn-ea"/>
                    <a:cs typeface="+mn-cs"/>
                    <a:sym typeface="Helvetica Neue"/>
                  </a:defRPr>
                </a:lvl1pPr>
              </a:lstStyle>
              <a:p>
                <a:pPr marL="0" marR="0" lvl="0" indent="0" algn="ctr" defTabSz="457200" eaLnBrk="1" fontAlgn="auto" latinLnBrk="0" hangingPunct="1">
                  <a:lnSpc>
                    <a:spcPts val="3300"/>
                  </a:lnSpc>
                  <a:spcBef>
                    <a:spcPts val="0"/>
                  </a:spcBef>
                  <a:spcAft>
                    <a:spcPts val="0"/>
                  </a:spcAft>
                  <a:buClrTx/>
                  <a:buSzTx/>
                  <a:buFontTx/>
                  <a:buNone/>
                  <a:tabLst>
                    <a:tab pos="1066800" algn="l"/>
                  </a:tabLst>
                  <a:defRPr/>
                </a:pPr>
                <a:r>
                  <a:rPr kumimoji="0" sz="1400" b="1" i="0" u="none" strike="noStrike" kern="0" cap="none" spc="0" normalizeH="0" baseline="0" noProof="0">
                    <a:ln>
                      <a:noFill/>
                    </a:ln>
                    <a:solidFill>
                      <a:srgbClr val="000000"/>
                    </a:solidFill>
                    <a:effectLst>
                      <a:outerShdw dist="3302" dir="5400000" rotWithShape="0">
                        <a:srgbClr val="000000">
                          <a:alpha val="0"/>
                        </a:srgbClr>
                      </a:outerShdw>
                    </a:effectLst>
                    <a:uLnTx/>
                    <a:uFillTx/>
                    <a:ea typeface=""/>
                    <a:cs typeface=""/>
                    <a:sym typeface="Helvetica Neue"/>
                  </a:rPr>
                  <a:t>Proposer</a:t>
                </a:r>
              </a:p>
            </p:txBody>
          </p:sp>
          <p:sp>
            <p:nvSpPr>
              <p:cNvPr id="10" name="Shape 1646"/>
              <p:cNvSpPr/>
              <p:nvPr/>
            </p:nvSpPr>
            <p:spPr>
              <a:xfrm>
                <a:off x="7910043" y="2124544"/>
                <a:ext cx="1562696" cy="669727"/>
              </a:xfrm>
              <a:prstGeom prst="rect">
                <a:avLst/>
              </a:prstGeom>
              <a:solidFill>
                <a:srgbClr val="D5D4A4"/>
              </a:solidFill>
              <a:ln w="12700">
                <a:solidFill>
                  <a:srgbClr val="000000"/>
                </a:solidFill>
                <a:miter lim="400000"/>
              </a:ln>
              <a:extLst>
                <a:ext uri="{C572A759-6A51-4108-AA02-DFA0A04FC94B}">
                  <ma14:wrappingTextBoxFlag xmlns:ma14="http://schemas.microsoft.com/office/mac/drawingml/2011/main" val="1"/>
                </a:ext>
              </a:extLst>
            </p:spPr>
            <p:txBody>
              <a:bodyPr lIns="26789" tIns="26789" rIns="26789" bIns="26789" anchor="ctr"/>
              <a:lstStyle>
                <a:lvl1pPr defTabSz="457200">
                  <a:lnSpc>
                    <a:spcPts val="3300"/>
                  </a:lnSpc>
                  <a:tabLst>
                    <a:tab pos="1066800" algn="l"/>
                  </a:tabLst>
                  <a:defRPr b="1">
                    <a:solidFill>
                      <a:srgbClr val="000000"/>
                    </a:solidFill>
                    <a:effectLst>
                      <a:outerShdw dist="3302" dir="5400000" rotWithShape="0">
                        <a:srgbClr val="000000">
                          <a:alpha val="0"/>
                        </a:srgbClr>
                      </a:outerShdw>
                    </a:effectLst>
                    <a:latin typeface="+mn-lt"/>
                    <a:ea typeface="+mn-ea"/>
                    <a:cs typeface="+mn-cs"/>
                    <a:sym typeface="Helvetica Neue"/>
                  </a:defRPr>
                </a:lvl1pPr>
              </a:lstStyle>
              <a:p>
                <a:pPr marL="0" marR="0" lvl="0" indent="0" algn="ctr" defTabSz="457200" eaLnBrk="1" fontAlgn="auto" latinLnBrk="0" hangingPunct="1">
                  <a:lnSpc>
                    <a:spcPts val="3300"/>
                  </a:lnSpc>
                  <a:spcBef>
                    <a:spcPts val="0"/>
                  </a:spcBef>
                  <a:spcAft>
                    <a:spcPts val="0"/>
                  </a:spcAft>
                  <a:buClrTx/>
                  <a:buSzTx/>
                  <a:buFontTx/>
                  <a:buNone/>
                  <a:tabLst>
                    <a:tab pos="1066800" algn="l"/>
                  </a:tabLst>
                  <a:defRPr/>
                </a:pPr>
                <a:r>
                  <a:rPr kumimoji="0" sz="1400" b="1" i="0" u="none" strike="noStrike" kern="0" cap="none" spc="0" normalizeH="0" baseline="0" noProof="0">
                    <a:ln>
                      <a:noFill/>
                    </a:ln>
                    <a:solidFill>
                      <a:srgbClr val="000000"/>
                    </a:solidFill>
                    <a:effectLst>
                      <a:outerShdw dist="3302" dir="5400000" rotWithShape="0">
                        <a:srgbClr val="000000">
                          <a:alpha val="0"/>
                        </a:srgbClr>
                      </a:outerShdw>
                    </a:effectLst>
                    <a:uLnTx/>
                    <a:uFillTx/>
                    <a:ea typeface=""/>
                    <a:cs typeface=""/>
                    <a:sym typeface="Helvetica Neue"/>
                  </a:rPr>
                  <a:t>Proposer</a:t>
                </a:r>
              </a:p>
            </p:txBody>
          </p:sp>
          <p:sp>
            <p:nvSpPr>
              <p:cNvPr id="11" name="Shape 1647"/>
              <p:cNvSpPr/>
              <p:nvPr/>
            </p:nvSpPr>
            <p:spPr>
              <a:xfrm>
                <a:off x="4110244" y="5021693"/>
                <a:ext cx="1561230" cy="669727"/>
              </a:xfrm>
              <a:prstGeom prst="rect">
                <a:avLst/>
              </a:prstGeom>
              <a:solidFill>
                <a:srgbClr val="D5D4A4"/>
              </a:solidFill>
              <a:ln w="12700">
                <a:solidFill>
                  <a:srgbClr val="000000"/>
                </a:solidFill>
                <a:miter lim="400000"/>
              </a:ln>
              <a:extLst>
                <a:ext uri="{C572A759-6A51-4108-AA02-DFA0A04FC94B}">
                  <ma14:wrappingTextBoxFlag xmlns:ma14="http://schemas.microsoft.com/office/mac/drawingml/2011/main" val="1"/>
                </a:ext>
              </a:extLst>
            </p:spPr>
            <p:txBody>
              <a:bodyPr lIns="26789" tIns="26789" rIns="26789" bIns="26789" anchor="ctr"/>
              <a:lstStyle>
                <a:lvl1pPr defTabSz="457200">
                  <a:lnSpc>
                    <a:spcPts val="3300"/>
                  </a:lnSpc>
                  <a:tabLst>
                    <a:tab pos="1066800" algn="l"/>
                  </a:tabLst>
                  <a:defRPr b="1">
                    <a:solidFill>
                      <a:srgbClr val="000000"/>
                    </a:solidFill>
                    <a:effectLst>
                      <a:outerShdw dist="3302" dir="5400000" rotWithShape="0">
                        <a:srgbClr val="000000">
                          <a:alpha val="0"/>
                        </a:srgbClr>
                      </a:outerShdw>
                    </a:effectLst>
                    <a:latin typeface="+mn-lt"/>
                    <a:ea typeface="+mn-ea"/>
                    <a:cs typeface="+mn-cs"/>
                    <a:sym typeface="Helvetica Neue"/>
                  </a:defRPr>
                </a:lvl1pPr>
              </a:lstStyle>
              <a:p>
                <a:pPr marL="0" marR="0" lvl="0" indent="0" algn="ctr" defTabSz="457200" eaLnBrk="1" fontAlgn="auto" latinLnBrk="0" hangingPunct="1">
                  <a:lnSpc>
                    <a:spcPts val="3300"/>
                  </a:lnSpc>
                  <a:spcBef>
                    <a:spcPts val="0"/>
                  </a:spcBef>
                  <a:spcAft>
                    <a:spcPts val="0"/>
                  </a:spcAft>
                  <a:buClrTx/>
                  <a:buSzTx/>
                  <a:buFontTx/>
                  <a:buNone/>
                  <a:tabLst>
                    <a:tab pos="1066800" algn="l"/>
                  </a:tabLst>
                  <a:defRPr/>
                </a:pPr>
                <a:r>
                  <a:rPr kumimoji="0" sz="1400" b="1" i="0" u="none" strike="noStrike" kern="0" cap="none" spc="0" normalizeH="0" baseline="0" noProof="0">
                    <a:ln>
                      <a:noFill/>
                    </a:ln>
                    <a:solidFill>
                      <a:srgbClr val="000000"/>
                    </a:solidFill>
                    <a:effectLst>
                      <a:outerShdw dist="3302" dir="5400000" rotWithShape="0">
                        <a:srgbClr val="000000">
                          <a:alpha val="0"/>
                        </a:srgbClr>
                      </a:outerShdw>
                    </a:effectLst>
                    <a:uLnTx/>
                    <a:uFillTx/>
                    <a:ea typeface=""/>
                    <a:cs typeface=""/>
                    <a:sym typeface="Helvetica Neue"/>
                  </a:rPr>
                  <a:t>Learner</a:t>
                </a:r>
              </a:p>
            </p:txBody>
          </p:sp>
          <p:pic>
            <p:nvPicPr>
              <p:cNvPr id="12" name="pasted-image.tif"/>
              <p:cNvPicPr>
                <a:picLocks noChangeAspect="1"/>
              </p:cNvPicPr>
              <p:nvPr/>
            </p:nvPicPr>
            <p:blipFill>
              <a:blip r:embed="rId2">
                <a:extLst/>
              </a:blip>
              <a:stretch>
                <a:fillRect/>
              </a:stretch>
            </p:blipFill>
            <p:spPr>
              <a:xfrm>
                <a:off x="3661053" y="2927203"/>
                <a:ext cx="2263548" cy="848321"/>
              </a:xfrm>
              <a:prstGeom prst="rect">
                <a:avLst/>
              </a:prstGeom>
              <a:ln w="12700">
                <a:miter lim="400000"/>
              </a:ln>
            </p:spPr>
          </p:pic>
          <p:pic>
            <p:nvPicPr>
              <p:cNvPr id="13" name="pasted-image.tif"/>
              <p:cNvPicPr>
                <a:picLocks noChangeAspect="1"/>
              </p:cNvPicPr>
              <p:nvPr/>
            </p:nvPicPr>
            <p:blipFill>
              <a:blip r:embed="rId2">
                <a:extLst/>
              </a:blip>
              <a:stretch>
                <a:fillRect/>
              </a:stretch>
            </p:blipFill>
            <p:spPr>
              <a:xfrm>
                <a:off x="2854523" y="3945966"/>
                <a:ext cx="2263548" cy="848321"/>
              </a:xfrm>
              <a:prstGeom prst="rect">
                <a:avLst/>
              </a:prstGeom>
              <a:ln w="12700">
                <a:miter lim="400000"/>
              </a:ln>
            </p:spPr>
          </p:pic>
          <p:pic>
            <p:nvPicPr>
              <p:cNvPr id="14" name="pasted-image.tif"/>
              <p:cNvPicPr>
                <a:picLocks noChangeAspect="1"/>
              </p:cNvPicPr>
              <p:nvPr/>
            </p:nvPicPr>
            <p:blipFill>
              <a:blip r:embed="rId2">
                <a:extLst/>
              </a:blip>
              <a:stretch>
                <a:fillRect/>
              </a:stretch>
            </p:blipFill>
            <p:spPr>
              <a:xfrm>
                <a:off x="4858278" y="3945966"/>
                <a:ext cx="2263548" cy="848321"/>
              </a:xfrm>
              <a:prstGeom prst="rect">
                <a:avLst/>
              </a:prstGeom>
              <a:ln w="12700">
                <a:miter lim="400000"/>
              </a:ln>
            </p:spPr>
          </p:pic>
          <p:pic>
            <p:nvPicPr>
              <p:cNvPr id="15" name="pasted-image.tif"/>
              <p:cNvPicPr>
                <a:picLocks noChangeAspect="1"/>
              </p:cNvPicPr>
              <p:nvPr/>
            </p:nvPicPr>
            <p:blipFill>
              <a:blip r:embed="rId2">
                <a:extLst/>
              </a:blip>
              <a:stretch>
                <a:fillRect/>
              </a:stretch>
            </p:blipFill>
            <p:spPr>
              <a:xfrm>
                <a:off x="7073929" y="3928996"/>
                <a:ext cx="2263548" cy="848321"/>
              </a:xfrm>
              <a:prstGeom prst="rect">
                <a:avLst/>
              </a:prstGeom>
              <a:ln w="12700">
                <a:miter lim="400000"/>
              </a:ln>
            </p:spPr>
          </p:pic>
          <p:sp>
            <p:nvSpPr>
              <p:cNvPr id="16" name="Shape 1652"/>
              <p:cNvSpPr/>
              <p:nvPr/>
            </p:nvSpPr>
            <p:spPr>
              <a:xfrm>
                <a:off x="3932430" y="3402837"/>
                <a:ext cx="1427582" cy="727925"/>
              </a:xfrm>
              <a:prstGeom prst="rect">
                <a:avLst/>
              </a:prstGeom>
              <a:ln w="12700">
                <a:miter lim="400000"/>
              </a:ln>
              <a:extLst>
                <a:ext uri="{C572A759-6A51-4108-AA02-DFA0A04FC94B}">
                  <ma14:wrappingTextBoxFlag xmlns:ma14="http://schemas.microsoft.com/office/mac/drawingml/2011/main" val="1"/>
                </a:ext>
              </a:extLst>
            </p:spPr>
            <p:txBody>
              <a:bodyPr wrap="none" lIns="35719" tIns="35719" rIns="35719" bIns="35719" anchor="ctr">
                <a:spAutoFit/>
              </a:bodyPr>
              <a:lstStyle>
                <a:lvl1pPr defTabSz="457200">
                  <a:lnSpc>
                    <a:spcPts val="3300"/>
                  </a:lnSpc>
                  <a:tabLst>
                    <a:tab pos="1066800" algn="l"/>
                  </a:tabLst>
                  <a:defRPr b="1">
                    <a:solidFill>
                      <a:srgbClr val="000000"/>
                    </a:solidFill>
                    <a:effectLst>
                      <a:outerShdw dist="3302" dir="5400000" rotWithShape="0">
                        <a:srgbClr val="000000">
                          <a:alpha val="0"/>
                        </a:srgbClr>
                      </a:outerShdw>
                    </a:effectLst>
                    <a:latin typeface="+mn-lt"/>
                    <a:ea typeface="+mn-ea"/>
                    <a:cs typeface="+mn-cs"/>
                    <a:sym typeface="Helvetica Neue"/>
                  </a:defRPr>
                </a:lvl1pPr>
              </a:lstStyle>
              <a:p>
                <a:pPr marL="0" marR="0" lvl="0" indent="0" algn="ctr" defTabSz="457200" eaLnBrk="1" fontAlgn="auto" latinLnBrk="0" hangingPunct="1">
                  <a:lnSpc>
                    <a:spcPts val="3300"/>
                  </a:lnSpc>
                  <a:spcBef>
                    <a:spcPts val="0"/>
                  </a:spcBef>
                  <a:spcAft>
                    <a:spcPts val="0"/>
                  </a:spcAft>
                  <a:buClrTx/>
                  <a:buSzTx/>
                  <a:buFontTx/>
                  <a:buNone/>
                  <a:tabLst>
                    <a:tab pos="1066800" algn="l"/>
                  </a:tabLst>
                  <a:defRPr/>
                </a:pPr>
                <a:r>
                  <a:rPr kumimoji="0" sz="1400" b="1" i="0" u="none" strike="noStrike" kern="0" cap="none" spc="0" normalizeH="0" baseline="0" noProof="0" dirty="0">
                    <a:ln>
                      <a:noFill/>
                    </a:ln>
                    <a:solidFill>
                      <a:srgbClr val="000000"/>
                    </a:solidFill>
                    <a:effectLst>
                      <a:outerShdw dist="3302" dir="5400000" rotWithShape="0">
                        <a:srgbClr val="000000">
                          <a:alpha val="0"/>
                        </a:srgbClr>
                      </a:outerShdw>
                    </a:effectLst>
                    <a:uLnTx/>
                    <a:uFillTx/>
                    <a:ea typeface=""/>
                    <a:cs typeface=""/>
                    <a:sym typeface="Helvetica Neue"/>
                  </a:rPr>
                  <a:t>Coordinator</a:t>
                </a:r>
              </a:p>
            </p:txBody>
          </p:sp>
          <p:sp>
            <p:nvSpPr>
              <p:cNvPr id="17" name="Shape 1653"/>
              <p:cNvSpPr/>
              <p:nvPr/>
            </p:nvSpPr>
            <p:spPr>
              <a:xfrm>
                <a:off x="7537717" y="4263398"/>
                <a:ext cx="1088354" cy="727925"/>
              </a:xfrm>
              <a:prstGeom prst="rect">
                <a:avLst/>
              </a:prstGeom>
              <a:ln w="12700">
                <a:miter lim="400000"/>
              </a:ln>
              <a:extLst>
                <a:ext uri="{C572A759-6A51-4108-AA02-DFA0A04FC94B}">
                  <ma14:wrappingTextBoxFlag xmlns:ma14="http://schemas.microsoft.com/office/mac/drawingml/2011/main" val="1"/>
                </a:ext>
              </a:extLst>
            </p:spPr>
            <p:txBody>
              <a:bodyPr wrap="none" lIns="35719" tIns="35719" rIns="35719" bIns="35719" anchor="ctr">
                <a:spAutoFit/>
              </a:bodyPr>
              <a:lstStyle>
                <a:lvl1pPr defTabSz="457200">
                  <a:lnSpc>
                    <a:spcPts val="3300"/>
                  </a:lnSpc>
                  <a:tabLst>
                    <a:tab pos="1066800" algn="l"/>
                  </a:tabLst>
                  <a:defRPr b="1">
                    <a:solidFill>
                      <a:srgbClr val="000000"/>
                    </a:solidFill>
                    <a:effectLst>
                      <a:outerShdw dist="3302" dir="5400000" rotWithShape="0">
                        <a:srgbClr val="000000">
                          <a:alpha val="0"/>
                        </a:srgbClr>
                      </a:outerShdw>
                    </a:effectLst>
                    <a:latin typeface="+mn-lt"/>
                    <a:ea typeface="+mn-ea"/>
                    <a:cs typeface="+mn-cs"/>
                    <a:sym typeface="Helvetica Neue"/>
                  </a:defRPr>
                </a:lvl1pPr>
              </a:lstStyle>
              <a:p>
                <a:pPr marL="0" marR="0" lvl="0" indent="0" algn="ctr" defTabSz="457200" eaLnBrk="1" fontAlgn="auto" latinLnBrk="0" hangingPunct="1">
                  <a:lnSpc>
                    <a:spcPts val="3300"/>
                  </a:lnSpc>
                  <a:spcBef>
                    <a:spcPts val="0"/>
                  </a:spcBef>
                  <a:spcAft>
                    <a:spcPts val="0"/>
                  </a:spcAft>
                  <a:buClrTx/>
                  <a:buSzTx/>
                  <a:buFontTx/>
                  <a:buNone/>
                  <a:tabLst>
                    <a:tab pos="1066800" algn="l"/>
                  </a:tabLst>
                  <a:defRPr/>
                </a:pPr>
                <a:r>
                  <a:rPr kumimoji="0" sz="1400" b="1" i="0" u="none" strike="noStrike" kern="0" cap="none" spc="0" normalizeH="0" baseline="0" noProof="0">
                    <a:ln>
                      <a:noFill/>
                    </a:ln>
                    <a:solidFill>
                      <a:srgbClr val="000000"/>
                    </a:solidFill>
                    <a:effectLst>
                      <a:outerShdw dist="3302" dir="5400000" rotWithShape="0">
                        <a:srgbClr val="000000">
                          <a:alpha val="0"/>
                        </a:srgbClr>
                      </a:outerShdw>
                    </a:effectLst>
                    <a:uLnTx/>
                    <a:uFillTx/>
                    <a:ea typeface=""/>
                    <a:cs typeface=""/>
                    <a:sym typeface="Helvetica Neue"/>
                  </a:rPr>
                  <a:t>Acceptor</a:t>
                </a:r>
              </a:p>
            </p:txBody>
          </p:sp>
          <p:sp>
            <p:nvSpPr>
              <p:cNvPr id="18" name="Shape 1654"/>
              <p:cNvSpPr/>
              <p:nvPr/>
            </p:nvSpPr>
            <p:spPr>
              <a:xfrm>
                <a:off x="5322064" y="4282867"/>
                <a:ext cx="1088354" cy="727925"/>
              </a:xfrm>
              <a:prstGeom prst="rect">
                <a:avLst/>
              </a:prstGeom>
              <a:ln w="12700">
                <a:miter lim="400000"/>
              </a:ln>
              <a:extLst>
                <a:ext uri="{C572A759-6A51-4108-AA02-DFA0A04FC94B}">
                  <ma14:wrappingTextBoxFlag xmlns:ma14="http://schemas.microsoft.com/office/mac/drawingml/2011/main" val="1"/>
                </a:ext>
              </a:extLst>
            </p:spPr>
            <p:txBody>
              <a:bodyPr wrap="none" lIns="35719" tIns="35719" rIns="35719" bIns="35719" anchor="ctr">
                <a:spAutoFit/>
              </a:bodyPr>
              <a:lstStyle>
                <a:lvl1pPr defTabSz="457200">
                  <a:lnSpc>
                    <a:spcPts val="3300"/>
                  </a:lnSpc>
                  <a:tabLst>
                    <a:tab pos="1066800" algn="l"/>
                  </a:tabLst>
                  <a:defRPr b="1">
                    <a:solidFill>
                      <a:srgbClr val="000000"/>
                    </a:solidFill>
                    <a:effectLst>
                      <a:outerShdw dist="3302" dir="5400000" rotWithShape="0">
                        <a:srgbClr val="000000">
                          <a:alpha val="0"/>
                        </a:srgbClr>
                      </a:outerShdw>
                    </a:effectLst>
                    <a:latin typeface="+mn-lt"/>
                    <a:ea typeface="+mn-ea"/>
                    <a:cs typeface="+mn-cs"/>
                    <a:sym typeface="Helvetica Neue"/>
                  </a:defRPr>
                </a:lvl1pPr>
              </a:lstStyle>
              <a:p>
                <a:pPr marL="0" marR="0" lvl="0" indent="0" algn="ctr" defTabSz="457200" eaLnBrk="1" fontAlgn="auto" latinLnBrk="0" hangingPunct="1">
                  <a:lnSpc>
                    <a:spcPts val="3300"/>
                  </a:lnSpc>
                  <a:spcBef>
                    <a:spcPts val="0"/>
                  </a:spcBef>
                  <a:spcAft>
                    <a:spcPts val="0"/>
                  </a:spcAft>
                  <a:buClrTx/>
                  <a:buSzTx/>
                  <a:buFontTx/>
                  <a:buNone/>
                  <a:tabLst>
                    <a:tab pos="1066800" algn="l"/>
                  </a:tabLst>
                  <a:defRPr/>
                </a:pPr>
                <a:r>
                  <a:rPr kumimoji="0" sz="1400" b="1" i="0" u="none" strike="noStrike" kern="0" cap="none" spc="0" normalizeH="0" baseline="0" noProof="0">
                    <a:ln>
                      <a:noFill/>
                    </a:ln>
                    <a:solidFill>
                      <a:srgbClr val="000000"/>
                    </a:solidFill>
                    <a:effectLst>
                      <a:outerShdw dist="3302" dir="5400000" rotWithShape="0">
                        <a:srgbClr val="000000">
                          <a:alpha val="0"/>
                        </a:srgbClr>
                      </a:outerShdw>
                    </a:effectLst>
                    <a:uLnTx/>
                    <a:uFillTx/>
                    <a:ea typeface=""/>
                    <a:cs typeface=""/>
                    <a:sym typeface="Helvetica Neue"/>
                  </a:rPr>
                  <a:t>Acceptor</a:t>
                </a:r>
              </a:p>
            </p:txBody>
          </p:sp>
          <p:sp>
            <p:nvSpPr>
              <p:cNvPr id="19" name="Shape 1655"/>
              <p:cNvSpPr/>
              <p:nvPr/>
            </p:nvSpPr>
            <p:spPr>
              <a:xfrm>
                <a:off x="3318309" y="4267433"/>
                <a:ext cx="1088354" cy="727925"/>
              </a:xfrm>
              <a:prstGeom prst="rect">
                <a:avLst/>
              </a:prstGeom>
              <a:ln w="12700">
                <a:miter lim="400000"/>
              </a:ln>
              <a:extLst>
                <a:ext uri="{C572A759-6A51-4108-AA02-DFA0A04FC94B}">
                  <ma14:wrappingTextBoxFlag xmlns:ma14="http://schemas.microsoft.com/office/mac/drawingml/2011/main" val="1"/>
                </a:ext>
              </a:extLst>
            </p:spPr>
            <p:txBody>
              <a:bodyPr wrap="none" lIns="35719" tIns="35719" rIns="35719" bIns="35719" anchor="ctr">
                <a:spAutoFit/>
              </a:bodyPr>
              <a:lstStyle>
                <a:lvl1pPr defTabSz="457200">
                  <a:lnSpc>
                    <a:spcPts val="3300"/>
                  </a:lnSpc>
                  <a:tabLst>
                    <a:tab pos="1066800" algn="l"/>
                  </a:tabLst>
                  <a:defRPr b="1">
                    <a:solidFill>
                      <a:srgbClr val="000000"/>
                    </a:solidFill>
                    <a:effectLst>
                      <a:outerShdw dist="3302" dir="5400000" rotWithShape="0">
                        <a:srgbClr val="000000">
                          <a:alpha val="0"/>
                        </a:srgbClr>
                      </a:outerShdw>
                    </a:effectLst>
                    <a:latin typeface="+mn-lt"/>
                    <a:ea typeface="+mn-ea"/>
                    <a:cs typeface="+mn-cs"/>
                    <a:sym typeface="Helvetica Neue"/>
                  </a:defRPr>
                </a:lvl1pPr>
              </a:lstStyle>
              <a:p>
                <a:pPr marL="0" marR="0" lvl="0" indent="0" algn="ctr" defTabSz="457200" eaLnBrk="1" fontAlgn="auto" latinLnBrk="0" hangingPunct="1">
                  <a:lnSpc>
                    <a:spcPts val="3300"/>
                  </a:lnSpc>
                  <a:spcBef>
                    <a:spcPts val="0"/>
                  </a:spcBef>
                  <a:spcAft>
                    <a:spcPts val="0"/>
                  </a:spcAft>
                  <a:buClrTx/>
                  <a:buSzTx/>
                  <a:buFontTx/>
                  <a:buNone/>
                  <a:tabLst>
                    <a:tab pos="1066800" algn="l"/>
                  </a:tabLst>
                  <a:defRPr/>
                </a:pPr>
                <a:r>
                  <a:rPr kumimoji="0" sz="1400" b="1" i="0" u="none" strike="noStrike" kern="0" cap="none" spc="0" normalizeH="0" baseline="0" noProof="0">
                    <a:ln>
                      <a:noFill/>
                    </a:ln>
                    <a:solidFill>
                      <a:srgbClr val="000000"/>
                    </a:solidFill>
                    <a:effectLst>
                      <a:outerShdw dist="3302" dir="5400000" rotWithShape="0">
                        <a:srgbClr val="000000">
                          <a:alpha val="0"/>
                        </a:srgbClr>
                      </a:outerShdw>
                    </a:effectLst>
                    <a:uLnTx/>
                    <a:uFillTx/>
                    <a:ea typeface=""/>
                    <a:cs typeface=""/>
                    <a:sym typeface="Helvetica Neue"/>
                  </a:rPr>
                  <a:t>Acceptor</a:t>
                </a:r>
              </a:p>
            </p:txBody>
          </p:sp>
          <p:sp>
            <p:nvSpPr>
              <p:cNvPr id="20" name="Shape 1677"/>
              <p:cNvSpPr/>
              <p:nvPr/>
            </p:nvSpPr>
            <p:spPr>
              <a:xfrm>
                <a:off x="3990692" y="2907675"/>
                <a:ext cx="512566" cy="27239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7200" y="7200"/>
                      <a:pt x="14400" y="14400"/>
                      <a:pt x="21600" y="21600"/>
                    </a:cubicBezTo>
                  </a:path>
                </a:pathLst>
              </a:custGeom>
              <a:ln w="38100">
                <a:solidFill>
                  <a:srgbClr val="000000"/>
                </a:solidFill>
                <a:miter lim="400000"/>
                <a:tailEnd type="triangle"/>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050" b="0" i="0" u="none" strike="noStrike" kern="0" cap="none" spc="0" normalizeH="0" baseline="0" noProof="0">
                  <a:ln>
                    <a:noFill/>
                  </a:ln>
                  <a:solidFill>
                    <a:prstClr val="black"/>
                  </a:solidFill>
                  <a:effectLst/>
                  <a:uLnTx/>
                  <a:uFillTx/>
                </a:endParaRPr>
              </a:p>
            </p:txBody>
          </p:sp>
          <p:sp>
            <p:nvSpPr>
              <p:cNvPr id="21" name="Shape 1678"/>
              <p:cNvSpPr/>
              <p:nvPr/>
            </p:nvSpPr>
            <p:spPr>
              <a:xfrm>
                <a:off x="5166879" y="3950695"/>
                <a:ext cx="504716" cy="248136"/>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7200" y="7200"/>
                      <a:pt x="14400" y="14400"/>
                      <a:pt x="21600" y="21600"/>
                    </a:cubicBezTo>
                  </a:path>
                </a:pathLst>
              </a:custGeom>
              <a:ln w="38100">
                <a:solidFill>
                  <a:srgbClr val="000000"/>
                </a:solidFill>
                <a:miter lim="400000"/>
                <a:tailEnd type="triangle"/>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050" b="0" i="0" u="none" strike="noStrike" kern="0" cap="none" spc="0" normalizeH="0" baseline="0" noProof="0">
                  <a:ln>
                    <a:noFill/>
                  </a:ln>
                  <a:solidFill>
                    <a:prstClr val="black"/>
                  </a:solidFill>
                  <a:effectLst/>
                  <a:uLnTx/>
                  <a:uFillTx/>
                </a:endParaRPr>
              </a:p>
            </p:txBody>
          </p:sp>
          <p:sp>
            <p:nvSpPr>
              <p:cNvPr id="22" name="Shape 1679"/>
              <p:cNvSpPr/>
              <p:nvPr/>
            </p:nvSpPr>
            <p:spPr>
              <a:xfrm>
                <a:off x="4279101" y="3950695"/>
                <a:ext cx="295056" cy="248136"/>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cubicBezTo>
                      <a:pt x="14400" y="7200"/>
                      <a:pt x="7200" y="14400"/>
                      <a:pt x="0" y="21600"/>
                    </a:cubicBezTo>
                  </a:path>
                </a:pathLst>
              </a:custGeom>
              <a:ln w="38100">
                <a:solidFill>
                  <a:srgbClr val="000000"/>
                </a:solidFill>
                <a:miter lim="400000"/>
                <a:tailEnd type="triangle"/>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050" b="0" i="0" u="none" strike="noStrike" kern="0" cap="none" spc="0" normalizeH="0" baseline="0" noProof="0">
                  <a:ln>
                    <a:noFill/>
                  </a:ln>
                  <a:solidFill>
                    <a:prstClr val="black"/>
                  </a:solidFill>
                  <a:effectLst/>
                  <a:uLnTx/>
                  <a:uFillTx/>
                </a:endParaRPr>
              </a:p>
            </p:txBody>
          </p:sp>
          <p:sp>
            <p:nvSpPr>
              <p:cNvPr id="23" name="Shape 1680"/>
              <p:cNvSpPr/>
              <p:nvPr/>
            </p:nvSpPr>
            <p:spPr>
              <a:xfrm>
                <a:off x="5548350" y="3898077"/>
                <a:ext cx="2017245" cy="350515"/>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7200" y="7200"/>
                      <a:pt x="14400" y="14400"/>
                      <a:pt x="21600" y="21600"/>
                    </a:cubicBezTo>
                  </a:path>
                </a:pathLst>
              </a:custGeom>
              <a:ln w="38100">
                <a:solidFill>
                  <a:srgbClr val="000000"/>
                </a:solidFill>
                <a:miter lim="400000"/>
                <a:tailEnd type="triangle"/>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050" b="0" i="0" u="none" strike="noStrike" kern="0" cap="none" spc="0" normalizeH="0" baseline="0" noProof="0">
                  <a:ln>
                    <a:noFill/>
                  </a:ln>
                  <a:solidFill>
                    <a:prstClr val="black"/>
                  </a:solidFill>
                  <a:effectLst/>
                  <a:uLnTx/>
                  <a:uFillTx/>
                </a:endParaRPr>
              </a:p>
            </p:txBody>
          </p:sp>
          <p:cxnSp>
            <p:nvCxnSpPr>
              <p:cNvPr id="24" name="Connector 1660"/>
              <p:cNvCxnSpPr/>
              <p:nvPr/>
            </p:nvCxnSpPr>
            <p:spPr>
              <a:xfrm>
                <a:off x="4524289" y="4794287"/>
                <a:ext cx="366570" cy="227406"/>
              </a:xfrm>
              <a:prstGeom prst="straightConnector1">
                <a:avLst/>
              </a:prstGeom>
              <a:ln w="38100">
                <a:solidFill>
                  <a:srgbClr val="000000"/>
                </a:solidFill>
                <a:miter lim="400000"/>
                <a:tailEnd type="triangle"/>
              </a:ln>
            </p:spPr>
          </p:cxnSp>
          <p:cxnSp>
            <p:nvCxnSpPr>
              <p:cNvPr id="25" name="Connector 1661"/>
              <p:cNvCxnSpPr/>
              <p:nvPr/>
            </p:nvCxnSpPr>
            <p:spPr>
              <a:xfrm flipH="1">
                <a:off x="4890859" y="4777317"/>
                <a:ext cx="382890" cy="244376"/>
              </a:xfrm>
              <a:prstGeom prst="straightConnector1">
                <a:avLst/>
              </a:prstGeom>
              <a:ln w="38100">
                <a:solidFill>
                  <a:srgbClr val="000000"/>
                </a:solidFill>
                <a:miter lim="400000"/>
                <a:tailEnd type="triangle"/>
              </a:ln>
            </p:spPr>
          </p:cxnSp>
          <p:cxnSp>
            <p:nvCxnSpPr>
              <p:cNvPr id="26" name="Connector 1662"/>
              <p:cNvCxnSpPr/>
              <p:nvPr/>
            </p:nvCxnSpPr>
            <p:spPr>
              <a:xfrm flipH="1">
                <a:off x="5671474" y="4706981"/>
                <a:ext cx="1894121" cy="417681"/>
              </a:xfrm>
              <a:prstGeom prst="straightConnector1">
                <a:avLst/>
              </a:prstGeom>
              <a:ln w="38100">
                <a:solidFill>
                  <a:srgbClr val="000000"/>
                </a:solidFill>
                <a:miter lim="400000"/>
                <a:tailEnd type="triangle"/>
              </a:ln>
            </p:spPr>
          </p:cxnSp>
          <p:pic>
            <p:nvPicPr>
              <p:cNvPr id="27" name="pasted-image.tif"/>
              <p:cNvPicPr>
                <a:picLocks noChangeAspect="1"/>
              </p:cNvPicPr>
              <p:nvPr/>
            </p:nvPicPr>
            <p:blipFill>
              <a:blip r:embed="rId2">
                <a:extLst/>
              </a:blip>
              <a:stretch>
                <a:fillRect/>
              </a:stretch>
            </p:blipFill>
            <p:spPr>
              <a:xfrm>
                <a:off x="6072069" y="2904464"/>
                <a:ext cx="2263548" cy="848321"/>
              </a:xfrm>
              <a:prstGeom prst="rect">
                <a:avLst/>
              </a:prstGeom>
              <a:ln w="12700">
                <a:miter lim="400000"/>
              </a:ln>
            </p:spPr>
          </p:pic>
          <p:sp>
            <p:nvSpPr>
              <p:cNvPr id="28" name="Shape 1664"/>
              <p:cNvSpPr/>
              <p:nvPr/>
            </p:nvSpPr>
            <p:spPr>
              <a:xfrm>
                <a:off x="5907020" y="3402837"/>
                <a:ext cx="2285074" cy="727925"/>
              </a:xfrm>
              <a:prstGeom prst="rect">
                <a:avLst/>
              </a:prstGeom>
              <a:ln w="12700">
                <a:miter lim="400000"/>
              </a:ln>
              <a:extLst>
                <a:ext uri="{C572A759-6A51-4108-AA02-DFA0A04FC94B}">
                  <ma14:wrappingTextBoxFlag xmlns:ma14="http://schemas.microsoft.com/office/mac/drawingml/2011/main" val="1"/>
                </a:ext>
              </a:extLst>
            </p:spPr>
            <p:txBody>
              <a:bodyPr wrap="none" lIns="35719" tIns="35719" rIns="35719" bIns="35719" anchor="ctr">
                <a:spAutoFit/>
              </a:bodyPr>
              <a:lstStyle>
                <a:lvl1pPr defTabSz="457200">
                  <a:lnSpc>
                    <a:spcPts val="3300"/>
                  </a:lnSpc>
                  <a:tabLst>
                    <a:tab pos="1066800" algn="l"/>
                  </a:tabLst>
                  <a:defRPr b="1">
                    <a:solidFill>
                      <a:srgbClr val="000000"/>
                    </a:solidFill>
                    <a:effectLst>
                      <a:outerShdw dist="3302" dir="5400000" rotWithShape="0">
                        <a:srgbClr val="000000">
                          <a:alpha val="0"/>
                        </a:srgbClr>
                      </a:outerShdw>
                    </a:effectLst>
                    <a:latin typeface="+mn-lt"/>
                    <a:ea typeface="+mn-ea"/>
                    <a:cs typeface="+mn-cs"/>
                    <a:sym typeface="Helvetica Neue"/>
                  </a:defRPr>
                </a:lvl1pPr>
              </a:lstStyle>
              <a:p>
                <a:pPr marL="0" marR="0" lvl="0" indent="0" algn="ctr" defTabSz="457200" eaLnBrk="1" fontAlgn="auto" latinLnBrk="0" hangingPunct="1">
                  <a:lnSpc>
                    <a:spcPts val="3300"/>
                  </a:lnSpc>
                  <a:spcBef>
                    <a:spcPts val="0"/>
                  </a:spcBef>
                  <a:spcAft>
                    <a:spcPts val="0"/>
                  </a:spcAft>
                  <a:buClrTx/>
                  <a:buSzTx/>
                  <a:buFontTx/>
                  <a:buNone/>
                  <a:tabLst>
                    <a:tab pos="1066800" algn="l"/>
                  </a:tabLst>
                  <a:defRPr/>
                </a:pPr>
                <a:r>
                  <a:rPr kumimoji="0" sz="1400" b="1" i="0" u="none" strike="noStrike" kern="0" cap="none" spc="0" normalizeH="0" baseline="0" noProof="0" dirty="0">
                    <a:ln>
                      <a:noFill/>
                    </a:ln>
                    <a:solidFill>
                      <a:srgbClr val="000000"/>
                    </a:solidFill>
                    <a:effectLst>
                      <a:outerShdw dist="3302" dir="5400000" rotWithShape="0">
                        <a:srgbClr val="000000">
                          <a:alpha val="0"/>
                        </a:srgbClr>
                      </a:outerShdw>
                    </a:effectLst>
                    <a:uLnTx/>
                    <a:uFillTx/>
                    <a:ea typeface=""/>
                    <a:cs typeface=""/>
                    <a:sym typeface="Helvetica Neue"/>
                  </a:rPr>
                  <a:t>Coordinator Backup</a:t>
                </a:r>
              </a:p>
            </p:txBody>
          </p:sp>
          <p:sp>
            <p:nvSpPr>
              <p:cNvPr id="29" name="Shape 1665"/>
              <p:cNvSpPr/>
              <p:nvPr/>
            </p:nvSpPr>
            <p:spPr>
              <a:xfrm>
                <a:off x="6520526" y="5021693"/>
                <a:ext cx="1561230" cy="669727"/>
              </a:xfrm>
              <a:prstGeom prst="rect">
                <a:avLst/>
              </a:prstGeom>
              <a:solidFill>
                <a:srgbClr val="D5D4A4"/>
              </a:solidFill>
              <a:ln w="12700">
                <a:solidFill>
                  <a:srgbClr val="000000"/>
                </a:solidFill>
                <a:miter lim="400000"/>
              </a:ln>
              <a:extLst>
                <a:ext uri="{C572A759-6A51-4108-AA02-DFA0A04FC94B}">
                  <ma14:wrappingTextBoxFlag xmlns:ma14="http://schemas.microsoft.com/office/mac/drawingml/2011/main" val="1"/>
                </a:ext>
              </a:extLst>
            </p:spPr>
            <p:txBody>
              <a:bodyPr lIns="26789" tIns="26789" rIns="26789" bIns="26789" anchor="ctr"/>
              <a:lstStyle>
                <a:lvl1pPr defTabSz="457200">
                  <a:lnSpc>
                    <a:spcPts val="3300"/>
                  </a:lnSpc>
                  <a:tabLst>
                    <a:tab pos="1066800" algn="l"/>
                  </a:tabLst>
                  <a:defRPr b="1">
                    <a:solidFill>
                      <a:srgbClr val="000000"/>
                    </a:solidFill>
                    <a:effectLst>
                      <a:outerShdw dist="3302" dir="5400000" rotWithShape="0">
                        <a:srgbClr val="000000">
                          <a:alpha val="0"/>
                        </a:srgbClr>
                      </a:outerShdw>
                    </a:effectLst>
                    <a:latin typeface="+mn-lt"/>
                    <a:ea typeface="+mn-ea"/>
                    <a:cs typeface="+mn-cs"/>
                    <a:sym typeface="Helvetica Neue"/>
                  </a:defRPr>
                </a:lvl1pPr>
              </a:lstStyle>
              <a:p>
                <a:pPr marL="0" marR="0" lvl="0" indent="0" algn="ctr" defTabSz="457200" eaLnBrk="1" fontAlgn="auto" latinLnBrk="0" hangingPunct="1">
                  <a:lnSpc>
                    <a:spcPts val="3300"/>
                  </a:lnSpc>
                  <a:spcBef>
                    <a:spcPts val="0"/>
                  </a:spcBef>
                  <a:spcAft>
                    <a:spcPts val="0"/>
                  </a:spcAft>
                  <a:buClrTx/>
                  <a:buSzTx/>
                  <a:buFontTx/>
                  <a:buNone/>
                  <a:tabLst>
                    <a:tab pos="1066800" algn="l"/>
                  </a:tabLst>
                  <a:defRPr/>
                </a:pPr>
                <a:r>
                  <a:rPr kumimoji="0" sz="1400" b="1" i="0" u="none" strike="noStrike" kern="0" cap="none" spc="0" normalizeH="0" baseline="0" noProof="0" dirty="0">
                    <a:ln>
                      <a:noFill/>
                    </a:ln>
                    <a:solidFill>
                      <a:srgbClr val="000000"/>
                    </a:solidFill>
                    <a:effectLst>
                      <a:outerShdw dist="3302" dir="5400000" rotWithShape="0">
                        <a:srgbClr val="000000">
                          <a:alpha val="0"/>
                        </a:srgbClr>
                      </a:outerShdw>
                    </a:effectLst>
                    <a:uLnTx/>
                    <a:uFillTx/>
                    <a:ea typeface=""/>
                    <a:cs typeface=""/>
                    <a:sym typeface="Helvetica Neue"/>
                  </a:rPr>
                  <a:t>Learner</a:t>
                </a:r>
              </a:p>
            </p:txBody>
          </p:sp>
          <p:sp>
            <p:nvSpPr>
              <p:cNvPr id="30" name="Shape 1681"/>
              <p:cNvSpPr/>
              <p:nvPr/>
            </p:nvSpPr>
            <p:spPr>
              <a:xfrm>
                <a:off x="5658306" y="2646117"/>
                <a:ext cx="2247273" cy="533952"/>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cubicBezTo>
                      <a:pt x="7200" y="14400"/>
                      <a:pt x="14400" y="7200"/>
                      <a:pt x="21600" y="0"/>
                    </a:cubicBezTo>
                  </a:path>
                </a:pathLst>
              </a:custGeom>
              <a:ln w="38100">
                <a:solidFill>
                  <a:srgbClr val="000000"/>
                </a:solidFill>
                <a:miter lim="400000"/>
                <a:headEnd type="triangle"/>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050" b="0" i="0" u="none" strike="noStrike" kern="0" cap="none" spc="0" normalizeH="0" baseline="0" noProof="0">
                  <a:ln>
                    <a:noFill/>
                  </a:ln>
                  <a:solidFill>
                    <a:prstClr val="black"/>
                  </a:solidFill>
                  <a:effectLst/>
                  <a:uLnTx/>
                  <a:uFillTx/>
                </a:endParaRPr>
              </a:p>
            </p:txBody>
          </p:sp>
          <p:sp>
            <p:nvSpPr>
              <p:cNvPr id="31" name="Shape 1682"/>
              <p:cNvSpPr/>
              <p:nvPr/>
            </p:nvSpPr>
            <p:spPr>
              <a:xfrm>
                <a:off x="4137984" y="2724474"/>
                <a:ext cx="2460678" cy="488894"/>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cubicBezTo>
                      <a:pt x="14400" y="14400"/>
                      <a:pt x="7200" y="7200"/>
                      <a:pt x="0" y="0"/>
                    </a:cubicBezTo>
                  </a:path>
                </a:pathLst>
              </a:custGeom>
              <a:ln w="38100">
                <a:solidFill>
                  <a:srgbClr val="000000"/>
                </a:solidFill>
                <a:custDash>
                  <a:ds d="200000" sp="200000"/>
                </a:custDash>
                <a:miter lim="400000"/>
                <a:headEnd type="triangle"/>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050" b="0" i="0" u="none" strike="noStrike" kern="0" cap="none" spc="0" normalizeH="0" baseline="0" noProof="0">
                  <a:ln>
                    <a:noFill/>
                  </a:ln>
                  <a:solidFill>
                    <a:prstClr val="black"/>
                  </a:solidFill>
                  <a:effectLst/>
                  <a:uLnTx/>
                  <a:uFillTx/>
                </a:endParaRPr>
              </a:p>
            </p:txBody>
          </p:sp>
          <p:sp>
            <p:nvSpPr>
              <p:cNvPr id="32" name="Shape 1683"/>
              <p:cNvSpPr/>
              <p:nvPr/>
            </p:nvSpPr>
            <p:spPr>
              <a:xfrm>
                <a:off x="7574605" y="2798736"/>
                <a:ext cx="573808" cy="358594"/>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cubicBezTo>
                      <a:pt x="7200" y="14400"/>
                      <a:pt x="14400" y="7200"/>
                      <a:pt x="21600" y="0"/>
                    </a:cubicBezTo>
                  </a:path>
                </a:pathLst>
              </a:custGeom>
              <a:ln w="38100">
                <a:solidFill>
                  <a:srgbClr val="000000"/>
                </a:solidFill>
                <a:custDash>
                  <a:ds d="200000" sp="200000"/>
                </a:custDash>
                <a:miter lim="400000"/>
                <a:headEnd type="triangle"/>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050" b="0" i="0" u="none" strike="noStrike" kern="0" cap="none" spc="0" normalizeH="0" baseline="0" noProof="0">
                  <a:ln>
                    <a:noFill/>
                  </a:ln>
                  <a:solidFill>
                    <a:prstClr val="black"/>
                  </a:solidFill>
                  <a:effectLst/>
                  <a:uLnTx/>
                  <a:uFillTx/>
                </a:endParaRPr>
              </a:p>
            </p:txBody>
          </p:sp>
          <p:sp>
            <p:nvSpPr>
              <p:cNvPr id="33" name="Shape 1684"/>
              <p:cNvSpPr/>
              <p:nvPr/>
            </p:nvSpPr>
            <p:spPr>
              <a:xfrm>
                <a:off x="4945915" y="3950695"/>
                <a:ext cx="1401523" cy="267484"/>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cubicBezTo>
                      <a:pt x="7200" y="14400"/>
                      <a:pt x="14400" y="7200"/>
                      <a:pt x="21600" y="0"/>
                    </a:cubicBezTo>
                  </a:path>
                </a:pathLst>
              </a:custGeom>
              <a:ln w="38100">
                <a:solidFill>
                  <a:srgbClr val="000000"/>
                </a:solidFill>
                <a:custDash>
                  <a:ds d="200000" sp="200000"/>
                </a:custDash>
                <a:miter lim="400000"/>
                <a:headEnd type="triangle"/>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050" b="0" i="0" u="none" strike="noStrike" kern="0" cap="none" spc="0" normalizeH="0" baseline="0" noProof="0">
                  <a:ln>
                    <a:noFill/>
                  </a:ln>
                  <a:solidFill>
                    <a:prstClr val="black"/>
                  </a:solidFill>
                  <a:effectLst/>
                  <a:uLnTx/>
                  <a:uFillTx/>
                </a:endParaRPr>
              </a:p>
            </p:txBody>
          </p:sp>
          <p:sp>
            <p:nvSpPr>
              <p:cNvPr id="34" name="Shape 1685"/>
              <p:cNvSpPr/>
              <p:nvPr/>
            </p:nvSpPr>
            <p:spPr>
              <a:xfrm>
                <a:off x="6439782" y="3950695"/>
                <a:ext cx="500379" cy="248136"/>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cubicBezTo>
                      <a:pt x="7200" y="14400"/>
                      <a:pt x="14400" y="7200"/>
                      <a:pt x="21600" y="0"/>
                    </a:cubicBezTo>
                  </a:path>
                </a:pathLst>
              </a:custGeom>
              <a:ln w="38100">
                <a:solidFill>
                  <a:srgbClr val="000000"/>
                </a:solidFill>
                <a:custDash>
                  <a:ds d="200000" sp="200000"/>
                </a:custDash>
                <a:miter lim="400000"/>
                <a:headEnd type="triangle"/>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050" b="0" i="0" u="none" strike="noStrike" kern="0" cap="none" spc="0" normalizeH="0" baseline="0" noProof="0">
                  <a:ln>
                    <a:noFill/>
                  </a:ln>
                  <a:solidFill>
                    <a:prstClr val="black"/>
                  </a:solidFill>
                  <a:effectLst/>
                  <a:uLnTx/>
                  <a:uFillTx/>
                </a:endParaRPr>
              </a:p>
            </p:txBody>
          </p:sp>
          <p:cxnSp>
            <p:nvCxnSpPr>
              <p:cNvPr id="35" name="Connector 1671"/>
              <p:cNvCxnSpPr/>
              <p:nvPr/>
            </p:nvCxnSpPr>
            <p:spPr>
              <a:xfrm flipV="1">
                <a:off x="7753317" y="4794287"/>
                <a:ext cx="276555" cy="227406"/>
              </a:xfrm>
              <a:prstGeom prst="straightConnector1">
                <a:avLst/>
              </a:prstGeom>
              <a:ln w="38100">
                <a:solidFill>
                  <a:srgbClr val="000000"/>
                </a:solidFill>
                <a:miter lim="400000"/>
                <a:headEnd type="triangle"/>
              </a:ln>
            </p:spPr>
          </p:cxnSp>
          <p:cxnSp>
            <p:nvCxnSpPr>
              <p:cNvPr id="36" name="Connector 1672"/>
              <p:cNvCxnSpPr/>
              <p:nvPr/>
            </p:nvCxnSpPr>
            <p:spPr>
              <a:xfrm flipH="1" flipV="1">
                <a:off x="6325882" y="4777317"/>
                <a:ext cx="563276" cy="244376"/>
              </a:xfrm>
              <a:prstGeom prst="straightConnector1">
                <a:avLst/>
              </a:prstGeom>
              <a:ln w="38100">
                <a:solidFill>
                  <a:srgbClr val="000000"/>
                </a:solidFill>
                <a:miter lim="400000"/>
                <a:headEnd type="triangle"/>
              </a:ln>
            </p:spPr>
          </p:cxnSp>
          <p:sp>
            <p:nvSpPr>
              <p:cNvPr id="37" name="Shape 1686"/>
              <p:cNvSpPr/>
              <p:nvPr/>
            </p:nvSpPr>
            <p:spPr>
              <a:xfrm>
                <a:off x="7603550" y="3950695"/>
                <a:ext cx="367748" cy="231166"/>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cubicBezTo>
                      <a:pt x="14400" y="14400"/>
                      <a:pt x="7200" y="7200"/>
                      <a:pt x="0" y="0"/>
                    </a:cubicBezTo>
                  </a:path>
                </a:pathLst>
              </a:custGeom>
              <a:ln w="38100">
                <a:solidFill>
                  <a:srgbClr val="000000"/>
                </a:solidFill>
                <a:custDash>
                  <a:ds d="200000" sp="200000"/>
                </a:custDash>
                <a:miter lim="400000"/>
                <a:headEnd type="triangle"/>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050" b="0" i="0" u="none" strike="noStrike" kern="0" cap="none" spc="0" normalizeH="0" baseline="0" noProof="0">
                  <a:ln>
                    <a:noFill/>
                  </a:ln>
                  <a:solidFill>
                    <a:prstClr val="black"/>
                  </a:solidFill>
                  <a:effectLst/>
                  <a:uLnTx/>
                  <a:uFillTx/>
                </a:endParaRPr>
              </a:p>
            </p:txBody>
          </p:sp>
          <p:sp>
            <p:nvSpPr>
              <p:cNvPr id="38" name="Shape 1675"/>
              <p:cNvSpPr/>
              <p:nvPr/>
            </p:nvSpPr>
            <p:spPr>
              <a:xfrm>
                <a:off x="1564420" y="3081687"/>
                <a:ext cx="2188683" cy="1483738"/>
              </a:xfrm>
              <a:prstGeom prst="wedgeEllipseCallout">
                <a:avLst>
                  <a:gd name="adj1" fmla="val 36941"/>
                  <a:gd name="adj2" fmla="val -59024"/>
                </a:avLst>
              </a:prstGeom>
              <a:solidFill>
                <a:srgbClr val="FBC718"/>
              </a:solidFill>
              <a:ln w="50800">
                <a:solidFill>
                  <a:srgbClr val="FF7C00"/>
                </a:solidFill>
                <a:miter lim="400000"/>
              </a:ln>
              <a:extLst>
                <a:ext uri="{C572A759-6A51-4108-AA02-DFA0A04FC94B}">
                  <ma14:wrappingTextBoxFlag xmlns:ma14="http://schemas.microsoft.com/office/mac/drawingml/2011/main" val="1"/>
                </a:ext>
              </a:extLst>
            </p:spPr>
            <p:txBody>
              <a:bodyPr lIns="26789" tIns="26789" rIns="26789" bIns="26789" anchor="ctr"/>
              <a:lstStyle/>
              <a:p>
                <a:pPr marL="0" marR="0" lvl="0" indent="0" algn="ctr" defTabSz="321457" eaLnBrk="1" fontAlgn="auto" latinLnBrk="0" hangingPunct="1">
                  <a:lnSpc>
                    <a:spcPts val="2672"/>
                  </a:lnSpc>
                  <a:spcBef>
                    <a:spcPts val="0"/>
                  </a:spcBef>
                  <a:spcAft>
                    <a:spcPts val="0"/>
                  </a:spcAft>
                  <a:buClrTx/>
                  <a:buSzTx/>
                  <a:buFontTx/>
                  <a:buNone/>
                  <a:tabLst>
                    <a:tab pos="750067" algn="l"/>
                  </a:tabLst>
                  <a:defRPr sz="3200" b="1">
                    <a:solidFill>
                      <a:srgbClr val="4D4D4D"/>
                    </a:solidFill>
                    <a:effectLst>
                      <a:outerShdw dist="3302" dir="5400000" rotWithShape="0">
                        <a:srgbClr val="000000">
                          <a:alpha val="0"/>
                        </a:srgbClr>
                      </a:outerShdw>
                    </a:effectLst>
                    <a:latin typeface="+mn-lt"/>
                    <a:ea typeface="+mn-ea"/>
                    <a:cs typeface="+mn-cs"/>
                    <a:sym typeface="Helvetica Neue"/>
                  </a:defRPr>
                </a:pPr>
                <a:r>
                  <a:rPr kumimoji="0" sz="1600" b="1" i="0" u="none" strike="noStrike" kern="0" cap="none" spc="0" normalizeH="0" baseline="0" noProof="0" dirty="0">
                    <a:ln>
                      <a:noFill/>
                    </a:ln>
                    <a:solidFill>
                      <a:srgbClr val="4D4D4D"/>
                    </a:solidFill>
                    <a:effectLst>
                      <a:outerShdw dist="3302" dir="5400000" rotWithShape="0">
                        <a:srgbClr val="000000">
                          <a:alpha val="0"/>
                        </a:srgbClr>
                      </a:outerShdw>
                    </a:effectLst>
                    <a:uLnTx/>
                    <a:uFillTx/>
                    <a:ea typeface=""/>
                    <a:cs typeface=""/>
                    <a:sym typeface="Helvetica Neue"/>
                  </a:rPr>
                  <a:t>Facilitate</a:t>
                </a:r>
              </a:p>
              <a:p>
                <a:pPr marL="0" marR="0" lvl="0" indent="0" algn="ctr" defTabSz="321457" eaLnBrk="1" fontAlgn="auto" latinLnBrk="0" hangingPunct="1">
                  <a:lnSpc>
                    <a:spcPts val="2672"/>
                  </a:lnSpc>
                  <a:spcBef>
                    <a:spcPts val="0"/>
                  </a:spcBef>
                  <a:spcAft>
                    <a:spcPts val="0"/>
                  </a:spcAft>
                  <a:buClrTx/>
                  <a:buSzTx/>
                  <a:buFontTx/>
                  <a:buNone/>
                  <a:tabLst>
                    <a:tab pos="750067" algn="l"/>
                  </a:tabLst>
                  <a:defRPr sz="3200" b="1">
                    <a:solidFill>
                      <a:srgbClr val="4D4D4D"/>
                    </a:solidFill>
                    <a:effectLst>
                      <a:outerShdw dist="3302" dir="5400000" rotWithShape="0">
                        <a:srgbClr val="000000">
                          <a:alpha val="0"/>
                        </a:srgbClr>
                      </a:outerShdw>
                    </a:effectLst>
                    <a:latin typeface="+mn-lt"/>
                    <a:ea typeface="+mn-ea"/>
                    <a:cs typeface="+mn-cs"/>
                    <a:sym typeface="Helvetica Neue"/>
                  </a:defRPr>
                </a:pPr>
                <a:r>
                  <a:rPr kumimoji="0" sz="1600" b="1" i="0" u="none" strike="noStrike" kern="0" cap="none" spc="0" normalizeH="0" baseline="0" noProof="0" dirty="0">
                    <a:ln>
                      <a:noFill/>
                    </a:ln>
                    <a:solidFill>
                      <a:srgbClr val="4D4D4D"/>
                    </a:solidFill>
                    <a:effectLst>
                      <a:outerShdw dist="3302" dir="5400000" rotWithShape="0">
                        <a:srgbClr val="000000">
                          <a:alpha val="0"/>
                        </a:srgbClr>
                      </a:outerShdw>
                    </a:effectLst>
                    <a:uLnTx/>
                    <a:uFillTx/>
                    <a:ea typeface=""/>
                    <a:cs typeface=""/>
                    <a:sym typeface="Helvetica Neue"/>
                  </a:rPr>
                  <a:t>software</a:t>
                </a:r>
              </a:p>
              <a:p>
                <a:pPr marL="0" marR="0" lvl="0" indent="0" algn="ctr" defTabSz="321457" eaLnBrk="1" fontAlgn="auto" latinLnBrk="0" hangingPunct="1">
                  <a:lnSpc>
                    <a:spcPts val="2672"/>
                  </a:lnSpc>
                  <a:spcBef>
                    <a:spcPts val="0"/>
                  </a:spcBef>
                  <a:spcAft>
                    <a:spcPts val="0"/>
                  </a:spcAft>
                  <a:buClrTx/>
                  <a:buSzTx/>
                  <a:buFontTx/>
                  <a:buNone/>
                  <a:tabLst>
                    <a:tab pos="750067" algn="l"/>
                  </a:tabLst>
                  <a:defRPr sz="3200" b="1">
                    <a:solidFill>
                      <a:srgbClr val="4D4D4D"/>
                    </a:solidFill>
                    <a:effectLst>
                      <a:outerShdw dist="3302" dir="5400000" rotWithShape="0">
                        <a:srgbClr val="000000">
                          <a:alpha val="0"/>
                        </a:srgbClr>
                      </a:outerShdw>
                    </a:effectLst>
                    <a:latin typeface="+mn-lt"/>
                    <a:ea typeface="+mn-ea"/>
                    <a:cs typeface="+mn-cs"/>
                    <a:sym typeface="Helvetica Neue"/>
                  </a:defRPr>
                </a:pPr>
                <a:r>
                  <a:rPr kumimoji="0" sz="1600" b="1" i="0" u="none" strike="noStrike" kern="0" cap="none" spc="0" normalizeH="0" baseline="0" noProof="0" dirty="0">
                    <a:ln>
                      <a:noFill/>
                    </a:ln>
                    <a:solidFill>
                      <a:srgbClr val="4D4D4D"/>
                    </a:solidFill>
                    <a:effectLst>
                      <a:outerShdw dist="3302" dir="5400000" rotWithShape="0">
                        <a:srgbClr val="000000">
                          <a:alpha val="0"/>
                        </a:srgbClr>
                      </a:outerShdw>
                    </a:effectLst>
                    <a:uLnTx/>
                    <a:uFillTx/>
                    <a:ea typeface=""/>
                    <a:cs typeface=""/>
                    <a:sym typeface="Helvetica Neue"/>
                  </a:rPr>
                  <a:t>API</a:t>
                </a:r>
              </a:p>
            </p:txBody>
          </p:sp>
          <p:sp>
            <p:nvSpPr>
              <p:cNvPr id="39" name="Shape 1676"/>
              <p:cNvSpPr/>
              <p:nvPr/>
            </p:nvSpPr>
            <p:spPr>
              <a:xfrm>
                <a:off x="8451795" y="2948202"/>
                <a:ext cx="2255608" cy="1205692"/>
              </a:xfrm>
              <a:prstGeom prst="wedgeEllipseCallout">
                <a:avLst>
                  <a:gd name="adj1" fmla="val -52370"/>
                  <a:gd name="adj2" fmla="val 54331"/>
                </a:avLst>
              </a:prstGeom>
              <a:solidFill>
                <a:srgbClr val="FBC718"/>
              </a:solidFill>
              <a:ln w="50800">
                <a:solidFill>
                  <a:srgbClr val="FF7C00"/>
                </a:solidFill>
                <a:miter lim="400000"/>
              </a:ln>
              <a:extLst>
                <a:ext uri="{C572A759-6A51-4108-AA02-DFA0A04FC94B}">
                  <ma14:wrappingTextBoxFlag xmlns:ma14="http://schemas.microsoft.com/office/mac/drawingml/2011/main" val="1"/>
                </a:ext>
              </a:extLst>
            </p:spPr>
            <p:txBody>
              <a:bodyPr lIns="26789" tIns="26789" rIns="26789" bIns="26789" anchor="ctr"/>
              <a:lstStyle/>
              <a:p>
                <a:pPr marL="0" marR="0" lvl="0" indent="0" algn="ctr" defTabSz="321457" eaLnBrk="1" fontAlgn="auto" latinLnBrk="0" hangingPunct="1">
                  <a:lnSpc>
                    <a:spcPts val="2672"/>
                  </a:lnSpc>
                  <a:spcBef>
                    <a:spcPts val="0"/>
                  </a:spcBef>
                  <a:spcAft>
                    <a:spcPts val="0"/>
                  </a:spcAft>
                  <a:buClrTx/>
                  <a:buSzTx/>
                  <a:buFontTx/>
                  <a:buNone/>
                  <a:tabLst>
                    <a:tab pos="750067" algn="l"/>
                  </a:tabLst>
                  <a:defRPr sz="3200" b="1">
                    <a:solidFill>
                      <a:srgbClr val="4D4D4D"/>
                    </a:solidFill>
                    <a:effectLst>
                      <a:outerShdw dist="3302" dir="5400000" rotWithShape="0">
                        <a:srgbClr val="000000">
                          <a:alpha val="0"/>
                        </a:srgbClr>
                      </a:outerShdw>
                    </a:effectLst>
                    <a:latin typeface="+mn-lt"/>
                    <a:ea typeface="+mn-ea"/>
                    <a:cs typeface="+mn-cs"/>
                    <a:sym typeface="Helvetica Neue"/>
                  </a:defRPr>
                </a:pPr>
                <a:r>
                  <a:rPr kumimoji="0" sz="1600" b="1" i="0" u="none" strike="noStrike" kern="0" cap="none" spc="0" normalizeH="0" baseline="0" noProof="0" dirty="0">
                    <a:ln>
                      <a:noFill/>
                    </a:ln>
                    <a:solidFill>
                      <a:srgbClr val="4D4D4D"/>
                    </a:solidFill>
                    <a:effectLst>
                      <a:outerShdw dist="3302" dir="5400000" rotWithShape="0">
                        <a:srgbClr val="000000">
                          <a:alpha val="0"/>
                        </a:srgbClr>
                      </a:outerShdw>
                    </a:effectLst>
                    <a:uLnTx/>
                    <a:uFillTx/>
                    <a:ea typeface=""/>
                    <a:cs typeface=""/>
                    <a:sym typeface="Helvetica Neue"/>
                  </a:rPr>
                  <a:t>Alleviate</a:t>
                </a:r>
                <a:br>
                  <a:rPr kumimoji="0" sz="1600" b="1" i="0" u="none" strike="noStrike" kern="0" cap="none" spc="0" normalizeH="0" baseline="0" noProof="0" dirty="0">
                    <a:ln>
                      <a:noFill/>
                    </a:ln>
                    <a:solidFill>
                      <a:srgbClr val="4D4D4D"/>
                    </a:solidFill>
                    <a:effectLst>
                      <a:outerShdw dist="3302" dir="5400000" rotWithShape="0">
                        <a:srgbClr val="000000">
                          <a:alpha val="0"/>
                        </a:srgbClr>
                      </a:outerShdw>
                    </a:effectLst>
                    <a:uLnTx/>
                    <a:uFillTx/>
                    <a:ea typeface=""/>
                    <a:cs typeface=""/>
                    <a:sym typeface="Helvetica Neue"/>
                  </a:rPr>
                </a:br>
                <a:r>
                  <a:rPr kumimoji="0" sz="1600" b="1" i="0" u="none" strike="noStrike" kern="0" cap="none" spc="0" normalizeH="0" baseline="0" noProof="0" dirty="0">
                    <a:ln>
                      <a:noFill/>
                    </a:ln>
                    <a:solidFill>
                      <a:srgbClr val="4D4D4D"/>
                    </a:solidFill>
                    <a:effectLst>
                      <a:outerShdw dist="3302" dir="5400000" rotWithShape="0">
                        <a:srgbClr val="000000">
                          <a:alpha val="0"/>
                        </a:srgbClr>
                      </a:outerShdw>
                    </a:effectLst>
                    <a:uLnTx/>
                    <a:uFillTx/>
                    <a:ea typeface=""/>
                    <a:cs typeface=""/>
                    <a:sym typeface="Helvetica Neue"/>
                  </a:rPr>
                  <a:t>bottlenecks</a:t>
                </a:r>
              </a:p>
            </p:txBody>
          </p:sp>
        </p:grpSp>
        <p:sp>
          <p:nvSpPr>
            <p:cNvPr id="7" name="TextBox 6"/>
            <p:cNvSpPr txBox="1"/>
            <p:nvPr/>
          </p:nvSpPr>
          <p:spPr>
            <a:xfrm>
              <a:off x="12463566" y="24605103"/>
              <a:ext cx="6708975" cy="1366655"/>
            </a:xfrm>
            <a:prstGeom prst="rect">
              <a:avLst/>
            </a:prstGeom>
            <a:noFill/>
          </p:spPr>
          <p:txBody>
            <a:bodyPr wrap="none" rtlCol="0">
              <a:spAutoFit/>
            </a:bodyPr>
            <a:lstStyle/>
            <a:p>
              <a:r>
                <a:rPr lang="en-US" sz="3200" dirty="0" smtClean="0">
                  <a:ea typeface="Myriad Pro Light" charset="0"/>
                  <a:cs typeface="Myriad Pro Light" charset="0"/>
                </a:rPr>
                <a:t>Consensus at 9 M </a:t>
              </a:r>
              <a:r>
                <a:rPr lang="en-US" sz="3200" dirty="0" err="1" smtClean="0">
                  <a:ea typeface="Myriad Pro Light" charset="0"/>
                  <a:cs typeface="Myriad Pro Light" charset="0"/>
                </a:rPr>
                <a:t>msgs</a:t>
              </a:r>
              <a:r>
                <a:rPr lang="en-US" sz="3200" dirty="0" smtClean="0">
                  <a:ea typeface="Myriad Pro Light" charset="0"/>
                  <a:cs typeface="Myriad Pro Light" charset="0"/>
                </a:rPr>
                <a:t> / s and</a:t>
              </a:r>
            </a:p>
            <a:p>
              <a:r>
                <a:rPr lang="en-US" sz="3200" dirty="0" smtClean="0">
                  <a:ea typeface="Myriad Pro Light" charset="0"/>
                  <a:cs typeface="Myriad Pro Light" charset="0"/>
                </a:rPr>
                <a:t>low latency</a:t>
              </a:r>
            </a:p>
          </p:txBody>
        </p:sp>
        <p:graphicFrame>
          <p:nvGraphicFramePr>
            <p:cNvPr id="8" name="Table 1719"/>
            <p:cNvGraphicFramePr/>
            <p:nvPr>
              <p:extLst>
                <p:ext uri="{D42A27DB-BD31-4B8C-83A1-F6EECF244321}">
                  <p14:modId xmlns:p14="http://schemas.microsoft.com/office/powerpoint/2010/main" val="594107092"/>
                </p:ext>
              </p:extLst>
            </p:nvPr>
          </p:nvGraphicFramePr>
          <p:xfrm>
            <a:off x="15415050" y="25430699"/>
            <a:ext cx="5781287" cy="2269442"/>
          </p:xfrm>
          <a:graphic>
            <a:graphicData uri="http://schemas.openxmlformats.org/drawingml/2006/table">
              <a:tbl>
                <a:tblPr firstRow="1"/>
                <a:tblGrid>
                  <a:gridCol w="1248142"/>
                  <a:gridCol w="1177493"/>
                  <a:gridCol w="930219"/>
                  <a:gridCol w="1201042"/>
                </a:tblGrid>
                <a:tr h="447202">
                  <a:tc>
                    <a:txBody>
                      <a:bodyPr/>
                      <a:lstStyle/>
                      <a:p>
                        <a:pPr algn="ctr">
                          <a:lnSpc>
                            <a:spcPct val="100000"/>
                          </a:lnSpc>
                          <a:tabLst/>
                          <a:defRPr sz="1800" b="0">
                            <a:solidFill>
                              <a:srgbClr val="000000"/>
                            </a:solidFill>
                          </a:defRPr>
                        </a:pPr>
                        <a:r>
                          <a:rPr sz="1700" dirty="0">
                            <a:latin typeface="+mn-lt"/>
                            <a:ea typeface="Times"/>
                            <a:cs typeface="Times"/>
                            <a:sym typeface="Times"/>
                          </a:rPr>
                          <a:t>μs</a:t>
                        </a:r>
                      </a:p>
                    </a:txBody>
                    <a:tcPr marL="17859" marR="17859" marT="17859" marB="17859" anchor="ctr" horzOverflow="overflow">
                      <a:solidFill>
                        <a:schemeClr val="tx1">
                          <a:lumMod val="50000"/>
                          <a:lumOff val="50000"/>
                        </a:schemeClr>
                      </a:solidFill>
                    </a:tcPr>
                  </a:tc>
                  <a:tc>
                    <a:txBody>
                      <a:bodyPr/>
                      <a:lstStyle/>
                      <a:p>
                        <a:pPr algn="ctr" defTabSz="914400">
                          <a:tabLst>
                            <a:tab pos="558800" algn="l"/>
                            <a:tab pos="1066800" algn="l"/>
                          </a:tabLst>
                          <a:defRPr sz="1800" b="0">
                            <a:solidFill>
                              <a:srgbClr val="000000"/>
                            </a:solidFill>
                          </a:defRPr>
                        </a:pPr>
                        <a:r>
                          <a:rPr sz="1700" b="1" dirty="0">
                            <a:solidFill>
                              <a:srgbClr val="FFFFFF"/>
                            </a:solidFill>
                            <a:latin typeface="+mn-lt"/>
                          </a:rPr>
                          <a:t>P4FPGA</a:t>
                        </a:r>
                      </a:p>
                    </a:txBody>
                    <a:tcPr marL="17859" marR="17859" marT="17859" marB="17859" anchor="ctr" horzOverflow="overflow">
                      <a:solidFill>
                        <a:schemeClr val="tx1">
                          <a:lumMod val="50000"/>
                          <a:lumOff val="50000"/>
                        </a:schemeClr>
                      </a:solidFill>
                    </a:tcPr>
                  </a:tc>
                  <a:tc>
                    <a:txBody>
                      <a:bodyPr/>
                      <a:lstStyle/>
                      <a:p>
                        <a:pPr algn="ctr" defTabSz="914400">
                          <a:tabLst>
                            <a:tab pos="558800" algn="l"/>
                            <a:tab pos="1066800" algn="l"/>
                          </a:tabLst>
                          <a:defRPr sz="1800" b="0">
                            <a:solidFill>
                              <a:srgbClr val="000000"/>
                            </a:solidFill>
                          </a:defRPr>
                        </a:pPr>
                        <a:r>
                          <a:rPr sz="1700" b="1" dirty="0">
                            <a:solidFill>
                              <a:srgbClr val="FFFFFF"/>
                            </a:solidFill>
                            <a:latin typeface="+mn-lt"/>
                          </a:rPr>
                          <a:t>SDNet</a:t>
                        </a:r>
                      </a:p>
                    </a:txBody>
                    <a:tcPr marL="17859" marR="17859" marT="17859" marB="17859" anchor="ctr" horzOverflow="overflow">
                      <a:solidFill>
                        <a:schemeClr val="tx1">
                          <a:lumMod val="50000"/>
                          <a:lumOff val="50000"/>
                        </a:schemeClr>
                      </a:solidFill>
                    </a:tcPr>
                  </a:tc>
                  <a:tc>
                    <a:txBody>
                      <a:bodyPr/>
                      <a:lstStyle/>
                      <a:p>
                        <a:pPr algn="ctr" defTabSz="914400">
                          <a:tabLst>
                            <a:tab pos="558800" algn="l"/>
                            <a:tab pos="1066800" algn="l"/>
                          </a:tabLst>
                          <a:defRPr sz="1800" b="0">
                            <a:solidFill>
                              <a:srgbClr val="000000"/>
                            </a:solidFill>
                          </a:defRPr>
                        </a:pPr>
                        <a:r>
                          <a:rPr sz="1700" b="1" dirty="0">
                            <a:solidFill>
                              <a:srgbClr val="FFFFFF"/>
                            </a:solidFill>
                            <a:latin typeface="+mn-lt"/>
                          </a:rPr>
                          <a:t>Netronome</a:t>
                        </a:r>
                      </a:p>
                    </a:txBody>
                    <a:tcPr marL="17859" marR="17859" marT="17859" marB="17859" anchor="ctr" horzOverflow="overflow">
                      <a:solidFill>
                        <a:schemeClr val="tx1">
                          <a:lumMod val="50000"/>
                          <a:lumOff val="50000"/>
                        </a:schemeClr>
                      </a:solidFill>
                    </a:tcPr>
                  </a:tc>
                </a:tr>
                <a:tr h="447202">
                  <a:tc>
                    <a:txBody>
                      <a:bodyPr/>
                      <a:lstStyle/>
                      <a:p>
                        <a:pPr algn="ctr" defTabSz="914400">
                          <a:tabLst>
                            <a:tab pos="558800" algn="l"/>
                            <a:tab pos="1066800" algn="l"/>
                          </a:tabLst>
                          <a:defRPr sz="1800">
                            <a:solidFill>
                              <a:srgbClr val="000000"/>
                            </a:solidFill>
                          </a:defRPr>
                        </a:pPr>
                        <a:r>
                          <a:rPr sz="1700">
                            <a:latin typeface="+mn-lt"/>
                          </a:rPr>
                          <a:t>Forwarding</a:t>
                        </a:r>
                      </a:p>
                    </a:txBody>
                    <a:tcPr marL="26789" marR="26789" marT="26789" marB="26789" anchor="ctr" horzOverflow="overflow"/>
                  </a:tc>
                  <a:tc>
                    <a:txBody>
                      <a:bodyPr/>
                      <a:lstStyle/>
                      <a:p>
                        <a:pPr algn="ctr" defTabSz="914400">
                          <a:tabLst>
                            <a:tab pos="558800" algn="l"/>
                            <a:tab pos="1066800" algn="l"/>
                          </a:tabLst>
                          <a:defRPr sz="1800">
                            <a:solidFill>
                              <a:srgbClr val="000000"/>
                            </a:solidFill>
                          </a:defRPr>
                        </a:pPr>
                        <a:r>
                          <a:rPr sz="1700">
                            <a:latin typeface="+mn-lt"/>
                          </a:rPr>
                          <a:t>0.37</a:t>
                        </a:r>
                      </a:p>
                    </a:txBody>
                    <a:tcPr marL="26789" marR="26789" marT="26789" marB="26789" anchor="ctr" horzOverflow="overflow"/>
                  </a:tc>
                  <a:tc>
                    <a:txBody>
                      <a:bodyPr/>
                      <a:lstStyle/>
                      <a:p>
                        <a:pPr algn="ctr" defTabSz="914400">
                          <a:tabLst>
                            <a:tab pos="558800" algn="l"/>
                            <a:tab pos="1066800" algn="l"/>
                          </a:tabLst>
                          <a:defRPr sz="1800">
                            <a:solidFill>
                              <a:srgbClr val="000000"/>
                            </a:solidFill>
                          </a:defRPr>
                        </a:pPr>
                        <a:r>
                          <a:rPr sz="1700">
                            <a:latin typeface="+mn-lt"/>
                          </a:rPr>
                          <a:t>0.73</a:t>
                        </a:r>
                      </a:p>
                    </a:txBody>
                    <a:tcPr marL="26789" marR="26789" marT="26789" marB="26789" anchor="ctr" horzOverflow="overflow"/>
                  </a:tc>
                  <a:tc>
                    <a:txBody>
                      <a:bodyPr/>
                      <a:lstStyle/>
                      <a:p>
                        <a:pPr algn="ctr" defTabSz="914400">
                          <a:tabLst>
                            <a:tab pos="558800" algn="l"/>
                            <a:tab pos="1066800" algn="l"/>
                          </a:tabLst>
                          <a:defRPr sz="1800">
                            <a:solidFill>
                              <a:srgbClr val="000000"/>
                            </a:solidFill>
                          </a:defRPr>
                        </a:pPr>
                        <a:r>
                          <a:rPr sz="1700" dirty="0">
                            <a:latin typeface="+mn-lt"/>
                          </a:rPr>
                          <a:t>-</a:t>
                        </a:r>
                      </a:p>
                    </a:txBody>
                    <a:tcPr marL="26789" marR="26789" marT="26789" marB="26789" anchor="ctr" horzOverflow="overflow"/>
                  </a:tc>
                </a:tr>
                <a:tr h="447202">
                  <a:tc>
                    <a:txBody>
                      <a:bodyPr/>
                      <a:lstStyle/>
                      <a:p>
                        <a:pPr algn="ctr" defTabSz="914400">
                          <a:tabLst>
                            <a:tab pos="558800" algn="l"/>
                            <a:tab pos="1066800" algn="l"/>
                          </a:tabLst>
                          <a:defRPr sz="1800">
                            <a:solidFill>
                              <a:srgbClr val="000000"/>
                            </a:solidFill>
                          </a:defRPr>
                        </a:pPr>
                        <a:r>
                          <a:rPr sz="1700">
                            <a:latin typeface="+mn-lt"/>
                          </a:rPr>
                          <a:t>Coordinator</a:t>
                        </a:r>
                      </a:p>
                    </a:txBody>
                    <a:tcPr marL="26789" marR="26789" marT="26789" marB="26789" anchor="ctr" horzOverflow="overflow"/>
                  </a:tc>
                  <a:tc>
                    <a:txBody>
                      <a:bodyPr/>
                      <a:lstStyle/>
                      <a:p>
                        <a:pPr algn="ctr" defTabSz="914400">
                          <a:tabLst>
                            <a:tab pos="558800" algn="l"/>
                            <a:tab pos="1066800" algn="l"/>
                          </a:tabLst>
                          <a:defRPr sz="1800">
                            <a:solidFill>
                              <a:srgbClr val="000000"/>
                            </a:solidFill>
                          </a:defRPr>
                        </a:pPr>
                        <a:r>
                          <a:rPr sz="1700" dirty="0">
                            <a:latin typeface="+mn-lt"/>
                          </a:rPr>
                          <a:t>0.72</a:t>
                        </a:r>
                      </a:p>
                    </a:txBody>
                    <a:tcPr marL="26789" marR="26789" marT="26789" marB="26789" anchor="ctr" horzOverflow="overflow"/>
                  </a:tc>
                  <a:tc>
                    <a:txBody>
                      <a:bodyPr/>
                      <a:lstStyle/>
                      <a:p>
                        <a:pPr algn="ctr" defTabSz="914400">
                          <a:tabLst>
                            <a:tab pos="558800" algn="l"/>
                            <a:tab pos="1066800" algn="l"/>
                          </a:tabLst>
                          <a:defRPr sz="1800">
                            <a:solidFill>
                              <a:srgbClr val="000000"/>
                            </a:solidFill>
                          </a:defRPr>
                        </a:pPr>
                        <a:r>
                          <a:rPr sz="1700">
                            <a:latin typeface="+mn-lt"/>
                          </a:rPr>
                          <a:t>1.21</a:t>
                        </a:r>
                      </a:p>
                    </a:txBody>
                    <a:tcPr marL="26789" marR="26789" marT="26789" marB="26789" anchor="ctr" horzOverflow="overflow"/>
                  </a:tc>
                  <a:tc>
                    <a:txBody>
                      <a:bodyPr/>
                      <a:lstStyle/>
                      <a:p>
                        <a:pPr algn="ctr" defTabSz="914400">
                          <a:tabLst>
                            <a:tab pos="558800" algn="l"/>
                            <a:tab pos="1066800" algn="l"/>
                          </a:tabLst>
                          <a:defRPr sz="1800">
                            <a:solidFill>
                              <a:srgbClr val="000000"/>
                            </a:solidFill>
                          </a:defRPr>
                        </a:pPr>
                        <a:r>
                          <a:rPr sz="1700" dirty="0">
                            <a:latin typeface="+mn-lt"/>
                          </a:rPr>
                          <a:t>0.33±0.01</a:t>
                        </a:r>
                      </a:p>
                    </a:txBody>
                    <a:tcPr marL="26789" marR="26789" marT="26789" marB="26789" anchor="ctr" horzOverflow="overflow"/>
                  </a:tc>
                </a:tr>
                <a:tr h="447202">
                  <a:tc>
                    <a:txBody>
                      <a:bodyPr/>
                      <a:lstStyle/>
                      <a:p>
                        <a:pPr algn="ctr" defTabSz="914400">
                          <a:tabLst>
                            <a:tab pos="558800" algn="l"/>
                            <a:tab pos="1066800" algn="l"/>
                          </a:tabLst>
                          <a:defRPr sz="1800">
                            <a:solidFill>
                              <a:srgbClr val="000000"/>
                            </a:solidFill>
                          </a:defRPr>
                        </a:pPr>
                        <a:r>
                          <a:rPr sz="1700">
                            <a:latin typeface="+mn-lt"/>
                          </a:rPr>
                          <a:t>Acceptor</a:t>
                        </a:r>
                      </a:p>
                    </a:txBody>
                    <a:tcPr marL="26789" marR="26789" marT="26789" marB="26789" anchor="ctr" horzOverflow="overflow"/>
                  </a:tc>
                  <a:tc>
                    <a:txBody>
                      <a:bodyPr/>
                      <a:lstStyle/>
                      <a:p>
                        <a:pPr algn="ctr" defTabSz="914400">
                          <a:tabLst>
                            <a:tab pos="558800" algn="l"/>
                            <a:tab pos="1066800" algn="l"/>
                          </a:tabLst>
                          <a:defRPr sz="1800">
                            <a:solidFill>
                              <a:srgbClr val="000000"/>
                            </a:solidFill>
                          </a:defRPr>
                        </a:pPr>
                        <a:r>
                          <a:rPr sz="1700">
                            <a:latin typeface="+mn-lt"/>
                          </a:rPr>
                          <a:t>0.79</a:t>
                        </a:r>
                      </a:p>
                    </a:txBody>
                    <a:tcPr marL="26789" marR="26789" marT="26789" marB="26789" anchor="ctr" horzOverflow="overflow"/>
                  </a:tc>
                  <a:tc>
                    <a:txBody>
                      <a:bodyPr/>
                      <a:lstStyle/>
                      <a:p>
                        <a:pPr algn="ctr" defTabSz="914400">
                          <a:tabLst>
                            <a:tab pos="558800" algn="l"/>
                            <a:tab pos="1066800" algn="l"/>
                          </a:tabLst>
                          <a:defRPr sz="1800">
                            <a:solidFill>
                              <a:srgbClr val="000000"/>
                            </a:solidFill>
                          </a:defRPr>
                        </a:pPr>
                        <a:r>
                          <a:rPr sz="1700">
                            <a:latin typeface="+mn-lt"/>
                          </a:rPr>
                          <a:t>1.44</a:t>
                        </a:r>
                      </a:p>
                    </a:txBody>
                    <a:tcPr marL="26789" marR="26789" marT="26789" marB="26789" anchor="ctr" horzOverflow="overflow"/>
                  </a:tc>
                  <a:tc>
                    <a:txBody>
                      <a:bodyPr/>
                      <a:lstStyle/>
                      <a:p>
                        <a:pPr algn="ctr" defTabSz="914400">
                          <a:tabLst>
                            <a:tab pos="558800" algn="l"/>
                            <a:tab pos="1066800" algn="l"/>
                          </a:tabLst>
                          <a:defRPr sz="1800">
                            <a:solidFill>
                              <a:srgbClr val="000000"/>
                            </a:solidFill>
                          </a:defRPr>
                        </a:pPr>
                        <a:r>
                          <a:rPr sz="1700" dirty="0">
                            <a:latin typeface="+mn-lt"/>
                          </a:rPr>
                          <a:t>0.81±0.01</a:t>
                        </a:r>
                      </a:p>
                    </a:txBody>
                    <a:tcPr marL="26789" marR="26789" marT="26789" marB="26789" anchor="ctr" horzOverflow="overflow"/>
                  </a:tc>
                </a:tr>
              </a:tbl>
            </a:graphicData>
          </a:graphic>
        </p:graphicFrame>
      </p:grpSp>
      <p:sp>
        <p:nvSpPr>
          <p:cNvPr id="40" name="TextBox 39"/>
          <p:cNvSpPr txBox="1"/>
          <p:nvPr/>
        </p:nvSpPr>
        <p:spPr>
          <a:xfrm>
            <a:off x="377565" y="1690688"/>
            <a:ext cx="4537549" cy="4401205"/>
          </a:xfrm>
          <a:prstGeom prst="rect">
            <a:avLst/>
          </a:prstGeom>
          <a:noFill/>
        </p:spPr>
        <p:txBody>
          <a:bodyPr wrap="square" rtlCol="0">
            <a:spAutoFit/>
          </a:bodyPr>
          <a:lstStyle/>
          <a:p>
            <a:r>
              <a:rPr lang="en-US" sz="2000" dirty="0" smtClean="0"/>
              <a:t>How can we co-design distributed systems with their network layer, and in doing so achieve substantial (performance) benefits?</a:t>
            </a:r>
          </a:p>
          <a:p>
            <a:endParaRPr lang="en-US" sz="2000" dirty="0" smtClean="0"/>
          </a:p>
          <a:p>
            <a:r>
              <a:rPr lang="en-US" sz="2000" dirty="0" smtClean="0"/>
              <a:t>Consensus protocols are a crucial building block used by essential services. Their performance is tied to assumptions about network behavior. Networks have recently changed: they are programmable!</a:t>
            </a:r>
          </a:p>
          <a:p>
            <a:endParaRPr lang="en-US" sz="2000" dirty="0"/>
          </a:p>
          <a:p>
            <a:r>
              <a:rPr lang="en-US" sz="2000" dirty="0" smtClean="0"/>
              <a:t>We showed that there are significant performance benefits to be gained by offering consensus as a network service.</a:t>
            </a:r>
          </a:p>
        </p:txBody>
      </p:sp>
      <p:sp>
        <p:nvSpPr>
          <p:cNvPr id="41" name="Date Placeholder 40"/>
          <p:cNvSpPr>
            <a:spLocks noGrp="1"/>
          </p:cNvSpPr>
          <p:nvPr>
            <p:ph type="dt" sz="half" idx="10"/>
          </p:nvPr>
        </p:nvSpPr>
        <p:spPr/>
        <p:txBody>
          <a:bodyPr/>
          <a:lstStyle/>
          <a:p>
            <a:r>
              <a:rPr lang="en-US" smtClean="0"/>
              <a:t>22/1/17</a:t>
            </a:r>
            <a:endParaRPr lang="en-US"/>
          </a:p>
        </p:txBody>
      </p:sp>
      <p:sp>
        <p:nvSpPr>
          <p:cNvPr id="42" name="Footer Placeholder 41"/>
          <p:cNvSpPr>
            <a:spLocks noGrp="1"/>
          </p:cNvSpPr>
          <p:nvPr>
            <p:ph type="ftr" sz="quarter" idx="11"/>
          </p:nvPr>
        </p:nvSpPr>
        <p:spPr/>
        <p:txBody>
          <a:bodyPr/>
          <a:lstStyle/>
          <a:p>
            <a:r>
              <a:rPr lang="en-US" smtClean="0"/>
              <a:t>CS 390G – S17</a:t>
            </a:r>
            <a:endParaRPr lang="en-US"/>
          </a:p>
        </p:txBody>
      </p:sp>
      <p:sp>
        <p:nvSpPr>
          <p:cNvPr id="43" name="Slide Number Placeholder 42"/>
          <p:cNvSpPr>
            <a:spLocks noGrp="1"/>
          </p:cNvSpPr>
          <p:nvPr>
            <p:ph type="sldNum" sz="quarter" idx="12"/>
          </p:nvPr>
        </p:nvSpPr>
        <p:spPr/>
        <p:txBody>
          <a:bodyPr/>
          <a:lstStyle/>
          <a:p>
            <a:fld id="{F00C8655-F74F-7445-B09D-C543647811CF}" type="slidenum">
              <a:rPr lang="en-US" smtClean="0"/>
              <a:t>8</a:t>
            </a:fld>
            <a:endParaRPr lang="en-US"/>
          </a:p>
        </p:txBody>
      </p:sp>
    </p:spTree>
    <p:extLst>
      <p:ext uri="{BB962C8B-B14F-4D97-AF65-F5344CB8AC3E}">
        <p14:creationId xmlns:p14="http://schemas.microsoft.com/office/powerpoint/2010/main" val="8150447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Predictable Performance of Distributed Systems</a:t>
            </a:r>
            <a:endParaRPr lang="en-US" dirty="0"/>
          </a:p>
        </p:txBody>
      </p:sp>
      <p:sp>
        <p:nvSpPr>
          <p:cNvPr id="3" name="TextBox 2"/>
          <p:cNvSpPr txBox="1"/>
          <p:nvPr/>
        </p:nvSpPr>
        <p:spPr>
          <a:xfrm>
            <a:off x="377565" y="1690688"/>
            <a:ext cx="4695953" cy="5016758"/>
          </a:xfrm>
          <a:prstGeom prst="rect">
            <a:avLst/>
          </a:prstGeom>
          <a:noFill/>
        </p:spPr>
        <p:txBody>
          <a:bodyPr wrap="square" rtlCol="0">
            <a:spAutoFit/>
          </a:bodyPr>
          <a:lstStyle/>
          <a:p>
            <a:r>
              <a:rPr lang="en-US" sz="2000" dirty="0" smtClean="0"/>
              <a:t>How can we ensure that distributed systems offer predictable response times,</a:t>
            </a:r>
          </a:p>
          <a:p>
            <a:r>
              <a:rPr lang="en-US" sz="2000" dirty="0" smtClean="0"/>
              <a:t>especially at the tail of latency distribution?</a:t>
            </a:r>
            <a:endParaRPr lang="en-US" sz="2000" dirty="0"/>
          </a:p>
          <a:p>
            <a:endParaRPr lang="en-US" sz="2000" dirty="0" smtClean="0"/>
          </a:p>
          <a:p>
            <a:r>
              <a:rPr lang="en-US" sz="2000" dirty="0" smtClean="0"/>
              <a:t>KV-store are a common building block to many data center applications. They provide reliable storage via replication and performance via scale-out to clusters.</a:t>
            </a:r>
          </a:p>
          <a:p>
            <a:r>
              <a:rPr lang="en-US" sz="2000" dirty="0" smtClean="0"/>
              <a:t>But selecting the right replica is crucial in the presence of many sources of performance variability!</a:t>
            </a:r>
          </a:p>
          <a:p>
            <a:endParaRPr lang="en-US" sz="2000" dirty="0"/>
          </a:p>
          <a:p>
            <a:r>
              <a:rPr lang="en-US" sz="2000" dirty="0" smtClean="0"/>
              <a:t>C3 improves Cassandra’s latency profile at the mean and the tail by up to 3X at the 99.9th percentile, while improving read throughput by up to 50%.</a:t>
            </a:r>
          </a:p>
        </p:txBody>
      </p:sp>
      <p:grpSp>
        <p:nvGrpSpPr>
          <p:cNvPr id="4" name="Group 3"/>
          <p:cNvGrpSpPr/>
          <p:nvPr/>
        </p:nvGrpSpPr>
        <p:grpSpPr>
          <a:xfrm>
            <a:off x="5278079" y="2083633"/>
            <a:ext cx="6731227" cy="4584388"/>
            <a:chOff x="3125511" y="398495"/>
            <a:chExt cx="8738834" cy="5951694"/>
          </a:xfrm>
        </p:grpSpPr>
        <p:grpSp>
          <p:nvGrpSpPr>
            <p:cNvPr id="5" name="Group 4"/>
            <p:cNvGrpSpPr/>
            <p:nvPr/>
          </p:nvGrpSpPr>
          <p:grpSpPr>
            <a:xfrm>
              <a:off x="5104014" y="398495"/>
              <a:ext cx="3480057" cy="2004349"/>
              <a:chOff x="2006906" y="1745688"/>
              <a:chExt cx="5398461" cy="2778531"/>
            </a:xfrm>
          </p:grpSpPr>
          <p:cxnSp>
            <p:nvCxnSpPr>
              <p:cNvPr id="35" name="Shape 149"/>
              <p:cNvCxnSpPr/>
              <p:nvPr/>
            </p:nvCxnSpPr>
            <p:spPr>
              <a:xfrm>
                <a:off x="2006906" y="3048148"/>
                <a:ext cx="748856" cy="2"/>
              </a:xfrm>
              <a:prstGeom prst="straightConnector1">
                <a:avLst/>
              </a:prstGeom>
              <a:noFill/>
              <a:ln w="19050" cap="flat">
                <a:solidFill>
                  <a:srgbClr val="44546A"/>
                </a:solidFill>
                <a:prstDash val="solid"/>
                <a:round/>
                <a:headEnd type="none" w="lg" len="lg"/>
                <a:tailEnd type="triangle" w="lg" len="lg"/>
              </a:ln>
            </p:spPr>
          </p:cxnSp>
          <p:cxnSp>
            <p:nvCxnSpPr>
              <p:cNvPr id="36" name="Shape 151"/>
              <p:cNvCxnSpPr/>
              <p:nvPr/>
            </p:nvCxnSpPr>
            <p:spPr>
              <a:xfrm flipV="1">
                <a:off x="4163958" y="2186434"/>
                <a:ext cx="1961420" cy="682219"/>
              </a:xfrm>
              <a:prstGeom prst="straightConnector1">
                <a:avLst/>
              </a:prstGeom>
              <a:noFill/>
              <a:ln w="38100" cap="flat">
                <a:solidFill>
                  <a:srgbClr val="44546A"/>
                </a:solidFill>
                <a:prstDash val="dash"/>
                <a:round/>
                <a:headEnd type="none" w="lg" len="lg"/>
                <a:tailEnd type="triangle" w="lg" len="lg"/>
              </a:ln>
            </p:spPr>
          </p:cxnSp>
          <p:cxnSp>
            <p:nvCxnSpPr>
              <p:cNvPr id="37" name="Shape 152"/>
              <p:cNvCxnSpPr/>
              <p:nvPr/>
            </p:nvCxnSpPr>
            <p:spPr>
              <a:xfrm>
                <a:off x="4213758" y="3138179"/>
                <a:ext cx="1967398" cy="0"/>
              </a:xfrm>
              <a:prstGeom prst="straightConnector1">
                <a:avLst/>
              </a:prstGeom>
              <a:noFill/>
              <a:ln w="38100" cap="flat">
                <a:solidFill>
                  <a:srgbClr val="44546A"/>
                </a:solidFill>
                <a:prstDash val="dash"/>
                <a:round/>
                <a:headEnd type="none" w="lg" len="lg"/>
                <a:tailEnd type="triangle" w="lg" len="lg"/>
              </a:ln>
            </p:spPr>
          </p:cxnSp>
          <p:cxnSp>
            <p:nvCxnSpPr>
              <p:cNvPr id="38" name="Shape 153"/>
              <p:cNvCxnSpPr/>
              <p:nvPr/>
            </p:nvCxnSpPr>
            <p:spPr>
              <a:xfrm>
                <a:off x="4163833" y="3367503"/>
                <a:ext cx="1922986" cy="675273"/>
              </a:xfrm>
              <a:prstGeom prst="straightConnector1">
                <a:avLst/>
              </a:prstGeom>
              <a:noFill/>
              <a:ln w="38100" cap="flat">
                <a:solidFill>
                  <a:srgbClr val="44546A"/>
                </a:solidFill>
                <a:prstDash val="dash"/>
                <a:round/>
                <a:headEnd type="none" w="lg" len="lg"/>
                <a:tailEnd type="triangle" w="lg" len="lg"/>
              </a:ln>
            </p:spPr>
          </p:cxnSp>
          <p:sp>
            <p:nvSpPr>
              <p:cNvPr id="39" name="Shape 154"/>
              <p:cNvSpPr txBox="1"/>
              <p:nvPr/>
            </p:nvSpPr>
            <p:spPr>
              <a:xfrm>
                <a:off x="3177228" y="1745688"/>
                <a:ext cx="1558500" cy="501299"/>
              </a:xfrm>
              <a:prstGeom prst="rect">
                <a:avLst/>
              </a:prstGeom>
            </p:spPr>
            <p:txBody>
              <a:bodyPr lIns="121900" tIns="121900" rIns="121900" bIns="12190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 sz="2667" b="0" i="0" u="none" strike="noStrike" kern="0" cap="none" spc="0" normalizeH="0" baseline="0" noProof="0" dirty="0">
                    <a:ln>
                      <a:noFill/>
                    </a:ln>
                    <a:solidFill>
                      <a:srgbClr val="980000"/>
                    </a:solidFill>
                    <a:effectLst/>
                    <a:uLnTx/>
                    <a:uFillTx/>
                    <a:cs typeface="Myriad Pro Light"/>
                  </a:rPr>
                  <a:t>?</a:t>
                </a:r>
              </a:p>
            </p:txBody>
          </p:sp>
          <p:sp>
            <p:nvSpPr>
              <p:cNvPr id="40" name="Rounded Rectangle 39"/>
              <p:cNvSpPr/>
              <p:nvPr/>
            </p:nvSpPr>
            <p:spPr>
              <a:xfrm>
                <a:off x="2895210" y="2695725"/>
                <a:ext cx="1209675" cy="704850"/>
              </a:xfrm>
              <a:prstGeom prst="roundRect">
                <a:avLst/>
              </a:prstGeom>
              <a:solidFill>
                <a:sysClr val="window" lastClr="FFFFFF"/>
              </a:solidFill>
              <a:ln w="19050" cap="flat" cmpd="sng" algn="ctr">
                <a:solidFill>
                  <a:srgbClr val="82000B"/>
                </a:solidFill>
                <a:prstDash val="solid"/>
                <a:miter lim="800000"/>
              </a:ln>
              <a:effectLst>
                <a:outerShdw blurRad="50800" dist="38100" dir="5400000" algn="t"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prstClr val="black"/>
                    </a:solidFill>
                    <a:effectLst/>
                    <a:uLnTx/>
                    <a:uFillTx/>
                    <a:ea typeface="Open Sans Light" panose="020B0306030504020204" pitchFamily="34" charset="0"/>
                    <a:cs typeface="Open Sans Light" panose="020B0306030504020204" pitchFamily="34" charset="0"/>
                  </a:rPr>
                  <a:t>Client</a:t>
                </a:r>
              </a:p>
            </p:txBody>
          </p:sp>
          <p:sp>
            <p:nvSpPr>
              <p:cNvPr id="41" name="Rounded Rectangle 40"/>
              <p:cNvSpPr/>
              <p:nvPr/>
            </p:nvSpPr>
            <p:spPr>
              <a:xfrm>
                <a:off x="6181157" y="1834009"/>
                <a:ext cx="1209675" cy="704850"/>
              </a:xfrm>
              <a:prstGeom prst="roundRect">
                <a:avLst/>
              </a:prstGeom>
              <a:solidFill>
                <a:sysClr val="window" lastClr="FFFFFF"/>
              </a:solidFill>
              <a:ln w="19050" cap="flat" cmpd="sng" algn="ctr">
                <a:solidFill>
                  <a:srgbClr val="82000B"/>
                </a:solidFill>
                <a:prstDash val="solid"/>
                <a:miter lim="800000"/>
              </a:ln>
              <a:effectLst>
                <a:outerShdw blurRad="50800" dist="38100" dir="5400000" algn="t"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prstClr val="black"/>
                    </a:solidFill>
                    <a:effectLst/>
                    <a:uLnTx/>
                    <a:uFillTx/>
                    <a:ea typeface="Open Sans Light" panose="020B0306030504020204" pitchFamily="34" charset="0"/>
                    <a:cs typeface="Open Sans Light" panose="020B0306030504020204" pitchFamily="34" charset="0"/>
                  </a:rPr>
                  <a:t>Server</a:t>
                </a:r>
              </a:p>
            </p:txBody>
          </p:sp>
          <p:sp>
            <p:nvSpPr>
              <p:cNvPr id="42" name="Rounded Rectangle 41"/>
              <p:cNvSpPr/>
              <p:nvPr/>
            </p:nvSpPr>
            <p:spPr>
              <a:xfrm>
                <a:off x="6195692" y="2826689"/>
                <a:ext cx="1209675" cy="704850"/>
              </a:xfrm>
              <a:prstGeom prst="roundRect">
                <a:avLst/>
              </a:prstGeom>
              <a:solidFill>
                <a:sysClr val="window" lastClr="FFFFFF"/>
              </a:solidFill>
              <a:ln w="19050" cap="flat" cmpd="sng" algn="ctr">
                <a:solidFill>
                  <a:srgbClr val="82000B"/>
                </a:solidFill>
                <a:prstDash val="solid"/>
                <a:miter lim="800000"/>
              </a:ln>
              <a:effectLst>
                <a:outerShdw blurRad="50800" dist="38100" dir="5400000" algn="t"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prstClr val="black"/>
                    </a:solidFill>
                    <a:effectLst/>
                    <a:uLnTx/>
                    <a:uFillTx/>
                    <a:ea typeface="Open Sans Light" panose="020B0306030504020204" pitchFamily="34" charset="0"/>
                    <a:cs typeface="Open Sans Light" panose="020B0306030504020204" pitchFamily="34" charset="0"/>
                  </a:rPr>
                  <a:t>Server</a:t>
                </a:r>
              </a:p>
            </p:txBody>
          </p:sp>
          <p:sp>
            <p:nvSpPr>
              <p:cNvPr id="43" name="Rounded Rectangle 42"/>
              <p:cNvSpPr/>
              <p:nvPr/>
            </p:nvSpPr>
            <p:spPr>
              <a:xfrm>
                <a:off x="6195692" y="3819369"/>
                <a:ext cx="1209675" cy="704850"/>
              </a:xfrm>
              <a:prstGeom prst="roundRect">
                <a:avLst/>
              </a:prstGeom>
              <a:solidFill>
                <a:sysClr val="window" lastClr="FFFFFF"/>
              </a:solidFill>
              <a:ln w="19050" cap="flat" cmpd="sng" algn="ctr">
                <a:solidFill>
                  <a:srgbClr val="82000B"/>
                </a:solidFill>
                <a:prstDash val="solid"/>
                <a:miter lim="800000"/>
              </a:ln>
              <a:effectLst>
                <a:outerShdw blurRad="50800" dist="38100" dir="5400000" algn="t"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prstClr val="black"/>
                    </a:solidFill>
                    <a:effectLst/>
                    <a:uLnTx/>
                    <a:uFillTx/>
                    <a:ea typeface="Open Sans Light" panose="020B0306030504020204" pitchFamily="34" charset="0"/>
                    <a:cs typeface="Open Sans Light" panose="020B0306030504020204" pitchFamily="34" charset="0"/>
                  </a:rPr>
                  <a:t>Server</a:t>
                </a:r>
              </a:p>
            </p:txBody>
          </p:sp>
        </p:grpSp>
        <p:grpSp>
          <p:nvGrpSpPr>
            <p:cNvPr id="6" name="Group 5"/>
            <p:cNvGrpSpPr/>
            <p:nvPr/>
          </p:nvGrpSpPr>
          <p:grpSpPr>
            <a:xfrm>
              <a:off x="3141019" y="556093"/>
              <a:ext cx="1175315" cy="1450064"/>
              <a:chOff x="2355764" y="417070"/>
              <a:chExt cx="881486" cy="1087548"/>
            </a:xfrm>
          </p:grpSpPr>
          <p:grpSp>
            <p:nvGrpSpPr>
              <p:cNvPr id="16" name="Group 15"/>
              <p:cNvGrpSpPr/>
              <p:nvPr/>
            </p:nvGrpSpPr>
            <p:grpSpPr>
              <a:xfrm>
                <a:off x="2355764" y="471378"/>
                <a:ext cx="726722" cy="941126"/>
                <a:chOff x="3396252" y="983060"/>
                <a:chExt cx="1481331" cy="2158111"/>
              </a:xfrm>
            </p:grpSpPr>
            <p:sp>
              <p:nvSpPr>
                <p:cNvPr id="18" name="Oval 17"/>
                <p:cNvSpPr/>
                <p:nvPr/>
              </p:nvSpPr>
              <p:spPr>
                <a:xfrm>
                  <a:off x="3396252" y="1969344"/>
                  <a:ext cx="341716" cy="341716"/>
                </a:xfrm>
                <a:prstGeom prst="ellipse">
                  <a:avLst/>
                </a:prstGeom>
                <a:solidFill>
                  <a:srgbClr val="5B9BD5"/>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prstClr val="white"/>
                    </a:solidFill>
                    <a:effectLst/>
                    <a:uLnTx/>
                    <a:uFillTx/>
                    <a:ea typeface=""/>
                    <a:cs typeface=""/>
                  </a:endParaRPr>
                </a:p>
              </p:txBody>
            </p:sp>
            <p:sp>
              <p:nvSpPr>
                <p:cNvPr id="19" name="Oval 18"/>
                <p:cNvSpPr/>
                <p:nvPr/>
              </p:nvSpPr>
              <p:spPr>
                <a:xfrm>
                  <a:off x="4684693" y="2965817"/>
                  <a:ext cx="192889" cy="175354"/>
                </a:xfrm>
                <a:prstGeom prst="ellipse">
                  <a:avLst/>
                </a:prstGeom>
                <a:solidFill>
                  <a:srgbClr val="5B9BD5"/>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prstClr val="white"/>
                    </a:solidFill>
                    <a:effectLst/>
                    <a:uLnTx/>
                    <a:uFillTx/>
                    <a:ea typeface=""/>
                    <a:cs typeface=""/>
                  </a:endParaRPr>
                </a:p>
              </p:txBody>
            </p:sp>
            <p:sp>
              <p:nvSpPr>
                <p:cNvPr id="20" name="Oval 19"/>
                <p:cNvSpPr/>
                <p:nvPr/>
              </p:nvSpPr>
              <p:spPr>
                <a:xfrm>
                  <a:off x="4684693" y="2401517"/>
                  <a:ext cx="192889" cy="175354"/>
                </a:xfrm>
                <a:prstGeom prst="ellipse">
                  <a:avLst/>
                </a:prstGeom>
                <a:solidFill>
                  <a:srgbClr val="5B9BD5"/>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dirty="0">
                    <a:ln>
                      <a:noFill/>
                    </a:ln>
                    <a:solidFill>
                      <a:prstClr val="white"/>
                    </a:solidFill>
                    <a:effectLst/>
                    <a:uLnTx/>
                    <a:uFillTx/>
                    <a:ea typeface=""/>
                    <a:cs typeface=""/>
                  </a:endParaRPr>
                </a:p>
              </p:txBody>
            </p:sp>
            <p:sp>
              <p:nvSpPr>
                <p:cNvPr id="21" name="Oval 20"/>
                <p:cNvSpPr/>
                <p:nvPr/>
              </p:nvSpPr>
              <p:spPr>
                <a:xfrm>
                  <a:off x="4684692" y="2683667"/>
                  <a:ext cx="192889" cy="175354"/>
                </a:xfrm>
                <a:prstGeom prst="ellipse">
                  <a:avLst/>
                </a:prstGeom>
                <a:solidFill>
                  <a:srgbClr val="5B9BD5"/>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prstClr val="white"/>
                    </a:solidFill>
                    <a:effectLst/>
                    <a:uLnTx/>
                    <a:uFillTx/>
                    <a:ea typeface=""/>
                    <a:cs typeface=""/>
                  </a:endParaRPr>
                </a:p>
              </p:txBody>
            </p:sp>
            <p:sp>
              <p:nvSpPr>
                <p:cNvPr id="22" name="Oval 21"/>
                <p:cNvSpPr/>
                <p:nvPr/>
              </p:nvSpPr>
              <p:spPr>
                <a:xfrm>
                  <a:off x="4684693" y="2114190"/>
                  <a:ext cx="192889" cy="175354"/>
                </a:xfrm>
                <a:prstGeom prst="ellipse">
                  <a:avLst/>
                </a:prstGeom>
                <a:solidFill>
                  <a:srgbClr val="5B9BD5"/>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dirty="0">
                    <a:ln>
                      <a:noFill/>
                    </a:ln>
                    <a:solidFill>
                      <a:prstClr val="white"/>
                    </a:solidFill>
                    <a:effectLst/>
                    <a:uLnTx/>
                    <a:uFillTx/>
                    <a:ea typeface=""/>
                    <a:cs typeface=""/>
                  </a:endParaRPr>
                </a:p>
              </p:txBody>
            </p:sp>
            <p:sp>
              <p:nvSpPr>
                <p:cNvPr id="23" name="Oval 22"/>
                <p:cNvSpPr/>
                <p:nvPr/>
              </p:nvSpPr>
              <p:spPr>
                <a:xfrm>
                  <a:off x="4684694" y="1834687"/>
                  <a:ext cx="192889" cy="175354"/>
                </a:xfrm>
                <a:prstGeom prst="ellipse">
                  <a:avLst/>
                </a:prstGeom>
                <a:solidFill>
                  <a:srgbClr val="5B9BD5"/>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prstClr val="white"/>
                    </a:solidFill>
                    <a:effectLst/>
                    <a:uLnTx/>
                    <a:uFillTx/>
                    <a:ea typeface=""/>
                    <a:cs typeface=""/>
                  </a:endParaRPr>
                </a:p>
              </p:txBody>
            </p:sp>
            <p:sp>
              <p:nvSpPr>
                <p:cNvPr id="24" name="Oval 23"/>
                <p:cNvSpPr/>
                <p:nvPr/>
              </p:nvSpPr>
              <p:spPr>
                <a:xfrm>
                  <a:off x="4684694" y="1270387"/>
                  <a:ext cx="192889" cy="175354"/>
                </a:xfrm>
                <a:prstGeom prst="ellipse">
                  <a:avLst/>
                </a:prstGeom>
                <a:solidFill>
                  <a:srgbClr val="5B9BD5"/>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dirty="0">
                    <a:ln>
                      <a:noFill/>
                    </a:ln>
                    <a:solidFill>
                      <a:prstClr val="white"/>
                    </a:solidFill>
                    <a:effectLst/>
                    <a:uLnTx/>
                    <a:uFillTx/>
                    <a:ea typeface=""/>
                    <a:cs typeface=""/>
                  </a:endParaRPr>
                </a:p>
              </p:txBody>
            </p:sp>
            <p:sp>
              <p:nvSpPr>
                <p:cNvPr id="25" name="Oval 24"/>
                <p:cNvSpPr/>
                <p:nvPr/>
              </p:nvSpPr>
              <p:spPr>
                <a:xfrm>
                  <a:off x="4684693" y="1552537"/>
                  <a:ext cx="192889" cy="175354"/>
                </a:xfrm>
                <a:prstGeom prst="ellipse">
                  <a:avLst/>
                </a:prstGeom>
                <a:solidFill>
                  <a:srgbClr val="5B9BD5"/>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prstClr val="white"/>
                    </a:solidFill>
                    <a:effectLst/>
                    <a:uLnTx/>
                    <a:uFillTx/>
                    <a:ea typeface=""/>
                    <a:cs typeface=""/>
                  </a:endParaRPr>
                </a:p>
              </p:txBody>
            </p:sp>
            <p:sp>
              <p:nvSpPr>
                <p:cNvPr id="26" name="Oval 25"/>
                <p:cNvSpPr/>
                <p:nvPr/>
              </p:nvSpPr>
              <p:spPr>
                <a:xfrm>
                  <a:off x="4684694" y="983060"/>
                  <a:ext cx="192889" cy="175354"/>
                </a:xfrm>
                <a:prstGeom prst="ellipse">
                  <a:avLst/>
                </a:prstGeom>
                <a:solidFill>
                  <a:srgbClr val="5B9BD5"/>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dirty="0">
                    <a:ln>
                      <a:noFill/>
                    </a:ln>
                    <a:solidFill>
                      <a:prstClr val="white"/>
                    </a:solidFill>
                    <a:effectLst/>
                    <a:uLnTx/>
                    <a:uFillTx/>
                    <a:ea typeface=""/>
                    <a:cs typeface=""/>
                  </a:endParaRPr>
                </a:p>
              </p:txBody>
            </p:sp>
            <p:cxnSp>
              <p:nvCxnSpPr>
                <p:cNvPr id="27" name="Straight Connector 26"/>
                <p:cNvCxnSpPr/>
                <p:nvPr/>
              </p:nvCxnSpPr>
              <p:spPr>
                <a:xfrm flipV="1">
                  <a:off x="3737968" y="1070737"/>
                  <a:ext cx="946726" cy="1069465"/>
                </a:xfrm>
                <a:prstGeom prst="line">
                  <a:avLst/>
                </a:prstGeom>
                <a:noFill/>
                <a:ln w="12700" cap="flat" cmpd="sng" algn="ctr">
                  <a:solidFill>
                    <a:sysClr val="windowText" lastClr="000000"/>
                  </a:solidFill>
                  <a:prstDash val="solid"/>
                  <a:miter lim="800000"/>
                </a:ln>
                <a:effectLst/>
              </p:spPr>
            </p:cxnSp>
            <p:cxnSp>
              <p:nvCxnSpPr>
                <p:cNvPr id="28" name="Straight Connector 27"/>
                <p:cNvCxnSpPr/>
                <p:nvPr/>
              </p:nvCxnSpPr>
              <p:spPr>
                <a:xfrm flipV="1">
                  <a:off x="3737968" y="1358064"/>
                  <a:ext cx="946726" cy="782138"/>
                </a:xfrm>
                <a:prstGeom prst="line">
                  <a:avLst/>
                </a:prstGeom>
                <a:noFill/>
                <a:ln w="12700" cap="flat" cmpd="sng" algn="ctr">
                  <a:solidFill>
                    <a:sysClr val="windowText" lastClr="000000"/>
                  </a:solidFill>
                  <a:prstDash val="solid"/>
                  <a:miter lim="800000"/>
                </a:ln>
                <a:effectLst/>
              </p:spPr>
            </p:cxnSp>
            <p:cxnSp>
              <p:nvCxnSpPr>
                <p:cNvPr id="29" name="Straight Connector 28"/>
                <p:cNvCxnSpPr/>
                <p:nvPr/>
              </p:nvCxnSpPr>
              <p:spPr>
                <a:xfrm flipV="1">
                  <a:off x="3737968" y="1640214"/>
                  <a:ext cx="946725" cy="499988"/>
                </a:xfrm>
                <a:prstGeom prst="line">
                  <a:avLst/>
                </a:prstGeom>
                <a:noFill/>
                <a:ln w="12700" cap="flat" cmpd="sng" algn="ctr">
                  <a:solidFill>
                    <a:sysClr val="windowText" lastClr="000000"/>
                  </a:solidFill>
                  <a:prstDash val="solid"/>
                  <a:miter lim="800000"/>
                </a:ln>
                <a:effectLst/>
              </p:spPr>
            </p:cxnSp>
            <p:cxnSp>
              <p:nvCxnSpPr>
                <p:cNvPr id="30" name="Straight Connector 29"/>
                <p:cNvCxnSpPr/>
                <p:nvPr/>
              </p:nvCxnSpPr>
              <p:spPr>
                <a:xfrm flipV="1">
                  <a:off x="3737968" y="1922364"/>
                  <a:ext cx="946726" cy="217838"/>
                </a:xfrm>
                <a:prstGeom prst="line">
                  <a:avLst/>
                </a:prstGeom>
                <a:noFill/>
                <a:ln w="12700" cap="flat" cmpd="sng" algn="ctr">
                  <a:solidFill>
                    <a:sysClr val="windowText" lastClr="000000"/>
                  </a:solidFill>
                  <a:prstDash val="solid"/>
                  <a:miter lim="800000"/>
                </a:ln>
                <a:effectLst/>
              </p:spPr>
            </p:cxnSp>
            <p:cxnSp>
              <p:nvCxnSpPr>
                <p:cNvPr id="31" name="Straight Connector 30"/>
                <p:cNvCxnSpPr/>
                <p:nvPr/>
              </p:nvCxnSpPr>
              <p:spPr>
                <a:xfrm>
                  <a:off x="3737968" y="2140202"/>
                  <a:ext cx="946725" cy="61665"/>
                </a:xfrm>
                <a:prstGeom prst="line">
                  <a:avLst/>
                </a:prstGeom>
                <a:noFill/>
                <a:ln w="12700" cap="flat" cmpd="sng" algn="ctr">
                  <a:solidFill>
                    <a:sysClr val="windowText" lastClr="000000"/>
                  </a:solidFill>
                  <a:prstDash val="solid"/>
                  <a:miter lim="800000"/>
                </a:ln>
                <a:effectLst/>
              </p:spPr>
            </p:cxnSp>
            <p:cxnSp>
              <p:nvCxnSpPr>
                <p:cNvPr id="32" name="Straight Connector 31"/>
                <p:cNvCxnSpPr/>
                <p:nvPr/>
              </p:nvCxnSpPr>
              <p:spPr>
                <a:xfrm>
                  <a:off x="3737968" y="2140202"/>
                  <a:ext cx="946725" cy="348992"/>
                </a:xfrm>
                <a:prstGeom prst="line">
                  <a:avLst/>
                </a:prstGeom>
                <a:noFill/>
                <a:ln w="12700" cap="flat" cmpd="sng" algn="ctr">
                  <a:solidFill>
                    <a:sysClr val="windowText" lastClr="000000"/>
                  </a:solidFill>
                  <a:prstDash val="solid"/>
                  <a:miter lim="800000"/>
                </a:ln>
                <a:effectLst/>
              </p:spPr>
            </p:cxnSp>
            <p:cxnSp>
              <p:nvCxnSpPr>
                <p:cNvPr id="33" name="Straight Connector 32"/>
                <p:cNvCxnSpPr/>
                <p:nvPr/>
              </p:nvCxnSpPr>
              <p:spPr>
                <a:xfrm>
                  <a:off x="3737968" y="2140202"/>
                  <a:ext cx="946724" cy="631142"/>
                </a:xfrm>
                <a:prstGeom prst="line">
                  <a:avLst/>
                </a:prstGeom>
                <a:noFill/>
                <a:ln w="12700" cap="flat" cmpd="sng" algn="ctr">
                  <a:solidFill>
                    <a:sysClr val="windowText" lastClr="000000"/>
                  </a:solidFill>
                  <a:prstDash val="solid"/>
                  <a:miter lim="800000"/>
                </a:ln>
                <a:effectLst/>
              </p:spPr>
            </p:cxnSp>
            <p:cxnSp>
              <p:nvCxnSpPr>
                <p:cNvPr id="34" name="Straight Connector 33"/>
                <p:cNvCxnSpPr/>
                <p:nvPr/>
              </p:nvCxnSpPr>
              <p:spPr>
                <a:xfrm>
                  <a:off x="3737968" y="2140202"/>
                  <a:ext cx="946725" cy="913292"/>
                </a:xfrm>
                <a:prstGeom prst="line">
                  <a:avLst/>
                </a:prstGeom>
                <a:noFill/>
                <a:ln w="12700" cap="flat" cmpd="sng" algn="ctr">
                  <a:solidFill>
                    <a:sysClr val="windowText" lastClr="000000"/>
                  </a:solidFill>
                  <a:prstDash val="solid"/>
                  <a:miter lim="800000"/>
                </a:ln>
                <a:effectLst/>
              </p:spPr>
            </p:cxnSp>
          </p:grpSp>
          <p:sp>
            <p:nvSpPr>
              <p:cNvPr id="17" name="Rectangle 16"/>
              <p:cNvSpPr/>
              <p:nvPr/>
            </p:nvSpPr>
            <p:spPr>
              <a:xfrm>
                <a:off x="2892445" y="417070"/>
                <a:ext cx="344805" cy="1087548"/>
              </a:xfrm>
              <a:prstGeom prst="rect">
                <a:avLst/>
              </a:prstGeom>
              <a:noFill/>
              <a:ln w="12700" cap="flat" cmpd="sng" algn="ctr">
                <a:solidFill>
                  <a:srgbClr val="82000B"/>
                </a:solidFill>
                <a:prstDash val="sys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prstClr val="white"/>
                  </a:solidFill>
                  <a:effectLst/>
                  <a:uLnTx/>
                  <a:uFillTx/>
                  <a:ea typeface=""/>
                  <a:cs typeface=""/>
                </a:endParaRPr>
              </a:p>
            </p:txBody>
          </p:sp>
        </p:grpSp>
        <p:pic>
          <p:nvPicPr>
            <p:cNvPr id="7" name="Shape 271"/>
            <p:cNvPicPr preferRelativeResize="0"/>
            <p:nvPr/>
          </p:nvPicPr>
          <p:blipFill>
            <a:blip r:embed="rId2"/>
            <a:stretch>
              <a:fillRect/>
            </a:stretch>
          </p:blipFill>
          <p:spPr>
            <a:xfrm>
              <a:off x="9931885" y="524863"/>
              <a:ext cx="1564904" cy="1560983"/>
            </a:xfrm>
            <a:prstGeom prst="rect">
              <a:avLst/>
            </a:prstGeom>
            <a:noFill/>
            <a:ln>
              <a:noFill/>
            </a:ln>
          </p:spPr>
        </p:pic>
        <p:sp>
          <p:nvSpPr>
            <p:cNvPr id="8" name="Shape 776"/>
            <p:cNvSpPr txBox="1">
              <a:spLocks/>
            </p:cNvSpPr>
            <p:nvPr/>
          </p:nvSpPr>
          <p:spPr>
            <a:xfrm>
              <a:off x="4622204" y="3173669"/>
              <a:ext cx="2457509" cy="1143000"/>
            </a:xfrm>
            <a:prstGeom prst="rect">
              <a:avLst/>
            </a:prstGeom>
          </p:spPr>
          <p:txBody>
            <a:bodyPr vert="horz" lIns="91425" tIns="91425" rIns="91425" bIns="91425" rtlCol="0" anchor="b" anchorCtr="0">
              <a:noAutofit/>
            </a:bodyPr>
            <a:lstStyle>
              <a:lvl1pPr algn="l" defTabSz="914400" rtl="0" eaLnBrk="1" latinLnBrk="0" hangingPunct="1">
                <a:lnSpc>
                  <a:spcPct val="90000"/>
                </a:lnSpc>
                <a:spcBef>
                  <a:spcPts val="0"/>
                </a:spcBef>
                <a:buNone/>
                <a:defRPr sz="5867" b="0" kern="1200">
                  <a:solidFill>
                    <a:schemeClr val="tx1"/>
                  </a:solidFill>
                  <a:latin typeface="+mj-lt"/>
                  <a:ea typeface="+mj-ea"/>
                  <a:cs typeface="+mj-cs"/>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r>
                <a:rPr lang="en-US" sz="5333" dirty="0" smtClean="0">
                  <a:solidFill>
                    <a:srgbClr val="82000B"/>
                  </a:solidFill>
                  <a:latin typeface="+mn-lt"/>
                  <a:sym typeface="Open Sans"/>
                </a:rPr>
                <a:t>C3</a:t>
              </a:r>
              <a:endParaRPr lang="en" sz="5333" dirty="0">
                <a:solidFill>
                  <a:srgbClr val="82000B"/>
                </a:solidFill>
                <a:latin typeface="+mn-lt"/>
                <a:sym typeface="Open Sans"/>
              </a:endParaRPr>
            </a:p>
          </p:txBody>
        </p:sp>
        <p:grpSp>
          <p:nvGrpSpPr>
            <p:cNvPr id="9" name="Group 8"/>
            <p:cNvGrpSpPr/>
            <p:nvPr/>
          </p:nvGrpSpPr>
          <p:grpSpPr>
            <a:xfrm>
              <a:off x="3125511" y="4193298"/>
              <a:ext cx="3938304" cy="1756295"/>
              <a:chOff x="351700" y="2939970"/>
              <a:chExt cx="2953728" cy="1317221"/>
            </a:xfrm>
          </p:grpSpPr>
          <p:sp>
            <p:nvSpPr>
              <p:cNvPr id="12" name="TextBox 11"/>
              <p:cNvSpPr txBox="1"/>
              <p:nvPr/>
            </p:nvSpPr>
            <p:spPr>
              <a:xfrm>
                <a:off x="351700" y="3122335"/>
                <a:ext cx="2953728" cy="992724"/>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667" b="0" i="0" u="none" strike="noStrike" kern="0" cap="none" spc="0" normalizeH="0" baseline="0" noProof="0" dirty="0">
                    <a:ln>
                      <a:noFill/>
                    </a:ln>
                    <a:solidFill>
                      <a:srgbClr val="C00000"/>
                    </a:solidFill>
                    <a:effectLst/>
                    <a:uLnTx/>
                    <a:uFillTx/>
                    <a:ea typeface="Open Sans Semibold" panose="020B0706030804020204" pitchFamily="34" charset="0"/>
                    <a:cs typeface="Open Sans Semibold" panose="020B0706030804020204" pitchFamily="34" charset="0"/>
                  </a:rPr>
                  <a:t>Replica Ranking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667" b="0" i="0" u="none" strike="noStrike" kern="0" cap="none" spc="0" normalizeH="0" baseline="0" noProof="0" dirty="0">
                    <a:ln>
                      <a:noFill/>
                    </a:ln>
                    <a:solidFill>
                      <a:srgbClr val="C00000"/>
                    </a:solidFill>
                    <a:effectLst/>
                    <a:uLnTx/>
                    <a:uFillTx/>
                    <a:ea typeface="Open Sans Semibold" panose="020B0706030804020204" pitchFamily="34" charset="0"/>
                    <a:cs typeface="Open Sans Semibold" panose="020B0706030804020204" pitchFamily="34" charset="0"/>
                  </a:rPr>
                  <a:t>+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667" b="0" i="0" u="none" strike="noStrike" kern="0" cap="none" spc="0" normalizeH="0" baseline="0" noProof="0" dirty="0">
                    <a:ln>
                      <a:noFill/>
                    </a:ln>
                    <a:solidFill>
                      <a:srgbClr val="C00000"/>
                    </a:solidFill>
                    <a:effectLst/>
                    <a:uLnTx/>
                    <a:uFillTx/>
                    <a:ea typeface="Open Sans Semibold" panose="020B0706030804020204" pitchFamily="34" charset="0"/>
                    <a:cs typeface="Open Sans Semibold" panose="020B0706030804020204" pitchFamily="34" charset="0"/>
                  </a:rPr>
                  <a:t>Dist. Rate Control</a:t>
                </a:r>
              </a:p>
            </p:txBody>
          </p:sp>
          <p:grpSp>
            <p:nvGrpSpPr>
              <p:cNvPr id="13" name="Group 12"/>
              <p:cNvGrpSpPr/>
              <p:nvPr/>
            </p:nvGrpSpPr>
            <p:grpSpPr>
              <a:xfrm>
                <a:off x="447151" y="2939970"/>
                <a:ext cx="2747362" cy="1317221"/>
                <a:chOff x="447151" y="2939970"/>
                <a:chExt cx="2747362" cy="1317221"/>
              </a:xfrm>
            </p:grpSpPr>
            <p:sp>
              <p:nvSpPr>
                <p:cNvPr id="14" name="Left Bracket 13"/>
                <p:cNvSpPr/>
                <p:nvPr/>
              </p:nvSpPr>
              <p:spPr>
                <a:xfrm>
                  <a:off x="447151" y="2939970"/>
                  <a:ext cx="316046" cy="1307939"/>
                </a:xfrm>
                <a:prstGeom prst="leftBracket">
                  <a:avLst/>
                </a:prstGeom>
                <a:noFill/>
                <a:ln w="12700" cap="flat" cmpd="sng" algn="ctr">
                  <a:solidFill>
                    <a:srgbClr val="5B9BD5"/>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prstClr val="black"/>
                    </a:solidFill>
                    <a:effectLst/>
                    <a:uLnTx/>
                    <a:uFillTx/>
                    <a:ea typeface=""/>
                    <a:cs typeface=""/>
                  </a:endParaRPr>
                </a:p>
              </p:txBody>
            </p:sp>
            <p:sp>
              <p:nvSpPr>
                <p:cNvPr id="15" name="Left Bracket 14"/>
                <p:cNvSpPr/>
                <p:nvPr/>
              </p:nvSpPr>
              <p:spPr>
                <a:xfrm rot="10800000">
                  <a:off x="2878467" y="2949252"/>
                  <a:ext cx="316046" cy="1307939"/>
                </a:xfrm>
                <a:prstGeom prst="leftBracket">
                  <a:avLst/>
                </a:prstGeom>
                <a:noFill/>
                <a:ln w="12700" cap="flat" cmpd="sng" algn="ctr">
                  <a:solidFill>
                    <a:srgbClr val="5B9BD5"/>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prstClr val="black"/>
                    </a:solidFill>
                    <a:effectLst/>
                    <a:uLnTx/>
                    <a:uFillTx/>
                    <a:ea typeface=""/>
                    <a:cs typeface=""/>
                  </a:endParaRPr>
                </a:p>
              </p:txBody>
            </p:sp>
          </p:grpSp>
        </p:gr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08229" y="4931484"/>
              <a:ext cx="4256116" cy="1418705"/>
            </a:xfrm>
            <a:prstGeom prst="rect">
              <a:avLst/>
            </a:prstGeom>
          </p:spPr>
        </p:pic>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309151" y="2950333"/>
              <a:ext cx="2558540" cy="2132116"/>
            </a:xfrm>
            <a:prstGeom prst="rect">
              <a:avLst/>
            </a:prstGeom>
          </p:spPr>
        </p:pic>
      </p:grpSp>
      <p:sp>
        <p:nvSpPr>
          <p:cNvPr id="44" name="Date Placeholder 43"/>
          <p:cNvSpPr>
            <a:spLocks noGrp="1"/>
          </p:cNvSpPr>
          <p:nvPr>
            <p:ph type="dt" sz="half" idx="10"/>
          </p:nvPr>
        </p:nvSpPr>
        <p:spPr/>
        <p:txBody>
          <a:bodyPr/>
          <a:lstStyle/>
          <a:p>
            <a:r>
              <a:rPr lang="en-US" smtClean="0"/>
              <a:t>22/1/17</a:t>
            </a:r>
            <a:endParaRPr lang="en-US"/>
          </a:p>
        </p:txBody>
      </p:sp>
      <p:sp>
        <p:nvSpPr>
          <p:cNvPr id="45" name="Footer Placeholder 44"/>
          <p:cNvSpPr>
            <a:spLocks noGrp="1"/>
          </p:cNvSpPr>
          <p:nvPr>
            <p:ph type="ftr" sz="quarter" idx="11"/>
          </p:nvPr>
        </p:nvSpPr>
        <p:spPr/>
        <p:txBody>
          <a:bodyPr/>
          <a:lstStyle/>
          <a:p>
            <a:r>
              <a:rPr lang="en-US" smtClean="0"/>
              <a:t>CS 390G – S17</a:t>
            </a:r>
            <a:endParaRPr lang="en-US"/>
          </a:p>
        </p:txBody>
      </p:sp>
      <p:sp>
        <p:nvSpPr>
          <p:cNvPr id="46" name="Slide Number Placeholder 45"/>
          <p:cNvSpPr>
            <a:spLocks noGrp="1"/>
          </p:cNvSpPr>
          <p:nvPr>
            <p:ph type="sldNum" sz="quarter" idx="12"/>
          </p:nvPr>
        </p:nvSpPr>
        <p:spPr/>
        <p:txBody>
          <a:bodyPr/>
          <a:lstStyle/>
          <a:p>
            <a:fld id="{F00C8655-F74F-7445-B09D-C543647811CF}" type="slidenum">
              <a:rPr lang="en-US" smtClean="0"/>
              <a:t>9</a:t>
            </a:fld>
            <a:endParaRPr lang="en-US"/>
          </a:p>
        </p:txBody>
      </p:sp>
    </p:spTree>
    <p:extLst>
      <p:ext uri="{BB962C8B-B14F-4D97-AF65-F5344CB8AC3E}">
        <p14:creationId xmlns:p14="http://schemas.microsoft.com/office/powerpoint/2010/main" val="62968737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1050</TotalTime>
  <Words>3252</Words>
  <Application>Microsoft Macintosh PowerPoint</Application>
  <PresentationFormat>Widescreen</PresentationFormat>
  <Paragraphs>592</Paragraphs>
  <Slides>45</Slides>
  <Notes>5</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45</vt:i4>
      </vt:variant>
    </vt:vector>
  </HeadingPairs>
  <TitlesOfParts>
    <vt:vector size="56" baseType="lpstr">
      <vt:lpstr>Calibri</vt:lpstr>
      <vt:lpstr>Calibri Light</vt:lpstr>
      <vt:lpstr>Gill Sans</vt:lpstr>
      <vt:lpstr>Helvetica Neue</vt:lpstr>
      <vt:lpstr>Myriad Pro Light</vt:lpstr>
      <vt:lpstr>Open Sans</vt:lpstr>
      <vt:lpstr>Open Sans Light</vt:lpstr>
      <vt:lpstr>Open Sans Semibold</vt:lpstr>
      <vt:lpstr>Times</vt:lpstr>
      <vt:lpstr>Arial</vt:lpstr>
      <vt:lpstr>Office Theme</vt:lpstr>
      <vt:lpstr>CS 390G Introduction</vt:lpstr>
      <vt:lpstr>This Class</vt:lpstr>
      <vt:lpstr>About the Instructor</vt:lpstr>
      <vt:lpstr>My research</vt:lpstr>
      <vt:lpstr>Challenges</vt:lpstr>
      <vt:lpstr>Systems Approach</vt:lpstr>
      <vt:lpstr>SANDS Lab</vt:lpstr>
      <vt:lpstr>Example 1: Programmable Networks and Distributed Applications in Data Centers</vt:lpstr>
      <vt:lpstr>Example 2: Predictable Performance of Distributed Systems</vt:lpstr>
      <vt:lpstr>What About You?</vt:lpstr>
      <vt:lpstr>About this class</vt:lpstr>
      <vt:lpstr>Course Schedule</vt:lpstr>
      <vt:lpstr>Prerequisites</vt:lpstr>
      <vt:lpstr>Course Requirements</vt:lpstr>
      <vt:lpstr>Paper Reviews</vt:lpstr>
      <vt:lpstr>Papers</vt:lpstr>
      <vt:lpstr>What are Hard/Fundamental Tradeoffs?</vt:lpstr>
      <vt:lpstr>Paper Reviews</vt:lpstr>
      <vt:lpstr>How to Review</vt:lpstr>
      <vt:lpstr>Paper Presentation</vt:lpstr>
      <vt:lpstr>Presentation Guidelines</vt:lpstr>
      <vt:lpstr>Paper Presentation</vt:lpstr>
      <vt:lpstr>Paper Review Website</vt:lpstr>
      <vt:lpstr>Participation</vt:lpstr>
      <vt:lpstr>Project</vt:lpstr>
      <vt:lpstr>Projects</vt:lpstr>
      <vt:lpstr>How to Approach it?</vt:lpstr>
      <vt:lpstr>Milestones</vt:lpstr>
      <vt:lpstr>Draft Proposal</vt:lpstr>
      <vt:lpstr>Finalized Proposal</vt:lpstr>
      <vt:lpstr>Midterm Presentation</vt:lpstr>
      <vt:lpstr>Final Presentation and Paper</vt:lpstr>
      <vt:lpstr>Rough Outline</vt:lpstr>
      <vt:lpstr>Before We Move On…</vt:lpstr>
      <vt:lpstr>Systems Research</vt:lpstr>
      <vt:lpstr>What is systems research?</vt:lpstr>
      <vt:lpstr>Systems-research methodology</vt:lpstr>
      <vt:lpstr>Experimentation for exploration vs. evaluation</vt:lpstr>
      <vt:lpstr>Thinking about evaluation</vt:lpstr>
      <vt:lpstr>The experimental method (Bacon, ...)</vt:lpstr>
      <vt:lpstr>Some easier things you can measure</vt:lpstr>
      <vt:lpstr>Some harder things to measure</vt:lpstr>
      <vt:lpstr>Bias, error, fidelity, and generality</vt:lpstr>
      <vt:lpstr>Q&amp;A</vt:lpstr>
      <vt:lpstr>Credits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Marco Canini</dc:creator>
  <cp:lastModifiedBy>Marco Canini</cp:lastModifiedBy>
  <cp:revision>83</cp:revision>
  <dcterms:created xsi:type="dcterms:W3CDTF">2017-01-21T21:15:10Z</dcterms:created>
  <dcterms:modified xsi:type="dcterms:W3CDTF">2017-01-29T13:02:37Z</dcterms:modified>
</cp:coreProperties>
</file>