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tags/tag1.xml" ContentType="application/vnd.openxmlformats-officedocument.presentationml.tags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7"/>
  </p:notesMasterIdLst>
  <p:sldIdLst>
    <p:sldId id="256" r:id="rId2"/>
    <p:sldId id="277" r:id="rId3"/>
    <p:sldId id="273" r:id="rId4"/>
    <p:sldId id="285" r:id="rId5"/>
    <p:sldId id="286" r:id="rId6"/>
    <p:sldId id="287" r:id="rId7"/>
    <p:sldId id="337" r:id="rId8"/>
    <p:sldId id="338" r:id="rId9"/>
    <p:sldId id="308" r:id="rId10"/>
    <p:sldId id="257" r:id="rId11"/>
    <p:sldId id="304" r:id="rId12"/>
    <p:sldId id="259" r:id="rId13"/>
    <p:sldId id="260" r:id="rId14"/>
    <p:sldId id="305" r:id="rId15"/>
    <p:sldId id="307" r:id="rId16"/>
    <p:sldId id="261" r:id="rId17"/>
    <p:sldId id="262" r:id="rId18"/>
    <p:sldId id="280" r:id="rId19"/>
    <p:sldId id="264" r:id="rId20"/>
    <p:sldId id="263" r:id="rId21"/>
    <p:sldId id="265" r:id="rId22"/>
    <p:sldId id="267" r:id="rId23"/>
    <p:sldId id="266" r:id="rId24"/>
    <p:sldId id="269" r:id="rId25"/>
    <p:sldId id="309" r:id="rId26"/>
    <p:sldId id="270" r:id="rId27"/>
    <p:sldId id="295" r:id="rId28"/>
    <p:sldId id="296" r:id="rId29"/>
    <p:sldId id="297" r:id="rId30"/>
    <p:sldId id="298" r:id="rId31"/>
    <p:sldId id="299" r:id="rId32"/>
    <p:sldId id="300" r:id="rId33"/>
    <p:sldId id="301" r:id="rId34"/>
    <p:sldId id="303" r:id="rId35"/>
    <p:sldId id="339" r:id="rId36"/>
    <p:sldId id="271" r:id="rId37"/>
    <p:sldId id="310" r:id="rId38"/>
    <p:sldId id="340" r:id="rId39"/>
    <p:sldId id="311" r:id="rId40"/>
    <p:sldId id="312" r:id="rId41"/>
    <p:sldId id="313" r:id="rId42"/>
    <p:sldId id="314" r:id="rId43"/>
    <p:sldId id="315" r:id="rId44"/>
    <p:sldId id="316" r:id="rId45"/>
    <p:sldId id="317" r:id="rId46"/>
    <p:sldId id="318" r:id="rId47"/>
    <p:sldId id="319" r:id="rId48"/>
    <p:sldId id="320" r:id="rId49"/>
    <p:sldId id="321" r:id="rId50"/>
    <p:sldId id="322" r:id="rId51"/>
    <p:sldId id="323" r:id="rId52"/>
    <p:sldId id="324" r:id="rId53"/>
    <p:sldId id="325" r:id="rId54"/>
    <p:sldId id="326" r:id="rId55"/>
    <p:sldId id="327" r:id="rId56"/>
    <p:sldId id="328" r:id="rId57"/>
    <p:sldId id="329" r:id="rId58"/>
    <p:sldId id="330" r:id="rId59"/>
    <p:sldId id="331" r:id="rId60"/>
    <p:sldId id="332" r:id="rId61"/>
    <p:sldId id="333" r:id="rId62"/>
    <p:sldId id="334" r:id="rId63"/>
    <p:sldId id="335" r:id="rId64"/>
    <p:sldId id="336" r:id="rId65"/>
    <p:sldId id="306" r:id="rId6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3"/>
    <p:restoredTop sz="79396"/>
  </p:normalViewPr>
  <p:slideViewPr>
    <p:cSldViewPr snapToGrid="0" snapToObjects="1">
      <p:cViewPr varScale="1">
        <p:scale>
          <a:sx n="99" d="100"/>
          <a:sy n="99" d="100"/>
        </p:scale>
        <p:origin x="104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notesMaster" Target="notesMasters/notesMaster1.xml"/><Relationship Id="rId68" Type="http://schemas.openxmlformats.org/officeDocument/2006/relationships/presProps" Target="presProps.xml"/><Relationship Id="rId69" Type="http://schemas.openxmlformats.org/officeDocument/2006/relationships/viewProps" Target="viewProp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theme" Target="theme/theme1.xml"/><Relationship Id="rId71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441BAE-D473-624D-B3AD-023590B64723}" type="datetimeFigureOut">
              <a:rPr lang="en-US" smtClean="0"/>
              <a:t>1/28/18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7DB6D3-17E2-AA49-A7E1-9B1969F06E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93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7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9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0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D6B973-6B6F-BF4C-BED6-5DA61F6F54E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9004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Say: The physicality of money</a:t>
            </a:r>
            <a:r>
              <a:rPr lang="en-US" baseline="0" dirty="0" smtClean="0"/>
              <a:t> or central agency (bank) took care of this (authentication and </a:t>
            </a:r>
            <a:r>
              <a:rPr lang="en-US" baseline="0" dirty="0" err="1" smtClean="0"/>
              <a:t>txn</a:t>
            </a:r>
            <a:r>
              <a:rPr lang="en-US" baseline="0" dirty="0" smtClean="0"/>
              <a:t> serialization).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CEE7A6-E435-4E5A-B8FB-4B155C3EA2DD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0155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Add:</a:t>
            </a:r>
            <a:r>
              <a:rPr lang="en-US" baseline="0" dirty="0" smtClean="0"/>
              <a:t> scripts, </a:t>
            </a:r>
            <a:r>
              <a:rPr lang="en-US" baseline="0" dirty="0" err="1" smtClean="0"/>
              <a:t>multisigs</a:t>
            </a:r>
            <a:r>
              <a:rPr lang="en-US" baseline="0" dirty="0" smtClean="0"/>
              <a:t>, p2sh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CEE7A6-E435-4E5A-B8FB-4B155C3EA2DD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7205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Say: The physicality of money</a:t>
            </a:r>
            <a:r>
              <a:rPr lang="en-US" baseline="0" dirty="0" smtClean="0"/>
              <a:t> or central agency (bank) took care of this (authentication and </a:t>
            </a:r>
            <a:r>
              <a:rPr lang="en-US" baseline="0" dirty="0" err="1" smtClean="0"/>
              <a:t>txn</a:t>
            </a:r>
            <a:r>
              <a:rPr lang="en-US" baseline="0" dirty="0" smtClean="0"/>
              <a:t> serialization).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CEE7A6-E435-4E5A-B8FB-4B155C3EA2DD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7483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Say: The physicality of money</a:t>
            </a:r>
            <a:r>
              <a:rPr lang="en-US" baseline="0" dirty="0" smtClean="0"/>
              <a:t> or central agency (bank) took care of this (authentication and </a:t>
            </a:r>
            <a:r>
              <a:rPr lang="en-US" baseline="0" dirty="0" err="1" smtClean="0"/>
              <a:t>txn</a:t>
            </a:r>
            <a:r>
              <a:rPr lang="en-US" baseline="0" dirty="0" smtClean="0"/>
              <a:t> serialization).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CEE7A6-E435-4E5A-B8FB-4B155C3EA2DD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31713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Say: The physicality of money</a:t>
            </a:r>
            <a:r>
              <a:rPr lang="en-US" baseline="0" dirty="0" smtClean="0"/>
              <a:t> or central agency (bank) took care of this (authentication and </a:t>
            </a:r>
            <a:r>
              <a:rPr lang="en-US" baseline="0" dirty="0" err="1" smtClean="0"/>
              <a:t>txn</a:t>
            </a:r>
            <a:r>
              <a:rPr lang="en-US" baseline="0" dirty="0" smtClean="0"/>
              <a:t> serialization).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CEE7A6-E435-4E5A-B8FB-4B155C3EA2DD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52048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Say: The physicality of money</a:t>
            </a:r>
            <a:r>
              <a:rPr lang="en-US" baseline="0" dirty="0" smtClean="0"/>
              <a:t> or central agency (bank) took care of this (authentication and </a:t>
            </a:r>
            <a:r>
              <a:rPr lang="en-US" baseline="0" dirty="0" err="1" smtClean="0"/>
              <a:t>txn</a:t>
            </a:r>
            <a:r>
              <a:rPr lang="en-US" baseline="0" dirty="0" smtClean="0"/>
              <a:t> serialization).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CEE7A6-E435-4E5A-B8FB-4B155C3EA2DD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29766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Say: The physicality of money</a:t>
            </a:r>
            <a:r>
              <a:rPr lang="en-US" baseline="0" dirty="0" smtClean="0"/>
              <a:t> or central agency (bank) took care of this (authentication and </a:t>
            </a:r>
            <a:r>
              <a:rPr lang="en-US" baseline="0" dirty="0" err="1" smtClean="0"/>
              <a:t>txn</a:t>
            </a:r>
            <a:r>
              <a:rPr lang="en-US" baseline="0" dirty="0" smtClean="0"/>
              <a:t> serialization).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CEE7A6-E435-4E5A-B8FB-4B155C3EA2DD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61145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sz="1200" dirty="0" smtClean="0">
                <a:solidFill>
                  <a:schemeClr val="tx1"/>
                </a:solidFill>
              </a:rPr>
              <a:t>Unstructured peer-to-peer network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200" dirty="0" smtClean="0">
                <a:solidFill>
                  <a:schemeClr val="tx1"/>
                </a:solidFill>
              </a:rPr>
              <a:t>Propagation by gossip </a:t>
            </a:r>
          </a:p>
          <a:p>
            <a:r>
              <a:rPr lang="en-US" dirty="0" smtClean="0"/>
              <a:t>Talk about</a:t>
            </a:r>
            <a:r>
              <a:rPr lang="en-US" baseline="0" dirty="0" smtClean="0"/>
              <a:t> how transaction security prohibits theft. </a:t>
            </a:r>
          </a:p>
          <a:p>
            <a:r>
              <a:rPr lang="en-US" baseline="0" dirty="0" smtClean="0"/>
              <a:t>Say we’re not going to deal with </a:t>
            </a:r>
            <a:r>
              <a:rPr lang="en-US" baseline="0" dirty="0" err="1" smtClean="0"/>
              <a:t>txns</a:t>
            </a:r>
            <a:r>
              <a:rPr lang="en-US" baseline="0" dirty="0" smtClean="0"/>
              <a:t> anymore.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CEE7A6-E435-4E5A-B8FB-4B155C3EA2DD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7097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CEE7A6-E435-4E5A-B8FB-4B155C3EA2DD}" type="slidenum">
              <a:rPr lang="en-US" smtClean="0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11493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CEE7A6-E435-4E5A-B8FB-4B155C3EA2DD}" type="slidenum">
              <a:rPr lang="en-US" smtClean="0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570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D6B973-6B6F-BF4C-BED6-5DA61F6F54E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97781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CEE7A6-E435-4E5A-B8FB-4B155C3EA2DD}" type="slidenum">
              <a:rPr lang="en-US" smtClean="0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07265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Mining total: 21 million at 2140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CEE7A6-E435-4E5A-B8FB-4B155C3EA2DD}" type="slidenum">
              <a:rPr lang="en-US" smtClean="0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15883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CEE7A6-E435-4E5A-B8FB-4B155C3EA2DD}" type="slidenum">
              <a:rPr lang="en-US" smtClean="0"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62627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There is no DECIDE step as in classical consensus </a:t>
            </a:r>
          </a:p>
          <a:p>
            <a:r>
              <a:rPr lang="en-US" dirty="0" smtClean="0"/>
              <a:t>Making it difficult enough for attacker to out-run.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CEE7A6-E435-4E5A-B8FB-4B155C3EA2DD}" type="slidenum">
              <a:rPr lang="en-US" smtClean="0"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0405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Say: The physicality of money</a:t>
            </a:r>
            <a:r>
              <a:rPr lang="en-US" baseline="0" dirty="0" smtClean="0"/>
              <a:t> or central agency (bank) took care of this (authentication and </a:t>
            </a:r>
            <a:r>
              <a:rPr lang="en-US" baseline="0" dirty="0" err="1" smtClean="0"/>
              <a:t>txn</a:t>
            </a:r>
            <a:r>
              <a:rPr lang="en-US" baseline="0" dirty="0" smtClean="0"/>
              <a:t> serialization).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CEE7A6-E435-4E5A-B8FB-4B155C3EA2DD}" type="slidenum">
              <a:rPr lang="en-US" smtClean="0"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56222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7DB6D3-17E2-AA49-A7E1-9B1969F06E4C}" type="slidenum">
              <a:rPr lang="en-US" smtClean="0"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3017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D6B973-6B6F-BF4C-BED6-5DA61F6F54E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9261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E39A28-C5AB-2642-884D-027618FD684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765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E39A28-C5AB-2642-884D-027618FD684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4685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7DB6D3-17E2-AA49-A7E1-9B1969F06E4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946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7DB6D3-17E2-AA49-A7E1-9B1969F06E4C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8747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2DBF5F-E884-8D4B-8536-498293E3FBD0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317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7DB6D3-17E2-AA49-A7E1-9B1969F06E4C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7341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22/1/17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C8655-F74F-7445-B09D-C54364781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097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22/1/17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C8655-F74F-7445-B09D-C54364781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43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22/1/17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C8655-F74F-7445-B09D-C54364781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8356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01731"/>
          </a:xfrm>
          <a:prstGeom prst="rect">
            <a:avLst/>
          </a:prstGeom>
        </p:spPr>
        <p:txBody>
          <a:bodyPr>
            <a:spAutoFit/>
          </a:bodyPr>
          <a:lstStyle>
            <a:lvl1pPr algn="ctr" rtl="0">
              <a:defRPr/>
            </a:lvl1pPr>
          </a:lstStyle>
          <a:p>
            <a:r>
              <a:rPr lang="en-US" smtClean="0"/>
              <a:t>Click to edit Master title style</a:t>
            </a:r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92875"/>
            <a:ext cx="4114800" cy="365125"/>
          </a:xfrm>
          <a:prstGeom prst="rect">
            <a:avLst/>
          </a:prstGeom>
        </p:spPr>
        <p:txBody>
          <a:bodyPr/>
          <a:lstStyle>
            <a:lvl1pPr algn="ctr" rtl="0">
              <a:defRPr/>
            </a:lvl1pPr>
          </a:lstStyle>
          <a:p>
            <a:r>
              <a:rPr lang="mr-IN" smtClean="0"/>
              <a:t>CS 394B – S18</a:t>
            </a:r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00816" y="6492874"/>
            <a:ext cx="1091184" cy="365125"/>
          </a:xfrm>
          <a:prstGeom prst="rect">
            <a:avLst/>
          </a:prstGeom>
        </p:spPr>
        <p:txBody>
          <a:bodyPr/>
          <a:lstStyle>
            <a:lvl1pPr algn="r" rtl="0">
              <a:defRPr/>
            </a:lvl1pPr>
          </a:lstStyle>
          <a:p>
            <a:fld id="{5C9BD7F7-68FA-42E9-A894-91657511B043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1002500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01731"/>
          </a:xfrm>
          <a:prstGeom prst="rect">
            <a:avLst/>
          </a:prstGeom>
        </p:spPr>
        <p:txBody>
          <a:bodyPr>
            <a:spAutoFit/>
          </a:bodyPr>
          <a:lstStyle>
            <a:lvl1pPr algn="ctr" rtl="0">
              <a:defRPr/>
            </a:lvl1pPr>
          </a:lstStyle>
          <a:p>
            <a:r>
              <a:rPr lang="en-US" smtClean="0"/>
              <a:t>Click to edit Master title style</a:t>
            </a:r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92875"/>
            <a:ext cx="4114800" cy="365125"/>
          </a:xfrm>
          <a:prstGeom prst="rect">
            <a:avLst/>
          </a:prstGeom>
        </p:spPr>
        <p:txBody>
          <a:bodyPr/>
          <a:lstStyle>
            <a:lvl1pPr algn="ctr" rtl="0">
              <a:defRPr/>
            </a:lvl1pPr>
          </a:lstStyle>
          <a:p>
            <a:r>
              <a:rPr lang="mr-IN" smtClean="0"/>
              <a:t>CS 394B – S18</a:t>
            </a:r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00816" y="6492874"/>
            <a:ext cx="1091184" cy="365125"/>
          </a:xfrm>
          <a:prstGeom prst="rect">
            <a:avLst/>
          </a:prstGeom>
        </p:spPr>
        <p:txBody>
          <a:bodyPr/>
          <a:lstStyle>
            <a:lvl1pPr algn="r" rtl="0">
              <a:defRPr/>
            </a:lvl1pPr>
          </a:lstStyle>
          <a:p>
            <a:fld id="{5C9BD7F7-68FA-42E9-A894-91657511B043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6963572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01731"/>
          </a:xfrm>
          <a:prstGeom prst="rect">
            <a:avLst/>
          </a:prstGeom>
        </p:spPr>
        <p:txBody>
          <a:bodyPr>
            <a:spAutoFit/>
          </a:bodyPr>
          <a:lstStyle>
            <a:lvl1pPr algn="ctr" rtl="0">
              <a:defRPr/>
            </a:lvl1pPr>
          </a:lstStyle>
          <a:p>
            <a:r>
              <a:rPr lang="en-US" smtClean="0"/>
              <a:t>Click to edit Master title style</a:t>
            </a:r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92875"/>
            <a:ext cx="4114800" cy="365125"/>
          </a:xfrm>
          <a:prstGeom prst="rect">
            <a:avLst/>
          </a:prstGeom>
        </p:spPr>
        <p:txBody>
          <a:bodyPr/>
          <a:lstStyle>
            <a:lvl1pPr algn="ctr" rtl="0">
              <a:defRPr/>
            </a:lvl1pPr>
          </a:lstStyle>
          <a:p>
            <a:r>
              <a:rPr lang="mr-IN" smtClean="0"/>
              <a:t>CS 394B – S18</a:t>
            </a:r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00816" y="6492874"/>
            <a:ext cx="1091184" cy="365125"/>
          </a:xfrm>
          <a:prstGeom prst="rect">
            <a:avLst/>
          </a:prstGeom>
        </p:spPr>
        <p:txBody>
          <a:bodyPr/>
          <a:lstStyle>
            <a:lvl1pPr algn="r" rtl="0">
              <a:defRPr/>
            </a:lvl1pPr>
          </a:lstStyle>
          <a:p>
            <a:fld id="{5C9BD7F7-68FA-42E9-A894-91657511B043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4829198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01731"/>
          </a:xfrm>
          <a:prstGeom prst="rect">
            <a:avLst/>
          </a:prstGeom>
        </p:spPr>
        <p:txBody>
          <a:bodyPr>
            <a:spAutoFit/>
          </a:bodyPr>
          <a:lstStyle>
            <a:lvl1pPr algn="ctr" rtl="0">
              <a:defRPr/>
            </a:lvl1pPr>
          </a:lstStyle>
          <a:p>
            <a:r>
              <a:rPr lang="en-US" smtClean="0"/>
              <a:t>Click to edit Master title style</a:t>
            </a:r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92875"/>
            <a:ext cx="4114800" cy="365125"/>
          </a:xfrm>
          <a:prstGeom prst="rect">
            <a:avLst/>
          </a:prstGeom>
        </p:spPr>
        <p:txBody>
          <a:bodyPr/>
          <a:lstStyle>
            <a:lvl1pPr algn="ctr" rtl="0">
              <a:defRPr/>
            </a:lvl1pPr>
          </a:lstStyle>
          <a:p>
            <a:r>
              <a:rPr lang="mr-IN" smtClean="0"/>
              <a:t>CS 394B – S18</a:t>
            </a:r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00816" y="6492874"/>
            <a:ext cx="1091184" cy="365125"/>
          </a:xfrm>
          <a:prstGeom prst="rect">
            <a:avLst/>
          </a:prstGeom>
        </p:spPr>
        <p:txBody>
          <a:bodyPr/>
          <a:lstStyle>
            <a:lvl1pPr algn="r" rtl="0">
              <a:defRPr/>
            </a:lvl1pPr>
          </a:lstStyle>
          <a:p>
            <a:fld id="{5C9BD7F7-68FA-42E9-A894-91657511B043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549482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01731"/>
          </a:xfrm>
          <a:prstGeom prst="rect">
            <a:avLst/>
          </a:prstGeom>
        </p:spPr>
        <p:txBody>
          <a:bodyPr>
            <a:spAutoFit/>
          </a:bodyPr>
          <a:lstStyle>
            <a:lvl1pPr algn="ctr" rtl="0">
              <a:defRPr/>
            </a:lvl1pPr>
          </a:lstStyle>
          <a:p>
            <a:r>
              <a:rPr lang="en-US" smtClean="0"/>
              <a:t>Click to edit Master title style</a:t>
            </a:r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92875"/>
            <a:ext cx="4114800" cy="365125"/>
          </a:xfrm>
          <a:prstGeom prst="rect">
            <a:avLst/>
          </a:prstGeom>
        </p:spPr>
        <p:txBody>
          <a:bodyPr/>
          <a:lstStyle>
            <a:lvl1pPr algn="ctr" rtl="0">
              <a:defRPr/>
            </a:lvl1pPr>
          </a:lstStyle>
          <a:p>
            <a:r>
              <a:rPr lang="mr-IN" smtClean="0"/>
              <a:t>CS 394B – S18</a:t>
            </a:r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00816" y="6492874"/>
            <a:ext cx="1091184" cy="365125"/>
          </a:xfrm>
          <a:prstGeom prst="rect">
            <a:avLst/>
          </a:prstGeom>
        </p:spPr>
        <p:txBody>
          <a:bodyPr/>
          <a:lstStyle>
            <a:lvl1pPr algn="r" rtl="0">
              <a:defRPr/>
            </a:lvl1pPr>
          </a:lstStyle>
          <a:p>
            <a:fld id="{5C9BD7F7-68FA-42E9-A894-91657511B043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7743250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01731"/>
          </a:xfrm>
          <a:prstGeom prst="rect">
            <a:avLst/>
          </a:prstGeom>
        </p:spPr>
        <p:txBody>
          <a:bodyPr>
            <a:spAutoFit/>
          </a:bodyPr>
          <a:lstStyle>
            <a:lvl1pPr algn="ctr" rtl="0">
              <a:defRPr/>
            </a:lvl1pPr>
          </a:lstStyle>
          <a:p>
            <a:r>
              <a:rPr lang="en-US" smtClean="0"/>
              <a:t>Click to edit Master title style</a:t>
            </a:r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92875"/>
            <a:ext cx="4114800" cy="365125"/>
          </a:xfrm>
          <a:prstGeom prst="rect">
            <a:avLst/>
          </a:prstGeom>
        </p:spPr>
        <p:txBody>
          <a:bodyPr/>
          <a:lstStyle>
            <a:lvl1pPr algn="ctr" rtl="0">
              <a:defRPr/>
            </a:lvl1pPr>
          </a:lstStyle>
          <a:p>
            <a:r>
              <a:rPr lang="mr-IN" smtClean="0"/>
              <a:t>CS 394B – S18</a:t>
            </a:r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00816" y="6492874"/>
            <a:ext cx="1091184" cy="365125"/>
          </a:xfrm>
          <a:prstGeom prst="rect">
            <a:avLst/>
          </a:prstGeom>
        </p:spPr>
        <p:txBody>
          <a:bodyPr/>
          <a:lstStyle>
            <a:lvl1pPr algn="r" rtl="0">
              <a:defRPr/>
            </a:lvl1pPr>
          </a:lstStyle>
          <a:p>
            <a:fld id="{5C9BD7F7-68FA-42E9-A894-91657511B043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5201026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01731"/>
          </a:xfrm>
          <a:prstGeom prst="rect">
            <a:avLst/>
          </a:prstGeom>
        </p:spPr>
        <p:txBody>
          <a:bodyPr>
            <a:spAutoFit/>
          </a:bodyPr>
          <a:lstStyle>
            <a:lvl1pPr algn="ctr" rtl="0">
              <a:defRPr/>
            </a:lvl1pPr>
          </a:lstStyle>
          <a:p>
            <a:r>
              <a:rPr lang="en-US" smtClean="0"/>
              <a:t>Click to edit Master title style</a:t>
            </a:r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92875"/>
            <a:ext cx="4114800" cy="365125"/>
          </a:xfrm>
          <a:prstGeom prst="rect">
            <a:avLst/>
          </a:prstGeom>
        </p:spPr>
        <p:txBody>
          <a:bodyPr/>
          <a:lstStyle>
            <a:lvl1pPr algn="ctr" rtl="0">
              <a:defRPr/>
            </a:lvl1pPr>
          </a:lstStyle>
          <a:p>
            <a:r>
              <a:rPr lang="mr-IN" smtClean="0"/>
              <a:t>CS 394B – S18</a:t>
            </a:r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00816" y="6492874"/>
            <a:ext cx="1091184" cy="365125"/>
          </a:xfrm>
          <a:prstGeom prst="rect">
            <a:avLst/>
          </a:prstGeom>
        </p:spPr>
        <p:txBody>
          <a:bodyPr/>
          <a:lstStyle>
            <a:lvl1pPr algn="r" rtl="0">
              <a:defRPr/>
            </a:lvl1pPr>
          </a:lstStyle>
          <a:p>
            <a:fld id="{5C9BD7F7-68FA-42E9-A894-91657511B043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8277087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01731"/>
          </a:xfrm>
          <a:prstGeom prst="rect">
            <a:avLst/>
          </a:prstGeom>
        </p:spPr>
        <p:txBody>
          <a:bodyPr>
            <a:spAutoFit/>
          </a:bodyPr>
          <a:lstStyle>
            <a:lvl1pPr algn="ctr" rtl="0">
              <a:defRPr/>
            </a:lvl1pPr>
          </a:lstStyle>
          <a:p>
            <a:r>
              <a:rPr lang="en-US" smtClean="0"/>
              <a:t>Click to edit Master title style</a:t>
            </a:r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92875"/>
            <a:ext cx="4114800" cy="365125"/>
          </a:xfrm>
          <a:prstGeom prst="rect">
            <a:avLst/>
          </a:prstGeom>
        </p:spPr>
        <p:txBody>
          <a:bodyPr/>
          <a:lstStyle>
            <a:lvl1pPr algn="ctr" rtl="0">
              <a:defRPr/>
            </a:lvl1pPr>
          </a:lstStyle>
          <a:p>
            <a:r>
              <a:rPr lang="mr-IN" smtClean="0"/>
              <a:t>CS 394B – S18</a:t>
            </a:r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00816" y="6492874"/>
            <a:ext cx="1091184" cy="365125"/>
          </a:xfrm>
          <a:prstGeom prst="rect">
            <a:avLst/>
          </a:prstGeom>
        </p:spPr>
        <p:txBody>
          <a:bodyPr/>
          <a:lstStyle>
            <a:lvl1pPr algn="r" rtl="0">
              <a:defRPr/>
            </a:lvl1pPr>
          </a:lstStyle>
          <a:p>
            <a:fld id="{5C9BD7F7-68FA-42E9-A894-91657511B043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429885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22/1/17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C8655-F74F-7445-B09D-C54364781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9729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01731"/>
          </a:xfrm>
          <a:prstGeom prst="rect">
            <a:avLst/>
          </a:prstGeom>
        </p:spPr>
        <p:txBody>
          <a:bodyPr>
            <a:spAutoFit/>
          </a:bodyPr>
          <a:lstStyle>
            <a:lvl1pPr algn="ctr" rtl="0">
              <a:defRPr/>
            </a:lvl1pPr>
          </a:lstStyle>
          <a:p>
            <a:r>
              <a:rPr lang="en-US" smtClean="0"/>
              <a:t>Click to edit Master title style</a:t>
            </a:r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92875"/>
            <a:ext cx="4114800" cy="365125"/>
          </a:xfrm>
          <a:prstGeom prst="rect">
            <a:avLst/>
          </a:prstGeom>
        </p:spPr>
        <p:txBody>
          <a:bodyPr/>
          <a:lstStyle>
            <a:lvl1pPr algn="ctr" rtl="0">
              <a:defRPr/>
            </a:lvl1pPr>
          </a:lstStyle>
          <a:p>
            <a:r>
              <a:rPr lang="mr-IN" smtClean="0"/>
              <a:t>CS 394B – S18</a:t>
            </a:r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00816" y="6492874"/>
            <a:ext cx="1091184" cy="365125"/>
          </a:xfrm>
          <a:prstGeom prst="rect">
            <a:avLst/>
          </a:prstGeom>
        </p:spPr>
        <p:txBody>
          <a:bodyPr/>
          <a:lstStyle>
            <a:lvl1pPr algn="r" rtl="0">
              <a:defRPr/>
            </a:lvl1pPr>
          </a:lstStyle>
          <a:p>
            <a:fld id="{5C9BD7F7-68FA-42E9-A894-91657511B043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7828326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01731"/>
          </a:xfrm>
          <a:prstGeom prst="rect">
            <a:avLst/>
          </a:prstGeom>
        </p:spPr>
        <p:txBody>
          <a:bodyPr>
            <a:spAutoFit/>
          </a:bodyPr>
          <a:lstStyle>
            <a:lvl1pPr algn="ctr" rtl="0">
              <a:defRPr/>
            </a:lvl1pPr>
          </a:lstStyle>
          <a:p>
            <a:r>
              <a:rPr lang="en-US" smtClean="0"/>
              <a:t>Click to edit Master title style</a:t>
            </a:r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92875"/>
            <a:ext cx="4114800" cy="365125"/>
          </a:xfrm>
          <a:prstGeom prst="rect">
            <a:avLst/>
          </a:prstGeom>
        </p:spPr>
        <p:txBody>
          <a:bodyPr/>
          <a:lstStyle>
            <a:lvl1pPr algn="ctr" rtl="0">
              <a:defRPr/>
            </a:lvl1pPr>
          </a:lstStyle>
          <a:p>
            <a:r>
              <a:rPr lang="mr-IN" smtClean="0"/>
              <a:t>CS 394B – S18</a:t>
            </a:r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00816" y="6492874"/>
            <a:ext cx="1091184" cy="365125"/>
          </a:xfrm>
          <a:prstGeom prst="rect">
            <a:avLst/>
          </a:prstGeom>
        </p:spPr>
        <p:txBody>
          <a:bodyPr/>
          <a:lstStyle>
            <a:lvl1pPr algn="r" rtl="0">
              <a:defRPr/>
            </a:lvl1pPr>
          </a:lstStyle>
          <a:p>
            <a:fld id="{5C9BD7F7-68FA-42E9-A894-91657511B043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5772810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01731"/>
          </a:xfrm>
          <a:prstGeom prst="rect">
            <a:avLst/>
          </a:prstGeom>
        </p:spPr>
        <p:txBody>
          <a:bodyPr>
            <a:spAutoFit/>
          </a:bodyPr>
          <a:lstStyle>
            <a:lvl1pPr algn="ctr" rtl="0">
              <a:defRPr/>
            </a:lvl1pPr>
          </a:lstStyle>
          <a:p>
            <a:r>
              <a:rPr lang="en-US" smtClean="0"/>
              <a:t>Click to edit Master title style</a:t>
            </a:r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92875"/>
            <a:ext cx="4114800" cy="365125"/>
          </a:xfrm>
          <a:prstGeom prst="rect">
            <a:avLst/>
          </a:prstGeom>
        </p:spPr>
        <p:txBody>
          <a:bodyPr/>
          <a:lstStyle>
            <a:lvl1pPr algn="ctr" rtl="0">
              <a:defRPr/>
            </a:lvl1pPr>
          </a:lstStyle>
          <a:p>
            <a:r>
              <a:rPr lang="mr-IN" smtClean="0"/>
              <a:t>CS 394B – S18</a:t>
            </a:r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00816" y="6492874"/>
            <a:ext cx="1091184" cy="365125"/>
          </a:xfrm>
          <a:prstGeom prst="rect">
            <a:avLst/>
          </a:prstGeom>
        </p:spPr>
        <p:txBody>
          <a:bodyPr/>
          <a:lstStyle>
            <a:lvl1pPr algn="r" rtl="0">
              <a:defRPr/>
            </a:lvl1pPr>
          </a:lstStyle>
          <a:p>
            <a:fld id="{5C9BD7F7-68FA-42E9-A894-91657511B043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64879153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01731"/>
          </a:xfrm>
          <a:prstGeom prst="rect">
            <a:avLst/>
          </a:prstGeom>
        </p:spPr>
        <p:txBody>
          <a:bodyPr>
            <a:spAutoFit/>
          </a:bodyPr>
          <a:lstStyle>
            <a:lvl1pPr algn="ctr" rtl="0">
              <a:defRPr/>
            </a:lvl1pPr>
          </a:lstStyle>
          <a:p>
            <a:r>
              <a:rPr lang="en-US" smtClean="0"/>
              <a:t>Click to edit Master title style</a:t>
            </a:r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92875"/>
            <a:ext cx="4114800" cy="365125"/>
          </a:xfrm>
          <a:prstGeom prst="rect">
            <a:avLst/>
          </a:prstGeom>
        </p:spPr>
        <p:txBody>
          <a:bodyPr/>
          <a:lstStyle>
            <a:lvl1pPr algn="ctr" rtl="0">
              <a:defRPr/>
            </a:lvl1pPr>
          </a:lstStyle>
          <a:p>
            <a:r>
              <a:rPr lang="mr-IN" smtClean="0"/>
              <a:t>CS 394B – S18</a:t>
            </a:r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00816" y="6492874"/>
            <a:ext cx="1091184" cy="365125"/>
          </a:xfrm>
          <a:prstGeom prst="rect">
            <a:avLst/>
          </a:prstGeom>
        </p:spPr>
        <p:txBody>
          <a:bodyPr/>
          <a:lstStyle>
            <a:lvl1pPr algn="r" rtl="0">
              <a:defRPr/>
            </a:lvl1pPr>
          </a:lstStyle>
          <a:p>
            <a:fld id="{5C9BD7F7-68FA-42E9-A894-91657511B043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70021375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01731"/>
          </a:xfrm>
          <a:prstGeom prst="rect">
            <a:avLst/>
          </a:prstGeom>
        </p:spPr>
        <p:txBody>
          <a:bodyPr>
            <a:spAutoFit/>
          </a:bodyPr>
          <a:lstStyle>
            <a:lvl1pPr algn="ctr" rtl="0">
              <a:defRPr/>
            </a:lvl1pPr>
          </a:lstStyle>
          <a:p>
            <a:r>
              <a:rPr lang="en-US" smtClean="0"/>
              <a:t>Click to edit Master title style</a:t>
            </a:r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92875"/>
            <a:ext cx="4114800" cy="365125"/>
          </a:xfrm>
          <a:prstGeom prst="rect">
            <a:avLst/>
          </a:prstGeom>
        </p:spPr>
        <p:txBody>
          <a:bodyPr/>
          <a:lstStyle>
            <a:lvl1pPr algn="ctr" rtl="0">
              <a:defRPr/>
            </a:lvl1pPr>
          </a:lstStyle>
          <a:p>
            <a:r>
              <a:rPr lang="mr-IN" smtClean="0"/>
              <a:t>CS 394B – S18</a:t>
            </a:r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00816" y="6492874"/>
            <a:ext cx="1091184" cy="365125"/>
          </a:xfrm>
          <a:prstGeom prst="rect">
            <a:avLst/>
          </a:prstGeom>
        </p:spPr>
        <p:txBody>
          <a:bodyPr/>
          <a:lstStyle>
            <a:lvl1pPr algn="r" rtl="0">
              <a:defRPr/>
            </a:lvl1pPr>
          </a:lstStyle>
          <a:p>
            <a:fld id="{5C9BD7F7-68FA-42E9-A894-91657511B043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1611450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01731"/>
          </a:xfrm>
          <a:prstGeom prst="rect">
            <a:avLst/>
          </a:prstGeom>
        </p:spPr>
        <p:txBody>
          <a:bodyPr>
            <a:spAutoFit/>
          </a:bodyPr>
          <a:lstStyle>
            <a:lvl1pPr algn="ctr" rtl="0">
              <a:defRPr/>
            </a:lvl1pPr>
          </a:lstStyle>
          <a:p>
            <a:r>
              <a:rPr lang="en-US" smtClean="0"/>
              <a:t>Click to edit Master title style</a:t>
            </a:r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92875"/>
            <a:ext cx="4114800" cy="365125"/>
          </a:xfrm>
          <a:prstGeom prst="rect">
            <a:avLst/>
          </a:prstGeom>
        </p:spPr>
        <p:txBody>
          <a:bodyPr/>
          <a:lstStyle>
            <a:lvl1pPr algn="ctr" rtl="0">
              <a:defRPr/>
            </a:lvl1pPr>
          </a:lstStyle>
          <a:p>
            <a:r>
              <a:rPr lang="mr-IN" smtClean="0"/>
              <a:t>CS 394B – S18</a:t>
            </a:r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00816" y="6492874"/>
            <a:ext cx="1091184" cy="365125"/>
          </a:xfrm>
          <a:prstGeom prst="rect">
            <a:avLst/>
          </a:prstGeom>
        </p:spPr>
        <p:txBody>
          <a:bodyPr/>
          <a:lstStyle>
            <a:lvl1pPr algn="r" rtl="0">
              <a:defRPr/>
            </a:lvl1pPr>
          </a:lstStyle>
          <a:p>
            <a:fld id="{5C9BD7F7-68FA-42E9-A894-91657511B043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81309562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01731"/>
          </a:xfrm>
          <a:prstGeom prst="rect">
            <a:avLst/>
          </a:prstGeom>
        </p:spPr>
        <p:txBody>
          <a:bodyPr>
            <a:spAutoFit/>
          </a:bodyPr>
          <a:lstStyle>
            <a:lvl1pPr algn="ctr" rtl="0">
              <a:defRPr/>
            </a:lvl1pPr>
          </a:lstStyle>
          <a:p>
            <a:r>
              <a:rPr lang="en-US" smtClean="0"/>
              <a:t>Click to edit Master title style</a:t>
            </a:r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92875"/>
            <a:ext cx="4114800" cy="365125"/>
          </a:xfrm>
          <a:prstGeom prst="rect">
            <a:avLst/>
          </a:prstGeom>
        </p:spPr>
        <p:txBody>
          <a:bodyPr/>
          <a:lstStyle>
            <a:lvl1pPr algn="ctr" rtl="0">
              <a:defRPr/>
            </a:lvl1pPr>
          </a:lstStyle>
          <a:p>
            <a:r>
              <a:rPr lang="mr-IN" smtClean="0"/>
              <a:t>CS 394B – S18</a:t>
            </a:r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00816" y="6492874"/>
            <a:ext cx="1091184" cy="365125"/>
          </a:xfrm>
          <a:prstGeom prst="rect">
            <a:avLst/>
          </a:prstGeom>
        </p:spPr>
        <p:txBody>
          <a:bodyPr/>
          <a:lstStyle>
            <a:lvl1pPr algn="r" rtl="0">
              <a:defRPr/>
            </a:lvl1pPr>
          </a:lstStyle>
          <a:p>
            <a:fld id="{5C9BD7F7-68FA-42E9-A894-91657511B043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86693142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01731"/>
          </a:xfrm>
          <a:prstGeom prst="rect">
            <a:avLst/>
          </a:prstGeom>
        </p:spPr>
        <p:txBody>
          <a:bodyPr>
            <a:spAutoFit/>
          </a:bodyPr>
          <a:lstStyle>
            <a:lvl1pPr algn="ctr" rtl="0">
              <a:defRPr/>
            </a:lvl1pPr>
          </a:lstStyle>
          <a:p>
            <a:r>
              <a:rPr lang="en-US" smtClean="0"/>
              <a:t>Click to edit Master title style</a:t>
            </a:r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92875"/>
            <a:ext cx="4114800" cy="365125"/>
          </a:xfrm>
          <a:prstGeom prst="rect">
            <a:avLst/>
          </a:prstGeom>
        </p:spPr>
        <p:txBody>
          <a:bodyPr/>
          <a:lstStyle>
            <a:lvl1pPr algn="ctr" rtl="0">
              <a:defRPr/>
            </a:lvl1pPr>
          </a:lstStyle>
          <a:p>
            <a:r>
              <a:rPr lang="mr-IN" smtClean="0"/>
              <a:t>CS 394B – S18</a:t>
            </a:r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00816" y="6492874"/>
            <a:ext cx="1091184" cy="365125"/>
          </a:xfrm>
          <a:prstGeom prst="rect">
            <a:avLst/>
          </a:prstGeom>
        </p:spPr>
        <p:txBody>
          <a:bodyPr/>
          <a:lstStyle>
            <a:lvl1pPr algn="r" rtl="0">
              <a:defRPr/>
            </a:lvl1pPr>
          </a:lstStyle>
          <a:p>
            <a:fld id="{5C9BD7F7-68FA-42E9-A894-91657511B043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47101817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01731"/>
          </a:xfrm>
          <a:prstGeom prst="rect">
            <a:avLst/>
          </a:prstGeom>
        </p:spPr>
        <p:txBody>
          <a:bodyPr>
            <a:spAutoFit/>
          </a:bodyPr>
          <a:lstStyle>
            <a:lvl1pPr algn="ctr" rtl="0">
              <a:defRPr/>
            </a:lvl1pPr>
          </a:lstStyle>
          <a:p>
            <a:r>
              <a:rPr lang="en-US" smtClean="0"/>
              <a:t>Click to edit Master title style</a:t>
            </a:r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92875"/>
            <a:ext cx="4114800" cy="365125"/>
          </a:xfrm>
          <a:prstGeom prst="rect">
            <a:avLst/>
          </a:prstGeom>
        </p:spPr>
        <p:txBody>
          <a:bodyPr/>
          <a:lstStyle>
            <a:lvl1pPr algn="ctr" rtl="0">
              <a:defRPr/>
            </a:lvl1pPr>
          </a:lstStyle>
          <a:p>
            <a:r>
              <a:rPr lang="mr-IN" smtClean="0"/>
              <a:t>CS 394B – S18</a:t>
            </a:r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00816" y="6492874"/>
            <a:ext cx="1091184" cy="365125"/>
          </a:xfrm>
          <a:prstGeom prst="rect">
            <a:avLst/>
          </a:prstGeom>
        </p:spPr>
        <p:txBody>
          <a:bodyPr/>
          <a:lstStyle>
            <a:lvl1pPr algn="r" rtl="0">
              <a:defRPr/>
            </a:lvl1pPr>
          </a:lstStyle>
          <a:p>
            <a:fld id="{5C9BD7F7-68FA-42E9-A894-91657511B043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83446844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01731"/>
          </a:xfrm>
          <a:prstGeom prst="rect">
            <a:avLst/>
          </a:prstGeom>
        </p:spPr>
        <p:txBody>
          <a:bodyPr>
            <a:spAutoFit/>
          </a:bodyPr>
          <a:lstStyle>
            <a:lvl1pPr algn="ctr" rtl="0">
              <a:defRPr/>
            </a:lvl1pPr>
          </a:lstStyle>
          <a:p>
            <a:r>
              <a:rPr lang="en-US" smtClean="0"/>
              <a:t>Click to edit Master title style</a:t>
            </a:r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92875"/>
            <a:ext cx="4114800" cy="365125"/>
          </a:xfrm>
          <a:prstGeom prst="rect">
            <a:avLst/>
          </a:prstGeom>
        </p:spPr>
        <p:txBody>
          <a:bodyPr/>
          <a:lstStyle>
            <a:lvl1pPr algn="ctr" rtl="0">
              <a:defRPr/>
            </a:lvl1pPr>
          </a:lstStyle>
          <a:p>
            <a:r>
              <a:rPr lang="mr-IN" smtClean="0"/>
              <a:t>CS 394B – S18</a:t>
            </a:r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00816" y="6492874"/>
            <a:ext cx="1091184" cy="365125"/>
          </a:xfrm>
          <a:prstGeom prst="rect">
            <a:avLst/>
          </a:prstGeom>
        </p:spPr>
        <p:txBody>
          <a:bodyPr/>
          <a:lstStyle>
            <a:lvl1pPr algn="r" rtl="0">
              <a:defRPr/>
            </a:lvl1pPr>
          </a:lstStyle>
          <a:p>
            <a:fld id="{5C9BD7F7-68FA-42E9-A894-91657511B043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574434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22/1/17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C8655-F74F-7445-B09D-C54364781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32009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01731"/>
          </a:xfrm>
          <a:prstGeom prst="rect">
            <a:avLst/>
          </a:prstGeom>
        </p:spPr>
        <p:txBody>
          <a:bodyPr>
            <a:spAutoFit/>
          </a:bodyPr>
          <a:lstStyle>
            <a:lvl1pPr algn="ctr" rtl="0">
              <a:defRPr/>
            </a:lvl1pPr>
          </a:lstStyle>
          <a:p>
            <a:r>
              <a:rPr lang="en-US" smtClean="0"/>
              <a:t>Click to edit Master title style</a:t>
            </a:r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92875"/>
            <a:ext cx="4114800" cy="365125"/>
          </a:xfrm>
          <a:prstGeom prst="rect">
            <a:avLst/>
          </a:prstGeom>
        </p:spPr>
        <p:txBody>
          <a:bodyPr/>
          <a:lstStyle>
            <a:lvl1pPr algn="ctr" rtl="0">
              <a:defRPr/>
            </a:lvl1pPr>
          </a:lstStyle>
          <a:p>
            <a:r>
              <a:rPr lang="mr-IN" smtClean="0"/>
              <a:t>CS 394B – S18</a:t>
            </a:r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00816" y="6492874"/>
            <a:ext cx="1091184" cy="365125"/>
          </a:xfrm>
          <a:prstGeom prst="rect">
            <a:avLst/>
          </a:prstGeom>
        </p:spPr>
        <p:txBody>
          <a:bodyPr/>
          <a:lstStyle>
            <a:lvl1pPr algn="r" rtl="0">
              <a:defRPr/>
            </a:lvl1pPr>
          </a:lstStyle>
          <a:p>
            <a:fld id="{5C9BD7F7-68FA-42E9-A894-91657511B043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00481902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01731"/>
          </a:xfrm>
          <a:prstGeom prst="rect">
            <a:avLst/>
          </a:prstGeom>
        </p:spPr>
        <p:txBody>
          <a:bodyPr>
            <a:spAutoFit/>
          </a:bodyPr>
          <a:lstStyle>
            <a:lvl1pPr algn="ctr" rtl="0">
              <a:defRPr/>
            </a:lvl1pPr>
          </a:lstStyle>
          <a:p>
            <a:r>
              <a:rPr lang="en-US" smtClean="0"/>
              <a:t>Click to edit Master title style</a:t>
            </a:r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92875"/>
            <a:ext cx="4114800" cy="365125"/>
          </a:xfrm>
          <a:prstGeom prst="rect">
            <a:avLst/>
          </a:prstGeom>
        </p:spPr>
        <p:txBody>
          <a:bodyPr/>
          <a:lstStyle>
            <a:lvl1pPr algn="ctr" rtl="0">
              <a:defRPr/>
            </a:lvl1pPr>
          </a:lstStyle>
          <a:p>
            <a:r>
              <a:rPr lang="mr-IN" smtClean="0"/>
              <a:t>CS 394B – S18</a:t>
            </a:r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00816" y="6492874"/>
            <a:ext cx="1091184" cy="365125"/>
          </a:xfrm>
          <a:prstGeom prst="rect">
            <a:avLst/>
          </a:prstGeom>
        </p:spPr>
        <p:txBody>
          <a:bodyPr/>
          <a:lstStyle>
            <a:lvl1pPr algn="r" rtl="0">
              <a:defRPr/>
            </a:lvl1pPr>
          </a:lstStyle>
          <a:p>
            <a:fld id="{5C9BD7F7-68FA-42E9-A894-91657511B043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38305418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01731"/>
          </a:xfrm>
          <a:prstGeom prst="rect">
            <a:avLst/>
          </a:prstGeom>
        </p:spPr>
        <p:txBody>
          <a:bodyPr>
            <a:spAutoFit/>
          </a:bodyPr>
          <a:lstStyle>
            <a:lvl1pPr algn="ctr" rtl="0">
              <a:defRPr/>
            </a:lvl1pPr>
          </a:lstStyle>
          <a:p>
            <a:r>
              <a:rPr lang="en-US" smtClean="0"/>
              <a:t>Click to edit Master title style</a:t>
            </a:r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92875"/>
            <a:ext cx="4114800" cy="365125"/>
          </a:xfrm>
          <a:prstGeom prst="rect">
            <a:avLst/>
          </a:prstGeom>
        </p:spPr>
        <p:txBody>
          <a:bodyPr/>
          <a:lstStyle>
            <a:lvl1pPr algn="ctr" rtl="0">
              <a:defRPr/>
            </a:lvl1pPr>
          </a:lstStyle>
          <a:p>
            <a:r>
              <a:rPr lang="mr-IN" smtClean="0"/>
              <a:t>CS 394B – S18</a:t>
            </a:r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00816" y="6492874"/>
            <a:ext cx="1091184" cy="365125"/>
          </a:xfrm>
          <a:prstGeom prst="rect">
            <a:avLst/>
          </a:prstGeom>
        </p:spPr>
        <p:txBody>
          <a:bodyPr/>
          <a:lstStyle>
            <a:lvl1pPr algn="r" rtl="0">
              <a:defRPr/>
            </a:lvl1pPr>
          </a:lstStyle>
          <a:p>
            <a:fld id="{5C9BD7F7-68FA-42E9-A894-91657511B043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20023601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01731"/>
          </a:xfrm>
          <a:prstGeom prst="rect">
            <a:avLst/>
          </a:prstGeom>
        </p:spPr>
        <p:txBody>
          <a:bodyPr>
            <a:spAutoFit/>
          </a:bodyPr>
          <a:lstStyle>
            <a:lvl1pPr algn="ctr" rtl="0">
              <a:defRPr/>
            </a:lvl1pPr>
          </a:lstStyle>
          <a:p>
            <a:r>
              <a:rPr lang="en-US" smtClean="0"/>
              <a:t>Click to edit Master title style</a:t>
            </a:r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92875"/>
            <a:ext cx="4114800" cy="365125"/>
          </a:xfrm>
          <a:prstGeom prst="rect">
            <a:avLst/>
          </a:prstGeom>
        </p:spPr>
        <p:txBody>
          <a:bodyPr/>
          <a:lstStyle>
            <a:lvl1pPr algn="ctr" rtl="0">
              <a:defRPr/>
            </a:lvl1pPr>
          </a:lstStyle>
          <a:p>
            <a:r>
              <a:rPr lang="mr-IN" smtClean="0"/>
              <a:t>CS 394B – S18</a:t>
            </a:r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00816" y="6492874"/>
            <a:ext cx="1091184" cy="365125"/>
          </a:xfrm>
          <a:prstGeom prst="rect">
            <a:avLst/>
          </a:prstGeom>
        </p:spPr>
        <p:txBody>
          <a:bodyPr/>
          <a:lstStyle>
            <a:lvl1pPr algn="r" rtl="0">
              <a:defRPr/>
            </a:lvl1pPr>
          </a:lstStyle>
          <a:p>
            <a:fld id="{5C9BD7F7-68FA-42E9-A894-91657511B043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19688233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01731"/>
          </a:xfrm>
          <a:prstGeom prst="rect">
            <a:avLst/>
          </a:prstGeom>
        </p:spPr>
        <p:txBody>
          <a:bodyPr>
            <a:spAutoFit/>
          </a:bodyPr>
          <a:lstStyle>
            <a:lvl1pPr algn="ctr" rtl="0">
              <a:defRPr/>
            </a:lvl1pPr>
          </a:lstStyle>
          <a:p>
            <a:r>
              <a:rPr lang="en-US" smtClean="0"/>
              <a:t>Click to edit Master title style</a:t>
            </a:r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92875"/>
            <a:ext cx="4114800" cy="365125"/>
          </a:xfrm>
          <a:prstGeom prst="rect">
            <a:avLst/>
          </a:prstGeom>
        </p:spPr>
        <p:txBody>
          <a:bodyPr/>
          <a:lstStyle>
            <a:lvl1pPr algn="ctr" rtl="0">
              <a:defRPr/>
            </a:lvl1pPr>
          </a:lstStyle>
          <a:p>
            <a:r>
              <a:rPr lang="mr-IN" smtClean="0"/>
              <a:t>CS 394B – S18</a:t>
            </a:r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00816" y="6492874"/>
            <a:ext cx="1091184" cy="365125"/>
          </a:xfrm>
          <a:prstGeom prst="rect">
            <a:avLst/>
          </a:prstGeom>
        </p:spPr>
        <p:txBody>
          <a:bodyPr/>
          <a:lstStyle>
            <a:lvl1pPr algn="r" rtl="0">
              <a:defRPr/>
            </a:lvl1pPr>
          </a:lstStyle>
          <a:p>
            <a:fld id="{5C9BD7F7-68FA-42E9-A894-91657511B043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26528036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01731"/>
          </a:xfrm>
          <a:prstGeom prst="rect">
            <a:avLst/>
          </a:prstGeom>
        </p:spPr>
        <p:txBody>
          <a:bodyPr>
            <a:spAutoFit/>
          </a:bodyPr>
          <a:lstStyle>
            <a:lvl1pPr algn="ctr" rtl="0">
              <a:defRPr/>
            </a:lvl1pPr>
          </a:lstStyle>
          <a:p>
            <a:r>
              <a:rPr lang="en-US" smtClean="0"/>
              <a:t>Click to edit Master title style</a:t>
            </a:r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92875"/>
            <a:ext cx="4114800" cy="365125"/>
          </a:xfrm>
          <a:prstGeom prst="rect">
            <a:avLst/>
          </a:prstGeom>
        </p:spPr>
        <p:txBody>
          <a:bodyPr/>
          <a:lstStyle>
            <a:lvl1pPr algn="ctr" rtl="0">
              <a:defRPr/>
            </a:lvl1pPr>
          </a:lstStyle>
          <a:p>
            <a:r>
              <a:rPr lang="mr-IN" smtClean="0"/>
              <a:t>CS 394B – S18</a:t>
            </a:r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00816" y="6492874"/>
            <a:ext cx="1091184" cy="365125"/>
          </a:xfrm>
          <a:prstGeom prst="rect">
            <a:avLst/>
          </a:prstGeom>
        </p:spPr>
        <p:txBody>
          <a:bodyPr/>
          <a:lstStyle>
            <a:lvl1pPr algn="r" rtl="0">
              <a:defRPr/>
            </a:lvl1pPr>
          </a:lstStyle>
          <a:p>
            <a:fld id="{5C9BD7F7-68FA-42E9-A894-91657511B043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99115017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01731"/>
          </a:xfrm>
          <a:prstGeom prst="rect">
            <a:avLst/>
          </a:prstGeom>
        </p:spPr>
        <p:txBody>
          <a:bodyPr>
            <a:spAutoFit/>
          </a:bodyPr>
          <a:lstStyle>
            <a:lvl1pPr algn="ctr" rtl="0">
              <a:defRPr/>
            </a:lvl1pPr>
          </a:lstStyle>
          <a:p>
            <a:r>
              <a:rPr lang="en-US" smtClean="0"/>
              <a:t>Click to edit Master title style</a:t>
            </a:r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92875"/>
            <a:ext cx="4114800" cy="365125"/>
          </a:xfrm>
          <a:prstGeom prst="rect">
            <a:avLst/>
          </a:prstGeom>
        </p:spPr>
        <p:txBody>
          <a:bodyPr/>
          <a:lstStyle>
            <a:lvl1pPr algn="ctr" rtl="0">
              <a:defRPr/>
            </a:lvl1pPr>
          </a:lstStyle>
          <a:p>
            <a:r>
              <a:rPr lang="mr-IN" smtClean="0"/>
              <a:t>CS 394B – S18</a:t>
            </a:r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00816" y="6492874"/>
            <a:ext cx="1091184" cy="365125"/>
          </a:xfrm>
          <a:prstGeom prst="rect">
            <a:avLst/>
          </a:prstGeom>
        </p:spPr>
        <p:txBody>
          <a:bodyPr/>
          <a:lstStyle>
            <a:lvl1pPr algn="r" rtl="0">
              <a:defRPr/>
            </a:lvl1pPr>
          </a:lstStyle>
          <a:p>
            <a:fld id="{5C9BD7F7-68FA-42E9-A894-91657511B043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7210769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01731"/>
          </a:xfrm>
          <a:prstGeom prst="rect">
            <a:avLst/>
          </a:prstGeom>
        </p:spPr>
        <p:txBody>
          <a:bodyPr>
            <a:spAutoFit/>
          </a:bodyPr>
          <a:lstStyle>
            <a:lvl1pPr algn="ctr" rtl="0">
              <a:defRPr/>
            </a:lvl1pPr>
          </a:lstStyle>
          <a:p>
            <a:r>
              <a:rPr lang="en-US" smtClean="0"/>
              <a:t>Click to edit Master title style</a:t>
            </a:r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92875"/>
            <a:ext cx="4114800" cy="365125"/>
          </a:xfrm>
          <a:prstGeom prst="rect">
            <a:avLst/>
          </a:prstGeom>
        </p:spPr>
        <p:txBody>
          <a:bodyPr/>
          <a:lstStyle>
            <a:lvl1pPr algn="ctr" rtl="0">
              <a:defRPr/>
            </a:lvl1pPr>
          </a:lstStyle>
          <a:p>
            <a:r>
              <a:rPr lang="mr-IN" smtClean="0"/>
              <a:t>CS 394B – S18</a:t>
            </a:r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00816" y="6492874"/>
            <a:ext cx="1091184" cy="365125"/>
          </a:xfrm>
          <a:prstGeom prst="rect">
            <a:avLst/>
          </a:prstGeom>
        </p:spPr>
        <p:txBody>
          <a:bodyPr/>
          <a:lstStyle>
            <a:lvl1pPr algn="r" rtl="0">
              <a:defRPr/>
            </a:lvl1pPr>
          </a:lstStyle>
          <a:p>
            <a:fld id="{5C9BD7F7-68FA-42E9-A894-91657511B043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4152678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01731"/>
          </a:xfrm>
          <a:prstGeom prst="rect">
            <a:avLst/>
          </a:prstGeom>
        </p:spPr>
        <p:txBody>
          <a:bodyPr>
            <a:spAutoFit/>
          </a:bodyPr>
          <a:lstStyle>
            <a:lvl1pPr algn="ctr" rtl="0">
              <a:defRPr/>
            </a:lvl1pPr>
          </a:lstStyle>
          <a:p>
            <a:r>
              <a:rPr lang="en-US" smtClean="0"/>
              <a:t>Click to edit Master title style</a:t>
            </a:r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92875"/>
            <a:ext cx="4114800" cy="365125"/>
          </a:xfrm>
          <a:prstGeom prst="rect">
            <a:avLst/>
          </a:prstGeom>
        </p:spPr>
        <p:txBody>
          <a:bodyPr/>
          <a:lstStyle>
            <a:lvl1pPr algn="ctr" rtl="0">
              <a:defRPr/>
            </a:lvl1pPr>
          </a:lstStyle>
          <a:p>
            <a:r>
              <a:rPr lang="mr-IN" smtClean="0"/>
              <a:t>CS 394B – S18</a:t>
            </a:r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00816" y="6492874"/>
            <a:ext cx="1091184" cy="365125"/>
          </a:xfrm>
          <a:prstGeom prst="rect">
            <a:avLst/>
          </a:prstGeom>
        </p:spPr>
        <p:txBody>
          <a:bodyPr/>
          <a:lstStyle>
            <a:lvl1pPr algn="r" rtl="0">
              <a:defRPr/>
            </a:lvl1pPr>
          </a:lstStyle>
          <a:p>
            <a:fld id="{5C9BD7F7-68FA-42E9-A894-91657511B043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744719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22/1/17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C8655-F74F-7445-B09D-C54364781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246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22/1/17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C8655-F74F-7445-B09D-C54364781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140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22/1/17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C8655-F74F-7445-B09D-C54364781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226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22/1/17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C8655-F74F-7445-B09D-C54364781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487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22/1/17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C8655-F74F-7445-B09D-C54364781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971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22/1/17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C8655-F74F-7445-B09D-C54364781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965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0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21.xml"/><Relationship Id="rId22" Type="http://schemas.openxmlformats.org/officeDocument/2006/relationships/slideLayout" Target="../slideLayouts/slideLayout22.xml"/><Relationship Id="rId23" Type="http://schemas.openxmlformats.org/officeDocument/2006/relationships/slideLayout" Target="../slideLayouts/slideLayout23.xml"/><Relationship Id="rId24" Type="http://schemas.openxmlformats.org/officeDocument/2006/relationships/slideLayout" Target="../slideLayouts/slideLayout24.xml"/><Relationship Id="rId25" Type="http://schemas.openxmlformats.org/officeDocument/2006/relationships/slideLayout" Target="../slideLayouts/slideLayout25.xml"/><Relationship Id="rId26" Type="http://schemas.openxmlformats.org/officeDocument/2006/relationships/slideLayout" Target="../slideLayouts/slideLayout26.xml"/><Relationship Id="rId27" Type="http://schemas.openxmlformats.org/officeDocument/2006/relationships/slideLayout" Target="../slideLayouts/slideLayout27.xml"/><Relationship Id="rId28" Type="http://schemas.openxmlformats.org/officeDocument/2006/relationships/slideLayout" Target="../slideLayouts/slideLayout28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30" Type="http://schemas.openxmlformats.org/officeDocument/2006/relationships/slideLayout" Target="../slideLayouts/slideLayout30.xml"/><Relationship Id="rId31" Type="http://schemas.openxmlformats.org/officeDocument/2006/relationships/slideLayout" Target="../slideLayouts/slideLayout31.xml"/><Relationship Id="rId32" Type="http://schemas.openxmlformats.org/officeDocument/2006/relationships/slideLayout" Target="../slideLayouts/slideLayout32.xml"/><Relationship Id="rId9" Type="http://schemas.openxmlformats.org/officeDocument/2006/relationships/slideLayout" Target="../slideLayouts/slideLayout9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33" Type="http://schemas.openxmlformats.org/officeDocument/2006/relationships/slideLayout" Target="../slideLayouts/slideLayout33.xml"/><Relationship Id="rId34" Type="http://schemas.openxmlformats.org/officeDocument/2006/relationships/slideLayout" Target="../slideLayouts/slideLayout34.xml"/><Relationship Id="rId35" Type="http://schemas.openxmlformats.org/officeDocument/2006/relationships/slideLayout" Target="../slideLayouts/slideLayout35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37" Type="http://schemas.openxmlformats.org/officeDocument/2006/relationships/slideLayout" Target="../slideLayouts/slideLayout37.xml"/><Relationship Id="rId38" Type="http://schemas.openxmlformats.org/officeDocument/2006/relationships/slideLayout" Target="../slideLayouts/slideLayout38.xml"/><Relationship Id="rId3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22/1/17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mr-IN" smtClean="0"/>
              <a:t>CS 394B – S18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C8655-F74F-7445-B09D-C543647811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407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  <p:sldLayoutId id="2147483686" r:id="rId38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eb.kaust.edu.sa/Faculty/MarcoCanini/classes/CS394B/S18/" TargetMode="External"/><Relationship Id="rId3" Type="http://schemas.openxmlformats.org/officeDocument/2006/relationships/hyperlink" Target="https://piazza.com/kaust.edu.sa/spring2018/cs394b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bitcoinbook.cs.princeton.edu/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bitcoinbook.cs.princeton.edu/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ecs.harvard.edu/~michaelm/postscripts/ReadPaper.pdf" TargetMode="External"/><Relationship Id="rId4" Type="http://schemas.openxmlformats.org/officeDocument/2006/relationships/hyperlink" Target="http://people.inf.ethz.ch/troscoe/pubs/review-writing.pdf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ccr.sigcomm.org/online/files/p83-keshavA.pd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.berkeley.edu/~pattrsn/talks/BadTalk.pdf" TargetMode="External"/><Relationship Id="rId3" Type="http://schemas.openxmlformats.org/officeDocument/2006/relationships/hyperlink" Target="http://bnrg.eecs.berkeley.edu/~randy/Courses/CS294.F07/LeadingPapers.pdf" TargetMode="Externa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mcanini.github.io/" TargetMode="Externa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darpa.mil/work-with-us/heilmeier-catechism" TargetMode="Externa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microsoft.com/en-us/research/academic-program/give-great-research-talk/" TargetMode="Externa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microsoft.com/office/2007/relationships/hdphoto" Target="../media/hdphoto1.wdp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300.png"/><Relationship Id="rId3" Type="http://schemas.openxmlformats.org/officeDocument/2006/relationships/image" Target="../media/image310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4" Type="http://schemas.openxmlformats.org/officeDocument/2006/relationships/image" Target="../media/image33.png"/><Relationship Id="rId5" Type="http://schemas.openxmlformats.org/officeDocument/2006/relationships/image" Target="../media/image34.png"/><Relationship Id="rId6" Type="http://schemas.openxmlformats.org/officeDocument/2006/relationships/image" Target="../media/image35.png"/><Relationship Id="rId7" Type="http://schemas.openxmlformats.org/officeDocument/2006/relationships/image" Target="../media/image36.png"/><Relationship Id="rId8" Type="http://schemas.openxmlformats.org/officeDocument/2006/relationships/image" Target="../media/image37.png"/><Relationship Id="rId9" Type="http://schemas.openxmlformats.org/officeDocument/2006/relationships/image" Target="../media/image38.png"/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microsoft.com/office/2007/relationships/hdphoto" Target="../media/hdphoto1.wdp"/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1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microsoft.com/office/2007/relationships/hdphoto" Target="../media/hdphoto1.wdp"/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1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Relationship Id="rId2" Type="http://schemas.openxmlformats.org/officeDocument/2006/relationships/image" Target="../media/image40.png"/><Relationship Id="rId3" Type="http://schemas.openxmlformats.org/officeDocument/2006/relationships/image" Target="../media/image41.png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image" Target="../media/image39.pn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microsoft.com/office/2007/relationships/hdphoto" Target="../media/hdphoto1.wdp"/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15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1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43.png"/><Relationship Id="rId5" Type="http://schemas.openxmlformats.org/officeDocument/2006/relationships/image" Target="../media/image44.png"/><Relationship Id="rId6" Type="http://schemas.openxmlformats.org/officeDocument/2006/relationships/image" Target="../media/image45.png"/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1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Relationship Id="rId2" Type="http://schemas.openxmlformats.org/officeDocument/2006/relationships/image" Target="../media/image46.png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tags" Target="../tags/tag1.xml"/><Relationship Id="rId2" Type="http://schemas.openxmlformats.org/officeDocument/2006/relationships/slideLayout" Target="../slideLayouts/slideLayout30.xml"/><Relationship Id="rId3" Type="http://schemas.openxmlformats.org/officeDocument/2006/relationships/notesSlide" Target="../notesSlides/notesSlide18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Relationship Id="rId2" Type="http://schemas.openxmlformats.org/officeDocument/2006/relationships/notesSlide" Target="../notesSlides/notesSlide19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Relationship Id="rId2" Type="http://schemas.openxmlformats.org/officeDocument/2006/relationships/notesSlide" Target="../notesSlides/notesSlide2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Relationship Id="rId2" Type="http://schemas.openxmlformats.org/officeDocument/2006/relationships/notesSlide" Target="../notesSlides/notesSlide2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notesSlide" Target="../notesSlides/notesSlide2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Relationship Id="rId2" Type="http://schemas.openxmlformats.org/officeDocument/2006/relationships/notesSlide" Target="../notesSlides/notesSlide23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Relationship Id="rId2" Type="http://schemas.openxmlformats.org/officeDocument/2006/relationships/notesSlide" Target="../notesSlides/notesSlide24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dynam-ix.github.io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CS </a:t>
            </a:r>
            <a:r>
              <a:rPr lang="en-US" dirty="0" smtClean="0"/>
              <a:t>394B </a:t>
            </a:r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Marco Canini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C8655-F74F-7445-B09D-C543647811C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0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About You?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introduce yourself</a:t>
            </a:r>
            <a:r>
              <a:rPr lang="en-US" dirty="0" smtClean="0"/>
              <a:t>!</a:t>
            </a:r>
          </a:p>
          <a:p>
            <a:r>
              <a:rPr lang="en-US" dirty="0" smtClean="0"/>
              <a:t>Why are you in this class?</a:t>
            </a:r>
          </a:p>
          <a:p>
            <a:r>
              <a:rPr lang="en-US" dirty="0" smtClean="0"/>
              <a:t>How can we make it a very useful one?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C8655-F74F-7445-B09D-C543647811C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661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this class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C8655-F74F-7445-B09D-C543647811C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682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Webpage</a:t>
            </a:r>
            <a:r>
              <a:rPr lang="en-US" dirty="0"/>
              <a:t>: </a:t>
            </a:r>
            <a:r>
              <a:rPr lang="en-US" sz="2400" dirty="0" smtClean="0">
                <a:hlinkClick r:id="rId2"/>
              </a:rPr>
              <a:t>http://web.kaust.edu.sa/Faculty/MarcoCanini/classes/CS394B/S18/</a:t>
            </a:r>
            <a:endParaRPr lang="en-US" dirty="0" smtClean="0"/>
          </a:p>
          <a:p>
            <a:pPr lvl="1"/>
            <a:r>
              <a:rPr lang="en-US" dirty="0" smtClean="0"/>
              <a:t>Piazza: </a:t>
            </a:r>
            <a:r>
              <a:rPr lang="en-US" dirty="0" smtClean="0">
                <a:hlinkClick r:id="rId3"/>
              </a:rPr>
              <a:t>https://piazza.com/kaust.edu.sa/spring2018/cs394b</a:t>
            </a:r>
            <a:endParaRPr lang="en-US" dirty="0" smtClean="0"/>
          </a:p>
          <a:p>
            <a:r>
              <a:rPr lang="en-US" dirty="0" smtClean="0"/>
              <a:t>Meetings</a:t>
            </a:r>
          </a:p>
          <a:p>
            <a:pPr lvl="1"/>
            <a:r>
              <a:rPr lang="en-US" dirty="0"/>
              <a:t>4</a:t>
            </a:r>
            <a:r>
              <a:rPr lang="en-US" dirty="0" smtClean="0"/>
              <a:t>PM – 5:30 PM (</a:t>
            </a:r>
            <a:r>
              <a:rPr lang="en-US" dirty="0" smtClean="0">
                <a:latin typeface="Gill Sans" charset="0"/>
                <a:ea typeface="Gill Sans" charset="0"/>
                <a:cs typeface="Gill Sans" charset="0"/>
              </a:rPr>
              <a:t>Sun</a:t>
            </a:r>
            <a:r>
              <a:rPr lang="en-US" dirty="0" smtClean="0"/>
              <a:t> </a:t>
            </a:r>
            <a:r>
              <a:rPr lang="en-US" dirty="0" smtClean="0"/>
              <a:t>for lectures and discussions)</a:t>
            </a:r>
          </a:p>
          <a:p>
            <a:r>
              <a:rPr lang="en-US" dirty="0" smtClean="0"/>
              <a:t>Pay </a:t>
            </a:r>
            <a:r>
              <a:rPr lang="en-US" dirty="0"/>
              <a:t>attention to the online </a:t>
            </a:r>
            <a:r>
              <a:rPr lang="en-US" dirty="0" smtClean="0"/>
              <a:t>announcements and schedule</a:t>
            </a:r>
          </a:p>
          <a:p>
            <a:pPr lvl="1"/>
            <a:r>
              <a:rPr lang="en-US" dirty="0" smtClean="0"/>
              <a:t>On average, </a:t>
            </a:r>
            <a:r>
              <a:rPr lang="en-US" dirty="0" smtClean="0"/>
              <a:t>one meeting </a:t>
            </a:r>
            <a:r>
              <a:rPr lang="en-US" dirty="0" smtClean="0"/>
              <a:t>per week</a:t>
            </a:r>
          </a:p>
          <a:p>
            <a:pPr lvl="1"/>
            <a:r>
              <a:rPr lang="en-US" dirty="0" smtClean="0"/>
              <a:t>Makeups will be added on a need-to-add </a:t>
            </a:r>
            <a:r>
              <a:rPr lang="en-US" dirty="0" smtClean="0"/>
              <a:t>basis, typically Wed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F9975-6C58-5C4C-8961-54FFA2646BA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910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Prerequisites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CS 240 (Computing Systems and Concurrency)</a:t>
            </a:r>
          </a:p>
          <a:p>
            <a:pPr lvl="1"/>
            <a:r>
              <a:rPr lang="en-US" dirty="0" smtClean="0"/>
              <a:t>Basics of OS organization, threads, memory management, file systems, scheduling, networking, etc.</a:t>
            </a:r>
          </a:p>
          <a:p>
            <a:pPr lvl="1"/>
            <a:r>
              <a:rPr lang="en-US" dirty="0" smtClean="0"/>
              <a:t>Equivalent course of CS 240 is acceptable as well</a:t>
            </a:r>
          </a:p>
          <a:p>
            <a:r>
              <a:rPr lang="en-US" dirty="0" smtClean="0"/>
              <a:t>Good </a:t>
            </a:r>
            <a:r>
              <a:rPr lang="en-US" dirty="0" smtClean="0"/>
              <a:t>programming skills</a:t>
            </a:r>
          </a:p>
          <a:p>
            <a:r>
              <a:rPr lang="en-US" dirty="0" smtClean="0"/>
              <a:t>Distributed systems </a:t>
            </a:r>
            <a:r>
              <a:rPr lang="mr-IN" dirty="0" smtClean="0"/>
              <a:t>–</a:t>
            </a:r>
            <a:r>
              <a:rPr lang="en-US" dirty="0" smtClean="0"/>
              <a:t> helpful</a:t>
            </a:r>
          </a:p>
          <a:p>
            <a:r>
              <a:rPr lang="en-US" dirty="0" smtClean="0"/>
              <a:t>Cryptography </a:t>
            </a:r>
            <a:r>
              <a:rPr lang="mr-IN" dirty="0" smtClean="0"/>
              <a:t>–</a:t>
            </a:r>
            <a:r>
              <a:rPr lang="en-US" dirty="0" smtClean="0"/>
              <a:t> helpful</a:t>
            </a:r>
          </a:p>
          <a:p>
            <a:r>
              <a:rPr lang="en-US" dirty="0" smtClean="0"/>
              <a:t>Probability </a:t>
            </a:r>
            <a:r>
              <a:rPr lang="mr-IN" dirty="0" smtClean="0"/>
              <a:t>–</a:t>
            </a:r>
            <a:r>
              <a:rPr lang="en-US" dirty="0" smtClean="0"/>
              <a:t> helpful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F9975-6C58-5C4C-8961-54FFA2646BA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8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Flipped classroom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Course lectures are online</a:t>
            </a:r>
          </a:p>
          <a:p>
            <a:pPr lvl="1"/>
            <a:r>
              <a:rPr lang="en-US" dirty="0" smtClean="0"/>
              <a:t>We follow the course </a:t>
            </a:r>
            <a:r>
              <a:rPr lang="en-US" dirty="0"/>
              <a:t>Bitcoin and Cryptocurrency Technologies by Arvind Narayanan, Joseph </a:t>
            </a:r>
            <a:r>
              <a:rPr lang="en-US" dirty="0" err="1"/>
              <a:t>Bonneau</a:t>
            </a:r>
            <a:r>
              <a:rPr lang="en-US" dirty="0"/>
              <a:t>, Edward </a:t>
            </a:r>
            <a:r>
              <a:rPr lang="en-US" dirty="0" err="1"/>
              <a:t>Felten</a:t>
            </a:r>
            <a:r>
              <a:rPr lang="en-US" dirty="0"/>
              <a:t> and Andrew </a:t>
            </a:r>
            <a:r>
              <a:rPr lang="en-US" dirty="0" smtClean="0"/>
              <a:t>Miller</a:t>
            </a:r>
            <a:br>
              <a:rPr lang="en-US" dirty="0" smtClean="0"/>
            </a:b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://bitcoinbook.cs.princeton.edu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r>
              <a:rPr lang="en-US" dirty="0" smtClean="0"/>
              <a:t>You must watch the video material before the meeting</a:t>
            </a:r>
          </a:p>
          <a:p>
            <a:r>
              <a:rPr lang="en-US" dirty="0" smtClean="0"/>
              <a:t>We go deep into each topic during meetings</a:t>
            </a:r>
          </a:p>
          <a:p>
            <a:r>
              <a:rPr lang="en-US" dirty="0" smtClean="0"/>
              <a:t>Send me questions in advance regarding the material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C8655-F74F-7445-B09D-C543647811C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4194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Textbook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Textbook not required but can be very helpful</a:t>
            </a:r>
          </a:p>
          <a:p>
            <a:r>
              <a:rPr lang="en-US" dirty="0"/>
              <a:t>Arvind Narayanan, Joseph </a:t>
            </a:r>
            <a:r>
              <a:rPr lang="en-US" dirty="0" err="1"/>
              <a:t>Bonneau</a:t>
            </a:r>
            <a:r>
              <a:rPr lang="en-US" dirty="0"/>
              <a:t>, Edward </a:t>
            </a:r>
            <a:r>
              <a:rPr lang="en-US" dirty="0" err="1"/>
              <a:t>Felten</a:t>
            </a:r>
            <a:r>
              <a:rPr lang="en-US" dirty="0"/>
              <a:t>, Andrew Miller and Steven </a:t>
            </a:r>
            <a:r>
              <a:rPr lang="en-US" dirty="0" err="1"/>
              <a:t>Goldfeder</a:t>
            </a:r>
            <a:r>
              <a:rPr lang="en-US" dirty="0"/>
              <a:t>, </a:t>
            </a:r>
            <a:r>
              <a:rPr lang="en-US" b="1" dirty="0"/>
              <a:t>Bitcoin and Cryptocurrency </a:t>
            </a:r>
            <a:r>
              <a:rPr lang="en-US" b="1" dirty="0" smtClean="0"/>
              <a:t>Technologies</a:t>
            </a:r>
            <a:endParaRPr lang="en-US" dirty="0" smtClean="0"/>
          </a:p>
          <a:p>
            <a:r>
              <a:rPr lang="en-US" dirty="0"/>
              <a:t>A pre-publication draft of the book is available for download on the website: </a:t>
            </a:r>
            <a:r>
              <a:rPr lang="en-US" dirty="0">
                <a:hlinkClick r:id="rId2"/>
              </a:rPr>
              <a:t>http://bitcoinbook.cs.princeton.edu</a:t>
            </a:r>
            <a:r>
              <a:rPr lang="en-US" dirty="0" smtClean="0">
                <a:hlinkClick r:id="rId2"/>
              </a:rPr>
              <a:t>/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C8655-F74F-7445-B09D-C543647811C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4565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Requirements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3675786"/>
              </p:ext>
            </p:extLst>
          </p:nvPr>
        </p:nvGraphicFramePr>
        <p:xfrm>
          <a:off x="838200" y="2072799"/>
          <a:ext cx="10515600" cy="441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506980"/>
                <a:gridCol w="40086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+mn-lt"/>
                          <a:ea typeface="Gill Sans" charset="0"/>
                          <a:cs typeface="Gill Sans" charset="0"/>
                        </a:rPr>
                        <a:t>Paper Reviews</a:t>
                      </a:r>
                      <a:endParaRPr lang="en-US" sz="2800" dirty="0">
                        <a:latin typeface="+mn-lt"/>
                        <a:ea typeface="Gill Sans" charset="0"/>
                        <a:cs typeface="Gill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 smtClean="0">
                          <a:latin typeface="+mn-lt"/>
                          <a:ea typeface="Gill Sans" charset="0"/>
                          <a:cs typeface="Gill Sans" charset="0"/>
                        </a:rPr>
                        <a:t>15%</a:t>
                      </a:r>
                      <a:endParaRPr lang="en-US" sz="2800" dirty="0">
                        <a:latin typeface="+mn-lt"/>
                        <a:ea typeface="Gill Sans" charset="0"/>
                        <a:cs typeface="Gill Sans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+mn-lt"/>
                          <a:ea typeface="Gill Sans" charset="0"/>
                          <a:cs typeface="Gill Sans" charset="0"/>
                        </a:rPr>
                        <a:t>Paper</a:t>
                      </a:r>
                      <a:r>
                        <a:rPr lang="en-US" sz="2800" baseline="0" dirty="0" smtClean="0">
                          <a:latin typeface="+mn-lt"/>
                          <a:ea typeface="Gill Sans" charset="0"/>
                          <a:cs typeface="Gill Sans" charset="0"/>
                        </a:rPr>
                        <a:t> Presentation</a:t>
                      </a:r>
                      <a:endParaRPr lang="en-US" sz="2800" dirty="0">
                        <a:latin typeface="+mn-lt"/>
                        <a:ea typeface="Gill Sans" charset="0"/>
                        <a:cs typeface="Gill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 smtClean="0">
                          <a:latin typeface="+mn-lt"/>
                          <a:ea typeface="Gill Sans" charset="0"/>
                          <a:cs typeface="Gill Sans" charset="0"/>
                        </a:rPr>
                        <a:t>15%</a:t>
                      </a:r>
                      <a:endParaRPr lang="en-US" sz="2800" dirty="0">
                        <a:latin typeface="+mn-lt"/>
                        <a:ea typeface="Gill Sans" charset="0"/>
                        <a:cs typeface="Gill Sans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+mn-lt"/>
                          <a:ea typeface="Gill Sans" charset="0"/>
                          <a:cs typeface="Gill Sans" charset="0"/>
                        </a:rPr>
                        <a:t>Active Participation</a:t>
                      </a:r>
                      <a:endParaRPr lang="en-US" sz="2800" dirty="0">
                        <a:latin typeface="+mn-lt"/>
                        <a:ea typeface="Gill Sans" charset="0"/>
                        <a:cs typeface="Gill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 smtClean="0">
                          <a:latin typeface="+mn-lt"/>
                          <a:ea typeface="Gill Sans" charset="0"/>
                          <a:cs typeface="Gill Sans" charset="0"/>
                        </a:rPr>
                        <a:t>5%</a:t>
                      </a:r>
                      <a:endParaRPr lang="en-US" sz="2800" dirty="0">
                        <a:latin typeface="+mn-lt"/>
                        <a:ea typeface="Gill Sans" charset="0"/>
                        <a:cs typeface="Gill Sans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+mn-lt"/>
                          <a:ea typeface="Gill Sans" charset="0"/>
                          <a:cs typeface="Gill Sans" charset="0"/>
                        </a:rPr>
                        <a:t>Assignments</a:t>
                      </a:r>
                      <a:endParaRPr lang="en-US" sz="2800" dirty="0">
                        <a:latin typeface="+mn-lt"/>
                        <a:ea typeface="Gill Sans" charset="0"/>
                        <a:cs typeface="Gill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 smtClean="0">
                          <a:latin typeface="+mn-lt"/>
                          <a:ea typeface="Gill Sans" charset="0"/>
                          <a:cs typeface="Gill Sans" charset="0"/>
                        </a:rPr>
                        <a:t>25%</a:t>
                      </a:r>
                      <a:endParaRPr lang="en-US" sz="2800" dirty="0">
                        <a:latin typeface="+mn-lt"/>
                        <a:ea typeface="Gill Sans" charset="0"/>
                        <a:cs typeface="Gill Sans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+mn-lt"/>
                          <a:ea typeface="Gill Sans" charset="0"/>
                          <a:cs typeface="Gill Sans" charset="0"/>
                        </a:rPr>
                        <a:t>Project</a:t>
                      </a:r>
                      <a:endParaRPr lang="en-US" sz="2800" dirty="0">
                        <a:latin typeface="+mn-lt"/>
                        <a:ea typeface="Gill Sans" charset="0"/>
                        <a:cs typeface="Gill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 smtClean="0">
                          <a:latin typeface="+mn-lt"/>
                          <a:ea typeface="Gill Sans" charset="0"/>
                          <a:cs typeface="Gill Sans" charset="0"/>
                        </a:rPr>
                        <a:t>40</a:t>
                      </a:r>
                      <a:r>
                        <a:rPr lang="en-US" sz="2800" dirty="0" smtClean="0">
                          <a:latin typeface="+mn-lt"/>
                          <a:ea typeface="Gill Sans" charset="0"/>
                          <a:cs typeface="Gill Sans" charset="0"/>
                        </a:rPr>
                        <a:t>%</a:t>
                      </a:r>
                      <a:endParaRPr lang="en-US" sz="2800" dirty="0">
                        <a:latin typeface="+mn-lt"/>
                        <a:ea typeface="Gill Sans" charset="0"/>
                        <a:cs typeface="Gill Sans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en-US" sz="2400" dirty="0" smtClean="0">
                          <a:latin typeface="+mn-lt"/>
                          <a:ea typeface="Gill Sans" charset="0"/>
                          <a:cs typeface="Gill Sans" charset="0"/>
                        </a:rPr>
                        <a:t>Checkpoint #1: initial proposal</a:t>
                      </a:r>
                      <a:endParaRPr lang="en-US" sz="2400" dirty="0">
                        <a:latin typeface="+mn-lt"/>
                        <a:ea typeface="Gill Sans" charset="0"/>
                        <a:cs typeface="Gill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>
                          <a:latin typeface="+mn-lt"/>
                          <a:ea typeface="Gill Sans" charset="0"/>
                          <a:cs typeface="Gill Sans" charset="0"/>
                        </a:rPr>
                        <a:t>5%</a:t>
                      </a:r>
                      <a:endParaRPr lang="en-US" sz="2400" dirty="0">
                        <a:latin typeface="+mn-lt"/>
                        <a:ea typeface="Gill Sans" charset="0"/>
                        <a:cs typeface="Gill Sans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en-US" sz="2400" dirty="0" smtClean="0">
                          <a:latin typeface="+mn-lt"/>
                          <a:ea typeface="Gill Sans" charset="0"/>
                          <a:cs typeface="Gill Sans" charset="0"/>
                        </a:rPr>
                        <a:t>Checkpoint #2: midterm progress report</a:t>
                      </a:r>
                      <a:endParaRPr lang="en-US" sz="2400" dirty="0">
                        <a:latin typeface="+mn-lt"/>
                        <a:ea typeface="Gill Sans" charset="0"/>
                        <a:cs typeface="Gill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>
                          <a:latin typeface="+mn-lt"/>
                          <a:ea typeface="Gill Sans" charset="0"/>
                          <a:cs typeface="Gill Sans" charset="0"/>
                        </a:rPr>
                        <a:t>10%</a:t>
                      </a:r>
                      <a:endParaRPr lang="en-US" sz="2400" dirty="0">
                        <a:latin typeface="+mn-lt"/>
                        <a:ea typeface="Gill Sans" charset="0"/>
                        <a:cs typeface="Gill Sans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en-US" sz="2400" dirty="0" smtClean="0">
                          <a:latin typeface="+mn-lt"/>
                          <a:ea typeface="Gill Sans" charset="0"/>
                          <a:cs typeface="Gill Sans" charset="0"/>
                        </a:rPr>
                        <a:t>Presentation</a:t>
                      </a:r>
                      <a:endParaRPr lang="en-US" sz="2400" dirty="0">
                        <a:latin typeface="+mn-lt"/>
                        <a:ea typeface="Gill Sans" charset="0"/>
                        <a:cs typeface="Gill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>
                          <a:latin typeface="+mn-lt"/>
                          <a:ea typeface="Gill Sans" charset="0"/>
                          <a:cs typeface="Gill Sans" charset="0"/>
                        </a:rPr>
                        <a:t>10%</a:t>
                      </a:r>
                      <a:endParaRPr lang="en-US" sz="2400" dirty="0">
                        <a:latin typeface="+mn-lt"/>
                        <a:ea typeface="Gill Sans" charset="0"/>
                        <a:cs typeface="Gill Sans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en-US" sz="2400" dirty="0" smtClean="0">
                          <a:latin typeface="+mn-lt"/>
                          <a:ea typeface="Gill Sans" charset="0"/>
                          <a:cs typeface="Gill Sans" charset="0"/>
                        </a:rPr>
                        <a:t>Final report</a:t>
                      </a:r>
                      <a:endParaRPr lang="en-US" sz="2400" dirty="0">
                        <a:latin typeface="+mn-lt"/>
                        <a:ea typeface="Gill Sans" charset="0"/>
                        <a:cs typeface="Gill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>
                          <a:latin typeface="+mn-lt"/>
                          <a:ea typeface="Gill Sans" charset="0"/>
                          <a:cs typeface="Gill Sans" charset="0"/>
                        </a:rPr>
                        <a:t>15%</a:t>
                      </a:r>
                      <a:endParaRPr lang="en-US" sz="2400" dirty="0">
                        <a:latin typeface="+mn-lt"/>
                        <a:ea typeface="Gill Sans" charset="0"/>
                        <a:cs typeface="Gill Sans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F9975-6C58-5C4C-8961-54FFA2646BAA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002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Paper Reviews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Paper </a:t>
            </a:r>
            <a:r>
              <a:rPr lang="en-US" dirty="0" smtClean="0"/>
              <a:t>reviews account for </a:t>
            </a:r>
            <a:r>
              <a:rPr lang="en-US" dirty="0" smtClean="0">
                <a:latin typeface="Gill Sans" charset="0"/>
                <a:ea typeface="Gill Sans" charset="0"/>
                <a:cs typeface="Gill Sans" charset="0"/>
              </a:rPr>
              <a:t>20%</a:t>
            </a:r>
            <a:r>
              <a:rPr lang="en-US" dirty="0" smtClean="0"/>
              <a:t> of the total grade</a:t>
            </a:r>
          </a:p>
          <a:p>
            <a:r>
              <a:rPr lang="en-US" dirty="0" smtClean="0"/>
              <a:t>6-8 </a:t>
            </a:r>
            <a:r>
              <a:rPr lang="en-US" dirty="0" smtClean="0"/>
              <a:t>summaries to write</a:t>
            </a:r>
          </a:p>
          <a:p>
            <a:r>
              <a:rPr lang="en-US" dirty="0" smtClean="0"/>
              <a:t>What goes in a good summary?</a:t>
            </a:r>
          </a:p>
          <a:p>
            <a:pPr lvl="1"/>
            <a:r>
              <a:rPr lang="en-US" dirty="0" smtClean="0"/>
              <a:t>Highlight strengths</a:t>
            </a:r>
          </a:p>
          <a:p>
            <a:pPr lvl="1"/>
            <a:r>
              <a:rPr lang="en-US" dirty="0" smtClean="0"/>
              <a:t>Highlight weaknesses</a:t>
            </a:r>
          </a:p>
          <a:p>
            <a:pPr lvl="1"/>
            <a:r>
              <a:rPr lang="en-US" dirty="0" smtClean="0"/>
              <a:t>Describe the entire paper in 3-5 sentences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F9975-6C58-5C4C-8961-54FFA2646BAA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224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Papers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Read critically!</a:t>
            </a:r>
          </a:p>
          <a:p>
            <a:r>
              <a:rPr lang="en-US" dirty="0" smtClean="0"/>
              <a:t>Is </a:t>
            </a:r>
            <a:r>
              <a:rPr lang="en-US" dirty="0" smtClean="0"/>
              <a:t>the problem real?</a:t>
            </a:r>
          </a:p>
          <a:p>
            <a:r>
              <a:rPr lang="en-US" dirty="0" smtClean="0"/>
              <a:t>What is the solution’s main idea (nugget)?</a:t>
            </a:r>
          </a:p>
          <a:p>
            <a:r>
              <a:rPr lang="en-US" dirty="0" smtClean="0"/>
              <a:t>Why is solution different from previous work?</a:t>
            </a:r>
          </a:p>
          <a:p>
            <a:pPr lvl="1"/>
            <a:r>
              <a:rPr lang="en-US" dirty="0" smtClean="0"/>
              <a:t>Are </a:t>
            </a:r>
            <a:r>
              <a:rPr lang="en-US" dirty="0" smtClean="0"/>
              <a:t>assumptions </a:t>
            </a:r>
            <a:r>
              <a:rPr lang="en-US" dirty="0" smtClean="0"/>
              <a:t>different?</a:t>
            </a:r>
          </a:p>
          <a:p>
            <a:pPr lvl="1"/>
            <a:r>
              <a:rPr lang="en-US" dirty="0" smtClean="0"/>
              <a:t>Is workload different?</a:t>
            </a:r>
          </a:p>
          <a:p>
            <a:pPr lvl="1"/>
            <a:r>
              <a:rPr lang="en-US" dirty="0" smtClean="0"/>
              <a:t>Is problem new?</a:t>
            </a:r>
          </a:p>
          <a:p>
            <a:r>
              <a:rPr lang="en-US" dirty="0" smtClean="0"/>
              <a:t>Does the paper (or do </a:t>
            </a:r>
            <a:r>
              <a:rPr lang="en-US" dirty="0" smtClean="0">
                <a:solidFill>
                  <a:srgbClr val="FF0000"/>
                </a:solidFill>
              </a:rPr>
              <a:t>you</a:t>
            </a:r>
            <a:r>
              <a:rPr lang="en-US" dirty="0" smtClean="0"/>
              <a:t>) identify any fundamental/hard trade-offs?</a:t>
            </a:r>
          </a:p>
          <a:p>
            <a:r>
              <a:rPr lang="en-US" dirty="0" smtClean="0"/>
              <a:t>Do you think the work will be influential in 10 years?</a:t>
            </a:r>
          </a:p>
          <a:p>
            <a:pPr lvl="1"/>
            <a:r>
              <a:rPr lang="en-US" dirty="0" smtClean="0"/>
              <a:t>Why or why not?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C8655-F74F-7445-B09D-C543647811CF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692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Paper Reviews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Reviews must be submitted electronically 24 hours before the class</a:t>
            </a:r>
          </a:p>
          <a:p>
            <a:pPr lvl="1"/>
            <a:r>
              <a:rPr lang="en-US" dirty="0" smtClean="0"/>
              <a:t>Send the review via Piazza as private note to Instructors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You can miss at most </a:t>
            </a:r>
            <a:r>
              <a:rPr lang="en-US" dirty="0" smtClean="0"/>
              <a:t>two </a:t>
            </a:r>
            <a:r>
              <a:rPr lang="en-US" dirty="0" smtClean="0"/>
              <a:t>without any penalty</a:t>
            </a:r>
          </a:p>
          <a:p>
            <a:pPr lvl="1"/>
            <a:r>
              <a:rPr lang="en-US" dirty="0" smtClean="0"/>
              <a:t>Each missing one beyond that will result in 25% decrease in grade for this segment</a:t>
            </a:r>
          </a:p>
          <a:p>
            <a:pPr lvl="1"/>
            <a:r>
              <a:rPr lang="en-US" dirty="0" smtClean="0"/>
              <a:t>Meaning, missing </a:t>
            </a:r>
            <a:r>
              <a:rPr lang="en-US" dirty="0" smtClean="0"/>
              <a:t>six </a:t>
            </a:r>
            <a:r>
              <a:rPr lang="en-US" dirty="0" smtClean="0"/>
              <a:t>or more will result in 0% for the “Paper Reviews” segment of your </a:t>
            </a:r>
            <a:r>
              <a:rPr lang="en-US" dirty="0" smtClean="0"/>
              <a:t>grade</a:t>
            </a:r>
          </a:p>
          <a:p>
            <a:r>
              <a:rPr lang="en-US" dirty="0" smtClean="0"/>
              <a:t>Reviews are peer-reviewed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nother student will read and give constructive feedback on your review</a:t>
            </a:r>
          </a:p>
          <a:p>
            <a:pPr lvl="1"/>
            <a:r>
              <a:rPr lang="en-US" dirty="0" smtClean="0"/>
              <a:t>The goal is to make better reviews</a:t>
            </a:r>
          </a:p>
          <a:p>
            <a:pPr lvl="1"/>
            <a:r>
              <a:rPr lang="en-US" dirty="0" smtClean="0"/>
              <a:t>Good feedback will be considered positively during grading</a:t>
            </a:r>
            <a:endParaRPr lang="en-US" dirty="0" smtClean="0"/>
          </a:p>
          <a:p>
            <a:r>
              <a:rPr lang="en-US" dirty="0" smtClean="0"/>
              <a:t>Read (if you haven’t already!)</a:t>
            </a:r>
          </a:p>
          <a:p>
            <a:pPr lvl="1"/>
            <a:r>
              <a:rPr lang="en-US" dirty="0">
                <a:hlinkClick r:id="rId2"/>
              </a:rPr>
              <a:t>How to Read a </a:t>
            </a:r>
            <a:r>
              <a:rPr lang="en-US" dirty="0" smtClean="0">
                <a:hlinkClick r:id="rId2"/>
              </a:rPr>
              <a:t>Paper</a:t>
            </a:r>
            <a:r>
              <a:rPr lang="en-US" dirty="0" smtClean="0"/>
              <a:t> by S. </a:t>
            </a:r>
            <a:r>
              <a:rPr lang="en-US" dirty="0" err="1" smtClean="0"/>
              <a:t>Keshav</a:t>
            </a:r>
            <a:endParaRPr lang="en-US" dirty="0" smtClean="0"/>
          </a:p>
          <a:p>
            <a:pPr lvl="1"/>
            <a:r>
              <a:rPr lang="en-US" dirty="0" smtClean="0">
                <a:hlinkClick r:id="rId3"/>
              </a:rPr>
              <a:t>How to read a research paper</a:t>
            </a:r>
            <a:r>
              <a:rPr lang="en-US" dirty="0" smtClean="0"/>
              <a:t> by Michael </a:t>
            </a:r>
            <a:r>
              <a:rPr lang="en-US" dirty="0" err="1" smtClean="0"/>
              <a:t>Mitzenmacher</a:t>
            </a:r>
            <a:endParaRPr lang="en-US" dirty="0" smtClean="0"/>
          </a:p>
          <a:p>
            <a:pPr lvl="1"/>
            <a:r>
              <a:rPr lang="en-US" dirty="0">
                <a:hlinkClick r:id="rId4"/>
              </a:rPr>
              <a:t>Writing Reviews for Systems </a:t>
            </a:r>
            <a:r>
              <a:rPr lang="en-US" dirty="0" smtClean="0">
                <a:hlinkClick r:id="rId4"/>
              </a:rPr>
              <a:t>Conferences</a:t>
            </a:r>
            <a:r>
              <a:rPr lang="en-US" dirty="0"/>
              <a:t> by </a:t>
            </a:r>
            <a:r>
              <a:rPr lang="en-US" dirty="0" smtClean="0"/>
              <a:t>Timothy Roscoe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F9975-6C58-5C4C-8961-54FFA2646BAA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082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Course is a </a:t>
            </a:r>
            <a:r>
              <a:rPr lang="en-US" dirty="0" smtClean="0"/>
              <a:t>combination: </a:t>
            </a:r>
            <a:r>
              <a:rPr lang="en-US" dirty="0"/>
              <a:t>classes </a:t>
            </a:r>
            <a:r>
              <a:rPr lang="en-US" dirty="0" smtClean="0"/>
              <a:t>in </a:t>
            </a:r>
            <a:r>
              <a:rPr lang="en-US" dirty="0"/>
              <a:t>a flipped classroom style and paper </a:t>
            </a:r>
            <a:r>
              <a:rPr lang="en-US" dirty="0" smtClean="0"/>
              <a:t>presentations/discussions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Learn </a:t>
            </a:r>
            <a:r>
              <a:rPr lang="en-US" dirty="0"/>
              <a:t>technical aspects of </a:t>
            </a:r>
            <a:r>
              <a:rPr lang="en-US" dirty="0" err="1"/>
              <a:t>blockchain</a:t>
            </a:r>
            <a:r>
              <a:rPr lang="en-US" dirty="0"/>
              <a:t> technologies and distributed consensus</a:t>
            </a:r>
            <a:endParaRPr lang="en-US" dirty="0" smtClean="0"/>
          </a:p>
          <a:p>
            <a:r>
              <a:rPr lang="en-US" dirty="0"/>
              <a:t>Have the conceptual foundations to engineer secure software that interacts with the </a:t>
            </a:r>
            <a:r>
              <a:rPr lang="en-US" dirty="0" err="1" smtClean="0"/>
              <a:t>blockchain</a:t>
            </a:r>
            <a:endParaRPr lang="en-US" dirty="0"/>
          </a:p>
          <a:p>
            <a:r>
              <a:rPr lang="en-US" dirty="0" smtClean="0"/>
              <a:t>Be </a:t>
            </a:r>
            <a:r>
              <a:rPr lang="en-US" dirty="0"/>
              <a:t>able to integrate ideas from the </a:t>
            </a:r>
            <a:r>
              <a:rPr lang="en-US" dirty="0" err="1"/>
              <a:t>blockchain</a:t>
            </a:r>
            <a:r>
              <a:rPr lang="en-US" dirty="0"/>
              <a:t> in their own </a:t>
            </a:r>
            <a:r>
              <a:rPr lang="en-US" dirty="0" smtClean="0"/>
              <a:t>projects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Comprehend </a:t>
            </a:r>
            <a:r>
              <a:rPr lang="en-US" dirty="0"/>
              <a:t>and critique relevant research papers in the area of </a:t>
            </a:r>
            <a:r>
              <a:rPr lang="en-US" dirty="0" err="1"/>
              <a:t>blockchain</a:t>
            </a:r>
            <a:r>
              <a:rPr lang="en-US" dirty="0"/>
              <a:t> </a:t>
            </a:r>
            <a:r>
              <a:rPr lang="en-US" dirty="0" smtClean="0"/>
              <a:t>systems</a:t>
            </a:r>
            <a:endParaRPr lang="en-US" dirty="0"/>
          </a:p>
          <a:p>
            <a:r>
              <a:rPr lang="en-US" dirty="0" smtClean="0"/>
              <a:t>Present </a:t>
            </a:r>
            <a:r>
              <a:rPr lang="en-US" dirty="0"/>
              <a:t>research ideas both orally in a concise way and within the allotted time as well as in </a:t>
            </a:r>
            <a:r>
              <a:rPr lang="en-US" dirty="0" smtClean="0"/>
              <a:t>writing</a:t>
            </a:r>
          </a:p>
          <a:p>
            <a:r>
              <a:rPr lang="en-US" dirty="0" smtClean="0"/>
              <a:t>Defend </a:t>
            </a:r>
            <a:r>
              <a:rPr lang="en-US" dirty="0"/>
              <a:t>the research approach, design decisions, and the evaluation methods in a </a:t>
            </a:r>
            <a:r>
              <a:rPr lang="en-US" dirty="0" smtClean="0"/>
              <a:t>discussion</a:t>
            </a:r>
            <a:endParaRPr lang="en-US" dirty="0"/>
          </a:p>
          <a:p>
            <a:r>
              <a:rPr lang="en-US" dirty="0" smtClean="0"/>
              <a:t>Moderate </a:t>
            </a:r>
            <a:r>
              <a:rPr lang="en-US" dirty="0"/>
              <a:t>a discussion after a research </a:t>
            </a:r>
            <a:r>
              <a:rPr lang="en-US" dirty="0" smtClean="0"/>
              <a:t>presentation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C8655-F74F-7445-B09D-C543647811C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15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You will see a section for describing a paper summary, its strengths, its weaknesses, and detailed comments</a:t>
            </a:r>
          </a:p>
          <a:p>
            <a:r>
              <a:rPr lang="en-US" dirty="0" smtClean="0"/>
              <a:t>In the summary section, please directly address: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What problem the paper is addressing (1-2 sentences or bullets)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The core novel ideas or technical contributions of the work (1-2 sentences or bullets). Put another way, what's the 30 second elevator pitch, or, five years from now, what should one remember about this paper?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A longer description (3-5 sentences) that summarizes the paper's approach, mechanisms, and findings.</a:t>
            </a:r>
          </a:p>
          <a:p>
            <a:r>
              <a:rPr lang="en-US" dirty="0" smtClean="0"/>
              <a:t>For the other sections, please include 2-4 bullet points for the strengths and weaknesses, while a much longer exposition in the detailed comments.</a:t>
            </a:r>
          </a:p>
          <a:p>
            <a:r>
              <a:rPr lang="en-US" dirty="0" smtClean="0"/>
              <a:t>Remember to be constructive: don't only focus on the paper's shortcomings, but also on what it could have done differently or as the next steps. Imagine that you are having a conversation with the authors: What would you tell them?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C8655-F74F-7445-B09D-C543647811CF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210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Paper 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Each </a:t>
            </a:r>
            <a:r>
              <a:rPr lang="en-US" dirty="0" smtClean="0"/>
              <a:t>student must present at least two papers; possibly three</a:t>
            </a:r>
          </a:p>
          <a:p>
            <a:pPr lvl="1"/>
            <a:r>
              <a:rPr lang="en-US" dirty="0" smtClean="0"/>
              <a:t>Paper presentation account for </a:t>
            </a:r>
            <a:r>
              <a:rPr lang="en-US" dirty="0" smtClean="0">
                <a:latin typeface="Gill Sans" charset="0"/>
                <a:ea typeface="Gill Sans" charset="0"/>
                <a:cs typeface="Gill Sans" charset="0"/>
              </a:rPr>
              <a:t>15%</a:t>
            </a:r>
            <a:r>
              <a:rPr lang="en-US" dirty="0" smtClean="0"/>
              <a:t> </a:t>
            </a:r>
            <a:r>
              <a:rPr lang="en-US" dirty="0"/>
              <a:t>of the total </a:t>
            </a:r>
            <a:r>
              <a:rPr lang="en-US" dirty="0" smtClean="0"/>
              <a:t>grade</a:t>
            </a:r>
          </a:p>
          <a:p>
            <a:r>
              <a:rPr lang="en-US" dirty="0" smtClean="0"/>
              <a:t>Two papers per class and 20-minutes presentation for each</a:t>
            </a:r>
          </a:p>
          <a:p>
            <a:pPr lvl="1"/>
            <a:r>
              <a:rPr lang="en-US" dirty="0" smtClean="0"/>
              <a:t>Sharp 20 minutes; </a:t>
            </a:r>
            <a:r>
              <a:rPr lang="en-US" dirty="0" smtClean="0">
                <a:solidFill>
                  <a:srgbClr val="FF0000"/>
                </a:solidFill>
              </a:rPr>
              <a:t>we start clapping!</a:t>
            </a:r>
          </a:p>
          <a:p>
            <a:pPr lvl="1"/>
            <a:r>
              <a:rPr lang="en-US" dirty="0" smtClean="0"/>
              <a:t>Followed by discussion anchored by the presenters</a:t>
            </a:r>
          </a:p>
          <a:p>
            <a:r>
              <a:rPr lang="en-US" dirty="0" smtClean="0"/>
              <a:t>What should go in a useful presentation?</a:t>
            </a:r>
          </a:p>
          <a:p>
            <a:pPr lvl="1"/>
            <a:r>
              <a:rPr lang="en-US" dirty="0" smtClean="0"/>
              <a:t>Motivate</a:t>
            </a:r>
          </a:p>
          <a:p>
            <a:pPr lvl="1"/>
            <a:r>
              <a:rPr lang="en-US" dirty="0" smtClean="0"/>
              <a:t>Highlight the key ideas and insights; </a:t>
            </a:r>
            <a:r>
              <a:rPr lang="en-US" dirty="0" smtClean="0">
                <a:solidFill>
                  <a:srgbClr val="FF0000"/>
                </a:solidFill>
                <a:latin typeface="Gill Sans" charset="0"/>
                <a:ea typeface="Gill Sans" charset="0"/>
                <a:cs typeface="Gill Sans" charset="0"/>
              </a:rPr>
              <a:t>skip </a:t>
            </a:r>
            <a:r>
              <a:rPr lang="en-US" dirty="0" smtClean="0"/>
              <a:t>the details</a:t>
            </a:r>
          </a:p>
          <a:p>
            <a:r>
              <a:rPr lang="en-US" dirty="0" smtClean="0"/>
              <a:t>Lead the discussion</a:t>
            </a:r>
          </a:p>
          <a:p>
            <a:pPr lvl="1"/>
            <a:r>
              <a:rPr lang="en-US" dirty="0" smtClean="0"/>
              <a:t>Go through the strengths and weaknesses from the paper review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F9975-6C58-5C4C-8961-54FFA2646BAA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428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 Guidelines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Your oral description of the paper should follow a much similar format: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Title, authors and institutions, conference/journal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Problem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Core ideas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Descriptive summary and main results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Strengths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Weaknesses/limitations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Further discussion, including proposals for follow-up work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C8655-F74F-7445-B09D-C543647811CF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947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Paper 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Email your slides to the instructor 24 hours before the class</a:t>
            </a:r>
          </a:p>
          <a:p>
            <a:r>
              <a:rPr lang="en-US" dirty="0" smtClean="0"/>
              <a:t>Prepare early</a:t>
            </a:r>
          </a:p>
          <a:p>
            <a:r>
              <a:rPr lang="en-US" dirty="0" smtClean="0"/>
              <a:t>Practice a lot</a:t>
            </a:r>
          </a:p>
          <a:p>
            <a:r>
              <a:rPr lang="en-US" dirty="0" smtClean="0"/>
              <a:t>Also, read</a:t>
            </a:r>
          </a:p>
          <a:p>
            <a:pPr lvl="1"/>
            <a:r>
              <a:rPr lang="en-US" dirty="0">
                <a:hlinkClick r:id="rId2"/>
              </a:rPr>
              <a:t>How to Give a Bad </a:t>
            </a:r>
            <a:r>
              <a:rPr lang="en-US" dirty="0" smtClean="0">
                <a:hlinkClick r:id="rId2"/>
              </a:rPr>
              <a:t>Talk</a:t>
            </a:r>
            <a:r>
              <a:rPr lang="en-US" dirty="0" smtClean="0"/>
              <a:t> by David </a:t>
            </a:r>
            <a:r>
              <a:rPr lang="en-US" dirty="0"/>
              <a:t>A. </a:t>
            </a:r>
            <a:r>
              <a:rPr lang="en-US" dirty="0" smtClean="0"/>
              <a:t>Patterson</a:t>
            </a:r>
          </a:p>
          <a:p>
            <a:pPr lvl="1"/>
            <a:r>
              <a:rPr lang="en-US" dirty="0" smtClean="0">
                <a:hlinkClick r:id="rId3"/>
              </a:rPr>
              <a:t>Pointers for Leading Paper Discussions</a:t>
            </a:r>
            <a:r>
              <a:rPr lang="en-US" dirty="0" smtClean="0"/>
              <a:t> by Randy H. Katz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F9975-6C58-5C4C-8961-54FFA2646BAA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611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Participation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Attend all </a:t>
            </a:r>
            <a:r>
              <a:rPr lang="en-US" dirty="0" smtClean="0"/>
              <a:t>meetings</a:t>
            </a:r>
            <a:endParaRPr lang="en-US" dirty="0" smtClean="0"/>
          </a:p>
          <a:p>
            <a:pPr lvl="1"/>
            <a:r>
              <a:rPr lang="en-US" dirty="0" smtClean="0"/>
              <a:t>Can miss at most two with legitimate reasons</a:t>
            </a:r>
          </a:p>
          <a:p>
            <a:r>
              <a:rPr lang="en-US" dirty="0" smtClean="0"/>
              <a:t>Read all the papers and participate</a:t>
            </a:r>
          </a:p>
          <a:p>
            <a:pPr lvl="1"/>
            <a:r>
              <a:rPr lang="en-US" dirty="0" smtClean="0"/>
              <a:t>Ask questions</a:t>
            </a:r>
            <a:r>
              <a:rPr lang="en-US" dirty="0" smtClean="0"/>
              <a:t>!</a:t>
            </a:r>
          </a:p>
          <a:p>
            <a:r>
              <a:rPr lang="en-US" dirty="0" smtClean="0"/>
              <a:t>Send questions on video lectures (in advance)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F9975-6C58-5C4C-8961-54FFA2646BAA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832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 programming assignments</a:t>
            </a:r>
          </a:p>
          <a:p>
            <a:pPr lvl="1"/>
            <a:r>
              <a:rPr lang="en-US" dirty="0" smtClean="0"/>
              <a:t>To be done individually; due 11:59pm on due date</a:t>
            </a:r>
          </a:p>
          <a:p>
            <a:endParaRPr lang="en-US" dirty="0" smtClean="0"/>
          </a:p>
          <a:p>
            <a:r>
              <a:rPr lang="en-US" dirty="0" smtClean="0"/>
              <a:t>11/2 Assignment 1 due</a:t>
            </a:r>
          </a:p>
          <a:p>
            <a:r>
              <a:rPr lang="en-US" dirty="0" smtClean="0"/>
              <a:t>28/2 Assignment 2 due</a:t>
            </a:r>
          </a:p>
          <a:p>
            <a:r>
              <a:rPr lang="en-US" dirty="0" smtClean="0"/>
              <a:t>21/3 Assignment 3 due</a:t>
            </a:r>
          </a:p>
          <a:p>
            <a:endParaRPr lang="en-US" dirty="0"/>
          </a:p>
          <a:p>
            <a:r>
              <a:rPr lang="en-US" dirty="0" smtClean="0"/>
              <a:t>No extensions given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C8655-F74F-7445-B09D-C543647811CF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6612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biggest component of this course</a:t>
            </a:r>
          </a:p>
          <a:p>
            <a:pPr lvl="1"/>
            <a:r>
              <a:rPr lang="en-US" dirty="0" smtClean="0"/>
              <a:t>Pick an interesting open problem. Why is it important?</a:t>
            </a:r>
          </a:p>
          <a:p>
            <a:pPr lvl="1"/>
            <a:r>
              <a:rPr lang="en-US" dirty="0" smtClean="0"/>
              <a:t>What has already been done? Why are they not enough?</a:t>
            </a:r>
          </a:p>
          <a:p>
            <a:pPr lvl="1"/>
            <a:r>
              <a:rPr lang="en-US" dirty="0" smtClean="0"/>
              <a:t>Develop a hypothesis about how you’d improve it</a:t>
            </a:r>
          </a:p>
          <a:p>
            <a:pPr lvl="2"/>
            <a:r>
              <a:rPr lang="en-US" dirty="0" smtClean="0"/>
              <a:t>Intuitively, why will your approach work?</a:t>
            </a:r>
          </a:p>
          <a:p>
            <a:pPr lvl="1"/>
            <a:r>
              <a:rPr lang="en-US" dirty="0" smtClean="0"/>
              <a:t>Build a substantial prototype</a:t>
            </a:r>
          </a:p>
          <a:p>
            <a:pPr lvl="2"/>
            <a:r>
              <a:rPr lang="en-US" dirty="0" smtClean="0"/>
              <a:t>Experiment, measure, and compare against the state-of-the-art</a:t>
            </a:r>
          </a:p>
          <a:p>
            <a:r>
              <a:rPr lang="en-US" dirty="0" smtClean="0"/>
              <a:t>Aim at producing a conference/workshop-quality research paper</a:t>
            </a:r>
          </a:p>
          <a:p>
            <a:pPr lvl="1"/>
            <a:r>
              <a:rPr lang="en-US" dirty="0" smtClean="0"/>
              <a:t>Can be related to your research topic but it is expected to be distinct!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F9975-6C58-5C4C-8961-54FFA2646BAA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900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/>
              <a:t>final project accounts for </a:t>
            </a:r>
            <a:r>
              <a:rPr lang="en-US" dirty="0">
                <a:latin typeface="Gill Sans" charset="0"/>
                <a:ea typeface="Gill Sans" charset="0"/>
                <a:cs typeface="Gill Sans" charset="0"/>
              </a:rPr>
              <a:t>4</a:t>
            </a:r>
            <a:r>
              <a:rPr lang="en-US" dirty="0" smtClean="0">
                <a:latin typeface="Gill Sans" charset="0"/>
                <a:ea typeface="Gill Sans" charset="0"/>
                <a:cs typeface="Gill Sans" charset="0"/>
              </a:rPr>
              <a:t>0</a:t>
            </a:r>
            <a:r>
              <a:rPr lang="en-US" dirty="0" smtClean="0">
                <a:latin typeface="Gill Sans" charset="0"/>
                <a:ea typeface="Gill Sans" charset="0"/>
                <a:cs typeface="Gill Sans" charset="0"/>
              </a:rPr>
              <a:t>%</a:t>
            </a:r>
            <a:r>
              <a:rPr lang="en-US" dirty="0" smtClean="0"/>
              <a:t> of total grades</a:t>
            </a:r>
          </a:p>
          <a:p>
            <a:pPr lvl="1"/>
            <a:r>
              <a:rPr lang="en-US" dirty="0" smtClean="0"/>
              <a:t>Done in groups of 2 </a:t>
            </a:r>
            <a:r>
              <a:rPr lang="en-US" dirty="0" smtClean="0"/>
              <a:t>students</a:t>
            </a:r>
            <a:r>
              <a:rPr lang="en-US" dirty="0" smtClean="0"/>
              <a:t>. Find your peers!</a:t>
            </a:r>
          </a:p>
          <a:p>
            <a:r>
              <a:rPr lang="en-US" dirty="0" smtClean="0"/>
              <a:t>What can and cannot be a project?</a:t>
            </a:r>
          </a:p>
          <a:p>
            <a:pPr lvl="1"/>
            <a:r>
              <a:rPr lang="en-US" dirty="0" smtClean="0"/>
              <a:t>Just surveys are not allowed. In fact, each project must include a survey of related work and background</a:t>
            </a:r>
          </a:p>
          <a:p>
            <a:pPr lvl="1"/>
            <a:r>
              <a:rPr lang="en-US" dirty="0" smtClean="0"/>
              <a:t>An ideal project should answer the questions you asked during paper reviews and points you cared about for presentations</a:t>
            </a:r>
          </a:p>
          <a:p>
            <a:pPr lvl="1"/>
            <a:r>
              <a:rPr lang="en-US" dirty="0" smtClean="0"/>
              <a:t>Measurements of new environments or of existing solutions on new environments are acceptable upon </a:t>
            </a:r>
            <a:r>
              <a:rPr lang="en-US" dirty="0" smtClean="0"/>
              <a:t>discussion</a:t>
            </a:r>
          </a:p>
          <a:p>
            <a:r>
              <a:rPr lang="en-US" dirty="0" smtClean="0"/>
              <a:t>Will cover projects in more depth in the next meeting!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F9975-6C58-5C4C-8961-54FFA2646BAA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960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Approach 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Find a problem and motivate why this is worth solving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Survey background and related work to get a sense of your (friendly!) competition</a:t>
            </a:r>
          </a:p>
          <a:p>
            <a:pPr lvl="1"/>
            <a:r>
              <a:rPr lang="en-US" dirty="0" smtClean="0"/>
              <a:t>Might require you to go back to the first step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Form/update your hypothesis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Test your hypothesis</a:t>
            </a:r>
          </a:p>
          <a:p>
            <a:pPr lvl="1"/>
            <a:r>
              <a:rPr lang="en-US" dirty="0" smtClean="0"/>
              <a:t>Go back to 3 until you are happy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Present your findings in a presentation and in writing</a:t>
            </a:r>
          </a:p>
          <a:p>
            <a:pPr lvl="1"/>
            <a:r>
              <a:rPr lang="en-US" dirty="0" smtClean="0"/>
              <a:t>Discuss known limitations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F9975-6C58-5C4C-8961-54FFA2646BAA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090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Milestones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057635"/>
              </p:ext>
            </p:extLst>
          </p:nvPr>
        </p:nvGraphicFramePr>
        <p:xfrm>
          <a:off x="287311" y="1235710"/>
          <a:ext cx="11617377" cy="512064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469036"/>
                <a:gridCol w="3264532"/>
                <a:gridCol w="688380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Gill Sans" charset="0"/>
                          <a:ea typeface="Gill Sans" charset="0"/>
                          <a:cs typeface="Gill Sans" charset="0"/>
                        </a:rPr>
                        <a:t>Date</a:t>
                      </a:r>
                      <a:endParaRPr lang="en-US" sz="2400" dirty="0">
                        <a:latin typeface="Gill Sans" charset="0"/>
                        <a:ea typeface="Gill Sans" charset="0"/>
                        <a:cs typeface="Gill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Gill Sans" charset="0"/>
                          <a:ea typeface="Gill Sans" charset="0"/>
                          <a:cs typeface="Gill Sans" charset="0"/>
                        </a:rPr>
                        <a:t>Milestone</a:t>
                      </a:r>
                      <a:endParaRPr lang="en-US" sz="2400" dirty="0">
                        <a:latin typeface="Gill Sans" charset="0"/>
                        <a:ea typeface="Gill Sans" charset="0"/>
                        <a:cs typeface="Gill San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Gill Sans" charset="0"/>
                          <a:ea typeface="Gill Sans" charset="0"/>
                          <a:cs typeface="Gill Sans" charset="0"/>
                        </a:rPr>
                        <a:t>Details</a:t>
                      </a:r>
                      <a:endParaRPr lang="en-US" sz="2400" dirty="0">
                        <a:latin typeface="Gill Sans" charset="0"/>
                        <a:ea typeface="Gill Sans" charset="0"/>
                        <a:cs typeface="Gill Sans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Gill Sans" charset="0"/>
                          <a:ea typeface="Gill Sans" charset="0"/>
                          <a:cs typeface="Gill Sans" charset="0"/>
                        </a:rPr>
                        <a:t>ASAP</a:t>
                      </a:r>
                      <a:endParaRPr lang="en-US" sz="2400" dirty="0">
                        <a:latin typeface="Gill Sans" charset="0"/>
                        <a:ea typeface="Gill Sans" charset="0"/>
                        <a:cs typeface="Gill Sans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Gill Sans" charset="0"/>
                          <a:ea typeface="Gill Sans" charset="0"/>
                          <a:cs typeface="Gill Sans" charset="0"/>
                        </a:rPr>
                        <a:t>Form Group</a:t>
                      </a:r>
                      <a:endParaRPr lang="en-US" sz="2400" dirty="0">
                        <a:latin typeface="Gill Sans" charset="0"/>
                        <a:ea typeface="Gill Sans" charset="0"/>
                        <a:cs typeface="Gill Sans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Gill Sans" charset="0"/>
                          <a:ea typeface="Gill Sans" charset="0"/>
                          <a:cs typeface="Gill Sans" charset="0"/>
                        </a:rPr>
                        <a:t>Find </a:t>
                      </a:r>
                      <a:r>
                        <a:rPr lang="en-US" sz="2400" dirty="0" smtClean="0">
                          <a:latin typeface="Gill Sans" charset="0"/>
                          <a:ea typeface="Gill Sans" charset="0"/>
                          <a:cs typeface="Gill Sans" charset="0"/>
                        </a:rPr>
                        <a:t>like-minded students</a:t>
                      </a:r>
                      <a:endParaRPr lang="en-US" sz="2400" dirty="0">
                        <a:latin typeface="Gill Sans" charset="0"/>
                        <a:ea typeface="Gill Sans" charset="0"/>
                        <a:cs typeface="Gill Sans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Gill Sans" charset="0"/>
                          <a:ea typeface="Gill Sans" charset="0"/>
                          <a:cs typeface="Gill Sans" charset="0"/>
                        </a:rPr>
                        <a:t>14/2/18</a:t>
                      </a:r>
                      <a:endParaRPr lang="en-US" sz="2400" dirty="0">
                        <a:latin typeface="Gill Sans" charset="0"/>
                        <a:ea typeface="Gill Sans" charset="0"/>
                        <a:cs typeface="Gill Sans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Gill Sans" charset="0"/>
                          <a:ea typeface="Gill Sans" charset="0"/>
                          <a:cs typeface="Gill Sans" charset="0"/>
                        </a:rPr>
                        <a:t>Draft Proposal</a:t>
                      </a:r>
                      <a:endParaRPr lang="en-US" sz="2400" dirty="0">
                        <a:latin typeface="Gill Sans" charset="0"/>
                        <a:ea typeface="Gill Sans" charset="0"/>
                        <a:cs typeface="Gill Sans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Gill Sans" charset="0"/>
                          <a:ea typeface="Gill Sans" charset="0"/>
                          <a:cs typeface="Gill Sans" charset="0"/>
                        </a:rPr>
                        <a:t>Send</a:t>
                      </a:r>
                      <a:r>
                        <a:rPr lang="en-US" sz="2400" baseline="0" dirty="0" smtClean="0">
                          <a:latin typeface="Gill Sans" charset="0"/>
                          <a:ea typeface="Gill Sans" charset="0"/>
                          <a:cs typeface="Gill Sans" charset="0"/>
                        </a:rPr>
                        <a:t> </a:t>
                      </a:r>
                      <a:r>
                        <a:rPr lang="en-US" sz="2400" dirty="0" smtClean="0">
                          <a:latin typeface="Gill Sans" charset="0"/>
                          <a:ea typeface="Gill Sans" charset="0"/>
                          <a:cs typeface="Gill Sans" charset="0"/>
                        </a:rPr>
                        <a:t>your proposal by email</a:t>
                      </a:r>
                      <a:endParaRPr lang="en-US" sz="2400" dirty="0">
                        <a:latin typeface="Gill Sans" charset="0"/>
                        <a:ea typeface="Gill Sans" charset="0"/>
                        <a:cs typeface="Gill Sans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Gill Sans" charset="0"/>
                          <a:ea typeface="Gill Sans" charset="0"/>
                          <a:cs typeface="Gill Sans" charset="0"/>
                        </a:rPr>
                        <a:t>7/3/18</a:t>
                      </a:r>
                      <a:endParaRPr lang="en-US" sz="2400" dirty="0">
                        <a:latin typeface="Gill Sans" charset="0"/>
                        <a:ea typeface="Gill Sans" charset="0"/>
                        <a:cs typeface="Gill Sans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Gill Sans" charset="0"/>
                          <a:ea typeface="Gill Sans" charset="0"/>
                          <a:cs typeface="Gill Sans" charset="0"/>
                        </a:rPr>
                        <a:t>Finalize Proposal</a:t>
                      </a:r>
                    </a:p>
                    <a:p>
                      <a:r>
                        <a:rPr lang="en-US" sz="2400" dirty="0" smtClean="0">
                          <a:latin typeface="Gill Sans" charset="0"/>
                          <a:ea typeface="Gill Sans" charset="0"/>
                          <a:cs typeface="Gill Sans" charset="0"/>
                        </a:rPr>
                        <a:t>Checkpoint #1 </a:t>
                      </a:r>
                      <a:r>
                        <a:rPr lang="en-US" sz="2400" dirty="0" smtClean="0">
                          <a:latin typeface="Gill Sans" charset="0"/>
                          <a:ea typeface="Gill Sans" charset="0"/>
                          <a:cs typeface="Gill Sans" charset="0"/>
                        </a:rPr>
                        <a:t>(5%)</a:t>
                      </a:r>
                      <a:endParaRPr lang="en-US" sz="2400" dirty="0">
                        <a:latin typeface="Gill Sans" charset="0"/>
                        <a:ea typeface="Gill Sans" charset="0"/>
                        <a:cs typeface="Gill Sans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Gill Sans" charset="0"/>
                          <a:ea typeface="Gill Sans" charset="0"/>
                          <a:cs typeface="Gill Sans" charset="0"/>
                        </a:rPr>
                        <a:t>After a back-and-forth</a:t>
                      </a:r>
                      <a:r>
                        <a:rPr lang="en-US" sz="2400" baseline="0" dirty="0" smtClean="0">
                          <a:latin typeface="Gill Sans" charset="0"/>
                          <a:ea typeface="Gill Sans" charset="0"/>
                          <a:cs typeface="Gill Sans" charset="0"/>
                        </a:rPr>
                        <a:t> discussions with the instructor</a:t>
                      </a:r>
                      <a:endParaRPr lang="en-US" sz="2400" dirty="0">
                        <a:latin typeface="Gill Sans" charset="0"/>
                        <a:ea typeface="Gill Sans" charset="0"/>
                        <a:cs typeface="Gill Sans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Gill Sans" charset="0"/>
                          <a:ea typeface="Gill Sans" charset="0"/>
                          <a:cs typeface="Gill Sans" charset="0"/>
                        </a:rPr>
                        <a:t>21/3/18</a:t>
                      </a:r>
                      <a:endParaRPr lang="en-US" sz="2400" dirty="0">
                        <a:latin typeface="Gill Sans" charset="0"/>
                        <a:ea typeface="Gill Sans" charset="0"/>
                        <a:cs typeface="Gill Sans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Gill Sans" charset="0"/>
                          <a:ea typeface="Gill Sans" charset="0"/>
                          <a:cs typeface="Gill Sans" charset="0"/>
                        </a:rPr>
                        <a:t>Midterm Progress Report</a:t>
                      </a:r>
                    </a:p>
                    <a:p>
                      <a:r>
                        <a:rPr lang="en-US" sz="2400" dirty="0" smtClean="0">
                          <a:latin typeface="Gill Sans" charset="0"/>
                          <a:ea typeface="Gill Sans" charset="0"/>
                          <a:cs typeface="Gill Sans" charset="0"/>
                        </a:rPr>
                        <a:t>Checkpoint #2 (10%)</a:t>
                      </a:r>
                      <a:endParaRPr lang="en-US" sz="2400" dirty="0">
                        <a:latin typeface="Gill Sans" charset="0"/>
                        <a:ea typeface="Gill Sans" charset="0"/>
                        <a:cs typeface="Gill Sans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Gill Sans" charset="0"/>
                          <a:ea typeface="Gill Sans" charset="0"/>
                          <a:cs typeface="Gill Sans" charset="0"/>
                        </a:rPr>
                        <a:t>Should read like parts of a</a:t>
                      </a:r>
                      <a:r>
                        <a:rPr lang="en-US" sz="2400" baseline="0" dirty="0" smtClean="0">
                          <a:latin typeface="Gill Sans" charset="0"/>
                          <a:ea typeface="Gill Sans" charset="0"/>
                          <a:cs typeface="Gill Sans" charset="0"/>
                        </a:rPr>
                        <a:t> research paper</a:t>
                      </a:r>
                      <a:endParaRPr lang="en-US" sz="2400" dirty="0">
                        <a:latin typeface="Gill Sans" charset="0"/>
                        <a:ea typeface="Gill Sans" charset="0"/>
                        <a:cs typeface="Gill Sans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Gill Sans" charset="0"/>
                          <a:ea typeface="Gill Sans" charset="0"/>
                          <a:cs typeface="Gill Sans" charset="0"/>
                        </a:rPr>
                        <a:t>25/3/18</a:t>
                      </a:r>
                      <a:endParaRPr lang="en-US" sz="2400" dirty="0" smtClean="0">
                        <a:latin typeface="Gill Sans" charset="0"/>
                        <a:ea typeface="Gill Sans" charset="0"/>
                        <a:cs typeface="Gill Sans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Gill Sans" charset="0"/>
                          <a:ea typeface="Gill Sans" charset="0"/>
                          <a:cs typeface="Gill Sans" charset="0"/>
                        </a:rPr>
                        <a:t>Midterm Presentations</a:t>
                      </a:r>
                      <a:endParaRPr lang="en-US" sz="2400" dirty="0">
                        <a:latin typeface="Gill Sans" charset="0"/>
                        <a:ea typeface="Gill Sans" charset="0"/>
                        <a:cs typeface="Gill Sans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Gill Sans" charset="0"/>
                          <a:ea typeface="Gill Sans" charset="0"/>
                          <a:cs typeface="Gill Sans" charset="0"/>
                        </a:rPr>
                        <a:t>Define</a:t>
                      </a:r>
                      <a:r>
                        <a:rPr lang="en-US" sz="2400" baseline="0" dirty="0" smtClean="0">
                          <a:latin typeface="Gill Sans" charset="0"/>
                          <a:ea typeface="Gill Sans" charset="0"/>
                          <a:cs typeface="Gill Sans" charset="0"/>
                        </a:rPr>
                        <a:t> and motivate a problem, s</a:t>
                      </a:r>
                      <a:r>
                        <a:rPr lang="en-US" sz="2400" dirty="0" smtClean="0">
                          <a:latin typeface="Gill Sans" charset="0"/>
                          <a:ea typeface="Gill Sans" charset="0"/>
                          <a:cs typeface="Gill Sans" charset="0"/>
                        </a:rPr>
                        <a:t>urvey related work, and form initial hypothesis and idea</a:t>
                      </a:r>
                      <a:endParaRPr lang="en-US" sz="2400" dirty="0">
                        <a:latin typeface="Gill Sans" charset="0"/>
                        <a:ea typeface="Gill Sans" charset="0"/>
                        <a:cs typeface="Gill Sans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Gill Sans" charset="0"/>
                          <a:ea typeface="Gill Sans" charset="0"/>
                          <a:cs typeface="Gill Sans" charset="0"/>
                        </a:rPr>
                        <a:t>13/5/18</a:t>
                      </a:r>
                      <a:endParaRPr lang="en-US" sz="2400" dirty="0">
                        <a:latin typeface="Gill Sans" charset="0"/>
                        <a:ea typeface="Gill Sans" charset="0"/>
                        <a:cs typeface="Gill Sans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Gill Sans" charset="0"/>
                          <a:ea typeface="Gill Sans" charset="0"/>
                          <a:cs typeface="Gill Sans" charset="0"/>
                        </a:rPr>
                        <a:t>Presentations (10%)</a:t>
                      </a:r>
                      <a:endParaRPr lang="en-US" sz="2400" dirty="0">
                        <a:latin typeface="Gill Sans" charset="0"/>
                        <a:ea typeface="Gill Sans" charset="0"/>
                        <a:cs typeface="Gill Sans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Gill Sans" charset="0"/>
                          <a:ea typeface="Gill Sans" charset="0"/>
                          <a:cs typeface="Gill Sans" charset="0"/>
                        </a:rPr>
                        <a:t>Present your findings in a presentation</a:t>
                      </a:r>
                      <a:endParaRPr lang="en-US" sz="2400" dirty="0">
                        <a:latin typeface="Gill Sans" charset="0"/>
                        <a:ea typeface="Gill Sans" charset="0"/>
                        <a:cs typeface="Gill Sans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Gill Sans" charset="0"/>
                          <a:ea typeface="Gill Sans" charset="0"/>
                          <a:cs typeface="Gill Sans" charset="0"/>
                        </a:rPr>
                        <a:t>16/5/18</a:t>
                      </a:r>
                      <a:endParaRPr lang="en-US" sz="2400" dirty="0">
                        <a:latin typeface="Gill Sans" charset="0"/>
                        <a:ea typeface="Gill Sans" charset="0"/>
                        <a:cs typeface="Gill Sans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Gill Sans" charset="0"/>
                          <a:ea typeface="Gill Sans" charset="0"/>
                          <a:cs typeface="Gill Sans" charset="0"/>
                        </a:rPr>
                        <a:t>Research paper </a:t>
                      </a:r>
                      <a:r>
                        <a:rPr lang="en-US" sz="2400" dirty="0" smtClean="0">
                          <a:latin typeface="Gill Sans" charset="0"/>
                          <a:ea typeface="Gill Sans" charset="0"/>
                          <a:cs typeface="Gill Sans" charset="0"/>
                        </a:rPr>
                        <a:t>(15%)</a:t>
                      </a:r>
                      <a:endParaRPr lang="en-US" sz="2400" dirty="0">
                        <a:latin typeface="Gill Sans" charset="0"/>
                        <a:ea typeface="Gill Sans" charset="0"/>
                        <a:cs typeface="Gill Sans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Gill Sans" charset="0"/>
                          <a:ea typeface="Gill Sans" charset="0"/>
                          <a:cs typeface="Gill Sans" charset="0"/>
                        </a:rPr>
                        <a:t>Submit</a:t>
                      </a:r>
                      <a:r>
                        <a:rPr lang="en-US" sz="2400" baseline="0" dirty="0" smtClean="0">
                          <a:latin typeface="Gill Sans" charset="0"/>
                          <a:ea typeface="Gill Sans" charset="0"/>
                          <a:cs typeface="Gill Sans" charset="0"/>
                        </a:rPr>
                        <a:t> a final report similar to the papers you read</a:t>
                      </a:r>
                      <a:endParaRPr lang="en-US" sz="2400" dirty="0">
                        <a:latin typeface="Gill Sans" charset="0"/>
                        <a:ea typeface="Gill Sans" charset="0"/>
                        <a:cs typeface="Gill Sans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F9975-6C58-5C4C-8961-54FFA2646BAA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688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the Instructor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Marco Canini</a:t>
            </a:r>
          </a:p>
          <a:p>
            <a:pPr lvl="1"/>
            <a:r>
              <a:rPr lang="en-US" dirty="0" smtClean="0"/>
              <a:t>Assistant Professor at KAUST since Aug ’16</a:t>
            </a:r>
          </a:p>
          <a:p>
            <a:pPr lvl="1"/>
            <a:r>
              <a:rPr lang="en-US" dirty="0" smtClean="0">
                <a:hlinkClick r:id="rId2"/>
              </a:rPr>
              <a:t>https://mcanini.github.io</a:t>
            </a:r>
            <a:endParaRPr lang="en-US" dirty="0" smtClean="0"/>
          </a:p>
          <a:p>
            <a:r>
              <a:rPr lang="en-US" dirty="0" smtClean="0"/>
              <a:t>Research interests span</a:t>
            </a:r>
          </a:p>
          <a:p>
            <a:pPr lvl="1"/>
            <a:r>
              <a:rPr lang="en-US" dirty="0" smtClean="0"/>
              <a:t>Distributed and Networked systems in the context of cloud computing, large-scale data analytics, and machine learning</a:t>
            </a:r>
          </a:p>
          <a:p>
            <a:r>
              <a:rPr lang="en-US" dirty="0" smtClean="0"/>
              <a:t>Head of SANDS Lab</a:t>
            </a:r>
          </a:p>
          <a:p>
            <a:pPr lvl="1"/>
            <a:r>
              <a:rPr lang="en-US" dirty="0" smtClean="0"/>
              <a:t>Software-defined Advanced Networked and Distributed Systems Laboratory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C8655-F74F-7445-B09D-C543647811C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04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Draft Proposal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pages including references that </a:t>
            </a:r>
            <a:r>
              <a:rPr lang="en-US" i="1" dirty="0" smtClean="0"/>
              <a:t>ideally</a:t>
            </a:r>
            <a:r>
              <a:rPr lang="en-US" dirty="0" smtClean="0"/>
              <a:t> includes</a:t>
            </a:r>
          </a:p>
          <a:p>
            <a:pPr lvl="1"/>
            <a:r>
              <a:rPr lang="en-US" dirty="0" smtClean="0"/>
              <a:t>What is the problem?</a:t>
            </a:r>
          </a:p>
          <a:p>
            <a:pPr lvl="1"/>
            <a:r>
              <a:rPr lang="en-US" dirty="0" smtClean="0"/>
              <a:t>Why is it important to solve?</a:t>
            </a:r>
          </a:p>
          <a:p>
            <a:pPr lvl="1"/>
            <a:r>
              <a:rPr lang="en-US" dirty="0" smtClean="0"/>
              <a:t>Any initial thoughts on what you want to do?</a:t>
            </a:r>
          </a:p>
          <a:p>
            <a:pPr lvl="1"/>
            <a:r>
              <a:rPr lang="en-US" dirty="0" smtClean="0"/>
              <a:t>How would you evaluate your solution?</a:t>
            </a:r>
          </a:p>
          <a:p>
            <a:r>
              <a:rPr lang="en-US" dirty="0" smtClean="0"/>
              <a:t>Include team members</a:t>
            </a:r>
          </a:p>
          <a:p>
            <a:pPr lvl="1"/>
            <a:r>
              <a:rPr lang="en-US" dirty="0" smtClean="0"/>
              <a:t>Meaning, form a group ASAP</a:t>
            </a:r>
          </a:p>
          <a:p>
            <a:r>
              <a:rPr lang="en-US" dirty="0" smtClean="0"/>
              <a:t>Schedule via email a 15-minute meeting to discuss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F9975-6C58-5C4C-8961-54FFA2646BAA}" type="slidenum">
              <a:rPr lang="en-US" smtClean="0"/>
              <a:t>30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8185458" y="5456420"/>
            <a:ext cx="35934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Read: </a:t>
            </a:r>
            <a:r>
              <a:rPr lang="en-US" sz="2000" dirty="0" smtClean="0">
                <a:hlinkClick r:id="rId2"/>
              </a:rPr>
              <a:t>The </a:t>
            </a:r>
            <a:r>
              <a:rPr lang="en-US" sz="2000" dirty="0" err="1" smtClean="0">
                <a:hlinkClick r:id="rId2"/>
              </a:rPr>
              <a:t>Heilmeier’s</a:t>
            </a:r>
            <a:r>
              <a:rPr lang="en-US" sz="2000" dirty="0" smtClean="0">
                <a:hlinkClick r:id="rId2"/>
              </a:rPr>
              <a:t> Catechism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04002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Finalized Proposal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Two pages including references that </a:t>
            </a:r>
            <a:r>
              <a:rPr lang="en-US" b="1" dirty="0" smtClean="0">
                <a:solidFill>
                  <a:srgbClr val="FF0000"/>
                </a:solidFill>
              </a:rPr>
              <a:t>must</a:t>
            </a:r>
            <a:r>
              <a:rPr lang="en-US" dirty="0" smtClean="0"/>
              <a:t> include</a:t>
            </a:r>
            <a:endParaRPr lang="en-US" dirty="0"/>
          </a:p>
          <a:p>
            <a:pPr lvl="1"/>
            <a:r>
              <a:rPr lang="en-US" dirty="0"/>
              <a:t>What is the problem?</a:t>
            </a:r>
          </a:p>
          <a:p>
            <a:pPr lvl="1"/>
            <a:r>
              <a:rPr lang="en-US" dirty="0"/>
              <a:t>Why is it important to solve?</a:t>
            </a:r>
          </a:p>
          <a:p>
            <a:pPr lvl="1"/>
            <a:r>
              <a:rPr lang="en-US" dirty="0"/>
              <a:t>Any initial thoughts on what you want to do?</a:t>
            </a:r>
          </a:p>
          <a:p>
            <a:pPr lvl="1"/>
            <a:r>
              <a:rPr lang="en-US" dirty="0"/>
              <a:t>How would you evaluate your solution</a:t>
            </a:r>
            <a:r>
              <a:rPr lang="en-US" dirty="0" smtClean="0"/>
              <a:t>?</a:t>
            </a:r>
          </a:p>
          <a:p>
            <a:r>
              <a:rPr lang="en-US" dirty="0" smtClean="0"/>
              <a:t>Approved by the instructor and agreed upon by you</a:t>
            </a:r>
          </a:p>
          <a:p>
            <a:pPr lvl="1"/>
            <a:r>
              <a:rPr lang="en-US" dirty="0" smtClean="0"/>
              <a:t>Forms the basis of expectation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F9975-6C58-5C4C-8961-54FFA2646BAA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134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Midterm 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In-class short presentation over one </a:t>
            </a:r>
            <a:r>
              <a:rPr lang="en-US" dirty="0" smtClean="0"/>
              <a:t>day</a:t>
            </a:r>
            <a:endParaRPr lang="en-US" dirty="0" smtClean="0"/>
          </a:p>
          <a:p>
            <a:pPr lvl="1"/>
            <a:r>
              <a:rPr lang="en-US" dirty="0" smtClean="0"/>
              <a:t>This is to make sure you are making progress</a:t>
            </a:r>
          </a:p>
          <a:p>
            <a:r>
              <a:rPr lang="en-US" dirty="0" smtClean="0"/>
              <a:t>Must include</a:t>
            </a:r>
          </a:p>
          <a:p>
            <a:pPr lvl="1"/>
            <a:r>
              <a:rPr lang="en-US" dirty="0" smtClean="0"/>
              <a:t>What is the problem?</a:t>
            </a:r>
          </a:p>
          <a:p>
            <a:pPr lvl="1"/>
            <a:r>
              <a:rPr lang="en-US" dirty="0" smtClean="0"/>
              <a:t>Why is it important?</a:t>
            </a:r>
          </a:p>
          <a:p>
            <a:pPr lvl="1"/>
            <a:r>
              <a:rPr lang="en-US" dirty="0" smtClean="0"/>
              <a:t>What are the most related work?</a:t>
            </a:r>
          </a:p>
          <a:p>
            <a:pPr lvl="1"/>
            <a:r>
              <a:rPr lang="en-US" dirty="0" smtClean="0"/>
              <a:t>What’s your hypothesis so far?</a:t>
            </a:r>
          </a:p>
          <a:p>
            <a:pPr lvl="1"/>
            <a:r>
              <a:rPr lang="en-US" dirty="0" smtClean="0"/>
              <a:t>How are/will you evaluate it?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F9975-6C58-5C4C-8961-54FFA2646BAA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24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Presentation and Paper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Presentation</a:t>
            </a:r>
          </a:p>
          <a:p>
            <a:pPr lvl="1"/>
            <a:r>
              <a:rPr lang="en-US" dirty="0" smtClean="0"/>
              <a:t>It will follow a format similar to other presentations given in the class</a:t>
            </a:r>
          </a:p>
          <a:p>
            <a:r>
              <a:rPr lang="en-US" dirty="0" smtClean="0"/>
              <a:t>Research paper</a:t>
            </a:r>
          </a:p>
          <a:p>
            <a:pPr lvl="1"/>
            <a:r>
              <a:rPr lang="en-US" dirty="0" smtClean="0"/>
              <a:t>The key part</a:t>
            </a:r>
          </a:p>
          <a:p>
            <a:pPr lvl="1"/>
            <a:r>
              <a:rPr lang="en-US" dirty="0" smtClean="0"/>
              <a:t>Should be written similar to the papers you’ve read</a:t>
            </a:r>
          </a:p>
          <a:p>
            <a:pPr lvl="1"/>
            <a:r>
              <a:rPr lang="en-US" dirty="0" smtClean="0"/>
              <a:t>Your goal is to do publishable quality systems research</a:t>
            </a:r>
          </a:p>
          <a:p>
            <a:pPr lvl="1"/>
            <a:r>
              <a:rPr lang="en-US" dirty="0" smtClean="0"/>
              <a:t>Up to five “best projects” will be earmarked for expedited submission to a renowned conference, with the help of the instructor</a:t>
            </a:r>
          </a:p>
          <a:p>
            <a:pPr lvl="1"/>
            <a:r>
              <a:rPr lang="en-US" dirty="0" smtClean="0">
                <a:hlinkClick r:id="rId2"/>
              </a:rPr>
              <a:t>How </a:t>
            </a:r>
            <a:r>
              <a:rPr lang="en-US" dirty="0">
                <a:hlinkClick r:id="rId2"/>
              </a:rPr>
              <a:t>to Write a Great Research Paper</a:t>
            </a:r>
            <a:r>
              <a:rPr lang="en-US" dirty="0"/>
              <a:t> by Simon Peyton </a:t>
            </a:r>
            <a:r>
              <a:rPr lang="en-US" dirty="0" smtClean="0"/>
              <a:t>Jones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F9975-6C58-5C4C-8961-54FFA2646BAA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265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Rough 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Abstract</a:t>
            </a:r>
          </a:p>
          <a:p>
            <a:r>
              <a:rPr lang="en-US" dirty="0" smtClean="0"/>
              <a:t>Introduction (Highlight the importance and give intuition of solution)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Motivation</a:t>
            </a:r>
            <a:r>
              <a:rPr lang="en-US" dirty="0" smtClean="0"/>
              <a:t> (Use data and simple examples)</a:t>
            </a:r>
          </a:p>
          <a:p>
            <a:r>
              <a:rPr lang="en-US" dirty="0" smtClean="0"/>
              <a:t>Overview (Summarize your overall solution so that readers can follow later)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Core Idea</a:t>
            </a:r>
            <a:r>
              <a:rPr lang="en-US" dirty="0" smtClean="0"/>
              <a:t> (Main contribution w/ challenges and how you address them)</a:t>
            </a:r>
          </a:p>
          <a:p>
            <a:r>
              <a:rPr lang="en-US" dirty="0" smtClean="0"/>
              <a:t>Implementation (Discuss non-obvious parts of your implementation)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Evaluation</a:t>
            </a:r>
            <a:r>
              <a:rPr lang="en-US" dirty="0" smtClean="0"/>
              <a:t> (Convince readers that it works and when it fails)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Related Work</a:t>
            </a:r>
            <a:r>
              <a:rPr lang="en-US" dirty="0" smtClean="0"/>
              <a:t> (Let readers know that you know your competition!)</a:t>
            </a:r>
          </a:p>
          <a:p>
            <a:r>
              <a:rPr lang="en-US" dirty="0" smtClean="0"/>
              <a:t>Discussion (Know your limitations and possible workarounds)</a:t>
            </a:r>
          </a:p>
          <a:p>
            <a:r>
              <a:rPr lang="en-US" dirty="0" smtClean="0"/>
              <a:t>Conclusion (Summarize and point out future work)</a:t>
            </a: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C8655-F74F-7445-B09D-C543647811CF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907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Introductory material (~10 video lectures)</a:t>
            </a:r>
          </a:p>
          <a:p>
            <a:pPr lvl="1"/>
            <a:r>
              <a:rPr lang="en-US" dirty="0" smtClean="0"/>
              <a:t>basics </a:t>
            </a:r>
            <a:r>
              <a:rPr lang="en-US" dirty="0"/>
              <a:t>of cryptography; </a:t>
            </a:r>
            <a:r>
              <a:rPr lang="en-US" dirty="0" err="1"/>
              <a:t>Merkle</a:t>
            </a:r>
            <a:r>
              <a:rPr lang="en-US" dirty="0"/>
              <a:t> tree</a:t>
            </a:r>
          </a:p>
          <a:p>
            <a:pPr lvl="1"/>
            <a:r>
              <a:rPr lang="en-US" dirty="0" err="1" smtClean="0"/>
              <a:t>blockchain</a:t>
            </a:r>
            <a:r>
              <a:rPr lang="en-US" dirty="0"/>
              <a:t>; distributed consensus</a:t>
            </a:r>
          </a:p>
          <a:p>
            <a:pPr lvl="1"/>
            <a:r>
              <a:rPr lang="en-US" dirty="0" smtClean="0"/>
              <a:t>mining</a:t>
            </a:r>
            <a:r>
              <a:rPr lang="en-US" dirty="0"/>
              <a:t>; incentives</a:t>
            </a:r>
          </a:p>
          <a:p>
            <a:pPr lvl="1"/>
            <a:r>
              <a:rPr lang="en-US" dirty="0" smtClean="0"/>
              <a:t>proof </a:t>
            </a:r>
            <a:r>
              <a:rPr lang="en-US" dirty="0"/>
              <a:t>of work; proof of stake</a:t>
            </a:r>
          </a:p>
          <a:p>
            <a:pPr lvl="1"/>
            <a:r>
              <a:rPr lang="en-US" dirty="0" smtClean="0"/>
              <a:t>governance; economics</a:t>
            </a:r>
            <a:endParaRPr lang="en-US" dirty="0"/>
          </a:p>
          <a:p>
            <a:pPr lvl="1"/>
            <a:r>
              <a:rPr lang="en-US" dirty="0" smtClean="0"/>
              <a:t>security</a:t>
            </a:r>
            <a:endParaRPr lang="en-US" dirty="0"/>
          </a:p>
          <a:p>
            <a:pPr lvl="1"/>
            <a:r>
              <a:rPr lang="en-US" dirty="0" smtClean="0"/>
              <a:t>smart </a:t>
            </a:r>
            <a:r>
              <a:rPr lang="en-US" dirty="0"/>
              <a:t>contracts; applications</a:t>
            </a:r>
          </a:p>
          <a:p>
            <a:r>
              <a:rPr lang="en-US" dirty="0" smtClean="0"/>
              <a:t>Advanced material</a:t>
            </a:r>
          </a:p>
          <a:p>
            <a:pPr lvl="1"/>
            <a:r>
              <a:rPr lang="en-US" dirty="0" smtClean="0"/>
              <a:t>active </a:t>
            </a:r>
            <a:r>
              <a:rPr lang="en-US" dirty="0"/>
              <a:t>research problems in the area, including attacks, network scalability, alternatives to proof of </a:t>
            </a:r>
            <a:r>
              <a:rPr lang="en-US" dirty="0" smtClean="0"/>
              <a:t>work/stake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C8655-F74F-7445-B09D-C543647811CF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31246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Before We Move On…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extensions</a:t>
            </a:r>
          </a:p>
          <a:p>
            <a:r>
              <a:rPr lang="en-US" dirty="0" smtClean="0"/>
              <a:t>Everyone </a:t>
            </a:r>
            <a:r>
              <a:rPr lang="en-US" dirty="0" smtClean="0"/>
              <a:t>must </a:t>
            </a:r>
            <a:r>
              <a:rPr lang="en-US" dirty="0" smtClean="0"/>
              <a:t>watch lectures and read papers in </a:t>
            </a:r>
            <a:r>
              <a:rPr lang="en-US" b="1" dirty="0" smtClean="0"/>
              <a:t>advance</a:t>
            </a:r>
            <a:endParaRPr lang="en-US" b="1" dirty="0" smtClean="0"/>
          </a:p>
          <a:p>
            <a:r>
              <a:rPr lang="en-US" dirty="0" smtClean="0"/>
              <a:t>Class meeting format</a:t>
            </a:r>
          </a:p>
          <a:p>
            <a:pPr lvl="1"/>
            <a:r>
              <a:rPr lang="en-US" dirty="0" smtClean="0"/>
              <a:t>Quick summary by the </a:t>
            </a:r>
            <a:r>
              <a:rPr lang="en-US" dirty="0" smtClean="0"/>
              <a:t>instructor</a:t>
            </a:r>
          </a:p>
          <a:p>
            <a:pPr lvl="1"/>
            <a:r>
              <a:rPr lang="en-US" dirty="0" smtClean="0"/>
              <a:t>Topic discussion and addressing questions</a:t>
            </a:r>
            <a:endParaRPr lang="en-US" dirty="0" smtClean="0"/>
          </a:p>
          <a:p>
            <a:pPr lvl="1"/>
            <a:r>
              <a:rPr lang="en-US" dirty="0" smtClean="0"/>
              <a:t>Presentation of </a:t>
            </a:r>
            <a:r>
              <a:rPr lang="en-US" dirty="0" smtClean="0"/>
              <a:t>one paper</a:t>
            </a:r>
            <a:endParaRPr lang="en-US" dirty="0" smtClean="0"/>
          </a:p>
          <a:p>
            <a:pPr lvl="1"/>
            <a:r>
              <a:rPr lang="en-US" dirty="0" smtClean="0"/>
              <a:t>Presenters </a:t>
            </a:r>
            <a:r>
              <a:rPr lang="en-US" dirty="0" smtClean="0"/>
              <a:t>lead discussions on the papers we’ve read and related topics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F9975-6C58-5C4C-8961-54FFA2646BAA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934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89012" y="2836070"/>
            <a:ext cx="10515600" cy="1112044"/>
          </a:xfrm>
        </p:spPr>
        <p:txBody>
          <a:bodyPr/>
          <a:lstStyle/>
          <a:p>
            <a:pPr algn="ctr" rtl="0"/>
            <a:r>
              <a:rPr lang="en-US" dirty="0" smtClean="0"/>
              <a:t>Developing a </a:t>
            </a:r>
            <a:r>
              <a:rPr lang="en-US" dirty="0" err="1" smtClean="0"/>
              <a:t>Cryptocurrency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0" y="6550223"/>
            <a:ext cx="20855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Slide courtesy of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Ittay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Eyal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C8655-F74F-7445-B09D-C543647811CF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09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Bitcoin 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1557516" y="3332047"/>
            <a:ext cx="3154682" cy="2333685"/>
            <a:chOff x="5630091" y="1604193"/>
            <a:chExt cx="3154682" cy="2333685"/>
          </a:xfrm>
        </p:grpSpPr>
        <p:sp>
          <p:nvSpPr>
            <p:cNvPr id="4" name="Rounded Rectangle 3"/>
            <p:cNvSpPr/>
            <p:nvPr/>
          </p:nvSpPr>
          <p:spPr>
            <a:xfrm>
              <a:off x="5630091" y="1604193"/>
              <a:ext cx="3154682" cy="2333685"/>
            </a:xfrm>
            <a:prstGeom prst="roundRect">
              <a:avLst>
                <a:gd name="adj" fmla="val 4515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 anchorCtr="0">
              <a:noAutofit/>
            </a:bodyPr>
            <a:lstStyle/>
            <a:p>
              <a:endParaRPr lang="en-US" sz="2800" dirty="0" smtClean="0">
                <a:solidFill>
                  <a:schemeClr val="tx1"/>
                </a:solidFill>
              </a:endParaRPr>
            </a:p>
          </p:txBody>
        </p:sp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54190" y="1681104"/>
              <a:ext cx="2906482" cy="2179862"/>
            </a:xfrm>
            <a:prstGeom prst="rect">
              <a:avLst/>
            </a:prstGeom>
          </p:spPr>
        </p:pic>
      </p:grpSp>
      <p:sp>
        <p:nvSpPr>
          <p:cNvPr id="7" name="TextBox 6"/>
          <p:cNvSpPr txBox="1"/>
          <p:nvPr/>
        </p:nvSpPr>
        <p:spPr>
          <a:xfrm>
            <a:off x="507881" y="1232059"/>
            <a:ext cx="5749779" cy="1077218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sz="3200" dirty="0"/>
              <a:t>2008: The Bitcoin white paper </a:t>
            </a:r>
          </a:p>
          <a:p>
            <a:pPr algn="l" rtl="0"/>
            <a:r>
              <a:rPr lang="en-US" sz="3200" dirty="0"/>
              <a:t>2009: Reference implementation 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6257660" y="1232059"/>
            <a:ext cx="5822314" cy="6473510"/>
            <a:chOff x="6257660" y="701731"/>
            <a:chExt cx="5822314" cy="6473510"/>
          </a:xfrm>
        </p:grpSpPr>
        <p:grpSp>
          <p:nvGrpSpPr>
            <p:cNvPr id="13" name="Group 12"/>
            <p:cNvGrpSpPr/>
            <p:nvPr/>
          </p:nvGrpSpPr>
          <p:grpSpPr>
            <a:xfrm>
              <a:off x="6257660" y="896304"/>
              <a:ext cx="5822314" cy="6138369"/>
              <a:chOff x="6127031" y="896304"/>
              <a:chExt cx="5822314" cy="6138369"/>
            </a:xfrm>
          </p:grpSpPr>
          <p:pic>
            <p:nvPicPr>
              <p:cNvPr id="8" name="Picture 7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20300"/>
              <a:stretch/>
            </p:blipFill>
            <p:spPr>
              <a:xfrm>
                <a:off x="6966834" y="2198345"/>
                <a:ext cx="4453836" cy="4836328"/>
              </a:xfrm>
              <a:prstGeom prst="rect">
                <a:avLst/>
              </a:prstGeom>
            </p:spPr>
          </p:pic>
          <p:pic>
            <p:nvPicPr>
              <p:cNvPr id="9" name="Picture 8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96114"/>
              <a:stretch/>
            </p:blipFill>
            <p:spPr>
              <a:xfrm>
                <a:off x="6127031" y="896304"/>
                <a:ext cx="5822314" cy="308239"/>
              </a:xfrm>
              <a:prstGeom prst="rect">
                <a:avLst/>
              </a:prstGeom>
            </p:spPr>
          </p:pic>
          <p:pic>
            <p:nvPicPr>
              <p:cNvPr id="10" name="Picture 9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7962" t="6904" r="37962" b="86033"/>
              <a:stretch/>
            </p:blipFill>
            <p:spPr>
              <a:xfrm>
                <a:off x="7951682" y="1195572"/>
                <a:ext cx="2173012" cy="868499"/>
              </a:xfrm>
              <a:prstGeom prst="rect">
                <a:avLst/>
              </a:prstGeom>
            </p:spPr>
          </p:pic>
        </p:grpSp>
        <p:sp>
          <p:nvSpPr>
            <p:cNvPr id="14" name="Rectangle 13"/>
            <p:cNvSpPr/>
            <p:nvPr/>
          </p:nvSpPr>
          <p:spPr>
            <a:xfrm>
              <a:off x="6456783" y="701731"/>
              <a:ext cx="5523724" cy="647351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en-US"/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1500915" y="5588820"/>
            <a:ext cx="3267882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sz="2800" dirty="0" smtClean="0"/>
              <a:t>Probably not this guy</a:t>
            </a:r>
            <a:endParaRPr lang="en-US" sz="2800" dirty="0"/>
          </a:p>
        </p:txBody>
      </p:sp>
      <p:sp>
        <p:nvSpPr>
          <p:cNvPr id="17" name="TextBox 16"/>
          <p:cNvSpPr txBox="1"/>
          <p:nvPr/>
        </p:nvSpPr>
        <p:spPr>
          <a:xfrm>
            <a:off x="0" y="6550223"/>
            <a:ext cx="20855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Slide courtesy of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Ittay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Eyal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he-IL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BD7F7-68FA-42E9-A894-91657511B043}" type="slidenum">
              <a:rPr lang="he-IL" smtClean="0"/>
              <a:pPr/>
              <a:t>38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958832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Challenges</a:t>
            </a:r>
            <a:endParaRPr lang="en-US" dirty="0"/>
          </a:p>
        </p:txBody>
      </p:sp>
      <p:sp>
        <p:nvSpPr>
          <p:cNvPr id="4" name="Smiley Face 3"/>
          <p:cNvSpPr/>
          <p:nvPr/>
        </p:nvSpPr>
        <p:spPr>
          <a:xfrm>
            <a:off x="3119684" y="2244886"/>
            <a:ext cx="1608879" cy="1608879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2880" rIns="0" bIns="0" rtlCol="0" anchor="ctr"/>
          <a:lstStyle/>
          <a:p>
            <a:pPr algn="ctr"/>
            <a:r>
              <a:rPr lang="en-US" sz="4000" dirty="0" smtClean="0"/>
              <a:t>A</a:t>
            </a:r>
            <a:endParaRPr lang="en-US" sz="4000" dirty="0"/>
          </a:p>
        </p:txBody>
      </p:sp>
      <p:sp>
        <p:nvSpPr>
          <p:cNvPr id="7" name="Smiley Face 6"/>
          <p:cNvSpPr/>
          <p:nvPr/>
        </p:nvSpPr>
        <p:spPr>
          <a:xfrm>
            <a:off x="7780393" y="662590"/>
            <a:ext cx="1608879" cy="1608879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2880" rIns="0" bIns="0" rtlCol="0" anchor="ctr"/>
          <a:lstStyle/>
          <a:p>
            <a:pPr algn="ctr"/>
            <a:r>
              <a:rPr lang="en-US" sz="4000" dirty="0" smtClean="0"/>
              <a:t>B</a:t>
            </a:r>
            <a:endParaRPr lang="en-US" sz="4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111" b="91333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0894" y="1220312"/>
            <a:ext cx="1556491" cy="1556491"/>
          </a:xfrm>
          <a:prstGeom prst="rect">
            <a:avLst/>
          </a:prstGeom>
        </p:spPr>
      </p:pic>
      <p:cxnSp>
        <p:nvCxnSpPr>
          <p:cNvPr id="10" name="Straight Arrow Connector 9"/>
          <p:cNvCxnSpPr>
            <a:stCxn id="4" idx="6"/>
            <a:endCxn id="7" idx="2"/>
          </p:cNvCxnSpPr>
          <p:nvPr/>
        </p:nvCxnSpPr>
        <p:spPr>
          <a:xfrm flipV="1">
            <a:off x="4728563" y="1467030"/>
            <a:ext cx="3051830" cy="1582296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miley Face 10"/>
          <p:cNvSpPr/>
          <p:nvPr/>
        </p:nvSpPr>
        <p:spPr>
          <a:xfrm>
            <a:off x="7780392" y="3222287"/>
            <a:ext cx="1608879" cy="1608879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2880" rIns="0" bIns="0" rtlCol="0" anchor="ctr"/>
          <a:lstStyle/>
          <a:p>
            <a:pPr algn="ctr"/>
            <a:r>
              <a:rPr lang="en-US" sz="4000" dirty="0"/>
              <a:t>C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57943" y="4891411"/>
            <a:ext cx="10276114" cy="15696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marL="514350" indent="-514350" algn="l" rtl="0">
              <a:buFont typeface="+mj-lt"/>
              <a:buAutoNum type="arabicPeriod"/>
            </a:pPr>
            <a:r>
              <a:rPr lang="en-US" sz="3200" b="1" dirty="0">
                <a:solidFill>
                  <a:schemeClr val="tx1"/>
                </a:solidFill>
              </a:rPr>
              <a:t>No stealing: Only Alice can move her money 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sz="3200" dirty="0" smtClean="0">
                <a:solidFill>
                  <a:schemeClr val="tx1"/>
                </a:solidFill>
              </a:rPr>
              <a:t>Minting: Fair money creation </a:t>
            </a:r>
          </a:p>
          <a:p>
            <a:pPr marL="514350" indent="-514350" algn="l" rtl="0">
              <a:buFont typeface="+mj-lt"/>
              <a:buAutoNum type="arabicPeriod"/>
              <a:tabLst>
                <a:tab pos="4402138" algn="ctr"/>
                <a:tab pos="8516938" algn="r"/>
              </a:tabLst>
            </a:pPr>
            <a:r>
              <a:rPr lang="en-US" sz="3200" dirty="0" smtClean="0">
                <a:solidFill>
                  <a:schemeClr val="tx1"/>
                </a:solidFill>
              </a:rPr>
              <a:t>No double-spending: Alice cannot duplicate her money 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6550223"/>
            <a:ext cx="20855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Slide courtesy of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Ittay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Eyal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BD7F7-68FA-42E9-A894-91657511B043}" type="slidenum">
              <a:rPr lang="he-IL" smtClean="0"/>
              <a:pPr/>
              <a:t>39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067683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My research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61464-9EDF-AA45-9F02-3D8741CB6A53}" type="slidenum">
              <a:rPr lang="en-US" smtClean="0"/>
              <a:t>4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166663" y="2761197"/>
            <a:ext cx="1798614" cy="911025"/>
          </a:xfrm>
          <a:prstGeom prst="ellipse">
            <a:avLst/>
          </a:prstGeom>
          <a:solidFill>
            <a:srgbClr val="66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Software Engineering</a:t>
            </a:r>
          </a:p>
        </p:txBody>
      </p:sp>
      <p:sp>
        <p:nvSpPr>
          <p:cNvPr id="8" name="Oval 7"/>
          <p:cNvSpPr/>
          <p:nvPr/>
        </p:nvSpPr>
        <p:spPr>
          <a:xfrm>
            <a:off x="2079942" y="2189712"/>
            <a:ext cx="2296258" cy="1163089"/>
          </a:xfrm>
          <a:prstGeom prst="ellipse">
            <a:avLst/>
          </a:prstGeom>
          <a:solidFill>
            <a:srgbClr val="66CC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Networking</a:t>
            </a:r>
          </a:p>
        </p:txBody>
      </p:sp>
      <p:sp>
        <p:nvSpPr>
          <p:cNvPr id="10" name="Oval 9"/>
          <p:cNvSpPr/>
          <p:nvPr/>
        </p:nvSpPr>
        <p:spPr>
          <a:xfrm>
            <a:off x="7807354" y="1474309"/>
            <a:ext cx="1798614" cy="911025"/>
          </a:xfrm>
          <a:prstGeom prst="ellipse">
            <a:avLst/>
          </a:prstGeom>
          <a:solidFill>
            <a:srgbClr val="FF6FC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Formal Methods</a:t>
            </a:r>
          </a:p>
        </p:txBody>
      </p:sp>
      <p:sp>
        <p:nvSpPr>
          <p:cNvPr id="11" name="Oval 10"/>
          <p:cNvSpPr/>
          <p:nvPr/>
        </p:nvSpPr>
        <p:spPr>
          <a:xfrm>
            <a:off x="7676408" y="2867075"/>
            <a:ext cx="1798614" cy="911025"/>
          </a:xfrm>
          <a:prstGeom prst="ellipse">
            <a:avLst/>
          </a:prstGeom>
          <a:solidFill>
            <a:srgbClr val="FFCC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Programming Languages</a:t>
            </a:r>
          </a:p>
        </p:txBody>
      </p:sp>
      <p:sp>
        <p:nvSpPr>
          <p:cNvPr id="12" name="Oval 11"/>
          <p:cNvSpPr/>
          <p:nvPr/>
        </p:nvSpPr>
        <p:spPr>
          <a:xfrm>
            <a:off x="7400440" y="2167320"/>
            <a:ext cx="1798614" cy="911025"/>
          </a:xfrm>
          <a:prstGeom prst="ellipse">
            <a:avLst/>
          </a:prstGeom>
          <a:solidFill>
            <a:srgbClr val="CC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Optimization Theory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524000" y="3888500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I design, build, measure and analyze large-scale networked systems that span multiple autonomous, potentially untrusted entities </a:t>
            </a:r>
          </a:p>
        </p:txBody>
      </p:sp>
      <p:sp>
        <p:nvSpPr>
          <p:cNvPr id="14" name="Oval 13"/>
          <p:cNvSpPr/>
          <p:nvPr/>
        </p:nvSpPr>
        <p:spPr>
          <a:xfrm>
            <a:off x="6367187" y="1474310"/>
            <a:ext cx="1798614" cy="911025"/>
          </a:xfrm>
          <a:prstGeom prst="ellipse">
            <a:avLst/>
          </a:prstGeom>
          <a:solidFill>
            <a:srgbClr val="CCFF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Security</a:t>
            </a:r>
          </a:p>
        </p:txBody>
      </p:sp>
      <p:sp>
        <p:nvSpPr>
          <p:cNvPr id="15" name="Oval 14"/>
          <p:cNvSpPr/>
          <p:nvPr/>
        </p:nvSpPr>
        <p:spPr>
          <a:xfrm>
            <a:off x="5874794" y="2062535"/>
            <a:ext cx="1798614" cy="911025"/>
          </a:xfrm>
          <a:prstGeom prst="ellipse">
            <a:avLst/>
          </a:prstGeom>
          <a:solidFill>
            <a:srgbClr val="66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Machine Learning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825447" y="5402244"/>
            <a:ext cx="854110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/>
              <a:t>Goal:</a:t>
            </a:r>
            <a:r>
              <a:rPr lang="en-US" sz="2800" i="1" dirty="0"/>
              <a:t> Discover and apply fundamental principles and valuable knowledge on how to build scalable, dependable and future-proof systems, worthy of society’s trust</a:t>
            </a:r>
          </a:p>
        </p:txBody>
      </p:sp>
      <p:sp>
        <p:nvSpPr>
          <p:cNvPr id="9" name="Oval 8"/>
          <p:cNvSpPr/>
          <p:nvPr/>
        </p:nvSpPr>
        <p:spPr>
          <a:xfrm>
            <a:off x="2079942" y="1474309"/>
            <a:ext cx="2296258" cy="1163089"/>
          </a:xfrm>
          <a:prstGeom prst="ellipse">
            <a:avLst/>
          </a:prstGeom>
          <a:solidFill>
            <a:srgbClr val="FF66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Distributed Systems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847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60 Seconds on Public Key Signatures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463708" y="1008071"/>
                <a:ext cx="9889054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 rtl="0"/>
                <a:r>
                  <a:rPr lang="en-US" sz="3200" dirty="0" smtClean="0"/>
                  <a:t>Alice generates key pair </a:t>
                </a:r>
              </a:p>
              <a:p>
                <a:pPr marL="514350" indent="-514350" algn="l" rtl="0">
                  <a:buFont typeface="+mj-lt"/>
                  <a:buAutoNum type="arabicPeriod"/>
                </a:pPr>
                <a:r>
                  <a:rPr lang="en-US" sz="3200" dirty="0"/>
                  <a:t>private key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US" sz="3200" dirty="0" smtClean="0"/>
                  <a:t>, kept secret </a:t>
                </a:r>
              </a:p>
              <a:p>
                <a:pPr marL="514350" indent="-514350" algn="l" rtl="0">
                  <a:buFont typeface="+mj-lt"/>
                  <a:buAutoNum type="arabicPeriod"/>
                </a:pPr>
                <a:r>
                  <a:rPr lang="en-US" sz="3200" dirty="0" smtClean="0"/>
                  <a:t>public key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US" sz="3200" dirty="0" smtClean="0"/>
                  <a:t>, published with </a:t>
                </a:r>
                <a:r>
                  <a:rPr lang="en-US" sz="3200" b="1" i="1" dirty="0" smtClean="0"/>
                  <a:t>public key infrastructure </a:t>
                </a:r>
                <a:endParaRPr lang="en-US" sz="32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3708" y="1008071"/>
                <a:ext cx="9889054" cy="1569660"/>
              </a:xfrm>
              <a:prstGeom prst="rect">
                <a:avLst/>
              </a:prstGeom>
              <a:blipFill rotWithShape="0">
                <a:blip r:embed="rId2"/>
                <a:stretch>
                  <a:fillRect l="-1603" t="-5039" r="-678" b="-124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1373693" y="3125069"/>
                <a:ext cx="10069083" cy="20621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200" indent="-457200" algn="l" rtl="0">
                  <a:buFont typeface="Arial" panose="020B0604020202020204" pitchFamily="34" charset="0"/>
                  <a:buChar char="•"/>
                </a:pPr>
                <a:r>
                  <a:rPr lang="en-US" sz="3200" dirty="0" smtClean="0"/>
                  <a:t>Alice signs a message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dirty="0" smtClean="0"/>
                  <a:t>with private key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US" sz="3200" dirty="0" smtClean="0"/>
                  <a:t>, generating a signature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sz="3200" dirty="0" smtClean="0"/>
                  <a:t>.</a:t>
                </a:r>
              </a:p>
              <a:p>
                <a:pPr marL="457200" indent="-457200" algn="l" rtl="0">
                  <a:buFont typeface="Arial" panose="020B0604020202020204" pitchFamily="34" charset="0"/>
                  <a:buChar char="•"/>
                </a:pPr>
                <a:r>
                  <a:rPr lang="en-US" sz="3200" dirty="0" smtClean="0"/>
                  <a:t>Anyone can verify that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sz="3200" dirty="0" smtClean="0"/>
                  <a:t> is a signature of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sz="3200" dirty="0" smtClean="0"/>
                  <a:t> with key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US" sz="3200" dirty="0" smtClean="0"/>
                  <a:t> given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sz="3200" dirty="0" smtClean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US" sz="3200" dirty="0" smtClean="0"/>
                  <a:t>.</a:t>
                </a:r>
                <a:endParaRPr lang="en-US" sz="3200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3693" y="3125069"/>
                <a:ext cx="10069083" cy="2062103"/>
              </a:xfrm>
              <a:prstGeom prst="rect">
                <a:avLst/>
              </a:prstGeom>
              <a:blipFill rotWithShape="0">
                <a:blip r:embed="rId3"/>
                <a:stretch>
                  <a:fillRect l="-1392" t="-3550" b="-91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0" y="6550223"/>
            <a:ext cx="20855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Slide courtesy of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Ittay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Eyal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BD7F7-68FA-42E9-A894-91657511B043}" type="slidenum">
              <a:rPr lang="he-IL" smtClean="0"/>
              <a:pPr/>
              <a:t>40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682848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Addresses and Transactions</a:t>
            </a:r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>
            <a:off x="6318638" y="1541007"/>
            <a:ext cx="5555781" cy="2926080"/>
            <a:chOff x="6386016" y="2194560"/>
            <a:chExt cx="5555781" cy="2926080"/>
          </a:xfrm>
        </p:grpSpPr>
        <p:sp>
          <p:nvSpPr>
            <p:cNvPr id="5" name="Rectangle 4"/>
            <p:cNvSpPr/>
            <p:nvPr/>
          </p:nvSpPr>
          <p:spPr>
            <a:xfrm>
              <a:off x="6386016" y="2194560"/>
              <a:ext cx="5555781" cy="292608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l" rtl="0"/>
              <a:endParaRPr lang="en-US" sz="3200" dirty="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Rectangle 5"/>
                <p:cNvSpPr/>
                <p:nvPr/>
              </p:nvSpPr>
              <p:spPr>
                <a:xfrm>
                  <a:off x="6386016" y="2897180"/>
                  <a:ext cx="1882086" cy="652366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l" rtl="0"/>
                  <a:r>
                    <a:rPr lang="en-US" sz="3200" dirty="0" smtClean="0">
                      <a:solidFill>
                        <a:schemeClr val="tx1"/>
                      </a:solidFill>
                    </a:rPr>
                    <a:t>1. </a:t>
                  </a:r>
                  <a:r>
                    <a:rPr lang="en-US" sz="3200" dirty="0" err="1" smtClean="0">
                      <a:solidFill>
                        <a:schemeClr val="tx1"/>
                      </a:solidFill>
                    </a:rPr>
                    <a:t>sgn</a:t>
                  </a:r>
                  <a:r>
                    <a:rPr lang="en-US" sz="3200" dirty="0" smtClean="0">
                      <a:solidFill>
                        <a:schemeClr val="tx1"/>
                      </a:solidFill>
                    </a:rPr>
                    <a:t>(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3200" i="1" dirty="0" smtClean="0">
                              <a:solidFill>
                                <a:schemeClr val="tx1"/>
                              </a:solidFill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32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en-US" sz="32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</m:oMath>
                  </a14:m>
                  <a:r>
                    <a:rPr lang="en-US" sz="3200" dirty="0" smtClean="0">
                      <a:solidFill>
                        <a:schemeClr val="tx1"/>
                      </a:solidFill>
                    </a:rPr>
                    <a:t>)</a:t>
                  </a:r>
                  <a:endParaRPr lang="en-US" sz="32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6" name="Rectangle 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86016" y="2897180"/>
                  <a:ext cx="1882086" cy="652366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l="-8065" t="-4587" r="-4516" b="-24771"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Rectangle 6"/>
                <p:cNvSpPr/>
                <p:nvPr/>
              </p:nvSpPr>
              <p:spPr>
                <a:xfrm>
                  <a:off x="6386016" y="3761148"/>
                  <a:ext cx="1882086" cy="652366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l" rtl="0"/>
                  <a:r>
                    <a:rPr lang="en-US" sz="3200" dirty="0" smtClean="0">
                      <a:solidFill>
                        <a:schemeClr val="tx1"/>
                      </a:solidFill>
                    </a:rPr>
                    <a:t>2. </a:t>
                  </a:r>
                  <a:r>
                    <a:rPr lang="en-US" sz="3200" dirty="0" err="1" smtClean="0">
                      <a:solidFill>
                        <a:schemeClr val="tx1"/>
                      </a:solidFill>
                    </a:rPr>
                    <a:t>sgn</a:t>
                  </a:r>
                  <a:r>
                    <a:rPr lang="en-US" sz="3200" dirty="0" smtClean="0">
                      <a:solidFill>
                        <a:schemeClr val="tx1"/>
                      </a:solidFill>
                    </a:rPr>
                    <a:t>(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a14:m>
                  <a:r>
                    <a:rPr lang="en-US" sz="3200" dirty="0" smtClean="0">
                      <a:solidFill>
                        <a:schemeClr val="tx1"/>
                      </a:solidFill>
                    </a:rPr>
                    <a:t>)</a:t>
                  </a:r>
                  <a:endParaRPr lang="en-US" sz="32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7" name="Rectangle 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86016" y="3761148"/>
                  <a:ext cx="1882086" cy="652366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 l="-8065" t="-4587" r="-6129" b="-24771"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Rectangle 12"/>
                <p:cNvSpPr/>
                <p:nvPr/>
              </p:nvSpPr>
              <p:spPr>
                <a:xfrm>
                  <a:off x="8412479" y="3357685"/>
                  <a:ext cx="3529317" cy="652366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l" rtl="0"/>
                  <a:r>
                    <a:rPr lang="en-US" sz="3200" dirty="0" smtClean="0">
                      <a:solidFill>
                        <a:schemeClr val="tx1"/>
                      </a:solidFill>
                    </a:rPr>
                    <a:t>2.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</m:oMath>
                  </a14:m>
                  <a:r>
                    <a:rPr lang="en-US" sz="3200" dirty="0" smtClean="0">
                      <a:solidFill>
                        <a:schemeClr val="tx1"/>
                      </a:solidFill>
                    </a:rPr>
                    <a:t>, amount </a:t>
                  </a:r>
                  <a14:m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</m:oMath>
                  </a14:m>
                  <a:endParaRPr lang="en-US" sz="32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3" name="Rectangle 1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12479" y="3357685"/>
                  <a:ext cx="3529317" cy="652366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 l="-4303" t="-4587" b="-24771"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Rectangle 13"/>
                <p:cNvSpPr/>
                <p:nvPr/>
              </p:nvSpPr>
              <p:spPr>
                <a:xfrm>
                  <a:off x="8412479" y="2414730"/>
                  <a:ext cx="3529317" cy="652366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l" rtl="0"/>
                  <a:r>
                    <a:rPr lang="en-US" sz="3200" dirty="0" smtClean="0">
                      <a:solidFill>
                        <a:schemeClr val="tx1"/>
                      </a:solidFill>
                    </a:rPr>
                    <a:t>1.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a14:m>
                  <a:r>
                    <a:rPr lang="en-US" sz="3200" dirty="0" smtClean="0">
                      <a:solidFill>
                        <a:schemeClr val="tx1"/>
                      </a:solidFill>
                    </a:rPr>
                    <a:t>, amount </a:t>
                  </a:r>
                  <a14:m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0.5</m:t>
                      </m:r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a14:m>
                  <a:endParaRPr lang="en-US" sz="32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4" name="Rectangle 1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12479" y="2414730"/>
                  <a:ext cx="3529317" cy="652366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 l="-4303" t="-4587" b="-24771"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Rectangle 27"/>
                <p:cNvSpPr/>
                <p:nvPr/>
              </p:nvSpPr>
              <p:spPr>
                <a:xfrm>
                  <a:off x="8412479" y="4300640"/>
                  <a:ext cx="3529317" cy="652366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l" rtl="0"/>
                  <a:r>
                    <a:rPr lang="en-US" sz="3200" dirty="0" smtClean="0">
                      <a:solidFill>
                        <a:schemeClr val="tx1"/>
                      </a:solidFill>
                    </a:rPr>
                    <a:t>3.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3200" i="1" dirty="0" smtClean="0">
                              <a:solidFill>
                                <a:schemeClr val="tx1"/>
                              </a:solidFill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32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en-US" sz="32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a14:m>
                  <a:r>
                    <a:rPr lang="en-US" sz="3200" dirty="0" smtClean="0">
                      <a:solidFill>
                        <a:schemeClr val="tx1"/>
                      </a:solidFill>
                    </a:rPr>
                    <a:t>, amount </a:t>
                  </a:r>
                  <a14:m>
                    <m:oMath xmlns:m="http://schemas.openxmlformats.org/officeDocument/2006/math">
                      <m:r>
                        <a:rPr lang="en-US" sz="320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0.5</m:t>
                      </m:r>
                      <m:r>
                        <a:rPr lang="en-US" sz="320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a14:m>
                  <a:endParaRPr lang="en-US" sz="32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28" name="Rectangle 2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12479" y="4300640"/>
                  <a:ext cx="3529317" cy="652366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 l="-4303" t="-4587" b="-24771"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6" name="Group 15"/>
          <p:cNvGrpSpPr/>
          <p:nvPr/>
        </p:nvGrpSpPr>
        <p:grpSpPr>
          <a:xfrm>
            <a:off x="-916898" y="958782"/>
            <a:ext cx="4977362" cy="4078221"/>
            <a:chOff x="1703008" y="1751734"/>
            <a:chExt cx="4977362" cy="4078221"/>
          </a:xfrm>
        </p:grpSpPr>
        <p:sp>
          <p:nvSpPr>
            <p:cNvPr id="17" name="Rectangle 16"/>
            <p:cNvSpPr/>
            <p:nvPr/>
          </p:nvSpPr>
          <p:spPr>
            <a:xfrm>
              <a:off x="1703008" y="1751734"/>
              <a:ext cx="4977362" cy="196904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l" rtl="0"/>
              <a:endParaRPr lang="en-US" sz="3200" dirty="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Rectangle 22"/>
                <p:cNvSpPr/>
                <p:nvPr/>
              </p:nvSpPr>
              <p:spPr>
                <a:xfrm>
                  <a:off x="2941488" y="2881035"/>
                  <a:ext cx="3738882" cy="652366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l" rtl="0"/>
                  <a:r>
                    <a:rPr lang="en-US" sz="3200" b="0" dirty="0" smtClean="0">
                      <a:solidFill>
                        <a:schemeClr val="tx1"/>
                      </a:solidFill>
                    </a:rPr>
                    <a:t>2.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</m:oMath>
                  </a14:m>
                  <a:r>
                    <a:rPr lang="en-US" sz="3200" dirty="0" smtClean="0">
                      <a:solidFill>
                        <a:schemeClr val="tx1"/>
                      </a:solidFill>
                    </a:rPr>
                    <a:t>, amount </a:t>
                  </a:r>
                  <a14:m>
                    <m:oMath xmlns:m="http://schemas.openxmlformats.org/officeDocument/2006/math">
                      <m:r>
                        <a:rPr lang="en-US" sz="320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a14:m>
                  <a:endParaRPr lang="en-US" sz="32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23" name="Rectangle 2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41488" y="2881035"/>
                  <a:ext cx="3738882" cy="652366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 l="-4065" t="-4587" b="-24771"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4" name="Rectangle 23"/>
            <p:cNvSpPr/>
            <p:nvPr/>
          </p:nvSpPr>
          <p:spPr>
            <a:xfrm>
              <a:off x="2941488" y="1938080"/>
              <a:ext cx="3738882" cy="65236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r>
                <a:rPr lang="en-US" sz="3200" dirty="0" smtClean="0">
                  <a:solidFill>
                    <a:schemeClr val="tx1"/>
                  </a:solidFill>
                </a:rPr>
                <a:t>…</a:t>
              </a:r>
              <a:endParaRPr lang="en-US" sz="3200" dirty="0">
                <a:solidFill>
                  <a:schemeClr val="tx1"/>
                </a:solidFill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703008" y="3860914"/>
              <a:ext cx="4977362" cy="196904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l" rtl="0"/>
              <a:endParaRPr lang="en-US" sz="3200" dirty="0">
                <a:solidFill>
                  <a:schemeClr val="tx1"/>
                </a:solidFill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2941488" y="4990215"/>
              <a:ext cx="3738882" cy="65236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r>
                <a:rPr lang="en-US" sz="3200" dirty="0" smtClean="0">
                  <a:solidFill>
                    <a:schemeClr val="tx1"/>
                  </a:solidFill>
                </a:rPr>
                <a:t>…</a:t>
              </a:r>
              <a:endParaRPr lang="en-US" sz="3200" dirty="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Rectangle 26"/>
                <p:cNvSpPr/>
                <p:nvPr/>
              </p:nvSpPr>
              <p:spPr>
                <a:xfrm>
                  <a:off x="2941488" y="4047260"/>
                  <a:ext cx="3738882" cy="652366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l" rtl="0"/>
                  <a:r>
                    <a:rPr lang="en-US" sz="3200" dirty="0" smtClean="0">
                      <a:solidFill>
                        <a:schemeClr val="tx1"/>
                      </a:solidFill>
                    </a:rPr>
                    <a:t>1.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a14:m>
                  <a:r>
                    <a:rPr lang="en-US" sz="3200" dirty="0" smtClean="0">
                      <a:solidFill>
                        <a:schemeClr val="tx1"/>
                      </a:solidFill>
                    </a:rPr>
                    <a:t>, amount </a:t>
                  </a:r>
                  <a14:m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</m:oMath>
                  </a14:m>
                  <a:endParaRPr lang="en-US" sz="32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27" name="Rectangle 2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41488" y="4047260"/>
                  <a:ext cx="3738882" cy="652366"/>
                </a:xfrm>
                <a:prstGeom prst="rect">
                  <a:avLst/>
                </a:prstGeom>
                <a:blipFill rotWithShape="0">
                  <a:blip r:embed="rId9"/>
                  <a:stretch>
                    <a:fillRect l="-4065" t="-4587" b="-24771"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31" name="Straight Arrow Connector 30"/>
          <p:cNvCxnSpPr>
            <a:stCxn id="23" idx="3"/>
            <a:endCxn id="6" idx="1"/>
          </p:cNvCxnSpPr>
          <p:nvPr/>
        </p:nvCxnSpPr>
        <p:spPr>
          <a:xfrm>
            <a:off x="4060464" y="2414266"/>
            <a:ext cx="2258174" cy="155544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27" idx="3"/>
            <a:endCxn id="7" idx="1"/>
          </p:cNvCxnSpPr>
          <p:nvPr/>
        </p:nvCxnSpPr>
        <p:spPr>
          <a:xfrm flipV="1">
            <a:off x="4060464" y="3433778"/>
            <a:ext cx="2258174" cy="146713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0" y="6550223"/>
            <a:ext cx="20855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Slide courtesy of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Ittay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Eyal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he-IL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BD7F7-68FA-42E9-A894-91657511B043}" type="slidenum">
              <a:rPr lang="he-IL" smtClean="0"/>
              <a:pPr/>
              <a:t>41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093401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57943" y="4891411"/>
            <a:ext cx="10276114" cy="15696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marL="514350" indent="-514350" algn="l" rtl="0">
              <a:buFont typeface="+mj-lt"/>
              <a:buAutoNum type="arabicPeriod"/>
            </a:pPr>
            <a:r>
              <a:rPr lang="en-US" sz="3200" dirty="0">
                <a:solidFill>
                  <a:schemeClr val="tx1"/>
                </a:solidFill>
              </a:rPr>
              <a:t>No stealing: Only Alice can move her money </a:t>
            </a:r>
            <a:endParaRPr lang="en-US" sz="3200" dirty="0" smtClean="0">
              <a:solidFill>
                <a:schemeClr val="tx1"/>
              </a:solidFill>
            </a:endParaRPr>
          </a:p>
          <a:p>
            <a:pPr marL="514350" indent="-514350" algn="l" rtl="0">
              <a:buFont typeface="+mj-lt"/>
              <a:buAutoNum type="arabicPeriod"/>
            </a:pPr>
            <a:r>
              <a:rPr lang="en-US" sz="3200" b="1" dirty="0">
                <a:solidFill>
                  <a:schemeClr val="tx1"/>
                </a:solidFill>
              </a:rPr>
              <a:t>No double-spending: Alice cannot duplicate her money 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sz="3200" dirty="0" smtClean="0">
                <a:solidFill>
                  <a:schemeClr val="tx1"/>
                </a:solidFill>
              </a:rPr>
              <a:t>Minting: Fair money creation 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Challenges</a:t>
            </a:r>
            <a:endParaRPr lang="en-US" dirty="0"/>
          </a:p>
        </p:txBody>
      </p:sp>
      <p:sp>
        <p:nvSpPr>
          <p:cNvPr id="4" name="Smiley Face 3"/>
          <p:cNvSpPr/>
          <p:nvPr/>
        </p:nvSpPr>
        <p:spPr>
          <a:xfrm>
            <a:off x="3119684" y="2244886"/>
            <a:ext cx="1608879" cy="1608879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2880" rIns="0" bIns="0" rtlCol="0" anchor="ctr"/>
          <a:lstStyle/>
          <a:p>
            <a:pPr algn="ctr"/>
            <a:r>
              <a:rPr lang="en-US" sz="4000" dirty="0" smtClean="0"/>
              <a:t>A</a:t>
            </a:r>
            <a:endParaRPr lang="en-US" sz="4000" dirty="0"/>
          </a:p>
        </p:txBody>
      </p:sp>
      <p:sp>
        <p:nvSpPr>
          <p:cNvPr id="7" name="Smiley Face 6"/>
          <p:cNvSpPr/>
          <p:nvPr/>
        </p:nvSpPr>
        <p:spPr>
          <a:xfrm>
            <a:off x="7780393" y="662590"/>
            <a:ext cx="1608879" cy="1608879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2880" rIns="0" bIns="0" rtlCol="0" anchor="ctr"/>
          <a:lstStyle/>
          <a:p>
            <a:pPr algn="ctr"/>
            <a:r>
              <a:rPr lang="en-US" sz="4000" dirty="0" smtClean="0"/>
              <a:t>B</a:t>
            </a:r>
            <a:endParaRPr lang="en-US" sz="4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111" b="91333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8216" y="3222287"/>
            <a:ext cx="1556491" cy="1556491"/>
          </a:xfrm>
          <a:prstGeom prst="rect">
            <a:avLst/>
          </a:prstGeom>
        </p:spPr>
      </p:pic>
      <p:cxnSp>
        <p:nvCxnSpPr>
          <p:cNvPr id="10" name="Straight Arrow Connector 9"/>
          <p:cNvCxnSpPr>
            <a:stCxn id="4" idx="6"/>
            <a:endCxn id="7" idx="2"/>
          </p:cNvCxnSpPr>
          <p:nvPr/>
        </p:nvCxnSpPr>
        <p:spPr>
          <a:xfrm flipV="1">
            <a:off x="4728563" y="1467030"/>
            <a:ext cx="3051830" cy="1582296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miley Face 10"/>
          <p:cNvSpPr/>
          <p:nvPr/>
        </p:nvSpPr>
        <p:spPr>
          <a:xfrm>
            <a:off x="7780392" y="3222287"/>
            <a:ext cx="1608879" cy="1608879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2880" rIns="0" bIns="0" rtlCol="0" anchor="ctr"/>
          <a:lstStyle/>
          <a:p>
            <a:pPr algn="ctr"/>
            <a:r>
              <a:rPr lang="en-US" sz="4000" dirty="0"/>
              <a:t>C</a:t>
            </a:r>
          </a:p>
        </p:txBody>
      </p:sp>
      <p:cxnSp>
        <p:nvCxnSpPr>
          <p:cNvPr id="12" name="Straight Arrow Connector 11"/>
          <p:cNvCxnSpPr>
            <a:stCxn id="4" idx="6"/>
            <a:endCxn id="11" idx="2"/>
          </p:cNvCxnSpPr>
          <p:nvPr/>
        </p:nvCxnSpPr>
        <p:spPr>
          <a:xfrm>
            <a:off x="4728563" y="3049326"/>
            <a:ext cx="3051829" cy="97740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111" b="91333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8216" y="1192935"/>
            <a:ext cx="1556491" cy="1556491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0" y="6550223"/>
            <a:ext cx="20855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Slide courtesy of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Ittay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Eyal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BD7F7-68FA-42E9-A894-91657511B043}" type="slidenum">
              <a:rPr lang="he-IL" smtClean="0"/>
              <a:pPr/>
              <a:t>42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053217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Global Ledger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5239929" y="974307"/>
            <a:ext cx="1513610" cy="4616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l" rtl="0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239929" y="1568239"/>
            <a:ext cx="1513610" cy="4616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 rtl="0"/>
            <a:r>
              <a:rPr lang="en-US" sz="2400" dirty="0">
                <a:solidFill>
                  <a:schemeClr val="tx1"/>
                </a:solidFill>
                <a:sym typeface="Wingdings" panose="05000000000000000000" pitchFamily="2" charset="2"/>
              </a:rPr>
              <a:t>M  A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239929" y="2162171"/>
            <a:ext cx="1513610" cy="4616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l" rtl="0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239929" y="2756103"/>
            <a:ext cx="1513610" cy="4616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l" rtl="0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239929" y="3350035"/>
            <a:ext cx="1513610" cy="4616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 rtl="0"/>
            <a:r>
              <a:rPr lang="en-US" sz="2400" dirty="0">
                <a:solidFill>
                  <a:schemeClr val="tx1"/>
                </a:solidFill>
              </a:rPr>
              <a:t>A </a:t>
            </a:r>
            <a:r>
              <a:rPr lang="en-US" sz="2400" dirty="0">
                <a:solidFill>
                  <a:schemeClr val="tx1"/>
                </a:solidFill>
                <a:sym typeface="Wingdings" panose="05000000000000000000" pitchFamily="2" charset="2"/>
              </a:rPr>
              <a:t> B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239929" y="3943967"/>
            <a:ext cx="1513610" cy="4616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l" rtl="0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239929" y="4537899"/>
            <a:ext cx="1513610" cy="4616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l" rtl="0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239929" y="5131831"/>
            <a:ext cx="1513610" cy="4616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l" rtl="0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5239929" y="5725763"/>
            <a:ext cx="1513610" cy="4616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 rtl="0"/>
            <a:r>
              <a:rPr lang="en-US" sz="2400" dirty="0">
                <a:solidFill>
                  <a:schemeClr val="tx1"/>
                </a:solidFill>
              </a:rPr>
              <a:t>B </a:t>
            </a:r>
            <a:r>
              <a:rPr lang="en-US" sz="2400" dirty="0">
                <a:solidFill>
                  <a:schemeClr val="tx1"/>
                </a:solidFill>
                <a:sym typeface="Wingdings" panose="05000000000000000000" pitchFamily="2" charset="2"/>
              </a:rPr>
              <a:t> C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6550223"/>
            <a:ext cx="20855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Slide courtesy of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Ittay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Eyal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he-IL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BD7F7-68FA-42E9-A894-91657511B043}" type="slidenum">
              <a:rPr lang="he-IL" smtClean="0"/>
              <a:pPr/>
              <a:t>43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123344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Global Ledger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5239929" y="974307"/>
            <a:ext cx="1513610" cy="4616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l" rtl="0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239929" y="1568239"/>
            <a:ext cx="1513610" cy="4616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 rtl="0"/>
            <a:r>
              <a:rPr lang="en-US" sz="2400" dirty="0">
                <a:solidFill>
                  <a:schemeClr val="tx1"/>
                </a:solidFill>
                <a:sym typeface="Wingdings" panose="05000000000000000000" pitchFamily="2" charset="2"/>
              </a:rPr>
              <a:t>M  A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239929" y="2162171"/>
            <a:ext cx="1513610" cy="4616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l" rtl="0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239929" y="2756103"/>
            <a:ext cx="1513610" cy="4616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l" rtl="0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239929" y="3350035"/>
            <a:ext cx="1513610" cy="4616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 rtl="0"/>
            <a:r>
              <a:rPr lang="en-US" sz="2400" dirty="0">
                <a:solidFill>
                  <a:schemeClr val="tx1"/>
                </a:solidFill>
              </a:rPr>
              <a:t>A </a:t>
            </a:r>
            <a:r>
              <a:rPr lang="en-US" sz="2400" dirty="0">
                <a:solidFill>
                  <a:schemeClr val="tx1"/>
                </a:solidFill>
                <a:sym typeface="Wingdings" panose="05000000000000000000" pitchFamily="2" charset="2"/>
              </a:rPr>
              <a:t> B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239929" y="3943967"/>
            <a:ext cx="1513610" cy="4616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l" rtl="0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239929" y="4537899"/>
            <a:ext cx="1513610" cy="461665"/>
          </a:xfrm>
          <a:prstGeom prst="rect">
            <a:avLst/>
          </a:prstGeom>
          <a:solidFill>
            <a:schemeClr val="bg1">
              <a:lumMod val="75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 rtl="0"/>
            <a:r>
              <a:rPr lang="en-US" sz="2400" dirty="0">
                <a:solidFill>
                  <a:schemeClr val="tx1"/>
                </a:solidFill>
              </a:rPr>
              <a:t>A </a:t>
            </a:r>
            <a:r>
              <a:rPr lang="en-US" sz="2400" dirty="0">
                <a:solidFill>
                  <a:schemeClr val="tx1"/>
                </a:solidFill>
                <a:sym typeface="Wingdings" panose="05000000000000000000" pitchFamily="2" charset="2"/>
              </a:rPr>
              <a:t> C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5553076" y="4415157"/>
            <a:ext cx="962025" cy="68071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0" y="6550223"/>
            <a:ext cx="20855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Slide courtesy of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Ittay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Eyal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he-I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BD7F7-68FA-42E9-A894-91657511B043}" type="slidenum">
              <a:rPr lang="he-IL" smtClean="0"/>
              <a:pPr/>
              <a:t>44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899269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Global Ledger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5239929" y="974307"/>
            <a:ext cx="1513610" cy="4616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l" rtl="0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239929" y="1568239"/>
            <a:ext cx="1513610" cy="4616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 rtl="0"/>
            <a:r>
              <a:rPr lang="en-US" sz="2400" dirty="0">
                <a:solidFill>
                  <a:schemeClr val="tx1"/>
                </a:solidFill>
                <a:sym typeface="Wingdings" panose="05000000000000000000" pitchFamily="2" charset="2"/>
              </a:rPr>
              <a:t>M  A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239929" y="2162171"/>
            <a:ext cx="1513610" cy="4616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l" rtl="0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239929" y="2756103"/>
            <a:ext cx="1513610" cy="4616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l" rtl="0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239929" y="3350035"/>
            <a:ext cx="1513610" cy="4616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 rtl="0"/>
            <a:r>
              <a:rPr lang="en-US" sz="2400" dirty="0">
                <a:solidFill>
                  <a:schemeClr val="tx1"/>
                </a:solidFill>
              </a:rPr>
              <a:t>A </a:t>
            </a:r>
            <a:r>
              <a:rPr lang="en-US" sz="2400" dirty="0">
                <a:solidFill>
                  <a:schemeClr val="tx1"/>
                </a:solidFill>
                <a:sym typeface="Wingdings" panose="05000000000000000000" pitchFamily="2" charset="2"/>
              </a:rPr>
              <a:t> B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239929" y="3943967"/>
            <a:ext cx="1513610" cy="4616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l" rtl="0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239929" y="4537899"/>
            <a:ext cx="1513610" cy="4616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l" rtl="0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239929" y="5131831"/>
            <a:ext cx="1513610" cy="4616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l" rtl="0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5239929" y="5725763"/>
            <a:ext cx="1513610" cy="4616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 rtl="0"/>
            <a:r>
              <a:rPr lang="en-US" sz="2400" dirty="0">
                <a:solidFill>
                  <a:schemeClr val="tx1"/>
                </a:solidFill>
              </a:rPr>
              <a:t>B </a:t>
            </a:r>
            <a:r>
              <a:rPr lang="en-US" sz="2400" dirty="0">
                <a:solidFill>
                  <a:schemeClr val="tx1"/>
                </a:solidFill>
                <a:sym typeface="Wingdings" panose="05000000000000000000" pitchFamily="2" charset="2"/>
              </a:rPr>
              <a:t> C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6550223"/>
            <a:ext cx="20855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Slide courtesy of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Ittay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Eyal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he-IL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BD7F7-68FA-42E9-A894-91657511B043}" type="slidenum">
              <a:rPr lang="he-IL" smtClean="0"/>
              <a:pPr/>
              <a:t>45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050018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Challenges</a:t>
            </a:r>
            <a:endParaRPr lang="en-US" dirty="0"/>
          </a:p>
        </p:txBody>
      </p:sp>
      <p:sp>
        <p:nvSpPr>
          <p:cNvPr id="4" name="Smiley Face 3"/>
          <p:cNvSpPr/>
          <p:nvPr/>
        </p:nvSpPr>
        <p:spPr>
          <a:xfrm>
            <a:off x="3119684" y="2244886"/>
            <a:ext cx="1608879" cy="1608879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2880" rIns="0" bIns="0" rtlCol="0" anchor="ctr"/>
          <a:lstStyle/>
          <a:p>
            <a:pPr algn="ctr"/>
            <a:r>
              <a:rPr lang="en-US" sz="4000" dirty="0" smtClean="0"/>
              <a:t>A</a:t>
            </a:r>
            <a:endParaRPr lang="en-US" sz="4000" dirty="0"/>
          </a:p>
        </p:txBody>
      </p:sp>
      <p:sp>
        <p:nvSpPr>
          <p:cNvPr id="7" name="Smiley Face 6"/>
          <p:cNvSpPr/>
          <p:nvPr/>
        </p:nvSpPr>
        <p:spPr>
          <a:xfrm>
            <a:off x="7780393" y="662590"/>
            <a:ext cx="1608879" cy="1608879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2880" rIns="0" bIns="0" rtlCol="0" anchor="ctr"/>
          <a:lstStyle/>
          <a:p>
            <a:pPr algn="ctr"/>
            <a:r>
              <a:rPr lang="en-US" sz="4000" dirty="0" smtClean="0"/>
              <a:t>B</a:t>
            </a:r>
            <a:endParaRPr lang="en-US" sz="4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111" b="91333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577" y="417028"/>
            <a:ext cx="1556491" cy="1556491"/>
          </a:xfrm>
          <a:prstGeom prst="rect">
            <a:avLst/>
          </a:prstGeom>
        </p:spPr>
      </p:pic>
      <p:cxnSp>
        <p:nvCxnSpPr>
          <p:cNvPr id="10" name="Straight Arrow Connector 9"/>
          <p:cNvCxnSpPr/>
          <p:nvPr/>
        </p:nvCxnSpPr>
        <p:spPr>
          <a:xfrm>
            <a:off x="2640563" y="1847461"/>
            <a:ext cx="639011" cy="707787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miley Face 10"/>
          <p:cNvSpPr/>
          <p:nvPr/>
        </p:nvSpPr>
        <p:spPr>
          <a:xfrm>
            <a:off x="7780392" y="3222287"/>
            <a:ext cx="1608879" cy="1608879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2880" rIns="0" bIns="0" rtlCol="0" anchor="ctr"/>
          <a:lstStyle/>
          <a:p>
            <a:pPr algn="ctr"/>
            <a:r>
              <a:rPr lang="en-US" sz="4000" dirty="0"/>
              <a:t>C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57943" y="4891411"/>
            <a:ext cx="10276114" cy="15696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marL="514350" indent="-514350" algn="l" rtl="0">
              <a:buFont typeface="+mj-lt"/>
              <a:buAutoNum type="arabicPeriod"/>
            </a:pPr>
            <a:r>
              <a:rPr lang="en-US" sz="3200" dirty="0" smtClean="0">
                <a:solidFill>
                  <a:schemeClr val="tx1"/>
                </a:solidFill>
              </a:rPr>
              <a:t>No stealing: Only Alice can move her money </a:t>
            </a:r>
            <a:endParaRPr lang="en-US" sz="3200" dirty="0">
              <a:solidFill>
                <a:schemeClr val="tx1"/>
              </a:solidFill>
            </a:endParaRPr>
          </a:p>
          <a:p>
            <a:pPr marL="514350" indent="-514350" algn="l" rtl="0">
              <a:buFont typeface="+mj-lt"/>
              <a:buAutoNum type="arabicPeriod"/>
              <a:tabLst>
                <a:tab pos="4402138" algn="ctr"/>
                <a:tab pos="8516938" algn="r"/>
              </a:tabLst>
            </a:pPr>
            <a:r>
              <a:rPr lang="en-US" sz="3200" dirty="0" smtClean="0">
                <a:solidFill>
                  <a:schemeClr val="tx1"/>
                </a:solidFill>
              </a:rPr>
              <a:t>No double-spending: Alice cannot duplicate her money </a:t>
            </a:r>
          </a:p>
          <a:p>
            <a:pPr marL="514350" indent="-514350" algn="l" rtl="0">
              <a:buFont typeface="+mj-lt"/>
              <a:buAutoNum type="arabicPeriod"/>
              <a:tabLst>
                <a:tab pos="4402138" algn="ctr"/>
                <a:tab pos="8516938" algn="r"/>
              </a:tabLst>
            </a:pPr>
            <a:r>
              <a:rPr lang="en-US" sz="3200" b="1" dirty="0">
                <a:solidFill>
                  <a:schemeClr val="tx1"/>
                </a:solidFill>
              </a:rPr>
              <a:t>Minting: Fair money creation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6550223"/>
            <a:ext cx="20855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Slide courtesy of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Ittay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Eyal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BD7F7-68FA-42E9-A894-91657511B043}" type="slidenum">
              <a:rPr lang="he-IL" smtClean="0"/>
              <a:pPr/>
              <a:t>46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945752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60 Seconds on Cryptographic Hashing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5952350" y="1451105"/>
                <a:ext cx="2190750" cy="2190750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rtl="0"/>
                <a:r>
                  <a:rPr lang="en-US" sz="3200" dirty="0" smtClean="0"/>
                  <a:t>Hash </a:t>
                </a:r>
              </a:p>
              <a:p>
                <a:pPr algn="ctr" rtl="0"/>
                <a:r>
                  <a:rPr lang="en-US" sz="3200" dirty="0" smtClean="0"/>
                  <a:t>Function</a:t>
                </a:r>
              </a:p>
              <a:p>
                <a:pPr algn="ctr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dirty="0" smtClean="0">
                          <a:latin typeface="Cambria Math" panose="02040503050406030204" pitchFamily="18" charset="0"/>
                        </a:rPr>
                        <m:t>𝐻</m:t>
                      </m:r>
                    </m:oMath>
                  </m:oMathPara>
                </a14:m>
                <a:endParaRPr lang="en-US" sz="3200" dirty="0" smtClean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2350" y="1451105"/>
                <a:ext cx="2190750" cy="219075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513186" y="1115319"/>
            <a:ext cx="4581330" cy="28623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l" rtl="0"/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</a:t>
            </a:r>
            <a:r>
              <a:rPr lang="en-US" dirty="0" err="1"/>
              <a:t>Duis</a:t>
            </a:r>
            <a:r>
              <a:rPr lang="en-US" dirty="0"/>
              <a:t>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cillum</a:t>
            </a:r>
            <a:r>
              <a:rPr lang="en-US" dirty="0"/>
              <a:t> </a:t>
            </a:r>
            <a:r>
              <a:rPr lang="en-US" dirty="0" err="1"/>
              <a:t>dolore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</a:t>
            </a:r>
            <a:r>
              <a:rPr lang="en-US" dirty="0"/>
              <a:t>. </a:t>
            </a:r>
            <a:r>
              <a:rPr lang="en-US" dirty="0" err="1"/>
              <a:t>Excepteur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</a:t>
            </a:r>
            <a:r>
              <a:rPr lang="en-US" dirty="0"/>
              <a:t> </a:t>
            </a:r>
            <a:r>
              <a:rPr lang="en-US" dirty="0" err="1"/>
              <a:t>cupidatat</a:t>
            </a:r>
            <a:r>
              <a:rPr lang="en-US" dirty="0"/>
              <a:t> non </a:t>
            </a:r>
            <a:r>
              <a:rPr lang="en-US" dirty="0" err="1"/>
              <a:t>proident</a:t>
            </a:r>
            <a:r>
              <a:rPr lang="en-US" dirty="0"/>
              <a:t>, </a:t>
            </a:r>
            <a:r>
              <a:rPr lang="en-US" dirty="0" err="1"/>
              <a:t>sunt</a:t>
            </a:r>
            <a:r>
              <a:rPr lang="en-US" dirty="0"/>
              <a:t>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</a:t>
            </a:r>
            <a:r>
              <a:rPr lang="en-US" dirty="0"/>
              <a:t> </a:t>
            </a:r>
            <a:r>
              <a:rPr lang="en-US" dirty="0" err="1"/>
              <a:t>anim</a:t>
            </a:r>
            <a:r>
              <a:rPr lang="en-US" dirty="0"/>
              <a:t>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.</a:t>
            </a:r>
          </a:p>
        </p:txBody>
      </p:sp>
      <p:cxnSp>
        <p:nvCxnSpPr>
          <p:cNvPr id="6" name="Straight Arrow Connector 5"/>
          <p:cNvCxnSpPr>
            <a:stCxn id="4" idx="3"/>
            <a:endCxn id="3" idx="1"/>
          </p:cNvCxnSpPr>
          <p:nvPr/>
        </p:nvCxnSpPr>
        <p:spPr>
          <a:xfrm>
            <a:off x="5094516" y="2546480"/>
            <a:ext cx="857834" cy="0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8143100" y="2548813"/>
            <a:ext cx="857834" cy="0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9000933" y="1946315"/>
            <a:ext cx="274630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0"/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56293a80e0394d25</a:t>
            </a:r>
          </a:p>
          <a:p>
            <a:pPr algn="ctr" rtl="0"/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2e995f2debccea82</a:t>
            </a:r>
          </a:p>
          <a:p>
            <a:pPr algn="ctr" rtl="0"/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23e4b5b2b150bee2</a:t>
            </a:r>
          </a:p>
          <a:p>
            <a:pPr algn="ctr" rtl="0"/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12729b3b39ac4d46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36892" y="4237693"/>
            <a:ext cx="21339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en-US" sz="3200" dirty="0" smtClean="0"/>
              <a:t>String input</a:t>
            </a: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8943246" y="3991471"/>
            <a:ext cx="286168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0"/>
            <a:r>
              <a:rPr lang="en-US" sz="3200" dirty="0" smtClean="0"/>
              <a:t>256 bit number </a:t>
            </a:r>
          </a:p>
          <a:p>
            <a:pPr algn="ctr" rtl="0"/>
            <a:r>
              <a:rPr lang="en-US" sz="3200" dirty="0" smtClean="0"/>
              <a:t>(for example)</a:t>
            </a:r>
            <a:endParaRPr lang="en-US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323461" y="5482276"/>
                <a:ext cx="11675706" cy="10772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l" rtl="0"/>
                <a:r>
                  <a:rPr lang="en-US" sz="3200" dirty="0" smtClean="0"/>
                  <a:t>Given a 256bit number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US" sz="3200" dirty="0" smtClean="0"/>
                  <a:t>, </a:t>
                </a:r>
                <a:r>
                  <a:rPr lang="en-US" sz="3200" dirty="0"/>
                  <a:t>one cannot find </a:t>
                </a:r>
                <a:r>
                  <a:rPr lang="en-US" sz="3200" dirty="0" smtClean="0"/>
                  <a:t>an input </a:t>
                </a:r>
                <a:r>
                  <a:rPr lang="en-US" sz="3200" dirty="0"/>
                  <a:t>string </a:t>
                </a:r>
                <a:r>
                  <a:rPr lang="en-US" sz="3200" dirty="0" smtClean="0"/>
                  <a:t>that results in </a:t>
                </a:r>
                <a14:m>
                  <m:oMath xmlns:m="http://schemas.openxmlformats.org/officeDocument/2006/math">
                    <m:r>
                      <a:rPr lang="en-US" sz="3200" i="1" dirty="0" smtClean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US" sz="3200" dirty="0" smtClean="0"/>
                  <a:t> faster </a:t>
                </a:r>
                <a:r>
                  <a:rPr lang="en-US" sz="3200" dirty="0"/>
                  <a:t>than repeatedly </a:t>
                </a:r>
                <a:r>
                  <a:rPr lang="en-US" sz="3200" dirty="0" smtClean="0"/>
                  <a:t>guessing inputs </a:t>
                </a:r>
                <a14:m>
                  <m:oMath xmlns:m="http://schemas.openxmlformats.org/officeDocument/2006/math">
                    <m:r>
                      <a:rPr lang="en-US" sz="3200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3200" dirty="0" smtClean="0"/>
                  <a:t> </a:t>
                </a:r>
                <a:r>
                  <a:rPr lang="en-US" sz="3200" dirty="0"/>
                  <a:t>and calculating </a:t>
                </a:r>
                <a14:m>
                  <m:oMath xmlns:m="http://schemas.openxmlformats.org/officeDocument/2006/math">
                    <m:r>
                      <a:rPr lang="en-US" sz="3200" i="1" dirty="0" smtClean="0">
                        <a:latin typeface="Cambria Math" panose="02040503050406030204" pitchFamily="18" charset="0"/>
                      </a:rPr>
                      <m:t>𝐻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200" dirty="0" smtClean="0"/>
                  <a:t>. </a:t>
                </a:r>
                <a:endParaRPr lang="en-US" sz="3200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461" y="5482276"/>
                <a:ext cx="11675706" cy="1077218"/>
              </a:xfrm>
              <a:prstGeom prst="rect">
                <a:avLst/>
              </a:prstGeom>
              <a:blipFill rotWithShape="0">
                <a:blip r:embed="rId3"/>
                <a:stretch>
                  <a:fillRect l="-1305" t="-6780" r="-1097" b="-180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0" y="6550223"/>
            <a:ext cx="20855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Slide courtesy of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Ittay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Eyal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he-IL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BD7F7-68FA-42E9-A894-91657511B043}" type="slidenum">
              <a:rPr lang="he-IL" smtClean="0"/>
              <a:pPr/>
              <a:t>47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582888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Mining </a:t>
            </a:r>
            <a:r>
              <a:rPr lang="en-US" dirty="0" smtClean="0"/>
              <a:t>– Minting for Proof of Work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40701" y="1242566"/>
                <a:ext cx="10910598" cy="40318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 rtl="0"/>
                <a:r>
                  <a:rPr lang="en-US" sz="3200" dirty="0" smtClean="0"/>
                  <a:t>Computationally difficult puzzle: </a:t>
                </a:r>
              </a:p>
              <a:p>
                <a:pPr algn="l" rtl="0"/>
                <a:endParaRPr lang="en-US" sz="3200" dirty="0" smtClean="0"/>
              </a:p>
              <a:p>
                <a:pPr algn="ctr" rtl="0"/>
                <a:r>
                  <a:rPr lang="en-US" sz="3200" dirty="0" smtClean="0"/>
                  <a:t>Find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3200" dirty="0" smtClean="0"/>
                  <a:t> such that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𝐻</m:t>
                    </m:r>
                    <m:d>
                      <m:dPr>
                        <m:ctrlPr>
                          <a:rPr lang="en-US" sz="3200" b="0" i="1" smtClean="0">
                            <a:latin typeface="Cambria Math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sz="32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sz="3200" b="0" i="1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sz="3200" dirty="0" smtClean="0"/>
                  <a:t> </a:t>
                </a:r>
              </a:p>
              <a:p>
                <a:pPr algn="l" rtl="0"/>
                <a:endParaRPr lang="en-US" sz="3200" dirty="0" smtClean="0"/>
              </a:p>
              <a:p>
                <a:pPr algn="l" rtl="0"/>
                <a:r>
                  <a:rPr lang="en-US" sz="3200" dirty="0"/>
                  <a:t>Solver guesses values for </a:t>
                </a:r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3200" dirty="0"/>
                  <a:t> until finding a valid one </a:t>
                </a:r>
              </a:p>
              <a:p>
                <a:pPr algn="l" rtl="0"/>
                <a:endParaRPr lang="en-US" sz="3200" dirty="0" smtClean="0"/>
              </a:p>
              <a:p>
                <a:pPr marL="457200" indent="-457200" algn="l" rtl="0">
                  <a:buFont typeface="Arial" panose="020B0604020202020204" pitchFamily="34" charset="0"/>
                  <a:buChar char="•"/>
                </a:pPr>
                <a:r>
                  <a:rPr lang="en-US" sz="3200" dirty="0" smtClean="0"/>
                  <a:t>Different strings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3200" dirty="0" smtClean="0"/>
                  <a:t> for different puzzles </a:t>
                </a:r>
              </a:p>
              <a:p>
                <a:pPr marL="457200" indent="-457200" algn="l" rtl="0">
                  <a:buFont typeface="Arial" panose="020B0604020202020204" pitchFamily="34" charset="0"/>
                  <a:buChar char="•"/>
                </a:pPr>
                <a:r>
                  <a:rPr lang="en-US" sz="3200" dirty="0" smtClean="0"/>
                  <a:t>The target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sz="3200" dirty="0" smtClean="0"/>
                  <a:t> determines the difficulty, average time to solve </a:t>
                </a: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701" y="1242566"/>
                <a:ext cx="10910598" cy="4031873"/>
              </a:xfrm>
              <a:prstGeom prst="rect">
                <a:avLst/>
              </a:prstGeom>
              <a:blipFill rotWithShape="0">
                <a:blip r:embed="rId2"/>
                <a:stretch>
                  <a:fillRect l="-1397" t="-1967" b="-42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0" y="6550223"/>
            <a:ext cx="20855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Slide courtesy of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Ittay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Eyal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he-I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BD7F7-68FA-42E9-A894-91657511B043}" type="slidenum">
              <a:rPr lang="he-IL" smtClean="0"/>
              <a:pPr/>
              <a:t>48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2296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Mining </a:t>
            </a:r>
            <a:r>
              <a:rPr lang="en-US" dirty="0" smtClean="0"/>
              <a:t>– Minting </a:t>
            </a:r>
            <a:r>
              <a:rPr lang="en-US" dirty="0"/>
              <a:t>for Proof of Work</a:t>
            </a:r>
          </a:p>
        </p:txBody>
      </p:sp>
      <p:sp>
        <p:nvSpPr>
          <p:cNvPr id="4" name="Smiley Face 3"/>
          <p:cNvSpPr/>
          <p:nvPr/>
        </p:nvSpPr>
        <p:spPr>
          <a:xfrm>
            <a:off x="2933072" y="2291539"/>
            <a:ext cx="1608879" cy="1608879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2880" rIns="0" bIns="0" rtlCol="0" anchor="ctr"/>
          <a:lstStyle/>
          <a:p>
            <a:pPr algn="ctr"/>
            <a:r>
              <a:rPr lang="en-US" sz="4000" dirty="0" smtClean="0"/>
              <a:t>A</a:t>
            </a:r>
            <a:endParaRPr lang="en-US" sz="4000" dirty="0"/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4627984" y="2196049"/>
            <a:ext cx="292981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loud 7"/>
          <p:cNvSpPr/>
          <p:nvPr/>
        </p:nvSpPr>
        <p:spPr>
          <a:xfrm>
            <a:off x="7643829" y="2172247"/>
            <a:ext cx="2640563" cy="184746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5458408" y="1611274"/>
            <a:ext cx="12689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en-US" sz="3200" dirty="0" smtClean="0"/>
              <a:t>puzzle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4627984" y="3128865"/>
            <a:ext cx="292981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627984" y="2544090"/>
            <a:ext cx="29298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en-US" sz="3200" dirty="0" smtClean="0"/>
              <a:t>solution (</a:t>
            </a:r>
            <a:r>
              <a:rPr lang="en-US" sz="3200" dirty="0" err="1" smtClean="0"/>
              <a:t>PoW</a:t>
            </a:r>
            <a:r>
              <a:rPr lang="en-US" sz="3200" dirty="0" smtClean="0"/>
              <a:t>)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 flipH="1">
            <a:off x="4627984" y="4088104"/>
            <a:ext cx="292981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111" b="91333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8635" y="3241463"/>
            <a:ext cx="1556491" cy="1556491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0" y="6550223"/>
            <a:ext cx="20855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Slide courtesy of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Ittay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Eyal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BD7F7-68FA-42E9-A894-91657511B043}" type="slidenum">
              <a:rPr lang="he-IL" smtClean="0"/>
              <a:pPr/>
              <a:t>49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10364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#1 Challenge: Complexity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Hard to reason about behavior as systems scale to large numbers of components and users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Poorly understood connections</a:t>
            </a:r>
          </a:p>
          <a:p>
            <a:pPr lvl="1"/>
            <a:r>
              <a:rPr lang="en-US" dirty="0" smtClean="0"/>
              <a:t>Need predictability to ensure scalable performance, reliable operation, etc.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61464-9EDF-AA45-9F02-3D8741CB6A53}" type="slidenum">
              <a:rPr lang="en-US" smtClean="0"/>
              <a:t>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150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Challenges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70663" y="993402"/>
            <a:ext cx="7280332" cy="40318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marL="514350" indent="-514350" algn="l" rtl="0">
              <a:buFont typeface="+mj-lt"/>
              <a:buAutoNum type="arabicPeriod"/>
            </a:pPr>
            <a:r>
              <a:rPr lang="en-US" sz="3200" dirty="0" smtClean="0">
                <a:solidFill>
                  <a:schemeClr val="tx1"/>
                </a:solidFill>
              </a:rPr>
              <a:t>No stealing: Only Alice can move her money </a:t>
            </a:r>
          </a:p>
          <a:p>
            <a:pPr lvl="1" rtl="0"/>
            <a:r>
              <a:rPr lang="en-US" sz="3200" b="1" dirty="0" smtClean="0">
                <a:solidFill>
                  <a:schemeClr val="accent6"/>
                </a:solidFill>
              </a:rPr>
              <a:t>Cryptographic </a:t>
            </a:r>
            <a:r>
              <a:rPr lang="en-US" sz="3200" b="1" dirty="0">
                <a:solidFill>
                  <a:schemeClr val="accent6"/>
                </a:solidFill>
              </a:rPr>
              <a:t>signatures </a:t>
            </a:r>
            <a:endParaRPr lang="en-US" sz="3200" dirty="0" smtClean="0">
              <a:solidFill>
                <a:schemeClr val="tx1"/>
              </a:solidFill>
            </a:endParaRPr>
          </a:p>
          <a:p>
            <a:pPr marL="514350" indent="-514350" algn="l" rtl="0">
              <a:buFont typeface="+mj-lt"/>
              <a:buAutoNum type="arabicPeriod"/>
              <a:tabLst>
                <a:tab pos="4402138" algn="ctr"/>
                <a:tab pos="8516938" algn="r"/>
              </a:tabLst>
            </a:pPr>
            <a:r>
              <a:rPr lang="en-US" sz="3200" dirty="0" smtClean="0">
                <a:solidFill>
                  <a:schemeClr val="tx1"/>
                </a:solidFill>
              </a:rPr>
              <a:t>No double-spending: Alice cannot duplicate her money </a:t>
            </a:r>
          </a:p>
          <a:p>
            <a:pPr lvl="1" rtl="0">
              <a:tabLst>
                <a:tab pos="4402138" algn="ctr"/>
                <a:tab pos="8516938" algn="r"/>
              </a:tabLst>
            </a:pPr>
            <a:r>
              <a:rPr lang="en-US" sz="3200" b="1" dirty="0" smtClean="0">
                <a:solidFill>
                  <a:schemeClr val="accent6"/>
                </a:solidFill>
              </a:rPr>
              <a:t>Global </a:t>
            </a:r>
            <a:r>
              <a:rPr lang="en-US" sz="3200" b="1" dirty="0">
                <a:solidFill>
                  <a:schemeClr val="accent6"/>
                </a:solidFill>
              </a:rPr>
              <a:t>ledger </a:t>
            </a:r>
            <a:endParaRPr lang="en-US" sz="3200" dirty="0" smtClean="0">
              <a:solidFill>
                <a:schemeClr val="tx1"/>
              </a:solidFill>
            </a:endParaRPr>
          </a:p>
          <a:p>
            <a:pPr marL="514350" indent="-514350" algn="l" rtl="0">
              <a:buFont typeface="+mj-lt"/>
              <a:buAutoNum type="arabicPeriod"/>
            </a:pPr>
            <a:r>
              <a:rPr lang="en-US" sz="3200" dirty="0">
                <a:solidFill>
                  <a:schemeClr val="tx1"/>
                </a:solidFill>
              </a:rPr>
              <a:t>Minting: Fair money </a:t>
            </a:r>
            <a:r>
              <a:rPr lang="en-US" sz="3200" dirty="0" smtClean="0">
                <a:solidFill>
                  <a:schemeClr val="tx1"/>
                </a:solidFill>
              </a:rPr>
              <a:t>creation</a:t>
            </a:r>
          </a:p>
          <a:p>
            <a:pPr lvl="1" rtl="0"/>
            <a:r>
              <a:rPr lang="en-US" sz="3200" b="1" dirty="0" smtClean="0">
                <a:solidFill>
                  <a:schemeClr val="accent6"/>
                </a:solidFill>
              </a:rPr>
              <a:t>Mint </a:t>
            </a:r>
            <a:r>
              <a:rPr lang="en-US" sz="3200" b="1" dirty="0">
                <a:solidFill>
                  <a:schemeClr val="accent6"/>
                </a:solidFill>
              </a:rPr>
              <a:t>for proof of </a:t>
            </a:r>
            <a:r>
              <a:rPr lang="en-US" sz="3200" b="1" dirty="0" smtClean="0">
                <a:solidFill>
                  <a:schemeClr val="accent6"/>
                </a:solidFill>
              </a:rPr>
              <a:t>work</a:t>
            </a:r>
            <a:endParaRPr lang="en-US" sz="3200" b="1" dirty="0">
              <a:solidFill>
                <a:schemeClr val="accent6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550223"/>
            <a:ext cx="20855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Slide courtesy of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Ittay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Eyal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BD7F7-68FA-42E9-A894-91657511B043}" type="slidenum">
              <a:rPr lang="he-IL" smtClean="0"/>
              <a:pPr/>
              <a:t>50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075173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Challenges</a:t>
            </a:r>
            <a:endParaRPr lang="en-US" dirty="0"/>
          </a:p>
        </p:txBody>
      </p:sp>
      <p:sp>
        <p:nvSpPr>
          <p:cNvPr id="4" name="Oval Callout 3"/>
          <p:cNvSpPr/>
          <p:nvPr/>
        </p:nvSpPr>
        <p:spPr>
          <a:xfrm>
            <a:off x="8415337" y="3820118"/>
            <a:ext cx="3462531" cy="1028539"/>
          </a:xfrm>
          <a:prstGeom prst="wedgeEllipseCallout">
            <a:avLst>
              <a:gd name="adj1" fmla="val -61587"/>
              <a:gd name="adj2" fmla="val 38191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n-US" sz="2400" dirty="0" smtClean="0"/>
              <a:t>Who gives money for puzzles?</a:t>
            </a:r>
            <a:endParaRPr lang="en-US" sz="2400" dirty="0"/>
          </a:p>
        </p:txBody>
      </p:sp>
      <p:sp>
        <p:nvSpPr>
          <p:cNvPr id="7" name="Oval Callout 6"/>
          <p:cNvSpPr/>
          <p:nvPr/>
        </p:nvSpPr>
        <p:spPr>
          <a:xfrm>
            <a:off x="7950995" y="998242"/>
            <a:ext cx="3926874" cy="1028539"/>
          </a:xfrm>
          <a:prstGeom prst="wedgeEllipseCallout">
            <a:avLst>
              <a:gd name="adj1" fmla="val -48874"/>
              <a:gd name="adj2" fmla="val 76391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n-US" sz="2400" dirty="0" smtClean="0"/>
              <a:t>Who runs the public key infrastructure?</a:t>
            </a:r>
            <a:endParaRPr lang="en-US" sz="2400" dirty="0"/>
          </a:p>
        </p:txBody>
      </p:sp>
      <p:sp>
        <p:nvSpPr>
          <p:cNvPr id="8" name="Oval Callout 7"/>
          <p:cNvSpPr/>
          <p:nvPr/>
        </p:nvSpPr>
        <p:spPr>
          <a:xfrm>
            <a:off x="8415337" y="2495068"/>
            <a:ext cx="3462532" cy="1028539"/>
          </a:xfrm>
          <a:prstGeom prst="wedgeEllipseCallout">
            <a:avLst>
              <a:gd name="adj1" fmla="val -62667"/>
              <a:gd name="adj2" fmla="val 72919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n-US" sz="2400" dirty="0" smtClean="0"/>
              <a:t>Who maintains the public ledger?</a:t>
            </a:r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3071326" y="5753191"/>
            <a:ext cx="6049347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 rtl="0"/>
            <a:r>
              <a:rPr lang="en-US" sz="3200" b="1" dirty="0" smtClean="0">
                <a:solidFill>
                  <a:srgbClr val="FF0000"/>
                </a:solidFill>
              </a:rPr>
              <a:t>Can this be decentralized? </a:t>
            </a:r>
          </a:p>
        </p:txBody>
      </p:sp>
      <p:sp>
        <p:nvSpPr>
          <p:cNvPr id="10" name="Rectangle 9"/>
          <p:cNvSpPr/>
          <p:nvPr/>
        </p:nvSpPr>
        <p:spPr>
          <a:xfrm>
            <a:off x="670663" y="993402"/>
            <a:ext cx="7280332" cy="40318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marL="514350" indent="-514350" algn="l" rtl="0">
              <a:buFont typeface="+mj-lt"/>
              <a:buAutoNum type="arabicPeriod"/>
            </a:pPr>
            <a:r>
              <a:rPr lang="en-US" sz="3200" dirty="0" smtClean="0">
                <a:solidFill>
                  <a:schemeClr val="tx1"/>
                </a:solidFill>
              </a:rPr>
              <a:t>No stealing: Only Alice can move her money </a:t>
            </a:r>
          </a:p>
          <a:p>
            <a:pPr lvl="1" rtl="0"/>
            <a:r>
              <a:rPr lang="en-US" sz="3200" b="1" dirty="0" smtClean="0">
                <a:solidFill>
                  <a:schemeClr val="accent6"/>
                </a:solidFill>
              </a:rPr>
              <a:t>Cryptographic </a:t>
            </a:r>
            <a:r>
              <a:rPr lang="en-US" sz="3200" b="1" dirty="0">
                <a:solidFill>
                  <a:schemeClr val="accent6"/>
                </a:solidFill>
              </a:rPr>
              <a:t>signatures </a:t>
            </a:r>
            <a:endParaRPr lang="en-US" sz="3200" dirty="0" smtClean="0">
              <a:solidFill>
                <a:schemeClr val="tx1"/>
              </a:solidFill>
            </a:endParaRPr>
          </a:p>
          <a:p>
            <a:pPr marL="514350" indent="-514350" algn="l" rtl="0">
              <a:buFont typeface="+mj-lt"/>
              <a:buAutoNum type="arabicPeriod"/>
              <a:tabLst>
                <a:tab pos="4402138" algn="ctr"/>
                <a:tab pos="8516938" algn="r"/>
              </a:tabLst>
            </a:pPr>
            <a:r>
              <a:rPr lang="en-US" sz="3200" dirty="0" smtClean="0">
                <a:solidFill>
                  <a:schemeClr val="tx1"/>
                </a:solidFill>
              </a:rPr>
              <a:t>No double-spending: Alice cannot duplicate her money </a:t>
            </a:r>
          </a:p>
          <a:p>
            <a:pPr lvl="1" rtl="0">
              <a:tabLst>
                <a:tab pos="4402138" algn="ctr"/>
                <a:tab pos="8516938" algn="r"/>
              </a:tabLst>
            </a:pPr>
            <a:r>
              <a:rPr lang="en-US" sz="3200" b="1" dirty="0" smtClean="0">
                <a:solidFill>
                  <a:schemeClr val="accent6"/>
                </a:solidFill>
              </a:rPr>
              <a:t>Global </a:t>
            </a:r>
            <a:r>
              <a:rPr lang="en-US" sz="3200" b="1" dirty="0">
                <a:solidFill>
                  <a:schemeClr val="accent6"/>
                </a:solidFill>
              </a:rPr>
              <a:t>ledger </a:t>
            </a:r>
            <a:endParaRPr lang="en-US" sz="3200" dirty="0" smtClean="0">
              <a:solidFill>
                <a:schemeClr val="tx1"/>
              </a:solidFill>
            </a:endParaRPr>
          </a:p>
          <a:p>
            <a:pPr marL="514350" indent="-514350" algn="l" rtl="0">
              <a:buFont typeface="+mj-lt"/>
              <a:buAutoNum type="arabicPeriod"/>
            </a:pPr>
            <a:r>
              <a:rPr lang="en-US" sz="3200" dirty="0">
                <a:solidFill>
                  <a:schemeClr val="tx1"/>
                </a:solidFill>
              </a:rPr>
              <a:t>Minting: Fair money </a:t>
            </a:r>
            <a:r>
              <a:rPr lang="en-US" sz="3200" dirty="0" smtClean="0">
                <a:solidFill>
                  <a:schemeClr val="tx1"/>
                </a:solidFill>
              </a:rPr>
              <a:t>creation</a:t>
            </a:r>
          </a:p>
          <a:p>
            <a:pPr lvl="1" rtl="0"/>
            <a:r>
              <a:rPr lang="en-US" sz="3200" b="1" dirty="0" smtClean="0">
                <a:solidFill>
                  <a:schemeClr val="accent6"/>
                </a:solidFill>
              </a:rPr>
              <a:t>Mint </a:t>
            </a:r>
            <a:r>
              <a:rPr lang="en-US" sz="3200" b="1" dirty="0">
                <a:solidFill>
                  <a:schemeClr val="accent6"/>
                </a:solidFill>
              </a:rPr>
              <a:t>for proof of </a:t>
            </a:r>
            <a:r>
              <a:rPr lang="en-US" sz="3200" b="1" dirty="0" smtClean="0">
                <a:solidFill>
                  <a:schemeClr val="accent6"/>
                </a:solidFill>
              </a:rPr>
              <a:t>work</a:t>
            </a:r>
            <a:endParaRPr lang="en-US" sz="3200" b="1" dirty="0">
              <a:solidFill>
                <a:schemeClr val="accent6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6550223"/>
            <a:ext cx="20855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Slide courtesy of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Ittay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Eyal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he-I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BD7F7-68FA-42E9-A894-91657511B043}" type="slidenum">
              <a:rPr lang="he-IL" smtClean="0"/>
              <a:pPr/>
              <a:t>51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61875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Replicated State Machine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16767" y="1448415"/>
            <a:ext cx="11358466" cy="2554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marL="457200" indent="-457200" algn="l" rtl="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1"/>
                </a:solidFill>
              </a:rPr>
              <a:t>Instead of one machine, use a </a:t>
            </a:r>
            <a:r>
              <a:rPr lang="en-US" sz="3200" b="1" i="1" dirty="0" smtClean="0">
                <a:solidFill>
                  <a:schemeClr val="tx1"/>
                </a:solidFill>
              </a:rPr>
              <a:t>replicated state machine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endParaRPr lang="en-US" sz="3200" dirty="0">
              <a:solidFill>
                <a:schemeClr val="tx1"/>
              </a:solidFill>
            </a:endParaRPr>
          </a:p>
          <a:p>
            <a:pPr marL="457200" indent="-457200" algn="l" rtl="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1"/>
                </a:solidFill>
              </a:rPr>
              <a:t>Multiple machines operate a single ledger, PKI, and mint fairly </a:t>
            </a:r>
          </a:p>
          <a:p>
            <a:pPr marL="457200" indent="-457200" algn="l" rtl="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1"/>
                </a:solidFill>
              </a:rPr>
              <a:t>A subset can behave arbitrarily – aka </a:t>
            </a:r>
            <a:r>
              <a:rPr lang="en-US" sz="3200" b="1" i="1" dirty="0" smtClean="0">
                <a:solidFill>
                  <a:schemeClr val="tx1"/>
                </a:solidFill>
              </a:rPr>
              <a:t>Byzantine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</a:p>
          <a:p>
            <a:pPr algn="l" rtl="0"/>
            <a:endParaRPr lang="en-US" sz="3200" dirty="0" smtClean="0">
              <a:solidFill>
                <a:schemeClr val="tx1"/>
              </a:solidFill>
            </a:endParaRPr>
          </a:p>
          <a:p>
            <a:pPr algn="ctr" rtl="0"/>
            <a:r>
              <a:rPr lang="en-US" sz="3200" b="1" dirty="0" smtClean="0">
                <a:solidFill>
                  <a:srgbClr val="FF0000"/>
                </a:solidFill>
              </a:rPr>
              <a:t>But who chooses the participating machines?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550223"/>
            <a:ext cx="20855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Slide courtesy of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Ittay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Eyal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BD7F7-68FA-42E9-A894-91657511B043}" type="slidenum">
              <a:rPr lang="he-IL" smtClean="0"/>
              <a:pPr/>
              <a:t>52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259639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Replicated State Machine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2670581" y="646331"/>
            <a:ext cx="6829064" cy="3796498"/>
          </a:xfrm>
          <a:prstGeom prst="roundRect">
            <a:avLst>
              <a:gd name="adj" fmla="val 7645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Autofit/>
          </a:bodyPr>
          <a:lstStyle/>
          <a:p>
            <a:endParaRPr lang="en-US" sz="3200" dirty="0">
              <a:solidFill>
                <a:schemeClr val="tx1"/>
              </a:solidFill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flipH="1" flipV="1">
            <a:off x="7428743" y="2912076"/>
            <a:ext cx="1279967" cy="166869"/>
          </a:xfrm>
          <a:prstGeom prst="line">
            <a:avLst/>
          </a:prstGeom>
          <a:noFill/>
          <a:ln w="28575">
            <a:solidFill>
              <a:schemeClr val="tx1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V="1">
            <a:off x="7354159" y="1973543"/>
            <a:ext cx="714566" cy="758473"/>
          </a:xfrm>
          <a:prstGeom prst="line">
            <a:avLst/>
          </a:prstGeom>
          <a:noFill/>
          <a:ln w="28575">
            <a:solidFill>
              <a:schemeClr val="tx1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5721163" y="1397409"/>
            <a:ext cx="625658" cy="643020"/>
          </a:xfrm>
          <a:prstGeom prst="line">
            <a:avLst/>
          </a:prstGeom>
          <a:noFill/>
          <a:ln w="28575">
            <a:solidFill>
              <a:schemeClr val="tx1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H="1" flipV="1">
            <a:off x="4107943" y="1416627"/>
            <a:ext cx="1253100" cy="623803"/>
          </a:xfrm>
          <a:prstGeom prst="line">
            <a:avLst/>
          </a:prstGeom>
          <a:noFill/>
          <a:ln w="28575">
            <a:solidFill>
              <a:schemeClr val="tx1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H="1">
            <a:off x="3438057" y="1397409"/>
            <a:ext cx="344006" cy="970656"/>
          </a:xfrm>
          <a:prstGeom prst="line">
            <a:avLst/>
          </a:prstGeom>
          <a:noFill/>
          <a:ln w="28575">
            <a:solidFill>
              <a:schemeClr val="tx1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>
            <a:off x="5031817" y="2475133"/>
            <a:ext cx="509286" cy="1176759"/>
          </a:xfrm>
          <a:prstGeom prst="line">
            <a:avLst/>
          </a:prstGeom>
          <a:noFill/>
          <a:ln w="28575">
            <a:solidFill>
              <a:schemeClr val="tx1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H="1" flipV="1">
            <a:off x="5795746" y="2220489"/>
            <a:ext cx="1123710" cy="691586"/>
          </a:xfrm>
          <a:prstGeom prst="line">
            <a:avLst/>
          </a:prstGeom>
          <a:noFill/>
          <a:ln w="28575">
            <a:solidFill>
              <a:schemeClr val="tx1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H="1">
            <a:off x="4216766" y="1217349"/>
            <a:ext cx="2055472" cy="0"/>
          </a:xfrm>
          <a:prstGeom prst="line">
            <a:avLst/>
          </a:prstGeom>
          <a:noFill/>
          <a:ln w="28575">
            <a:solidFill>
              <a:schemeClr val="tx1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0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33992" y="906882"/>
            <a:ext cx="721180" cy="767708"/>
          </a:xfrm>
          <a:prstGeom prst="rect">
            <a:avLst/>
          </a:prstGeom>
          <a:noFill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53872" y="1454681"/>
            <a:ext cx="721180" cy="767708"/>
          </a:xfrm>
          <a:prstGeom prst="rect">
            <a:avLst/>
          </a:prstGeom>
          <a:noFill/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75052" y="2807470"/>
            <a:ext cx="721180" cy="767708"/>
          </a:xfrm>
          <a:prstGeom prst="rect">
            <a:avLst/>
          </a:prstGeom>
          <a:noFill/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41219" y="2544580"/>
            <a:ext cx="721180" cy="767708"/>
          </a:xfrm>
          <a:prstGeom prst="rect">
            <a:avLst/>
          </a:prstGeom>
          <a:noFill/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73689" y="1824348"/>
            <a:ext cx="721180" cy="767708"/>
          </a:xfrm>
          <a:prstGeom prst="rect">
            <a:avLst/>
          </a:prstGeom>
          <a:noFill/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53235" y="933134"/>
            <a:ext cx="721180" cy="767708"/>
          </a:xfrm>
          <a:prstGeom prst="rect">
            <a:avLst/>
          </a:prstGeom>
          <a:noFill/>
        </p:spPr>
      </p:pic>
      <p:cxnSp>
        <p:nvCxnSpPr>
          <p:cNvPr id="66" name="Straight Connector 65"/>
          <p:cNvCxnSpPr/>
          <p:nvPr/>
        </p:nvCxnSpPr>
        <p:spPr>
          <a:xfrm flipH="1" flipV="1">
            <a:off x="3438057" y="2802769"/>
            <a:ext cx="1313556" cy="924339"/>
          </a:xfrm>
          <a:prstGeom prst="line">
            <a:avLst/>
          </a:prstGeom>
          <a:noFill/>
          <a:ln w="28575">
            <a:solidFill>
              <a:schemeClr val="tx1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Picture 26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10271" y="2265971"/>
            <a:ext cx="721180" cy="767708"/>
          </a:xfrm>
          <a:prstGeom prst="rect">
            <a:avLst/>
          </a:prstGeom>
          <a:noFill/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3322" y="3508619"/>
            <a:ext cx="721180" cy="767708"/>
          </a:xfrm>
          <a:prstGeom prst="rect">
            <a:avLst/>
          </a:prstGeom>
          <a:noFill/>
        </p:spPr>
      </p:pic>
      <p:cxnSp>
        <p:nvCxnSpPr>
          <p:cNvPr id="35" name="Straight Connector 34"/>
          <p:cNvCxnSpPr>
            <a:endCxn id="27" idx="2"/>
          </p:cNvCxnSpPr>
          <p:nvPr/>
        </p:nvCxnSpPr>
        <p:spPr>
          <a:xfrm flipH="1" flipV="1">
            <a:off x="3270861" y="3033680"/>
            <a:ext cx="120464" cy="2533273"/>
          </a:xfrm>
          <a:prstGeom prst="line">
            <a:avLst/>
          </a:prstGeom>
          <a:noFill/>
          <a:ln w="28575">
            <a:solidFill>
              <a:schemeClr val="tx1"/>
            </a:solidFill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/>
              <p:cNvSpPr/>
              <p:nvPr/>
            </p:nvSpPr>
            <p:spPr>
              <a:xfrm>
                <a:off x="2682233" y="4247910"/>
                <a:ext cx="1340979" cy="515146"/>
              </a:xfrm>
              <a:prstGeom prst="rect">
                <a:avLst/>
              </a:prstGeom>
              <a:ln/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solidFill>
                                <a:schemeClr val="tx1"/>
                              </a:solidFill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chemeClr val="tx1"/>
                              </a:solidFill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3" name="Rectangl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2233" y="4247910"/>
                <a:ext cx="1340979" cy="51514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0" name="Straight Connector 39"/>
          <p:cNvCxnSpPr/>
          <p:nvPr/>
        </p:nvCxnSpPr>
        <p:spPr>
          <a:xfrm flipV="1">
            <a:off x="5090972" y="3199054"/>
            <a:ext cx="1939237" cy="2663206"/>
          </a:xfrm>
          <a:prstGeom prst="line">
            <a:avLst/>
          </a:prstGeom>
          <a:noFill/>
          <a:ln w="28575">
            <a:solidFill>
              <a:schemeClr val="tx1"/>
            </a:solidFill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stCxn id="23" idx="2"/>
          </p:cNvCxnSpPr>
          <p:nvPr/>
        </p:nvCxnSpPr>
        <p:spPr>
          <a:xfrm>
            <a:off x="8935642" y="3575179"/>
            <a:ext cx="479944" cy="1572299"/>
          </a:xfrm>
          <a:prstGeom prst="line">
            <a:avLst/>
          </a:prstGeom>
          <a:noFill/>
          <a:ln w="28575">
            <a:solidFill>
              <a:schemeClr val="tx1"/>
            </a:solidFill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8" name="Group 47"/>
          <p:cNvGrpSpPr/>
          <p:nvPr/>
        </p:nvGrpSpPr>
        <p:grpSpPr>
          <a:xfrm>
            <a:off x="9999757" y="1087883"/>
            <a:ext cx="488045" cy="5128017"/>
            <a:chOff x="664129" y="1501836"/>
            <a:chExt cx="345981" cy="3635313"/>
          </a:xfrm>
        </p:grpSpPr>
        <p:sp>
          <p:nvSpPr>
            <p:cNvPr id="49" name="Rectangle 48"/>
            <p:cNvSpPr/>
            <p:nvPr/>
          </p:nvSpPr>
          <p:spPr>
            <a:xfrm>
              <a:off x="664129" y="1501836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64129" y="1637597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64129" y="1773358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64129" y="1909119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64129" y="2044880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664129" y="2180641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664129" y="2316402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64129" y="2452163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64129" y="2587924"/>
              <a:ext cx="345981" cy="105527"/>
            </a:xfrm>
            <a:prstGeom prst="rect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64129" y="2723685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64129" y="2859446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64129" y="2995207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64129" y="3130968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664129" y="3266729"/>
              <a:ext cx="345981" cy="105527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64129" y="3402490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64129" y="3538251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664129" y="3674012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64129" y="3809773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64129" y="3945534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64129" y="4081295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664129" y="4217056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664129" y="4352817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64129" y="4488578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664129" y="4624339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75" name="Rectangle 74"/>
            <p:cNvSpPr/>
            <p:nvPr/>
          </p:nvSpPr>
          <p:spPr>
            <a:xfrm>
              <a:off x="664129" y="4760100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664129" y="4895861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77" name="Rectangle 76"/>
            <p:cNvSpPr/>
            <p:nvPr/>
          </p:nvSpPr>
          <p:spPr>
            <a:xfrm>
              <a:off x="664129" y="5031622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</p:grpSp>
      <p:sp>
        <p:nvSpPr>
          <p:cNvPr id="78" name="TextBox 77"/>
          <p:cNvSpPr txBox="1"/>
          <p:nvPr/>
        </p:nvSpPr>
        <p:spPr>
          <a:xfrm>
            <a:off x="9854151" y="484220"/>
            <a:ext cx="7681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/>
              <a:t>Log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3287134" y="5707111"/>
            <a:ext cx="268576" cy="814197"/>
            <a:chOff x="5933426" y="4052062"/>
            <a:chExt cx="459306" cy="1392399"/>
          </a:xfrm>
        </p:grpSpPr>
        <p:cxnSp>
          <p:nvCxnSpPr>
            <p:cNvPr id="6" name="Straight Connector 5"/>
            <p:cNvCxnSpPr>
              <a:stCxn id="10" idx="4"/>
            </p:cNvCxnSpPr>
            <p:nvPr/>
          </p:nvCxnSpPr>
          <p:spPr>
            <a:xfrm>
              <a:off x="6161290" y="4343486"/>
              <a:ext cx="2443" cy="64126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flipH="1">
              <a:off x="5933426" y="4980372"/>
              <a:ext cx="228592" cy="46408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>
              <a:off x="6164140" y="4980372"/>
              <a:ext cx="228592" cy="46408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0"/>
            <p:cNvGrpSpPr/>
            <p:nvPr/>
          </p:nvGrpSpPr>
          <p:grpSpPr>
            <a:xfrm>
              <a:off x="5933426" y="4411267"/>
              <a:ext cx="459306" cy="315231"/>
              <a:chOff x="5933426" y="4411267"/>
              <a:chExt cx="459306" cy="464089"/>
            </a:xfrm>
          </p:grpSpPr>
          <p:cxnSp>
            <p:nvCxnSpPr>
              <p:cNvPr id="82" name="Straight Connector 81"/>
              <p:cNvCxnSpPr/>
              <p:nvPr/>
            </p:nvCxnSpPr>
            <p:spPr>
              <a:xfrm flipH="1">
                <a:off x="5933426" y="4411267"/>
                <a:ext cx="228592" cy="464089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>
                <a:off x="6164140" y="4411267"/>
                <a:ext cx="228592" cy="464089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Oval 9"/>
            <p:cNvSpPr/>
            <p:nvPr/>
          </p:nvSpPr>
          <p:spPr>
            <a:xfrm>
              <a:off x="6015578" y="4052062"/>
              <a:ext cx="291424" cy="291424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4763482" y="5899303"/>
            <a:ext cx="268576" cy="814197"/>
            <a:chOff x="5933426" y="4052062"/>
            <a:chExt cx="459306" cy="1392399"/>
          </a:xfrm>
        </p:grpSpPr>
        <p:cxnSp>
          <p:nvCxnSpPr>
            <p:cNvPr id="93" name="Straight Connector 92"/>
            <p:cNvCxnSpPr>
              <a:stCxn id="97" idx="4"/>
            </p:cNvCxnSpPr>
            <p:nvPr/>
          </p:nvCxnSpPr>
          <p:spPr>
            <a:xfrm>
              <a:off x="6161290" y="4343486"/>
              <a:ext cx="2443" cy="64126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 flipH="1">
              <a:off x="5933426" y="4980372"/>
              <a:ext cx="228592" cy="46408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>
              <a:off x="6164140" y="4980372"/>
              <a:ext cx="228592" cy="46408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6" name="Group 95"/>
            <p:cNvGrpSpPr/>
            <p:nvPr/>
          </p:nvGrpSpPr>
          <p:grpSpPr>
            <a:xfrm>
              <a:off x="5933426" y="4411267"/>
              <a:ext cx="459306" cy="315231"/>
              <a:chOff x="5933426" y="4411267"/>
              <a:chExt cx="459306" cy="464089"/>
            </a:xfrm>
          </p:grpSpPr>
          <p:cxnSp>
            <p:nvCxnSpPr>
              <p:cNvPr id="98" name="Straight Connector 97"/>
              <p:cNvCxnSpPr/>
              <p:nvPr/>
            </p:nvCxnSpPr>
            <p:spPr>
              <a:xfrm flipH="1">
                <a:off x="5933426" y="4411267"/>
                <a:ext cx="228592" cy="464089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/>
              <p:cNvCxnSpPr/>
              <p:nvPr/>
            </p:nvCxnSpPr>
            <p:spPr>
              <a:xfrm>
                <a:off x="6164140" y="4411267"/>
                <a:ext cx="228592" cy="464089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7" name="Oval 96"/>
            <p:cNvSpPr/>
            <p:nvPr/>
          </p:nvSpPr>
          <p:spPr>
            <a:xfrm>
              <a:off x="6015578" y="4052062"/>
              <a:ext cx="291424" cy="291424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cxnSp>
        <p:nvCxnSpPr>
          <p:cNvPr id="108" name="Straight Connector 107"/>
          <p:cNvCxnSpPr/>
          <p:nvPr/>
        </p:nvCxnSpPr>
        <p:spPr>
          <a:xfrm flipV="1">
            <a:off x="3738342" y="4175841"/>
            <a:ext cx="836832" cy="1566212"/>
          </a:xfrm>
          <a:prstGeom prst="line">
            <a:avLst/>
          </a:prstGeom>
          <a:noFill/>
          <a:ln w="28575">
            <a:solidFill>
              <a:schemeClr val="tx1"/>
            </a:solidFill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907324" y="6101483"/>
            <a:ext cx="421910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3200" dirty="0"/>
              <a:t>A</a:t>
            </a:r>
            <a:endParaRPr lang="he-IL" sz="3200" dirty="0"/>
          </a:p>
        </p:txBody>
      </p:sp>
      <p:sp>
        <p:nvSpPr>
          <p:cNvPr id="125" name="TextBox 124"/>
          <p:cNvSpPr txBox="1"/>
          <p:nvPr/>
        </p:nvSpPr>
        <p:spPr>
          <a:xfrm>
            <a:off x="4408193" y="6293675"/>
            <a:ext cx="421910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3200" dirty="0"/>
              <a:t>B</a:t>
            </a:r>
            <a:endParaRPr lang="he-IL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7" name="Rectangle 126"/>
              <p:cNvSpPr/>
              <p:nvPr/>
            </p:nvSpPr>
            <p:spPr>
              <a:xfrm>
                <a:off x="3457703" y="4897916"/>
                <a:ext cx="1340979" cy="515146"/>
              </a:xfrm>
              <a:prstGeom prst="rect">
                <a:avLst/>
              </a:prstGeom>
              <a:ln/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solidFill>
                                <a:schemeClr val="tx1"/>
                              </a:solidFill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chemeClr val="tx1"/>
                              </a:solidFill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7" name="Rectangle 1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7703" y="4897916"/>
                <a:ext cx="1340979" cy="51514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8" name="Rectangle 127"/>
              <p:cNvSpPr/>
              <p:nvPr/>
            </p:nvSpPr>
            <p:spPr>
              <a:xfrm>
                <a:off x="4902958" y="5013847"/>
                <a:ext cx="1340979" cy="515146"/>
              </a:xfrm>
              <a:prstGeom prst="rect">
                <a:avLst/>
              </a:prstGeom>
              <a:ln/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solidFill>
                                <a:schemeClr val="tx1"/>
                              </a:solidFill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chemeClr val="tx1"/>
                              </a:solidFill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8" name="Rectangle 1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2958" y="5013847"/>
                <a:ext cx="1340979" cy="515146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4" name="Group 83"/>
          <p:cNvGrpSpPr/>
          <p:nvPr/>
        </p:nvGrpSpPr>
        <p:grpSpPr>
          <a:xfrm>
            <a:off x="9365357" y="5276931"/>
            <a:ext cx="268576" cy="814197"/>
            <a:chOff x="5933426" y="4052062"/>
            <a:chExt cx="459306" cy="1392399"/>
          </a:xfrm>
        </p:grpSpPr>
        <p:cxnSp>
          <p:nvCxnSpPr>
            <p:cNvPr id="85" name="Straight Connector 84"/>
            <p:cNvCxnSpPr>
              <a:stCxn id="89" idx="4"/>
            </p:cNvCxnSpPr>
            <p:nvPr/>
          </p:nvCxnSpPr>
          <p:spPr>
            <a:xfrm>
              <a:off x="6161290" y="4343486"/>
              <a:ext cx="2443" cy="64126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flipH="1">
              <a:off x="5933426" y="4980372"/>
              <a:ext cx="228592" cy="46408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6164140" y="4980372"/>
              <a:ext cx="228592" cy="46408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8" name="Group 87"/>
            <p:cNvGrpSpPr/>
            <p:nvPr/>
          </p:nvGrpSpPr>
          <p:grpSpPr>
            <a:xfrm>
              <a:off x="5933426" y="4411267"/>
              <a:ext cx="459306" cy="315231"/>
              <a:chOff x="5933426" y="4411267"/>
              <a:chExt cx="459306" cy="464089"/>
            </a:xfrm>
          </p:grpSpPr>
          <p:cxnSp>
            <p:nvCxnSpPr>
              <p:cNvPr id="90" name="Straight Connector 89"/>
              <p:cNvCxnSpPr/>
              <p:nvPr/>
            </p:nvCxnSpPr>
            <p:spPr>
              <a:xfrm flipH="1">
                <a:off x="5933426" y="4411267"/>
                <a:ext cx="228592" cy="464089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/>
              <p:nvPr/>
            </p:nvCxnSpPr>
            <p:spPr>
              <a:xfrm>
                <a:off x="6164140" y="4411267"/>
                <a:ext cx="228592" cy="464089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9" name="Oval 88"/>
            <p:cNvSpPr/>
            <p:nvPr/>
          </p:nvSpPr>
          <p:spPr>
            <a:xfrm>
              <a:off x="6015578" y="4052062"/>
              <a:ext cx="291424" cy="291424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sp>
        <p:nvSpPr>
          <p:cNvPr id="100" name="TextBox 99"/>
          <p:cNvSpPr txBox="1"/>
          <p:nvPr/>
        </p:nvSpPr>
        <p:spPr>
          <a:xfrm>
            <a:off x="0" y="6550223"/>
            <a:ext cx="20855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Slide courtesy of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Ittay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Eyal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he-IL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BD7F7-68FA-42E9-A894-91657511B043}" type="slidenum">
              <a:rPr lang="he-IL" smtClean="0"/>
              <a:pPr/>
              <a:t>53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987432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628506" y="1168848"/>
            <a:ext cx="8934989" cy="4418221"/>
          </a:xfrm>
          <a:prstGeom prst="roundRect">
            <a:avLst>
              <a:gd name="adj" fmla="val 7645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Autofit/>
          </a:bodyPr>
          <a:lstStyle/>
          <a:p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668362" y="2716244"/>
            <a:ext cx="1090569" cy="1389766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Nakamoto’s</a:t>
            </a:r>
            <a:r>
              <a:rPr lang="en-US" dirty="0" smtClean="0"/>
              <a:t> Blockchain</a:t>
            </a:r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5353417" y="2821275"/>
            <a:ext cx="345981" cy="1191615"/>
            <a:chOff x="845729" y="974306"/>
            <a:chExt cx="1513610" cy="5213121"/>
          </a:xfrm>
        </p:grpSpPr>
        <p:sp>
          <p:nvSpPr>
            <p:cNvPr id="5" name="Rectangle 4"/>
            <p:cNvSpPr/>
            <p:nvPr/>
          </p:nvSpPr>
          <p:spPr>
            <a:xfrm>
              <a:off x="845729" y="974306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845729" y="1568238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845729" y="2162170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845729" y="2756102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45729" y="3350034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45729" y="3943966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845729" y="4537898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845729" y="5131830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845729" y="5725762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</p:grpSp>
      <p:sp>
        <p:nvSpPr>
          <p:cNvPr id="16" name="Rectangle 15"/>
          <p:cNvSpPr/>
          <p:nvPr/>
        </p:nvSpPr>
        <p:spPr>
          <a:xfrm>
            <a:off x="5901544" y="2716244"/>
            <a:ext cx="1090569" cy="1389766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6586599" y="2821275"/>
            <a:ext cx="345981" cy="1191615"/>
            <a:chOff x="845729" y="974306"/>
            <a:chExt cx="1513610" cy="5213121"/>
          </a:xfrm>
        </p:grpSpPr>
        <p:sp>
          <p:nvSpPr>
            <p:cNvPr id="18" name="Rectangle 17"/>
            <p:cNvSpPr/>
            <p:nvPr/>
          </p:nvSpPr>
          <p:spPr>
            <a:xfrm>
              <a:off x="845729" y="974306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845729" y="1568238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845729" y="2162170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845729" y="2756102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845729" y="3350034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845729" y="3943966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845729" y="4537898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845729" y="5131830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845729" y="5725762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</p:grpSp>
      <p:sp>
        <p:nvSpPr>
          <p:cNvPr id="27" name="Rectangle 26"/>
          <p:cNvSpPr/>
          <p:nvPr/>
        </p:nvSpPr>
        <p:spPr>
          <a:xfrm>
            <a:off x="7134726" y="2716244"/>
            <a:ext cx="1090569" cy="1389766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819781" y="2821275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7819781" y="2957036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7819781" y="3092797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7819781" y="3228558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7819781" y="3364319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7819781" y="3500080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7819781" y="3635841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7819781" y="3771602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7819781" y="3907363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8367908" y="2716244"/>
            <a:ext cx="1090569" cy="1389766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39" name="Group 38"/>
          <p:cNvGrpSpPr/>
          <p:nvPr/>
        </p:nvGrpSpPr>
        <p:grpSpPr>
          <a:xfrm>
            <a:off x="9052963" y="2821275"/>
            <a:ext cx="345981" cy="1191615"/>
            <a:chOff x="845729" y="974306"/>
            <a:chExt cx="1513610" cy="5213121"/>
          </a:xfrm>
        </p:grpSpPr>
        <p:sp>
          <p:nvSpPr>
            <p:cNvPr id="40" name="Rectangle 39"/>
            <p:cNvSpPr/>
            <p:nvPr/>
          </p:nvSpPr>
          <p:spPr>
            <a:xfrm>
              <a:off x="845729" y="974306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845729" y="1568238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845729" y="2162170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845729" y="2756102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845729" y="3350034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845729" y="3943966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845729" y="4537898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845729" y="5131830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845729" y="5725762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2246853" y="1812230"/>
            <a:ext cx="345981" cy="3635313"/>
            <a:chOff x="664129" y="1501836"/>
            <a:chExt cx="345981" cy="3635313"/>
          </a:xfrm>
        </p:grpSpPr>
        <p:sp>
          <p:nvSpPr>
            <p:cNvPr id="50" name="Rectangle 49"/>
            <p:cNvSpPr/>
            <p:nvPr/>
          </p:nvSpPr>
          <p:spPr>
            <a:xfrm>
              <a:off x="664129" y="1501836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64129" y="1637597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64129" y="1773358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64129" y="1909119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664129" y="2044880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664129" y="2180641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64129" y="2316402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64129" y="2452163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64129" y="2587924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64129" y="2723685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64129" y="2859446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64129" y="2995207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664129" y="3130968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664129" y="3266729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64129" y="3402490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64129" y="3538251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664129" y="3674012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664129" y="3809773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64129" y="3945534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64129" y="4081295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64129" y="4217056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664129" y="4352817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664129" y="4488578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64129" y="4624339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664129" y="4760100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75" name="Rectangle 74"/>
            <p:cNvSpPr/>
            <p:nvPr/>
          </p:nvSpPr>
          <p:spPr>
            <a:xfrm>
              <a:off x="664129" y="4895861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664129" y="5031622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</p:grpSp>
      <p:sp>
        <p:nvSpPr>
          <p:cNvPr id="78" name="TextBox 77"/>
          <p:cNvSpPr txBox="1"/>
          <p:nvPr/>
        </p:nvSpPr>
        <p:spPr>
          <a:xfrm>
            <a:off x="2035762" y="1208420"/>
            <a:ext cx="7681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/>
              <a:t>Log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5901544" y="1222682"/>
            <a:ext cx="19656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err="1"/>
              <a:t>Blockchain</a:t>
            </a:r>
            <a:endParaRPr lang="en-US" sz="3200" dirty="0"/>
          </a:p>
        </p:txBody>
      </p:sp>
      <p:sp>
        <p:nvSpPr>
          <p:cNvPr id="80" name="TextBox 79"/>
          <p:cNvSpPr txBox="1"/>
          <p:nvPr/>
        </p:nvSpPr>
        <p:spPr>
          <a:xfrm>
            <a:off x="5911264" y="4150663"/>
            <a:ext cx="10711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/>
              <a:t>block</a:t>
            </a:r>
          </a:p>
        </p:txBody>
      </p:sp>
      <p:sp>
        <p:nvSpPr>
          <p:cNvPr id="82" name="Rectangle 81"/>
          <p:cNvSpPr/>
          <p:nvPr/>
        </p:nvSpPr>
        <p:spPr>
          <a:xfrm>
            <a:off x="7196381" y="2821275"/>
            <a:ext cx="552093" cy="377049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5963199" y="2821275"/>
            <a:ext cx="552093" cy="377049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4730017" y="2821275"/>
            <a:ext cx="552093" cy="377049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8429037" y="2826645"/>
            <a:ext cx="552093" cy="377049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106" name="Straight Arrow Connector 21"/>
          <p:cNvCxnSpPr/>
          <p:nvPr/>
        </p:nvCxnSpPr>
        <p:spPr>
          <a:xfrm rot="5400000" flipH="1" flipV="1">
            <a:off x="5547191" y="2800491"/>
            <a:ext cx="1191615" cy="1233182"/>
          </a:xfrm>
          <a:prstGeom prst="curvedConnector5">
            <a:avLst>
              <a:gd name="adj1" fmla="val -23086"/>
              <a:gd name="adj2" fmla="val 50000"/>
              <a:gd name="adj3" fmla="val 142595"/>
            </a:avLst>
          </a:prstGeom>
          <a:ln w="28575">
            <a:solidFill>
              <a:schemeClr val="tx1"/>
            </a:solidFill>
            <a:prstDash val="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21"/>
          <p:cNvCxnSpPr/>
          <p:nvPr/>
        </p:nvCxnSpPr>
        <p:spPr>
          <a:xfrm rot="5400000" flipH="1" flipV="1">
            <a:off x="6777316" y="2794535"/>
            <a:ext cx="1191615" cy="1233182"/>
          </a:xfrm>
          <a:prstGeom prst="curvedConnector5">
            <a:avLst>
              <a:gd name="adj1" fmla="val -23086"/>
              <a:gd name="adj2" fmla="val 50000"/>
              <a:gd name="adj3" fmla="val 142595"/>
            </a:avLst>
          </a:prstGeom>
          <a:ln w="28575">
            <a:solidFill>
              <a:schemeClr val="tx1"/>
            </a:solidFill>
            <a:prstDash val="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21"/>
          <p:cNvCxnSpPr/>
          <p:nvPr/>
        </p:nvCxnSpPr>
        <p:spPr>
          <a:xfrm rot="5400000" flipH="1" flipV="1">
            <a:off x="8007441" y="2788579"/>
            <a:ext cx="1191615" cy="1233182"/>
          </a:xfrm>
          <a:prstGeom prst="curvedConnector5">
            <a:avLst>
              <a:gd name="adj1" fmla="val -23086"/>
              <a:gd name="adj2" fmla="val 50000"/>
              <a:gd name="adj3" fmla="val 142595"/>
            </a:avLst>
          </a:prstGeom>
          <a:ln w="28575">
            <a:solidFill>
              <a:schemeClr val="tx1"/>
            </a:solidFill>
            <a:prstDash val="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Box 91"/>
          <p:cNvSpPr txBox="1"/>
          <p:nvPr/>
        </p:nvSpPr>
        <p:spPr>
          <a:xfrm>
            <a:off x="3340990" y="2709500"/>
            <a:ext cx="13644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/>
              <a:t>header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0" y="6550223"/>
            <a:ext cx="20855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Slide courtesy of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Ittay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Eyal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he-IL" dirty="0"/>
          </a:p>
        </p:txBody>
      </p:sp>
      <p:sp>
        <p:nvSpPr>
          <p:cNvPr id="28" name="Slide Number Placeholder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BD7F7-68FA-42E9-A894-91657511B043}" type="slidenum">
              <a:rPr lang="he-IL" smtClean="0"/>
              <a:pPr/>
              <a:t>54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777677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628506" y="1168848"/>
            <a:ext cx="8934989" cy="4418221"/>
          </a:xfrm>
          <a:prstGeom prst="roundRect">
            <a:avLst>
              <a:gd name="adj" fmla="val 7645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Autofit/>
          </a:bodyPr>
          <a:lstStyle/>
          <a:p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668362" y="2716244"/>
            <a:ext cx="1090569" cy="1389766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Nakamoto’s</a:t>
            </a:r>
            <a:r>
              <a:rPr lang="en-US" dirty="0" smtClean="0"/>
              <a:t> Blockchain</a:t>
            </a:r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5353417" y="2821275"/>
            <a:ext cx="345981" cy="1191615"/>
            <a:chOff x="845729" y="974306"/>
            <a:chExt cx="1513610" cy="5213121"/>
          </a:xfrm>
        </p:grpSpPr>
        <p:sp>
          <p:nvSpPr>
            <p:cNvPr id="5" name="Rectangle 4"/>
            <p:cNvSpPr/>
            <p:nvPr/>
          </p:nvSpPr>
          <p:spPr>
            <a:xfrm>
              <a:off x="845729" y="974306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845729" y="1568238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845729" y="2162170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845729" y="2756102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45729" y="3350034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45729" y="3943966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845729" y="4537898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845729" y="5131830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845729" y="5725762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</p:grpSp>
      <p:sp>
        <p:nvSpPr>
          <p:cNvPr id="16" name="Rectangle 15"/>
          <p:cNvSpPr/>
          <p:nvPr/>
        </p:nvSpPr>
        <p:spPr>
          <a:xfrm>
            <a:off x="5901544" y="2716244"/>
            <a:ext cx="1090569" cy="1389766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6586599" y="2821275"/>
            <a:ext cx="345981" cy="1191615"/>
            <a:chOff x="845729" y="974306"/>
            <a:chExt cx="1513610" cy="5213121"/>
          </a:xfrm>
        </p:grpSpPr>
        <p:sp>
          <p:nvSpPr>
            <p:cNvPr id="18" name="Rectangle 17"/>
            <p:cNvSpPr/>
            <p:nvPr/>
          </p:nvSpPr>
          <p:spPr>
            <a:xfrm>
              <a:off x="845729" y="974306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845729" y="1568238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845729" y="2162170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845729" y="2756102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845729" y="3350034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845729" y="3943966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845729" y="4537898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845729" y="5131830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845729" y="5725762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</p:grpSp>
      <p:sp>
        <p:nvSpPr>
          <p:cNvPr id="27" name="Rectangle 26"/>
          <p:cNvSpPr/>
          <p:nvPr/>
        </p:nvSpPr>
        <p:spPr>
          <a:xfrm>
            <a:off x="7134726" y="2716244"/>
            <a:ext cx="1090569" cy="1389766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819781" y="2821275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7819781" y="2957036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7819781" y="3092797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7819781" y="3228558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7819781" y="3364319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7819781" y="3500080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7819781" y="3635841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7819781" y="3771602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7819781" y="3907363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8367908" y="2716244"/>
            <a:ext cx="1090569" cy="1389766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39" name="Group 38"/>
          <p:cNvGrpSpPr/>
          <p:nvPr/>
        </p:nvGrpSpPr>
        <p:grpSpPr>
          <a:xfrm>
            <a:off x="9052963" y="2821275"/>
            <a:ext cx="345981" cy="1191615"/>
            <a:chOff x="845729" y="974306"/>
            <a:chExt cx="1513610" cy="5213121"/>
          </a:xfrm>
        </p:grpSpPr>
        <p:sp>
          <p:nvSpPr>
            <p:cNvPr id="40" name="Rectangle 39"/>
            <p:cNvSpPr/>
            <p:nvPr/>
          </p:nvSpPr>
          <p:spPr>
            <a:xfrm>
              <a:off x="845729" y="974306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845729" y="1568238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845729" y="2162170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845729" y="2756102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845729" y="3350034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845729" y="3943966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845729" y="4537898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845729" y="5131830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845729" y="5725762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2246853" y="1812230"/>
            <a:ext cx="345981" cy="3635313"/>
            <a:chOff x="664129" y="1501836"/>
            <a:chExt cx="345981" cy="3635313"/>
          </a:xfrm>
        </p:grpSpPr>
        <p:sp>
          <p:nvSpPr>
            <p:cNvPr id="50" name="Rectangle 49"/>
            <p:cNvSpPr/>
            <p:nvPr/>
          </p:nvSpPr>
          <p:spPr>
            <a:xfrm>
              <a:off x="664129" y="1501836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64129" y="1637597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64129" y="1773358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64129" y="1909119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664129" y="2044880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664129" y="2180641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64129" y="2316402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64129" y="2452163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64129" y="2587924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64129" y="2723685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64129" y="2859446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64129" y="2995207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664129" y="3130968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664129" y="3266729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64129" y="3402490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64129" y="3538251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664129" y="3674012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664129" y="3809773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64129" y="3945534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64129" y="4081295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64129" y="4217056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664129" y="4352817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664129" y="4488578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64129" y="4624339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664129" y="4760100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75" name="Rectangle 74"/>
            <p:cNvSpPr/>
            <p:nvPr/>
          </p:nvSpPr>
          <p:spPr>
            <a:xfrm>
              <a:off x="664129" y="4895861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664129" y="5031622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</p:grpSp>
      <p:sp>
        <p:nvSpPr>
          <p:cNvPr id="78" name="TextBox 77"/>
          <p:cNvSpPr txBox="1"/>
          <p:nvPr/>
        </p:nvSpPr>
        <p:spPr>
          <a:xfrm>
            <a:off x="2035762" y="1208420"/>
            <a:ext cx="7681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/>
              <a:t>Log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5901544" y="1222682"/>
            <a:ext cx="19656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err="1"/>
              <a:t>Blockchain</a:t>
            </a:r>
            <a:endParaRPr lang="en-US" sz="3200" dirty="0"/>
          </a:p>
        </p:txBody>
      </p:sp>
      <p:sp>
        <p:nvSpPr>
          <p:cNvPr id="80" name="TextBox 79"/>
          <p:cNvSpPr txBox="1"/>
          <p:nvPr/>
        </p:nvSpPr>
        <p:spPr>
          <a:xfrm>
            <a:off x="5911264" y="4150663"/>
            <a:ext cx="10711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/>
              <a:t>block</a:t>
            </a:r>
          </a:p>
        </p:txBody>
      </p:sp>
      <p:sp>
        <p:nvSpPr>
          <p:cNvPr id="82" name="Rectangle 81"/>
          <p:cNvSpPr/>
          <p:nvPr/>
        </p:nvSpPr>
        <p:spPr>
          <a:xfrm>
            <a:off x="7196381" y="2821275"/>
            <a:ext cx="552093" cy="377049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262890" y="3034079"/>
            <a:ext cx="134969" cy="105527"/>
          </a:xfrm>
          <a:prstGeom prst="rect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4" name="Rectangle 83"/>
          <p:cNvSpPr/>
          <p:nvPr/>
        </p:nvSpPr>
        <p:spPr>
          <a:xfrm>
            <a:off x="5963199" y="2821275"/>
            <a:ext cx="552093" cy="377049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6029708" y="3034079"/>
            <a:ext cx="134969" cy="105527"/>
          </a:xfrm>
          <a:prstGeom prst="rect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7" name="Rectangle 86"/>
          <p:cNvSpPr/>
          <p:nvPr/>
        </p:nvSpPr>
        <p:spPr>
          <a:xfrm>
            <a:off x="4730017" y="2821275"/>
            <a:ext cx="552093" cy="377049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4796526" y="3034079"/>
            <a:ext cx="134969" cy="105527"/>
          </a:xfrm>
          <a:prstGeom prst="rect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0" name="Rectangle 89"/>
          <p:cNvSpPr/>
          <p:nvPr/>
        </p:nvSpPr>
        <p:spPr>
          <a:xfrm>
            <a:off x="8429037" y="2826645"/>
            <a:ext cx="552093" cy="377049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8495546" y="3039449"/>
            <a:ext cx="134969" cy="105527"/>
          </a:xfrm>
          <a:prstGeom prst="rect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98" name="Straight Arrow Connector 21"/>
          <p:cNvCxnSpPr>
            <a:stCxn id="86" idx="0"/>
            <a:endCxn id="15" idx="0"/>
          </p:cNvCxnSpPr>
          <p:nvPr/>
        </p:nvCxnSpPr>
        <p:spPr>
          <a:xfrm rot="16200000" flipV="1">
            <a:off x="5496502" y="2433388"/>
            <a:ext cx="317834" cy="883546"/>
          </a:xfrm>
          <a:prstGeom prst="curvedConnector3">
            <a:avLst>
              <a:gd name="adj1" fmla="val 171924"/>
            </a:avLst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21"/>
          <p:cNvCxnSpPr>
            <a:stCxn id="6" idx="0"/>
            <a:endCxn id="16" idx="0"/>
          </p:cNvCxnSpPr>
          <p:nvPr/>
        </p:nvCxnSpPr>
        <p:spPr>
          <a:xfrm rot="16200000" flipV="1">
            <a:off x="6729684" y="2433388"/>
            <a:ext cx="317834" cy="883546"/>
          </a:xfrm>
          <a:prstGeom prst="curvedConnector3">
            <a:avLst>
              <a:gd name="adj1" fmla="val 171924"/>
            </a:avLst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Arrow Connector 21"/>
          <p:cNvCxnSpPr>
            <a:stCxn id="91" idx="0"/>
            <a:endCxn id="27" idx="0"/>
          </p:cNvCxnSpPr>
          <p:nvPr/>
        </p:nvCxnSpPr>
        <p:spPr>
          <a:xfrm rot="16200000" flipV="1">
            <a:off x="7959918" y="2436336"/>
            <a:ext cx="323204" cy="883020"/>
          </a:xfrm>
          <a:prstGeom prst="curvedConnector3">
            <a:avLst>
              <a:gd name="adj1" fmla="val 170729"/>
            </a:avLst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Box 91"/>
          <p:cNvSpPr txBox="1"/>
          <p:nvPr/>
        </p:nvSpPr>
        <p:spPr>
          <a:xfrm>
            <a:off x="3340990" y="2709500"/>
            <a:ext cx="13644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/>
              <a:t>header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0" y="6550223"/>
            <a:ext cx="20855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Slide courtesy of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Ittay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Eyal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he-IL" dirty="0"/>
          </a:p>
        </p:txBody>
      </p:sp>
      <p:sp>
        <p:nvSpPr>
          <p:cNvPr id="49" name="Slide Number Placeholder 4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BD7F7-68FA-42E9-A894-91657511B043}" type="slidenum">
              <a:rPr lang="he-IL" smtClean="0"/>
              <a:pPr/>
              <a:t>55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842906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6" name="Straight Connector 105"/>
          <p:cNvCxnSpPr>
            <a:stCxn id="38" idx="1"/>
            <a:endCxn id="15" idx="3"/>
          </p:cNvCxnSpPr>
          <p:nvPr/>
        </p:nvCxnSpPr>
        <p:spPr>
          <a:xfrm flipH="1">
            <a:off x="5758931" y="3411127"/>
            <a:ext cx="2608977" cy="0"/>
          </a:xfrm>
          <a:prstGeom prst="line">
            <a:avLst/>
          </a:prstGeom>
          <a:noFill/>
          <a:ln w="28575">
            <a:solidFill>
              <a:schemeClr val="tx1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ounded Rectangle 2"/>
          <p:cNvSpPr/>
          <p:nvPr/>
        </p:nvSpPr>
        <p:spPr>
          <a:xfrm>
            <a:off x="1628506" y="1168848"/>
            <a:ext cx="8934989" cy="4418221"/>
          </a:xfrm>
          <a:prstGeom prst="roundRect">
            <a:avLst>
              <a:gd name="adj" fmla="val 7645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Autofit/>
          </a:bodyPr>
          <a:lstStyle/>
          <a:p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668362" y="2716244"/>
            <a:ext cx="1090569" cy="1389766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Nakamoto’s</a:t>
            </a:r>
            <a:r>
              <a:rPr lang="en-US" dirty="0"/>
              <a:t> Blockchain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353417" y="2821275"/>
            <a:ext cx="345981" cy="1191615"/>
            <a:chOff x="845729" y="974306"/>
            <a:chExt cx="1513610" cy="5213121"/>
          </a:xfrm>
        </p:grpSpPr>
        <p:sp>
          <p:nvSpPr>
            <p:cNvPr id="5" name="Rectangle 4"/>
            <p:cNvSpPr/>
            <p:nvPr/>
          </p:nvSpPr>
          <p:spPr>
            <a:xfrm>
              <a:off x="845729" y="974306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845729" y="1568238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845729" y="2162170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845729" y="2756102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45729" y="3350034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45729" y="3943966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845729" y="4537898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845729" y="5131830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845729" y="5725762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</p:grpSp>
      <p:sp>
        <p:nvSpPr>
          <p:cNvPr id="16" name="Rectangle 15"/>
          <p:cNvSpPr/>
          <p:nvPr/>
        </p:nvSpPr>
        <p:spPr>
          <a:xfrm>
            <a:off x="5901544" y="2716244"/>
            <a:ext cx="1090569" cy="1389766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6586599" y="2821275"/>
            <a:ext cx="345981" cy="1191615"/>
            <a:chOff x="845729" y="974306"/>
            <a:chExt cx="1513610" cy="5213121"/>
          </a:xfrm>
        </p:grpSpPr>
        <p:sp>
          <p:nvSpPr>
            <p:cNvPr id="18" name="Rectangle 17"/>
            <p:cNvSpPr/>
            <p:nvPr/>
          </p:nvSpPr>
          <p:spPr>
            <a:xfrm>
              <a:off x="845729" y="974306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845729" y="1568238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845729" y="2162170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845729" y="2756102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845729" y="3350034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845729" y="3943966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845729" y="4537898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845729" y="5131830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845729" y="5725762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</p:grpSp>
      <p:sp>
        <p:nvSpPr>
          <p:cNvPr id="27" name="Rectangle 26"/>
          <p:cNvSpPr/>
          <p:nvPr/>
        </p:nvSpPr>
        <p:spPr>
          <a:xfrm>
            <a:off x="7134726" y="2716244"/>
            <a:ext cx="1090569" cy="1389766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819781" y="2821275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7819781" y="2957036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7819781" y="3092797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7819781" y="3228558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7819781" y="3364319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7819781" y="3500080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7819781" y="3635841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7819781" y="3771602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7819781" y="3907363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8367908" y="2716244"/>
            <a:ext cx="1090569" cy="1389766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39" name="Group 38"/>
          <p:cNvGrpSpPr/>
          <p:nvPr/>
        </p:nvGrpSpPr>
        <p:grpSpPr>
          <a:xfrm>
            <a:off x="9052963" y="2821275"/>
            <a:ext cx="345981" cy="1191615"/>
            <a:chOff x="845729" y="974306"/>
            <a:chExt cx="1513610" cy="5213121"/>
          </a:xfrm>
        </p:grpSpPr>
        <p:sp>
          <p:nvSpPr>
            <p:cNvPr id="40" name="Rectangle 39"/>
            <p:cNvSpPr/>
            <p:nvPr/>
          </p:nvSpPr>
          <p:spPr>
            <a:xfrm>
              <a:off x="845729" y="974306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845729" y="1568238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845729" y="2162170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845729" y="2756102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845729" y="3350034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845729" y="3943966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845729" y="4537898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845729" y="5131830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845729" y="5725762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2246853" y="1812230"/>
            <a:ext cx="345981" cy="3635313"/>
            <a:chOff x="664129" y="1501836"/>
            <a:chExt cx="345981" cy="3635313"/>
          </a:xfrm>
        </p:grpSpPr>
        <p:sp>
          <p:nvSpPr>
            <p:cNvPr id="50" name="Rectangle 49"/>
            <p:cNvSpPr/>
            <p:nvPr/>
          </p:nvSpPr>
          <p:spPr>
            <a:xfrm>
              <a:off x="664129" y="1501836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64129" y="1637597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64129" y="1773358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64129" y="1909119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664129" y="2044880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664129" y="2180641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64129" y="2316402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64129" y="2452163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64129" y="2587924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64129" y="2723685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64129" y="2859446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64129" y="2995207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664129" y="3130968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664129" y="3266729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64129" y="3402490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64129" y="3538251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664129" y="3674012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664129" y="3809773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64129" y="3945534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64129" y="4081295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64129" y="4217056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664129" y="4352817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664129" y="4488578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64129" y="4624339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664129" y="4760100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75" name="Rectangle 74"/>
            <p:cNvSpPr/>
            <p:nvPr/>
          </p:nvSpPr>
          <p:spPr>
            <a:xfrm>
              <a:off x="664129" y="4895861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664129" y="5031622"/>
              <a:ext cx="345981" cy="10552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</p:grpSp>
      <p:sp>
        <p:nvSpPr>
          <p:cNvPr id="78" name="TextBox 77"/>
          <p:cNvSpPr txBox="1"/>
          <p:nvPr/>
        </p:nvSpPr>
        <p:spPr>
          <a:xfrm>
            <a:off x="2035762" y="1208420"/>
            <a:ext cx="7681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/>
              <a:t>Log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5901544" y="1222682"/>
            <a:ext cx="19656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err="1"/>
              <a:t>Blockchain</a:t>
            </a:r>
            <a:endParaRPr lang="en-US" sz="3200" dirty="0"/>
          </a:p>
        </p:txBody>
      </p:sp>
      <p:sp>
        <p:nvSpPr>
          <p:cNvPr id="82" name="Rectangle 81"/>
          <p:cNvSpPr/>
          <p:nvPr/>
        </p:nvSpPr>
        <p:spPr>
          <a:xfrm>
            <a:off x="7196381" y="2821275"/>
            <a:ext cx="552093" cy="377049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262890" y="3034079"/>
            <a:ext cx="134969" cy="105527"/>
          </a:xfrm>
          <a:prstGeom prst="rect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4" name="Rectangle 83"/>
          <p:cNvSpPr/>
          <p:nvPr/>
        </p:nvSpPr>
        <p:spPr>
          <a:xfrm>
            <a:off x="5963199" y="2821275"/>
            <a:ext cx="552093" cy="377049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6029708" y="3034079"/>
            <a:ext cx="134969" cy="105527"/>
          </a:xfrm>
          <a:prstGeom prst="rect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7" name="Rectangle 86"/>
          <p:cNvSpPr/>
          <p:nvPr/>
        </p:nvSpPr>
        <p:spPr>
          <a:xfrm>
            <a:off x="4730017" y="2821275"/>
            <a:ext cx="552093" cy="377049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4796526" y="3034079"/>
            <a:ext cx="134969" cy="105527"/>
          </a:xfrm>
          <a:prstGeom prst="rect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0" name="Rectangle 89"/>
          <p:cNvSpPr/>
          <p:nvPr/>
        </p:nvSpPr>
        <p:spPr>
          <a:xfrm>
            <a:off x="8429037" y="2826645"/>
            <a:ext cx="552093" cy="377049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8495546" y="3039449"/>
            <a:ext cx="134969" cy="105527"/>
          </a:xfrm>
          <a:prstGeom prst="rect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6" name="Rectangle 95"/>
          <p:cNvSpPr/>
          <p:nvPr/>
        </p:nvSpPr>
        <p:spPr>
          <a:xfrm>
            <a:off x="4971488" y="2980370"/>
            <a:ext cx="264204" cy="1532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7" name="Rectangle 96"/>
          <p:cNvSpPr/>
          <p:nvPr/>
        </p:nvSpPr>
        <p:spPr>
          <a:xfrm>
            <a:off x="6203501" y="2986650"/>
            <a:ext cx="264204" cy="1532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9" name="Rectangle 98"/>
          <p:cNvSpPr/>
          <p:nvPr/>
        </p:nvSpPr>
        <p:spPr>
          <a:xfrm>
            <a:off x="7435514" y="2992930"/>
            <a:ext cx="264204" cy="1532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0" name="Rectangle 99"/>
          <p:cNvSpPr/>
          <p:nvPr/>
        </p:nvSpPr>
        <p:spPr>
          <a:xfrm>
            <a:off x="8667527" y="2999210"/>
            <a:ext cx="264204" cy="1532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49" name="Group 48"/>
          <p:cNvGrpSpPr/>
          <p:nvPr/>
        </p:nvGrpSpPr>
        <p:grpSpPr>
          <a:xfrm>
            <a:off x="5407785" y="4552741"/>
            <a:ext cx="3586046" cy="584775"/>
            <a:chOff x="3450185" y="4642344"/>
            <a:chExt cx="3586046" cy="58477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Rectangle 27"/>
                <p:cNvSpPr/>
                <p:nvPr/>
              </p:nvSpPr>
              <p:spPr>
                <a:xfrm>
                  <a:off x="3450185" y="4642344"/>
                  <a:ext cx="3586046" cy="584775"/>
                </a:xfrm>
                <a:prstGeom prst="rect">
                  <a:avLst/>
                </a:prstGeom>
              </p:spPr>
              <p:txBody>
                <a:bodyPr wrap="none">
                  <a:noAutofit/>
                </a:bodyPr>
                <a:lstStyle/>
                <a:p>
                  <a:pPr algn="ctr"/>
                  <a:r>
                    <a:rPr lang="en-US" sz="3200" b="1" dirty="0"/>
                    <a:t>hash</a:t>
                  </a:r>
                  <a:r>
                    <a:rPr lang="en-US" sz="3200" dirty="0"/>
                    <a:t>( </a:t>
                  </a:r>
                  <a:r>
                    <a:rPr lang="en-US" sz="3200" b="1" dirty="0">
                      <a:solidFill>
                        <a:srgbClr val="B64926"/>
                      </a:solidFill>
                    </a:rPr>
                    <a:t>      </a:t>
                  </a:r>
                  <a:r>
                    <a:rPr lang="en-US" sz="3200" dirty="0"/>
                    <a:t>) </a:t>
                  </a:r>
                  <a14:m>
                    <m:oMath xmlns:m="http://schemas.openxmlformats.org/officeDocument/2006/math">
                      <m:r>
                        <a:rPr lang="en-US" sz="3200" i="1">
                          <a:latin typeface="Cambria Math" panose="02040503050406030204" pitchFamily="18" charset="0"/>
                        </a:rPr>
                        <m:t>&lt;</m:t>
                      </m:r>
                    </m:oMath>
                  </a14:m>
                  <a:r>
                    <a:rPr lang="en-US" sz="3200" dirty="0"/>
                    <a:t> target*</a:t>
                  </a:r>
                  <a:endParaRPr lang="en-US" sz="3200" dirty="0">
                    <a:solidFill>
                      <a:srgbClr val="0070C0"/>
                    </a:solidFill>
                  </a:endParaRPr>
                </a:p>
              </p:txBody>
            </p:sp>
          </mc:Choice>
          <mc:Fallback xmlns="">
            <p:sp>
              <p:nvSpPr>
                <p:cNvPr id="28" name="Rectangle 2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50185" y="4642344"/>
                  <a:ext cx="3586046" cy="584775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 l="-3401" t="-12500" r="-4082" b="-3437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1" name="Group 80"/>
            <p:cNvGrpSpPr/>
            <p:nvPr/>
          </p:nvGrpSpPr>
          <p:grpSpPr>
            <a:xfrm>
              <a:off x="4542451" y="4753825"/>
              <a:ext cx="552093" cy="377049"/>
              <a:chOff x="5190684" y="5201649"/>
              <a:chExt cx="552093" cy="377049"/>
            </a:xfrm>
            <a:solidFill>
              <a:schemeClr val="accent5"/>
            </a:solidFill>
          </p:grpSpPr>
          <p:sp>
            <p:nvSpPr>
              <p:cNvPr id="101" name="Rectangle 100"/>
              <p:cNvSpPr/>
              <p:nvPr/>
            </p:nvSpPr>
            <p:spPr>
              <a:xfrm>
                <a:off x="5190684" y="5201649"/>
                <a:ext cx="552093" cy="377049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endParaRPr lang="en-US" sz="2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5257193" y="5414453"/>
                <a:ext cx="134969" cy="105527"/>
              </a:xfrm>
              <a:prstGeom prst="rect">
                <a:avLst/>
              </a:prstGeom>
              <a:solidFill>
                <a:schemeClr val="tx2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5432156" y="5360745"/>
                <a:ext cx="264204" cy="153280"/>
              </a:xfrm>
              <a:prstGeom prst="rect">
                <a:avLst/>
              </a:prstGeom>
              <a:solidFill>
                <a:schemeClr val="accent6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85" name="Rectangle 84"/>
          <p:cNvSpPr/>
          <p:nvPr/>
        </p:nvSpPr>
        <p:spPr>
          <a:xfrm>
            <a:off x="3400681" y="5709680"/>
            <a:ext cx="78593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* </a:t>
            </a:r>
            <a:r>
              <a:rPr lang="en-US" sz="2800" i="1" dirty="0"/>
              <a:t>target</a:t>
            </a:r>
            <a:r>
              <a:rPr lang="en-US" sz="2800" dirty="0"/>
              <a:t>: a deterministic function of previous blocks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0" y="6550223"/>
            <a:ext cx="20855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Slide courtesy of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Ittay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Eyal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0" name="Footer Placeholder 7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he-IL" dirty="0"/>
          </a:p>
        </p:txBody>
      </p:sp>
      <p:sp>
        <p:nvSpPr>
          <p:cNvPr id="83" name="Slide Number Placeholder 8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BD7F7-68FA-42E9-A894-91657511B043}" type="slidenum">
              <a:rPr lang="he-IL" smtClean="0"/>
              <a:pPr/>
              <a:t>56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577547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5" name="Straight Connector 54"/>
          <p:cNvCxnSpPr>
            <a:stCxn id="131" idx="1"/>
            <a:endCxn id="117" idx="3"/>
          </p:cNvCxnSpPr>
          <p:nvPr/>
        </p:nvCxnSpPr>
        <p:spPr>
          <a:xfrm flipH="1">
            <a:off x="2388713" y="2091779"/>
            <a:ext cx="1375795" cy="0"/>
          </a:xfrm>
          <a:prstGeom prst="line">
            <a:avLst/>
          </a:prstGeom>
          <a:noFill/>
          <a:ln w="28575">
            <a:solidFill>
              <a:schemeClr val="tx1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/>
          <p:cNvSpPr/>
          <p:nvPr/>
        </p:nvSpPr>
        <p:spPr>
          <a:xfrm>
            <a:off x="5682745" y="1501927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5682745" y="1637688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5682745" y="1773449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5682745" y="1909210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5682745" y="2044971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5682745" y="2180732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5682745" y="2316493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5682745" y="2452254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5682745" y="2588015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5058819" y="1507297"/>
            <a:ext cx="552093" cy="377049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5125328" y="1720101"/>
            <a:ext cx="134969" cy="105527"/>
          </a:xfrm>
          <a:prstGeom prst="rect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Nakamoto’s</a:t>
            </a:r>
            <a:r>
              <a:rPr lang="en-US" dirty="0"/>
              <a:t> Blockchain</a:t>
            </a:r>
          </a:p>
        </p:txBody>
      </p:sp>
      <p:sp>
        <p:nvSpPr>
          <p:cNvPr id="2" name="Rectangle 1"/>
          <p:cNvSpPr/>
          <p:nvPr/>
        </p:nvSpPr>
        <p:spPr>
          <a:xfrm>
            <a:off x="5299238" y="1666977"/>
            <a:ext cx="264204" cy="15328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7" name="Rectangle 116"/>
          <p:cNvSpPr/>
          <p:nvPr/>
        </p:nvSpPr>
        <p:spPr>
          <a:xfrm>
            <a:off x="1298144" y="1396896"/>
            <a:ext cx="1090569" cy="1389766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18" name="Group 117"/>
          <p:cNvGrpSpPr/>
          <p:nvPr/>
        </p:nvGrpSpPr>
        <p:grpSpPr>
          <a:xfrm>
            <a:off x="1983199" y="1501926"/>
            <a:ext cx="345981" cy="784332"/>
            <a:chOff x="845729" y="974306"/>
            <a:chExt cx="1513610" cy="3431325"/>
          </a:xfrm>
        </p:grpSpPr>
        <p:sp>
          <p:nvSpPr>
            <p:cNvPr id="119" name="Rectangle 118"/>
            <p:cNvSpPr/>
            <p:nvPr/>
          </p:nvSpPr>
          <p:spPr>
            <a:xfrm>
              <a:off x="845729" y="974306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120" name="Rectangle 119"/>
            <p:cNvSpPr/>
            <p:nvPr/>
          </p:nvSpPr>
          <p:spPr>
            <a:xfrm>
              <a:off x="845729" y="1568238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845729" y="2162170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122" name="Rectangle 121"/>
            <p:cNvSpPr/>
            <p:nvPr/>
          </p:nvSpPr>
          <p:spPr>
            <a:xfrm>
              <a:off x="845729" y="2756102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123" name="Rectangle 122"/>
            <p:cNvSpPr/>
            <p:nvPr/>
          </p:nvSpPr>
          <p:spPr>
            <a:xfrm>
              <a:off x="845729" y="3350034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124" name="Rectangle 123"/>
            <p:cNvSpPr/>
            <p:nvPr/>
          </p:nvSpPr>
          <p:spPr>
            <a:xfrm>
              <a:off x="845729" y="3943966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</p:grpSp>
      <p:sp>
        <p:nvSpPr>
          <p:cNvPr id="125" name="Rectangle 124"/>
          <p:cNvSpPr/>
          <p:nvPr/>
        </p:nvSpPr>
        <p:spPr>
          <a:xfrm>
            <a:off x="2531326" y="1396896"/>
            <a:ext cx="1090569" cy="1389766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26" name="Group 125"/>
          <p:cNvGrpSpPr/>
          <p:nvPr/>
        </p:nvGrpSpPr>
        <p:grpSpPr>
          <a:xfrm>
            <a:off x="3216381" y="1501926"/>
            <a:ext cx="345981" cy="512810"/>
            <a:chOff x="845729" y="974306"/>
            <a:chExt cx="1513610" cy="2243461"/>
          </a:xfrm>
        </p:grpSpPr>
        <p:sp>
          <p:nvSpPr>
            <p:cNvPr id="127" name="Rectangle 126"/>
            <p:cNvSpPr/>
            <p:nvPr/>
          </p:nvSpPr>
          <p:spPr>
            <a:xfrm>
              <a:off x="845729" y="974306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128" name="Rectangle 127"/>
            <p:cNvSpPr/>
            <p:nvPr/>
          </p:nvSpPr>
          <p:spPr>
            <a:xfrm>
              <a:off x="845729" y="1568238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129" name="Rectangle 128"/>
            <p:cNvSpPr/>
            <p:nvPr/>
          </p:nvSpPr>
          <p:spPr>
            <a:xfrm>
              <a:off x="845729" y="2162170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130" name="Rectangle 129"/>
            <p:cNvSpPr/>
            <p:nvPr/>
          </p:nvSpPr>
          <p:spPr>
            <a:xfrm>
              <a:off x="845729" y="2756102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</p:grpSp>
      <p:sp>
        <p:nvSpPr>
          <p:cNvPr id="131" name="Rectangle 130"/>
          <p:cNvSpPr/>
          <p:nvPr/>
        </p:nvSpPr>
        <p:spPr>
          <a:xfrm>
            <a:off x="3764508" y="1396896"/>
            <a:ext cx="1090569" cy="1389766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2" name="Rectangle 131"/>
          <p:cNvSpPr/>
          <p:nvPr/>
        </p:nvSpPr>
        <p:spPr>
          <a:xfrm>
            <a:off x="4449563" y="1501927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33" name="Rectangle 132"/>
          <p:cNvSpPr/>
          <p:nvPr/>
        </p:nvSpPr>
        <p:spPr>
          <a:xfrm>
            <a:off x="4449563" y="1637688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34" name="Rectangle 133"/>
          <p:cNvSpPr/>
          <p:nvPr/>
        </p:nvSpPr>
        <p:spPr>
          <a:xfrm>
            <a:off x="4449563" y="1773449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35" name="Rectangle 134"/>
          <p:cNvSpPr/>
          <p:nvPr/>
        </p:nvSpPr>
        <p:spPr>
          <a:xfrm>
            <a:off x="4449563" y="1909210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36" name="Rectangle 135"/>
          <p:cNvSpPr/>
          <p:nvPr/>
        </p:nvSpPr>
        <p:spPr>
          <a:xfrm>
            <a:off x="4449563" y="2044971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37" name="Rectangle 136"/>
          <p:cNvSpPr/>
          <p:nvPr/>
        </p:nvSpPr>
        <p:spPr>
          <a:xfrm>
            <a:off x="4449563" y="2180732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38" name="Rectangle 137"/>
          <p:cNvSpPr/>
          <p:nvPr/>
        </p:nvSpPr>
        <p:spPr>
          <a:xfrm>
            <a:off x="4449563" y="2316493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39" name="Rectangle 138"/>
          <p:cNvSpPr/>
          <p:nvPr/>
        </p:nvSpPr>
        <p:spPr>
          <a:xfrm>
            <a:off x="4449563" y="2452254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40" name="Rectangle 139"/>
          <p:cNvSpPr/>
          <p:nvPr/>
        </p:nvSpPr>
        <p:spPr>
          <a:xfrm>
            <a:off x="3826163" y="1501927"/>
            <a:ext cx="552093" cy="377049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41" name="Rectangle 140"/>
          <p:cNvSpPr/>
          <p:nvPr/>
        </p:nvSpPr>
        <p:spPr>
          <a:xfrm>
            <a:off x="3892672" y="1714731"/>
            <a:ext cx="134969" cy="105527"/>
          </a:xfrm>
          <a:prstGeom prst="rect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2" name="Rectangle 141"/>
          <p:cNvSpPr/>
          <p:nvPr/>
        </p:nvSpPr>
        <p:spPr>
          <a:xfrm>
            <a:off x="2592981" y="1501927"/>
            <a:ext cx="552093" cy="377049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47" name="Rectangle 146"/>
          <p:cNvSpPr/>
          <p:nvPr/>
        </p:nvSpPr>
        <p:spPr>
          <a:xfrm>
            <a:off x="2659490" y="1714731"/>
            <a:ext cx="134969" cy="105527"/>
          </a:xfrm>
          <a:prstGeom prst="rect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8" name="Rectangle 147"/>
          <p:cNvSpPr/>
          <p:nvPr/>
        </p:nvSpPr>
        <p:spPr>
          <a:xfrm>
            <a:off x="1359799" y="1501927"/>
            <a:ext cx="552093" cy="377049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49" name="Rectangle 148"/>
          <p:cNvSpPr/>
          <p:nvPr/>
        </p:nvSpPr>
        <p:spPr>
          <a:xfrm>
            <a:off x="1426308" y="1714731"/>
            <a:ext cx="134969" cy="105527"/>
          </a:xfrm>
          <a:prstGeom prst="rect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2" name="Rectangle 151"/>
          <p:cNvSpPr/>
          <p:nvPr/>
        </p:nvSpPr>
        <p:spPr>
          <a:xfrm>
            <a:off x="4066582" y="1666977"/>
            <a:ext cx="264204" cy="1532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3" name="Rectangle 152"/>
          <p:cNvSpPr/>
          <p:nvPr/>
        </p:nvSpPr>
        <p:spPr>
          <a:xfrm>
            <a:off x="2833926" y="1666977"/>
            <a:ext cx="264204" cy="1532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4" name="Rectangle 153"/>
          <p:cNvSpPr/>
          <p:nvPr/>
        </p:nvSpPr>
        <p:spPr>
          <a:xfrm>
            <a:off x="1601270" y="1666977"/>
            <a:ext cx="264204" cy="1532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0" y="6550223"/>
            <a:ext cx="20855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Slide courtesy of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Ittay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Eyal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BD7F7-68FA-42E9-A894-91657511B043}" type="slidenum">
              <a:rPr lang="he-IL" smtClean="0"/>
              <a:pPr/>
              <a:t>57</a:t>
            </a:fld>
            <a:endParaRPr lang="he-IL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1986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repeatCount="indefinite" autoRev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9" name="Straight Connector 98"/>
          <p:cNvCxnSpPr>
            <a:stCxn id="74" idx="1"/>
            <a:endCxn id="51" idx="3"/>
          </p:cNvCxnSpPr>
          <p:nvPr/>
        </p:nvCxnSpPr>
        <p:spPr>
          <a:xfrm flipH="1">
            <a:off x="2388713" y="2091779"/>
            <a:ext cx="2608977" cy="0"/>
          </a:xfrm>
          <a:prstGeom prst="line">
            <a:avLst/>
          </a:prstGeom>
          <a:noFill/>
          <a:ln w="28575">
            <a:solidFill>
              <a:schemeClr val="tx1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Nakamoto’s</a:t>
            </a:r>
            <a:r>
              <a:rPr lang="en-US" dirty="0"/>
              <a:t> Blockchain</a:t>
            </a:r>
          </a:p>
        </p:txBody>
      </p:sp>
      <p:sp>
        <p:nvSpPr>
          <p:cNvPr id="51" name="Rectangle 50"/>
          <p:cNvSpPr/>
          <p:nvPr/>
        </p:nvSpPr>
        <p:spPr>
          <a:xfrm>
            <a:off x="1298144" y="1396896"/>
            <a:ext cx="1090569" cy="1389766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52" name="Group 51"/>
          <p:cNvGrpSpPr/>
          <p:nvPr/>
        </p:nvGrpSpPr>
        <p:grpSpPr>
          <a:xfrm>
            <a:off x="1983199" y="1501926"/>
            <a:ext cx="345981" cy="784332"/>
            <a:chOff x="845729" y="974306"/>
            <a:chExt cx="1513610" cy="3431325"/>
          </a:xfrm>
        </p:grpSpPr>
        <p:sp>
          <p:nvSpPr>
            <p:cNvPr id="53" name="Rectangle 52"/>
            <p:cNvSpPr/>
            <p:nvPr/>
          </p:nvSpPr>
          <p:spPr>
            <a:xfrm>
              <a:off x="845729" y="974306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845729" y="1568238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845729" y="2162170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845729" y="2756102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845729" y="3350034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845729" y="3943966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</p:grpSp>
      <p:sp>
        <p:nvSpPr>
          <p:cNvPr id="59" name="Rectangle 58"/>
          <p:cNvSpPr/>
          <p:nvPr/>
        </p:nvSpPr>
        <p:spPr>
          <a:xfrm>
            <a:off x="2531326" y="1396896"/>
            <a:ext cx="1090569" cy="1389766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60" name="Group 59"/>
          <p:cNvGrpSpPr/>
          <p:nvPr/>
        </p:nvGrpSpPr>
        <p:grpSpPr>
          <a:xfrm>
            <a:off x="3216381" y="1501926"/>
            <a:ext cx="345981" cy="512810"/>
            <a:chOff x="845729" y="974306"/>
            <a:chExt cx="1513610" cy="2243461"/>
          </a:xfrm>
        </p:grpSpPr>
        <p:sp>
          <p:nvSpPr>
            <p:cNvPr id="61" name="Rectangle 60"/>
            <p:cNvSpPr/>
            <p:nvPr/>
          </p:nvSpPr>
          <p:spPr>
            <a:xfrm>
              <a:off x="845729" y="974306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845729" y="1568238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845729" y="2162170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845729" y="2756102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</p:grpSp>
      <p:sp>
        <p:nvSpPr>
          <p:cNvPr id="65" name="Rectangle 64"/>
          <p:cNvSpPr/>
          <p:nvPr/>
        </p:nvSpPr>
        <p:spPr>
          <a:xfrm>
            <a:off x="3764508" y="1396896"/>
            <a:ext cx="1090569" cy="1389766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4449563" y="1501927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4449563" y="1637688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4449563" y="1773449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4449563" y="1909210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449563" y="2044971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4449563" y="2180732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4449563" y="2316493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4449563" y="2452254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4997690" y="1396896"/>
            <a:ext cx="1090569" cy="1389766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5682745" y="1501927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5682745" y="1637688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5682745" y="1773449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5682745" y="1909210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5682745" y="2044971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5682745" y="2180732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5682745" y="2316493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5682745" y="2452254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5682745" y="2588015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3826163" y="1501927"/>
            <a:ext cx="552093" cy="377049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3892672" y="1714731"/>
            <a:ext cx="134969" cy="105527"/>
          </a:xfrm>
          <a:prstGeom prst="rect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2592981" y="1501927"/>
            <a:ext cx="552093" cy="377049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2659490" y="1714731"/>
            <a:ext cx="134969" cy="105527"/>
          </a:xfrm>
          <a:prstGeom prst="rect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8" name="Rectangle 87"/>
          <p:cNvSpPr/>
          <p:nvPr/>
        </p:nvSpPr>
        <p:spPr>
          <a:xfrm>
            <a:off x="1359799" y="1501927"/>
            <a:ext cx="552093" cy="377049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1426308" y="1714731"/>
            <a:ext cx="134969" cy="105527"/>
          </a:xfrm>
          <a:prstGeom prst="rect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0" name="Rectangle 89"/>
          <p:cNvSpPr/>
          <p:nvPr/>
        </p:nvSpPr>
        <p:spPr>
          <a:xfrm>
            <a:off x="5058819" y="1507297"/>
            <a:ext cx="552093" cy="377049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5125328" y="1720101"/>
            <a:ext cx="134969" cy="105527"/>
          </a:xfrm>
          <a:prstGeom prst="rect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5" name="Rectangle 94"/>
          <p:cNvSpPr/>
          <p:nvPr/>
        </p:nvSpPr>
        <p:spPr>
          <a:xfrm>
            <a:off x="5299238" y="1666977"/>
            <a:ext cx="264204" cy="1532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6" name="Rectangle 95"/>
          <p:cNvSpPr/>
          <p:nvPr/>
        </p:nvSpPr>
        <p:spPr>
          <a:xfrm>
            <a:off x="4066582" y="1666977"/>
            <a:ext cx="264204" cy="1532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7" name="Rectangle 96"/>
          <p:cNvSpPr/>
          <p:nvPr/>
        </p:nvSpPr>
        <p:spPr>
          <a:xfrm>
            <a:off x="2833926" y="1666977"/>
            <a:ext cx="264204" cy="1532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8" name="Rectangle 97"/>
          <p:cNvSpPr/>
          <p:nvPr/>
        </p:nvSpPr>
        <p:spPr>
          <a:xfrm>
            <a:off x="1601270" y="1666977"/>
            <a:ext cx="264204" cy="1532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0" y="6550223"/>
            <a:ext cx="20855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Slide courtesy of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Ittay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Eyal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he-IL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BD7F7-68FA-42E9-A894-91657511B043}" type="slidenum">
              <a:rPr lang="he-IL" smtClean="0"/>
              <a:pPr/>
              <a:t>58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628658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9" name="Straight Connector 138"/>
          <p:cNvCxnSpPr>
            <a:stCxn id="117" idx="1"/>
            <a:endCxn id="21" idx="3"/>
          </p:cNvCxnSpPr>
          <p:nvPr/>
        </p:nvCxnSpPr>
        <p:spPr>
          <a:xfrm flipH="1" flipV="1">
            <a:off x="2388712" y="2091779"/>
            <a:ext cx="7538862" cy="1948"/>
          </a:xfrm>
          <a:prstGeom prst="line">
            <a:avLst/>
          </a:prstGeom>
          <a:noFill/>
          <a:ln w="28575">
            <a:solidFill>
              <a:schemeClr val="tx1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Nakamoto’s</a:t>
            </a:r>
            <a:r>
              <a:rPr lang="en-US" dirty="0"/>
              <a:t> Blockchain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298144" y="1396896"/>
            <a:ext cx="1090569" cy="1389766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25" name="Group 24"/>
          <p:cNvGrpSpPr/>
          <p:nvPr/>
        </p:nvGrpSpPr>
        <p:grpSpPr>
          <a:xfrm>
            <a:off x="1983199" y="1501926"/>
            <a:ext cx="345981" cy="784332"/>
            <a:chOff x="845729" y="974306"/>
            <a:chExt cx="1513610" cy="3431325"/>
          </a:xfrm>
        </p:grpSpPr>
        <p:sp>
          <p:nvSpPr>
            <p:cNvPr id="28" name="Rectangle 27"/>
            <p:cNvSpPr/>
            <p:nvPr/>
          </p:nvSpPr>
          <p:spPr>
            <a:xfrm>
              <a:off x="845729" y="974306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845729" y="1568238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845729" y="2162170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845729" y="2756102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845729" y="3350034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845729" y="3943966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</p:grpSp>
      <p:sp>
        <p:nvSpPr>
          <p:cNvPr id="37" name="Rectangle 36"/>
          <p:cNvSpPr/>
          <p:nvPr/>
        </p:nvSpPr>
        <p:spPr>
          <a:xfrm>
            <a:off x="2531326" y="1396896"/>
            <a:ext cx="1090569" cy="1389766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>
            <a:off x="3216381" y="1501926"/>
            <a:ext cx="345981" cy="512810"/>
            <a:chOff x="845729" y="974306"/>
            <a:chExt cx="1513610" cy="2243461"/>
          </a:xfrm>
        </p:grpSpPr>
        <p:sp>
          <p:nvSpPr>
            <p:cNvPr id="39" name="Rectangle 38"/>
            <p:cNvSpPr/>
            <p:nvPr/>
          </p:nvSpPr>
          <p:spPr>
            <a:xfrm>
              <a:off x="845729" y="974306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845729" y="1568238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845729" y="2162170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845729" y="2756102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</p:grpSp>
      <p:sp>
        <p:nvSpPr>
          <p:cNvPr id="48" name="Rectangle 47"/>
          <p:cNvSpPr/>
          <p:nvPr/>
        </p:nvSpPr>
        <p:spPr>
          <a:xfrm>
            <a:off x="3764508" y="1396896"/>
            <a:ext cx="1090569" cy="1389766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4449563" y="1501927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4449563" y="1637688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4449563" y="1773449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4449563" y="1909210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449563" y="2044971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4449563" y="2180732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4449563" y="2316493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4449563" y="2452254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4997690" y="1396896"/>
            <a:ext cx="1090569" cy="1389766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/>
        </p:nvSpPr>
        <p:spPr>
          <a:xfrm>
            <a:off x="5682745" y="1501927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5682745" y="1637688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5682745" y="1773449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5682745" y="1909210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5682745" y="2044971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5682745" y="2180732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5682745" y="2316493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5682745" y="2452254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5682745" y="2588015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3826163" y="1501927"/>
            <a:ext cx="552093" cy="377049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3892672" y="1714731"/>
            <a:ext cx="134969" cy="105527"/>
          </a:xfrm>
          <a:prstGeom prst="rect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2592981" y="1501927"/>
            <a:ext cx="552093" cy="377049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659490" y="1714731"/>
            <a:ext cx="134969" cy="105527"/>
          </a:xfrm>
          <a:prstGeom prst="rect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1359799" y="1501927"/>
            <a:ext cx="552093" cy="377049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1426308" y="1714731"/>
            <a:ext cx="134969" cy="105527"/>
          </a:xfrm>
          <a:prstGeom prst="rect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5058819" y="1507297"/>
            <a:ext cx="552093" cy="377049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5125328" y="1720101"/>
            <a:ext cx="134969" cy="105527"/>
          </a:xfrm>
          <a:prstGeom prst="rect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6228029" y="1398844"/>
            <a:ext cx="1090569" cy="1389766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86" name="Group 85"/>
          <p:cNvGrpSpPr/>
          <p:nvPr/>
        </p:nvGrpSpPr>
        <p:grpSpPr>
          <a:xfrm>
            <a:off x="6913084" y="1503874"/>
            <a:ext cx="345981" cy="784332"/>
            <a:chOff x="845729" y="974306"/>
            <a:chExt cx="1513610" cy="3431325"/>
          </a:xfrm>
        </p:grpSpPr>
        <p:sp>
          <p:nvSpPr>
            <p:cNvPr id="87" name="Rectangle 86"/>
            <p:cNvSpPr/>
            <p:nvPr/>
          </p:nvSpPr>
          <p:spPr>
            <a:xfrm>
              <a:off x="845729" y="974306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88" name="Rectangle 87"/>
            <p:cNvSpPr/>
            <p:nvPr/>
          </p:nvSpPr>
          <p:spPr>
            <a:xfrm>
              <a:off x="845729" y="1568238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89" name="Rectangle 88"/>
            <p:cNvSpPr/>
            <p:nvPr/>
          </p:nvSpPr>
          <p:spPr>
            <a:xfrm>
              <a:off x="845729" y="2162170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90" name="Rectangle 89"/>
            <p:cNvSpPr/>
            <p:nvPr/>
          </p:nvSpPr>
          <p:spPr>
            <a:xfrm>
              <a:off x="845729" y="2756102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91" name="Rectangle 90"/>
            <p:cNvSpPr/>
            <p:nvPr/>
          </p:nvSpPr>
          <p:spPr>
            <a:xfrm>
              <a:off x="845729" y="3350034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92" name="Rectangle 91"/>
            <p:cNvSpPr/>
            <p:nvPr/>
          </p:nvSpPr>
          <p:spPr>
            <a:xfrm>
              <a:off x="845729" y="3943966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</p:grpSp>
      <p:sp>
        <p:nvSpPr>
          <p:cNvPr id="96" name="Rectangle 95"/>
          <p:cNvSpPr/>
          <p:nvPr/>
        </p:nvSpPr>
        <p:spPr>
          <a:xfrm>
            <a:off x="7461211" y="1398844"/>
            <a:ext cx="1090569" cy="1389766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97" name="Group 96"/>
          <p:cNvGrpSpPr/>
          <p:nvPr/>
        </p:nvGrpSpPr>
        <p:grpSpPr>
          <a:xfrm>
            <a:off x="8146266" y="1503875"/>
            <a:ext cx="345981" cy="920093"/>
            <a:chOff x="845729" y="974306"/>
            <a:chExt cx="1513610" cy="4025257"/>
          </a:xfrm>
        </p:grpSpPr>
        <p:sp>
          <p:nvSpPr>
            <p:cNvPr id="98" name="Rectangle 97"/>
            <p:cNvSpPr/>
            <p:nvPr/>
          </p:nvSpPr>
          <p:spPr>
            <a:xfrm>
              <a:off x="845729" y="974306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99" name="Rectangle 98"/>
            <p:cNvSpPr/>
            <p:nvPr/>
          </p:nvSpPr>
          <p:spPr>
            <a:xfrm>
              <a:off x="845729" y="1568238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845729" y="2162170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845729" y="2756102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845729" y="3350034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845729" y="3943966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845729" y="4537898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</p:grpSp>
      <p:sp>
        <p:nvSpPr>
          <p:cNvPr id="107" name="Rectangle 106"/>
          <p:cNvSpPr/>
          <p:nvPr/>
        </p:nvSpPr>
        <p:spPr>
          <a:xfrm>
            <a:off x="8694393" y="1398844"/>
            <a:ext cx="1090569" cy="1389766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8" name="Rectangle 107"/>
          <p:cNvSpPr/>
          <p:nvPr/>
        </p:nvSpPr>
        <p:spPr>
          <a:xfrm>
            <a:off x="9379448" y="1503875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09" name="Rectangle 108"/>
          <p:cNvSpPr/>
          <p:nvPr/>
        </p:nvSpPr>
        <p:spPr>
          <a:xfrm>
            <a:off x="9379448" y="1639636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9379448" y="1775397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9379448" y="1911158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9379448" y="2046919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9379448" y="2182680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14" name="Rectangle 113"/>
          <p:cNvSpPr/>
          <p:nvPr/>
        </p:nvSpPr>
        <p:spPr>
          <a:xfrm>
            <a:off x="9379448" y="2318441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15" name="Rectangle 114"/>
          <p:cNvSpPr/>
          <p:nvPr/>
        </p:nvSpPr>
        <p:spPr>
          <a:xfrm>
            <a:off x="9379448" y="2454202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16" name="Rectangle 115"/>
          <p:cNvSpPr/>
          <p:nvPr/>
        </p:nvSpPr>
        <p:spPr>
          <a:xfrm>
            <a:off x="9379448" y="2589963"/>
            <a:ext cx="345981" cy="1055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17" name="Rectangle 116"/>
          <p:cNvSpPr/>
          <p:nvPr/>
        </p:nvSpPr>
        <p:spPr>
          <a:xfrm>
            <a:off x="9927575" y="1398844"/>
            <a:ext cx="1090569" cy="1389766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18" name="Group 117"/>
          <p:cNvGrpSpPr/>
          <p:nvPr/>
        </p:nvGrpSpPr>
        <p:grpSpPr>
          <a:xfrm>
            <a:off x="10612630" y="1503874"/>
            <a:ext cx="345981" cy="784332"/>
            <a:chOff x="845729" y="974306"/>
            <a:chExt cx="1513610" cy="3431325"/>
          </a:xfrm>
        </p:grpSpPr>
        <p:sp>
          <p:nvSpPr>
            <p:cNvPr id="119" name="Rectangle 118"/>
            <p:cNvSpPr/>
            <p:nvPr/>
          </p:nvSpPr>
          <p:spPr>
            <a:xfrm>
              <a:off x="845729" y="974306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120" name="Rectangle 119"/>
            <p:cNvSpPr/>
            <p:nvPr/>
          </p:nvSpPr>
          <p:spPr>
            <a:xfrm>
              <a:off x="845729" y="1568238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845729" y="2162170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122" name="Rectangle 121"/>
            <p:cNvSpPr/>
            <p:nvPr/>
          </p:nvSpPr>
          <p:spPr>
            <a:xfrm>
              <a:off x="845729" y="2756102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123" name="Rectangle 122"/>
            <p:cNvSpPr/>
            <p:nvPr/>
          </p:nvSpPr>
          <p:spPr>
            <a:xfrm>
              <a:off x="845729" y="3350034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124" name="Rectangle 123"/>
            <p:cNvSpPr/>
            <p:nvPr/>
          </p:nvSpPr>
          <p:spPr>
            <a:xfrm>
              <a:off x="845729" y="3943966"/>
              <a:ext cx="1513610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en-US" sz="2400" dirty="0">
                <a:solidFill>
                  <a:schemeClr val="tx1"/>
                </a:solidFill>
              </a:endParaRPr>
            </a:p>
          </p:txBody>
        </p:sp>
      </p:grpSp>
      <p:sp>
        <p:nvSpPr>
          <p:cNvPr id="128" name="Rectangle 127"/>
          <p:cNvSpPr/>
          <p:nvPr/>
        </p:nvSpPr>
        <p:spPr>
          <a:xfrm>
            <a:off x="8756048" y="1503875"/>
            <a:ext cx="552093" cy="377049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29" name="Rectangle 128"/>
          <p:cNvSpPr/>
          <p:nvPr/>
        </p:nvSpPr>
        <p:spPr>
          <a:xfrm>
            <a:off x="8822557" y="1716679"/>
            <a:ext cx="134969" cy="105527"/>
          </a:xfrm>
          <a:prstGeom prst="rect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0" name="Rectangle 129"/>
          <p:cNvSpPr/>
          <p:nvPr/>
        </p:nvSpPr>
        <p:spPr>
          <a:xfrm>
            <a:off x="7522866" y="1503875"/>
            <a:ext cx="552093" cy="377049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31" name="Rectangle 130"/>
          <p:cNvSpPr/>
          <p:nvPr/>
        </p:nvSpPr>
        <p:spPr>
          <a:xfrm>
            <a:off x="7589375" y="1716679"/>
            <a:ext cx="134969" cy="105527"/>
          </a:xfrm>
          <a:prstGeom prst="rect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2" name="Rectangle 131"/>
          <p:cNvSpPr/>
          <p:nvPr/>
        </p:nvSpPr>
        <p:spPr>
          <a:xfrm>
            <a:off x="6289684" y="1503875"/>
            <a:ext cx="552093" cy="377049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33" name="Rectangle 132"/>
          <p:cNvSpPr/>
          <p:nvPr/>
        </p:nvSpPr>
        <p:spPr>
          <a:xfrm>
            <a:off x="6356193" y="1716679"/>
            <a:ext cx="134969" cy="105527"/>
          </a:xfrm>
          <a:prstGeom prst="rect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4" name="Rectangle 133"/>
          <p:cNvSpPr/>
          <p:nvPr/>
        </p:nvSpPr>
        <p:spPr>
          <a:xfrm>
            <a:off x="9988704" y="1509245"/>
            <a:ext cx="552093" cy="377049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35" name="Rectangle 134"/>
          <p:cNvSpPr/>
          <p:nvPr/>
        </p:nvSpPr>
        <p:spPr>
          <a:xfrm>
            <a:off x="10055213" y="1722049"/>
            <a:ext cx="134969" cy="105527"/>
          </a:xfrm>
          <a:prstGeom prst="rect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3" name="Rectangle 142"/>
          <p:cNvSpPr/>
          <p:nvPr/>
        </p:nvSpPr>
        <p:spPr>
          <a:xfrm>
            <a:off x="5299238" y="1666977"/>
            <a:ext cx="264204" cy="1532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8" name="Rectangle 147"/>
          <p:cNvSpPr/>
          <p:nvPr/>
        </p:nvSpPr>
        <p:spPr>
          <a:xfrm>
            <a:off x="4066582" y="1666977"/>
            <a:ext cx="264204" cy="1532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9" name="Rectangle 148"/>
          <p:cNvSpPr/>
          <p:nvPr/>
        </p:nvSpPr>
        <p:spPr>
          <a:xfrm>
            <a:off x="2833926" y="1666977"/>
            <a:ext cx="264204" cy="1532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0" name="Rectangle 149"/>
          <p:cNvSpPr/>
          <p:nvPr/>
        </p:nvSpPr>
        <p:spPr>
          <a:xfrm>
            <a:off x="1601270" y="1666977"/>
            <a:ext cx="264204" cy="1532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1" name="Rectangle 150"/>
          <p:cNvSpPr/>
          <p:nvPr/>
        </p:nvSpPr>
        <p:spPr>
          <a:xfrm>
            <a:off x="6534366" y="1660637"/>
            <a:ext cx="264204" cy="1532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2" name="Rectangle 151"/>
          <p:cNvSpPr/>
          <p:nvPr/>
        </p:nvSpPr>
        <p:spPr>
          <a:xfrm>
            <a:off x="7769494" y="1654297"/>
            <a:ext cx="264204" cy="1532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3" name="Rectangle 152"/>
          <p:cNvSpPr/>
          <p:nvPr/>
        </p:nvSpPr>
        <p:spPr>
          <a:xfrm>
            <a:off x="9004622" y="1647957"/>
            <a:ext cx="264204" cy="1532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4" name="Rectangle 153"/>
          <p:cNvSpPr/>
          <p:nvPr/>
        </p:nvSpPr>
        <p:spPr>
          <a:xfrm>
            <a:off x="10239750" y="1641617"/>
            <a:ext cx="264204" cy="1532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05" name="Group 104"/>
          <p:cNvGrpSpPr/>
          <p:nvPr/>
        </p:nvGrpSpPr>
        <p:grpSpPr>
          <a:xfrm rot="10800000" flipV="1">
            <a:off x="5563441" y="2793982"/>
            <a:ext cx="1235127" cy="1266433"/>
            <a:chOff x="5853494" y="4644702"/>
            <a:chExt cx="654576" cy="1715496"/>
          </a:xfrm>
        </p:grpSpPr>
        <p:cxnSp>
          <p:nvCxnSpPr>
            <p:cNvPr id="106" name="Straight Connector 105"/>
            <p:cNvCxnSpPr/>
            <p:nvPr/>
          </p:nvCxnSpPr>
          <p:spPr>
            <a:xfrm flipV="1">
              <a:off x="6508070" y="4644702"/>
              <a:ext cx="0" cy="1715496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 flipV="1">
              <a:off x="5860955" y="4644702"/>
              <a:ext cx="0" cy="1715496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>
              <a:off x="5853494" y="6191912"/>
              <a:ext cx="654576" cy="0"/>
            </a:xfrm>
            <a:prstGeom prst="line">
              <a:avLst/>
            </a:prstGeom>
            <a:ln w="28575">
              <a:solidFill>
                <a:schemeClr val="tx1"/>
              </a:solidFill>
              <a:headEnd type="stealth" w="lg" len="lg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7" name="Rectangle 126"/>
          <p:cNvSpPr/>
          <p:nvPr/>
        </p:nvSpPr>
        <p:spPr>
          <a:xfrm>
            <a:off x="4188390" y="4067735"/>
            <a:ext cx="3985226" cy="46166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 rtl="0"/>
            <a:r>
              <a:rPr lang="en-US" sz="2400" dirty="0" smtClean="0"/>
              <a:t>Exponential random interval</a:t>
            </a:r>
            <a:endParaRPr lang="en-US" sz="2400" dirty="0"/>
          </a:p>
        </p:txBody>
      </p:sp>
      <p:sp>
        <p:nvSpPr>
          <p:cNvPr id="136" name="TextBox 135"/>
          <p:cNvSpPr txBox="1"/>
          <p:nvPr/>
        </p:nvSpPr>
        <p:spPr>
          <a:xfrm>
            <a:off x="0" y="6550223"/>
            <a:ext cx="20855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Slide courtesy of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Ittay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Eyal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he-IL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BD7F7-68FA-42E9-A894-91657511B043}" type="slidenum">
              <a:rPr lang="he-IL" smtClean="0"/>
              <a:pPr/>
              <a:t>59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052757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Systems Approach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Formulate problem</a:t>
            </a:r>
          </a:p>
          <a:p>
            <a:r>
              <a:rPr lang="en-US" dirty="0" smtClean="0"/>
              <a:t>Get idea</a:t>
            </a:r>
          </a:p>
          <a:p>
            <a:r>
              <a:rPr lang="en-US" dirty="0" smtClean="0"/>
              <a:t>Build prototype</a:t>
            </a:r>
          </a:p>
          <a:p>
            <a:r>
              <a:rPr lang="en-US" dirty="0" smtClean="0"/>
              <a:t>Measure &amp; analyze</a:t>
            </a:r>
          </a:p>
          <a:p>
            <a:r>
              <a:rPr lang="en-US" dirty="0" smtClean="0"/>
              <a:t>Adjust prototype … repeat previous step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Principles of system construction</a:t>
            </a:r>
          </a:p>
          <a:p>
            <a:pPr lvl="1"/>
            <a:r>
              <a:rPr lang="en-US" sz="2600" i="1" dirty="0"/>
              <a:t>modularity, hierarchy, layering, abstraction, end to end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61464-9EDF-AA45-9F02-3D8741CB6A53}" type="slidenum">
              <a:rPr lang="en-US" smtClean="0"/>
              <a:t>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55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Incentive for Mining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348967" y="996351"/>
            <a:ext cx="3060704" cy="15696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marL="457200" indent="-457200" algn="l" rtl="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tx1"/>
                </a:solidFill>
              </a:rPr>
              <a:t>Internal </a:t>
            </a:r>
            <a:r>
              <a:rPr lang="en-US" sz="3200" dirty="0">
                <a:solidFill>
                  <a:schemeClr val="tx1"/>
                </a:solidFill>
              </a:rPr>
              <a:t>Prize: </a:t>
            </a:r>
          </a:p>
          <a:p>
            <a:pPr marL="914400" lvl="1" indent="-457200" algn="l" rtl="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accent2"/>
                </a:solidFill>
              </a:rPr>
              <a:t>Minting</a:t>
            </a:r>
            <a:endParaRPr lang="en-US" sz="3200" dirty="0">
              <a:solidFill>
                <a:schemeClr val="tx1"/>
              </a:solidFill>
            </a:endParaRPr>
          </a:p>
          <a:p>
            <a:pPr marL="914400" lvl="1" indent="-457200" algn="l" rtl="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accent2"/>
                </a:solidFill>
              </a:rPr>
              <a:t>Fees</a:t>
            </a:r>
            <a:endParaRPr lang="en-US" sz="3200" dirty="0">
              <a:solidFill>
                <a:schemeClr val="accent2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6481088" y="999751"/>
            <a:ext cx="2000011" cy="2548713"/>
            <a:chOff x="3394987" y="3091611"/>
            <a:chExt cx="2000011" cy="2548713"/>
          </a:xfrm>
        </p:grpSpPr>
        <p:grpSp>
          <p:nvGrpSpPr>
            <p:cNvPr id="2" name="Group 1"/>
            <p:cNvGrpSpPr/>
            <p:nvPr/>
          </p:nvGrpSpPr>
          <p:grpSpPr>
            <a:xfrm>
              <a:off x="3394987" y="3091611"/>
              <a:ext cx="2000011" cy="2548713"/>
              <a:chOff x="5226289" y="2946296"/>
              <a:chExt cx="1090569" cy="1389766"/>
            </a:xfrm>
          </p:grpSpPr>
          <p:sp>
            <p:nvSpPr>
              <p:cNvPr id="43" name="Rectangle 42"/>
              <p:cNvSpPr/>
              <p:nvPr/>
            </p:nvSpPr>
            <p:spPr>
              <a:xfrm>
                <a:off x="5226289" y="2946296"/>
                <a:ext cx="1090569" cy="1389766"/>
              </a:xfrm>
              <a:prstGeom prst="rect">
                <a:avLst/>
              </a:prstGeom>
              <a:solidFill>
                <a:schemeClr val="accent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 rtl="0"/>
                <a:endParaRPr lang="en-US"/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5911344" y="3051326"/>
                <a:ext cx="345981" cy="105527"/>
              </a:xfrm>
              <a:prstGeom prst="rect">
                <a:avLst/>
              </a:prstGeom>
              <a:ln/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l" rtl="0"/>
                <a:endParaRPr lang="en-US" sz="2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5911344" y="3187087"/>
                <a:ext cx="345981" cy="105527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 rtl="0"/>
                <a:endParaRPr lang="en-US" sz="2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8" name="Rectangle 47"/>
              <p:cNvSpPr/>
              <p:nvPr/>
            </p:nvSpPr>
            <p:spPr>
              <a:xfrm>
                <a:off x="5911344" y="3322848"/>
                <a:ext cx="345981" cy="105527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l" rtl="0"/>
                <a:endParaRPr lang="en-US" sz="2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9" name="Rectangle 48"/>
              <p:cNvSpPr/>
              <p:nvPr/>
            </p:nvSpPr>
            <p:spPr>
              <a:xfrm>
                <a:off x="5911344" y="3458609"/>
                <a:ext cx="345981" cy="105527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l" rtl="0"/>
                <a:endParaRPr lang="en-US" sz="2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5911344" y="3594370"/>
                <a:ext cx="345981" cy="105527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 rtl="0"/>
                <a:endParaRPr lang="en-US" sz="2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5911344" y="3730131"/>
                <a:ext cx="345981" cy="105527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l" rtl="0"/>
                <a:endParaRPr lang="en-US" sz="2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3" name="Rectangle 52"/>
              <p:cNvSpPr/>
              <p:nvPr/>
            </p:nvSpPr>
            <p:spPr>
              <a:xfrm>
                <a:off x="5911344" y="3865892"/>
                <a:ext cx="345981" cy="105527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l" rtl="0"/>
                <a:endParaRPr lang="en-US" sz="2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0" name="Rectangle 59"/>
              <p:cNvSpPr/>
              <p:nvPr/>
            </p:nvSpPr>
            <p:spPr>
              <a:xfrm>
                <a:off x="5911344" y="4001653"/>
                <a:ext cx="345981" cy="105527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l" rtl="0"/>
                <a:endParaRPr lang="en-US" sz="2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1" name="Rectangle 60"/>
              <p:cNvSpPr/>
              <p:nvPr/>
            </p:nvSpPr>
            <p:spPr>
              <a:xfrm>
                <a:off x="5911344" y="4137414"/>
                <a:ext cx="345981" cy="105527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 rtl="0"/>
                <a:endParaRPr lang="en-US" sz="2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5287418" y="3056696"/>
                <a:ext cx="552093" cy="377049"/>
              </a:xfrm>
              <a:prstGeom prst="rect">
                <a:avLst/>
              </a:prstGeom>
              <a:solidFill>
                <a:schemeClr val="accent5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l" rtl="0"/>
                <a:endParaRPr lang="en-US" sz="24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3" name="Oval 2"/>
            <p:cNvSpPr/>
            <p:nvPr/>
          </p:nvSpPr>
          <p:spPr>
            <a:xfrm>
              <a:off x="5153869" y="3549219"/>
              <a:ext cx="111660" cy="111660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>
              <a:noAutofit/>
            </a:bodyPr>
            <a:lstStyle/>
            <a:p>
              <a:pPr algn="ctr" rtl="0"/>
              <a:endParaRPr lang="he-IL"/>
            </a:p>
          </p:txBody>
        </p:sp>
        <p:sp>
          <p:nvSpPr>
            <p:cNvPr id="65" name="Oval 64"/>
            <p:cNvSpPr/>
            <p:nvPr/>
          </p:nvSpPr>
          <p:spPr>
            <a:xfrm>
              <a:off x="5153869" y="3797102"/>
              <a:ext cx="111660" cy="111660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>
              <a:noAutofit/>
            </a:bodyPr>
            <a:lstStyle/>
            <a:p>
              <a:pPr algn="ctr" rtl="0"/>
              <a:endParaRPr lang="he-IL"/>
            </a:p>
          </p:txBody>
        </p:sp>
        <p:sp>
          <p:nvSpPr>
            <p:cNvPr id="66" name="Oval 65"/>
            <p:cNvSpPr/>
            <p:nvPr/>
          </p:nvSpPr>
          <p:spPr>
            <a:xfrm>
              <a:off x="5153869" y="4044985"/>
              <a:ext cx="111660" cy="111660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>
              <a:noAutofit/>
            </a:bodyPr>
            <a:lstStyle/>
            <a:p>
              <a:pPr algn="ctr" rtl="0"/>
              <a:endParaRPr lang="he-IL"/>
            </a:p>
          </p:txBody>
        </p:sp>
        <p:sp>
          <p:nvSpPr>
            <p:cNvPr id="67" name="Oval 66"/>
            <p:cNvSpPr/>
            <p:nvPr/>
          </p:nvSpPr>
          <p:spPr>
            <a:xfrm>
              <a:off x="5153869" y="4292868"/>
              <a:ext cx="111660" cy="111660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>
              <a:noAutofit/>
            </a:bodyPr>
            <a:lstStyle/>
            <a:p>
              <a:pPr algn="ctr" rtl="0"/>
              <a:endParaRPr lang="he-IL"/>
            </a:p>
          </p:txBody>
        </p:sp>
        <p:sp>
          <p:nvSpPr>
            <p:cNvPr id="68" name="Oval 67"/>
            <p:cNvSpPr/>
            <p:nvPr/>
          </p:nvSpPr>
          <p:spPr>
            <a:xfrm>
              <a:off x="5153869" y="4540751"/>
              <a:ext cx="111660" cy="111660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>
              <a:noAutofit/>
            </a:bodyPr>
            <a:lstStyle/>
            <a:p>
              <a:pPr algn="ctr" rtl="0"/>
              <a:endParaRPr lang="he-IL"/>
            </a:p>
          </p:txBody>
        </p:sp>
        <p:sp>
          <p:nvSpPr>
            <p:cNvPr id="69" name="Oval 68"/>
            <p:cNvSpPr/>
            <p:nvPr/>
          </p:nvSpPr>
          <p:spPr>
            <a:xfrm>
              <a:off x="5153869" y="4788634"/>
              <a:ext cx="111660" cy="111660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>
              <a:noAutofit/>
            </a:bodyPr>
            <a:lstStyle/>
            <a:p>
              <a:pPr algn="ctr" rtl="0"/>
              <a:endParaRPr lang="he-IL"/>
            </a:p>
          </p:txBody>
        </p:sp>
        <p:sp>
          <p:nvSpPr>
            <p:cNvPr id="70" name="Oval 69"/>
            <p:cNvSpPr/>
            <p:nvPr/>
          </p:nvSpPr>
          <p:spPr>
            <a:xfrm>
              <a:off x="5153869" y="5036517"/>
              <a:ext cx="111660" cy="111660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>
              <a:noAutofit/>
            </a:bodyPr>
            <a:lstStyle/>
            <a:p>
              <a:pPr algn="ctr" rtl="0"/>
              <a:endParaRPr lang="he-IL"/>
            </a:p>
          </p:txBody>
        </p:sp>
        <p:sp>
          <p:nvSpPr>
            <p:cNvPr id="71" name="Oval 70"/>
            <p:cNvSpPr/>
            <p:nvPr/>
          </p:nvSpPr>
          <p:spPr>
            <a:xfrm>
              <a:off x="5153869" y="5284400"/>
              <a:ext cx="111660" cy="111660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>
              <a:noAutofit/>
            </a:bodyPr>
            <a:lstStyle/>
            <a:p>
              <a:pPr algn="ctr" rtl="0"/>
              <a:endParaRPr lang="he-IL"/>
            </a:p>
          </p:txBody>
        </p:sp>
      </p:grpSp>
      <p:sp>
        <p:nvSpPr>
          <p:cNvPr id="30" name="Rectangle 29"/>
          <p:cNvSpPr/>
          <p:nvPr/>
        </p:nvSpPr>
        <p:spPr>
          <a:xfrm>
            <a:off x="2669095" y="5623058"/>
            <a:ext cx="7131233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l" rtl="0"/>
            <a:r>
              <a:rPr lang="en-US" sz="3200" b="1" dirty="0">
                <a:solidFill>
                  <a:schemeClr val="tx1"/>
                </a:solidFill>
              </a:rPr>
              <a:t>Wins</a:t>
            </a:r>
            <a:r>
              <a:rPr lang="en-US" sz="3200" dirty="0">
                <a:solidFill>
                  <a:schemeClr val="tx1"/>
                </a:solidFill>
              </a:rPr>
              <a:t> proportional to computation power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1786106" y="3142753"/>
            <a:ext cx="1504908" cy="1500106"/>
            <a:chOff x="1905946" y="3266317"/>
            <a:chExt cx="1504908" cy="1500106"/>
          </a:xfrm>
        </p:grpSpPr>
        <p:sp>
          <p:nvSpPr>
            <p:cNvPr id="34" name="Pie 33"/>
            <p:cNvSpPr/>
            <p:nvPr/>
          </p:nvSpPr>
          <p:spPr>
            <a:xfrm rot="16200000">
              <a:off x="1905946" y="3316104"/>
              <a:ext cx="1450319" cy="1450319"/>
            </a:xfrm>
            <a:prstGeom prst="pie">
              <a:avLst>
                <a:gd name="adj1" fmla="val 5372658"/>
                <a:gd name="adj2" fmla="val 21576095"/>
              </a:avLst>
            </a:prstGeom>
            <a:solidFill>
              <a:srgbClr val="C9C9C9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0"/>
              <a:endParaRPr lang="he-IL">
                <a:solidFill>
                  <a:schemeClr val="tx1"/>
                </a:solidFill>
              </a:endParaRPr>
            </a:p>
          </p:txBody>
        </p:sp>
        <p:sp>
          <p:nvSpPr>
            <p:cNvPr id="36" name="Pie 35"/>
            <p:cNvSpPr/>
            <p:nvPr/>
          </p:nvSpPr>
          <p:spPr>
            <a:xfrm rot="5400000">
              <a:off x="1960535" y="3266317"/>
              <a:ext cx="1450319" cy="1450319"/>
            </a:xfrm>
            <a:prstGeom prst="pie">
              <a:avLst>
                <a:gd name="adj1" fmla="val 10784082"/>
                <a:gd name="adj2" fmla="val 16200000"/>
              </a:avLst>
            </a:prstGeom>
            <a:solidFill>
              <a:schemeClr val="accent4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0"/>
              <a:endParaRPr lang="he-IL">
                <a:solidFill>
                  <a:schemeClr val="tx1"/>
                </a:solidFill>
              </a:endParaRPr>
            </a:p>
          </p:txBody>
        </p:sp>
      </p:grpSp>
      <p:sp>
        <p:nvSpPr>
          <p:cNvPr id="38" name="Rectangle 37"/>
          <p:cNvSpPr/>
          <p:nvPr/>
        </p:nvSpPr>
        <p:spPr>
          <a:xfrm>
            <a:off x="2240627" y="4939683"/>
            <a:ext cx="552713" cy="552713"/>
          </a:xfrm>
          <a:prstGeom prst="rect">
            <a:avLst/>
          </a:prstGeom>
          <a:solidFill>
            <a:schemeClr val="accent4"/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rtl="0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3208711" y="4939683"/>
            <a:ext cx="552713" cy="552713"/>
          </a:xfrm>
          <a:prstGeom prst="rect">
            <a:avLst/>
          </a:prstGeom>
          <a:solidFill>
            <a:srgbClr val="C9C9C9"/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rtl="0"/>
            <a:endParaRPr lang="en-US"/>
          </a:p>
        </p:txBody>
      </p:sp>
      <p:cxnSp>
        <p:nvCxnSpPr>
          <p:cNvPr id="40" name="Straight Connector 39"/>
          <p:cNvCxnSpPr/>
          <p:nvPr/>
        </p:nvCxnSpPr>
        <p:spPr>
          <a:xfrm>
            <a:off x="1825256" y="5216039"/>
            <a:ext cx="415371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2793340" y="5216039"/>
            <a:ext cx="415371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1272543" y="4939683"/>
            <a:ext cx="552713" cy="552713"/>
          </a:xfrm>
          <a:prstGeom prst="rect">
            <a:avLst/>
          </a:prstGeom>
          <a:solidFill>
            <a:srgbClr val="C9C9C9"/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rtl="0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199510" y="4939683"/>
            <a:ext cx="552713" cy="552713"/>
          </a:xfrm>
          <a:prstGeom prst="rect">
            <a:avLst/>
          </a:prstGeom>
          <a:solidFill>
            <a:srgbClr val="C9C9C9"/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rtl="0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5167594" y="4939683"/>
            <a:ext cx="552713" cy="552713"/>
          </a:xfrm>
          <a:prstGeom prst="rect">
            <a:avLst/>
          </a:prstGeom>
          <a:solidFill>
            <a:srgbClr val="C9C9C9"/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rtl="0"/>
            <a:endParaRPr lang="en-US"/>
          </a:p>
        </p:txBody>
      </p:sp>
      <p:cxnSp>
        <p:nvCxnSpPr>
          <p:cNvPr id="55" name="Straight Connector 54"/>
          <p:cNvCxnSpPr/>
          <p:nvPr/>
        </p:nvCxnSpPr>
        <p:spPr>
          <a:xfrm>
            <a:off x="3784139" y="5216039"/>
            <a:ext cx="415371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4752223" y="5216039"/>
            <a:ext cx="415371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6135678" y="4935137"/>
            <a:ext cx="552713" cy="552713"/>
          </a:xfrm>
          <a:prstGeom prst="rect">
            <a:avLst/>
          </a:prstGeom>
          <a:solidFill>
            <a:schemeClr val="accent4"/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rtl="0"/>
            <a:endParaRPr lang="en-US"/>
          </a:p>
        </p:txBody>
      </p:sp>
      <p:sp>
        <p:nvSpPr>
          <p:cNvPr id="59" name="Rectangle 58"/>
          <p:cNvSpPr/>
          <p:nvPr/>
        </p:nvSpPr>
        <p:spPr>
          <a:xfrm>
            <a:off x="7103762" y="4935137"/>
            <a:ext cx="552713" cy="552713"/>
          </a:xfrm>
          <a:prstGeom prst="rect">
            <a:avLst/>
          </a:prstGeom>
          <a:solidFill>
            <a:srgbClr val="C9C9C9"/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rtl="0"/>
            <a:endParaRPr lang="en-US"/>
          </a:p>
        </p:txBody>
      </p:sp>
      <p:cxnSp>
        <p:nvCxnSpPr>
          <p:cNvPr id="72" name="Straight Connector 71"/>
          <p:cNvCxnSpPr/>
          <p:nvPr/>
        </p:nvCxnSpPr>
        <p:spPr>
          <a:xfrm>
            <a:off x="5720307" y="5211493"/>
            <a:ext cx="415371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6688391" y="5211493"/>
            <a:ext cx="415371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Rectangle 73"/>
          <p:cNvSpPr/>
          <p:nvPr/>
        </p:nvSpPr>
        <p:spPr>
          <a:xfrm>
            <a:off x="8071846" y="4930591"/>
            <a:ext cx="552713" cy="552713"/>
          </a:xfrm>
          <a:prstGeom prst="rect">
            <a:avLst/>
          </a:prstGeom>
          <a:solidFill>
            <a:srgbClr val="C9C9C9"/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rtl="0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9039930" y="4930591"/>
            <a:ext cx="552713" cy="552713"/>
          </a:xfrm>
          <a:prstGeom prst="rect">
            <a:avLst/>
          </a:prstGeom>
          <a:solidFill>
            <a:srgbClr val="C9C9C9"/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rtl="0"/>
            <a:endParaRPr lang="en-US"/>
          </a:p>
        </p:txBody>
      </p:sp>
      <p:cxnSp>
        <p:nvCxnSpPr>
          <p:cNvPr id="76" name="Straight Connector 75"/>
          <p:cNvCxnSpPr/>
          <p:nvPr/>
        </p:nvCxnSpPr>
        <p:spPr>
          <a:xfrm>
            <a:off x="7656475" y="5206947"/>
            <a:ext cx="415371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8624559" y="5206947"/>
            <a:ext cx="415371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 77"/>
          <p:cNvSpPr/>
          <p:nvPr/>
        </p:nvSpPr>
        <p:spPr>
          <a:xfrm>
            <a:off x="10008014" y="4926045"/>
            <a:ext cx="552713" cy="552713"/>
          </a:xfrm>
          <a:prstGeom prst="rect">
            <a:avLst/>
          </a:prstGeom>
          <a:solidFill>
            <a:schemeClr val="accent4"/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rtl="0"/>
            <a:endParaRPr lang="en-US"/>
          </a:p>
        </p:txBody>
      </p:sp>
      <p:cxnSp>
        <p:nvCxnSpPr>
          <p:cNvPr id="80" name="Straight Connector 79"/>
          <p:cNvCxnSpPr/>
          <p:nvPr/>
        </p:nvCxnSpPr>
        <p:spPr>
          <a:xfrm>
            <a:off x="9592643" y="5202401"/>
            <a:ext cx="415371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10560727" y="5202401"/>
            <a:ext cx="415371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0" y="6550223"/>
            <a:ext cx="20855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Slide courtesy of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Ittay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Eyal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he-IL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BD7F7-68FA-42E9-A894-91657511B043}" type="slidenum">
              <a:rPr lang="he-IL" smtClean="0"/>
              <a:pPr/>
              <a:t>60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521998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Forks</a:t>
            </a:r>
            <a:endParaRPr lang="en-US" dirty="0"/>
          </a:p>
        </p:txBody>
      </p:sp>
      <p:sp>
        <p:nvSpPr>
          <p:cNvPr id="21" name="Rounded Rectangle 20"/>
          <p:cNvSpPr/>
          <p:nvPr/>
        </p:nvSpPr>
        <p:spPr>
          <a:xfrm>
            <a:off x="1628505" y="646331"/>
            <a:ext cx="8934989" cy="3758944"/>
          </a:xfrm>
          <a:prstGeom prst="roundRect">
            <a:avLst>
              <a:gd name="adj" fmla="val 5111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Autofit/>
          </a:bodyPr>
          <a:lstStyle/>
          <a:p>
            <a:pPr algn="l" rtl="0"/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1859666" y="4497706"/>
            <a:ext cx="8465435" cy="607397"/>
          </a:xfrm>
          <a:prstGeom prst="roundRect">
            <a:avLst>
              <a:gd name="adj" fmla="val 7645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marL="457200" indent="-457200" algn="l" rtl="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/>
                </a:solidFill>
              </a:rPr>
              <a:t>Natural in a distributed system</a:t>
            </a:r>
          </a:p>
        </p:txBody>
      </p:sp>
      <p:cxnSp>
        <p:nvCxnSpPr>
          <p:cNvPr id="78" name="Straight Connector 77"/>
          <p:cNvCxnSpPr/>
          <p:nvPr/>
        </p:nvCxnSpPr>
        <p:spPr>
          <a:xfrm>
            <a:off x="2944139" y="2793864"/>
            <a:ext cx="398044" cy="322376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 flipV="1">
            <a:off x="2956648" y="2080662"/>
            <a:ext cx="398046" cy="322376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ectangle 79"/>
          <p:cNvSpPr/>
          <p:nvPr/>
        </p:nvSpPr>
        <p:spPr>
          <a:xfrm>
            <a:off x="2484879" y="2322096"/>
            <a:ext cx="552713" cy="552713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90" name="Rectangle 89"/>
          <p:cNvSpPr/>
          <p:nvPr/>
        </p:nvSpPr>
        <p:spPr>
          <a:xfrm>
            <a:off x="3273751" y="1608893"/>
            <a:ext cx="552713" cy="552713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dirty="0"/>
          </a:p>
        </p:txBody>
      </p:sp>
      <p:sp>
        <p:nvSpPr>
          <p:cNvPr id="94" name="Rectangle 93"/>
          <p:cNvSpPr/>
          <p:nvPr/>
        </p:nvSpPr>
        <p:spPr>
          <a:xfrm>
            <a:off x="3273749" y="3035298"/>
            <a:ext cx="552713" cy="552713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cxnSp>
        <p:nvCxnSpPr>
          <p:cNvPr id="95" name="Straight Connector 94"/>
          <p:cNvCxnSpPr/>
          <p:nvPr/>
        </p:nvCxnSpPr>
        <p:spPr>
          <a:xfrm>
            <a:off x="2156188" y="2594102"/>
            <a:ext cx="328691" cy="0"/>
          </a:xfrm>
          <a:prstGeom prst="line">
            <a:avLst/>
          </a:prstGeom>
          <a:ln w="28575">
            <a:gradFill flip="none" rotWithShape="1">
              <a:gsLst>
                <a:gs pos="0">
                  <a:schemeClr val="accent3">
                    <a:lumMod val="0"/>
                    <a:lumOff val="100000"/>
                  </a:schemeClr>
                </a:gs>
                <a:gs pos="21000">
                  <a:schemeClr val="bg1">
                    <a:lumMod val="65000"/>
                  </a:schemeClr>
                </a:gs>
                <a:gs pos="100000">
                  <a:schemeClr val="tx1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0" y="6550223"/>
            <a:ext cx="20855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Slide courtesy of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Ittay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Eyal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he-IL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BD7F7-68FA-42E9-A894-91657511B043}" type="slidenum">
              <a:rPr lang="he-IL" smtClean="0"/>
              <a:pPr/>
              <a:t>61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184005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Fork Resolution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1859665" y="4258656"/>
            <a:ext cx="8472670" cy="1630382"/>
          </a:xfrm>
          <a:prstGeom prst="roundRect">
            <a:avLst>
              <a:gd name="adj" fmla="val 7645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marL="457200" indent="-457200" algn="l" rtl="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tx1"/>
                </a:solidFill>
              </a:rPr>
              <a:t>Longest</a:t>
            </a:r>
            <a:r>
              <a:rPr lang="en-US" sz="3200" dirty="0">
                <a:solidFill>
                  <a:schemeClr val="tx1"/>
                </a:solidFill>
              </a:rPr>
              <a:t> chain wins </a:t>
            </a:r>
          </a:p>
          <a:p>
            <a:pPr marL="457200" indent="-457200" algn="l" rtl="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/>
                </a:solidFill>
              </a:rPr>
              <a:t>Transactions are reverted </a:t>
            </a:r>
          </a:p>
          <a:p>
            <a:pPr marL="457200" indent="-457200" algn="l" rtl="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/>
                </a:solidFill>
              </a:rPr>
              <a:t>Double-spending a threat</a:t>
            </a:r>
          </a:p>
        </p:txBody>
      </p:sp>
      <p:sp>
        <p:nvSpPr>
          <p:cNvPr id="120" name="Right Arrow 119"/>
          <p:cNvSpPr/>
          <p:nvPr/>
        </p:nvSpPr>
        <p:spPr>
          <a:xfrm>
            <a:off x="4855735" y="2239716"/>
            <a:ext cx="1430766" cy="713504"/>
          </a:xfrm>
          <a:prstGeom prst="rightArrow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cxnSp>
        <p:nvCxnSpPr>
          <p:cNvPr id="220" name="Straight Connector 219"/>
          <p:cNvCxnSpPr/>
          <p:nvPr/>
        </p:nvCxnSpPr>
        <p:spPr>
          <a:xfrm>
            <a:off x="2944139" y="2793864"/>
            <a:ext cx="398044" cy="322376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Connector 222"/>
          <p:cNvCxnSpPr/>
          <p:nvPr/>
        </p:nvCxnSpPr>
        <p:spPr>
          <a:xfrm flipV="1">
            <a:off x="2956648" y="2080662"/>
            <a:ext cx="398046" cy="322376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" name="Rectangle 224"/>
          <p:cNvSpPr/>
          <p:nvPr/>
        </p:nvSpPr>
        <p:spPr>
          <a:xfrm>
            <a:off x="2484879" y="2322096"/>
            <a:ext cx="552713" cy="552713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226" name="Rectangle 225"/>
          <p:cNvSpPr/>
          <p:nvPr/>
        </p:nvSpPr>
        <p:spPr>
          <a:xfrm>
            <a:off x="3273751" y="1608893"/>
            <a:ext cx="552713" cy="552713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dirty="0"/>
          </a:p>
        </p:txBody>
      </p:sp>
      <p:sp>
        <p:nvSpPr>
          <p:cNvPr id="227" name="Rectangle 226"/>
          <p:cNvSpPr/>
          <p:nvPr/>
        </p:nvSpPr>
        <p:spPr>
          <a:xfrm>
            <a:off x="3273749" y="3035298"/>
            <a:ext cx="552713" cy="552713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cxnSp>
        <p:nvCxnSpPr>
          <p:cNvPr id="228" name="Straight Connector 227"/>
          <p:cNvCxnSpPr/>
          <p:nvPr/>
        </p:nvCxnSpPr>
        <p:spPr>
          <a:xfrm>
            <a:off x="2156188" y="2594102"/>
            <a:ext cx="328691" cy="0"/>
          </a:xfrm>
          <a:prstGeom prst="line">
            <a:avLst/>
          </a:prstGeom>
          <a:ln w="28575">
            <a:gradFill flip="none" rotWithShape="1">
              <a:gsLst>
                <a:gs pos="0">
                  <a:schemeClr val="accent3">
                    <a:lumMod val="0"/>
                    <a:lumOff val="100000"/>
                  </a:schemeClr>
                </a:gs>
                <a:gs pos="21000">
                  <a:schemeClr val="bg1">
                    <a:lumMod val="65000"/>
                  </a:schemeClr>
                </a:gs>
                <a:gs pos="100000">
                  <a:schemeClr val="tx1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6" name="Rectangle 245"/>
          <p:cNvSpPr/>
          <p:nvPr/>
        </p:nvSpPr>
        <p:spPr>
          <a:xfrm>
            <a:off x="8683657" y="3049792"/>
            <a:ext cx="552713" cy="552713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cxnSp>
        <p:nvCxnSpPr>
          <p:cNvPr id="248" name="Straight Connector 247"/>
          <p:cNvCxnSpPr/>
          <p:nvPr/>
        </p:nvCxnSpPr>
        <p:spPr>
          <a:xfrm>
            <a:off x="7385963" y="2808358"/>
            <a:ext cx="398044" cy="322376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Straight Connector 248"/>
          <p:cNvCxnSpPr/>
          <p:nvPr/>
        </p:nvCxnSpPr>
        <p:spPr>
          <a:xfrm>
            <a:off x="8268286" y="3326148"/>
            <a:ext cx="415371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Straight Connector 250"/>
          <p:cNvCxnSpPr/>
          <p:nvPr/>
        </p:nvCxnSpPr>
        <p:spPr>
          <a:xfrm flipV="1">
            <a:off x="7398472" y="2095156"/>
            <a:ext cx="398046" cy="322376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3" name="Rectangle 252"/>
          <p:cNvSpPr/>
          <p:nvPr/>
        </p:nvSpPr>
        <p:spPr>
          <a:xfrm>
            <a:off x="6926703" y="2336590"/>
            <a:ext cx="552713" cy="552713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254" name="Rectangle 253"/>
          <p:cNvSpPr/>
          <p:nvPr/>
        </p:nvSpPr>
        <p:spPr>
          <a:xfrm>
            <a:off x="7715575" y="1623387"/>
            <a:ext cx="552713" cy="552713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dirty="0"/>
          </a:p>
        </p:txBody>
      </p:sp>
      <p:sp>
        <p:nvSpPr>
          <p:cNvPr id="255" name="Rectangle 254"/>
          <p:cNvSpPr/>
          <p:nvPr/>
        </p:nvSpPr>
        <p:spPr>
          <a:xfrm>
            <a:off x="7715573" y="3049792"/>
            <a:ext cx="552713" cy="552713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cxnSp>
        <p:nvCxnSpPr>
          <p:cNvPr id="256" name="Straight Connector 255"/>
          <p:cNvCxnSpPr/>
          <p:nvPr/>
        </p:nvCxnSpPr>
        <p:spPr>
          <a:xfrm>
            <a:off x="6598012" y="2608596"/>
            <a:ext cx="328691" cy="0"/>
          </a:xfrm>
          <a:prstGeom prst="line">
            <a:avLst/>
          </a:prstGeom>
          <a:ln w="28575">
            <a:gradFill flip="none" rotWithShape="1">
              <a:gsLst>
                <a:gs pos="0">
                  <a:schemeClr val="accent3">
                    <a:lumMod val="0"/>
                    <a:lumOff val="100000"/>
                  </a:schemeClr>
                </a:gs>
                <a:gs pos="21000">
                  <a:schemeClr val="bg1">
                    <a:lumMod val="65000"/>
                  </a:schemeClr>
                </a:gs>
                <a:gs pos="100000">
                  <a:schemeClr val="tx1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Straight Connector 256"/>
          <p:cNvCxnSpPr/>
          <p:nvPr/>
        </p:nvCxnSpPr>
        <p:spPr>
          <a:xfrm>
            <a:off x="7887531" y="1460806"/>
            <a:ext cx="203869" cy="848571"/>
          </a:xfrm>
          <a:prstGeom prst="line">
            <a:avLst/>
          </a:prstGeom>
          <a:ln w="76200">
            <a:solidFill>
              <a:srgbClr val="C0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0" y="6550223"/>
            <a:ext cx="20855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Slide courtesy of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Ittay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Eyal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he-IL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BD7F7-68FA-42E9-A894-91657511B043}" type="slidenum">
              <a:rPr lang="he-IL" smtClean="0"/>
              <a:pPr/>
              <a:t>62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30358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Fork Resolution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1859665" y="4258656"/>
            <a:ext cx="8472670" cy="1118890"/>
          </a:xfrm>
          <a:prstGeom prst="roundRect">
            <a:avLst>
              <a:gd name="adj" fmla="val 7645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 rtl="0"/>
            <a:r>
              <a:rPr lang="en-US" sz="3200" dirty="0">
                <a:solidFill>
                  <a:schemeClr val="tx1"/>
                </a:solidFill>
              </a:rPr>
              <a:t>A transaction is </a:t>
            </a:r>
            <a:r>
              <a:rPr lang="en-US" sz="3200" b="1" dirty="0">
                <a:solidFill>
                  <a:schemeClr val="accent6"/>
                </a:solidFill>
              </a:rPr>
              <a:t>confirmed</a:t>
            </a:r>
            <a:r>
              <a:rPr lang="en-US" sz="3200" dirty="0">
                <a:solidFill>
                  <a:schemeClr val="accent6"/>
                </a:solidFill>
              </a:rPr>
              <a:t> </a:t>
            </a:r>
            <a:r>
              <a:rPr lang="en-US" sz="3200" dirty="0">
                <a:solidFill>
                  <a:schemeClr val="tx1"/>
                </a:solidFill>
              </a:rPr>
              <a:t>when </a:t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3200" dirty="0">
                <a:solidFill>
                  <a:schemeClr val="tx1"/>
                </a:solidFill>
              </a:rPr>
              <a:t>it is </a:t>
            </a:r>
            <a:r>
              <a:rPr lang="en-US" sz="3200" b="1" dirty="0">
                <a:solidFill>
                  <a:schemeClr val="accent6"/>
                </a:solidFill>
              </a:rPr>
              <a:t>buried</a:t>
            </a:r>
            <a:r>
              <a:rPr lang="en-US" sz="3200" dirty="0">
                <a:solidFill>
                  <a:schemeClr val="accent6"/>
                </a:solidFill>
              </a:rPr>
              <a:t> </a:t>
            </a:r>
            <a:r>
              <a:rPr lang="en-US" sz="3200" dirty="0">
                <a:solidFill>
                  <a:schemeClr val="tx1"/>
                </a:solidFill>
              </a:rPr>
              <a:t>deep enough </a:t>
            </a:r>
          </a:p>
        </p:txBody>
      </p:sp>
      <p:cxnSp>
        <p:nvCxnSpPr>
          <p:cNvPr id="373" name="Straight Connector 372"/>
          <p:cNvCxnSpPr/>
          <p:nvPr/>
        </p:nvCxnSpPr>
        <p:spPr>
          <a:xfrm flipH="1">
            <a:off x="4513231" y="1888541"/>
            <a:ext cx="461569" cy="1161251"/>
          </a:xfrm>
          <a:prstGeom prst="line">
            <a:avLst/>
          </a:prstGeom>
          <a:ln w="76200">
            <a:solidFill>
              <a:schemeClr val="accent6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Rectangle 122"/>
          <p:cNvSpPr/>
          <p:nvPr/>
        </p:nvSpPr>
        <p:spPr>
          <a:xfrm>
            <a:off x="4236875" y="3049792"/>
            <a:ext cx="552713" cy="552713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cxnSp>
        <p:nvCxnSpPr>
          <p:cNvPr id="124" name="Straight Connector 123"/>
          <p:cNvCxnSpPr/>
          <p:nvPr/>
        </p:nvCxnSpPr>
        <p:spPr>
          <a:xfrm>
            <a:off x="2939181" y="2808358"/>
            <a:ext cx="398044" cy="322376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3821504" y="3326148"/>
            <a:ext cx="415371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/>
          <p:nvPr/>
        </p:nvCxnSpPr>
        <p:spPr>
          <a:xfrm flipV="1">
            <a:off x="2951690" y="2095156"/>
            <a:ext cx="398046" cy="322376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Rectangle 126"/>
          <p:cNvSpPr/>
          <p:nvPr/>
        </p:nvSpPr>
        <p:spPr>
          <a:xfrm>
            <a:off x="2479921" y="2336590"/>
            <a:ext cx="552713" cy="552713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128" name="Rectangle 127"/>
          <p:cNvSpPr/>
          <p:nvPr/>
        </p:nvSpPr>
        <p:spPr>
          <a:xfrm>
            <a:off x="3268793" y="1623387"/>
            <a:ext cx="552713" cy="552713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dirty="0"/>
          </a:p>
        </p:txBody>
      </p:sp>
      <p:sp>
        <p:nvSpPr>
          <p:cNvPr id="129" name="Rectangle 128"/>
          <p:cNvSpPr/>
          <p:nvPr/>
        </p:nvSpPr>
        <p:spPr>
          <a:xfrm>
            <a:off x="3268791" y="3049792"/>
            <a:ext cx="552713" cy="552713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cxnSp>
        <p:nvCxnSpPr>
          <p:cNvPr id="130" name="Straight Connector 129"/>
          <p:cNvCxnSpPr/>
          <p:nvPr/>
        </p:nvCxnSpPr>
        <p:spPr>
          <a:xfrm>
            <a:off x="2151230" y="2608596"/>
            <a:ext cx="328691" cy="0"/>
          </a:xfrm>
          <a:prstGeom prst="line">
            <a:avLst/>
          </a:prstGeom>
          <a:ln w="28575">
            <a:gradFill flip="none" rotWithShape="1">
              <a:gsLst>
                <a:gs pos="0">
                  <a:schemeClr val="accent3">
                    <a:lumMod val="0"/>
                    <a:lumOff val="100000"/>
                  </a:schemeClr>
                </a:gs>
                <a:gs pos="21000">
                  <a:schemeClr val="bg1">
                    <a:lumMod val="65000"/>
                  </a:schemeClr>
                </a:gs>
                <a:gs pos="100000">
                  <a:schemeClr val="tx1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/>
          <p:cNvCxnSpPr/>
          <p:nvPr/>
        </p:nvCxnSpPr>
        <p:spPr>
          <a:xfrm>
            <a:off x="3440749" y="1460806"/>
            <a:ext cx="203869" cy="848571"/>
          </a:xfrm>
          <a:prstGeom prst="line">
            <a:avLst/>
          </a:prstGeom>
          <a:ln w="76200">
            <a:solidFill>
              <a:srgbClr val="C0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Rectangle 131"/>
          <p:cNvSpPr/>
          <p:nvPr/>
        </p:nvSpPr>
        <p:spPr>
          <a:xfrm>
            <a:off x="5204959" y="3049792"/>
            <a:ext cx="552713" cy="552713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cxnSp>
        <p:nvCxnSpPr>
          <p:cNvPr id="133" name="Straight Connector 132"/>
          <p:cNvCxnSpPr/>
          <p:nvPr/>
        </p:nvCxnSpPr>
        <p:spPr>
          <a:xfrm>
            <a:off x="4789588" y="3326148"/>
            <a:ext cx="415371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Rectangle 133"/>
          <p:cNvSpPr/>
          <p:nvPr/>
        </p:nvSpPr>
        <p:spPr>
          <a:xfrm>
            <a:off x="6173043" y="3049792"/>
            <a:ext cx="552713" cy="552713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cxnSp>
        <p:nvCxnSpPr>
          <p:cNvPr id="135" name="Straight Connector 134"/>
          <p:cNvCxnSpPr/>
          <p:nvPr/>
        </p:nvCxnSpPr>
        <p:spPr>
          <a:xfrm>
            <a:off x="5757672" y="3326148"/>
            <a:ext cx="415371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Rectangle 135"/>
          <p:cNvSpPr/>
          <p:nvPr/>
        </p:nvSpPr>
        <p:spPr>
          <a:xfrm>
            <a:off x="7141127" y="3049792"/>
            <a:ext cx="552713" cy="552713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cxnSp>
        <p:nvCxnSpPr>
          <p:cNvPr id="137" name="Straight Connector 136"/>
          <p:cNvCxnSpPr/>
          <p:nvPr/>
        </p:nvCxnSpPr>
        <p:spPr>
          <a:xfrm>
            <a:off x="6725756" y="3326148"/>
            <a:ext cx="415371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0" y="6550223"/>
            <a:ext cx="20855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Slide courtesy of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Ittay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Eyal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he-IL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BD7F7-68FA-42E9-A894-91657511B043}" type="slidenum">
              <a:rPr lang="he-IL" smtClean="0"/>
              <a:pPr/>
              <a:t>63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100990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Challenges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071326" y="5462693"/>
            <a:ext cx="6049347" cy="7078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 rtl="0"/>
            <a:r>
              <a:rPr lang="en-US" sz="4000" b="1" dirty="0" smtClean="0">
                <a:solidFill>
                  <a:schemeClr val="accent6"/>
                </a:solidFill>
              </a:rPr>
              <a:t>Decentralized </a:t>
            </a:r>
            <a:endParaRPr lang="en-US" sz="4000" b="1" dirty="0">
              <a:solidFill>
                <a:schemeClr val="accent6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70663" y="993402"/>
            <a:ext cx="7280332" cy="40318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marL="514350" indent="-514350" algn="l" rtl="0">
              <a:buFont typeface="+mj-lt"/>
              <a:buAutoNum type="arabicPeriod"/>
            </a:pPr>
            <a:r>
              <a:rPr lang="en-US" sz="3200" dirty="0" smtClean="0">
                <a:solidFill>
                  <a:schemeClr val="tx1"/>
                </a:solidFill>
              </a:rPr>
              <a:t>No stealing: Only Alice can move her money </a:t>
            </a:r>
          </a:p>
          <a:p>
            <a:pPr lvl="1" rtl="0"/>
            <a:r>
              <a:rPr lang="en-US" sz="3200" b="1" dirty="0" smtClean="0">
                <a:solidFill>
                  <a:schemeClr val="accent6"/>
                </a:solidFill>
              </a:rPr>
              <a:t>Cryptographic </a:t>
            </a:r>
            <a:r>
              <a:rPr lang="en-US" sz="3200" b="1" dirty="0">
                <a:solidFill>
                  <a:schemeClr val="accent6"/>
                </a:solidFill>
              </a:rPr>
              <a:t>signatures </a:t>
            </a:r>
            <a:endParaRPr lang="en-US" sz="3200" dirty="0" smtClean="0">
              <a:solidFill>
                <a:schemeClr val="tx1"/>
              </a:solidFill>
            </a:endParaRPr>
          </a:p>
          <a:p>
            <a:pPr marL="514350" indent="-514350" algn="l" rtl="0">
              <a:buFont typeface="+mj-lt"/>
              <a:buAutoNum type="arabicPeriod"/>
              <a:tabLst>
                <a:tab pos="4402138" algn="ctr"/>
                <a:tab pos="8516938" algn="r"/>
              </a:tabLst>
            </a:pPr>
            <a:r>
              <a:rPr lang="en-US" sz="3200" dirty="0" smtClean="0">
                <a:solidFill>
                  <a:schemeClr val="tx1"/>
                </a:solidFill>
              </a:rPr>
              <a:t>No double-spending: Alice cannot duplicate her money </a:t>
            </a:r>
          </a:p>
          <a:p>
            <a:pPr lvl="1" rtl="0">
              <a:tabLst>
                <a:tab pos="4402138" algn="ctr"/>
                <a:tab pos="8516938" algn="r"/>
              </a:tabLst>
            </a:pPr>
            <a:r>
              <a:rPr lang="en-US" sz="3200" b="1" dirty="0" smtClean="0">
                <a:solidFill>
                  <a:schemeClr val="accent6"/>
                </a:solidFill>
              </a:rPr>
              <a:t>Global </a:t>
            </a:r>
            <a:r>
              <a:rPr lang="en-US" sz="3200" b="1" dirty="0">
                <a:solidFill>
                  <a:schemeClr val="accent6"/>
                </a:solidFill>
              </a:rPr>
              <a:t>ledger </a:t>
            </a:r>
            <a:endParaRPr lang="en-US" sz="3200" dirty="0" smtClean="0">
              <a:solidFill>
                <a:schemeClr val="tx1"/>
              </a:solidFill>
            </a:endParaRPr>
          </a:p>
          <a:p>
            <a:pPr marL="514350" indent="-514350" algn="l" rtl="0">
              <a:buFont typeface="+mj-lt"/>
              <a:buAutoNum type="arabicPeriod"/>
            </a:pPr>
            <a:r>
              <a:rPr lang="en-US" sz="3200" dirty="0">
                <a:solidFill>
                  <a:schemeClr val="tx1"/>
                </a:solidFill>
              </a:rPr>
              <a:t>Minting: Fair money </a:t>
            </a:r>
            <a:r>
              <a:rPr lang="en-US" sz="3200" dirty="0" smtClean="0">
                <a:solidFill>
                  <a:schemeClr val="tx1"/>
                </a:solidFill>
              </a:rPr>
              <a:t>creation</a:t>
            </a:r>
          </a:p>
          <a:p>
            <a:pPr lvl="1" rtl="0"/>
            <a:r>
              <a:rPr lang="en-US" sz="3200" b="1" dirty="0" smtClean="0">
                <a:solidFill>
                  <a:schemeClr val="accent6"/>
                </a:solidFill>
              </a:rPr>
              <a:t>Mint </a:t>
            </a:r>
            <a:r>
              <a:rPr lang="en-US" sz="3200" b="1" dirty="0">
                <a:solidFill>
                  <a:schemeClr val="accent6"/>
                </a:solidFill>
              </a:rPr>
              <a:t>for proof of </a:t>
            </a:r>
            <a:r>
              <a:rPr lang="en-US" sz="3200" b="1" dirty="0" smtClean="0">
                <a:solidFill>
                  <a:schemeClr val="accent6"/>
                </a:solidFill>
              </a:rPr>
              <a:t>work</a:t>
            </a:r>
            <a:endParaRPr lang="en-US" sz="3200" b="1" dirty="0">
              <a:solidFill>
                <a:schemeClr val="accent6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550223"/>
            <a:ext cx="20855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Slide courtesy of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Ittay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Eyal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BD7F7-68FA-42E9-A894-91657511B043}" type="slidenum">
              <a:rPr lang="he-IL" smtClean="0"/>
              <a:pPr/>
              <a:t>64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376194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</a:t>
            </a:r>
            <a:r>
              <a:rPr lang="mr-IN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Follow lecture 1</a:t>
            </a:r>
          </a:p>
          <a:p>
            <a:r>
              <a:rPr lang="en-US" dirty="0"/>
              <a:t>Read Bitcoin: A Peer-to-Peer Electronic Cash </a:t>
            </a:r>
            <a:r>
              <a:rPr lang="en-US" dirty="0" smtClean="0"/>
              <a:t>System</a:t>
            </a:r>
          </a:p>
          <a:p>
            <a:endParaRPr lang="en-US" dirty="0"/>
          </a:p>
          <a:p>
            <a:r>
              <a:rPr lang="en-US" dirty="0" smtClean="0"/>
              <a:t>We meet on Wednesday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C8655-F74F-7445-B09D-C543647811CF}" type="slidenum">
              <a:rPr lang="en-US" smtClean="0"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254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approaches are needed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dirty="0" smtClean="0"/>
              <a:t>Systems </a:t>
            </a:r>
            <a:r>
              <a:rPr lang="en-US" dirty="0"/>
              <a:t>based on design decisions made in the last decade can hardly cope with today’s </a:t>
            </a:r>
            <a:r>
              <a:rPr lang="en-US" dirty="0" smtClean="0"/>
              <a:t>scale, </a:t>
            </a:r>
            <a:r>
              <a:rPr lang="en-US" dirty="0"/>
              <a:t>volume or velocity, let alone the </a:t>
            </a:r>
            <a:r>
              <a:rPr lang="en-US" dirty="0" smtClean="0"/>
              <a:t>future</a:t>
            </a:r>
          </a:p>
          <a:p>
            <a:pPr>
              <a:lnSpc>
                <a:spcPct val="120000"/>
              </a:lnSpc>
            </a:pPr>
            <a:endParaRPr lang="en-US" dirty="0"/>
          </a:p>
          <a:p>
            <a:pPr marL="0" indent="0">
              <a:lnSpc>
                <a:spcPct val="120000"/>
              </a:lnSpc>
              <a:buNone/>
            </a:pPr>
            <a:r>
              <a:rPr lang="en-US" dirty="0" smtClean="0"/>
              <a:t>We need </a:t>
            </a:r>
            <a:r>
              <a:rPr lang="en-US" b="1" dirty="0" smtClean="0"/>
              <a:t>new techniques, designs and solutions</a:t>
            </a:r>
            <a:r>
              <a:rPr lang="en-US" dirty="0" smtClean="0"/>
              <a:t>: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Improve performance by at least </a:t>
            </a:r>
            <a:r>
              <a:rPr lang="en-US" b="1" dirty="0" smtClean="0"/>
              <a:t>10x</a:t>
            </a:r>
            <a:r>
              <a:rPr lang="en-US" dirty="0" smtClean="0"/>
              <a:t>, in some cases </a:t>
            </a:r>
            <a:r>
              <a:rPr lang="en-US" b="1" dirty="0" smtClean="0"/>
              <a:t>100x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Ensure </a:t>
            </a:r>
            <a:r>
              <a:rPr lang="en-US" b="1" dirty="0" smtClean="0"/>
              <a:t>predictability of performance </a:t>
            </a:r>
            <a:r>
              <a:rPr lang="en-US" dirty="0" smtClean="0"/>
              <a:t>and </a:t>
            </a:r>
            <a:r>
              <a:rPr lang="en-US" b="1" dirty="0" smtClean="0"/>
              <a:t>high reliability</a:t>
            </a:r>
          </a:p>
          <a:p>
            <a:pPr lvl="1">
              <a:lnSpc>
                <a:spcPct val="120000"/>
              </a:lnSpc>
            </a:pPr>
            <a:r>
              <a:rPr lang="en-US" b="1" dirty="0" smtClean="0"/>
              <a:t>Lower complexity</a:t>
            </a:r>
            <a:r>
              <a:rPr lang="en-US" dirty="0" smtClean="0"/>
              <a:t> of managing </a:t>
            </a:r>
            <a:r>
              <a:rPr lang="en-US" b="1" dirty="0" smtClean="0"/>
              <a:t>large-scale systems</a:t>
            </a:r>
            <a:r>
              <a:rPr lang="en-US" dirty="0" smtClean="0"/>
              <a:t> and processing </a:t>
            </a:r>
            <a:r>
              <a:rPr lang="en-US" b="1" dirty="0" smtClean="0"/>
              <a:t>big data</a:t>
            </a:r>
          </a:p>
          <a:p>
            <a:pPr lvl="1">
              <a:lnSpc>
                <a:spcPct val="120000"/>
              </a:lnSpc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61464-9EDF-AA45-9F02-3D8741CB6A53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7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09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SANDS Lab Vision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Make it easy to produce and manage key networked systems that are worthy of society’s trust and achieve specific objectives:</a:t>
            </a:r>
          </a:p>
          <a:p>
            <a:r>
              <a:rPr lang="en-US" dirty="0" smtClean="0"/>
              <a:t>High performance and scalability</a:t>
            </a:r>
          </a:p>
          <a:p>
            <a:r>
              <a:rPr lang="en-US" dirty="0" smtClean="0"/>
              <a:t>High dependability and future-proof</a:t>
            </a:r>
          </a:p>
          <a:p>
            <a:r>
              <a:rPr lang="en-US" dirty="0" smtClean="0"/>
              <a:t>Low power</a:t>
            </a:r>
          </a:p>
          <a:p>
            <a:r>
              <a:rPr lang="en-US" dirty="0" smtClean="0"/>
              <a:t>…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We build </a:t>
            </a:r>
            <a:r>
              <a:rPr lang="en-US" b="1" dirty="0" smtClean="0"/>
              <a:t>prototypes </a:t>
            </a:r>
            <a:r>
              <a:rPr lang="en-US" dirty="0" smtClean="0"/>
              <a:t>that directly </a:t>
            </a:r>
            <a:r>
              <a:rPr lang="en-US" b="1" dirty="0" smtClean="0"/>
              <a:t>improve the lives of real users</a:t>
            </a:r>
          </a:p>
          <a:p>
            <a:pPr marL="0" indent="0">
              <a:buNone/>
            </a:pPr>
            <a:r>
              <a:rPr lang="en-US" dirty="0" smtClean="0"/>
              <a:t>We learn general </a:t>
            </a:r>
            <a:r>
              <a:rPr lang="en-US" b="1" dirty="0" smtClean="0"/>
              <a:t>principles and lessons </a:t>
            </a:r>
            <a:r>
              <a:rPr lang="en-US" dirty="0" smtClean="0"/>
              <a:t>of what </a:t>
            </a:r>
            <a:r>
              <a:rPr lang="en-US" b="1" dirty="0" smtClean="0"/>
              <a:t>works in practice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19F5C-C1FE-974A-BF2A-7432F7614A7C}" type="slidenum">
              <a:rPr lang="en-US" smtClean="0"/>
              <a:t>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100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</a:t>
            </a:r>
            <a:r>
              <a:rPr lang="en-US" dirty="0" err="1" smtClean="0"/>
              <a:t>Dynam</a:t>
            </a:r>
            <a:r>
              <a:rPr lang="en-US" dirty="0" smtClean="0"/>
              <a:t>-IX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Dynamic Interconnection </a:t>
            </a:r>
            <a:r>
              <a:rPr lang="en-US" dirty="0" err="1" smtClean="0"/>
              <a:t>eXchange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>
                <a:hlinkClick r:id="rId2"/>
              </a:rPr>
              <a:t>https://dynam-ix.github.io</a:t>
            </a:r>
            <a:r>
              <a:rPr lang="en-US" dirty="0" smtClean="0">
                <a:hlinkClick r:id="rId2"/>
              </a:rPr>
              <a:t>/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CS 394B – S18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C8655-F74F-7445-B09D-C543647811C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84003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9|3.3|5.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1198</TotalTime>
  <Words>3519</Words>
  <Application>Microsoft Macintosh PowerPoint</Application>
  <PresentationFormat>Widescreen</PresentationFormat>
  <Paragraphs>674</Paragraphs>
  <Slides>65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65</vt:i4>
      </vt:variant>
    </vt:vector>
  </HeadingPairs>
  <TitlesOfParts>
    <vt:vector size="75" baseType="lpstr">
      <vt:lpstr>Calibri</vt:lpstr>
      <vt:lpstr>Calibri Light</vt:lpstr>
      <vt:lpstr>Cambria Math</vt:lpstr>
      <vt:lpstr>Courier New</vt:lpstr>
      <vt:lpstr>Gill Sans</vt:lpstr>
      <vt:lpstr>Mangal</vt:lpstr>
      <vt:lpstr>Times New Roman</vt:lpstr>
      <vt:lpstr>Wingdings</vt:lpstr>
      <vt:lpstr>Arial</vt:lpstr>
      <vt:lpstr>Office Theme</vt:lpstr>
      <vt:lpstr>CS 394B Introduction</vt:lpstr>
      <vt:lpstr>This Class</vt:lpstr>
      <vt:lpstr>About the Instructor</vt:lpstr>
      <vt:lpstr>My research</vt:lpstr>
      <vt:lpstr>Challenges</vt:lpstr>
      <vt:lpstr>Systems Approach</vt:lpstr>
      <vt:lpstr>New approaches are needed</vt:lpstr>
      <vt:lpstr>SANDS Lab Vision</vt:lpstr>
      <vt:lpstr>Example: Dynam-IX</vt:lpstr>
      <vt:lpstr>What About You?</vt:lpstr>
      <vt:lpstr>About this class</vt:lpstr>
      <vt:lpstr>Course Schedule</vt:lpstr>
      <vt:lpstr>Prerequisites</vt:lpstr>
      <vt:lpstr>Flipped classroom</vt:lpstr>
      <vt:lpstr>Textbook</vt:lpstr>
      <vt:lpstr>Course Requirements</vt:lpstr>
      <vt:lpstr>Paper Reviews</vt:lpstr>
      <vt:lpstr>Papers</vt:lpstr>
      <vt:lpstr>Paper Reviews</vt:lpstr>
      <vt:lpstr>How to Review</vt:lpstr>
      <vt:lpstr>Paper Presentation</vt:lpstr>
      <vt:lpstr>Presentation Guidelines</vt:lpstr>
      <vt:lpstr>Paper Presentation</vt:lpstr>
      <vt:lpstr>Participation</vt:lpstr>
      <vt:lpstr>Assignments</vt:lpstr>
      <vt:lpstr>Project</vt:lpstr>
      <vt:lpstr>Projects</vt:lpstr>
      <vt:lpstr>How to Approach it?</vt:lpstr>
      <vt:lpstr>Milestones</vt:lpstr>
      <vt:lpstr>Draft Proposal</vt:lpstr>
      <vt:lpstr>Finalized Proposal</vt:lpstr>
      <vt:lpstr>Midterm Presentation</vt:lpstr>
      <vt:lpstr>Final Presentation and Paper</vt:lpstr>
      <vt:lpstr>Rough Outline</vt:lpstr>
      <vt:lpstr>Course Topics</vt:lpstr>
      <vt:lpstr>Before We Move On…</vt:lpstr>
      <vt:lpstr>Developing a Cryptocurrency</vt:lpstr>
      <vt:lpstr>Bitcoin </vt:lpstr>
      <vt:lpstr>Key Challenges</vt:lpstr>
      <vt:lpstr>60 Seconds on Public Key Signatures</vt:lpstr>
      <vt:lpstr>Addresses and Transactions</vt:lpstr>
      <vt:lpstr>Key Challenges</vt:lpstr>
      <vt:lpstr>Global Ledger</vt:lpstr>
      <vt:lpstr>Global Ledger</vt:lpstr>
      <vt:lpstr>Global Ledger</vt:lpstr>
      <vt:lpstr>Key Challenges</vt:lpstr>
      <vt:lpstr>60 Seconds on Cryptographic Hashing</vt:lpstr>
      <vt:lpstr>Mining – Minting for Proof of Work</vt:lpstr>
      <vt:lpstr>Mining – Minting for Proof of Work</vt:lpstr>
      <vt:lpstr>Key Challenges</vt:lpstr>
      <vt:lpstr>Key Challenges</vt:lpstr>
      <vt:lpstr>Replicated State Machine</vt:lpstr>
      <vt:lpstr>A Replicated State Machine</vt:lpstr>
      <vt:lpstr>Nakamoto’s Blockchain</vt:lpstr>
      <vt:lpstr>Nakamoto’s Blockchain</vt:lpstr>
      <vt:lpstr>Nakamoto’s Blockchain</vt:lpstr>
      <vt:lpstr>Nakamoto’s Blockchain</vt:lpstr>
      <vt:lpstr>Nakamoto’s Blockchain</vt:lpstr>
      <vt:lpstr>Nakamoto’s Blockchain</vt:lpstr>
      <vt:lpstr>Incentive for Mining</vt:lpstr>
      <vt:lpstr>Forks</vt:lpstr>
      <vt:lpstr>Fork Resolution</vt:lpstr>
      <vt:lpstr>Fork Resolution</vt:lpstr>
      <vt:lpstr>Key Challenges</vt:lpstr>
      <vt:lpstr>Next…</vt:lpstr>
    </vt:vector>
  </TitlesOfParts>
  <Company/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Marco Canini</dc:creator>
  <cp:lastModifiedBy>Marco Canini</cp:lastModifiedBy>
  <cp:revision>135</cp:revision>
  <dcterms:created xsi:type="dcterms:W3CDTF">2017-01-21T21:15:10Z</dcterms:created>
  <dcterms:modified xsi:type="dcterms:W3CDTF">2018-01-28T12:40:02Z</dcterms:modified>
</cp:coreProperties>
</file>