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60" r:id="rId9"/>
    <p:sldId id="261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8C6FE-A008-364C-B851-9290EB7C8F65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BE4D-7C89-204F-8ED0-18BA9BA7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2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127800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3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21087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08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12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5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6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3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1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9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5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2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7F15-FAEC-E048-98F9-C524214012FB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9AE6-6F52-B64A-BC2D-157F8090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8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394B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Marco Canini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0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/>
              <a:t>What we want from signatures</a:t>
            </a:r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"/>
              <a:t>Only you can sign, but anyone can verify</a:t>
            </a: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"/>
              <a:t>Signature is tied to a particular document</a:t>
            </a:r>
            <a:endParaRPr/>
          </a:p>
          <a:p>
            <a:pPr marL="0" indent="0">
              <a:buNone/>
            </a:pPr>
            <a:r>
              <a:rPr lang="en"/>
              <a:t>	</a:t>
            </a:r>
            <a:r>
              <a:rPr lang="en" sz="3200"/>
              <a:t>can’t be cut-and-pasted to another doc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93410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API for digital signatures</a:t>
            </a:r>
            <a:endParaRPr lang="en"/>
          </a:p>
        </p:txBody>
      </p:sp>
      <p:sp>
        <p:nvSpPr>
          <p:cNvPr id="333" name="Shape 33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 smtClean="0"/>
              <a:t>(</a:t>
            </a:r>
            <a:r>
              <a:rPr lang="en" dirty="0" err="1" smtClean="0"/>
              <a:t>sk</a:t>
            </a:r>
            <a:r>
              <a:rPr lang="en" dirty="0" smtClean="0"/>
              <a:t>, </a:t>
            </a:r>
            <a:r>
              <a:rPr lang="en" dirty="0" err="1" smtClean="0"/>
              <a:t>pk</a:t>
            </a:r>
            <a:r>
              <a:rPr lang="en" dirty="0" smtClean="0"/>
              <a:t>) := </a:t>
            </a:r>
            <a:r>
              <a:rPr lang="en" dirty="0" err="1" smtClean="0"/>
              <a:t>generateKeys</a:t>
            </a:r>
            <a:r>
              <a:rPr lang="en" dirty="0" smtClean="0"/>
              <a:t>(</a:t>
            </a:r>
            <a:r>
              <a:rPr lang="en" dirty="0" err="1" smtClean="0"/>
              <a:t>keysize</a:t>
            </a:r>
            <a:r>
              <a:rPr lang="en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err="1" smtClean="0"/>
              <a:t>sk</a:t>
            </a:r>
            <a:r>
              <a:rPr lang="en" dirty="0" smtClean="0"/>
              <a:t>: secret signing key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smtClean="0"/>
              <a:t>		</a:t>
            </a:r>
            <a:r>
              <a:rPr lang="en" dirty="0" err="1" smtClean="0"/>
              <a:t>pk</a:t>
            </a:r>
            <a:r>
              <a:rPr lang="en" dirty="0" smtClean="0"/>
              <a:t>: public verification key</a:t>
            </a:r>
          </a:p>
          <a:p>
            <a:endParaRPr lang="en" dirty="0" smtClean="0"/>
          </a:p>
          <a:p>
            <a:r>
              <a:rPr lang="en" dirty="0" smtClean="0"/>
              <a:t>sig := sign(</a:t>
            </a:r>
            <a:r>
              <a:rPr lang="en" dirty="0" err="1" smtClean="0"/>
              <a:t>sk</a:t>
            </a:r>
            <a:r>
              <a:rPr lang="en" dirty="0" smtClean="0"/>
              <a:t>, message)</a:t>
            </a:r>
          </a:p>
          <a:p>
            <a:endParaRPr lang="en" dirty="0" smtClean="0"/>
          </a:p>
          <a:p>
            <a:r>
              <a:rPr lang="en" dirty="0" err="1" smtClean="0"/>
              <a:t>isValid</a:t>
            </a:r>
            <a:r>
              <a:rPr lang="en" dirty="0" smtClean="0"/>
              <a:t> := verify(</a:t>
            </a:r>
            <a:r>
              <a:rPr lang="en" dirty="0" err="1" smtClean="0"/>
              <a:t>pk</a:t>
            </a:r>
            <a:r>
              <a:rPr lang="en" dirty="0" smtClean="0"/>
              <a:t>, message, sig)</a:t>
            </a:r>
            <a:endParaRPr lang="en" dirty="0"/>
          </a:p>
        </p:txBody>
      </p:sp>
      <p:sp>
        <p:nvSpPr>
          <p:cNvPr id="334" name="Shape 334"/>
          <p:cNvSpPr/>
          <p:nvPr/>
        </p:nvSpPr>
        <p:spPr>
          <a:xfrm>
            <a:off x="8621800" y="2038433"/>
            <a:ext cx="726000" cy="3110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5" name="Shape 335"/>
          <p:cNvSpPr txBox="1"/>
          <p:nvPr/>
        </p:nvSpPr>
        <p:spPr>
          <a:xfrm>
            <a:off x="9259000" y="2734700"/>
            <a:ext cx="2696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can be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/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randomized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/>
            <a:r>
              <a:rPr lang="en" sz="3200">
                <a:latin typeface="Trebuchet MS"/>
                <a:ea typeface="Trebuchet MS"/>
                <a:cs typeface="Trebuchet MS"/>
                <a:sym typeface="Trebuchet MS"/>
              </a:rPr>
              <a:t>algorithms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1659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/>
              <a:t>Requirements for signatures</a:t>
            </a:r>
            <a:endParaRPr dirty="0"/>
          </a:p>
        </p:txBody>
      </p:sp>
      <p:sp>
        <p:nvSpPr>
          <p:cNvPr id="341" name="Shape 3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“valid signatures verify”</a:t>
            </a:r>
            <a:endParaRPr dirty="0"/>
          </a:p>
          <a:p>
            <a:pPr marL="0" indent="609585">
              <a:buNone/>
            </a:pPr>
            <a:r>
              <a:rPr lang="en" sz="2400" dirty="0"/>
              <a:t>verify(</a:t>
            </a:r>
            <a:r>
              <a:rPr lang="en" sz="2400" dirty="0" err="1"/>
              <a:t>pk</a:t>
            </a:r>
            <a:r>
              <a:rPr lang="en" sz="2400" dirty="0"/>
              <a:t>, message, sign(</a:t>
            </a:r>
            <a:r>
              <a:rPr lang="en" sz="2400" dirty="0" err="1"/>
              <a:t>sk</a:t>
            </a:r>
            <a:r>
              <a:rPr lang="en" sz="2400" dirty="0"/>
              <a:t>, message)) == true</a:t>
            </a:r>
            <a:endParaRPr sz="2400" dirty="0"/>
          </a:p>
          <a:p>
            <a:pPr marL="0" indent="0">
              <a:buNone/>
            </a:pPr>
            <a:r>
              <a:rPr lang="en" dirty="0"/>
              <a:t>“can’t forge signatures”</a:t>
            </a:r>
            <a:endParaRPr dirty="0"/>
          </a:p>
          <a:p>
            <a:pPr marL="0" indent="609585">
              <a:buNone/>
            </a:pPr>
            <a:r>
              <a:rPr lang="en" sz="2400" dirty="0"/>
              <a:t>adversary who:</a:t>
            </a:r>
            <a:endParaRPr sz="2400" dirty="0"/>
          </a:p>
          <a:p>
            <a:pPr marL="0" indent="0">
              <a:buNone/>
            </a:pPr>
            <a:r>
              <a:rPr lang="en" sz="2400" dirty="0"/>
              <a:t>		knows </a:t>
            </a:r>
            <a:r>
              <a:rPr lang="en" sz="2400" dirty="0" err="1"/>
              <a:t>pk</a:t>
            </a:r>
            <a:endParaRPr sz="2400" dirty="0"/>
          </a:p>
          <a:p>
            <a:pPr marL="0" indent="0">
              <a:buNone/>
            </a:pPr>
            <a:r>
              <a:rPr lang="en" sz="2400" dirty="0"/>
              <a:t>		gets to see signatures on messages of his choice</a:t>
            </a:r>
            <a:endParaRPr sz="2400" dirty="0"/>
          </a:p>
          <a:p>
            <a:pPr marL="0" indent="0">
              <a:buNone/>
            </a:pPr>
            <a:r>
              <a:rPr lang="en" sz="2400" dirty="0"/>
              <a:t>	can’t produce a verifiable signature on another message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54235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Useful trick: public key == an identity</a:t>
            </a:r>
            <a:endParaRPr lang="en-US" dirty="0"/>
          </a:p>
        </p:txBody>
      </p:sp>
      <p:sp>
        <p:nvSpPr>
          <p:cNvPr id="390" name="Shape 3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3200" dirty="0" smtClean="0"/>
              <a:t>if </a:t>
            </a:r>
            <a:r>
              <a:rPr lang="en" sz="3200" dirty="0"/>
              <a:t>you see </a:t>
            </a:r>
            <a:r>
              <a:rPr lang="en" sz="3200" i="1" dirty="0"/>
              <a:t>sig</a:t>
            </a:r>
            <a:r>
              <a:rPr lang="en" sz="3200" dirty="0"/>
              <a:t> such that </a:t>
            </a:r>
            <a:r>
              <a:rPr lang="en" sz="3200" i="1" dirty="0"/>
              <a:t>verify(</a:t>
            </a:r>
            <a:r>
              <a:rPr lang="en" sz="3200" i="1" dirty="0" err="1"/>
              <a:t>pk</a:t>
            </a:r>
            <a:r>
              <a:rPr lang="en" sz="3200" i="1" dirty="0"/>
              <a:t>, </a:t>
            </a:r>
            <a:r>
              <a:rPr lang="en" sz="3200" i="1" dirty="0" err="1"/>
              <a:t>msg</a:t>
            </a:r>
            <a:r>
              <a:rPr lang="en" sz="3200" i="1" dirty="0"/>
              <a:t>, sig)==true</a:t>
            </a:r>
            <a:r>
              <a:rPr lang="en" sz="3200" dirty="0"/>
              <a:t>,</a:t>
            </a:r>
            <a:endParaRPr sz="3200" dirty="0"/>
          </a:p>
          <a:p>
            <a:pPr marL="0" indent="0">
              <a:buNone/>
            </a:pPr>
            <a:r>
              <a:rPr lang="en" sz="3200" dirty="0"/>
              <a:t>think of it as</a:t>
            </a:r>
            <a:endParaRPr sz="3200" dirty="0"/>
          </a:p>
          <a:p>
            <a:pPr marL="0" indent="0">
              <a:buNone/>
            </a:pPr>
            <a:r>
              <a:rPr lang="en" sz="3200" dirty="0"/>
              <a:t>	</a:t>
            </a:r>
            <a:r>
              <a:rPr lang="en" sz="3200" i="1" dirty="0" err="1"/>
              <a:t>pk</a:t>
            </a:r>
            <a:r>
              <a:rPr lang="en" sz="3200" dirty="0"/>
              <a:t> says, “</a:t>
            </a:r>
            <a:r>
              <a:rPr lang="en" sz="3200" i="1" dirty="0"/>
              <a:t>[</a:t>
            </a:r>
            <a:r>
              <a:rPr lang="en" sz="3200" i="1" dirty="0" err="1"/>
              <a:t>msg</a:t>
            </a:r>
            <a:r>
              <a:rPr lang="en" sz="3200" i="1" dirty="0"/>
              <a:t>]</a:t>
            </a:r>
            <a:r>
              <a:rPr lang="en" sz="3200" dirty="0"/>
              <a:t>”.</a:t>
            </a:r>
            <a:endParaRPr sz="3200" dirty="0"/>
          </a:p>
          <a:p>
            <a:pPr marL="0" indent="0">
              <a:buNone/>
            </a:pPr>
            <a:endParaRPr sz="3200" dirty="0"/>
          </a:p>
          <a:p>
            <a:pPr marL="0" indent="0">
              <a:buNone/>
            </a:pPr>
            <a:r>
              <a:rPr lang="en" sz="3200" dirty="0"/>
              <a:t>to “speak for” </a:t>
            </a:r>
            <a:r>
              <a:rPr lang="en" sz="3200" i="1" dirty="0" err="1"/>
              <a:t>pk</a:t>
            </a:r>
            <a:r>
              <a:rPr lang="en" sz="3200" dirty="0"/>
              <a:t>, you must know matching secret key </a:t>
            </a:r>
            <a:r>
              <a:rPr lang="en" sz="3200" i="1" dirty="0" err="1"/>
              <a:t>sk</a:t>
            </a:r>
            <a:endParaRPr i="1" dirty="0"/>
          </a:p>
          <a:p>
            <a:pPr marL="0" indent="0">
              <a:buNone/>
            </a:pPr>
            <a:r>
              <a:rPr lang="en" dirty="0"/>
              <a:t>	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87688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charset="-128"/>
              </a:rPr>
              <a:t>Take message </a:t>
            </a:r>
            <a:r>
              <a:rPr lang="en-US" altLang="en-US" i="1" dirty="0">
                <a:ea typeface="ＭＳ Ｐゴシック" charset="-128"/>
              </a:rPr>
              <a:t>m</a:t>
            </a:r>
            <a:r>
              <a:rPr lang="en-US" altLang="en-US" dirty="0">
                <a:ea typeface="ＭＳ Ｐゴシック" charset="-128"/>
              </a:rPr>
              <a:t> of arbitrary length and produces </a:t>
            </a:r>
            <a:r>
              <a:rPr lang="en-US" altLang="en-US" dirty="0" smtClean="0">
                <a:ea typeface="ＭＳ Ｐゴシック" charset="-128"/>
              </a:rPr>
              <a:t>fixed-size </a:t>
            </a:r>
            <a:r>
              <a:rPr lang="en-US" altLang="en-US" dirty="0">
                <a:ea typeface="ＭＳ Ｐゴシック" charset="-128"/>
              </a:rPr>
              <a:t>(short) number </a:t>
            </a:r>
            <a:r>
              <a:rPr lang="en-US" altLang="en-US" i="1" dirty="0">
                <a:ea typeface="ＭＳ Ｐゴシック" charset="-128"/>
              </a:rPr>
              <a:t>H(m)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charset="-128"/>
              </a:rPr>
              <a:t>One-way function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</a:rPr>
              <a:t>Efficient:  Easy to compute </a:t>
            </a:r>
            <a:r>
              <a:rPr lang="en-US" altLang="en-US" i="1" dirty="0">
                <a:ea typeface="ＭＳ Ｐゴシック" charset="-128"/>
              </a:rPr>
              <a:t>H(m)</a:t>
            </a:r>
            <a:endParaRPr lang="en-US" altLang="en-US" dirty="0">
              <a:ea typeface="ＭＳ Ｐゴシック" charset="-128"/>
            </a:endParaRPr>
          </a:p>
          <a:p>
            <a:pPr lvl="1" eaLnBrk="1" hangingPunct="1"/>
            <a:r>
              <a:rPr lang="en-US" altLang="en-US" b="1" dirty="0">
                <a:ea typeface="ＭＳ Ｐゴシック" charset="-128"/>
              </a:rPr>
              <a:t>Hiding property: </a:t>
            </a:r>
            <a:r>
              <a:rPr lang="en-US" altLang="en-US" dirty="0">
                <a:ea typeface="ＭＳ Ｐゴシック" charset="-128"/>
              </a:rPr>
              <a:t>Hard to find an </a:t>
            </a:r>
            <a:r>
              <a:rPr lang="en-US" altLang="en-US" i="1" dirty="0">
                <a:ea typeface="ＭＳ Ｐゴシック" charset="-128"/>
              </a:rPr>
              <a:t>m</a:t>
            </a:r>
            <a:r>
              <a:rPr lang="en-US" altLang="en-US" dirty="0">
                <a:ea typeface="ＭＳ Ｐゴシック" charset="-128"/>
              </a:rPr>
              <a:t>, given </a:t>
            </a:r>
            <a:r>
              <a:rPr lang="en-US" altLang="en-US" i="1" dirty="0">
                <a:ea typeface="ＭＳ Ｐゴシック" charset="-128"/>
              </a:rPr>
              <a:t>H(m)  </a:t>
            </a:r>
          </a:p>
          <a:p>
            <a:pPr lvl="2" eaLnBrk="1" hangingPunct="1"/>
            <a:r>
              <a:rPr lang="en-US" altLang="en-US" dirty="0">
                <a:ea typeface="ＭＳ Ｐゴシック" charset="-128"/>
              </a:rPr>
              <a:t>Assumes “m” has sufficient entropy, not just {“heads”, “tails”}</a:t>
            </a:r>
          </a:p>
          <a:p>
            <a:pPr lvl="1" eaLnBrk="1" hangingPunct="1"/>
            <a:r>
              <a:rPr lang="en-US" altLang="en-US" b="1" dirty="0">
                <a:ea typeface="ＭＳ Ｐゴシック" charset="-128"/>
              </a:rPr>
              <a:t>Random:  </a:t>
            </a:r>
            <a:r>
              <a:rPr lang="en-US" altLang="en-US" dirty="0">
                <a:ea typeface="ＭＳ Ｐゴシック" charset="-128"/>
              </a:rPr>
              <a:t>Often assumes for output to “look” random</a:t>
            </a:r>
            <a:endParaRPr lang="en-US" altLang="ja-JP" i="1" dirty="0">
              <a:ea typeface="ＭＳ Ｐゴシック" charset="-128"/>
            </a:endParaRP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5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ea typeface="ＭＳ Ｐゴシック" charset="-128"/>
              </a:rPr>
              <a:t>Collisions exist:  | possible inputs | &gt;&gt; | possible outputs |              		… but hard to find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dirty="0">
                <a:solidFill>
                  <a:srgbClr val="000090"/>
                </a:solidFill>
                <a:ea typeface="ＭＳ Ｐゴシック" charset="-128"/>
              </a:rPr>
              <a:t>Collision resistance: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Strong resistance:   	Find any m != m</a:t>
            </a:r>
            <a:r>
              <a:rPr lang="en-US" altLang="ja-JP" dirty="0">
                <a:ea typeface="ＭＳ Ｐゴシック" charset="-128"/>
              </a:rPr>
              <a:t>’ 	such that    H(m) == H(m’)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Weak resistance: 	Given m,  find m’</a:t>
            </a:r>
            <a:r>
              <a:rPr lang="en-US" altLang="ja-JP" dirty="0">
                <a:ea typeface="ＭＳ Ｐゴシック" charset="-128"/>
              </a:rPr>
              <a:t> 	such that    H(m) == H(m’)</a:t>
            </a:r>
            <a:endParaRPr lang="en-US" altLang="ja-JP" i="1" dirty="0">
              <a:ea typeface="ＭＳ Ｐゴシック" charset="-128"/>
            </a:endParaRPr>
          </a:p>
          <a:p>
            <a:pPr lvl="1" eaLnBrk="1" hangingPunct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For 160-bit hash (SHA-1)</a:t>
            </a:r>
          </a:p>
          <a:p>
            <a:pPr lvl="2" eaLnBrk="1" hangingPunct="1"/>
            <a:r>
              <a:rPr lang="en-US" altLang="en-US" sz="2200" dirty="0">
                <a:ea typeface="ＭＳ Ｐゴシック" charset="-128"/>
              </a:rPr>
              <a:t>Finding any collision is birthday paradox:  2^{160/2} = 2^80</a:t>
            </a:r>
          </a:p>
          <a:p>
            <a:pPr lvl="2" eaLnBrk="1" hangingPunct="1"/>
            <a:r>
              <a:rPr lang="en-US" altLang="en-US" sz="2200" dirty="0">
                <a:ea typeface="ＭＳ Ｐゴシック" charset="-128"/>
              </a:rPr>
              <a:t>Finding specific collision requires 2^160 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Pointers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Shape 82"/>
          <p:cNvSpPr/>
          <p:nvPr/>
        </p:nvSpPr>
        <p:spPr>
          <a:xfrm>
            <a:off x="3756720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5540364" y="2349366"/>
            <a:ext cx="4360200" cy="10034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dirty="0">
                <a:latin typeface="Arial" charset="0"/>
                <a:ea typeface="Arial" charset="0"/>
                <a:cs typeface="Arial" charset="0"/>
                <a:sym typeface="Trebuchet MS"/>
              </a:rPr>
              <a:t>h = 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8" name="Shape 80"/>
          <p:cNvSpPr/>
          <p:nvPr/>
        </p:nvSpPr>
        <p:spPr>
          <a:xfrm>
            <a:off x="2652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7758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5302250"/>
            <a:ext cx="9144000" cy="9302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Creates a “tamper-evident” log of data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7771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7771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5412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5412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6757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4401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3054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3054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2046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7" name="Shape 105"/>
          <p:cNvSpPr txBox="1"/>
          <p:nvPr/>
        </p:nvSpPr>
        <p:spPr>
          <a:xfrm>
            <a:off x="8651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8" name="Shape 106"/>
          <p:cNvSpPr/>
          <p:nvPr/>
        </p:nvSpPr>
        <p:spPr>
          <a:xfrm>
            <a:off x="9112351" y="1898376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8306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5096035"/>
            <a:ext cx="9144000" cy="12510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dirty="0"/>
              <a:t>If data changes, all subsequent hash pointers change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dirty="0"/>
              <a:t>Otherwise, found a hash collision!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7771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7771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5412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5412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4" name="Shape 102"/>
          <p:cNvSpPr/>
          <p:nvPr/>
        </p:nvSpPr>
        <p:spPr>
          <a:xfrm>
            <a:off x="3054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3054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7" name="Shape 105"/>
          <p:cNvSpPr txBox="1"/>
          <p:nvPr/>
        </p:nvSpPr>
        <p:spPr>
          <a:xfrm>
            <a:off x="8651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9" name="Shape 128"/>
          <p:cNvSpPr/>
          <p:nvPr/>
        </p:nvSpPr>
        <p:spPr>
          <a:xfrm>
            <a:off x="3548728" y="3247633"/>
            <a:ext cx="444420" cy="68882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" name="Shape 128"/>
          <p:cNvSpPr/>
          <p:nvPr/>
        </p:nvSpPr>
        <p:spPr>
          <a:xfrm>
            <a:off x="6156799" y="2623353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" name="Shape 128"/>
          <p:cNvSpPr/>
          <p:nvPr/>
        </p:nvSpPr>
        <p:spPr>
          <a:xfrm>
            <a:off x="8522388" y="2623353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" name="Shape 99"/>
          <p:cNvSpPr/>
          <p:nvPr/>
        </p:nvSpPr>
        <p:spPr>
          <a:xfrm>
            <a:off x="6757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4" name="Shape 100"/>
          <p:cNvSpPr/>
          <p:nvPr/>
        </p:nvSpPr>
        <p:spPr>
          <a:xfrm>
            <a:off x="4401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5" name="Shape 104"/>
          <p:cNvSpPr/>
          <p:nvPr/>
        </p:nvSpPr>
        <p:spPr>
          <a:xfrm>
            <a:off x="2046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6" name="Shape 106"/>
          <p:cNvSpPr/>
          <p:nvPr/>
        </p:nvSpPr>
        <p:spPr>
          <a:xfrm>
            <a:off x="9112351" y="1898376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4004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Blockchain</a:t>
            </a:r>
            <a:r>
              <a:rPr lang="en-US" dirty="0"/>
              <a:t>: Append-only hash chain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6374" y="3968051"/>
            <a:ext cx="9307425" cy="22089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/>
              <a:t>Hash chain creates “tamper-evident” log of </a:t>
            </a:r>
            <a:r>
              <a:rPr lang="en-US" sz="2600" dirty="0" err="1"/>
              <a:t>txns</a:t>
            </a:r>
            <a:endParaRPr lang="en-US" sz="2600" dirty="0"/>
          </a:p>
          <a:p>
            <a:pPr>
              <a:spcBef>
                <a:spcPts val="1200"/>
              </a:spcBef>
            </a:pPr>
            <a:r>
              <a:rPr lang="en-US" sz="2600" dirty="0"/>
              <a:t>Security based on collision-resistance of hash function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2300" dirty="0"/>
              <a:t>Given m and h = hash(m), difficult to find </a:t>
            </a:r>
            <a:r>
              <a:rPr lang="en-US" sz="2300" dirty="0" smtClean="0"/>
              <a:t>m’</a:t>
            </a:r>
            <a:br>
              <a:rPr lang="en-US" sz="2300" dirty="0" smtClean="0"/>
            </a:br>
            <a:r>
              <a:rPr lang="en-US" sz="2300" dirty="0" smtClean="0"/>
              <a:t>such </a:t>
            </a:r>
            <a:r>
              <a:rPr lang="en-US" sz="2300" dirty="0"/>
              <a:t>that  h = hash(m’) and m != m’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7771325" y="2683381"/>
            <a:ext cx="1344300" cy="97421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  <a:sym typeface="Trebuchet MS"/>
              </a:rPr>
              <a:t>txn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Trebuchet MS"/>
              </a:rPr>
              <a:t> 7</a:t>
            </a:r>
            <a:endParaRPr lang="en" sz="2400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7" name="Shape 95"/>
          <p:cNvSpPr/>
          <p:nvPr/>
        </p:nvSpPr>
        <p:spPr>
          <a:xfrm>
            <a:off x="7771325" y="2361180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5412725" y="2683381"/>
            <a:ext cx="1344300" cy="97421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  <a:sym typeface="Trebuchet MS"/>
              </a:rPr>
              <a:t>txn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Trebuchet MS"/>
              </a:rPr>
              <a:t> 6</a:t>
            </a:r>
            <a:endParaRPr lang="en" sz="2400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0" name="Shape 98"/>
          <p:cNvSpPr/>
          <p:nvPr/>
        </p:nvSpPr>
        <p:spPr>
          <a:xfrm>
            <a:off x="5412725" y="2361180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6757025" y="2159932"/>
            <a:ext cx="2066550" cy="902245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4401700" y="2159932"/>
            <a:ext cx="2066550" cy="902245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3054125" y="2677506"/>
            <a:ext cx="1344300" cy="97421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  <a:sym typeface="Trebuchet MS"/>
              </a:rPr>
              <a:t>txn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Trebuchet MS"/>
              </a:rPr>
              <a:t> 5</a:t>
            </a:r>
            <a:endParaRPr lang="en" sz="2400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5" name="Shape 103"/>
          <p:cNvSpPr/>
          <p:nvPr/>
        </p:nvSpPr>
        <p:spPr>
          <a:xfrm>
            <a:off x="3054125" y="2361180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2046375" y="2159932"/>
            <a:ext cx="2066550" cy="902245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8" name="Shape 106"/>
          <p:cNvSpPr/>
          <p:nvPr/>
        </p:nvSpPr>
        <p:spPr>
          <a:xfrm>
            <a:off x="9112351" y="2159931"/>
            <a:ext cx="447801" cy="813330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89297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263125" y="1530423"/>
            <a:ext cx="7665750" cy="3990050"/>
            <a:chOff x="579400" y="973375"/>
            <a:chExt cx="7665750" cy="3990050"/>
          </a:xfrm>
        </p:grpSpPr>
        <p:sp>
          <p:nvSpPr>
            <p:cNvPr id="4" name="Shape 257"/>
            <p:cNvSpPr txBox="1"/>
            <p:nvPr/>
          </p:nvSpPr>
          <p:spPr>
            <a:xfrm>
              <a:off x="3533175" y="1406575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" name="Shape 258"/>
            <p:cNvSpPr txBox="1"/>
            <p:nvPr/>
          </p:nvSpPr>
          <p:spPr>
            <a:xfrm>
              <a:off x="1730100" y="2292275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" name="Shape 259"/>
            <p:cNvSpPr txBox="1"/>
            <p:nvPr/>
          </p:nvSpPr>
          <p:spPr>
            <a:xfrm>
              <a:off x="5641025" y="2292275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" name="Shape 260"/>
            <p:cNvSpPr/>
            <p:nvPr/>
          </p:nvSpPr>
          <p:spPr>
            <a:xfrm>
              <a:off x="2388775" y="1673250"/>
              <a:ext cx="1555475" cy="622200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8" name="Shape 261"/>
            <p:cNvSpPr/>
            <p:nvPr/>
          </p:nvSpPr>
          <p:spPr>
            <a:xfrm flipH="1">
              <a:off x="4588615" y="1673250"/>
              <a:ext cx="1677735" cy="622200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9" name="Shape 262"/>
            <p:cNvSpPr txBox="1"/>
            <p:nvPr/>
          </p:nvSpPr>
          <p:spPr>
            <a:xfrm>
              <a:off x="682550" y="3222400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" name="Shape 263"/>
            <p:cNvSpPr txBox="1"/>
            <p:nvPr/>
          </p:nvSpPr>
          <p:spPr>
            <a:xfrm>
              <a:off x="2834850" y="3222400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" name="Shape 264"/>
            <p:cNvSpPr txBox="1"/>
            <p:nvPr/>
          </p:nvSpPr>
          <p:spPr>
            <a:xfrm>
              <a:off x="4687175" y="3222400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" name="Shape 265"/>
            <p:cNvSpPr txBox="1"/>
            <p:nvPr/>
          </p:nvSpPr>
          <p:spPr>
            <a:xfrm>
              <a:off x="6772800" y="3222400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" name="Shape 266"/>
            <p:cNvSpPr/>
            <p:nvPr/>
          </p:nvSpPr>
          <p:spPr>
            <a:xfrm>
              <a:off x="1366600" y="2547850"/>
              <a:ext cx="765916" cy="688775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14" name="Shape 267"/>
            <p:cNvSpPr/>
            <p:nvPr/>
          </p:nvSpPr>
          <p:spPr>
            <a:xfrm flipH="1">
              <a:off x="2785154" y="2535175"/>
              <a:ext cx="748028" cy="688775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15" name="Shape 268"/>
            <p:cNvSpPr/>
            <p:nvPr/>
          </p:nvSpPr>
          <p:spPr>
            <a:xfrm>
              <a:off x="5265550" y="2547850"/>
              <a:ext cx="765916" cy="688775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16" name="Shape 269"/>
            <p:cNvSpPr/>
            <p:nvPr/>
          </p:nvSpPr>
          <p:spPr>
            <a:xfrm flipH="1">
              <a:off x="6704053" y="2547850"/>
              <a:ext cx="748028" cy="688775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grpSp>
          <p:nvGrpSpPr>
            <p:cNvPr id="17" name="Shape 270"/>
            <p:cNvGrpSpPr/>
            <p:nvPr/>
          </p:nvGrpSpPr>
          <p:grpSpPr>
            <a:xfrm>
              <a:off x="579400" y="3484275"/>
              <a:ext cx="1600400" cy="1479150"/>
              <a:chOff x="579400" y="3484275"/>
              <a:chExt cx="1600400" cy="1479150"/>
            </a:xfrm>
          </p:grpSpPr>
          <p:sp>
            <p:nvSpPr>
              <p:cNvPr id="18" name="Shape 271"/>
              <p:cNvSpPr/>
              <p:nvPr/>
            </p:nvSpPr>
            <p:spPr>
              <a:xfrm>
                <a:off x="5794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19" name="Shape 272"/>
              <p:cNvCxnSpPr/>
              <p:nvPr/>
            </p:nvCxnSpPr>
            <p:spPr>
              <a:xfrm flipH="1">
                <a:off x="921900" y="3484275"/>
                <a:ext cx="177900" cy="688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0" name="Shape 273"/>
              <p:cNvSpPr/>
              <p:nvPr/>
            </p:nvSpPr>
            <p:spPr>
              <a:xfrm>
                <a:off x="15750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21" name="Shape 274"/>
              <p:cNvCxnSpPr/>
              <p:nvPr/>
            </p:nvCxnSpPr>
            <p:spPr>
              <a:xfrm>
                <a:off x="1722150" y="3517650"/>
                <a:ext cx="177900" cy="622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grpSp>
          <p:nvGrpSpPr>
            <p:cNvPr id="22" name="Shape 275"/>
            <p:cNvGrpSpPr/>
            <p:nvPr/>
          </p:nvGrpSpPr>
          <p:grpSpPr>
            <a:xfrm>
              <a:off x="2706800" y="3484275"/>
              <a:ext cx="1600400" cy="1479150"/>
              <a:chOff x="579400" y="3484275"/>
              <a:chExt cx="1600400" cy="1479150"/>
            </a:xfrm>
          </p:grpSpPr>
          <p:sp>
            <p:nvSpPr>
              <p:cNvPr id="23" name="Shape 276"/>
              <p:cNvSpPr/>
              <p:nvPr/>
            </p:nvSpPr>
            <p:spPr>
              <a:xfrm>
                <a:off x="5794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24" name="Shape 277"/>
              <p:cNvCxnSpPr/>
              <p:nvPr/>
            </p:nvCxnSpPr>
            <p:spPr>
              <a:xfrm flipH="1">
                <a:off x="921900" y="3484275"/>
                <a:ext cx="177900" cy="688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5" name="Shape 278"/>
              <p:cNvSpPr/>
              <p:nvPr/>
            </p:nvSpPr>
            <p:spPr>
              <a:xfrm>
                <a:off x="15750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26" name="Shape 279"/>
              <p:cNvCxnSpPr/>
              <p:nvPr/>
            </p:nvCxnSpPr>
            <p:spPr>
              <a:xfrm>
                <a:off x="1722150" y="3517650"/>
                <a:ext cx="177900" cy="622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grpSp>
          <p:nvGrpSpPr>
            <p:cNvPr id="27" name="Shape 280"/>
            <p:cNvGrpSpPr/>
            <p:nvPr/>
          </p:nvGrpSpPr>
          <p:grpSpPr>
            <a:xfrm>
              <a:off x="4559125" y="3457350"/>
              <a:ext cx="1600400" cy="1479150"/>
              <a:chOff x="579400" y="3484275"/>
              <a:chExt cx="1600400" cy="1479150"/>
            </a:xfrm>
          </p:grpSpPr>
          <p:sp>
            <p:nvSpPr>
              <p:cNvPr id="28" name="Shape 281"/>
              <p:cNvSpPr/>
              <p:nvPr/>
            </p:nvSpPr>
            <p:spPr>
              <a:xfrm>
                <a:off x="5794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29" name="Shape 282"/>
              <p:cNvCxnSpPr/>
              <p:nvPr/>
            </p:nvCxnSpPr>
            <p:spPr>
              <a:xfrm flipH="1">
                <a:off x="921900" y="3484275"/>
                <a:ext cx="177900" cy="688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30" name="Shape 283"/>
              <p:cNvSpPr/>
              <p:nvPr/>
            </p:nvSpPr>
            <p:spPr>
              <a:xfrm>
                <a:off x="15750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31" name="Shape 284"/>
              <p:cNvCxnSpPr/>
              <p:nvPr/>
            </p:nvCxnSpPr>
            <p:spPr>
              <a:xfrm>
                <a:off x="1722150" y="3517650"/>
                <a:ext cx="177900" cy="622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grpSp>
          <p:nvGrpSpPr>
            <p:cNvPr id="32" name="Shape 285"/>
            <p:cNvGrpSpPr/>
            <p:nvPr/>
          </p:nvGrpSpPr>
          <p:grpSpPr>
            <a:xfrm>
              <a:off x="6644750" y="3484275"/>
              <a:ext cx="1600400" cy="1479150"/>
              <a:chOff x="579400" y="3484275"/>
              <a:chExt cx="1600400" cy="1479150"/>
            </a:xfrm>
          </p:grpSpPr>
          <p:sp>
            <p:nvSpPr>
              <p:cNvPr id="33" name="Shape 286"/>
              <p:cNvSpPr/>
              <p:nvPr/>
            </p:nvSpPr>
            <p:spPr>
              <a:xfrm>
                <a:off x="5794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34" name="Shape 287"/>
              <p:cNvCxnSpPr/>
              <p:nvPr/>
            </p:nvCxnSpPr>
            <p:spPr>
              <a:xfrm flipH="1">
                <a:off x="921900" y="3484275"/>
                <a:ext cx="177900" cy="6888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35" name="Shape 288"/>
              <p:cNvSpPr/>
              <p:nvPr/>
            </p:nvSpPr>
            <p:spPr>
              <a:xfrm>
                <a:off x="1575000" y="4152525"/>
                <a:ext cx="604800" cy="8109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latin typeface="Trebuchet MS"/>
                    <a:ea typeface="Trebuchet MS"/>
                    <a:cs typeface="Trebuchet MS"/>
                    <a:sym typeface="Trebuchet MS"/>
                  </a:rPr>
                  <a:t>(data)</a:t>
                </a:r>
                <a:endParaRPr sz="1000"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36" name="Shape 289"/>
              <p:cNvCxnSpPr/>
              <p:nvPr/>
            </p:nvCxnSpPr>
            <p:spPr>
              <a:xfrm>
                <a:off x="1722150" y="3517650"/>
                <a:ext cx="177900" cy="622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9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cxnSp>
          <p:nvCxnSpPr>
            <p:cNvPr id="37" name="Shape 290"/>
            <p:cNvCxnSpPr/>
            <p:nvPr/>
          </p:nvCxnSpPr>
          <p:spPr>
            <a:xfrm flipH="1">
              <a:off x="4205325" y="973375"/>
              <a:ext cx="5700" cy="433200"/>
            </a:xfrm>
            <a:prstGeom prst="straightConnector1">
              <a:avLst/>
            </a:prstGeom>
            <a:noFill/>
            <a:ln w="28575" cap="flat" cmpd="sng">
              <a:solidFill>
                <a:srgbClr val="990000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38" name="Content Placeholder 1"/>
          <p:cNvSpPr txBox="1">
            <a:spLocks/>
          </p:cNvSpPr>
          <p:nvPr/>
        </p:nvSpPr>
        <p:spPr>
          <a:xfrm>
            <a:off x="0" y="5996687"/>
            <a:ext cx="9144000" cy="930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mtClean="0"/>
              <a:t>Binary tree with hash pointers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6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membership in a </a:t>
            </a:r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55725" y="1866754"/>
            <a:ext cx="6880550" cy="3990050"/>
            <a:chOff x="1730100" y="973375"/>
            <a:chExt cx="6880550" cy="3990050"/>
          </a:xfrm>
        </p:grpSpPr>
        <p:sp>
          <p:nvSpPr>
            <p:cNvPr id="4" name="Shape 296"/>
            <p:cNvSpPr txBox="1"/>
            <p:nvPr/>
          </p:nvSpPr>
          <p:spPr>
            <a:xfrm>
              <a:off x="3533175" y="1406575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" name="Shape 297"/>
            <p:cNvSpPr txBox="1"/>
            <p:nvPr/>
          </p:nvSpPr>
          <p:spPr>
            <a:xfrm>
              <a:off x="1730100" y="2292275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" name="Shape 298"/>
            <p:cNvSpPr/>
            <p:nvPr/>
          </p:nvSpPr>
          <p:spPr>
            <a:xfrm>
              <a:off x="2388775" y="1673250"/>
              <a:ext cx="1555475" cy="622200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7" name="Shape 299"/>
            <p:cNvSpPr txBox="1"/>
            <p:nvPr/>
          </p:nvSpPr>
          <p:spPr>
            <a:xfrm>
              <a:off x="2834850" y="3222400"/>
              <a:ext cx="1344300" cy="457200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rebuchet MS"/>
                  <a:ea typeface="Trebuchet MS"/>
                  <a:cs typeface="Trebuchet MS"/>
                  <a:sym typeface="Trebuchet MS"/>
                </a:rPr>
                <a:t>H(  )   H(  )</a:t>
              </a:r>
              <a:endParaRPr sz="18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" name="Shape 300"/>
            <p:cNvSpPr/>
            <p:nvPr/>
          </p:nvSpPr>
          <p:spPr>
            <a:xfrm flipH="1">
              <a:off x="2785154" y="2535175"/>
              <a:ext cx="748028" cy="688775"/>
            </a:xfrm>
            <a:custGeom>
              <a:avLst/>
              <a:gdLst/>
              <a:ahLst/>
              <a:cxnLst/>
              <a:rect l="0" t="0" r="0" b="0"/>
              <a:pathLst>
                <a:path w="62219" h="24888" extrusionOk="0">
                  <a:moveTo>
                    <a:pt x="62219" y="0"/>
                  </a:moveTo>
                  <a:lnTo>
                    <a:pt x="62219" y="17333"/>
                  </a:lnTo>
                  <a:lnTo>
                    <a:pt x="0" y="17333"/>
                  </a:lnTo>
                  <a:lnTo>
                    <a:pt x="0" y="24888"/>
                  </a:lnTo>
                </a:path>
              </a:pathLst>
            </a:cu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lg" len="lg"/>
            </a:ln>
          </p:spPr>
        </p:sp>
        <p:sp>
          <p:nvSpPr>
            <p:cNvPr id="9" name="Shape 301"/>
            <p:cNvSpPr/>
            <p:nvPr/>
          </p:nvSpPr>
          <p:spPr>
            <a:xfrm>
              <a:off x="3702400" y="4152525"/>
              <a:ext cx="604800" cy="8109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Trebuchet MS"/>
                  <a:ea typeface="Trebuchet MS"/>
                  <a:cs typeface="Trebuchet MS"/>
                  <a:sym typeface="Trebuchet MS"/>
                </a:rPr>
                <a:t>(data)</a:t>
              </a:r>
              <a:endParaRPr sz="1000"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0" name="Shape 302"/>
            <p:cNvCxnSpPr/>
            <p:nvPr/>
          </p:nvCxnSpPr>
          <p:spPr>
            <a:xfrm>
              <a:off x="3849550" y="3517650"/>
              <a:ext cx="177900" cy="622200"/>
            </a:xfrm>
            <a:prstGeom prst="straightConnector1">
              <a:avLst/>
            </a:prstGeom>
            <a:noFill/>
            <a:ln w="19050" cap="flat" cmpd="sng">
              <a:solidFill>
                <a:srgbClr val="990000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1" name="Shape 303"/>
            <p:cNvCxnSpPr/>
            <p:nvPr/>
          </p:nvCxnSpPr>
          <p:spPr>
            <a:xfrm flipH="1">
              <a:off x="4205325" y="973375"/>
              <a:ext cx="5700" cy="433200"/>
            </a:xfrm>
            <a:prstGeom prst="straightConnector1">
              <a:avLst/>
            </a:prstGeom>
            <a:noFill/>
            <a:ln w="28575" cap="flat" cmpd="sng">
              <a:solidFill>
                <a:srgbClr val="990000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2" name="Shape 304"/>
            <p:cNvSpPr txBox="1"/>
            <p:nvPr/>
          </p:nvSpPr>
          <p:spPr>
            <a:xfrm>
              <a:off x="5681450" y="1016875"/>
              <a:ext cx="2929200" cy="457200"/>
            </a:xfrm>
            <a:prstGeom prst="rect">
              <a:avLst/>
            </a:prstGeom>
            <a:solidFill>
              <a:srgbClr val="FFE599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show O(log n) items</a:t>
              </a: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735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435</Words>
  <Application>Microsoft Macintosh PowerPoint</Application>
  <PresentationFormat>Widescreen</PresentationFormat>
  <Paragraphs>113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ＭＳ Ｐゴシック</vt:lpstr>
      <vt:lpstr>Times New Roman</vt:lpstr>
      <vt:lpstr>Trebuchet MS</vt:lpstr>
      <vt:lpstr>Office Theme</vt:lpstr>
      <vt:lpstr>CS 394B Introduction</vt:lpstr>
      <vt:lpstr>Cryptography Hash Functions I</vt:lpstr>
      <vt:lpstr>Cryptography Hash Functions II</vt:lpstr>
      <vt:lpstr>Hash Pointers</vt:lpstr>
      <vt:lpstr>Hash chains</vt:lpstr>
      <vt:lpstr>Hash chains</vt:lpstr>
      <vt:lpstr>Blockchain: Append-only hash chain</vt:lpstr>
      <vt:lpstr>Merkle tree</vt:lpstr>
      <vt:lpstr>proving membership in a Merkle tree</vt:lpstr>
      <vt:lpstr>What we want from signatures</vt:lpstr>
      <vt:lpstr>API for digital signatures</vt:lpstr>
      <vt:lpstr>Requirements for signatures</vt:lpstr>
      <vt:lpstr>Useful trick: public key == an identity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394B Introduction</dc:title>
  <dc:creator>Marco Canini</dc:creator>
  <cp:lastModifiedBy>Marco Canini</cp:lastModifiedBy>
  <cp:revision>15</cp:revision>
  <dcterms:created xsi:type="dcterms:W3CDTF">2018-01-31T11:40:31Z</dcterms:created>
  <dcterms:modified xsi:type="dcterms:W3CDTF">2018-02-11T10:47:26Z</dcterms:modified>
</cp:coreProperties>
</file>