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4" r:id="rId3"/>
    <p:sldId id="265" r:id="rId4"/>
    <p:sldId id="266" r:id="rId5"/>
    <p:sldId id="267" r:id="rId6"/>
    <p:sldId id="268" r:id="rId7"/>
    <p:sldId id="270" r:id="rId8"/>
    <p:sldId id="260" r:id="rId9"/>
    <p:sldId id="261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8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18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8C6FE-A008-364C-B851-9290EB7C8F65}" type="datetimeFigureOut">
              <a:rPr lang="en-US" smtClean="0"/>
              <a:t>2/11/18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47BE4D-7C89-204F-8ED0-18BA9BA78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37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C248FD69-DE0D-964C-8662-E13676229EEE}" type="slidenum">
              <a:rPr lang="en-AU" altLang="en-US" sz="1300"/>
              <a:pPr>
                <a:spcBef>
                  <a:spcPct val="0"/>
                </a:spcBef>
              </a:pPr>
              <a:t>2</a:t>
            </a:fld>
            <a:endParaRPr lang="en-AU" altLang="en-US" sz="13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Balls and bins analogy:  weak collision is finding a collision on a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SPECIFIC bin (the "m"), strong collision is finding a collision on ANY bin.</a:t>
            </a:r>
          </a:p>
        </p:txBody>
      </p:sp>
    </p:spTree>
    <p:extLst>
      <p:ext uri="{BB962C8B-B14F-4D97-AF65-F5344CB8AC3E}">
        <p14:creationId xmlns:p14="http://schemas.microsoft.com/office/powerpoint/2010/main" val="1278006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C248FD69-DE0D-964C-8662-E13676229EEE}" type="slidenum">
              <a:rPr lang="en-AU" altLang="en-US" sz="1300"/>
              <a:pPr>
                <a:spcBef>
                  <a:spcPct val="0"/>
                </a:spcBef>
              </a:pPr>
              <a:t>3</a:t>
            </a:fld>
            <a:endParaRPr lang="en-AU" altLang="en-US" sz="13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Balls and bins analogy:  weak collision is finding a collision on a</a:t>
            </a:r>
            <a:br>
              <a:rPr lang="en-US" altLang="en-US">
                <a:ea typeface="ＭＳ Ｐゴシック" charset="-128"/>
              </a:rPr>
            </a:br>
            <a:r>
              <a:rPr lang="en-US" altLang="en-US">
                <a:ea typeface="ＭＳ Ｐゴシック" charset="-128"/>
              </a:rPr>
              <a:t>SPECIFIC bin (the "m"), strong collision is finding a collision on ANY bin.</a:t>
            </a:r>
          </a:p>
        </p:txBody>
      </p:sp>
    </p:spTree>
    <p:extLst>
      <p:ext uri="{BB962C8B-B14F-4D97-AF65-F5344CB8AC3E}">
        <p14:creationId xmlns:p14="http://schemas.microsoft.com/office/powerpoint/2010/main" val="210871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1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082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5128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Shape 3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256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Shape 3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264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9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3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1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3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81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1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0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90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5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24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B7F15-FAEC-E048-98F9-C524214012FB}" type="datetimeFigureOut">
              <a:rPr lang="en-US" smtClean="0"/>
              <a:t>2/11/18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99AE6-6F52-B64A-BC2D-157F80906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8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394B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Marco Canini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003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"/>
              <a:t>What we want from signatures</a:t>
            </a:r>
            <a:endParaRPr/>
          </a:p>
        </p:txBody>
      </p:sp>
      <p:sp>
        <p:nvSpPr>
          <p:cNvPr id="327" name="Shape 32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endParaRPr/>
          </a:p>
          <a:p>
            <a:pPr marL="0" indent="0">
              <a:buNone/>
            </a:pPr>
            <a:r>
              <a:rPr lang="en"/>
              <a:t>Only you can sign, but anyone can verify</a:t>
            </a:r>
            <a:endParaRPr/>
          </a:p>
          <a:p>
            <a:pPr marL="0" indent="0">
              <a:buNone/>
            </a:pPr>
            <a:endParaRPr/>
          </a:p>
          <a:p>
            <a:pPr marL="0" indent="0">
              <a:buNone/>
            </a:pPr>
            <a:r>
              <a:rPr lang="en"/>
              <a:t>Signature is tied to a particular document</a:t>
            </a:r>
            <a:endParaRPr/>
          </a:p>
          <a:p>
            <a:pPr marL="0" indent="0">
              <a:buNone/>
            </a:pPr>
            <a:r>
              <a:rPr lang="en"/>
              <a:t>	</a:t>
            </a:r>
            <a:r>
              <a:rPr lang="en" sz="3200"/>
              <a:t>can’t be cut-and-pasted to another doc</a:t>
            </a:r>
            <a:endParaRPr sz="3200"/>
          </a:p>
        </p:txBody>
      </p:sp>
    </p:spTree>
    <p:extLst>
      <p:ext uri="{BB962C8B-B14F-4D97-AF65-F5344CB8AC3E}">
        <p14:creationId xmlns:p14="http://schemas.microsoft.com/office/powerpoint/2010/main" val="1934108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smtClean="0"/>
              <a:t>API for digital signatures</a:t>
            </a:r>
            <a:endParaRPr lang="en"/>
          </a:p>
        </p:txBody>
      </p:sp>
      <p:sp>
        <p:nvSpPr>
          <p:cNvPr id="333" name="Shape 33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dirty="0" smtClean="0"/>
              <a:t>(</a:t>
            </a:r>
            <a:r>
              <a:rPr lang="en" dirty="0" err="1" smtClean="0"/>
              <a:t>sk</a:t>
            </a:r>
            <a:r>
              <a:rPr lang="en" dirty="0" smtClean="0"/>
              <a:t>, </a:t>
            </a:r>
            <a:r>
              <a:rPr lang="en" dirty="0" err="1" smtClean="0"/>
              <a:t>pk</a:t>
            </a:r>
            <a:r>
              <a:rPr lang="en" dirty="0" smtClean="0"/>
              <a:t>) := </a:t>
            </a:r>
            <a:r>
              <a:rPr lang="en" dirty="0" err="1" smtClean="0"/>
              <a:t>generateKeys</a:t>
            </a:r>
            <a:r>
              <a:rPr lang="en" dirty="0" smtClean="0"/>
              <a:t>(</a:t>
            </a:r>
            <a:r>
              <a:rPr lang="en" dirty="0" err="1" smtClean="0"/>
              <a:t>keysize</a:t>
            </a:r>
            <a:r>
              <a:rPr lang="en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" dirty="0" err="1" smtClean="0"/>
              <a:t>sk</a:t>
            </a:r>
            <a:r>
              <a:rPr lang="en" dirty="0" smtClean="0"/>
              <a:t>: secret signing key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" dirty="0" smtClean="0"/>
              <a:t>		</a:t>
            </a:r>
            <a:r>
              <a:rPr lang="en" dirty="0" err="1" smtClean="0"/>
              <a:t>pk</a:t>
            </a:r>
            <a:r>
              <a:rPr lang="en" dirty="0" smtClean="0"/>
              <a:t>: public verification key</a:t>
            </a:r>
          </a:p>
          <a:p>
            <a:endParaRPr lang="en" dirty="0" smtClean="0"/>
          </a:p>
          <a:p>
            <a:r>
              <a:rPr lang="en" dirty="0" smtClean="0"/>
              <a:t>sig := sign(</a:t>
            </a:r>
            <a:r>
              <a:rPr lang="en" dirty="0" err="1" smtClean="0"/>
              <a:t>sk</a:t>
            </a:r>
            <a:r>
              <a:rPr lang="en" dirty="0" smtClean="0"/>
              <a:t>, message)</a:t>
            </a:r>
          </a:p>
          <a:p>
            <a:endParaRPr lang="en" dirty="0" smtClean="0"/>
          </a:p>
          <a:p>
            <a:r>
              <a:rPr lang="en" dirty="0" err="1" smtClean="0"/>
              <a:t>isValid</a:t>
            </a:r>
            <a:r>
              <a:rPr lang="en" dirty="0" smtClean="0"/>
              <a:t> := verify(</a:t>
            </a:r>
            <a:r>
              <a:rPr lang="en" dirty="0" err="1" smtClean="0"/>
              <a:t>pk</a:t>
            </a:r>
            <a:r>
              <a:rPr lang="en" dirty="0" smtClean="0"/>
              <a:t>, message, sig)</a:t>
            </a:r>
            <a:endParaRPr lang="en" dirty="0"/>
          </a:p>
        </p:txBody>
      </p:sp>
      <p:sp>
        <p:nvSpPr>
          <p:cNvPr id="334" name="Shape 334"/>
          <p:cNvSpPr/>
          <p:nvPr/>
        </p:nvSpPr>
        <p:spPr>
          <a:xfrm>
            <a:off x="8621800" y="2038433"/>
            <a:ext cx="726000" cy="3110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5" name="Shape 335"/>
          <p:cNvSpPr txBox="1"/>
          <p:nvPr/>
        </p:nvSpPr>
        <p:spPr>
          <a:xfrm>
            <a:off x="9259000" y="2734700"/>
            <a:ext cx="2696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" sz="3200">
                <a:latin typeface="Trebuchet MS"/>
                <a:ea typeface="Trebuchet MS"/>
                <a:cs typeface="Trebuchet MS"/>
                <a:sym typeface="Trebuchet MS"/>
              </a:rPr>
              <a:t>can be</a:t>
            </a:r>
            <a:endParaRPr sz="3200"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/>
            <a:r>
              <a:rPr lang="en" sz="3200">
                <a:latin typeface="Trebuchet MS"/>
                <a:ea typeface="Trebuchet MS"/>
                <a:cs typeface="Trebuchet MS"/>
                <a:sym typeface="Trebuchet MS"/>
              </a:rPr>
              <a:t>randomized</a:t>
            </a:r>
            <a:endParaRPr sz="3200"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/>
            <a:r>
              <a:rPr lang="en" sz="3200">
                <a:latin typeface="Trebuchet MS"/>
                <a:ea typeface="Trebuchet MS"/>
                <a:cs typeface="Trebuchet MS"/>
                <a:sym typeface="Trebuchet MS"/>
              </a:rPr>
              <a:t>algorithms</a:t>
            </a:r>
            <a:endParaRPr sz="3200"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916593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"/>
              <a:t>Requirements for signatures</a:t>
            </a:r>
            <a:endParaRPr dirty="0"/>
          </a:p>
        </p:txBody>
      </p:sp>
      <p:sp>
        <p:nvSpPr>
          <p:cNvPr id="341" name="Shape 34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/>
              <a:t>“valid signatures verify”</a:t>
            </a:r>
            <a:endParaRPr dirty="0"/>
          </a:p>
          <a:p>
            <a:pPr marL="0" indent="609585">
              <a:buNone/>
            </a:pPr>
            <a:r>
              <a:rPr lang="en" sz="2400" dirty="0"/>
              <a:t>verify(</a:t>
            </a:r>
            <a:r>
              <a:rPr lang="en" sz="2400" dirty="0" err="1"/>
              <a:t>pk</a:t>
            </a:r>
            <a:r>
              <a:rPr lang="en" sz="2400" dirty="0"/>
              <a:t>, message, sign(</a:t>
            </a:r>
            <a:r>
              <a:rPr lang="en" sz="2400" dirty="0" err="1"/>
              <a:t>sk</a:t>
            </a:r>
            <a:r>
              <a:rPr lang="en" sz="2400" dirty="0"/>
              <a:t>, message)) == true</a:t>
            </a:r>
            <a:endParaRPr sz="2400" dirty="0"/>
          </a:p>
          <a:p>
            <a:pPr marL="0" indent="0">
              <a:buNone/>
            </a:pPr>
            <a:r>
              <a:rPr lang="en" dirty="0"/>
              <a:t>“can’t forge signatures”</a:t>
            </a:r>
            <a:endParaRPr dirty="0"/>
          </a:p>
          <a:p>
            <a:pPr marL="0" indent="609585">
              <a:buNone/>
            </a:pPr>
            <a:r>
              <a:rPr lang="en" sz="2400" dirty="0"/>
              <a:t>adversary who:</a:t>
            </a:r>
            <a:endParaRPr sz="2400" dirty="0"/>
          </a:p>
          <a:p>
            <a:pPr marL="0" indent="0">
              <a:buNone/>
            </a:pPr>
            <a:r>
              <a:rPr lang="en" sz="2400" dirty="0"/>
              <a:t>		knows </a:t>
            </a:r>
            <a:r>
              <a:rPr lang="en" sz="2400" dirty="0" err="1"/>
              <a:t>pk</a:t>
            </a:r>
            <a:endParaRPr sz="2400" dirty="0"/>
          </a:p>
          <a:p>
            <a:pPr marL="0" indent="0">
              <a:buNone/>
            </a:pPr>
            <a:r>
              <a:rPr lang="en" sz="2400" dirty="0"/>
              <a:t>		gets to see signatures on messages of his choice</a:t>
            </a:r>
            <a:endParaRPr sz="2400" dirty="0"/>
          </a:p>
          <a:p>
            <a:pPr marL="0" indent="0">
              <a:buNone/>
            </a:pPr>
            <a:r>
              <a:rPr lang="en" sz="2400" dirty="0"/>
              <a:t>	can’t produce a verifiable signature on another message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542356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 smtClean="0"/>
              <a:t>Useful trick: public key == an identity</a:t>
            </a:r>
            <a:endParaRPr lang="en-US" dirty="0"/>
          </a:p>
        </p:txBody>
      </p:sp>
      <p:sp>
        <p:nvSpPr>
          <p:cNvPr id="390" name="Shape 39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n" sz="3200" dirty="0" smtClean="0"/>
              <a:t>if </a:t>
            </a:r>
            <a:r>
              <a:rPr lang="en" sz="3200" dirty="0"/>
              <a:t>you see </a:t>
            </a:r>
            <a:r>
              <a:rPr lang="en" sz="3200" i="1" dirty="0"/>
              <a:t>sig</a:t>
            </a:r>
            <a:r>
              <a:rPr lang="en" sz="3200" dirty="0"/>
              <a:t> such that </a:t>
            </a:r>
            <a:r>
              <a:rPr lang="en" sz="3200" i="1" dirty="0"/>
              <a:t>verify(</a:t>
            </a:r>
            <a:r>
              <a:rPr lang="en" sz="3200" i="1" dirty="0" err="1"/>
              <a:t>pk</a:t>
            </a:r>
            <a:r>
              <a:rPr lang="en" sz="3200" i="1" dirty="0"/>
              <a:t>, </a:t>
            </a:r>
            <a:r>
              <a:rPr lang="en" sz="3200" i="1" dirty="0" err="1"/>
              <a:t>msg</a:t>
            </a:r>
            <a:r>
              <a:rPr lang="en" sz="3200" i="1" dirty="0"/>
              <a:t>, sig)==true</a:t>
            </a:r>
            <a:r>
              <a:rPr lang="en" sz="3200" dirty="0"/>
              <a:t>,</a:t>
            </a:r>
            <a:endParaRPr sz="3200" dirty="0"/>
          </a:p>
          <a:p>
            <a:pPr marL="0" indent="0">
              <a:buNone/>
            </a:pPr>
            <a:r>
              <a:rPr lang="en" sz="3200" dirty="0"/>
              <a:t>think of it as</a:t>
            </a:r>
            <a:endParaRPr sz="3200" dirty="0"/>
          </a:p>
          <a:p>
            <a:pPr marL="0" indent="0">
              <a:buNone/>
            </a:pPr>
            <a:r>
              <a:rPr lang="en" sz="3200" dirty="0"/>
              <a:t>	</a:t>
            </a:r>
            <a:r>
              <a:rPr lang="en" sz="3200" i="1" dirty="0" err="1"/>
              <a:t>pk</a:t>
            </a:r>
            <a:r>
              <a:rPr lang="en" sz="3200" dirty="0"/>
              <a:t> says, “</a:t>
            </a:r>
            <a:r>
              <a:rPr lang="en" sz="3200" i="1" dirty="0"/>
              <a:t>[</a:t>
            </a:r>
            <a:r>
              <a:rPr lang="en" sz="3200" i="1" dirty="0" err="1"/>
              <a:t>msg</a:t>
            </a:r>
            <a:r>
              <a:rPr lang="en" sz="3200" i="1" dirty="0"/>
              <a:t>]</a:t>
            </a:r>
            <a:r>
              <a:rPr lang="en" sz="3200" dirty="0"/>
              <a:t>”.</a:t>
            </a:r>
            <a:endParaRPr sz="3200" dirty="0"/>
          </a:p>
          <a:p>
            <a:pPr marL="0" indent="0">
              <a:buNone/>
            </a:pPr>
            <a:endParaRPr sz="3200" dirty="0"/>
          </a:p>
          <a:p>
            <a:pPr marL="0" indent="0">
              <a:buNone/>
            </a:pPr>
            <a:r>
              <a:rPr lang="en" sz="3200" dirty="0"/>
              <a:t>to “speak for” </a:t>
            </a:r>
            <a:r>
              <a:rPr lang="en" sz="3200" i="1" dirty="0" err="1"/>
              <a:t>pk</a:t>
            </a:r>
            <a:r>
              <a:rPr lang="en" sz="3200" dirty="0"/>
              <a:t>, you must know matching secret key </a:t>
            </a:r>
            <a:r>
              <a:rPr lang="en" sz="3200" i="1" dirty="0" err="1"/>
              <a:t>sk</a:t>
            </a:r>
            <a:endParaRPr i="1" dirty="0"/>
          </a:p>
          <a:p>
            <a:pPr marL="0" indent="0">
              <a:buNone/>
            </a:pPr>
            <a:r>
              <a:rPr lang="en" dirty="0"/>
              <a:t>	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876882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Cryptography Hash </a:t>
            </a:r>
            <a:r>
              <a:rPr lang="en-US" altLang="en-US" dirty="0" smtClean="0">
                <a:ea typeface="ＭＳ Ｐゴシック" charset="-128"/>
              </a:rPr>
              <a:t>Functions I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altLang="en-US" dirty="0">
                <a:ea typeface="ＭＳ Ｐゴシック" charset="-128"/>
              </a:rPr>
              <a:t>Take message </a:t>
            </a:r>
            <a:r>
              <a:rPr lang="en-US" altLang="en-US" i="1" dirty="0">
                <a:ea typeface="ＭＳ Ｐゴシック" charset="-128"/>
              </a:rPr>
              <a:t>m</a:t>
            </a:r>
            <a:r>
              <a:rPr lang="en-US" altLang="en-US" dirty="0">
                <a:ea typeface="ＭＳ Ｐゴシック" charset="-128"/>
              </a:rPr>
              <a:t> of arbitrary length and produces </a:t>
            </a:r>
            <a:r>
              <a:rPr lang="en-US" altLang="en-US" dirty="0" smtClean="0">
                <a:ea typeface="ＭＳ Ｐゴシック" charset="-128"/>
              </a:rPr>
              <a:t>fixed-size </a:t>
            </a:r>
            <a:r>
              <a:rPr lang="en-US" altLang="en-US" dirty="0">
                <a:ea typeface="ＭＳ Ｐゴシック" charset="-128"/>
              </a:rPr>
              <a:t>(short) number </a:t>
            </a:r>
            <a:r>
              <a:rPr lang="en-US" altLang="en-US" i="1" dirty="0">
                <a:ea typeface="ＭＳ Ｐゴシック" charset="-128"/>
              </a:rPr>
              <a:t>H(m)</a:t>
            </a:r>
            <a:endParaRPr lang="en-US" altLang="en-US" sz="1800" dirty="0">
              <a:ea typeface="ＭＳ Ｐゴシック" charset="-128"/>
            </a:endParaRPr>
          </a:p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charset="-128"/>
              </a:rPr>
              <a:t>One-way function</a:t>
            </a:r>
          </a:p>
          <a:p>
            <a:pPr lvl="1" eaLnBrk="1" hangingPunct="1"/>
            <a:r>
              <a:rPr lang="en-US" altLang="en-US" dirty="0">
                <a:ea typeface="ＭＳ Ｐゴシック" charset="-128"/>
              </a:rPr>
              <a:t>Efficient:  Easy to compute </a:t>
            </a:r>
            <a:r>
              <a:rPr lang="en-US" altLang="en-US" i="1" dirty="0">
                <a:ea typeface="ＭＳ Ｐゴシック" charset="-128"/>
              </a:rPr>
              <a:t>H(m)</a:t>
            </a:r>
            <a:endParaRPr lang="en-US" altLang="en-US" dirty="0">
              <a:ea typeface="ＭＳ Ｐゴシック" charset="-128"/>
            </a:endParaRPr>
          </a:p>
          <a:p>
            <a:pPr lvl="1" eaLnBrk="1" hangingPunct="1"/>
            <a:r>
              <a:rPr lang="en-US" altLang="en-US" b="1" dirty="0">
                <a:ea typeface="ＭＳ Ｐゴシック" charset="-128"/>
              </a:rPr>
              <a:t>Hiding property: </a:t>
            </a:r>
            <a:r>
              <a:rPr lang="en-US" altLang="en-US" dirty="0">
                <a:ea typeface="ＭＳ Ｐゴシック" charset="-128"/>
              </a:rPr>
              <a:t>Hard to find an </a:t>
            </a:r>
            <a:r>
              <a:rPr lang="en-US" altLang="en-US" i="1" dirty="0">
                <a:ea typeface="ＭＳ Ｐゴシック" charset="-128"/>
              </a:rPr>
              <a:t>m</a:t>
            </a:r>
            <a:r>
              <a:rPr lang="en-US" altLang="en-US" dirty="0">
                <a:ea typeface="ＭＳ Ｐゴシック" charset="-128"/>
              </a:rPr>
              <a:t>, given </a:t>
            </a:r>
            <a:r>
              <a:rPr lang="en-US" altLang="en-US" i="1" dirty="0">
                <a:ea typeface="ＭＳ Ｐゴシック" charset="-128"/>
              </a:rPr>
              <a:t>H(m)  </a:t>
            </a:r>
          </a:p>
          <a:p>
            <a:pPr lvl="2" eaLnBrk="1" hangingPunct="1"/>
            <a:r>
              <a:rPr lang="en-US" altLang="en-US" dirty="0">
                <a:ea typeface="ＭＳ Ｐゴシック" charset="-128"/>
              </a:rPr>
              <a:t>Assumes “m” has sufficient entropy, not just {“heads”, “tails”}</a:t>
            </a:r>
          </a:p>
          <a:p>
            <a:pPr lvl="1" eaLnBrk="1" hangingPunct="1"/>
            <a:r>
              <a:rPr lang="en-US" altLang="en-US" b="1" dirty="0">
                <a:ea typeface="ＭＳ Ｐゴシック" charset="-128"/>
              </a:rPr>
              <a:t>Random:  </a:t>
            </a:r>
            <a:r>
              <a:rPr lang="en-US" altLang="en-US" dirty="0">
                <a:ea typeface="ＭＳ Ｐゴシック" charset="-128"/>
              </a:rPr>
              <a:t>Often assumes for output to “look” random</a:t>
            </a:r>
            <a:endParaRPr lang="en-US" altLang="ja-JP" i="1" dirty="0">
              <a:ea typeface="ＭＳ Ｐゴシック" charset="-128"/>
            </a:endParaRPr>
          </a:p>
        </p:txBody>
      </p:sp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B92B01-EA84-4947-8FD6-9735CFABACA3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35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Cryptography Hash </a:t>
            </a:r>
            <a:r>
              <a:rPr lang="en-US" altLang="en-US" dirty="0" smtClean="0">
                <a:ea typeface="ＭＳ Ｐゴシック" charset="-128"/>
              </a:rPr>
              <a:t>Functions II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>
                <a:ea typeface="ＭＳ Ｐゴシック" charset="-128"/>
              </a:rPr>
              <a:t>Collisions exist:  | possible inputs | &gt;&gt; | possible outputs |              		… but hard to find</a:t>
            </a:r>
          </a:p>
          <a:p>
            <a:pPr eaLnBrk="1" hangingPunct="1">
              <a:lnSpc>
                <a:spcPct val="170000"/>
              </a:lnSpc>
            </a:pPr>
            <a:r>
              <a:rPr lang="en-US" altLang="en-US" dirty="0">
                <a:solidFill>
                  <a:srgbClr val="000090"/>
                </a:solidFill>
                <a:ea typeface="ＭＳ Ｐゴシック" charset="-128"/>
              </a:rPr>
              <a:t>Collision resistance: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Strong resistance:   	Find any m != m</a:t>
            </a:r>
            <a:r>
              <a:rPr lang="en-US" altLang="ja-JP" dirty="0">
                <a:ea typeface="ＭＳ Ｐゴシック" charset="-128"/>
              </a:rPr>
              <a:t>’ 	such that    H(m) == H(m’)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Weak resistance: 	Given m,  find m’</a:t>
            </a:r>
            <a:r>
              <a:rPr lang="en-US" altLang="ja-JP" dirty="0">
                <a:ea typeface="ＭＳ Ｐゴシック" charset="-128"/>
              </a:rPr>
              <a:t> 	such that    H(m) == H(m’)</a:t>
            </a:r>
            <a:endParaRPr lang="en-US" altLang="ja-JP" i="1" dirty="0">
              <a:ea typeface="ＭＳ Ｐゴシック" charset="-128"/>
            </a:endParaRPr>
          </a:p>
          <a:p>
            <a:pPr lvl="1" eaLnBrk="1" hangingPunct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For 160-bit hash (SHA-1)</a:t>
            </a:r>
          </a:p>
          <a:p>
            <a:pPr lvl="2" eaLnBrk="1" hangingPunct="1"/>
            <a:r>
              <a:rPr lang="en-US" altLang="en-US" sz="2200" dirty="0">
                <a:ea typeface="ＭＳ Ｐゴシック" charset="-128"/>
              </a:rPr>
              <a:t>Finding any collision is birthday paradox:  2^{160/2} = 2^80</a:t>
            </a:r>
          </a:p>
          <a:p>
            <a:pPr lvl="2" eaLnBrk="1" hangingPunct="1"/>
            <a:r>
              <a:rPr lang="en-US" altLang="en-US" sz="2200" dirty="0">
                <a:ea typeface="ＭＳ Ｐゴシック" charset="-128"/>
              </a:rPr>
              <a:t>Finding specific collision requires 2^160 </a:t>
            </a:r>
          </a:p>
        </p:txBody>
      </p:sp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B92B01-EA84-4947-8FD6-9735CFABACA3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9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Pointers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Shape 82"/>
          <p:cNvSpPr/>
          <p:nvPr/>
        </p:nvSpPr>
        <p:spPr>
          <a:xfrm>
            <a:off x="3756720" y="1847177"/>
            <a:ext cx="4690595" cy="877750"/>
          </a:xfrm>
          <a:custGeom>
            <a:avLst/>
            <a:gdLst/>
            <a:ahLst/>
            <a:cxnLst/>
            <a:rect l="0" t="0" r="0" b="0"/>
            <a:pathLst>
              <a:path w="151548" h="35110" extrusionOk="0">
                <a:moveTo>
                  <a:pt x="151548" y="35110"/>
                </a:moveTo>
                <a:lnTo>
                  <a:pt x="151104" y="0"/>
                </a:lnTo>
                <a:lnTo>
                  <a:pt x="0" y="445"/>
                </a:lnTo>
                <a:lnTo>
                  <a:pt x="0" y="29332"/>
                </a:lnTo>
              </a:path>
            </a:pathLst>
          </a:custGeom>
          <a:noFill/>
          <a:ln w="762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7" name="Shape 81"/>
          <p:cNvSpPr txBox="1"/>
          <p:nvPr/>
        </p:nvSpPr>
        <p:spPr>
          <a:xfrm>
            <a:off x="5540364" y="2349366"/>
            <a:ext cx="4360200" cy="10034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-US" sz="4800" dirty="0">
                <a:latin typeface="Arial" charset="0"/>
                <a:ea typeface="Arial" charset="0"/>
                <a:cs typeface="Arial" charset="0"/>
                <a:sym typeface="Trebuchet MS"/>
              </a:rPr>
              <a:t>h = </a:t>
            </a:r>
            <a:r>
              <a:rPr lang="en" sz="4800" dirty="0">
                <a:latin typeface="Arial" charset="0"/>
                <a:ea typeface="Arial" charset="0"/>
                <a:cs typeface="Arial" charset="0"/>
                <a:sym typeface="Trebuchet MS"/>
              </a:rPr>
              <a:t>H(  )</a:t>
            </a:r>
          </a:p>
        </p:txBody>
      </p:sp>
      <p:sp>
        <p:nvSpPr>
          <p:cNvPr id="8" name="Shape 80"/>
          <p:cNvSpPr/>
          <p:nvPr/>
        </p:nvSpPr>
        <p:spPr>
          <a:xfrm>
            <a:off x="2652233" y="2569377"/>
            <a:ext cx="2166600" cy="214958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sz="2400" dirty="0">
                <a:latin typeface="Arial" charset="0"/>
                <a:ea typeface="Arial" charset="0"/>
                <a:cs typeface="Arial" charset="0"/>
                <a:sym typeface="Trebuchet MS"/>
              </a:rPr>
              <a:t>(data)</a:t>
            </a:r>
          </a:p>
        </p:txBody>
      </p:sp>
    </p:spTree>
    <p:extLst>
      <p:ext uri="{BB962C8B-B14F-4D97-AF65-F5344CB8AC3E}">
        <p14:creationId xmlns:p14="http://schemas.microsoft.com/office/powerpoint/2010/main" val="77588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ash chains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0" y="5302250"/>
            <a:ext cx="9144000" cy="93027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Creates a “tamper-evident” log of data</a:t>
            </a:r>
            <a:endParaRPr lang="en-US" dirty="0"/>
          </a:p>
        </p:txBody>
      </p:sp>
      <p:sp>
        <p:nvSpPr>
          <p:cNvPr id="6" name="Shape 94"/>
          <p:cNvSpPr/>
          <p:nvPr/>
        </p:nvSpPr>
        <p:spPr>
          <a:xfrm>
            <a:off x="77713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7" name="Shape 95"/>
          <p:cNvSpPr/>
          <p:nvPr/>
        </p:nvSpPr>
        <p:spPr>
          <a:xfrm>
            <a:off x="77713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9" name="Shape 97"/>
          <p:cNvSpPr/>
          <p:nvPr/>
        </p:nvSpPr>
        <p:spPr>
          <a:xfrm>
            <a:off x="54127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0" name="Shape 98"/>
          <p:cNvSpPr/>
          <p:nvPr/>
        </p:nvSpPr>
        <p:spPr>
          <a:xfrm>
            <a:off x="54127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dirty="0" err="1">
                <a:latin typeface="Arial" charset="0"/>
                <a:ea typeface="Arial" charset="0"/>
                <a:cs typeface="Arial" charset="0"/>
                <a:sym typeface="Trebuchet MS"/>
              </a:rPr>
              <a:t>prev</a:t>
            </a:r>
            <a:r>
              <a:rPr lang="en" dirty="0">
                <a:latin typeface="Arial" charset="0"/>
                <a:ea typeface="Arial" charset="0"/>
                <a:cs typeface="Arial" charset="0"/>
                <a:sym typeface="Trebuchet MS"/>
              </a:rPr>
              <a:t>: H(  )</a:t>
            </a:r>
          </a:p>
        </p:txBody>
      </p:sp>
      <p:sp>
        <p:nvSpPr>
          <p:cNvPr id="11" name="Shape 99"/>
          <p:cNvSpPr/>
          <p:nvPr/>
        </p:nvSpPr>
        <p:spPr>
          <a:xfrm>
            <a:off x="675702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2" name="Shape 100"/>
          <p:cNvSpPr/>
          <p:nvPr/>
        </p:nvSpPr>
        <p:spPr>
          <a:xfrm>
            <a:off x="4401700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4" name="Shape 102"/>
          <p:cNvSpPr/>
          <p:nvPr/>
        </p:nvSpPr>
        <p:spPr>
          <a:xfrm>
            <a:off x="30541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5" name="Shape 103"/>
          <p:cNvSpPr/>
          <p:nvPr/>
        </p:nvSpPr>
        <p:spPr>
          <a:xfrm>
            <a:off x="30541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16" name="Shape 104"/>
          <p:cNvSpPr/>
          <p:nvPr/>
        </p:nvSpPr>
        <p:spPr>
          <a:xfrm>
            <a:off x="204637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7" name="Shape 105"/>
          <p:cNvSpPr txBox="1"/>
          <p:nvPr/>
        </p:nvSpPr>
        <p:spPr>
          <a:xfrm>
            <a:off x="8651157" y="1403055"/>
            <a:ext cx="1414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" sz="3600">
                <a:latin typeface="Arial" charset="0"/>
                <a:ea typeface="Arial" charset="0"/>
                <a:cs typeface="Arial" charset="0"/>
                <a:sym typeface="Trebuchet MS"/>
              </a:rPr>
              <a:t>H(  )</a:t>
            </a:r>
          </a:p>
        </p:txBody>
      </p:sp>
      <p:sp>
        <p:nvSpPr>
          <p:cNvPr id="18" name="Shape 106"/>
          <p:cNvSpPr/>
          <p:nvPr/>
        </p:nvSpPr>
        <p:spPr>
          <a:xfrm>
            <a:off x="9112351" y="1898376"/>
            <a:ext cx="447800" cy="1552859"/>
          </a:xfrm>
          <a:custGeom>
            <a:avLst/>
            <a:gdLst/>
            <a:ahLst/>
            <a:cxnLst/>
            <a:rect l="0" t="0" r="0" b="0"/>
            <a:pathLst>
              <a:path w="17777" h="87106" extrusionOk="0">
                <a:moveTo>
                  <a:pt x="16888" y="0"/>
                </a:moveTo>
                <a:lnTo>
                  <a:pt x="17777" y="87106"/>
                </a:lnTo>
                <a:lnTo>
                  <a:pt x="0" y="87106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</p:spTree>
    <p:extLst>
      <p:ext uri="{BB962C8B-B14F-4D97-AF65-F5344CB8AC3E}">
        <p14:creationId xmlns:p14="http://schemas.microsoft.com/office/powerpoint/2010/main" val="83060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5096035"/>
            <a:ext cx="9144000" cy="1251025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800"/>
              </a:spcBef>
              <a:buNone/>
            </a:pPr>
            <a:r>
              <a:rPr lang="en-US" dirty="0"/>
              <a:t>If data changes, all subsequent hash pointers change</a:t>
            </a:r>
          </a:p>
          <a:p>
            <a:pPr marL="0" indent="0" algn="ctr">
              <a:spcBef>
                <a:spcPts val="800"/>
              </a:spcBef>
              <a:buNone/>
            </a:pPr>
            <a:r>
              <a:rPr lang="en-US" dirty="0"/>
              <a:t>Otherwise, found a hash collision!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ash chains</a:t>
            </a:r>
            <a:endParaRPr lang="en-US" dirty="0"/>
          </a:p>
        </p:txBody>
      </p:sp>
      <p:sp>
        <p:nvSpPr>
          <p:cNvPr id="6" name="Shape 94"/>
          <p:cNvSpPr/>
          <p:nvPr/>
        </p:nvSpPr>
        <p:spPr>
          <a:xfrm>
            <a:off x="77713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7" name="Shape 95"/>
          <p:cNvSpPr/>
          <p:nvPr/>
        </p:nvSpPr>
        <p:spPr>
          <a:xfrm>
            <a:off x="77713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9" name="Shape 97"/>
          <p:cNvSpPr/>
          <p:nvPr/>
        </p:nvSpPr>
        <p:spPr>
          <a:xfrm>
            <a:off x="54127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0" name="Shape 98"/>
          <p:cNvSpPr/>
          <p:nvPr/>
        </p:nvSpPr>
        <p:spPr>
          <a:xfrm>
            <a:off x="54127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dirty="0" err="1">
                <a:latin typeface="Arial" charset="0"/>
                <a:ea typeface="Arial" charset="0"/>
                <a:cs typeface="Arial" charset="0"/>
                <a:sym typeface="Trebuchet MS"/>
              </a:rPr>
              <a:t>prev</a:t>
            </a:r>
            <a:r>
              <a:rPr lang="en" dirty="0">
                <a:latin typeface="Arial" charset="0"/>
                <a:ea typeface="Arial" charset="0"/>
                <a:cs typeface="Arial" charset="0"/>
                <a:sym typeface="Trebuchet MS"/>
              </a:rPr>
              <a:t>: H(  )</a:t>
            </a:r>
          </a:p>
        </p:txBody>
      </p:sp>
      <p:sp>
        <p:nvSpPr>
          <p:cNvPr id="14" name="Shape 102"/>
          <p:cNvSpPr/>
          <p:nvPr/>
        </p:nvSpPr>
        <p:spPr>
          <a:xfrm>
            <a:off x="30541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5" name="Shape 103"/>
          <p:cNvSpPr/>
          <p:nvPr/>
        </p:nvSpPr>
        <p:spPr>
          <a:xfrm>
            <a:off x="30541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17" name="Shape 105"/>
          <p:cNvSpPr txBox="1"/>
          <p:nvPr/>
        </p:nvSpPr>
        <p:spPr>
          <a:xfrm>
            <a:off x="8651157" y="1403055"/>
            <a:ext cx="1414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/>
            <a:r>
              <a:rPr lang="en" sz="3600">
                <a:latin typeface="Arial" charset="0"/>
                <a:ea typeface="Arial" charset="0"/>
                <a:cs typeface="Arial" charset="0"/>
                <a:sym typeface="Trebuchet MS"/>
              </a:rPr>
              <a:t>H(  )</a:t>
            </a:r>
          </a:p>
        </p:txBody>
      </p:sp>
      <p:sp>
        <p:nvSpPr>
          <p:cNvPr id="19" name="Shape 128"/>
          <p:cNvSpPr/>
          <p:nvPr/>
        </p:nvSpPr>
        <p:spPr>
          <a:xfrm>
            <a:off x="3548728" y="3247633"/>
            <a:ext cx="444420" cy="688823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1" name="Shape 128"/>
          <p:cNvSpPr/>
          <p:nvPr/>
        </p:nvSpPr>
        <p:spPr>
          <a:xfrm>
            <a:off x="6156799" y="2623353"/>
            <a:ext cx="170725" cy="264613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2" name="Shape 128"/>
          <p:cNvSpPr/>
          <p:nvPr/>
        </p:nvSpPr>
        <p:spPr>
          <a:xfrm>
            <a:off x="8522388" y="2623353"/>
            <a:ext cx="170725" cy="264613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3" name="Shape 99"/>
          <p:cNvSpPr/>
          <p:nvPr/>
        </p:nvSpPr>
        <p:spPr>
          <a:xfrm>
            <a:off x="675702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24" name="Shape 100"/>
          <p:cNvSpPr/>
          <p:nvPr/>
        </p:nvSpPr>
        <p:spPr>
          <a:xfrm>
            <a:off x="4401700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25" name="Shape 104"/>
          <p:cNvSpPr/>
          <p:nvPr/>
        </p:nvSpPr>
        <p:spPr>
          <a:xfrm>
            <a:off x="204637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26" name="Shape 106"/>
          <p:cNvSpPr/>
          <p:nvPr/>
        </p:nvSpPr>
        <p:spPr>
          <a:xfrm>
            <a:off x="9112351" y="1898376"/>
            <a:ext cx="447800" cy="1552859"/>
          </a:xfrm>
          <a:custGeom>
            <a:avLst/>
            <a:gdLst/>
            <a:ahLst/>
            <a:cxnLst/>
            <a:rect l="0" t="0" r="0" b="0"/>
            <a:pathLst>
              <a:path w="17777" h="87106" extrusionOk="0">
                <a:moveTo>
                  <a:pt x="16888" y="0"/>
                </a:moveTo>
                <a:lnTo>
                  <a:pt x="17777" y="87106"/>
                </a:lnTo>
                <a:lnTo>
                  <a:pt x="0" y="87106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</p:spTree>
    <p:extLst>
      <p:ext uri="{BB962C8B-B14F-4D97-AF65-F5344CB8AC3E}">
        <p14:creationId xmlns:p14="http://schemas.microsoft.com/office/powerpoint/2010/main" val="140046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Blockchain</a:t>
            </a:r>
            <a:r>
              <a:rPr lang="en-US" dirty="0"/>
              <a:t>: Append-only hash chain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46374" y="3968051"/>
            <a:ext cx="9307425" cy="220891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600" dirty="0"/>
              <a:t>Hash chain creates “tamper-evident” log of </a:t>
            </a:r>
            <a:r>
              <a:rPr lang="en-US" sz="2600" dirty="0" err="1"/>
              <a:t>txns</a:t>
            </a:r>
            <a:endParaRPr lang="en-US" sz="2600" dirty="0"/>
          </a:p>
          <a:p>
            <a:pPr>
              <a:spcBef>
                <a:spcPts val="1200"/>
              </a:spcBef>
            </a:pPr>
            <a:r>
              <a:rPr lang="en-US" sz="2600" dirty="0"/>
              <a:t>Security based on collision-resistance of hash function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sz="2300" dirty="0"/>
              <a:t>Given m and h = hash(m), difficult to find </a:t>
            </a:r>
            <a:r>
              <a:rPr lang="en-US" sz="2300" dirty="0" smtClean="0"/>
              <a:t>m’</a:t>
            </a:r>
            <a:br>
              <a:rPr lang="en-US" sz="2300" dirty="0" smtClean="0"/>
            </a:br>
            <a:r>
              <a:rPr lang="en-US" sz="2300" dirty="0" smtClean="0"/>
              <a:t>such </a:t>
            </a:r>
            <a:r>
              <a:rPr lang="en-US" sz="2300" dirty="0"/>
              <a:t>that  h = hash(m’) and m != m’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Shape 94"/>
          <p:cNvSpPr/>
          <p:nvPr/>
        </p:nvSpPr>
        <p:spPr>
          <a:xfrm>
            <a:off x="7771325" y="2683381"/>
            <a:ext cx="1344300" cy="97421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  <a:sym typeface="Trebuchet MS"/>
              </a:rPr>
              <a:t>txn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Trebuchet MS"/>
              </a:rPr>
              <a:t> 7</a:t>
            </a:r>
            <a:endParaRPr lang="en" sz="2400" dirty="0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7" name="Shape 95"/>
          <p:cNvSpPr/>
          <p:nvPr/>
        </p:nvSpPr>
        <p:spPr>
          <a:xfrm>
            <a:off x="7771325" y="2361180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9" name="Shape 97"/>
          <p:cNvSpPr/>
          <p:nvPr/>
        </p:nvSpPr>
        <p:spPr>
          <a:xfrm>
            <a:off x="5412725" y="2683381"/>
            <a:ext cx="1344300" cy="97421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  <a:sym typeface="Trebuchet MS"/>
              </a:rPr>
              <a:t>txn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Trebuchet MS"/>
              </a:rPr>
              <a:t> 6</a:t>
            </a:r>
            <a:endParaRPr lang="en" sz="2400" dirty="0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0" name="Shape 98"/>
          <p:cNvSpPr/>
          <p:nvPr/>
        </p:nvSpPr>
        <p:spPr>
          <a:xfrm>
            <a:off x="5412725" y="2361180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 dirty="0" err="1">
                <a:latin typeface="Arial" charset="0"/>
                <a:ea typeface="Arial" charset="0"/>
                <a:cs typeface="Arial" charset="0"/>
                <a:sym typeface="Trebuchet MS"/>
              </a:rPr>
              <a:t>prev</a:t>
            </a:r>
            <a:r>
              <a:rPr lang="en" dirty="0">
                <a:latin typeface="Arial" charset="0"/>
                <a:ea typeface="Arial" charset="0"/>
                <a:cs typeface="Arial" charset="0"/>
                <a:sym typeface="Trebuchet MS"/>
              </a:rPr>
              <a:t>: H(  )</a:t>
            </a:r>
          </a:p>
        </p:txBody>
      </p:sp>
      <p:sp>
        <p:nvSpPr>
          <p:cNvPr id="11" name="Shape 99"/>
          <p:cNvSpPr/>
          <p:nvPr/>
        </p:nvSpPr>
        <p:spPr>
          <a:xfrm>
            <a:off x="6757025" y="2159932"/>
            <a:ext cx="2066550" cy="902245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2" name="Shape 100"/>
          <p:cNvSpPr/>
          <p:nvPr/>
        </p:nvSpPr>
        <p:spPr>
          <a:xfrm>
            <a:off x="4401700" y="2159932"/>
            <a:ext cx="2066550" cy="902245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4" name="Shape 102"/>
          <p:cNvSpPr/>
          <p:nvPr/>
        </p:nvSpPr>
        <p:spPr>
          <a:xfrm>
            <a:off x="3054125" y="2677506"/>
            <a:ext cx="1344300" cy="974219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  <a:sym typeface="Trebuchet MS"/>
              </a:rPr>
              <a:t>txn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Trebuchet MS"/>
              </a:rPr>
              <a:t> 5</a:t>
            </a:r>
            <a:endParaRPr lang="en" sz="2400" dirty="0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5" name="Shape 103"/>
          <p:cNvSpPr/>
          <p:nvPr/>
        </p:nvSpPr>
        <p:spPr>
          <a:xfrm>
            <a:off x="3054125" y="2361180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16" name="Shape 104"/>
          <p:cNvSpPr/>
          <p:nvPr/>
        </p:nvSpPr>
        <p:spPr>
          <a:xfrm>
            <a:off x="2046375" y="2159932"/>
            <a:ext cx="2066550" cy="902245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8" name="Shape 106"/>
          <p:cNvSpPr/>
          <p:nvPr/>
        </p:nvSpPr>
        <p:spPr>
          <a:xfrm>
            <a:off x="9112351" y="2159931"/>
            <a:ext cx="447801" cy="813330"/>
          </a:xfrm>
          <a:custGeom>
            <a:avLst/>
            <a:gdLst/>
            <a:ahLst/>
            <a:cxnLst/>
            <a:rect l="0" t="0" r="0" b="0"/>
            <a:pathLst>
              <a:path w="17777" h="87106" extrusionOk="0">
                <a:moveTo>
                  <a:pt x="16888" y="0"/>
                </a:moveTo>
                <a:lnTo>
                  <a:pt x="17777" y="87106"/>
                </a:lnTo>
                <a:lnTo>
                  <a:pt x="0" y="87106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</p:spTree>
    <p:extLst>
      <p:ext uri="{BB962C8B-B14F-4D97-AF65-F5344CB8AC3E}">
        <p14:creationId xmlns:p14="http://schemas.microsoft.com/office/powerpoint/2010/main" val="189297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Merkle</a:t>
            </a:r>
            <a:r>
              <a:rPr lang="en-US" dirty="0" smtClean="0"/>
              <a:t> tree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2263125" y="1530423"/>
            <a:ext cx="7665750" cy="3990050"/>
            <a:chOff x="579400" y="973375"/>
            <a:chExt cx="7665750" cy="3990050"/>
          </a:xfrm>
        </p:grpSpPr>
        <p:sp>
          <p:nvSpPr>
            <p:cNvPr id="4" name="Shape 257"/>
            <p:cNvSpPr txBox="1"/>
            <p:nvPr/>
          </p:nvSpPr>
          <p:spPr>
            <a:xfrm>
              <a:off x="3533175" y="1406575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" name="Shape 258"/>
            <p:cNvSpPr txBox="1"/>
            <p:nvPr/>
          </p:nvSpPr>
          <p:spPr>
            <a:xfrm>
              <a:off x="1730100" y="2292275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6" name="Shape 259"/>
            <p:cNvSpPr txBox="1"/>
            <p:nvPr/>
          </p:nvSpPr>
          <p:spPr>
            <a:xfrm>
              <a:off x="5641025" y="2292275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7" name="Shape 260"/>
            <p:cNvSpPr/>
            <p:nvPr/>
          </p:nvSpPr>
          <p:spPr>
            <a:xfrm>
              <a:off x="2388775" y="1673250"/>
              <a:ext cx="1555475" cy="622200"/>
            </a:xfrm>
            <a:custGeom>
              <a:avLst/>
              <a:gdLst/>
              <a:ahLst/>
              <a:cxnLst/>
              <a:rect l="0" t="0" r="0" b="0"/>
              <a:pathLst>
                <a:path w="62219" h="24888" extrusionOk="0">
                  <a:moveTo>
                    <a:pt x="62219" y="0"/>
                  </a:moveTo>
                  <a:lnTo>
                    <a:pt x="62219" y="17333"/>
                  </a:lnTo>
                  <a:lnTo>
                    <a:pt x="0" y="17333"/>
                  </a:lnTo>
                  <a:lnTo>
                    <a:pt x="0" y="24888"/>
                  </a:lnTo>
                </a:path>
              </a:pathLst>
            </a:custGeom>
            <a:noFill/>
            <a:ln w="1905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lg" len="lg"/>
            </a:ln>
          </p:spPr>
        </p:sp>
        <p:sp>
          <p:nvSpPr>
            <p:cNvPr id="8" name="Shape 261"/>
            <p:cNvSpPr/>
            <p:nvPr/>
          </p:nvSpPr>
          <p:spPr>
            <a:xfrm flipH="1">
              <a:off x="4588615" y="1673250"/>
              <a:ext cx="1677735" cy="622200"/>
            </a:xfrm>
            <a:custGeom>
              <a:avLst/>
              <a:gdLst/>
              <a:ahLst/>
              <a:cxnLst/>
              <a:rect l="0" t="0" r="0" b="0"/>
              <a:pathLst>
                <a:path w="62219" h="24888" extrusionOk="0">
                  <a:moveTo>
                    <a:pt x="62219" y="0"/>
                  </a:moveTo>
                  <a:lnTo>
                    <a:pt x="62219" y="17333"/>
                  </a:lnTo>
                  <a:lnTo>
                    <a:pt x="0" y="17333"/>
                  </a:lnTo>
                  <a:lnTo>
                    <a:pt x="0" y="24888"/>
                  </a:lnTo>
                </a:path>
              </a:pathLst>
            </a:custGeom>
            <a:noFill/>
            <a:ln w="1905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lg" len="lg"/>
            </a:ln>
          </p:spPr>
        </p:sp>
        <p:sp>
          <p:nvSpPr>
            <p:cNvPr id="9" name="Shape 262"/>
            <p:cNvSpPr txBox="1"/>
            <p:nvPr/>
          </p:nvSpPr>
          <p:spPr>
            <a:xfrm>
              <a:off x="682550" y="3222400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0" name="Shape 263"/>
            <p:cNvSpPr txBox="1"/>
            <p:nvPr/>
          </p:nvSpPr>
          <p:spPr>
            <a:xfrm>
              <a:off x="2834850" y="3222400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1" name="Shape 264"/>
            <p:cNvSpPr txBox="1"/>
            <p:nvPr/>
          </p:nvSpPr>
          <p:spPr>
            <a:xfrm>
              <a:off x="4687175" y="3222400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2" name="Shape 265"/>
            <p:cNvSpPr txBox="1"/>
            <p:nvPr/>
          </p:nvSpPr>
          <p:spPr>
            <a:xfrm>
              <a:off x="6772800" y="3222400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3" name="Shape 266"/>
            <p:cNvSpPr/>
            <p:nvPr/>
          </p:nvSpPr>
          <p:spPr>
            <a:xfrm>
              <a:off x="1366600" y="2547850"/>
              <a:ext cx="765916" cy="688775"/>
            </a:xfrm>
            <a:custGeom>
              <a:avLst/>
              <a:gdLst/>
              <a:ahLst/>
              <a:cxnLst/>
              <a:rect l="0" t="0" r="0" b="0"/>
              <a:pathLst>
                <a:path w="62219" h="24888" extrusionOk="0">
                  <a:moveTo>
                    <a:pt x="62219" y="0"/>
                  </a:moveTo>
                  <a:lnTo>
                    <a:pt x="62219" y="17333"/>
                  </a:lnTo>
                  <a:lnTo>
                    <a:pt x="0" y="17333"/>
                  </a:lnTo>
                  <a:lnTo>
                    <a:pt x="0" y="24888"/>
                  </a:lnTo>
                </a:path>
              </a:pathLst>
            </a:custGeom>
            <a:noFill/>
            <a:ln w="1905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lg" len="lg"/>
            </a:ln>
          </p:spPr>
        </p:sp>
        <p:sp>
          <p:nvSpPr>
            <p:cNvPr id="14" name="Shape 267"/>
            <p:cNvSpPr/>
            <p:nvPr/>
          </p:nvSpPr>
          <p:spPr>
            <a:xfrm flipH="1">
              <a:off x="2785154" y="2535175"/>
              <a:ext cx="748028" cy="688775"/>
            </a:xfrm>
            <a:custGeom>
              <a:avLst/>
              <a:gdLst/>
              <a:ahLst/>
              <a:cxnLst/>
              <a:rect l="0" t="0" r="0" b="0"/>
              <a:pathLst>
                <a:path w="62219" h="24888" extrusionOk="0">
                  <a:moveTo>
                    <a:pt x="62219" y="0"/>
                  </a:moveTo>
                  <a:lnTo>
                    <a:pt x="62219" y="17333"/>
                  </a:lnTo>
                  <a:lnTo>
                    <a:pt x="0" y="17333"/>
                  </a:lnTo>
                  <a:lnTo>
                    <a:pt x="0" y="24888"/>
                  </a:lnTo>
                </a:path>
              </a:pathLst>
            </a:custGeom>
            <a:noFill/>
            <a:ln w="1905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lg" len="lg"/>
            </a:ln>
          </p:spPr>
        </p:sp>
        <p:sp>
          <p:nvSpPr>
            <p:cNvPr id="15" name="Shape 268"/>
            <p:cNvSpPr/>
            <p:nvPr/>
          </p:nvSpPr>
          <p:spPr>
            <a:xfrm>
              <a:off x="5265550" y="2547850"/>
              <a:ext cx="765916" cy="688775"/>
            </a:xfrm>
            <a:custGeom>
              <a:avLst/>
              <a:gdLst/>
              <a:ahLst/>
              <a:cxnLst/>
              <a:rect l="0" t="0" r="0" b="0"/>
              <a:pathLst>
                <a:path w="62219" h="24888" extrusionOk="0">
                  <a:moveTo>
                    <a:pt x="62219" y="0"/>
                  </a:moveTo>
                  <a:lnTo>
                    <a:pt x="62219" y="17333"/>
                  </a:lnTo>
                  <a:lnTo>
                    <a:pt x="0" y="17333"/>
                  </a:lnTo>
                  <a:lnTo>
                    <a:pt x="0" y="24888"/>
                  </a:lnTo>
                </a:path>
              </a:pathLst>
            </a:custGeom>
            <a:noFill/>
            <a:ln w="1905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lg" len="lg"/>
            </a:ln>
          </p:spPr>
        </p:sp>
        <p:sp>
          <p:nvSpPr>
            <p:cNvPr id="16" name="Shape 269"/>
            <p:cNvSpPr/>
            <p:nvPr/>
          </p:nvSpPr>
          <p:spPr>
            <a:xfrm flipH="1">
              <a:off x="6704053" y="2547850"/>
              <a:ext cx="748028" cy="688775"/>
            </a:xfrm>
            <a:custGeom>
              <a:avLst/>
              <a:gdLst/>
              <a:ahLst/>
              <a:cxnLst/>
              <a:rect l="0" t="0" r="0" b="0"/>
              <a:pathLst>
                <a:path w="62219" h="24888" extrusionOk="0">
                  <a:moveTo>
                    <a:pt x="62219" y="0"/>
                  </a:moveTo>
                  <a:lnTo>
                    <a:pt x="62219" y="17333"/>
                  </a:lnTo>
                  <a:lnTo>
                    <a:pt x="0" y="17333"/>
                  </a:lnTo>
                  <a:lnTo>
                    <a:pt x="0" y="24888"/>
                  </a:lnTo>
                </a:path>
              </a:pathLst>
            </a:custGeom>
            <a:noFill/>
            <a:ln w="1905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lg" len="lg"/>
            </a:ln>
          </p:spPr>
        </p:sp>
        <p:grpSp>
          <p:nvGrpSpPr>
            <p:cNvPr id="17" name="Shape 270"/>
            <p:cNvGrpSpPr/>
            <p:nvPr/>
          </p:nvGrpSpPr>
          <p:grpSpPr>
            <a:xfrm>
              <a:off x="579400" y="3484275"/>
              <a:ext cx="1600400" cy="1479150"/>
              <a:chOff x="579400" y="3484275"/>
              <a:chExt cx="1600400" cy="1479150"/>
            </a:xfrm>
          </p:grpSpPr>
          <p:sp>
            <p:nvSpPr>
              <p:cNvPr id="18" name="Shape 271"/>
              <p:cNvSpPr/>
              <p:nvPr/>
            </p:nvSpPr>
            <p:spPr>
              <a:xfrm>
                <a:off x="579400" y="4152525"/>
                <a:ext cx="604800" cy="8109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Trebuchet MS"/>
                    <a:ea typeface="Trebuchet MS"/>
                    <a:cs typeface="Trebuchet MS"/>
                    <a:sym typeface="Trebuchet MS"/>
                  </a:rPr>
                  <a:t>(data)</a:t>
                </a:r>
                <a:endParaRPr sz="1000"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cxnSp>
            <p:nvCxnSpPr>
              <p:cNvPr id="19" name="Shape 272"/>
              <p:cNvCxnSpPr/>
              <p:nvPr/>
            </p:nvCxnSpPr>
            <p:spPr>
              <a:xfrm flipH="1">
                <a:off x="921900" y="3484275"/>
                <a:ext cx="177900" cy="6888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90000"/>
                </a:solidFill>
                <a:prstDash val="solid"/>
                <a:round/>
                <a:headEnd type="none" w="lg" len="lg"/>
                <a:tailEnd type="triangle" w="lg" len="lg"/>
              </a:ln>
            </p:spPr>
          </p:cxnSp>
          <p:sp>
            <p:nvSpPr>
              <p:cNvPr id="20" name="Shape 273"/>
              <p:cNvSpPr/>
              <p:nvPr/>
            </p:nvSpPr>
            <p:spPr>
              <a:xfrm>
                <a:off x="1575000" y="4152525"/>
                <a:ext cx="604800" cy="8109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Trebuchet MS"/>
                    <a:ea typeface="Trebuchet MS"/>
                    <a:cs typeface="Trebuchet MS"/>
                    <a:sym typeface="Trebuchet MS"/>
                  </a:rPr>
                  <a:t>(data)</a:t>
                </a:r>
                <a:endParaRPr sz="1000"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cxnSp>
            <p:nvCxnSpPr>
              <p:cNvPr id="21" name="Shape 274"/>
              <p:cNvCxnSpPr/>
              <p:nvPr/>
            </p:nvCxnSpPr>
            <p:spPr>
              <a:xfrm>
                <a:off x="1722150" y="3517650"/>
                <a:ext cx="177900" cy="6222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90000"/>
                </a:solidFill>
                <a:prstDash val="solid"/>
                <a:round/>
                <a:headEnd type="none" w="lg" len="lg"/>
                <a:tailEnd type="triangle" w="lg" len="lg"/>
              </a:ln>
            </p:spPr>
          </p:cxnSp>
        </p:grpSp>
        <p:grpSp>
          <p:nvGrpSpPr>
            <p:cNvPr id="22" name="Shape 275"/>
            <p:cNvGrpSpPr/>
            <p:nvPr/>
          </p:nvGrpSpPr>
          <p:grpSpPr>
            <a:xfrm>
              <a:off x="2706800" y="3484275"/>
              <a:ext cx="1600400" cy="1479150"/>
              <a:chOff x="579400" y="3484275"/>
              <a:chExt cx="1600400" cy="1479150"/>
            </a:xfrm>
          </p:grpSpPr>
          <p:sp>
            <p:nvSpPr>
              <p:cNvPr id="23" name="Shape 276"/>
              <p:cNvSpPr/>
              <p:nvPr/>
            </p:nvSpPr>
            <p:spPr>
              <a:xfrm>
                <a:off x="579400" y="4152525"/>
                <a:ext cx="604800" cy="8109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Trebuchet MS"/>
                    <a:ea typeface="Trebuchet MS"/>
                    <a:cs typeface="Trebuchet MS"/>
                    <a:sym typeface="Trebuchet MS"/>
                  </a:rPr>
                  <a:t>(data)</a:t>
                </a:r>
                <a:endParaRPr sz="1000"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cxnSp>
            <p:nvCxnSpPr>
              <p:cNvPr id="24" name="Shape 277"/>
              <p:cNvCxnSpPr/>
              <p:nvPr/>
            </p:nvCxnSpPr>
            <p:spPr>
              <a:xfrm flipH="1">
                <a:off x="921900" y="3484275"/>
                <a:ext cx="177900" cy="6888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90000"/>
                </a:solidFill>
                <a:prstDash val="solid"/>
                <a:round/>
                <a:headEnd type="none" w="lg" len="lg"/>
                <a:tailEnd type="triangle" w="lg" len="lg"/>
              </a:ln>
            </p:spPr>
          </p:cxnSp>
          <p:sp>
            <p:nvSpPr>
              <p:cNvPr id="25" name="Shape 278"/>
              <p:cNvSpPr/>
              <p:nvPr/>
            </p:nvSpPr>
            <p:spPr>
              <a:xfrm>
                <a:off x="1575000" y="4152525"/>
                <a:ext cx="604800" cy="8109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Trebuchet MS"/>
                    <a:ea typeface="Trebuchet MS"/>
                    <a:cs typeface="Trebuchet MS"/>
                    <a:sym typeface="Trebuchet MS"/>
                  </a:rPr>
                  <a:t>(data)</a:t>
                </a:r>
                <a:endParaRPr sz="1000"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cxnSp>
            <p:nvCxnSpPr>
              <p:cNvPr id="26" name="Shape 279"/>
              <p:cNvCxnSpPr/>
              <p:nvPr/>
            </p:nvCxnSpPr>
            <p:spPr>
              <a:xfrm>
                <a:off x="1722150" y="3517650"/>
                <a:ext cx="177900" cy="6222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90000"/>
                </a:solidFill>
                <a:prstDash val="solid"/>
                <a:round/>
                <a:headEnd type="none" w="lg" len="lg"/>
                <a:tailEnd type="triangle" w="lg" len="lg"/>
              </a:ln>
            </p:spPr>
          </p:cxnSp>
        </p:grpSp>
        <p:grpSp>
          <p:nvGrpSpPr>
            <p:cNvPr id="27" name="Shape 280"/>
            <p:cNvGrpSpPr/>
            <p:nvPr/>
          </p:nvGrpSpPr>
          <p:grpSpPr>
            <a:xfrm>
              <a:off x="4559125" y="3457350"/>
              <a:ext cx="1600400" cy="1479150"/>
              <a:chOff x="579400" y="3484275"/>
              <a:chExt cx="1600400" cy="1479150"/>
            </a:xfrm>
          </p:grpSpPr>
          <p:sp>
            <p:nvSpPr>
              <p:cNvPr id="28" name="Shape 281"/>
              <p:cNvSpPr/>
              <p:nvPr/>
            </p:nvSpPr>
            <p:spPr>
              <a:xfrm>
                <a:off x="579400" y="4152525"/>
                <a:ext cx="604800" cy="8109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Trebuchet MS"/>
                    <a:ea typeface="Trebuchet MS"/>
                    <a:cs typeface="Trebuchet MS"/>
                    <a:sym typeface="Trebuchet MS"/>
                  </a:rPr>
                  <a:t>(data)</a:t>
                </a:r>
                <a:endParaRPr sz="1000"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cxnSp>
            <p:nvCxnSpPr>
              <p:cNvPr id="29" name="Shape 282"/>
              <p:cNvCxnSpPr/>
              <p:nvPr/>
            </p:nvCxnSpPr>
            <p:spPr>
              <a:xfrm flipH="1">
                <a:off x="921900" y="3484275"/>
                <a:ext cx="177900" cy="6888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90000"/>
                </a:solidFill>
                <a:prstDash val="solid"/>
                <a:round/>
                <a:headEnd type="none" w="lg" len="lg"/>
                <a:tailEnd type="triangle" w="lg" len="lg"/>
              </a:ln>
            </p:spPr>
          </p:cxnSp>
          <p:sp>
            <p:nvSpPr>
              <p:cNvPr id="30" name="Shape 283"/>
              <p:cNvSpPr/>
              <p:nvPr/>
            </p:nvSpPr>
            <p:spPr>
              <a:xfrm>
                <a:off x="1575000" y="4152525"/>
                <a:ext cx="604800" cy="8109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Trebuchet MS"/>
                    <a:ea typeface="Trebuchet MS"/>
                    <a:cs typeface="Trebuchet MS"/>
                    <a:sym typeface="Trebuchet MS"/>
                  </a:rPr>
                  <a:t>(data)</a:t>
                </a:r>
                <a:endParaRPr sz="1000"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cxnSp>
            <p:nvCxnSpPr>
              <p:cNvPr id="31" name="Shape 284"/>
              <p:cNvCxnSpPr/>
              <p:nvPr/>
            </p:nvCxnSpPr>
            <p:spPr>
              <a:xfrm>
                <a:off x="1722150" y="3517650"/>
                <a:ext cx="177900" cy="6222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90000"/>
                </a:solidFill>
                <a:prstDash val="solid"/>
                <a:round/>
                <a:headEnd type="none" w="lg" len="lg"/>
                <a:tailEnd type="triangle" w="lg" len="lg"/>
              </a:ln>
            </p:spPr>
          </p:cxnSp>
        </p:grpSp>
        <p:grpSp>
          <p:nvGrpSpPr>
            <p:cNvPr id="32" name="Shape 285"/>
            <p:cNvGrpSpPr/>
            <p:nvPr/>
          </p:nvGrpSpPr>
          <p:grpSpPr>
            <a:xfrm>
              <a:off x="6644750" y="3484275"/>
              <a:ext cx="1600400" cy="1479150"/>
              <a:chOff x="579400" y="3484275"/>
              <a:chExt cx="1600400" cy="1479150"/>
            </a:xfrm>
          </p:grpSpPr>
          <p:sp>
            <p:nvSpPr>
              <p:cNvPr id="33" name="Shape 286"/>
              <p:cNvSpPr/>
              <p:nvPr/>
            </p:nvSpPr>
            <p:spPr>
              <a:xfrm>
                <a:off x="579400" y="4152525"/>
                <a:ext cx="604800" cy="8109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Trebuchet MS"/>
                    <a:ea typeface="Trebuchet MS"/>
                    <a:cs typeface="Trebuchet MS"/>
                    <a:sym typeface="Trebuchet MS"/>
                  </a:rPr>
                  <a:t>(data)</a:t>
                </a:r>
                <a:endParaRPr sz="1000"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cxnSp>
            <p:nvCxnSpPr>
              <p:cNvPr id="34" name="Shape 287"/>
              <p:cNvCxnSpPr/>
              <p:nvPr/>
            </p:nvCxnSpPr>
            <p:spPr>
              <a:xfrm flipH="1">
                <a:off x="921900" y="3484275"/>
                <a:ext cx="177900" cy="6888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90000"/>
                </a:solidFill>
                <a:prstDash val="solid"/>
                <a:round/>
                <a:headEnd type="none" w="lg" len="lg"/>
                <a:tailEnd type="triangle" w="lg" len="lg"/>
              </a:ln>
            </p:spPr>
          </p:cxnSp>
          <p:sp>
            <p:nvSpPr>
              <p:cNvPr id="35" name="Shape 288"/>
              <p:cNvSpPr/>
              <p:nvPr/>
            </p:nvSpPr>
            <p:spPr>
              <a:xfrm>
                <a:off x="1575000" y="4152525"/>
                <a:ext cx="604800" cy="8109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latin typeface="Trebuchet MS"/>
                    <a:ea typeface="Trebuchet MS"/>
                    <a:cs typeface="Trebuchet MS"/>
                    <a:sym typeface="Trebuchet MS"/>
                  </a:rPr>
                  <a:t>(data)</a:t>
                </a:r>
                <a:endParaRPr sz="1000"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cxnSp>
            <p:nvCxnSpPr>
              <p:cNvPr id="36" name="Shape 289"/>
              <p:cNvCxnSpPr/>
              <p:nvPr/>
            </p:nvCxnSpPr>
            <p:spPr>
              <a:xfrm>
                <a:off x="1722150" y="3517650"/>
                <a:ext cx="177900" cy="6222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90000"/>
                </a:solidFill>
                <a:prstDash val="solid"/>
                <a:round/>
                <a:headEnd type="none" w="lg" len="lg"/>
                <a:tailEnd type="triangle" w="lg" len="lg"/>
              </a:ln>
            </p:spPr>
          </p:cxnSp>
        </p:grpSp>
        <p:cxnSp>
          <p:nvCxnSpPr>
            <p:cNvPr id="37" name="Shape 290"/>
            <p:cNvCxnSpPr/>
            <p:nvPr/>
          </p:nvCxnSpPr>
          <p:spPr>
            <a:xfrm flipH="1">
              <a:off x="4205325" y="973375"/>
              <a:ext cx="5700" cy="433200"/>
            </a:xfrm>
            <a:prstGeom prst="straightConnector1">
              <a:avLst/>
            </a:prstGeom>
            <a:noFill/>
            <a:ln w="28575" cap="flat" cmpd="sng">
              <a:solidFill>
                <a:srgbClr val="990000"/>
              </a:solidFill>
              <a:prstDash val="solid"/>
              <a:round/>
              <a:headEnd type="none" w="lg" len="lg"/>
              <a:tailEnd type="triangle" w="lg" len="lg"/>
            </a:ln>
          </p:spPr>
        </p:cxnSp>
      </p:grpSp>
      <p:sp>
        <p:nvSpPr>
          <p:cNvPr id="38" name="Content Placeholder 1"/>
          <p:cNvSpPr txBox="1">
            <a:spLocks/>
          </p:cNvSpPr>
          <p:nvPr/>
        </p:nvSpPr>
        <p:spPr>
          <a:xfrm>
            <a:off x="0" y="5996687"/>
            <a:ext cx="9144000" cy="930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mtClean="0"/>
              <a:t>Binary tree with hash pointers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565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proving membership in a </a:t>
            </a:r>
            <a:r>
              <a:rPr lang="en-US" dirty="0" err="1" smtClean="0"/>
              <a:t>Merkle</a:t>
            </a:r>
            <a:r>
              <a:rPr lang="en-US" dirty="0" smtClean="0"/>
              <a:t> tree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655725" y="1866754"/>
            <a:ext cx="6880550" cy="3990050"/>
            <a:chOff x="1730100" y="973375"/>
            <a:chExt cx="6880550" cy="3990050"/>
          </a:xfrm>
        </p:grpSpPr>
        <p:sp>
          <p:nvSpPr>
            <p:cNvPr id="4" name="Shape 296"/>
            <p:cNvSpPr txBox="1"/>
            <p:nvPr/>
          </p:nvSpPr>
          <p:spPr>
            <a:xfrm>
              <a:off x="3533175" y="1406575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5" name="Shape 297"/>
            <p:cNvSpPr txBox="1"/>
            <p:nvPr/>
          </p:nvSpPr>
          <p:spPr>
            <a:xfrm>
              <a:off x="1730100" y="2292275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6" name="Shape 298"/>
            <p:cNvSpPr/>
            <p:nvPr/>
          </p:nvSpPr>
          <p:spPr>
            <a:xfrm>
              <a:off x="2388775" y="1673250"/>
              <a:ext cx="1555475" cy="622200"/>
            </a:xfrm>
            <a:custGeom>
              <a:avLst/>
              <a:gdLst/>
              <a:ahLst/>
              <a:cxnLst/>
              <a:rect l="0" t="0" r="0" b="0"/>
              <a:pathLst>
                <a:path w="62219" h="24888" extrusionOk="0">
                  <a:moveTo>
                    <a:pt x="62219" y="0"/>
                  </a:moveTo>
                  <a:lnTo>
                    <a:pt x="62219" y="17333"/>
                  </a:lnTo>
                  <a:lnTo>
                    <a:pt x="0" y="17333"/>
                  </a:lnTo>
                  <a:lnTo>
                    <a:pt x="0" y="24888"/>
                  </a:lnTo>
                </a:path>
              </a:pathLst>
            </a:custGeom>
            <a:noFill/>
            <a:ln w="1905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lg" len="lg"/>
            </a:ln>
          </p:spPr>
        </p:sp>
        <p:sp>
          <p:nvSpPr>
            <p:cNvPr id="7" name="Shape 299"/>
            <p:cNvSpPr txBox="1"/>
            <p:nvPr/>
          </p:nvSpPr>
          <p:spPr>
            <a:xfrm>
              <a:off x="2834850" y="3222400"/>
              <a:ext cx="1344300" cy="457200"/>
            </a:xfrm>
            <a:prstGeom prst="rect">
              <a:avLst/>
            </a:prstGeom>
            <a:solidFill>
              <a:srgbClr val="D9D9D9"/>
            </a:solidFill>
            <a:ln w="9525" cap="flat" cmpd="sng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Trebuchet MS"/>
                  <a:ea typeface="Trebuchet MS"/>
                  <a:cs typeface="Trebuchet MS"/>
                  <a:sym typeface="Trebuchet MS"/>
                </a:rPr>
                <a:t>H(  )   H(  )</a:t>
              </a:r>
              <a:endParaRPr sz="18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8" name="Shape 300"/>
            <p:cNvSpPr/>
            <p:nvPr/>
          </p:nvSpPr>
          <p:spPr>
            <a:xfrm flipH="1">
              <a:off x="2785154" y="2535175"/>
              <a:ext cx="748028" cy="688775"/>
            </a:xfrm>
            <a:custGeom>
              <a:avLst/>
              <a:gdLst/>
              <a:ahLst/>
              <a:cxnLst/>
              <a:rect l="0" t="0" r="0" b="0"/>
              <a:pathLst>
                <a:path w="62219" h="24888" extrusionOk="0">
                  <a:moveTo>
                    <a:pt x="62219" y="0"/>
                  </a:moveTo>
                  <a:lnTo>
                    <a:pt x="62219" y="17333"/>
                  </a:lnTo>
                  <a:lnTo>
                    <a:pt x="0" y="17333"/>
                  </a:lnTo>
                  <a:lnTo>
                    <a:pt x="0" y="24888"/>
                  </a:lnTo>
                </a:path>
              </a:pathLst>
            </a:custGeom>
            <a:noFill/>
            <a:ln w="1905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lg" len="lg"/>
            </a:ln>
          </p:spPr>
        </p:sp>
        <p:sp>
          <p:nvSpPr>
            <p:cNvPr id="9" name="Shape 301"/>
            <p:cNvSpPr/>
            <p:nvPr/>
          </p:nvSpPr>
          <p:spPr>
            <a:xfrm>
              <a:off x="3702400" y="4152525"/>
              <a:ext cx="604800" cy="810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Trebuchet MS"/>
                  <a:ea typeface="Trebuchet MS"/>
                  <a:cs typeface="Trebuchet MS"/>
                  <a:sym typeface="Trebuchet MS"/>
                </a:rPr>
                <a:t>(data)</a:t>
              </a:r>
              <a:endParaRPr sz="1000"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cxnSp>
          <p:nvCxnSpPr>
            <p:cNvPr id="10" name="Shape 302"/>
            <p:cNvCxnSpPr/>
            <p:nvPr/>
          </p:nvCxnSpPr>
          <p:spPr>
            <a:xfrm>
              <a:off x="3849550" y="3517650"/>
              <a:ext cx="177900" cy="622200"/>
            </a:xfrm>
            <a:prstGeom prst="straightConnector1">
              <a:avLst/>
            </a:prstGeom>
            <a:noFill/>
            <a:ln w="19050" cap="flat" cmpd="sng">
              <a:solidFill>
                <a:srgbClr val="990000"/>
              </a:solidFill>
              <a:prstDash val="solid"/>
              <a:round/>
              <a:headEnd type="none" w="lg" len="lg"/>
              <a:tailEnd type="triangle" w="lg" len="lg"/>
            </a:ln>
          </p:spPr>
        </p:cxnSp>
        <p:cxnSp>
          <p:nvCxnSpPr>
            <p:cNvPr id="11" name="Shape 303"/>
            <p:cNvCxnSpPr/>
            <p:nvPr/>
          </p:nvCxnSpPr>
          <p:spPr>
            <a:xfrm flipH="1">
              <a:off x="4205325" y="973375"/>
              <a:ext cx="5700" cy="433200"/>
            </a:xfrm>
            <a:prstGeom prst="straightConnector1">
              <a:avLst/>
            </a:prstGeom>
            <a:noFill/>
            <a:ln w="28575" cap="flat" cmpd="sng">
              <a:solidFill>
                <a:srgbClr val="990000"/>
              </a:solidFill>
              <a:prstDash val="solid"/>
              <a:round/>
              <a:headEnd type="none" w="lg" len="lg"/>
              <a:tailEnd type="triangle" w="lg" len="lg"/>
            </a:ln>
          </p:spPr>
        </p:cxnSp>
        <p:sp>
          <p:nvSpPr>
            <p:cNvPr id="12" name="Shape 304"/>
            <p:cNvSpPr txBox="1"/>
            <p:nvPr/>
          </p:nvSpPr>
          <p:spPr>
            <a:xfrm>
              <a:off x="5681450" y="1016875"/>
              <a:ext cx="2929200" cy="457200"/>
            </a:xfrm>
            <a:prstGeom prst="rect">
              <a:avLst/>
            </a:prstGeom>
            <a:solidFill>
              <a:srgbClr val="FFE599"/>
            </a:solidFill>
            <a:ln w="9525" cap="flat" cmpd="sng">
              <a:solidFill>
                <a:srgbClr val="43434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/>
                <a:t>show O(log n) items</a:t>
              </a: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67351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435</Words>
  <Application>Microsoft Macintosh PowerPoint</Application>
  <PresentationFormat>Widescreen</PresentationFormat>
  <Paragraphs>113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ＭＳ Ｐゴシック</vt:lpstr>
      <vt:lpstr>Times New Roman</vt:lpstr>
      <vt:lpstr>Trebuchet MS</vt:lpstr>
      <vt:lpstr>Office Theme</vt:lpstr>
      <vt:lpstr>CS 394B Introduction</vt:lpstr>
      <vt:lpstr>Cryptography Hash Functions I</vt:lpstr>
      <vt:lpstr>Cryptography Hash Functions II</vt:lpstr>
      <vt:lpstr>Hash Pointers</vt:lpstr>
      <vt:lpstr>Hash chains</vt:lpstr>
      <vt:lpstr>Hash chains</vt:lpstr>
      <vt:lpstr>Blockchain: Append-only hash chain</vt:lpstr>
      <vt:lpstr>Merkle tree</vt:lpstr>
      <vt:lpstr>proving membership in a Merkle tree</vt:lpstr>
      <vt:lpstr>What we want from signatures</vt:lpstr>
      <vt:lpstr>API for digital signatures</vt:lpstr>
      <vt:lpstr>Requirements for signatures</vt:lpstr>
      <vt:lpstr>Useful trick: public key == an identity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394B Introduction</dc:title>
  <dc:creator>Marco Canini</dc:creator>
  <cp:lastModifiedBy>Marco Canini</cp:lastModifiedBy>
  <cp:revision>15</cp:revision>
  <dcterms:created xsi:type="dcterms:W3CDTF">2018-01-31T11:40:31Z</dcterms:created>
  <dcterms:modified xsi:type="dcterms:W3CDTF">2018-02-11T10:47:26Z</dcterms:modified>
</cp:coreProperties>
</file>