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8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91" r:id="rId14"/>
    <p:sldId id="286" r:id="rId15"/>
    <p:sldId id="288" r:id="rId16"/>
    <p:sldId id="289" r:id="rId17"/>
    <p:sldId id="290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94643"/>
  </p:normalViewPr>
  <p:slideViewPr>
    <p:cSldViewPr snapToGrid="0" snapToObjects="1">
      <p:cViewPr varScale="1">
        <p:scale>
          <a:sx n="121" d="100"/>
          <a:sy n="121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8C6FE-A008-364C-B851-9290EB7C8F65}" type="datetimeFigureOut">
              <a:rPr lang="en-US" smtClean="0"/>
              <a:t>2/4/18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7BE4D-7C89-204F-8ED0-18BA9BA78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3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7BE4D-7C89-204F-8ED0-18BA9BA785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966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84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942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331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36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042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822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3299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283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 create new transactions from someone else’s address, or modify them.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Suppressing tx’s is only a minor annoyance.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24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558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7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7976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7383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0043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097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43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0573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398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Alice has 100x more computing power than Bob it doesn’t mean she always wins the race. It means she has about a 99% chance of wining. In the long run Bob will create 1% of the blocks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916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30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63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if time b/w blocks is too low or too high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942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727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9594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6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8037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8338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47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85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98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473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65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78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61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A0A4-AF8C-4E47-BED3-8A10D21C0D6D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9D0-7E4B-4147-9808-947B6F7915B0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3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0D35-4758-5B43-AD6F-8A46EF2B2D3F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81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5040-D6A6-8348-9C75-9E920F0DD0AE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E457-D87C-7C4E-863E-A70BD0D68768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FA40-AF54-A24D-85D8-7A2F11A6E77A}" type="datetime1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1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CBA-2F43-6644-9898-1CC9E7A14795}" type="datetime1">
              <a:rPr lang="en-US" smtClean="0"/>
              <a:t>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BA02-8CA2-E54E-ABA2-CE2EB0B39056}" type="datetime1">
              <a:rPr lang="en-US" smtClean="0"/>
              <a:t>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9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4943-A0E6-5D48-9031-EF2C2A164555}" type="datetime1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5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9A58-9B4B-2A4E-90FE-CA3B413A55D3}" type="datetime1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55E7-140E-A347-8AA4-2D58382DD288}" type="datetime1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2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8D19-47D0-D940-B647-B924FC042441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9AE6-6F52-B64A-BC2D-157F8090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8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Nakamoto</a:t>
            </a:r>
            <a:r>
              <a:rPr lang="en-US" dirty="0" smtClean="0"/>
              <a:t> Consensus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Marco Canini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4932" y="6138040"/>
            <a:ext cx="6862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/>
              <a:t>Slides reproduced with permission </a:t>
            </a:r>
            <a:r>
              <a:rPr lang="en-US" sz="1400" dirty="0"/>
              <a:t>from Bitcoin and </a:t>
            </a:r>
            <a:r>
              <a:rPr lang="en-US" sz="1400"/>
              <a:t>Cryptocurrency </a:t>
            </a:r>
            <a:r>
              <a:rPr lang="en-US" sz="1400" smtClean="0"/>
              <a:t>Technologies</a:t>
            </a:r>
            <a:br>
              <a:rPr lang="en-US" sz="1400" smtClean="0"/>
            </a:br>
            <a:r>
              <a:rPr lang="en-US" sz="1400" smtClean="0"/>
              <a:t>by </a:t>
            </a:r>
            <a:r>
              <a:rPr lang="en-US" sz="1400" dirty="0"/>
              <a:t>Arvind Narayanan, Joseph </a:t>
            </a:r>
            <a:r>
              <a:rPr lang="en-US" sz="1400" dirty="0" err="1" smtClean="0"/>
              <a:t>Bonneau</a:t>
            </a:r>
            <a:r>
              <a:rPr lang="en-US" sz="1400" dirty="0" smtClean="0"/>
              <a:t>, Edward </a:t>
            </a:r>
            <a:r>
              <a:rPr lang="en-US" sz="1400" dirty="0" err="1"/>
              <a:t>Felten</a:t>
            </a:r>
            <a:r>
              <a:rPr lang="en-US" sz="1400" dirty="0"/>
              <a:t>, Andrew Miller and Steven </a:t>
            </a:r>
            <a:r>
              <a:rPr lang="en-US" sz="1400" dirty="0" err="1"/>
              <a:t>Goldfeder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0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Shape 486"/>
          <p:cNvGrpSpPr/>
          <p:nvPr/>
        </p:nvGrpSpPr>
        <p:grpSpPr>
          <a:xfrm>
            <a:off x="8058833" y="3026633"/>
            <a:ext cx="1792400" cy="2859200"/>
            <a:chOff x="5333050" y="2139900"/>
            <a:chExt cx="1344300" cy="2144400"/>
          </a:xfrm>
        </p:grpSpPr>
        <p:sp>
          <p:nvSpPr>
            <p:cNvPr id="487" name="Shape 487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200">
                  <a:latin typeface="Trebuchet MS"/>
                  <a:ea typeface="Trebuchet MS"/>
                  <a:cs typeface="Trebuchet MS"/>
                  <a:sym typeface="Trebuchet MS"/>
                </a:rPr>
                <a:t>trans</a:t>
              </a:r>
              <a:endParaRPr sz="32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489" name="Shape 489"/>
          <p:cNvGrpSpPr/>
          <p:nvPr/>
        </p:nvGrpSpPr>
        <p:grpSpPr>
          <a:xfrm>
            <a:off x="4914033" y="3026633"/>
            <a:ext cx="1792400" cy="2859200"/>
            <a:chOff x="5333050" y="2139900"/>
            <a:chExt cx="1344300" cy="2144400"/>
          </a:xfrm>
        </p:grpSpPr>
        <p:sp>
          <p:nvSpPr>
            <p:cNvPr id="490" name="Shape 490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200">
                  <a:latin typeface="Trebuchet MS"/>
                  <a:ea typeface="Trebuchet MS"/>
                  <a:cs typeface="Trebuchet MS"/>
                  <a:sym typeface="Trebuchet MS"/>
                </a:rPr>
                <a:t>trans</a:t>
              </a:r>
              <a:endParaRPr sz="32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92" name="Shape 492"/>
          <p:cNvSpPr/>
          <p:nvPr/>
        </p:nvSpPr>
        <p:spPr>
          <a:xfrm>
            <a:off x="6706433" y="2700701"/>
            <a:ext cx="2755400" cy="1851767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93" name="Shape 493"/>
          <p:cNvSpPr/>
          <p:nvPr/>
        </p:nvSpPr>
        <p:spPr>
          <a:xfrm>
            <a:off x="3566000" y="2700701"/>
            <a:ext cx="2755400" cy="1851767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494" name="Shape 494"/>
          <p:cNvGrpSpPr/>
          <p:nvPr/>
        </p:nvGrpSpPr>
        <p:grpSpPr>
          <a:xfrm>
            <a:off x="1769233" y="3026633"/>
            <a:ext cx="1792400" cy="2859200"/>
            <a:chOff x="5333050" y="2139900"/>
            <a:chExt cx="1344300" cy="2144400"/>
          </a:xfrm>
        </p:grpSpPr>
        <p:sp>
          <p:nvSpPr>
            <p:cNvPr id="495" name="Shape 495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200">
                  <a:latin typeface="Trebuchet MS"/>
                  <a:ea typeface="Trebuchet MS"/>
                  <a:cs typeface="Trebuchet MS"/>
                  <a:sym typeface="Trebuchet MS"/>
                </a:rPr>
                <a:t>trans</a:t>
              </a:r>
              <a:endParaRPr sz="32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97" name="Shape 497"/>
          <p:cNvSpPr/>
          <p:nvPr/>
        </p:nvSpPr>
        <p:spPr>
          <a:xfrm>
            <a:off x="425567" y="2700701"/>
            <a:ext cx="2755400" cy="1851767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98" name="Shape 498"/>
          <p:cNvSpPr txBox="1"/>
          <p:nvPr/>
        </p:nvSpPr>
        <p:spPr>
          <a:xfrm>
            <a:off x="9461833" y="1147367"/>
            <a:ext cx="1885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latin typeface="Trebuchet MS"/>
                <a:ea typeface="Trebuchet MS"/>
                <a:cs typeface="Trebuchet MS"/>
                <a:sym typeface="Trebuchet MS"/>
              </a:rPr>
              <a:t>H(  )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9851367" y="1710300"/>
            <a:ext cx="592567" cy="2903533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pic>
        <p:nvPicPr>
          <p:cNvPr id="500" name="Shape 5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058834" y="203200"/>
            <a:ext cx="1496767" cy="2194533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 txBox="1"/>
          <p:nvPr/>
        </p:nvSpPr>
        <p:spPr>
          <a:xfrm>
            <a:off x="8058833" y="3321800"/>
            <a:ext cx="1778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transID: 73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02" name="Shape 502"/>
          <p:cNvCxnSpPr/>
          <p:nvPr/>
        </p:nvCxnSpPr>
        <p:spPr>
          <a:xfrm>
            <a:off x="8089367" y="3834333"/>
            <a:ext cx="1778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3" name="Shape 503"/>
          <p:cNvCxnSpPr/>
          <p:nvPr/>
        </p:nvCxnSpPr>
        <p:spPr>
          <a:xfrm>
            <a:off x="4920833" y="3834333"/>
            <a:ext cx="1778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4" name="Shape 504"/>
          <p:cNvCxnSpPr/>
          <p:nvPr/>
        </p:nvCxnSpPr>
        <p:spPr>
          <a:xfrm>
            <a:off x="1782833" y="3834333"/>
            <a:ext cx="1778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5" name="Shape 505"/>
          <p:cNvSpPr txBox="1"/>
          <p:nvPr/>
        </p:nvSpPr>
        <p:spPr>
          <a:xfrm>
            <a:off x="4920833" y="3321784"/>
            <a:ext cx="1778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transID: 72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6" name="Shape 506"/>
          <p:cNvSpPr txBox="1"/>
          <p:nvPr/>
        </p:nvSpPr>
        <p:spPr>
          <a:xfrm>
            <a:off x="1782833" y="3321784"/>
            <a:ext cx="1778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transID: 71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530200" y="619100"/>
            <a:ext cx="6670000" cy="886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Trebuchet MS"/>
                <a:ea typeface="Trebuchet MS"/>
                <a:cs typeface="Trebuchet MS"/>
                <a:sym typeface="Trebuchet MS"/>
              </a:rPr>
              <a:t>Scrooge publishes a history of all transactions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/>
            <a:r>
              <a:rPr lang="en" sz="2400" dirty="0">
                <a:latin typeface="Trebuchet MS"/>
                <a:ea typeface="Trebuchet MS"/>
                <a:cs typeface="Trebuchet MS"/>
                <a:sym typeface="Trebuchet MS"/>
              </a:rPr>
              <a:t>(a block chain, signed by Scrooge)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8" name="Shape 508"/>
          <p:cNvSpPr txBox="1"/>
          <p:nvPr/>
        </p:nvSpPr>
        <p:spPr>
          <a:xfrm>
            <a:off x="3468414" y="6333333"/>
            <a:ext cx="8382286" cy="524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optimization: put multiple transactions in the same block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8294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Shape 513"/>
          <p:cNvGrpSpPr/>
          <p:nvPr/>
        </p:nvGrpSpPr>
        <p:grpSpPr>
          <a:xfrm>
            <a:off x="1197248" y="2165328"/>
            <a:ext cx="4823179" cy="3386117"/>
            <a:chOff x="5333047" y="1959274"/>
            <a:chExt cx="1344303" cy="2324992"/>
          </a:xfrm>
        </p:grpSpPr>
        <p:sp>
          <p:nvSpPr>
            <p:cNvPr id="514" name="Shape 514"/>
            <p:cNvSpPr/>
            <p:nvPr/>
          </p:nvSpPr>
          <p:spPr>
            <a:xfrm>
              <a:off x="5333047" y="2281466"/>
              <a:ext cx="1344300" cy="20028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5333050" y="1959274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transID: 73      type:CreateCoins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516" name="Shape 516"/>
          <p:cNvSpPr txBox="1"/>
          <p:nvPr/>
        </p:nvSpPr>
        <p:spPr>
          <a:xfrm>
            <a:off x="530200" y="619100"/>
            <a:ext cx="6670000" cy="609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CreateCoins transaction creates new coins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1197193" y="2813165"/>
            <a:ext cx="4823200" cy="579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coins created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518" name="Shape 518"/>
          <p:cNvGraphicFramePr/>
          <p:nvPr>
            <p:extLst>
              <p:ext uri="{D42A27DB-BD31-4B8C-83A1-F6EECF244321}">
                <p14:modId xmlns:p14="http://schemas.microsoft.com/office/powerpoint/2010/main" val="349589680"/>
              </p:ext>
            </p:extLst>
          </p:nvPr>
        </p:nvGraphicFramePr>
        <p:xfrm>
          <a:off x="1197200" y="3392767"/>
          <a:ext cx="4820601" cy="2194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6867"/>
                <a:gridCol w="1606867"/>
                <a:gridCol w="1606867"/>
              </a:tblGrid>
              <a:tr h="53967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i="1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num</a:t>
                      </a:r>
                      <a:endParaRPr sz="2000" i="1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i="1"/>
                        <a:t>value</a:t>
                      </a:r>
                      <a:endParaRPr sz="2000" i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i="1"/>
                        <a:t>recipient</a:t>
                      </a:r>
                      <a:endParaRPr sz="2000" i="1"/>
                    </a:p>
                  </a:txBody>
                  <a:tcPr marL="121900" marR="121900" marT="121900" marB="121900"/>
                </a:tc>
              </a:tr>
              <a:tr h="53967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</a:t>
                      </a:r>
                      <a:endParaRPr sz="20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3.2</a:t>
                      </a:r>
                      <a:endParaRPr sz="20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0x...</a:t>
                      </a:r>
                      <a:endParaRPr sz="2000"/>
                    </a:p>
                  </a:txBody>
                  <a:tcPr marL="121900" marR="121900" marT="121900" marB="121900"/>
                </a:tc>
              </a:tr>
              <a:tr h="53967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</a:t>
                      </a:r>
                      <a:endParaRPr sz="20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1.4</a:t>
                      </a:r>
                      <a:endParaRPr sz="20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0x...</a:t>
                      </a:r>
                      <a:endParaRPr sz="2000"/>
                    </a:p>
                  </a:txBody>
                  <a:tcPr marL="121900" marR="121900" marT="121900" marB="121900"/>
                </a:tc>
              </a:tr>
              <a:tr h="53967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</a:t>
                      </a:r>
                      <a:endParaRPr sz="20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7.1</a:t>
                      </a:r>
                      <a:endParaRPr sz="20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0x...</a:t>
                      </a:r>
                      <a:endParaRPr sz="2000" dirty="0"/>
                    </a:p>
                  </a:txBody>
                  <a:tcPr marL="121900" marR="121900" marT="121900" marB="121900"/>
                </a:tc>
              </a:tr>
            </a:tbl>
          </a:graphicData>
        </a:graphic>
      </p:graphicFrame>
      <p:sp>
        <p:nvSpPr>
          <p:cNvPr id="519" name="Shape 519"/>
          <p:cNvSpPr txBox="1"/>
          <p:nvPr/>
        </p:nvSpPr>
        <p:spPr>
          <a:xfrm>
            <a:off x="6975400" y="3881633"/>
            <a:ext cx="159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5B0F00"/>
                </a:solidFill>
                <a:latin typeface="Trebuchet MS"/>
                <a:ea typeface="Trebuchet MS"/>
                <a:cs typeface="Trebuchet MS"/>
                <a:sym typeface="Trebuchet MS"/>
              </a:rPr>
              <a:t>coinID 73(0)</a:t>
            </a:r>
            <a:endParaRPr sz="2400">
              <a:solidFill>
                <a:srgbClr val="5B0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20" name="Shape 520"/>
          <p:cNvCxnSpPr>
            <a:stCxn id="519" idx="1"/>
          </p:cNvCxnSpPr>
          <p:nvPr/>
        </p:nvCxnSpPr>
        <p:spPr>
          <a:xfrm flipH="1">
            <a:off x="6017800" y="4186433"/>
            <a:ext cx="957600" cy="14000"/>
          </a:xfrm>
          <a:prstGeom prst="straightConnector1">
            <a:avLst/>
          </a:prstGeom>
          <a:noFill/>
          <a:ln w="19050" cap="flat" cmpd="sng">
            <a:solidFill>
              <a:srgbClr val="5B0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21" name="Shape 521"/>
          <p:cNvSpPr txBox="1"/>
          <p:nvPr/>
        </p:nvSpPr>
        <p:spPr>
          <a:xfrm>
            <a:off x="6975400" y="4409800"/>
            <a:ext cx="159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5B0F00"/>
                </a:solidFill>
                <a:latin typeface="Trebuchet MS"/>
                <a:ea typeface="Trebuchet MS"/>
                <a:cs typeface="Trebuchet MS"/>
                <a:sym typeface="Trebuchet MS"/>
              </a:rPr>
              <a:t>coinID 73(1)</a:t>
            </a:r>
            <a:endParaRPr sz="2400">
              <a:solidFill>
                <a:srgbClr val="5B0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22" name="Shape 522"/>
          <p:cNvCxnSpPr>
            <a:stCxn id="521" idx="1"/>
          </p:cNvCxnSpPr>
          <p:nvPr/>
        </p:nvCxnSpPr>
        <p:spPr>
          <a:xfrm flipH="1">
            <a:off x="6017800" y="4714600"/>
            <a:ext cx="957600" cy="14000"/>
          </a:xfrm>
          <a:prstGeom prst="straightConnector1">
            <a:avLst/>
          </a:prstGeom>
          <a:noFill/>
          <a:ln w="19050" cap="flat" cmpd="sng">
            <a:solidFill>
              <a:srgbClr val="5B0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23" name="Shape 523"/>
          <p:cNvSpPr txBox="1"/>
          <p:nvPr/>
        </p:nvSpPr>
        <p:spPr>
          <a:xfrm>
            <a:off x="6975400" y="4951967"/>
            <a:ext cx="159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5B0F00"/>
                </a:solidFill>
                <a:latin typeface="Trebuchet MS"/>
                <a:ea typeface="Trebuchet MS"/>
                <a:cs typeface="Trebuchet MS"/>
                <a:sym typeface="Trebuchet MS"/>
              </a:rPr>
              <a:t>coinID 73(2)</a:t>
            </a:r>
            <a:endParaRPr sz="2400">
              <a:solidFill>
                <a:srgbClr val="5B0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24" name="Shape 524"/>
          <p:cNvCxnSpPr>
            <a:stCxn id="523" idx="1"/>
          </p:cNvCxnSpPr>
          <p:nvPr/>
        </p:nvCxnSpPr>
        <p:spPr>
          <a:xfrm flipH="1">
            <a:off x="6017800" y="5256767"/>
            <a:ext cx="957600" cy="14000"/>
          </a:xfrm>
          <a:prstGeom prst="straightConnector1">
            <a:avLst/>
          </a:prstGeom>
          <a:noFill/>
          <a:ln w="19050" cap="flat" cmpd="sng">
            <a:solidFill>
              <a:srgbClr val="5B0F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525" name="Shape 5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3633" y="2005700"/>
            <a:ext cx="1696800" cy="2194533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/>
          <p:nvPr/>
        </p:nvSpPr>
        <p:spPr>
          <a:xfrm>
            <a:off x="8811567" y="1426100"/>
            <a:ext cx="3057200" cy="5796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Valid, because I said so.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48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Shape 531"/>
          <p:cNvGrpSpPr/>
          <p:nvPr/>
        </p:nvGrpSpPr>
        <p:grpSpPr>
          <a:xfrm>
            <a:off x="1197413" y="1749323"/>
            <a:ext cx="4823179" cy="4405084"/>
            <a:chOff x="5333047" y="1959274"/>
            <a:chExt cx="1344303" cy="2324992"/>
          </a:xfrm>
        </p:grpSpPr>
        <p:sp>
          <p:nvSpPr>
            <p:cNvPr id="532" name="Shape 532"/>
            <p:cNvSpPr/>
            <p:nvPr/>
          </p:nvSpPr>
          <p:spPr>
            <a:xfrm>
              <a:off x="5333047" y="2281466"/>
              <a:ext cx="1344300" cy="20028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5333050" y="1959274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transID: 73      type:PayCoins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534" name="Shape 534"/>
          <p:cNvSpPr txBox="1"/>
          <p:nvPr/>
        </p:nvSpPr>
        <p:spPr>
          <a:xfrm>
            <a:off x="497667" y="385700"/>
            <a:ext cx="8459200" cy="1029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PayCoins transaction consumes (and destroys) some coins,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and creates new coins of the same total value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1195893" y="3465899"/>
            <a:ext cx="4823200" cy="579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coins created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536" name="Shape 536"/>
          <p:cNvGraphicFramePr/>
          <p:nvPr>
            <p:extLst>
              <p:ext uri="{D42A27DB-BD31-4B8C-83A1-F6EECF244321}">
                <p14:modId xmlns:p14="http://schemas.microsoft.com/office/powerpoint/2010/main" val="1888198142"/>
              </p:ext>
            </p:extLst>
          </p:nvPr>
        </p:nvGraphicFramePr>
        <p:xfrm>
          <a:off x="1198500" y="4045500"/>
          <a:ext cx="4820601" cy="2194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6867"/>
                <a:gridCol w="1606867"/>
                <a:gridCol w="1606867"/>
              </a:tblGrid>
              <a:tr h="52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i="1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num</a:t>
                      </a:r>
                      <a:endParaRPr sz="2000" i="1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i="1"/>
                        <a:t>value</a:t>
                      </a:r>
                      <a:endParaRPr sz="2000" i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i="1"/>
                        <a:t>recipient</a:t>
                      </a:r>
                      <a:endParaRPr sz="2000" i="1"/>
                    </a:p>
                  </a:txBody>
                  <a:tcPr marL="121900" marR="121900" marT="121900" marB="121900"/>
                </a:tc>
              </a:tr>
              <a:tr h="52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0</a:t>
                      </a:r>
                      <a:endParaRPr sz="20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3.2</a:t>
                      </a:r>
                      <a:endParaRPr sz="20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0x...</a:t>
                      </a:r>
                      <a:endParaRPr sz="2000"/>
                    </a:p>
                  </a:txBody>
                  <a:tcPr marL="121900" marR="121900" marT="121900" marB="121900"/>
                </a:tc>
              </a:tr>
              <a:tr h="52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</a:t>
                      </a:r>
                      <a:endParaRPr sz="20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1.4</a:t>
                      </a:r>
                      <a:endParaRPr sz="20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0x...</a:t>
                      </a:r>
                      <a:endParaRPr sz="2000" dirty="0"/>
                    </a:p>
                  </a:txBody>
                  <a:tcPr marL="121900" marR="121900" marT="121900" marB="121900"/>
                </a:tc>
              </a:tr>
              <a:tr h="52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</a:t>
                      </a:r>
                      <a:endParaRPr sz="20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7.1</a:t>
                      </a:r>
                      <a:endParaRPr sz="20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0x...</a:t>
                      </a:r>
                      <a:endParaRPr sz="2000" dirty="0"/>
                    </a:p>
                  </a:txBody>
                  <a:tcPr marL="121900" marR="121900" marT="121900" marB="121900"/>
                </a:tc>
              </a:tr>
            </a:tbl>
          </a:graphicData>
        </a:graphic>
      </p:graphicFrame>
      <p:sp>
        <p:nvSpPr>
          <p:cNvPr id="537" name="Shape 537"/>
          <p:cNvSpPr/>
          <p:nvPr/>
        </p:nvSpPr>
        <p:spPr>
          <a:xfrm>
            <a:off x="1195900" y="2436701"/>
            <a:ext cx="4823200" cy="1029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consumed coinIDs: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68(1), 42(0), 72(3)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8" name="Shape 538"/>
          <p:cNvSpPr/>
          <p:nvPr/>
        </p:nvSpPr>
        <p:spPr>
          <a:xfrm>
            <a:off x="1197400" y="6154400"/>
            <a:ext cx="4823200" cy="5796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signatures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6364233" y="3107833"/>
            <a:ext cx="5494400" cy="20928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Valid if: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r>
              <a:rPr lang="en" sz="2000" dirty="0">
                <a:latin typeface="Trebuchet MS"/>
                <a:ea typeface="Trebuchet MS"/>
                <a:cs typeface="Trebuchet MS"/>
                <a:sym typeface="Trebuchet MS"/>
              </a:rPr>
              <a:t>    -- consumed coins valid,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r>
              <a:rPr lang="en" sz="2000" dirty="0">
                <a:latin typeface="Trebuchet MS"/>
                <a:ea typeface="Trebuchet MS"/>
                <a:cs typeface="Trebuchet MS"/>
                <a:sym typeface="Trebuchet MS"/>
              </a:rPr>
              <a:t>    -- not already consumed,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r>
              <a:rPr lang="en" sz="2000" dirty="0">
                <a:latin typeface="Trebuchet MS"/>
                <a:ea typeface="Trebuchet MS"/>
                <a:cs typeface="Trebuchet MS"/>
                <a:sym typeface="Trebuchet MS"/>
              </a:rPr>
              <a:t>    -- total value out = total value in, and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r>
              <a:rPr lang="en" sz="2000" dirty="0">
                <a:latin typeface="Trebuchet MS"/>
                <a:ea typeface="Trebuchet MS"/>
                <a:cs typeface="Trebuchet MS"/>
                <a:sym typeface="Trebuchet MS"/>
              </a:rPr>
              <a:t>    -- signed by owners of all consumed coins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3088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09600" y="591733"/>
            <a:ext cx="10972800" cy="58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4000" dirty="0">
                <a:latin typeface="Trebuchet MS" charset="0"/>
                <a:ea typeface="Trebuchet MS" charset="0"/>
                <a:cs typeface="Trebuchet MS" charset="0"/>
              </a:rPr>
              <a:t>Immutable coins</a:t>
            </a:r>
            <a:endParaRPr sz="4000" dirty="0">
              <a:latin typeface="Trebuchet MS" charset="0"/>
              <a:ea typeface="Trebuchet MS" charset="0"/>
              <a:cs typeface="Trebuchet MS" charset="0"/>
            </a:endParaRPr>
          </a:p>
          <a:p>
            <a:pPr marL="0" indent="0">
              <a:buNone/>
            </a:pPr>
            <a:endParaRPr dirty="0">
              <a:latin typeface="Trebuchet MS" charset="0"/>
              <a:ea typeface="Trebuchet MS" charset="0"/>
              <a:cs typeface="Trebuchet MS" charset="0"/>
            </a:endParaRPr>
          </a:p>
          <a:p>
            <a:pPr marL="0" indent="0">
              <a:buNone/>
            </a:pPr>
            <a:r>
              <a:rPr lang="en" sz="3200" dirty="0">
                <a:latin typeface="Trebuchet MS" charset="0"/>
                <a:ea typeface="Trebuchet MS" charset="0"/>
                <a:cs typeface="Trebuchet MS" charset="0"/>
              </a:rPr>
              <a:t>Coins can’t be transferred, subdivided, or combined.</a:t>
            </a:r>
            <a:endParaRPr sz="3200" dirty="0">
              <a:latin typeface="Trebuchet MS" charset="0"/>
              <a:ea typeface="Trebuchet MS" charset="0"/>
              <a:cs typeface="Trebuchet MS" charset="0"/>
            </a:endParaRPr>
          </a:p>
          <a:p>
            <a:pPr marL="0" indent="0">
              <a:buNone/>
            </a:pPr>
            <a:endParaRPr sz="3200" dirty="0">
              <a:latin typeface="Trebuchet MS" charset="0"/>
              <a:ea typeface="Trebuchet MS" charset="0"/>
              <a:cs typeface="Trebuchet MS" charset="0"/>
            </a:endParaRPr>
          </a:p>
          <a:p>
            <a:pPr marL="0" indent="0">
              <a:buNone/>
            </a:pPr>
            <a:r>
              <a:rPr lang="en" sz="3200" dirty="0">
                <a:latin typeface="Trebuchet MS" charset="0"/>
                <a:ea typeface="Trebuchet MS" charset="0"/>
                <a:cs typeface="Trebuchet MS" charset="0"/>
              </a:rPr>
              <a:t>But: you can get the same effect by using transactions</a:t>
            </a:r>
            <a:endParaRPr sz="3200" dirty="0">
              <a:latin typeface="Trebuchet MS" charset="0"/>
              <a:ea typeface="Trebuchet MS" charset="0"/>
              <a:cs typeface="Trebuchet MS" charset="0"/>
            </a:endParaRPr>
          </a:p>
          <a:p>
            <a:pPr marL="0" indent="609585">
              <a:buNone/>
            </a:pPr>
            <a:r>
              <a:rPr lang="en" sz="3200" dirty="0">
                <a:latin typeface="Trebuchet MS" charset="0"/>
                <a:ea typeface="Trebuchet MS" charset="0"/>
                <a:cs typeface="Trebuchet MS" charset="0"/>
              </a:rPr>
              <a:t>to subdivide: create new trans</a:t>
            </a:r>
            <a:endParaRPr sz="3200" dirty="0">
              <a:latin typeface="Trebuchet MS" charset="0"/>
              <a:ea typeface="Trebuchet MS" charset="0"/>
              <a:cs typeface="Trebuchet MS" charset="0"/>
            </a:endParaRPr>
          </a:p>
          <a:p>
            <a:pPr marL="1219170" indent="0">
              <a:buNone/>
            </a:pPr>
            <a:r>
              <a:rPr lang="en" sz="3200" dirty="0">
                <a:latin typeface="Trebuchet MS" charset="0"/>
                <a:ea typeface="Trebuchet MS" charset="0"/>
                <a:cs typeface="Trebuchet MS" charset="0"/>
              </a:rPr>
              <a:t>consume your coin</a:t>
            </a:r>
            <a:endParaRPr sz="3200" dirty="0">
              <a:latin typeface="Trebuchet MS" charset="0"/>
              <a:ea typeface="Trebuchet MS" charset="0"/>
              <a:cs typeface="Trebuchet MS" charset="0"/>
            </a:endParaRPr>
          </a:p>
          <a:p>
            <a:pPr indent="609585">
              <a:buNone/>
            </a:pPr>
            <a:r>
              <a:rPr lang="en" sz="3200" dirty="0">
                <a:latin typeface="Trebuchet MS" charset="0"/>
                <a:ea typeface="Trebuchet MS" charset="0"/>
                <a:cs typeface="Trebuchet MS" charset="0"/>
              </a:rPr>
              <a:t>pay out two new coins to yourself</a:t>
            </a:r>
            <a:endParaRPr sz="3200" dirty="0">
              <a:latin typeface="Trebuchet MS" charset="0"/>
              <a:ea typeface="Trebuchet MS" charset="0"/>
              <a:cs typeface="Trebuchet MS" charset="0"/>
            </a:endParaRPr>
          </a:p>
          <a:p>
            <a:pPr marL="0" indent="0">
              <a:buNone/>
            </a:pPr>
            <a:r>
              <a:rPr lang="en" dirty="0">
                <a:latin typeface="Trebuchet MS" charset="0"/>
                <a:ea typeface="Trebuchet MS" charset="0"/>
                <a:cs typeface="Trebuchet MS" charset="0"/>
              </a:rPr>
              <a:t>	</a:t>
            </a:r>
            <a:endParaRPr sz="32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85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ape 5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934" y="2038234"/>
            <a:ext cx="2803700" cy="3626133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/>
          <p:nvPr/>
        </p:nvSpPr>
        <p:spPr>
          <a:xfrm>
            <a:off x="1398000" y="1344800"/>
            <a:ext cx="3104800" cy="5796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 dirty="0">
                <a:latin typeface="Trebuchet MS"/>
                <a:ea typeface="Trebuchet MS"/>
                <a:cs typeface="Trebuchet MS"/>
                <a:sym typeface="Trebuchet MS"/>
              </a:rPr>
              <a:t>Don’t worry, I’m honest.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1" name="Shape 551"/>
          <p:cNvSpPr txBox="1"/>
          <p:nvPr/>
        </p:nvSpPr>
        <p:spPr>
          <a:xfrm>
            <a:off x="5023100" y="2502100"/>
            <a:ext cx="6356000" cy="2698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latin typeface="Trebuchet MS"/>
                <a:ea typeface="Trebuchet MS"/>
                <a:cs typeface="Trebuchet MS"/>
                <a:sym typeface="Trebuchet MS"/>
              </a:rPr>
              <a:t>Crucial question:  </a:t>
            </a:r>
            <a:endParaRPr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endParaRPr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r>
              <a:rPr lang="en" sz="3200" dirty="0">
                <a:latin typeface="Trebuchet MS"/>
                <a:ea typeface="Trebuchet MS"/>
                <a:cs typeface="Trebuchet MS"/>
                <a:sym typeface="Trebuchet MS"/>
              </a:rPr>
              <a:t>Can we </a:t>
            </a:r>
            <a:r>
              <a:rPr lang="en" sz="3200" dirty="0" err="1">
                <a:latin typeface="Trebuchet MS"/>
                <a:ea typeface="Trebuchet MS"/>
                <a:cs typeface="Trebuchet MS"/>
                <a:sym typeface="Trebuchet MS"/>
              </a:rPr>
              <a:t>descroogify</a:t>
            </a:r>
            <a:r>
              <a:rPr lang="en" sz="3200" dirty="0">
                <a:latin typeface="Trebuchet MS"/>
                <a:ea typeface="Trebuchet MS"/>
                <a:cs typeface="Trebuchet MS"/>
                <a:sym typeface="Trebuchet MS"/>
              </a:rPr>
              <a:t> the currency, and operate without any central, trusted party?</a:t>
            </a:r>
            <a:endParaRPr sz="3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617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Nakamoto</a:t>
            </a:r>
            <a:r>
              <a:rPr lang="en-US" dirty="0" smtClean="0"/>
              <a:t> consensus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2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Aspects of decentralization in Bitcoin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507987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 maintains the ledger?</a:t>
            </a:r>
            <a:endParaRPr/>
          </a:p>
          <a:p>
            <a:pPr indent="-507987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 has authority over which transactions are valid?</a:t>
            </a:r>
            <a:endParaRPr/>
          </a:p>
          <a:p>
            <a:pPr indent="-507987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 creates new bitcoins?</a:t>
            </a:r>
            <a:endParaRPr/>
          </a:p>
          <a:p>
            <a:pPr indent="-507987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 determines how the rules of the system change?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07987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bitcoins acquire exchange value?</a:t>
            </a:r>
            <a:endParaRPr/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Beyond the protocol: </a:t>
            </a:r>
            <a:endParaRPr/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exchanges, wallet software, service providers...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470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Aspects of decentralization in Bitcoin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1176000" cy="49675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29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Peer-to-peer network:</a:t>
            </a:r>
            <a:endParaRPr/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29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open to anyone, low barrier to entry</a:t>
            </a:r>
            <a:endParaRPr sz="29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9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29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Mining:</a:t>
            </a:r>
            <a:endParaRPr/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29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open to anyone, but inevitable concentration of power</a:t>
            </a:r>
            <a:endParaRPr/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29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often seen as undesirable</a:t>
            </a:r>
            <a:endParaRPr/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9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29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Updates to software:</a:t>
            </a:r>
            <a:endParaRPr/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29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core developers trusted by community, have great power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857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things Bitcoin does differently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11760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Introduces incentives</a:t>
            </a:r>
            <a:endParaRPr/>
          </a:p>
          <a:p>
            <a:pPr marL="457189" lvl="1" indent="-457189">
              <a:lnSpc>
                <a:spcPct val="100000"/>
              </a:lnSpc>
              <a:buClr>
                <a:schemeClr val="dk1"/>
              </a:buClr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Possible only because it’s a currency!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Embraces randomness</a:t>
            </a:r>
            <a:endParaRPr/>
          </a:p>
          <a:p>
            <a:pPr marL="457189" lvl="1" indent="-457189">
              <a:lnSpc>
                <a:spcPct val="100000"/>
              </a:lnSpc>
              <a:buClr>
                <a:schemeClr val="dk1"/>
              </a:buClr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Does away with the notion of a specific end-point</a:t>
            </a:r>
            <a:endParaRPr/>
          </a:p>
          <a:p>
            <a:pPr marL="457189" lvl="1" indent="-457189">
              <a:lnSpc>
                <a:spcPct val="100000"/>
              </a:lnSpc>
              <a:buClr>
                <a:schemeClr val="dk1"/>
              </a:buClr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Consensus happens over long time scales — about 1 hour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44168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 idea: implicit consensus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each round, random node is picked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node proposes the next block in the chain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 nodes implicitly accept/reject this block</a:t>
            </a:r>
            <a:endParaRPr/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 either extending it </a:t>
            </a:r>
            <a:endParaRPr/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 ignoring it and extending chain from earlier block</a:t>
            </a:r>
            <a:endParaRPr/>
          </a:p>
          <a:p>
            <a:pPr marL="457189" indent="-253994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Every block contains hash of the block it extends</a:t>
            </a:r>
            <a:endParaRPr sz="32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767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digital currency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36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Consensus algorithm (simplified)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85783" indent="-685783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 transactions are broadcast to all nodes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783" indent="-685783">
              <a:lnSpc>
                <a:spcPct val="100000"/>
              </a:lnSpc>
              <a:spcBef>
                <a:spcPts val="853"/>
              </a:spcBef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node collects new transactions into a block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783" indent="-685783">
              <a:lnSpc>
                <a:spcPct val="100000"/>
              </a:lnSpc>
              <a:spcBef>
                <a:spcPts val="853"/>
              </a:spcBef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each round a </a:t>
            </a:r>
            <a:r>
              <a:rPr lang="en" sz="32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random</a:t>
            </a: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node gets to broadcast its block</a:t>
            </a:r>
            <a:endParaRPr/>
          </a:p>
          <a:p>
            <a:pPr marL="685783" indent="-685783">
              <a:lnSpc>
                <a:spcPct val="100000"/>
              </a:lnSpc>
              <a:spcBef>
                <a:spcPts val="853"/>
              </a:spcBef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 nodes accept the block only if all transactions in it are valid (unspent, valid signatures)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783" indent="-685783">
              <a:lnSpc>
                <a:spcPct val="100000"/>
              </a:lnSpc>
              <a:spcBef>
                <a:spcPts val="853"/>
              </a:spcBef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Nodes express their acceptance of the block by including its hash in the next block they create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28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can a malicious node do?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34" name="Shape 234"/>
          <p:cNvGrpSpPr/>
          <p:nvPr/>
        </p:nvGrpSpPr>
        <p:grpSpPr>
          <a:xfrm>
            <a:off x="2438400" y="2220439"/>
            <a:ext cx="1016000" cy="1207700"/>
            <a:chOff x="2895600" y="2199376"/>
            <a:chExt cx="762000" cy="905775"/>
          </a:xfrm>
        </p:grpSpPr>
        <p:sp>
          <p:nvSpPr>
            <p:cNvPr id="235" name="Shape 235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39" name="Shape 239"/>
          <p:cNvGrpSpPr/>
          <p:nvPr/>
        </p:nvGrpSpPr>
        <p:grpSpPr>
          <a:xfrm>
            <a:off x="711200" y="2221299"/>
            <a:ext cx="1016000" cy="1207700"/>
            <a:chOff x="2895600" y="2199376"/>
            <a:chExt cx="762000" cy="905775"/>
          </a:xfrm>
        </p:grpSpPr>
        <p:sp>
          <p:nvSpPr>
            <p:cNvPr id="240" name="Shape 240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44" name="Shape 244"/>
          <p:cNvGrpSpPr/>
          <p:nvPr/>
        </p:nvGrpSpPr>
        <p:grpSpPr>
          <a:xfrm>
            <a:off x="4165600" y="2225634"/>
            <a:ext cx="1016000" cy="1207700"/>
            <a:chOff x="2895600" y="2199376"/>
            <a:chExt cx="762000" cy="905775"/>
          </a:xfrm>
        </p:grpSpPr>
        <p:sp>
          <p:nvSpPr>
            <p:cNvPr id="245" name="Shape 245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D1E0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</a:t>
              </a:r>
              <a:r>
                <a:rPr lang="en" sz="1600" baseline="-25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" sz="1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→ B</a:t>
              </a:r>
              <a:endPara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49" name="Shape 249"/>
          <p:cNvGrpSpPr/>
          <p:nvPr/>
        </p:nvGrpSpPr>
        <p:grpSpPr>
          <a:xfrm>
            <a:off x="4165600" y="4038599"/>
            <a:ext cx="1016000" cy="1207700"/>
            <a:chOff x="2895600" y="2199376"/>
            <a:chExt cx="762000" cy="905775"/>
          </a:xfrm>
        </p:grpSpPr>
        <p:sp>
          <p:nvSpPr>
            <p:cNvPr id="250" name="Shape 250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FF8181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</a:t>
              </a:r>
              <a:r>
                <a:rPr lang="en" sz="1600" baseline="-25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" sz="1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→ A’</a:t>
              </a:r>
              <a:endPara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254" name="Shape 254"/>
          <p:cNvCxnSpPr/>
          <p:nvPr/>
        </p:nvCxnSpPr>
        <p:spPr>
          <a:xfrm rot="10800000">
            <a:off x="1727200" y="2818680"/>
            <a:ext cx="69536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5" name="Shape 255"/>
          <p:cNvCxnSpPr/>
          <p:nvPr/>
        </p:nvCxnSpPr>
        <p:spPr>
          <a:xfrm rot="10800000">
            <a:off x="3454402" y="2815324"/>
            <a:ext cx="69536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6" name="Shape 256"/>
          <p:cNvCxnSpPr>
            <a:stCxn id="251" idx="1"/>
            <a:endCxn id="237" idx="3"/>
          </p:cNvCxnSpPr>
          <p:nvPr/>
        </p:nvCxnSpPr>
        <p:spPr>
          <a:xfrm rot="10800000">
            <a:off x="3454400" y="2962895"/>
            <a:ext cx="711200" cy="1529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257" name="Shape 257"/>
          <p:cNvGrpSpPr/>
          <p:nvPr/>
        </p:nvGrpSpPr>
        <p:grpSpPr>
          <a:xfrm>
            <a:off x="5892800" y="4048681"/>
            <a:ext cx="1016000" cy="1207700"/>
            <a:chOff x="2895600" y="2199376"/>
            <a:chExt cx="762000" cy="905775"/>
          </a:xfrm>
        </p:grpSpPr>
        <p:sp>
          <p:nvSpPr>
            <p:cNvPr id="258" name="Shape 258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262" name="Shape 262"/>
          <p:cNvCxnSpPr/>
          <p:nvPr/>
        </p:nvCxnSpPr>
        <p:spPr>
          <a:xfrm rot="10800000">
            <a:off x="5181600" y="4646921"/>
            <a:ext cx="69536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263" name="Shape 263"/>
          <p:cNvGrpSpPr/>
          <p:nvPr/>
        </p:nvGrpSpPr>
        <p:grpSpPr>
          <a:xfrm>
            <a:off x="7620000" y="4048681"/>
            <a:ext cx="1016000" cy="1207700"/>
            <a:chOff x="2895600" y="2199376"/>
            <a:chExt cx="762000" cy="905775"/>
          </a:xfrm>
        </p:grpSpPr>
        <p:sp>
          <p:nvSpPr>
            <p:cNvPr id="264" name="Shape 264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268" name="Shape 268"/>
          <p:cNvCxnSpPr/>
          <p:nvPr/>
        </p:nvCxnSpPr>
        <p:spPr>
          <a:xfrm rot="10800000">
            <a:off x="6908800" y="4646921"/>
            <a:ext cx="69536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269" name="Shape 269"/>
          <p:cNvGrpSpPr/>
          <p:nvPr/>
        </p:nvGrpSpPr>
        <p:grpSpPr>
          <a:xfrm>
            <a:off x="6096000" y="2225634"/>
            <a:ext cx="2540000" cy="776189"/>
            <a:chOff x="4572000" y="1669225"/>
            <a:chExt cx="1905000" cy="582142"/>
          </a:xfrm>
        </p:grpSpPr>
        <p:sp>
          <p:nvSpPr>
            <p:cNvPr id="270" name="Shape 270"/>
            <p:cNvSpPr/>
            <p:nvPr/>
          </p:nvSpPr>
          <p:spPr>
            <a:xfrm>
              <a:off x="4572000" y="1951524"/>
              <a:ext cx="1905000" cy="2998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2133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Pay to pk</a:t>
              </a:r>
              <a:r>
                <a:rPr lang="en" sz="2133" baseline="-25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</a:t>
              </a:r>
              <a:r>
                <a:rPr lang="en" sz="2133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: H(  )</a:t>
              </a:r>
              <a:endParaRPr sz="2400"/>
            </a:p>
          </p:txBody>
        </p:sp>
        <p:sp>
          <p:nvSpPr>
            <p:cNvPr id="271" name="Shape 271"/>
            <p:cNvSpPr/>
            <p:nvPr/>
          </p:nvSpPr>
          <p:spPr>
            <a:xfrm>
              <a:off x="4572003" y="1669225"/>
              <a:ext cx="1904997" cy="282299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2133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signed by A</a:t>
              </a:r>
              <a:endParaRPr sz="213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272" name="Shape 272"/>
          <p:cNvCxnSpPr/>
          <p:nvPr/>
        </p:nvCxnSpPr>
        <p:spPr>
          <a:xfrm flipH="1">
            <a:off x="1203369" y="1701801"/>
            <a:ext cx="7010399" cy="2078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Shape 273"/>
          <p:cNvCxnSpPr/>
          <p:nvPr/>
        </p:nvCxnSpPr>
        <p:spPr>
          <a:xfrm>
            <a:off x="1219200" y="1701800"/>
            <a:ext cx="0" cy="67197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74" name="Shape 274"/>
          <p:cNvCxnSpPr/>
          <p:nvPr/>
        </p:nvCxnSpPr>
        <p:spPr>
          <a:xfrm rot="10800000">
            <a:off x="8213767" y="1701800"/>
            <a:ext cx="0" cy="110012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5" name="Shape 275"/>
          <p:cNvGrpSpPr/>
          <p:nvPr/>
        </p:nvGrpSpPr>
        <p:grpSpPr>
          <a:xfrm>
            <a:off x="711200" y="4448498"/>
            <a:ext cx="2540000" cy="776189"/>
            <a:chOff x="533400" y="3336373"/>
            <a:chExt cx="1905000" cy="582142"/>
          </a:xfrm>
        </p:grpSpPr>
        <p:sp>
          <p:nvSpPr>
            <p:cNvPr id="276" name="Shape 276"/>
            <p:cNvSpPr/>
            <p:nvPr/>
          </p:nvSpPr>
          <p:spPr>
            <a:xfrm>
              <a:off x="533400" y="3618672"/>
              <a:ext cx="1905000" cy="2998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2133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Pay to pk</a:t>
              </a:r>
              <a:r>
                <a:rPr lang="en" sz="2133" baseline="-25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A’</a:t>
              </a:r>
              <a:r>
                <a:rPr lang="en" sz="2133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: H(  )</a:t>
              </a:r>
              <a:endParaRPr sz="2400"/>
            </a:p>
          </p:txBody>
        </p:sp>
        <p:sp>
          <p:nvSpPr>
            <p:cNvPr id="277" name="Shape 277"/>
            <p:cNvSpPr/>
            <p:nvPr/>
          </p:nvSpPr>
          <p:spPr>
            <a:xfrm>
              <a:off x="533403" y="3336373"/>
              <a:ext cx="1904997" cy="282299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2133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signed by A</a:t>
              </a:r>
              <a:endParaRPr sz="213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278" name="Shape 278"/>
          <p:cNvCxnSpPr/>
          <p:nvPr/>
        </p:nvCxnSpPr>
        <p:spPr>
          <a:xfrm rot="10800000" flipH="1">
            <a:off x="5181601" y="2225635"/>
            <a:ext cx="914404" cy="299604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Shape 279"/>
          <p:cNvCxnSpPr/>
          <p:nvPr/>
        </p:nvCxnSpPr>
        <p:spPr>
          <a:xfrm>
            <a:off x="5181601" y="2818538"/>
            <a:ext cx="914404" cy="149703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Shape 280"/>
          <p:cNvCxnSpPr/>
          <p:nvPr/>
        </p:nvCxnSpPr>
        <p:spPr>
          <a:xfrm>
            <a:off x="3251200" y="4448498"/>
            <a:ext cx="914400" cy="166353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Shape 281"/>
          <p:cNvCxnSpPr/>
          <p:nvPr/>
        </p:nvCxnSpPr>
        <p:spPr>
          <a:xfrm rot="10800000" flipH="1">
            <a:off x="3251200" y="4925714"/>
            <a:ext cx="914400" cy="300421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Shape 282"/>
          <p:cNvCxnSpPr/>
          <p:nvPr/>
        </p:nvCxnSpPr>
        <p:spPr>
          <a:xfrm rot="10800000" flipH="1">
            <a:off x="1203368" y="2444669"/>
            <a:ext cx="15832" cy="139073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83" name="Shape 283"/>
          <p:cNvCxnSpPr/>
          <p:nvPr/>
        </p:nvCxnSpPr>
        <p:spPr>
          <a:xfrm flipH="1">
            <a:off x="1203368" y="3835401"/>
            <a:ext cx="1641432" cy="494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 rot="10800000">
            <a:off x="2844800" y="3835401"/>
            <a:ext cx="0" cy="121723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5" name="Shape 285"/>
          <p:cNvSpPr/>
          <p:nvPr/>
        </p:nvSpPr>
        <p:spPr>
          <a:xfrm>
            <a:off x="9448800" y="1722583"/>
            <a:ext cx="1930400" cy="1279240"/>
          </a:xfrm>
          <a:prstGeom prst="roundRect">
            <a:avLst>
              <a:gd name="adj" fmla="val 16667"/>
            </a:avLst>
          </a:prstGeom>
          <a:solidFill>
            <a:srgbClr val="FFA7A7"/>
          </a:solidFill>
          <a:ln w="9525" cap="flat" cmpd="sng">
            <a:solidFill>
              <a:srgbClr val="952F3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Double-spending attack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588127" y="5969000"/>
            <a:ext cx="714127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Honest nodes will extend the </a:t>
            </a:r>
            <a:r>
              <a:rPr lang="en" sz="24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longest valid branch</a:t>
            </a:r>
            <a:endParaRPr sz="2400" u="sng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" sz="4267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From Bob the merchant’s point of view</a:t>
            </a:r>
            <a:endParaRPr sz="4267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92" name="Shape 292"/>
          <p:cNvGrpSpPr/>
          <p:nvPr/>
        </p:nvGrpSpPr>
        <p:grpSpPr>
          <a:xfrm>
            <a:off x="2438400" y="2220439"/>
            <a:ext cx="1016000" cy="1207700"/>
            <a:chOff x="2895600" y="2199376"/>
            <a:chExt cx="762000" cy="905775"/>
          </a:xfrm>
        </p:grpSpPr>
        <p:sp>
          <p:nvSpPr>
            <p:cNvPr id="293" name="Shape 293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97" name="Shape 297"/>
          <p:cNvGrpSpPr/>
          <p:nvPr/>
        </p:nvGrpSpPr>
        <p:grpSpPr>
          <a:xfrm>
            <a:off x="711200" y="2221299"/>
            <a:ext cx="1016000" cy="1207700"/>
            <a:chOff x="2895600" y="2199376"/>
            <a:chExt cx="762000" cy="905775"/>
          </a:xfrm>
        </p:grpSpPr>
        <p:sp>
          <p:nvSpPr>
            <p:cNvPr id="298" name="Shape 298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02" name="Shape 302"/>
          <p:cNvGrpSpPr/>
          <p:nvPr/>
        </p:nvGrpSpPr>
        <p:grpSpPr>
          <a:xfrm>
            <a:off x="4165600" y="2225634"/>
            <a:ext cx="1016000" cy="1207700"/>
            <a:chOff x="2895600" y="2199376"/>
            <a:chExt cx="762000" cy="905775"/>
          </a:xfrm>
        </p:grpSpPr>
        <p:sp>
          <p:nvSpPr>
            <p:cNvPr id="303" name="Shape 303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D1E0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</a:t>
              </a:r>
              <a:r>
                <a:rPr lang="en" sz="1600" baseline="-25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" sz="1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→ B</a:t>
              </a:r>
              <a:endPara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07" name="Shape 307"/>
          <p:cNvGrpSpPr/>
          <p:nvPr/>
        </p:nvGrpSpPr>
        <p:grpSpPr>
          <a:xfrm>
            <a:off x="4165600" y="4038599"/>
            <a:ext cx="1016000" cy="1207700"/>
            <a:chOff x="2895600" y="2199376"/>
            <a:chExt cx="762000" cy="905775"/>
          </a:xfrm>
        </p:grpSpPr>
        <p:sp>
          <p:nvSpPr>
            <p:cNvPr id="308" name="Shape 308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FF8181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</a:t>
              </a:r>
              <a:r>
                <a:rPr lang="en" sz="1600" baseline="-25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" sz="1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→ A’</a:t>
              </a:r>
              <a:endPara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312" name="Shape 312"/>
          <p:cNvCxnSpPr/>
          <p:nvPr/>
        </p:nvCxnSpPr>
        <p:spPr>
          <a:xfrm rot="10800000">
            <a:off x="1727200" y="2818680"/>
            <a:ext cx="69536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3454402" y="2815324"/>
            <a:ext cx="69536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14" name="Shape 314"/>
          <p:cNvCxnSpPr>
            <a:stCxn id="309" idx="1"/>
            <a:endCxn id="295" idx="3"/>
          </p:cNvCxnSpPr>
          <p:nvPr/>
        </p:nvCxnSpPr>
        <p:spPr>
          <a:xfrm rot="10800000">
            <a:off x="3454400" y="2962895"/>
            <a:ext cx="711200" cy="1529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315" name="Shape 315"/>
          <p:cNvGrpSpPr/>
          <p:nvPr/>
        </p:nvGrpSpPr>
        <p:grpSpPr>
          <a:xfrm>
            <a:off x="5892800" y="2221301"/>
            <a:ext cx="1016000" cy="1207700"/>
            <a:chOff x="2895600" y="2199376"/>
            <a:chExt cx="762000" cy="905775"/>
          </a:xfrm>
        </p:grpSpPr>
        <p:sp>
          <p:nvSpPr>
            <p:cNvPr id="316" name="Shape 316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320" name="Shape 320"/>
          <p:cNvCxnSpPr/>
          <p:nvPr/>
        </p:nvCxnSpPr>
        <p:spPr>
          <a:xfrm rot="10800000">
            <a:off x="5181600" y="2819541"/>
            <a:ext cx="69536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321" name="Shape 321"/>
          <p:cNvGrpSpPr/>
          <p:nvPr/>
        </p:nvGrpSpPr>
        <p:grpSpPr>
          <a:xfrm>
            <a:off x="7620000" y="2221301"/>
            <a:ext cx="1016000" cy="1207700"/>
            <a:chOff x="2895600" y="2199376"/>
            <a:chExt cx="762000" cy="905775"/>
          </a:xfrm>
        </p:grpSpPr>
        <p:sp>
          <p:nvSpPr>
            <p:cNvPr id="322" name="Shape 322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326" name="Shape 326"/>
          <p:cNvCxnSpPr/>
          <p:nvPr/>
        </p:nvCxnSpPr>
        <p:spPr>
          <a:xfrm rot="10800000">
            <a:off x="6908800" y="2819541"/>
            <a:ext cx="69536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27" name="Shape 327"/>
          <p:cNvCxnSpPr/>
          <p:nvPr/>
        </p:nvCxnSpPr>
        <p:spPr>
          <a:xfrm>
            <a:off x="3802085" y="2220440"/>
            <a:ext cx="7916" cy="3342161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8" name="Shape 328"/>
          <p:cNvSpPr txBox="1"/>
          <p:nvPr/>
        </p:nvSpPr>
        <p:spPr>
          <a:xfrm>
            <a:off x="1593886" y="5610101"/>
            <a:ext cx="4480287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Hear about C</a:t>
            </a:r>
            <a:r>
              <a:rPr lang="en" sz="2400" baseline="-25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→ B transaction</a:t>
            </a:r>
            <a:endParaRPr sz="2400"/>
          </a:p>
          <a:p>
            <a:pPr algn="ctr"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0 confirmations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29" name="Shape 329"/>
          <p:cNvCxnSpPr>
            <a:endCxn id="304" idx="0"/>
          </p:cNvCxnSpPr>
          <p:nvPr/>
        </p:nvCxnSpPr>
        <p:spPr>
          <a:xfrm>
            <a:off x="4670400" y="1889633"/>
            <a:ext cx="3200" cy="6408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0" name="Shape 330"/>
          <p:cNvSpPr txBox="1"/>
          <p:nvPr/>
        </p:nvSpPr>
        <p:spPr>
          <a:xfrm>
            <a:off x="3536275" y="1397000"/>
            <a:ext cx="22681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 confirmation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5314867" y="4513459"/>
            <a:ext cx="210997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double-spend</a:t>
            </a:r>
            <a:b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attempt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32" name="Shape 332"/>
          <p:cNvCxnSpPr>
            <a:endCxn id="322" idx="0"/>
          </p:cNvCxnSpPr>
          <p:nvPr/>
        </p:nvCxnSpPr>
        <p:spPr>
          <a:xfrm>
            <a:off x="8124800" y="1889300"/>
            <a:ext cx="3200" cy="332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3" name="Shape 333"/>
          <p:cNvSpPr txBox="1"/>
          <p:nvPr/>
        </p:nvSpPr>
        <p:spPr>
          <a:xfrm>
            <a:off x="6928691" y="1397000"/>
            <a:ext cx="23921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 confirmations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7620000" y="4153732"/>
            <a:ext cx="3759200" cy="2339101"/>
          </a:xfrm>
          <a:prstGeom prst="rect">
            <a:avLst/>
          </a:prstGeom>
          <a:solidFill>
            <a:srgbClr val="EFD7AE"/>
          </a:solidFill>
          <a:ln w="19050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Double-spend probability </a:t>
            </a:r>
            <a:r>
              <a:rPr lang="en" sz="24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decreases exponentially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with # of confirmations</a:t>
            </a:r>
            <a:endParaRPr sz="2400"/>
          </a:p>
          <a:p>
            <a:pPr>
              <a:buClr>
                <a:srgbClr val="000000"/>
              </a:buClr>
            </a:pP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Most common heuristic: </a:t>
            </a:r>
            <a:b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6 confirmations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9AE6-6F52-B64A-BC2D-157F80906C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Can we give nodes </a:t>
            </a:r>
            <a:r>
              <a:rPr lang="en" sz="32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incentives</a:t>
            </a: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for behaving honestly?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Everything so far is just a distributed consensus protocol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But now we utilize the fact that the currency has value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670" y="2505744"/>
            <a:ext cx="6260759" cy="2532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Assumption of honesty is problematic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4646157" y="3835401"/>
            <a:ext cx="3888244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Can we penalize the node </a:t>
            </a:r>
            <a:b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that created this block?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5" name="Shape 355"/>
          <p:cNvCxnSpPr>
            <a:stCxn id="354" idx="1"/>
          </p:cNvCxnSpPr>
          <p:nvPr/>
        </p:nvCxnSpPr>
        <p:spPr>
          <a:xfrm flipH="1">
            <a:off x="4165756" y="4266288"/>
            <a:ext cx="480400" cy="1788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56" name="Shape 356"/>
          <p:cNvSpPr txBox="1"/>
          <p:nvPr/>
        </p:nvSpPr>
        <p:spPr>
          <a:xfrm>
            <a:off x="7287757" y="2413001"/>
            <a:ext cx="388396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Can we reward nodes </a:t>
            </a:r>
            <a:b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that created these blocks?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7" name="Shape 357"/>
          <p:cNvCxnSpPr>
            <a:stCxn id="356" idx="1"/>
          </p:cNvCxnSpPr>
          <p:nvPr/>
        </p:nvCxnSpPr>
        <p:spPr>
          <a:xfrm flipH="1">
            <a:off x="6807356" y="2843888"/>
            <a:ext cx="480400" cy="1992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58" name="Shape 358"/>
          <p:cNvSpPr/>
          <p:nvPr/>
        </p:nvSpPr>
        <p:spPr>
          <a:xfrm>
            <a:off x="5833733" y="3835401"/>
            <a:ext cx="1075068" cy="861775"/>
          </a:xfrm>
          <a:prstGeom prst="mathMultiply">
            <a:avLst>
              <a:gd name="adj1" fmla="val 23520"/>
            </a:avLst>
          </a:prstGeom>
          <a:gradFill>
            <a:gsLst>
              <a:gs pos="0">
                <a:srgbClr val="A42425"/>
              </a:gs>
              <a:gs pos="100000">
                <a:srgbClr val="FFAEAE"/>
              </a:gs>
            </a:gsLst>
            <a:lin ang="16200000" scaled="0"/>
          </a:gradFill>
          <a:ln w="9525" cap="flat" cmpd="sng">
            <a:solidFill>
              <a:srgbClr val="952F3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Incentive 1: block reward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Creator of block gets to</a:t>
            </a:r>
            <a:endParaRPr/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include </a:t>
            </a:r>
            <a:r>
              <a:rPr lang="en" sz="32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 coin-creation transaction</a:t>
            </a: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the block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choose recipient address of this transaction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is fixed: currently 25 BTC, halves every 4 years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Block creator gets to “collect” the reward only if the block ends up on long-term consensus branch!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2505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There’s a finite supply of bitcoins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400800" y="1701800"/>
            <a:ext cx="5384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Block reward is how </a:t>
            </a:r>
            <a:b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 bitcoins are created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Runs out in 2040. No new bitcoins unless rules change</a:t>
            </a:r>
            <a:endParaRPr/>
          </a:p>
        </p:txBody>
      </p:sp>
      <p:grpSp>
        <p:nvGrpSpPr>
          <p:cNvPr id="371" name="Shape 371"/>
          <p:cNvGrpSpPr/>
          <p:nvPr/>
        </p:nvGrpSpPr>
        <p:grpSpPr>
          <a:xfrm>
            <a:off x="609601" y="1905001"/>
            <a:ext cx="5642769" cy="4354460"/>
            <a:chOff x="533400" y="1428750"/>
            <a:chExt cx="4232077" cy="3265845"/>
          </a:xfrm>
        </p:grpSpPr>
        <p:grpSp>
          <p:nvGrpSpPr>
            <p:cNvPr id="372" name="Shape 372"/>
            <p:cNvGrpSpPr/>
            <p:nvPr/>
          </p:nvGrpSpPr>
          <p:grpSpPr>
            <a:xfrm>
              <a:off x="533400" y="1428750"/>
              <a:ext cx="4232077" cy="3265845"/>
              <a:chOff x="378023" y="1616148"/>
              <a:chExt cx="4232077" cy="3265845"/>
            </a:xfrm>
          </p:grpSpPr>
          <p:pic>
            <p:nvPicPr>
              <p:cNvPr id="373" name="Shape 373" descr="https://upload.wikimedia.org/wikipedia/commons/thumb/5/54/Total_bitcoins_over_time.png/740px-Total_bitcoins_over_time.png"/>
              <p:cNvPicPr preferRelativeResize="0"/>
              <p:nvPr/>
            </p:nvPicPr>
            <p:blipFill rotWithShape="1">
              <a:blip r:embed="rId3">
                <a:alphaModFix/>
              </a:blip>
              <a:srcRect l="3868" t="5679" b="3137"/>
              <a:stretch/>
            </p:blipFill>
            <p:spPr>
              <a:xfrm>
                <a:off x="691116" y="1616148"/>
                <a:ext cx="3918984" cy="30090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4" name="Shape 374"/>
              <p:cNvSpPr txBox="1"/>
              <p:nvPr/>
            </p:nvSpPr>
            <p:spPr>
              <a:xfrm>
                <a:off x="2369120" y="4574216"/>
                <a:ext cx="5629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" sz="1867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Year</a:t>
                </a:r>
                <a:endParaRPr sz="1867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75" name="Shape 375"/>
              <p:cNvSpPr txBox="1"/>
              <p:nvPr/>
            </p:nvSpPr>
            <p:spPr>
              <a:xfrm rot="-5400000">
                <a:off x="-668898" y="2966766"/>
                <a:ext cx="24016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" sz="1867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Total bitcoins in circulation</a:t>
                </a:r>
                <a:endParaRPr sz="1867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376" name="Shape 376"/>
            <p:cNvSpPr txBox="1"/>
            <p:nvPr/>
          </p:nvSpPr>
          <p:spPr>
            <a:xfrm>
              <a:off x="2007045" y="2702884"/>
              <a:ext cx="26773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n" sz="1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First inflection point:</a:t>
              </a:r>
              <a:br>
                <a:rPr lang="en" sz="1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</a:br>
              <a:r>
                <a:rPr lang="en" sz="1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reward halved from 50BTC to 25BTC</a:t>
              </a:r>
              <a:endPara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377" name="Shape 377"/>
            <p:cNvCxnSpPr>
              <a:stCxn id="376" idx="1"/>
            </p:cNvCxnSpPr>
            <p:nvPr/>
          </p:nvCxnSpPr>
          <p:spPr>
            <a:xfrm rot="10800000">
              <a:off x="1600245" y="2876416"/>
              <a:ext cx="406800" cy="573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cxnSp>
        <p:nvCxnSpPr>
          <p:cNvPr id="378" name="Shape 378"/>
          <p:cNvCxnSpPr/>
          <p:nvPr/>
        </p:nvCxnSpPr>
        <p:spPr>
          <a:xfrm>
            <a:off x="6144242" y="2006601"/>
            <a:ext cx="866159" cy="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79" name="Shape 379"/>
          <p:cNvSpPr/>
          <p:nvPr/>
        </p:nvSpPr>
        <p:spPr>
          <a:xfrm>
            <a:off x="7010401" y="1698825"/>
            <a:ext cx="459570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Total supply: 21 million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291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Incentive 2: transaction fees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Creator of transaction can choose to make 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output value less than input value</a:t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Remainder is a transaction fee and goes to block creator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Purely voluntary, like a tip</a:t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75893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Remaining problems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85783" indent="-4317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783" indent="-685783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AutoNum type="arabicPeriod"/>
            </a:pPr>
            <a:r>
              <a:rPr lang="en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pick a random node?</a:t>
            </a:r>
            <a:endParaRPr/>
          </a:p>
          <a:p>
            <a:pPr marL="685783" indent="-4317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783" indent="-685783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AutoNum type="arabicPeriod"/>
            </a:pPr>
            <a:r>
              <a:rPr lang="en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avoid a free-for-all due to rewards?</a:t>
            </a:r>
            <a:endParaRPr/>
          </a:p>
          <a:p>
            <a:pPr marL="685783" indent="-4317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783" indent="-685783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AutoNum type="arabicPeriod"/>
            </a:pPr>
            <a:r>
              <a:rPr lang="en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prevent Sybil attacks?</a:t>
            </a:r>
            <a:endParaRPr/>
          </a:p>
          <a:p>
            <a:pPr marL="685783" indent="-4317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783" indent="-4317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95439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Proof of work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13792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approximate selecting a random node: 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None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select nodes in proportion to a resource </a:t>
            </a:r>
            <a:b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that no one can monopolize (we hope)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60958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proportion to computing power: proof-of-work</a:t>
            </a:r>
            <a:endParaRPr/>
          </a:p>
          <a:p>
            <a:pPr indent="-60958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proportion to ownership: proof-of-stake</a:t>
            </a: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30128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Equivalent views of proof of work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85783" indent="-448722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783" indent="-685783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Select nodes in proportion to computing power</a:t>
            </a:r>
            <a:endParaRPr/>
          </a:p>
          <a:p>
            <a:pPr marL="685783" indent="-448722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783" indent="-685783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Let nodes compete for right to create block</a:t>
            </a:r>
            <a:endParaRPr/>
          </a:p>
          <a:p>
            <a:pPr marL="685783" indent="-448722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783" indent="-685783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Make it moderately hard to create new identities</a:t>
            </a: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916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2854867" y="5260633"/>
            <a:ext cx="6005200" cy="123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/>
              <a:t>GoofyCoin</a:t>
            </a:r>
            <a:endParaRPr/>
          </a:p>
        </p:txBody>
      </p:sp>
      <p:pic>
        <p:nvPicPr>
          <p:cNvPr id="417" name="Shape 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686" y="1063267"/>
            <a:ext cx="3111567" cy="419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748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Hash puzzles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create block, find nonce s.t.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H(nonce ‖ prev_hash ‖ tx ‖ … ‖ tx) is very small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410" name="Shape 410"/>
          <p:cNvGraphicFramePr/>
          <p:nvPr/>
        </p:nvGraphicFramePr>
        <p:xfrm>
          <a:off x="711200" y="3943497"/>
          <a:ext cx="10667997" cy="4114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85333"/>
                <a:gridCol w="1185333"/>
                <a:gridCol w="1185333"/>
                <a:gridCol w="1185333"/>
                <a:gridCol w="1185333"/>
                <a:gridCol w="1185333"/>
                <a:gridCol w="1185333"/>
                <a:gridCol w="1185333"/>
                <a:gridCol w="1185333"/>
              </a:tblGrid>
              <a:tr h="4064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121933" marR="121933" marT="60967" marB="60967"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121933" marR="121933" marT="60967" marB="60967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121933" marR="121933" marT="60967" marB="60967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121933" marR="121933" marT="60967" marB="60967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121933" marR="121933" marT="60967" marB="60967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121933" marR="121933" marT="60967" marB="60967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121933" marR="121933" marT="60967" marB="60967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121933" marR="121933" marT="60967" marB="60967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121933" marR="121933" marT="60967" marB="60967">
                    <a:solidFill>
                      <a:srgbClr val="83B3D9"/>
                    </a:solidFill>
                  </a:tcPr>
                </a:tc>
              </a:tr>
            </a:tbl>
          </a:graphicData>
        </a:graphic>
      </p:graphicFrame>
      <p:cxnSp>
        <p:nvCxnSpPr>
          <p:cNvPr id="411" name="Shape 411"/>
          <p:cNvCxnSpPr/>
          <p:nvPr/>
        </p:nvCxnSpPr>
        <p:spPr>
          <a:xfrm>
            <a:off x="711200" y="3740297"/>
            <a:ext cx="10668000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412" name="Shape 412"/>
          <p:cNvSpPr txBox="1"/>
          <p:nvPr/>
        </p:nvSpPr>
        <p:spPr>
          <a:xfrm>
            <a:off x="4572000" y="3225800"/>
            <a:ext cx="316154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Output space of hash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13" name="Shape 413"/>
          <p:cNvCxnSpPr/>
          <p:nvPr/>
        </p:nvCxnSpPr>
        <p:spPr>
          <a:xfrm>
            <a:off x="711200" y="4546600"/>
            <a:ext cx="1219200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414" name="Shape 414"/>
          <p:cNvSpPr txBox="1"/>
          <p:nvPr/>
        </p:nvSpPr>
        <p:spPr>
          <a:xfrm>
            <a:off x="686042" y="4648201"/>
            <a:ext cx="124435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Target </a:t>
            </a:r>
            <a:endParaRPr sz="2400"/>
          </a:p>
          <a:p>
            <a:pPr algn="ctr"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space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2404093" y="5026246"/>
            <a:ext cx="8975108" cy="861775"/>
          </a:xfrm>
          <a:prstGeom prst="rect">
            <a:avLst/>
          </a:prstGeom>
          <a:solidFill>
            <a:srgbClr val="EFD7AE"/>
          </a:solidFill>
          <a:ln w="19050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hash function is secure:</a:t>
            </a:r>
            <a:endParaRPr sz="2400"/>
          </a:p>
          <a:p>
            <a:pPr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only way to succeed is to try enough nonces until you get lucky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6" name="Shape 416"/>
          <p:cNvGrpSpPr/>
          <p:nvPr/>
        </p:nvGrpSpPr>
        <p:grpSpPr>
          <a:xfrm>
            <a:off x="9696891" y="1408501"/>
            <a:ext cx="1599613" cy="1207700"/>
            <a:chOff x="6191690" y="361950"/>
            <a:chExt cx="1199710" cy="905775"/>
          </a:xfrm>
        </p:grpSpPr>
        <p:grpSp>
          <p:nvGrpSpPr>
            <p:cNvPr id="417" name="Shape 417"/>
            <p:cNvGrpSpPr/>
            <p:nvPr/>
          </p:nvGrpSpPr>
          <p:grpSpPr>
            <a:xfrm>
              <a:off x="6629400" y="361950"/>
              <a:ext cx="762000" cy="905775"/>
              <a:chOff x="2895600" y="2199376"/>
              <a:chExt cx="762000" cy="905775"/>
            </a:xfrm>
          </p:grpSpPr>
          <p:sp>
            <p:nvSpPr>
              <p:cNvPr id="418" name="Shape 418"/>
              <p:cNvSpPr/>
              <p:nvPr/>
            </p:nvSpPr>
            <p:spPr>
              <a:xfrm>
                <a:off x="2895600" y="2199376"/>
                <a:ext cx="762000" cy="228721"/>
              </a:xfrm>
              <a:prstGeom prst="rect">
                <a:avLst/>
              </a:prstGeom>
              <a:solidFill>
                <a:srgbClr val="CCCCCC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" sz="1867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nonce</a:t>
                </a:r>
                <a:endParaRPr sz="1867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19" name="Shape 419"/>
              <p:cNvSpPr/>
              <p:nvPr/>
            </p:nvSpPr>
            <p:spPr>
              <a:xfrm>
                <a:off x="2895600" y="2427976"/>
                <a:ext cx="762000" cy="223643"/>
              </a:xfrm>
              <a:prstGeom prst="rect">
                <a:avLst/>
              </a:prstGeom>
              <a:solidFill>
                <a:srgbClr val="CCCCCC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" sz="1867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prev_h</a:t>
                </a:r>
                <a:endParaRPr sz="1867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2895600" y="2647950"/>
                <a:ext cx="762000" cy="216762"/>
              </a:xfrm>
              <a:prstGeom prst="rect">
                <a:avLst/>
              </a:prstGeom>
              <a:solidFill>
                <a:srgbClr val="CCCCCC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" sz="1867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Tx</a:t>
                </a:r>
                <a:endParaRPr sz="1867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2895600" y="2864713"/>
                <a:ext cx="762000" cy="240438"/>
              </a:xfrm>
              <a:prstGeom prst="rect">
                <a:avLst/>
              </a:prstGeom>
              <a:solidFill>
                <a:srgbClr val="CCCCCC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" sz="1867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Tx</a:t>
                </a:r>
                <a:endParaRPr sz="1867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cxnSp>
          <p:nvCxnSpPr>
            <p:cNvPr id="422" name="Shape 422"/>
            <p:cNvCxnSpPr/>
            <p:nvPr/>
          </p:nvCxnSpPr>
          <p:spPr>
            <a:xfrm rot="10800000">
              <a:off x="6191690" y="713004"/>
              <a:ext cx="52152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1024466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PoW property 1: difficult to compute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 of Aug 2014: about 10</a:t>
            </a:r>
            <a:r>
              <a:rPr lang="en" sz="4000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</a:t>
            </a:r>
            <a:r>
              <a:rPr lang="en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hashes/block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4267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Only some nodes bother to compete — miners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76416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267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PoW property 2: parameterizable cost</a:t>
            </a:r>
            <a:endParaRPr sz="4267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Nodes automatically re-calculate the target every two weeks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Goal: </a:t>
            </a:r>
            <a:r>
              <a:rPr lang="en" sz="3733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average</a:t>
            </a: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time between blocks = 10 minutes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711200" y="4851401"/>
            <a:ext cx="10668000" cy="1272143"/>
          </a:xfrm>
          <a:prstGeom prst="rect">
            <a:avLst/>
          </a:prstGeom>
          <a:solidFill>
            <a:srgbClr val="EFD7AE"/>
          </a:solidFill>
          <a:ln w="19050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373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Prob (Alice wins next block) = </a:t>
            </a:r>
            <a:endParaRPr sz="2400"/>
          </a:p>
          <a:p>
            <a:pPr algn="ctr">
              <a:buClr>
                <a:srgbClr val="000000"/>
              </a:buClr>
            </a:pPr>
            <a:r>
              <a:rPr lang="en" sz="373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fraction of global hash power she controls</a:t>
            </a:r>
            <a:endParaRPr sz="3733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989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 security assumption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Attacks infeasible if majority of miners </a:t>
            </a:r>
            <a:r>
              <a:rPr lang="en" sz="40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weighted by hash power</a:t>
            </a:r>
            <a:r>
              <a:rPr lang="en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follow the protocol</a:t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9975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Solving hash puzzles is probabilistic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47" name="Shape 447"/>
          <p:cNvGrpSpPr/>
          <p:nvPr/>
        </p:nvGrpSpPr>
        <p:grpSpPr>
          <a:xfrm>
            <a:off x="711199" y="1803400"/>
            <a:ext cx="7198045" cy="4556443"/>
            <a:chOff x="1078467" y="1352550"/>
            <a:chExt cx="5398534" cy="3417332"/>
          </a:xfrm>
        </p:grpSpPr>
        <p:pic>
          <p:nvPicPr>
            <p:cNvPr id="448" name="Shape 4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0" y="1352550"/>
              <a:ext cx="4953001" cy="30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Shape 449"/>
            <p:cNvSpPr txBox="1"/>
            <p:nvPr/>
          </p:nvSpPr>
          <p:spPr>
            <a:xfrm>
              <a:off x="2042271" y="4400550"/>
              <a:ext cx="39164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n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Time to next block (entire network)</a:t>
              </a:r>
              <a:endParaRPr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0" name="Shape 450"/>
            <p:cNvSpPr txBox="1"/>
            <p:nvPr/>
          </p:nvSpPr>
          <p:spPr>
            <a:xfrm rot="-5400000">
              <a:off x="201785" y="2691883"/>
              <a:ext cx="21226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n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Probability density</a:t>
              </a:r>
              <a:endParaRPr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451" name="Shape 451"/>
            <p:cNvCxnSpPr/>
            <p:nvPr/>
          </p:nvCxnSpPr>
          <p:spPr>
            <a:xfrm>
              <a:off x="2438400" y="2038350"/>
              <a:ext cx="0" cy="23622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452" name="Shape 452"/>
            <p:cNvSpPr txBox="1"/>
            <p:nvPr/>
          </p:nvSpPr>
          <p:spPr>
            <a:xfrm>
              <a:off x="1910171" y="1352550"/>
              <a:ext cx="100700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10</a:t>
              </a:r>
              <a:endParaRPr sz="2400"/>
            </a:p>
            <a:p>
              <a:pPr algn="ctr">
                <a:buClr>
                  <a:srgbClr val="000000"/>
                </a:buClr>
              </a:pPr>
              <a:r>
                <a:rPr lang="en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minutes</a:t>
              </a:r>
              <a:endParaRPr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53" name="Shape 453"/>
          <p:cNvSpPr txBox="1"/>
          <p:nvPr/>
        </p:nvSpPr>
        <p:spPr>
          <a:xfrm>
            <a:off x="4165601" y="2172355"/>
            <a:ext cx="6876241" cy="10983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942" t="-3622" b="-2173"/>
            </a:stretch>
          </a:blipFill>
          <a:ln w="19050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1867">
                <a:latin typeface="Arial"/>
                <a:ea typeface="Arial"/>
                <a:cs typeface="Arial"/>
                <a:sym typeface="Arial"/>
              </a:rPr>
              <a:t> 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599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PoW property 3: trivial to verify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Nonce must be published as part of block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 miners simply verify that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H(nonce ‖ prev_hash ‖ tx ‖ … ‖ tx) &lt; target</a:t>
            </a: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58726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Mining economics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73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Complications:	</a:t>
            </a:r>
            <a:endParaRPr/>
          </a:p>
          <a:p>
            <a:pPr indent="-60958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fixed vs. variable costs</a:t>
            </a:r>
            <a:endParaRPr/>
          </a:p>
          <a:p>
            <a:pPr indent="-60958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373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reward depends on global hash rate</a:t>
            </a:r>
            <a:endParaRPr/>
          </a:p>
        </p:txBody>
      </p:sp>
      <p:graphicFrame>
        <p:nvGraphicFramePr>
          <p:cNvPr id="466" name="Shape 466"/>
          <p:cNvGraphicFramePr/>
          <p:nvPr/>
        </p:nvGraphicFramePr>
        <p:xfrm>
          <a:off x="739555" y="2209800"/>
          <a:ext cx="10566400" cy="10972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775200"/>
                <a:gridCol w="812800"/>
                <a:gridCol w="3048000"/>
                <a:gridCol w="650833"/>
                <a:gridCol w="1279567"/>
              </a:tblGrid>
              <a:tr h="10972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rebuchet MS"/>
                        <a:buNone/>
                      </a:pPr>
                      <a:r>
                        <a:rPr lang="en" sz="3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If mining reward </a:t>
                      </a:r>
                      <a:br>
                        <a:rPr lang="en" sz="3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lang="en" sz="3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(block reward + Tx fees)</a:t>
                      </a:r>
                      <a:endParaRPr sz="2400"/>
                    </a:p>
                  </a:txBody>
                  <a:tcPr marL="121933" marR="121933" marT="60967" marB="60967" anchor="ctr">
                    <a:lnL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rebuchet MS"/>
                        <a:buNone/>
                      </a:pPr>
                      <a:r>
                        <a:rPr lang="en" sz="3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&gt;</a:t>
                      </a:r>
                      <a:endParaRPr sz="3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33" marR="121933" marT="60967" marB="60967" anchor="ctr">
                    <a:lnT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rebuchet MS"/>
                        <a:buNone/>
                      </a:pPr>
                      <a:r>
                        <a:rPr lang="en" sz="3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hardware + electricity cost</a:t>
                      </a:r>
                      <a:endParaRPr sz="3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33" marR="121933" marT="60967" marB="60967" anchor="ctr">
                    <a:lnT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rebuchet MS"/>
                        <a:buNone/>
                      </a:pPr>
                      <a:r>
                        <a:rPr lang="en" sz="3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→</a:t>
                      </a:r>
                      <a:endParaRPr sz="3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33" marR="121933" marT="60967" marB="60967" anchor="ctr">
                    <a:lnT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rebuchet MS"/>
                        <a:buNone/>
                      </a:pPr>
                      <a:r>
                        <a:rPr lang="en" sz="3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Profit</a:t>
                      </a:r>
                      <a:endParaRPr sz="3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33" marR="121933" marT="60967" marB="60967" anchor="ctr">
                    <a:lnR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A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102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Bitcoin is bootstrapped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90" name="Shape 490"/>
          <p:cNvGrpSpPr/>
          <p:nvPr/>
        </p:nvGrpSpPr>
        <p:grpSpPr>
          <a:xfrm>
            <a:off x="3508532" y="1702062"/>
            <a:ext cx="4768533" cy="3925649"/>
            <a:chOff x="2021799" y="196"/>
            <a:chExt cx="3576400" cy="2944237"/>
          </a:xfrm>
        </p:grpSpPr>
        <p:sp>
          <p:nvSpPr>
            <p:cNvPr id="491" name="Shape 491"/>
            <p:cNvSpPr/>
            <p:nvPr/>
          </p:nvSpPr>
          <p:spPr>
            <a:xfrm>
              <a:off x="3095624" y="196"/>
              <a:ext cx="1428749" cy="928687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Shape 492"/>
            <p:cNvSpPr txBox="1"/>
            <p:nvPr/>
          </p:nvSpPr>
          <p:spPr>
            <a:xfrm>
              <a:off x="3140959" y="45531"/>
              <a:ext cx="1338079" cy="83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33" tIns="86333" rIns="86333" bIns="86333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93"/>
                </a:spcAft>
                <a:buClr>
                  <a:schemeClr val="dk1"/>
                </a:buClr>
              </a:pPr>
              <a:r>
                <a:rPr lang="en" sz="226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security of block chain</a:t>
              </a:r>
              <a:endParaRPr sz="2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2570053" y="464540"/>
              <a:ext cx="2479893" cy="2479893"/>
            </a:xfrm>
            <a:custGeom>
              <a:avLst/>
              <a:gdLst/>
              <a:ahLst/>
              <a:cxnLst/>
              <a:rect l="0" t="0" r="0" b="0"/>
              <a:pathLst>
                <a:path w="2479893" h="2479893" extrusionOk="0">
                  <a:moveTo>
                    <a:pt x="2146612" y="394118"/>
                  </a:moveTo>
                  <a:lnTo>
                    <a:pt x="2146612" y="394117"/>
                  </a:lnTo>
                  <a:cubicBezTo>
                    <a:pt x="2337425" y="598656"/>
                    <a:pt x="2453472" y="861705"/>
                    <a:pt x="2475900" y="1140529"/>
                  </a:cubicBezTo>
                </a:path>
              </a:pathLst>
            </a:custGeom>
            <a:noFill/>
            <a:ln w="9525" cap="flat" cmpd="sng">
              <a:solidFill>
                <a:srgbClr val="3781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Shape 494"/>
            <p:cNvSpPr/>
            <p:nvPr/>
          </p:nvSpPr>
          <p:spPr>
            <a:xfrm>
              <a:off x="4169450" y="1860116"/>
              <a:ext cx="1428749" cy="928687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Shape 495"/>
            <p:cNvSpPr txBox="1"/>
            <p:nvPr/>
          </p:nvSpPr>
          <p:spPr>
            <a:xfrm>
              <a:off x="4214785" y="1905451"/>
              <a:ext cx="1338079" cy="83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33" tIns="86333" rIns="86333" bIns="86333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93"/>
                </a:spcAft>
                <a:buClr>
                  <a:schemeClr val="dk1"/>
                </a:buClr>
              </a:pPr>
              <a:r>
                <a:rPr lang="en" sz="226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value of currency</a:t>
              </a:r>
              <a:endParaRPr sz="2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2570053" y="464540"/>
              <a:ext cx="2479893" cy="2479893"/>
            </a:xfrm>
            <a:custGeom>
              <a:avLst/>
              <a:gdLst/>
              <a:ahLst/>
              <a:cxnLst/>
              <a:rect l="0" t="0" r="0" b="0"/>
              <a:pathLst>
                <a:path w="2479893" h="2479893" extrusionOk="0">
                  <a:moveTo>
                    <a:pt x="1621035" y="2419878"/>
                  </a:moveTo>
                  <a:lnTo>
                    <a:pt x="1621035" y="2419878"/>
                  </a:lnTo>
                  <a:cubicBezTo>
                    <a:pt x="1373276" y="2499897"/>
                    <a:pt x="1106615" y="2499897"/>
                    <a:pt x="858857" y="2419878"/>
                  </a:cubicBezTo>
                </a:path>
              </a:pathLst>
            </a:custGeom>
            <a:noFill/>
            <a:ln w="9525" cap="flat" cmpd="sng">
              <a:solidFill>
                <a:srgbClr val="3781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Shape 497"/>
            <p:cNvSpPr/>
            <p:nvPr/>
          </p:nvSpPr>
          <p:spPr>
            <a:xfrm>
              <a:off x="2021799" y="1860116"/>
              <a:ext cx="1428749" cy="928687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Shape 498"/>
            <p:cNvSpPr txBox="1"/>
            <p:nvPr/>
          </p:nvSpPr>
          <p:spPr>
            <a:xfrm>
              <a:off x="2067134" y="1905451"/>
              <a:ext cx="1338079" cy="83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33" tIns="86333" rIns="86333" bIns="86333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93"/>
                </a:spcAft>
                <a:buClr>
                  <a:schemeClr val="dk1"/>
                </a:buClr>
              </a:pPr>
              <a:r>
                <a:rPr lang="en" sz="226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  <a:endParaRPr sz="2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2570053" y="464540"/>
              <a:ext cx="2479893" cy="2479893"/>
            </a:xfrm>
            <a:custGeom>
              <a:avLst/>
              <a:gdLst/>
              <a:ahLst/>
              <a:cxnLst/>
              <a:rect l="0" t="0" r="0" b="0"/>
              <a:pathLst>
                <a:path w="2479893" h="2479893" extrusionOk="0">
                  <a:moveTo>
                    <a:pt x="3991" y="1140530"/>
                  </a:moveTo>
                  <a:lnTo>
                    <a:pt x="3991" y="1140530"/>
                  </a:lnTo>
                  <a:cubicBezTo>
                    <a:pt x="26418" y="861705"/>
                    <a:pt x="142465" y="598657"/>
                    <a:pt x="333279" y="394118"/>
                  </a:cubicBezTo>
                </a:path>
              </a:pathLst>
            </a:custGeom>
            <a:noFill/>
            <a:ln w="9525" cap="flat" cmpd="sng">
              <a:solidFill>
                <a:srgbClr val="3781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3266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can a “51% attacker” do?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Steal coins from existing address?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Suppress some transactions?</a:t>
            </a:r>
            <a:endParaRPr/>
          </a:p>
          <a:p>
            <a:pPr indent="-60958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From the block chain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60958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From the P2P network</a:t>
            </a:r>
            <a:endParaRPr/>
          </a:p>
          <a:p>
            <a:pPr indent="-40639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Change the block reward?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Destroy confidence in Bitcoin?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6" name="Shape 506"/>
          <p:cNvSpPr txBox="1"/>
          <p:nvPr/>
        </p:nvSpPr>
        <p:spPr>
          <a:xfrm>
            <a:off x="7112000" y="1600200"/>
            <a:ext cx="11176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" sz="32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✗</a:t>
            </a:r>
            <a:endParaRPr sz="2400"/>
          </a:p>
          <a:p>
            <a:pPr>
              <a:buClr>
                <a:schemeClr val="dk1"/>
              </a:buClr>
            </a:pPr>
            <a:endParaRPr sz="32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buClr>
                <a:schemeClr val="dk1"/>
              </a:buClr>
            </a:pPr>
            <a:endParaRPr sz="320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buClr>
                <a:schemeClr val="dk1"/>
              </a:buClr>
            </a:pPr>
            <a:r>
              <a:rPr lang="en" sz="32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endParaRPr sz="2400"/>
          </a:p>
          <a:p>
            <a:pPr>
              <a:buClr>
                <a:schemeClr val="dk1"/>
              </a:buClr>
            </a:pPr>
            <a:r>
              <a:rPr lang="en" sz="32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✗</a:t>
            </a:r>
            <a:endParaRPr sz="2400"/>
          </a:p>
          <a:p>
            <a:pPr>
              <a:buClr>
                <a:schemeClr val="dk1"/>
              </a:buClr>
            </a:pPr>
            <a:endParaRPr sz="320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buClr>
                <a:schemeClr val="dk1"/>
              </a:buClr>
            </a:pPr>
            <a:r>
              <a:rPr lang="en" sz="32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✗</a:t>
            </a:r>
            <a:endParaRPr sz="2400"/>
          </a:p>
          <a:p>
            <a:pPr>
              <a:buClr>
                <a:schemeClr val="dk1"/>
              </a:buClr>
            </a:pPr>
            <a:endParaRPr sz="320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buClr>
                <a:schemeClr val="dk1"/>
              </a:buClr>
            </a:pPr>
            <a:r>
              <a:rPr lang="en" sz="32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✓✓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09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530200" y="619100"/>
            <a:ext cx="6670000" cy="609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Goofy can create new coins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1453593" y="3218565"/>
            <a:ext cx="4823200" cy="579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CreateCoin [uniqueCoinID]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1453600" y="2638967"/>
            <a:ext cx="4823200" cy="5796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24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25" name="Shape 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1867" y="2608967"/>
            <a:ext cx="2415867" cy="32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/>
          <p:nvPr/>
        </p:nvSpPr>
        <p:spPr>
          <a:xfrm>
            <a:off x="8226333" y="2029367"/>
            <a:ext cx="3057200" cy="5796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New coins belong to me.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1530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/>
        </p:nvSpPr>
        <p:spPr>
          <a:xfrm>
            <a:off x="530200" y="619100"/>
            <a:ext cx="6670000" cy="609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A coin’s owner can spend it.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2600527" y="4659232"/>
            <a:ext cx="4823200" cy="579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CreateCoin [uniqueCoinID]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2600533" y="4079633"/>
            <a:ext cx="4823200" cy="5796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24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1453593" y="2799965"/>
            <a:ext cx="4823200" cy="579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35" name="Shape 435"/>
          <p:cNvCxnSpPr/>
          <p:nvPr/>
        </p:nvCxnSpPr>
        <p:spPr>
          <a:xfrm>
            <a:off x="4954160" y="3088032"/>
            <a:ext cx="86400" cy="9616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6" name="Shape 436"/>
          <p:cNvSpPr/>
          <p:nvPr/>
        </p:nvSpPr>
        <p:spPr>
          <a:xfrm>
            <a:off x="1453600" y="2220367"/>
            <a:ext cx="4823200" cy="5796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24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6667" y="2202567"/>
            <a:ext cx="2415867" cy="32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/>
          <p:nvPr/>
        </p:nvSpPr>
        <p:spPr>
          <a:xfrm>
            <a:off x="8716400" y="1622967"/>
            <a:ext cx="2316400" cy="5796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Alice owns it now.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633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/>
        </p:nvSpPr>
        <p:spPr>
          <a:xfrm>
            <a:off x="530200" y="619100"/>
            <a:ext cx="6670000" cy="609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The recipient can pass on the coin again.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2397327" y="5980032"/>
            <a:ext cx="4823200" cy="579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CreateCoin [uniqueCoinID]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2397333" y="5400433"/>
            <a:ext cx="4823200" cy="5796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24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1250393" y="4120765"/>
            <a:ext cx="4823200" cy="579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47" name="Shape 447"/>
          <p:cNvCxnSpPr/>
          <p:nvPr/>
        </p:nvCxnSpPr>
        <p:spPr>
          <a:xfrm>
            <a:off x="4750960" y="4408832"/>
            <a:ext cx="86400" cy="9616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48" name="Shape 448"/>
          <p:cNvSpPr/>
          <p:nvPr/>
        </p:nvSpPr>
        <p:spPr>
          <a:xfrm>
            <a:off x="1250400" y="3541167"/>
            <a:ext cx="4823200" cy="5796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24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738327" y="2331565"/>
            <a:ext cx="4823200" cy="579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Bob</a:t>
            </a: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50" name="Shape 450"/>
          <p:cNvCxnSpPr/>
          <p:nvPr/>
        </p:nvCxnSpPr>
        <p:spPr>
          <a:xfrm>
            <a:off x="4137293" y="2619632"/>
            <a:ext cx="86400" cy="9616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51" name="Shape 451"/>
          <p:cNvSpPr/>
          <p:nvPr/>
        </p:nvSpPr>
        <p:spPr>
          <a:xfrm>
            <a:off x="738333" y="1751967"/>
            <a:ext cx="4823200" cy="5796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endParaRPr sz="24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52" name="Shape 4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400" y="2331557"/>
            <a:ext cx="3427267" cy="349317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/>
          <p:nvPr/>
        </p:nvSpPr>
        <p:spPr>
          <a:xfrm>
            <a:off x="8423767" y="1751967"/>
            <a:ext cx="2316400" cy="5796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Bob owns it now.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991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/>
        </p:nvSpPr>
        <p:spPr>
          <a:xfrm>
            <a:off x="2397327" y="5980032"/>
            <a:ext cx="4823200" cy="579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CreateCoin [uniqueCoinID]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2397333" y="5400433"/>
            <a:ext cx="4823200" cy="5796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24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1250393" y="4120765"/>
            <a:ext cx="4823200" cy="579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61" name="Shape 461"/>
          <p:cNvCxnSpPr/>
          <p:nvPr/>
        </p:nvCxnSpPr>
        <p:spPr>
          <a:xfrm>
            <a:off x="4750960" y="4408832"/>
            <a:ext cx="86400" cy="9616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62" name="Shape 462"/>
          <p:cNvSpPr/>
          <p:nvPr/>
        </p:nvSpPr>
        <p:spPr>
          <a:xfrm>
            <a:off x="1250400" y="3541167"/>
            <a:ext cx="4823200" cy="5796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24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738327" y="2331565"/>
            <a:ext cx="4823200" cy="579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Bob</a:t>
            </a: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64" name="Shape 464"/>
          <p:cNvCxnSpPr/>
          <p:nvPr/>
        </p:nvCxnSpPr>
        <p:spPr>
          <a:xfrm>
            <a:off x="4137293" y="2619632"/>
            <a:ext cx="86400" cy="9616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65" name="Shape 465"/>
          <p:cNvSpPr/>
          <p:nvPr/>
        </p:nvSpPr>
        <p:spPr>
          <a:xfrm>
            <a:off x="738333" y="1751967"/>
            <a:ext cx="4823200" cy="5796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endParaRPr sz="24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6334460" y="2387932"/>
            <a:ext cx="4823200" cy="579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Chuck</a:t>
            </a: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6334467" y="1808333"/>
            <a:ext cx="4823200" cy="5796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24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endParaRPr sz="24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6073601" y="2721234"/>
            <a:ext cx="3743583" cy="1195548"/>
          </a:xfrm>
          <a:custGeom>
            <a:avLst/>
            <a:gdLst/>
            <a:ahLst/>
            <a:cxnLst/>
            <a:rect l="0" t="0" r="0" b="0"/>
            <a:pathLst>
              <a:path w="107533" h="36576" extrusionOk="0">
                <a:moveTo>
                  <a:pt x="107533" y="0"/>
                </a:moveTo>
                <a:lnTo>
                  <a:pt x="106802" y="26335"/>
                </a:lnTo>
                <a:lnTo>
                  <a:pt x="0" y="3657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69" name="Shape 469"/>
          <p:cNvSpPr txBox="1"/>
          <p:nvPr/>
        </p:nvSpPr>
        <p:spPr>
          <a:xfrm>
            <a:off x="2948367" y="432667"/>
            <a:ext cx="5697600" cy="8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>
                <a:latin typeface="Trebuchet MS"/>
                <a:ea typeface="Trebuchet MS"/>
                <a:cs typeface="Trebuchet MS"/>
                <a:sym typeface="Trebuchet MS"/>
              </a:rPr>
              <a:t>double-spending attack</a:t>
            </a:r>
            <a:endParaRPr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42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/>
        </p:nvSpPr>
        <p:spPr>
          <a:xfrm>
            <a:off x="2948367" y="432667"/>
            <a:ext cx="5697600" cy="8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 dirty="0">
                <a:latin typeface="Trebuchet MS"/>
                <a:ea typeface="Trebuchet MS"/>
                <a:cs typeface="Trebuchet MS"/>
                <a:sym typeface="Trebuchet MS"/>
              </a:rPr>
              <a:t>double-spending attack</a:t>
            </a:r>
            <a:endParaRPr sz="4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5" name="Shape 475"/>
          <p:cNvSpPr txBox="1"/>
          <p:nvPr/>
        </p:nvSpPr>
        <p:spPr>
          <a:xfrm>
            <a:off x="639567" y="2930067"/>
            <a:ext cx="1059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 dirty="0">
                <a:latin typeface="Trebuchet MS"/>
                <a:ea typeface="Trebuchet MS"/>
                <a:cs typeface="Trebuchet MS"/>
                <a:sym typeface="Trebuchet MS"/>
              </a:rPr>
              <a:t>the main design challenge in digital currency</a:t>
            </a:r>
            <a:endParaRPr sz="4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1573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4309800" y="5260633"/>
            <a:ext cx="3095600" cy="123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ScroogeCoin</a:t>
            </a:r>
            <a:endParaRPr/>
          </a:p>
        </p:txBody>
      </p:sp>
      <p:pic>
        <p:nvPicPr>
          <p:cNvPr id="481" name="Shape 4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930" y="886434"/>
            <a:ext cx="6005333" cy="4504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30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1249</Words>
  <Application>Microsoft Macintosh PowerPoint</Application>
  <PresentationFormat>Widescreen</PresentationFormat>
  <Paragraphs>317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Calibri Light</vt:lpstr>
      <vt:lpstr>Trebuchet MS</vt:lpstr>
      <vt:lpstr>Arial</vt:lpstr>
      <vt:lpstr>Office Theme</vt:lpstr>
      <vt:lpstr>Nakamoto Consensus</vt:lpstr>
      <vt:lpstr>Recap digital currency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Nakamoto consensus</vt:lpstr>
      <vt:lpstr>Aspects of decentralization in Bitcoin</vt:lpstr>
      <vt:lpstr>Aspects of decentralization in Bitcoin</vt:lpstr>
      <vt:lpstr>Some things Bitcoin does differently</vt:lpstr>
      <vt:lpstr>Key idea: implicit consensus</vt:lpstr>
      <vt:lpstr>Consensus algorithm (simplified)</vt:lpstr>
      <vt:lpstr>What can a malicious node do?</vt:lpstr>
      <vt:lpstr>From Bob the merchant’s point of view</vt:lpstr>
      <vt:lpstr>Assumption of honesty is problematic</vt:lpstr>
      <vt:lpstr>Incentive 1: block reward</vt:lpstr>
      <vt:lpstr>There’s a finite supply of bitcoins</vt:lpstr>
      <vt:lpstr>Incentive 2: transaction fees</vt:lpstr>
      <vt:lpstr>Remaining problems</vt:lpstr>
      <vt:lpstr>Proof of work</vt:lpstr>
      <vt:lpstr>Equivalent views of proof of work</vt:lpstr>
      <vt:lpstr>Hash puzzles</vt:lpstr>
      <vt:lpstr>PoW property 1: difficult to compute</vt:lpstr>
      <vt:lpstr>PoW property 2: parameterizable cost</vt:lpstr>
      <vt:lpstr>Key security assumption</vt:lpstr>
      <vt:lpstr>Solving hash puzzles is probabilistic</vt:lpstr>
      <vt:lpstr>PoW property 3: trivial to verify</vt:lpstr>
      <vt:lpstr>Mining economics</vt:lpstr>
      <vt:lpstr>Bitcoin is bootstrapped</vt:lpstr>
      <vt:lpstr>What can a “51% attacker” do?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394B Introduction</dc:title>
  <dc:creator>Marco Canini</dc:creator>
  <cp:lastModifiedBy>Marco Canini</cp:lastModifiedBy>
  <cp:revision>19</cp:revision>
  <dcterms:created xsi:type="dcterms:W3CDTF">2018-01-31T11:40:31Z</dcterms:created>
  <dcterms:modified xsi:type="dcterms:W3CDTF">2018-02-04T11:57:36Z</dcterms:modified>
</cp:coreProperties>
</file>