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C29865-0762-8D45-86F4-5FD60711FC41}" v="42" dt="2020-06-02T02:48:29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8D5C8-CB0A-EB41-A963-A588BF997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5E52B2-2BB7-8E4C-9983-BBA79A978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7E4E-37A8-E348-BD56-AF5DEAC0C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B451-DF09-0445-AE48-40C1EB2145C8}" type="datetimeFigureOut">
              <a:rPr lang="en-US" smtClean="0"/>
              <a:t>6/1/20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898B1-4EF8-624B-843E-844968C76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7B48D9-4B1C-FE4F-A889-8E0965F95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B7E5-C4B7-194A-9861-8117B497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0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A5577-4733-6F49-8684-3A99496D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2F2D40-605B-BC4F-8C94-4DD17BFE72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74899-475E-384E-9D9A-0D89E8A05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B451-DF09-0445-AE48-40C1EB2145C8}" type="datetimeFigureOut">
              <a:rPr lang="en-US" smtClean="0"/>
              <a:t>6/1/20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A08E2-F84D-8C43-93C9-2F39BD114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E6F3D-0E5C-F745-9750-A9553ADC9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B7E5-C4B7-194A-9861-8117B497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588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B77388-BF75-9C46-8718-3D1A80A0C2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C246AD-4BB1-3243-AC46-7C9C7BA82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D8351-BE69-E049-8088-E5A87B98C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B451-DF09-0445-AE48-40C1EB2145C8}" type="datetimeFigureOut">
              <a:rPr lang="en-US" smtClean="0"/>
              <a:t>6/1/20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1D07E-BE96-3A42-8A20-D864B3BEE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4BCC7-4684-784A-97E3-2DCDBBB17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B7E5-C4B7-194A-9861-8117B497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29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314C0-B49E-FC40-8E9A-27FB0FAA3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569BC-4083-1343-B093-6A22442A6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AE5CF-6CD2-304F-B651-72E53051E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B451-DF09-0445-AE48-40C1EB2145C8}" type="datetimeFigureOut">
              <a:rPr lang="en-US" smtClean="0"/>
              <a:t>6/1/20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8D3B1-72A0-3D46-90E6-5871EA976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A14B7-3EDD-7A4F-80B9-68978CBD2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B7E5-C4B7-194A-9861-8117B497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09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F2A25-A2D7-254C-8BB8-A471E14E2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0D492-4CAB-E14E-9239-F3968BFE0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6AE8B-697A-7543-9DA5-696243532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B451-DF09-0445-AE48-40C1EB2145C8}" type="datetimeFigureOut">
              <a:rPr lang="en-US" smtClean="0"/>
              <a:t>6/1/20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49DCF-C334-8E4C-94F5-80C8C9A63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DC286-B166-FE42-8817-D39DCE700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B7E5-C4B7-194A-9861-8117B497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41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35A31-AEC1-3F49-B8EF-1418CB605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16F0A-203F-014C-AE4C-B77788920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BD79D8-14A5-FC41-9D2B-B3D6E0E19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618139-7AEF-024F-A1BF-0585A1CBA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B451-DF09-0445-AE48-40C1EB2145C8}" type="datetimeFigureOut">
              <a:rPr lang="en-US" smtClean="0"/>
              <a:t>6/1/20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1B224-E6DF-9846-81A6-B0B3800D8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DF2755-10C9-ED41-A830-0F6A4BBE3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B7E5-C4B7-194A-9861-8117B497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962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624BB-A0C2-844A-A03A-2542F47D7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A1D2E-D055-4F4C-81DA-3ED4C2F64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595778-76C1-BB4F-B35E-989EB0B32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EAACED-69AC-D244-B462-F32ACAE38E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61FBB0-44F9-204D-81CA-303B8BECF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E35B28-5EEC-EE4B-BDD0-545054AAF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B451-DF09-0445-AE48-40C1EB2145C8}" type="datetimeFigureOut">
              <a:rPr lang="en-US" smtClean="0"/>
              <a:t>6/1/20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5024A-113A-F940-A21F-B794BA6B9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B42122-5E50-C64C-9606-297EA112F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B7E5-C4B7-194A-9861-8117B497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9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DE9EC-F679-504F-8574-88FFC3703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A6B287-E2C3-7F48-9CED-82DE09F57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B451-DF09-0445-AE48-40C1EB2145C8}" type="datetimeFigureOut">
              <a:rPr lang="en-US" smtClean="0"/>
              <a:t>6/1/20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F4EEE0-2684-1140-A2D6-8E3D114CB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DD986C-AF7E-7741-A29D-077C8134A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B7E5-C4B7-194A-9861-8117B497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99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C0991F-29DE-C54E-B9A0-91971704E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B451-DF09-0445-AE48-40C1EB2145C8}" type="datetimeFigureOut">
              <a:rPr lang="en-US" smtClean="0"/>
              <a:t>6/1/20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3C5145-2651-034F-93EF-2074C0813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DE196A-E102-774B-8BA0-551E0056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B7E5-C4B7-194A-9861-8117B497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8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A7501-54A7-2740-97AA-699B68538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B8D61-6A6B-AA4E-A13D-3C9F5B4A6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9E494C-C86C-214C-8954-BF2C2D84C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C690F4-083F-8A42-91E9-78225DDAA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B451-DF09-0445-AE48-40C1EB2145C8}" type="datetimeFigureOut">
              <a:rPr lang="en-US" smtClean="0"/>
              <a:t>6/1/20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D0BABF-FB50-234B-9A9D-B28A91F96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E2C21-F32A-E144-896D-C9F2812D4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B7E5-C4B7-194A-9861-8117B497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89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5C4FB-53A7-1D45-9D2A-D253EC135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107068-3CA6-0948-99A5-9B27461D56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A8E5A-A21B-6043-882B-C27FFAC4A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8649C1-A1D0-0949-A394-1646E0E90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B451-DF09-0445-AE48-40C1EB2145C8}" type="datetimeFigureOut">
              <a:rPr lang="en-US" smtClean="0"/>
              <a:t>6/1/20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CD8E3-794D-0643-8FF5-5D8F30F79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9C207-0014-2F49-B9A3-46E0B5892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B7E5-C4B7-194A-9861-8117B497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51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D9F141-A9A4-B446-9C0E-B62B44017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65F195-2348-2249-A623-6E26B1573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4CCCE-A956-ED41-B67E-12F1869325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EB451-DF09-0445-AE48-40C1EB2145C8}" type="datetimeFigureOut">
              <a:rPr lang="en-US" smtClean="0"/>
              <a:t>6/1/20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811A6-D011-A249-8DEF-16BE3EA8E7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17213-AE86-904B-938C-3340FAD0AD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DB7E5-C4B7-194A-9861-8117B497B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6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red.com/gadgetlab/2012/08/apple-amazon-mat-honan-hacking/all/" TargetMode="External"/><Relationship Id="rId2" Type="http://schemas.openxmlformats.org/officeDocument/2006/relationships/hyperlink" Target="http://en.wikipedia.org/wiki/Sarah_Palin_email_hac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dium.com/p/24eb09e026d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2511884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times.com/2011/06/14/technology/14security.html" TargetMode="External"/><Relationship Id="rId2" Type="http://schemas.openxmlformats.org/officeDocument/2006/relationships/hyperlink" Target="https://github.com/hackappcom/ibrut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hackaday.com/2009/07/29/black-hat-2009-breaking-ssl-with-null-characters/" TargetMode="External"/><Relationship Id="rId4" Type="http://schemas.openxmlformats.org/officeDocument/2006/relationships/hyperlink" Target="https://bitcoin.org/en/alert/2013-08-11-android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7CC7B-82D9-BC48-BAEA-073FA9C275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 – Intro</a:t>
            </a:r>
            <a:br>
              <a:rPr lang="en-US" dirty="0"/>
            </a:br>
            <a:r>
              <a:rPr lang="en-US" sz="4400" dirty="0"/>
              <a:t>CS 230 – Computer Systems Security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01C921-02D9-9A40-824D-F05992B0F6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Marco </a:t>
            </a:r>
            <a:r>
              <a:rPr lang="en-US" dirty="0" err="1"/>
              <a:t>Canini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520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3E2F5-F931-DC47-872C-24FFB0F62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buffer overflows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34C22-0E39-D24D-A05B-7E181AF56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What's the threat model, policy?</a:t>
            </a:r>
          </a:p>
          <a:p>
            <a:r>
              <a:rPr lang="en-US" dirty="0"/>
              <a:t>Assume that adversary can connect to web server, supply any inputs</a:t>
            </a:r>
          </a:p>
          <a:p>
            <a:pPr lvl="1"/>
            <a:r>
              <a:rPr lang="en-US" dirty="0"/>
              <a:t>Threat model: adversary doesn't have access to machine but can send any request it wants</a:t>
            </a:r>
          </a:p>
          <a:p>
            <a:r>
              <a:rPr lang="en-US" dirty="0"/>
              <a:t>Policy is a bit fuzzy: only perform operations intended by programmer?</a:t>
            </a:r>
          </a:p>
          <a:p>
            <a:pPr lvl="1"/>
            <a:r>
              <a:rPr lang="en-US" dirty="0"/>
              <a:t>E.g., don't want adversary to steal data, bypass checks, install backdoors</a:t>
            </a:r>
          </a:p>
          <a:p>
            <a:pPr lvl="1"/>
            <a:r>
              <a:rPr lang="en-US" dirty="0"/>
              <a:t>What the code does: overly specific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if there is a bug, the system does what the wrong code does.</a:t>
            </a:r>
          </a:p>
          <a:p>
            <a:r>
              <a:rPr lang="en-US" dirty="0"/>
              <a:t>Web server software is the mechanism: it enforces the policy</a:t>
            </a:r>
          </a:p>
        </p:txBody>
      </p:sp>
    </p:spTree>
    <p:extLst>
      <p:ext uri="{BB962C8B-B14F-4D97-AF65-F5344CB8AC3E}">
        <p14:creationId xmlns:p14="http://schemas.microsoft.com/office/powerpoint/2010/main" val="2350222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3E2F5-F931-DC47-872C-24FFB0F62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buffer overflows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34C22-0E39-D24D-A05B-7E181AF56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2000"/>
              </a:spcAft>
            </a:pPr>
            <a:r>
              <a:rPr lang="en-US" dirty="0"/>
              <a:t>Consider the following simplified example code from a web server: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int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read_req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(void) {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  char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[128];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  int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  gets(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atoi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buf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  return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lvl="0">
              <a:spcBef>
                <a:spcPts val="2000"/>
              </a:spcBef>
            </a:pPr>
            <a:r>
              <a:rPr lang="en-US" dirty="0">
                <a:solidFill>
                  <a:prstClr val="black"/>
                </a:solidFill>
              </a:rPr>
              <a:t>What can go wrong?</a:t>
            </a:r>
          </a:p>
        </p:txBody>
      </p:sp>
    </p:spTree>
    <p:extLst>
      <p:ext uri="{BB962C8B-B14F-4D97-AF65-F5344CB8AC3E}">
        <p14:creationId xmlns:p14="http://schemas.microsoft.com/office/powerpoint/2010/main" val="3654145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8789C-0431-084C-8FF6-BB407A363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CPU, registers, x86 calling convention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EAA08-273A-0B4B-A69B-DC5E36135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96255" cy="435133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esp</a:t>
            </a:r>
            <a:r>
              <a:rPr lang="en-US" sz="2400" dirty="0"/>
              <a:t>: stack pointer, points to the last thing on the stack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ebp</a:t>
            </a:r>
            <a:r>
              <a:rPr lang="en-US" sz="2400" dirty="0"/>
              <a:t>: base frame pointer, used to save the previous version of $</a:t>
            </a:r>
            <a:r>
              <a:rPr lang="en-US" sz="2400" dirty="0" err="1"/>
              <a:t>esp</a:t>
            </a:r>
            <a:endParaRPr lang="en-US" sz="2400" dirty="0"/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eip</a:t>
            </a:r>
            <a:r>
              <a:rPr lang="en-US" sz="2400" dirty="0"/>
              <a:t>: instruction pointer, it’s the next instruction executed by CPU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CC01DE-5377-3846-A7EC-9634E11BE023}"/>
              </a:ext>
            </a:extLst>
          </p:cNvPr>
          <p:cNvSpPr txBox="1"/>
          <p:nvPr/>
        </p:nvSpPr>
        <p:spPr>
          <a:xfrm>
            <a:off x="6011917" y="1825625"/>
            <a:ext cx="511229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callee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400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400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sz="2400" dirty="0">
              <a:solidFill>
                <a:srgbClr val="B0004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caller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400" b="1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return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callee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4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4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4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sz="24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17740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8789C-0431-084C-8FF6-BB407A363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CPU, registers, x86 calling convention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EAA08-273A-0B4B-A69B-DC5E36135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96255" cy="435133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esp</a:t>
            </a:r>
            <a:r>
              <a:rPr lang="en-US" sz="2400" dirty="0"/>
              <a:t>: stack pointer, points to the last thing on the stack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ebp</a:t>
            </a:r>
            <a:r>
              <a:rPr lang="en-US" sz="2400" dirty="0"/>
              <a:t>: base frame pointer, used to save the previous version of $</a:t>
            </a:r>
            <a:r>
              <a:rPr lang="en-US" sz="2400" dirty="0" err="1"/>
              <a:t>esp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CC01DE-5377-3846-A7EC-9634E11BE023}"/>
              </a:ext>
            </a:extLst>
          </p:cNvPr>
          <p:cNvSpPr txBox="1"/>
          <p:nvPr/>
        </p:nvSpPr>
        <p:spPr>
          <a:xfrm>
            <a:off x="5408545" y="1690688"/>
            <a:ext cx="6391493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caller:</a:t>
            </a:r>
          </a:p>
          <a:p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make new call frame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ebp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save old call frame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esp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-&gt;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ebp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initialize new call frame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callee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call subroutine '</a:t>
            </a:r>
            <a:r>
              <a:rPr lang="en-US" sz="2000" i="1" dirty="0" err="1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callee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’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esp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remove arguments from frame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modify subroutine result</a:t>
            </a:r>
          </a:p>
          <a:p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; (stored in </a:t>
            </a:r>
            <a:r>
              <a:rPr lang="en-US" sz="2000" i="1" dirty="0" err="1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ebp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-&gt;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esp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restore old call frame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ebp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restore old call frame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return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85B5CB-C7DE-B642-9602-0B4F4B24FA35}"/>
              </a:ext>
            </a:extLst>
          </p:cNvPr>
          <p:cNvSpPr txBox="1"/>
          <p:nvPr/>
        </p:nvSpPr>
        <p:spPr>
          <a:xfrm>
            <a:off x="831972" y="4699635"/>
            <a:ext cx="385714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callee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endParaRPr lang="en-US" dirty="0">
              <a:solidFill>
                <a:srgbClr val="B0004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caller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B0004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b="1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return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callee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60182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8789C-0431-084C-8FF6-BB407A363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CPU, registers, x86 calling convention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CC01DE-5377-3846-A7EC-9634E11BE023}"/>
              </a:ext>
            </a:extLst>
          </p:cNvPr>
          <p:cNvSpPr txBox="1"/>
          <p:nvPr/>
        </p:nvSpPr>
        <p:spPr>
          <a:xfrm>
            <a:off x="5408545" y="1690688"/>
            <a:ext cx="6391493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caller:</a:t>
            </a:r>
          </a:p>
          <a:p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make new call frame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ebp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save old call frame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esp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-&gt;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ebp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initialize new call frame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callee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call subroutine '</a:t>
            </a:r>
            <a:r>
              <a:rPr lang="en-US" sz="2000" i="1" dirty="0" err="1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callee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’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esp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remove arguments from frame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modify subroutine result</a:t>
            </a:r>
          </a:p>
          <a:p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; (stored in </a:t>
            </a:r>
            <a:r>
              <a:rPr lang="en-US" sz="2000" i="1" dirty="0" err="1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ebp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-&gt;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esp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restore old call frame</a:t>
            </a: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ebp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restore old call frame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return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85B5CB-C7DE-B642-9602-0B4F4B24FA35}"/>
              </a:ext>
            </a:extLst>
          </p:cNvPr>
          <p:cNvSpPr txBox="1"/>
          <p:nvPr/>
        </p:nvSpPr>
        <p:spPr>
          <a:xfrm>
            <a:off x="1504634" y="1690688"/>
            <a:ext cx="2717411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...  caller ...  |</a:t>
            </a:r>
          </a:p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...  frame  ...  |</a:t>
            </a:r>
          </a:p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...  </a:t>
            </a:r>
            <a:r>
              <a:rPr lang="en-US" dirty="0" err="1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</a:t>
            </a:r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3  ...  |</a:t>
            </a:r>
          </a:p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...  </a:t>
            </a:r>
            <a:r>
              <a:rPr lang="en-US" dirty="0" err="1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</a:t>
            </a:r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2  ...  |</a:t>
            </a:r>
          </a:p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...  </a:t>
            </a:r>
            <a:r>
              <a:rPr lang="en-US" dirty="0" err="1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</a:t>
            </a:r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1  ...  |</a:t>
            </a:r>
          </a:p>
          <a:p>
            <a:r>
              <a:rPr lang="en-US" dirty="0">
                <a:solidFill>
                  <a:srgbClr val="A0A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|  return address  |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    saved %</a:t>
            </a:r>
            <a:r>
              <a:rPr lang="en-US" dirty="0" err="1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ebp</a:t>
            </a:r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|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en-US" dirty="0" err="1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callee’s</a:t>
            </a:r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local var|</a:t>
            </a:r>
          </a:p>
          <a:p>
            <a:r>
              <a:rPr lang="en-US" dirty="0">
                <a:solidFill>
                  <a:srgbClr val="19177C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|       ...        |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+------------------+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6468B3-70B0-9043-B003-D80046E16760}"/>
              </a:ext>
            </a:extLst>
          </p:cNvPr>
          <p:cNvSpPr txBox="1"/>
          <p:nvPr/>
        </p:nvSpPr>
        <p:spPr>
          <a:xfrm>
            <a:off x="4120056" y="1365262"/>
            <a:ext cx="23072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cs typeface="Consolas" panose="020B0609020204030204" pitchFamily="49" charset="0"/>
              </a:rPr>
              <a:t>higher mem addresses</a:t>
            </a:r>
          </a:p>
          <a:p>
            <a:endParaRPr lang="en-US" dirty="0">
              <a:cs typeface="Consolas" panose="020B0609020204030204" pitchFamily="49" charset="0"/>
            </a:endParaRPr>
          </a:p>
          <a:p>
            <a:r>
              <a:rPr lang="en-US" dirty="0">
                <a:cs typeface="Consolas" panose="020B0609020204030204" pitchFamily="49" charset="0"/>
              </a:rPr>
              <a:t>|</a:t>
            </a:r>
          </a:p>
          <a:p>
            <a:r>
              <a:rPr lang="en-US" dirty="0">
                <a:cs typeface="Consolas" panose="020B0609020204030204" pitchFamily="49" charset="0"/>
              </a:rPr>
              <a:t>|  stack</a:t>
            </a:r>
          </a:p>
          <a:p>
            <a:r>
              <a:rPr lang="en-US" dirty="0">
                <a:cs typeface="Consolas" panose="020B0609020204030204" pitchFamily="49" charset="0"/>
              </a:rPr>
              <a:t>|  grows</a:t>
            </a:r>
          </a:p>
          <a:p>
            <a:r>
              <a:rPr lang="en-US" dirty="0">
                <a:cs typeface="Consolas" panose="020B0609020204030204" pitchFamily="49" charset="0"/>
              </a:rPr>
              <a:t>v  down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667570-3CC6-A043-AE76-4BEB1BA1DB69}"/>
              </a:ext>
            </a:extLst>
          </p:cNvPr>
          <p:cNvSpPr txBox="1"/>
          <p:nvPr/>
        </p:nvSpPr>
        <p:spPr>
          <a:xfrm>
            <a:off x="71841" y="1799471"/>
            <a:ext cx="1568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cs typeface="Consolas" panose="020B0609020204030204" pitchFamily="49" charset="0"/>
              </a:rPr>
              <a:t>entry %</a:t>
            </a:r>
            <a:r>
              <a:rPr lang="en-US" dirty="0" err="1">
                <a:cs typeface="Consolas" panose="020B0609020204030204" pitchFamily="49" charset="0"/>
              </a:rPr>
              <a:t>ebp</a:t>
            </a:r>
            <a:r>
              <a:rPr lang="en-US" dirty="0">
                <a:cs typeface="Consolas" panose="020B0609020204030204" pitchFamily="49" charset="0"/>
              </a:rPr>
              <a:t> --&gt;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2E6A52-9461-194E-ABDE-FDA639A48C9A}"/>
              </a:ext>
            </a:extLst>
          </p:cNvPr>
          <p:cNvSpPr txBox="1"/>
          <p:nvPr/>
        </p:nvSpPr>
        <p:spPr>
          <a:xfrm>
            <a:off x="103901" y="4276264"/>
            <a:ext cx="1536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cs typeface="Consolas" panose="020B0609020204030204" pitchFamily="49" charset="0"/>
              </a:rPr>
              <a:t>entry %</a:t>
            </a:r>
            <a:r>
              <a:rPr lang="en-US" dirty="0" err="1">
                <a:cs typeface="Consolas" panose="020B0609020204030204" pitchFamily="49" charset="0"/>
              </a:rPr>
              <a:t>esp</a:t>
            </a:r>
            <a:r>
              <a:rPr lang="en-US" dirty="0">
                <a:cs typeface="Consolas" panose="020B0609020204030204" pitchFamily="49" charset="0"/>
              </a:rPr>
              <a:t> --&gt;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010709-6094-FE46-90B4-5EBEA68504C2}"/>
              </a:ext>
            </a:extLst>
          </p:cNvPr>
          <p:cNvSpPr txBox="1"/>
          <p:nvPr/>
        </p:nvSpPr>
        <p:spPr>
          <a:xfrm>
            <a:off x="168214" y="4875114"/>
            <a:ext cx="1472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cs typeface="Consolas" panose="020B0609020204030204" pitchFamily="49" charset="0"/>
              </a:rPr>
              <a:t>new %</a:t>
            </a:r>
            <a:r>
              <a:rPr lang="en-US" dirty="0" err="1">
                <a:cs typeface="Consolas" panose="020B0609020204030204" pitchFamily="49" charset="0"/>
              </a:rPr>
              <a:t>ebp</a:t>
            </a:r>
            <a:r>
              <a:rPr lang="en-US" dirty="0">
                <a:cs typeface="Consolas" panose="020B0609020204030204" pitchFamily="49" charset="0"/>
              </a:rPr>
              <a:t> --&gt;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8B30D2-EFC2-A946-A937-1337127D4276}"/>
              </a:ext>
            </a:extLst>
          </p:cNvPr>
          <p:cNvSpPr txBox="1"/>
          <p:nvPr/>
        </p:nvSpPr>
        <p:spPr>
          <a:xfrm>
            <a:off x="200274" y="5907227"/>
            <a:ext cx="1440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cs typeface="Consolas" panose="020B0609020204030204" pitchFamily="49" charset="0"/>
              </a:rPr>
              <a:t>new %</a:t>
            </a:r>
            <a:r>
              <a:rPr lang="en-US" dirty="0" err="1">
                <a:cs typeface="Consolas" panose="020B0609020204030204" pitchFamily="49" charset="0"/>
              </a:rPr>
              <a:t>esp</a:t>
            </a:r>
            <a:r>
              <a:rPr lang="en-US" dirty="0">
                <a:cs typeface="Consolas" panose="020B0609020204030204" pitchFamily="49" charset="0"/>
              </a:rPr>
              <a:t> --&gt;</a:t>
            </a:r>
          </a:p>
        </p:txBody>
      </p:sp>
    </p:spTree>
    <p:extLst>
      <p:ext uri="{BB962C8B-B14F-4D97-AF65-F5344CB8AC3E}">
        <p14:creationId xmlns:p14="http://schemas.microsoft.com/office/powerpoint/2010/main" val="1242141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D2BBE-87CB-FA47-9A49-73BF7A898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buffer overflows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21A9C-D7CC-454A-834C-390D0D248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the adversary take advantage of this code?</a:t>
            </a:r>
          </a:p>
          <a:p>
            <a:r>
              <a:rPr lang="en-US" dirty="0"/>
              <a:t>How does the adversary know the address of the buffer?</a:t>
            </a:r>
          </a:p>
          <a:p>
            <a:r>
              <a:rPr lang="en-US" dirty="0"/>
              <a:t>Can we do something interesting beyond overflowing the buffer?</a:t>
            </a:r>
          </a:p>
          <a:p>
            <a:r>
              <a:rPr lang="en-US" dirty="0"/>
              <a:t>What can the adversary do once they are executing code?</a:t>
            </a:r>
          </a:p>
          <a:p>
            <a:r>
              <a:rPr lang="en-US" dirty="0"/>
              <a:t>Why would programmers write such code?</a:t>
            </a:r>
          </a:p>
          <a:p>
            <a:endParaRPr lang="en-US" dirty="0"/>
          </a:p>
          <a:p>
            <a:r>
              <a:rPr lang="en-US" dirty="0"/>
              <a:t>How to avoid mechanism problems?</a:t>
            </a:r>
          </a:p>
          <a:p>
            <a:pPr lvl="1"/>
            <a:r>
              <a:rPr lang="en-US" dirty="0"/>
              <a:t>Reduce the amount of security-critical code</a:t>
            </a:r>
          </a:p>
          <a:p>
            <a:pPr lvl="1"/>
            <a:r>
              <a:rPr lang="en-US" dirty="0"/>
              <a:t>Avoid bugs in security-critical code</a:t>
            </a:r>
          </a:p>
        </p:txBody>
      </p:sp>
    </p:spTree>
    <p:extLst>
      <p:ext uri="{BB962C8B-B14F-4D97-AF65-F5344CB8AC3E}">
        <p14:creationId xmlns:p14="http://schemas.microsoft.com/office/powerpoint/2010/main" val="3913256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D2BBE-87CB-FA47-9A49-73BF7A898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goes wrong #3</a:t>
            </a:r>
            <a:br>
              <a:rPr lang="en-US" dirty="0"/>
            </a:br>
            <a:r>
              <a:rPr lang="en-US" dirty="0"/>
              <a:t>problems with the mechanism – bugs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21A9C-D7CC-454A-834C-390D0D248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solve?</a:t>
            </a:r>
          </a:p>
          <a:p>
            <a:pPr lvl="1"/>
            <a:r>
              <a:rPr lang="en-US" dirty="0"/>
              <a:t>Reduce the amount of security-critical code</a:t>
            </a:r>
          </a:p>
          <a:p>
            <a:pPr lvl="1"/>
            <a:r>
              <a:rPr lang="en-US" dirty="0"/>
              <a:t>Avoid bugs in security-critical code</a:t>
            </a:r>
          </a:p>
        </p:txBody>
      </p:sp>
    </p:spTree>
    <p:extLst>
      <p:ext uri="{BB962C8B-B14F-4D97-AF65-F5344CB8AC3E}">
        <p14:creationId xmlns:p14="http://schemas.microsoft.com/office/powerpoint/2010/main" val="50883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C0B8B-37F0-554D-AEB9-12D32AC23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security?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DD9D6-F75E-794C-91A6-741C83103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Achieving some goal in the presence of an adversary</a:t>
            </a:r>
          </a:p>
          <a:p>
            <a:r>
              <a:rPr lang="en-US" dirty="0"/>
              <a:t>High-level plan for thinking about security:</a:t>
            </a:r>
          </a:p>
          <a:p>
            <a:pPr lvl="1"/>
            <a:r>
              <a:rPr lang="en-US" dirty="0"/>
              <a:t>Policy</a:t>
            </a:r>
          </a:p>
          <a:p>
            <a:pPr lvl="1"/>
            <a:r>
              <a:rPr lang="en-US" dirty="0"/>
              <a:t>Threat model</a:t>
            </a:r>
          </a:p>
          <a:p>
            <a:pPr lvl="1"/>
            <a:r>
              <a:rPr lang="en-US" dirty="0"/>
              <a:t>Mechanism</a:t>
            </a:r>
          </a:p>
          <a:p>
            <a:r>
              <a:rPr lang="en-US" dirty="0"/>
              <a:t>Result: no way for adversary within threat model to violate policy</a:t>
            </a:r>
          </a:p>
          <a:p>
            <a:pPr lvl="1"/>
            <a:r>
              <a:rPr lang="en-US" dirty="0"/>
              <a:t>Note that goal has nothing to say about mechanism</a:t>
            </a:r>
          </a:p>
        </p:txBody>
      </p:sp>
    </p:spTree>
    <p:extLst>
      <p:ext uri="{BB962C8B-B14F-4D97-AF65-F5344CB8AC3E}">
        <p14:creationId xmlns:p14="http://schemas.microsoft.com/office/powerpoint/2010/main" val="1160154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45E38-A8CE-DA48-B127-8E57FD8C9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security hard?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10C33-205F-5649-BB82-50492CD04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Negative goal</a:t>
            </a:r>
          </a:p>
          <a:p>
            <a:r>
              <a:rPr lang="en-US" dirty="0"/>
              <a:t>Need to guarantee policy, assuming the threat model</a:t>
            </a:r>
          </a:p>
          <a:p>
            <a:pPr lvl="1"/>
            <a:r>
              <a:rPr lang="en-US" dirty="0"/>
              <a:t>Difficult to think of all possible ways that attacker might break in</a:t>
            </a:r>
          </a:p>
          <a:p>
            <a:pPr lvl="1"/>
            <a:r>
              <a:rPr lang="en-US" dirty="0"/>
              <a:t>Realistic threat models are open-ended (almost negative models)</a:t>
            </a:r>
          </a:p>
          <a:p>
            <a:r>
              <a:rPr lang="en-US" dirty="0"/>
              <a:t>Contrast: easy to check whether a positive goal is upheld</a:t>
            </a:r>
          </a:p>
          <a:p>
            <a:pPr lvl="1"/>
            <a:r>
              <a:rPr lang="en-US" dirty="0"/>
              <a:t>e.g., Alice can actually read file F</a:t>
            </a:r>
          </a:p>
          <a:p>
            <a:r>
              <a:rPr lang="en-US" dirty="0"/>
              <a:t>Weakest link matters</a:t>
            </a:r>
          </a:p>
          <a:p>
            <a:r>
              <a:rPr lang="en-US" dirty="0"/>
              <a:t>Iterative process: design, update threat model as necessary, etc.</a:t>
            </a:r>
          </a:p>
        </p:txBody>
      </p:sp>
    </p:spTree>
    <p:extLst>
      <p:ext uri="{BB962C8B-B14F-4D97-AF65-F5344CB8AC3E}">
        <p14:creationId xmlns:p14="http://schemas.microsoft.com/office/powerpoint/2010/main" val="1007405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B3FFE-03C4-E84B-A4CD-2BB22ABB3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the point if we can't achieve perfect security?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F00BB-D878-D64A-89E1-AC9E2357C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 system can do, and what a system cannot</a:t>
            </a:r>
          </a:p>
          <a:p>
            <a:r>
              <a:rPr lang="en-US" dirty="0"/>
              <a:t>Manage security risk vs benefit</a:t>
            </a:r>
          </a:p>
          <a:p>
            <a:r>
              <a:rPr lang="en-US" dirty="0"/>
              <a:t>Better security often makes new functionality practical and safe</a:t>
            </a:r>
          </a:p>
        </p:txBody>
      </p:sp>
    </p:spTree>
    <p:extLst>
      <p:ext uri="{BB962C8B-B14F-4D97-AF65-F5344CB8AC3E}">
        <p14:creationId xmlns:p14="http://schemas.microsoft.com/office/powerpoint/2010/main" val="3079585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F6450-C473-A941-8898-D101AC123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goes wrong #1:</a:t>
            </a:r>
            <a:br>
              <a:rPr lang="en-US" dirty="0"/>
            </a:br>
            <a:r>
              <a:rPr lang="en-US" dirty="0"/>
              <a:t>problems with the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A7CA2-75F3-7043-9051-A372C0B7B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>
                <a:hlinkClick r:id="rId2"/>
              </a:rPr>
              <a:t>Sarah Palin's email account</a:t>
            </a:r>
            <a:endParaRPr lang="en-US" dirty="0"/>
          </a:p>
          <a:p>
            <a:r>
              <a:rPr lang="en-US" dirty="0"/>
              <a:t>Example: </a:t>
            </a:r>
            <a:r>
              <a:rPr lang="en-US" dirty="0">
                <a:hlinkClick r:id="rId3"/>
              </a:rPr>
              <a:t>Mat Honan's accounts at Amazon, Apple, Google, etc.</a:t>
            </a:r>
            <a:endParaRPr lang="en-US" dirty="0"/>
          </a:p>
          <a:p>
            <a:r>
              <a:rPr lang="en-US" dirty="0"/>
              <a:t>Example: </a:t>
            </a:r>
            <a:r>
              <a:rPr lang="en-US" dirty="0">
                <a:hlinkClick r:id="rId4"/>
              </a:rPr>
              <a:t>Twitter's @N account hijacking</a:t>
            </a:r>
            <a:endParaRPr lang="en-US" dirty="0"/>
          </a:p>
          <a:p>
            <a:endParaRPr lang="en-US" dirty="0"/>
          </a:p>
          <a:p>
            <a:r>
              <a:rPr lang="en-US" dirty="0"/>
              <a:t>How to solve?</a:t>
            </a:r>
          </a:p>
          <a:p>
            <a:pPr lvl="1"/>
            <a:r>
              <a:rPr lang="en-US" dirty="0"/>
              <a:t>Think hard about implications of policy statements</a:t>
            </a:r>
          </a:p>
          <a:p>
            <a:pPr lvl="1"/>
            <a:r>
              <a:rPr lang="en-US" dirty="0"/>
              <a:t>Some policy checking tools can help, but need a way to specify what's bad</a:t>
            </a:r>
          </a:p>
          <a:p>
            <a:pPr lvl="1"/>
            <a:r>
              <a:rPr lang="en-US" dirty="0"/>
              <a:t>Difficult in distributed systems: don't know what everyone is doing</a:t>
            </a:r>
          </a:p>
        </p:txBody>
      </p:sp>
    </p:spTree>
    <p:extLst>
      <p:ext uri="{BB962C8B-B14F-4D97-AF65-F5344CB8AC3E}">
        <p14:creationId xmlns:p14="http://schemas.microsoft.com/office/powerpoint/2010/main" val="2018405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BDD8-13F6-5A41-9188-236727A1C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goes wrong #2:</a:t>
            </a:r>
            <a:br>
              <a:rPr lang="en-US" dirty="0"/>
            </a:br>
            <a:r>
              <a:rPr lang="en-US" dirty="0"/>
              <a:t>problems with threat model / assumptions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FED75-8EBB-254D-8802-29C9DF715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Example: human factors not accounted for</a:t>
            </a:r>
          </a:p>
          <a:p>
            <a:r>
              <a:rPr lang="en-US" dirty="0"/>
              <a:t>Example: computational assumptions change over time</a:t>
            </a:r>
          </a:p>
          <a:p>
            <a:r>
              <a:rPr lang="en-US" dirty="0"/>
              <a:t>Example: assuming your hardware is trustworthy</a:t>
            </a:r>
          </a:p>
          <a:p>
            <a:r>
              <a:rPr lang="en-US" dirty="0"/>
              <a:t>Example: all SSL certificate CAs are fully trusted</a:t>
            </a:r>
          </a:p>
          <a:p>
            <a:r>
              <a:rPr lang="en-US" dirty="0"/>
              <a:t>Example: machines disconnected from the Internet are secure?</a:t>
            </a:r>
          </a:p>
          <a:p>
            <a:pPr lvl="1"/>
            <a:r>
              <a:rPr lang="en-US" dirty="0">
                <a:hlinkClick r:id="rId2"/>
              </a:rPr>
              <a:t>Stuxnet: Anatomy of a Computer Virus</a:t>
            </a:r>
            <a:endParaRPr lang="en-US" dirty="0"/>
          </a:p>
          <a:p>
            <a:r>
              <a:rPr lang="en-US" dirty="0"/>
              <a:t>Example: assuming good randomness for cryptography</a:t>
            </a:r>
          </a:p>
          <a:p>
            <a:r>
              <a:rPr lang="en-US" dirty="0"/>
              <a:t>Example: subverting military OS security</a:t>
            </a:r>
          </a:p>
          <a:p>
            <a:r>
              <a:rPr lang="en-US" dirty="0"/>
              <a:t>Example: subverting firewalls</a:t>
            </a:r>
          </a:p>
        </p:txBody>
      </p:sp>
    </p:spTree>
    <p:extLst>
      <p:ext uri="{BB962C8B-B14F-4D97-AF65-F5344CB8AC3E}">
        <p14:creationId xmlns:p14="http://schemas.microsoft.com/office/powerpoint/2010/main" val="4003514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BDD8-13F6-5A41-9188-236727A1C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goes wrong #2:</a:t>
            </a:r>
            <a:br>
              <a:rPr lang="en-US" dirty="0"/>
            </a:br>
            <a:r>
              <a:rPr lang="en-US" dirty="0"/>
              <a:t>problems with threat model / assumptions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FED75-8EBB-254D-8802-29C9DF715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solve?</a:t>
            </a:r>
          </a:p>
          <a:p>
            <a:pPr lvl="1"/>
            <a:r>
              <a:rPr lang="en-US" dirty="0"/>
              <a:t>More explicit threat models, to understand possible weaknesses.</a:t>
            </a:r>
          </a:p>
          <a:p>
            <a:pPr lvl="1"/>
            <a:r>
              <a:rPr lang="en-US" dirty="0"/>
              <a:t>Simpler, more general threat models.</a:t>
            </a:r>
          </a:p>
          <a:p>
            <a:pPr lvl="1"/>
            <a:r>
              <a:rPr lang="en-US" dirty="0"/>
              <a:t>Better designs may eliminate / lessen reliance on certain assumptions.</a:t>
            </a:r>
          </a:p>
          <a:p>
            <a:pPr lvl="2"/>
            <a:r>
              <a:rPr lang="en-US" dirty="0"/>
              <a:t>E.g., alternative trust models that don't have fully-trusted CAs.</a:t>
            </a:r>
          </a:p>
          <a:p>
            <a:pPr lvl="2"/>
            <a:r>
              <a:rPr lang="en-US" dirty="0"/>
              <a:t>E.g., authentication mechanisms that aren't susceptible to phishing.</a:t>
            </a:r>
          </a:p>
        </p:txBody>
      </p:sp>
    </p:spTree>
    <p:extLst>
      <p:ext uri="{BB962C8B-B14F-4D97-AF65-F5344CB8AC3E}">
        <p14:creationId xmlns:p14="http://schemas.microsoft.com/office/powerpoint/2010/main" val="4081786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CF841-A033-DA49-A673-BCBE6B49F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goes wrong #3</a:t>
            </a:r>
            <a:br>
              <a:rPr lang="en-US" dirty="0"/>
            </a:br>
            <a:r>
              <a:rPr lang="en-US" dirty="0"/>
              <a:t>problems with the mechanism – bugs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9F588-F2E6-5440-87D3-A668A8EC2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Example: </a:t>
            </a:r>
            <a:r>
              <a:rPr lang="en-US" dirty="0">
                <a:hlinkClick r:id="rId2"/>
              </a:rPr>
              <a:t>Apple's iCloud password-guessing rate limits</a:t>
            </a:r>
            <a:endParaRPr lang="en-US" dirty="0"/>
          </a:p>
          <a:p>
            <a:r>
              <a:rPr lang="en-US" dirty="0"/>
              <a:t>Example: </a:t>
            </a:r>
            <a:r>
              <a:rPr lang="en-US" dirty="0">
                <a:hlinkClick r:id="rId3"/>
              </a:rPr>
              <a:t>Missing access control checks in Citigroup's credit card web site</a:t>
            </a:r>
            <a:endParaRPr lang="en-US" dirty="0"/>
          </a:p>
          <a:p>
            <a:r>
              <a:rPr lang="en-US" dirty="0"/>
              <a:t>Example: </a:t>
            </a:r>
            <a:r>
              <a:rPr lang="en-US" dirty="0">
                <a:hlinkClick r:id="rId4"/>
              </a:rPr>
              <a:t>Android's Java </a:t>
            </a:r>
            <a:r>
              <a:rPr lang="en-US" dirty="0" err="1">
                <a:hlinkClick r:id="rId4"/>
              </a:rPr>
              <a:t>SecureRandom</a:t>
            </a:r>
            <a:r>
              <a:rPr lang="en-US" dirty="0">
                <a:hlinkClick r:id="rId4"/>
              </a:rPr>
              <a:t> weakness leads to Bitcoin theft</a:t>
            </a:r>
            <a:endParaRPr lang="en-US" dirty="0"/>
          </a:p>
          <a:p>
            <a:r>
              <a:rPr lang="en-US" dirty="0"/>
              <a:t>Example: bugs in sandbox (NaCl, </a:t>
            </a:r>
            <a:r>
              <a:rPr lang="en-US" dirty="0" err="1"/>
              <a:t>Javascript</a:t>
            </a:r>
            <a:r>
              <a:rPr lang="en-US" dirty="0"/>
              <a:t>, Java runtime)</a:t>
            </a:r>
          </a:p>
          <a:p>
            <a:r>
              <a:rPr lang="en-US" dirty="0"/>
              <a:t>Example: </a:t>
            </a:r>
            <a:r>
              <a:rPr lang="en-US" dirty="0">
                <a:hlinkClick r:id="rId5"/>
              </a:rPr>
              <a:t>Moxie Marlinspike's SSL certificate name checking bug</a:t>
            </a:r>
            <a:endParaRPr lang="en-US" dirty="0"/>
          </a:p>
          <a:p>
            <a:r>
              <a:rPr lang="en-US" dirty="0"/>
              <a:t>Example: buffer overflows</a:t>
            </a:r>
          </a:p>
          <a:p>
            <a:pPr lvl="1"/>
            <a:r>
              <a:rPr lang="en-US" dirty="0"/>
              <a:t>Let’s see a case study</a:t>
            </a:r>
          </a:p>
        </p:txBody>
      </p:sp>
    </p:spTree>
    <p:extLst>
      <p:ext uri="{BB962C8B-B14F-4D97-AF65-F5344CB8AC3E}">
        <p14:creationId xmlns:p14="http://schemas.microsoft.com/office/powerpoint/2010/main" val="1209311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3E2F5-F931-DC47-872C-24FFB0F62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study: buffer overflows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34C22-0E39-D24D-A05B-7E181AF56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a web server</a:t>
            </a:r>
          </a:p>
          <a:p>
            <a:r>
              <a:rPr lang="en-US" dirty="0"/>
              <a:t>Often times, the web server's code is responsible for security</a:t>
            </a:r>
          </a:p>
          <a:p>
            <a:pPr lvl="1"/>
            <a:r>
              <a:rPr lang="en-US" dirty="0"/>
              <a:t>E.g., checking which URLs can be accessed, checking SSL client certs, etc.</a:t>
            </a:r>
          </a:p>
          <a:p>
            <a:r>
              <a:rPr lang="en-US" dirty="0"/>
              <a:t>Thus, bugs in the server's code can lead to security compromises</a:t>
            </a:r>
          </a:p>
        </p:txBody>
      </p:sp>
    </p:spTree>
    <p:extLst>
      <p:ext uri="{BB962C8B-B14F-4D97-AF65-F5344CB8AC3E}">
        <p14:creationId xmlns:p14="http://schemas.microsoft.com/office/powerpoint/2010/main" val="3054137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1359</TotalTime>
  <Words>1179</Words>
  <Application>Microsoft Macintosh PowerPoint</Application>
  <PresentationFormat>Widescreen</PresentationFormat>
  <Paragraphs>168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Consolas</vt:lpstr>
      <vt:lpstr>Office Theme</vt:lpstr>
      <vt:lpstr>1 – Intro CS 230 – Computer Systems Security</vt:lpstr>
      <vt:lpstr>What is security?</vt:lpstr>
      <vt:lpstr>Why is security hard?</vt:lpstr>
      <vt:lpstr>What's the point if we can't achieve perfect security?</vt:lpstr>
      <vt:lpstr>What goes wrong #1: problems with the policy</vt:lpstr>
      <vt:lpstr>What goes wrong #2: problems with threat model / assumptions</vt:lpstr>
      <vt:lpstr>What goes wrong #2: problems with threat model / assumptions</vt:lpstr>
      <vt:lpstr>What goes wrong #3 problems with the mechanism – bugs</vt:lpstr>
      <vt:lpstr>Case study: buffer overflows</vt:lpstr>
      <vt:lpstr>Case study: buffer overflows</vt:lpstr>
      <vt:lpstr>Case study: buffer overflows</vt:lpstr>
      <vt:lpstr>Recall CPU, registers, x86 calling convention</vt:lpstr>
      <vt:lpstr>Recall CPU, registers, x86 calling convention</vt:lpstr>
      <vt:lpstr>Recall CPU, registers, x86 calling convention</vt:lpstr>
      <vt:lpstr>Case study: buffer overflows</vt:lpstr>
      <vt:lpstr>What goes wrong #3 problems with the mechanism – bugs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230 – 1</dc:title>
  <dc:creator>Marco Canini</dc:creator>
  <cp:lastModifiedBy>Marco Canini</cp:lastModifiedBy>
  <cp:revision>21</cp:revision>
  <dcterms:created xsi:type="dcterms:W3CDTF">2020-06-01T04:10:07Z</dcterms:created>
  <dcterms:modified xsi:type="dcterms:W3CDTF">2020-06-02T02:49:35Z</dcterms:modified>
</cp:coreProperties>
</file>