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27" r:id="rId1"/>
  </p:sldMasterIdLst>
  <p:notesMasterIdLst>
    <p:notesMasterId r:id="rId56"/>
  </p:notesMasterIdLst>
  <p:handoutMasterIdLst>
    <p:handoutMasterId r:id="rId57"/>
  </p:handoutMasterIdLst>
  <p:sldIdLst>
    <p:sldId id="341" r:id="rId2"/>
    <p:sldId id="483" r:id="rId3"/>
    <p:sldId id="477" r:id="rId4"/>
    <p:sldId id="441" r:id="rId5"/>
    <p:sldId id="442" r:id="rId6"/>
    <p:sldId id="471" r:id="rId7"/>
    <p:sldId id="443" r:id="rId8"/>
    <p:sldId id="472" r:id="rId9"/>
    <p:sldId id="444" r:id="rId10"/>
    <p:sldId id="445" r:id="rId11"/>
    <p:sldId id="423" r:id="rId12"/>
    <p:sldId id="478" r:id="rId13"/>
    <p:sldId id="424" r:id="rId14"/>
    <p:sldId id="425" r:id="rId15"/>
    <p:sldId id="426" r:id="rId16"/>
    <p:sldId id="427" r:id="rId17"/>
    <p:sldId id="428" r:id="rId18"/>
    <p:sldId id="429" r:id="rId19"/>
    <p:sldId id="430" r:id="rId20"/>
    <p:sldId id="431" r:id="rId21"/>
    <p:sldId id="434" r:id="rId22"/>
    <p:sldId id="435" r:id="rId23"/>
    <p:sldId id="479" r:id="rId24"/>
    <p:sldId id="436" r:id="rId25"/>
    <p:sldId id="437" r:id="rId26"/>
    <p:sldId id="438" r:id="rId27"/>
    <p:sldId id="439" r:id="rId28"/>
    <p:sldId id="480" r:id="rId29"/>
    <p:sldId id="447" r:id="rId30"/>
    <p:sldId id="448" r:id="rId31"/>
    <p:sldId id="449" r:id="rId32"/>
    <p:sldId id="450" r:id="rId33"/>
    <p:sldId id="474" r:id="rId34"/>
    <p:sldId id="475" r:id="rId35"/>
    <p:sldId id="451" r:id="rId36"/>
    <p:sldId id="473" r:id="rId37"/>
    <p:sldId id="452" r:id="rId38"/>
    <p:sldId id="453" r:id="rId39"/>
    <p:sldId id="454" r:id="rId40"/>
    <p:sldId id="481" r:id="rId41"/>
    <p:sldId id="482" r:id="rId42"/>
    <p:sldId id="455" r:id="rId43"/>
    <p:sldId id="456" r:id="rId44"/>
    <p:sldId id="457" r:id="rId45"/>
    <p:sldId id="458" r:id="rId46"/>
    <p:sldId id="459" r:id="rId47"/>
    <p:sldId id="460" r:id="rId48"/>
    <p:sldId id="461" r:id="rId49"/>
    <p:sldId id="462" r:id="rId50"/>
    <p:sldId id="463" r:id="rId51"/>
    <p:sldId id="466" r:id="rId52"/>
    <p:sldId id="467" r:id="rId53"/>
    <p:sldId id="468" r:id="rId54"/>
    <p:sldId id="470" r:id="rId55"/>
  </p:sldIdLst>
  <p:sldSz cx="12192000" cy="6858000"/>
  <p:notesSz cx="10234613" cy="7099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Verdana" charset="0"/>
        <a:ea typeface="ＭＳ Ｐゴシック" charset="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 userDrawn="1">
          <p15:clr>
            <a:srgbClr val="A4A3A4"/>
          </p15:clr>
        </p15:guide>
        <p15:guide id="2" pos="3224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 " initials="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8000"/>
    <a:srgbClr val="FF8000"/>
    <a:srgbClr val="777777"/>
    <a:srgbClr val="969696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22" autoAdjust="0"/>
    <p:restoredTop sz="85986" autoAdjust="0"/>
  </p:normalViewPr>
  <p:slideViewPr>
    <p:cSldViewPr>
      <p:cViewPr varScale="1">
        <p:scale>
          <a:sx n="109" d="100"/>
          <a:sy n="109" d="100"/>
        </p:scale>
        <p:origin x="1264" y="19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493" y="-72"/>
      </p:cViewPr>
      <p:guideLst>
        <p:guide orient="horz" pos="2236"/>
        <p:guide pos="322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commentAuthors" Target="commentAuthors.xml"/><Relationship Id="rId5" Type="http://schemas.openxmlformats.org/officeDocument/2006/relationships/slide" Target="slides/slide4.xml"/><Relationship Id="rId61" Type="http://schemas.openxmlformats.org/officeDocument/2006/relationships/theme" Target="theme/theme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notesMaster" Target="notesMasters/notes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presProps" Target="pres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emf"/><Relationship Id="rId2" Type="http://schemas.openxmlformats.org/officeDocument/2006/relationships/image" Target="../media/image12.emf"/><Relationship Id="rId1" Type="http://schemas.openxmlformats.org/officeDocument/2006/relationships/image" Target="../media/image1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743619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r>
              <a:rPr lang="en-US" dirty="0"/>
              <a:t>Marco Canini</a:t>
            </a:r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022" y="6743619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fld id="{69D72ABC-172D-1C43-B104-3CCEDC7FEA5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95694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797022" y="0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752725" y="533400"/>
            <a:ext cx="4729163" cy="26606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=""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023005" y="3370709"/>
            <a:ext cx="8188606" cy="3195621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743619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 eaLnBrk="1" hangingPunct="1">
              <a:defRPr sz="1300">
                <a:latin typeface="Arial" charset="0"/>
              </a:defRPr>
            </a:lvl1pPr>
          </a:lstStyle>
          <a:p>
            <a:r>
              <a:rPr lang="en-US"/>
              <a:t>Gildas Avoine</a:t>
            </a:r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797022" y="6743619"/>
            <a:ext cx="4435304" cy="35458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xmlns="" val="1"/>
            </a:ex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 eaLnBrk="1" hangingPunct="1">
              <a:defRPr sz="1300">
                <a:latin typeface="Arial" charset="0"/>
              </a:defRPr>
            </a:lvl1pPr>
          </a:lstStyle>
          <a:p>
            <a:fld id="{929B7364-6128-7345-A504-A4AD8B7F3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891443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r>
              <a:rPr lang="en-US"/>
              <a:t>Gildas Avoine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1B3F84A-6DCB-6146-B39D-030C9A738A1E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4313" y="533400"/>
            <a:ext cx="4727575" cy="2660650"/>
          </a:xfrm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Image source:</a:t>
            </a:r>
            <a:r>
              <a:rPr lang="en-US" baseline="0" dirty="0"/>
              <a:t> http://</a:t>
            </a:r>
            <a:r>
              <a:rPr lang="en-US" baseline="0" dirty="0" err="1"/>
              <a:t>www.scmagazine.com</a:t>
            </a:r>
            <a:r>
              <a:rPr lang="en-US" baseline="0" dirty="0"/>
              <a:t>/top-five-data-breaches-in-2013so-far/slideshow/1387/#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609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58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4493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279892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992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9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009740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1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03297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1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17481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60217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1026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30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35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83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36809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636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57691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62587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5587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500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38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752725" y="533400"/>
            <a:ext cx="4729163" cy="2660650"/>
          </a:xfrm>
          <a:ln/>
        </p:spPr>
      </p:sp>
      <p:sp>
        <p:nvSpPr>
          <p:cNvPr id="3338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89930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587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58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31029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298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1299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415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63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2563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49526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3346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3347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62771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5394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539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62282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42" name="Rectangle 102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4313" y="531813"/>
            <a:ext cx="4730750" cy="2662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1744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317" y="3372403"/>
            <a:ext cx="9323981" cy="31951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855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509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50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304432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9216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91345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68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968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5176596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870401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06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1756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181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067063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0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4121575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22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17633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4313" y="531813"/>
            <a:ext cx="4730750" cy="2662237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242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5317" y="3372403"/>
            <a:ext cx="9323981" cy="319515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5651053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040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76164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042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30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69946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24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869699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44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17521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59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38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795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538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9417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6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91223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4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9231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362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997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2751138" y="533400"/>
            <a:ext cx="4732337" cy="266223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399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363727" y="3372403"/>
            <a:ext cx="7507160" cy="319398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6661" tIns="48331" rIns="96661" bIns="48331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22608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6769" y="4624670"/>
            <a:ext cx="11408833" cy="1313323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02580" y="5937990"/>
            <a:ext cx="9383021" cy="373162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2" y="6425643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2" y="6425643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7" name="Rectangle 6"/>
          <p:cNvSpPr/>
          <p:nvPr/>
        </p:nvSpPr>
        <p:spPr>
          <a:xfrm>
            <a:off x="376768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66523" y="174815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1" name="Rectangle 10"/>
          <p:cNvSpPr/>
          <p:nvPr/>
        </p:nvSpPr>
        <p:spPr>
          <a:xfrm>
            <a:off x="6165851" y="228600"/>
            <a:ext cx="2743200" cy="203911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BD5B99D5-9E2C-1E4B-959C-C90C33D6BC4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24811" y="5004300"/>
            <a:ext cx="3382266" cy="110046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Content Placeholder 2"/>
          <p:cNvSpPr>
            <a:spLocks noGrp="1"/>
          </p:cNvSpPr>
          <p:nvPr>
            <p:ph sz="half" idx="17"/>
          </p:nvPr>
        </p:nvSpPr>
        <p:spPr>
          <a:xfrm>
            <a:off x="670562" y="1985963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Content Placeholder 2"/>
          <p:cNvSpPr>
            <a:spLocks noGrp="1"/>
          </p:cNvSpPr>
          <p:nvPr>
            <p:ph sz="half" idx="18"/>
          </p:nvPr>
        </p:nvSpPr>
        <p:spPr>
          <a:xfrm>
            <a:off x="670562" y="4164965"/>
            <a:ext cx="4876551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TextBox 12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C381-ACB7-C64F-85E6-C4C4B22DE3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9" y="228600"/>
            <a:ext cx="460163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4340352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58369" y="273053"/>
            <a:ext cx="6129865" cy="585311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4" y="3733803"/>
            <a:ext cx="4340352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1" y="6423588"/>
            <a:ext cx="2049929" cy="365125"/>
          </a:xfrm>
        </p:spPr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145742" y="6423588"/>
            <a:ext cx="4422588" cy="365125"/>
          </a:xfrm>
        </p:spPr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66523" y="174815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9205" y="3124200"/>
            <a:ext cx="5197696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1" y="228600"/>
            <a:ext cx="4614211" cy="6345238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9205" y="3995737"/>
            <a:ext cx="5197696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1" y="6423588"/>
            <a:ext cx="2049929" cy="365125"/>
          </a:xfrm>
        </p:spPr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1" y="6423588"/>
            <a:ext cx="4006851" cy="365125"/>
          </a:xfrm>
        </p:spPr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0C2BC2-BEBB-E545-B148-352560EFD9B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320148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342" y="4424082"/>
            <a:ext cx="8254876" cy="83371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2" y="228600"/>
            <a:ext cx="8504519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5342" y="5257802"/>
            <a:ext cx="8254876" cy="885825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9069917" y="2377440"/>
            <a:ext cx="2743200" cy="20391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TextBox 9"/>
          <p:cNvSpPr txBox="1"/>
          <p:nvPr/>
        </p:nvSpPr>
        <p:spPr>
          <a:xfrm>
            <a:off x="436284" y="4632792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7" y="228600"/>
            <a:ext cx="851622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8242148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7" y="3733803"/>
            <a:ext cx="8239421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49683" y="6235610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9" y="6235610"/>
            <a:ext cx="61974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523" y="174815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49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9069917" y="4535424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76768" y="228600"/>
            <a:ext cx="5647267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7407" y="2571750"/>
            <a:ext cx="5355511" cy="1162050"/>
          </a:xfrm>
        </p:spPr>
        <p:txBody>
          <a:bodyPr anchor="b">
            <a:normAutofit/>
          </a:bodyPr>
          <a:lstStyle>
            <a:lvl1pPr algn="l">
              <a:defRPr sz="26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125" y="3733803"/>
            <a:ext cx="5353739" cy="2392363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064000" y="6235610"/>
            <a:ext cx="1797864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08129" y="6235610"/>
            <a:ext cx="3454273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66523" y="174815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165851" y="4534726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6165851" y="2381663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5"/>
          </p:nvPr>
        </p:nvSpPr>
        <p:spPr>
          <a:xfrm>
            <a:off x="9070848" y="2381662"/>
            <a:ext cx="2743200" cy="418795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04000" y="3124200"/>
            <a:ext cx="4145280" cy="871538"/>
          </a:xfrm>
        </p:spPr>
        <p:txBody>
          <a:bodyPr anchor="b">
            <a:normAutofit/>
          </a:bodyPr>
          <a:lstStyle>
            <a:lvl1pPr algn="l">
              <a:defRPr sz="26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70542" y="2365248"/>
            <a:ext cx="5653492" cy="418795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04000" y="3995737"/>
            <a:ext cx="4145280" cy="2147888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855201" y="6423588"/>
            <a:ext cx="2049929" cy="365125"/>
          </a:xfrm>
        </p:spPr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588001" y="6423588"/>
            <a:ext cx="4006851" cy="365125"/>
          </a:xfrm>
        </p:spPr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6333816" y="3370730"/>
            <a:ext cx="294091" cy="369332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2400" b="1" baseline="0">
                <a:solidFill>
                  <a:schemeClr val="accent1">
                    <a:lumMod val="60000"/>
                    <a:lumOff val="40000"/>
                  </a:schemeClr>
                </a:solidFill>
              </a:rPr>
              <a:t>+ </a:t>
            </a:r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370540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5" name="Picture Placeholder 12"/>
          <p:cNvSpPr>
            <a:spLocks noGrp="1"/>
          </p:cNvSpPr>
          <p:nvPr>
            <p:ph type="pic" sz="quarter" idx="14"/>
          </p:nvPr>
        </p:nvSpPr>
        <p:spPr>
          <a:xfrm>
            <a:off x="3280833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3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893519-13E9-EA44-A6DF-FCE0E8BBCE1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947402" y="282574"/>
            <a:ext cx="856129" cy="131762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10" name="Rectangle 9"/>
          <p:cNvSpPr/>
          <p:nvPr/>
        </p:nvSpPr>
        <p:spPr>
          <a:xfrm>
            <a:off x="10757647" y="282574"/>
            <a:ext cx="121920" cy="13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302217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61029" y="954742"/>
            <a:ext cx="908424" cy="5171422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58759"/>
            <a:ext cx="9144000" cy="518486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5FA05-4B4A-2A49-9756-504CEA93867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6200000">
            <a:off x="11500968" y="561669"/>
            <a:ext cx="26090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Norm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Marco Canini, © 2020</a:t>
            </a:r>
          </a:p>
        </p:txBody>
      </p:sp>
    </p:spTree>
    <p:extLst>
      <p:ext uri="{BB962C8B-B14F-4D97-AF65-F5344CB8AC3E}">
        <p14:creationId xmlns:p14="http://schemas.microsoft.com/office/powerpoint/2010/main" val="34366228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7816"/>
            <a:ext cx="10972800" cy="11398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3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307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09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844800" cy="457200"/>
          </a:xfrm>
        </p:spPr>
        <p:txBody>
          <a:bodyPr/>
          <a:lstStyle>
            <a:lvl1pPr>
              <a:defRPr/>
            </a:lvl1pPr>
          </a:lstStyle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2011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914400" y="304800"/>
            <a:ext cx="10363200" cy="6248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713DAABB-40C4-C649-99E6-974406B46AD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80174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5080000" cy="4953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6197600" y="1600200"/>
            <a:ext cx="508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197600" y="4152900"/>
            <a:ext cx="5080000" cy="2400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5A3EDA29-FE3F-8F4A-92B9-9BAC605C781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83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889129" y="282574"/>
            <a:ext cx="914400" cy="13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4634" y="134471"/>
            <a:ext cx="10075084" cy="995082"/>
          </a:xfrm>
        </p:spPr>
        <p:txBody>
          <a:bodyPr anchor="b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943" y="1904254"/>
            <a:ext cx="11636188" cy="451933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664692" y="1129553"/>
            <a:ext cx="10078613" cy="774700"/>
          </a:xfrm>
        </p:spPr>
        <p:txBody>
          <a:bodyPr vert="horz" lIns="91440" tIns="45720" rIns="91440" bIns="45720" rtlCol="0" anchor="t" anchorCtr="0">
            <a:noAutofit/>
          </a:bodyPr>
          <a:lstStyle>
            <a:lvl1pPr marL="0" indent="0">
              <a:buNone/>
              <a:defRPr kumimoji="0" sz="2400" b="0" i="0" u="none" strike="noStrike" kern="1200" cap="none" spc="0" normalizeH="0" baseline="0">
                <a:ln>
                  <a:noFill/>
                </a:ln>
                <a:solidFill>
                  <a:schemeClr val="accent3"/>
                </a:solidFill>
                <a:effectLst/>
                <a:uLnTx/>
                <a:uFillTx/>
                <a:latin typeface="Rockwell"/>
                <a:ea typeface="+mj-ea"/>
                <a:cs typeface="Rockwell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4624668"/>
            <a:ext cx="5384800" cy="93345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5562602"/>
            <a:ext cx="5384800" cy="748553"/>
          </a:xfrm>
        </p:spPr>
        <p:txBody>
          <a:bodyPr>
            <a:normAutofit/>
          </a:bodyPr>
          <a:lstStyle>
            <a:lvl1pPr marL="0" indent="0" algn="l">
              <a:spcBef>
                <a:spcPts val="300"/>
              </a:spcBef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2" y="6425643"/>
            <a:ext cx="1643529" cy="36512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414872" y="6425643"/>
            <a:ext cx="3490259" cy="3651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7" name="Rectangle 6"/>
          <p:cNvSpPr/>
          <p:nvPr/>
        </p:nvSpPr>
        <p:spPr>
          <a:xfrm>
            <a:off x="376768" y="228600"/>
            <a:ext cx="5647267" cy="4187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9069917" y="228600"/>
            <a:ext cx="2743200" cy="203911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6165851" y="2377440"/>
            <a:ext cx="2743200" cy="203911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2"/>
          </p:nvPr>
        </p:nvSpPr>
        <p:spPr>
          <a:xfrm>
            <a:off x="6165851" y="22860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4" name="Picture Placeholder 12"/>
          <p:cNvSpPr>
            <a:spLocks noGrp="1"/>
          </p:cNvSpPr>
          <p:nvPr>
            <p:ph type="pic" sz="quarter" idx="13"/>
          </p:nvPr>
        </p:nvSpPr>
        <p:spPr>
          <a:xfrm>
            <a:off x="9069917" y="2377440"/>
            <a:ext cx="2743200" cy="2039112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1779497"/>
            <a:ext cx="4114800" cy="2040905"/>
          </a:xfrm>
        </p:spPr>
        <p:txBody>
          <a:bodyPr lIns="45720" tIns="45720" rIns="45720" anchor="t">
            <a:noAutofit/>
          </a:bodyPr>
          <a:lstStyle>
            <a:lvl1pPr marL="0" indent="0" algn="ctr">
              <a:spcBef>
                <a:spcPts val="600"/>
              </a:spcBef>
              <a:buNone/>
              <a:defRPr sz="4600">
                <a:solidFill>
                  <a:schemeClr val="bg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566523" y="174815"/>
            <a:ext cx="551079" cy="83099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54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78544" y="228600"/>
            <a:ext cx="10934573" cy="634523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0" y="3124203"/>
            <a:ext cx="7518400" cy="1362075"/>
          </a:xfrm>
        </p:spPr>
        <p:txBody>
          <a:bodyPr anchor="b" anchorCtr="0">
            <a:normAutofit/>
          </a:bodyPr>
          <a:lstStyle>
            <a:lvl1pPr algn="l">
              <a:defRPr sz="3200" b="0" cap="none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48000" y="4495803"/>
            <a:ext cx="7518400" cy="1500187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300"/>
              </a:spcBef>
              <a:buNone/>
              <a:defRPr sz="1400" cap="none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78541" y="6248777"/>
            <a:ext cx="1966259" cy="365125"/>
          </a:xfrm>
        </p:spPr>
        <p:txBody>
          <a:bodyPr/>
          <a:lstStyle>
            <a:lvl1pPr algn="l"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48000" y="6248777"/>
            <a:ext cx="75184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1074400" y="6248777"/>
            <a:ext cx="738717" cy="365125"/>
          </a:xfrm>
        </p:spPr>
        <p:txBody>
          <a:bodyPr/>
          <a:lstStyle/>
          <a:p>
            <a:fld id="{1AE541A8-D53F-3F4B-99AF-9027B68691F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671485" y="3110757"/>
            <a:ext cx="347879" cy="61555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4000" b="1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  <p:sp>
        <p:nvSpPr>
          <p:cNvPr id="9" name="Rectangle 8"/>
          <p:cNvSpPr/>
          <p:nvPr/>
        </p:nvSpPr>
        <p:spPr>
          <a:xfrm>
            <a:off x="381002" y="228600"/>
            <a:ext cx="283633" cy="6345238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0947402" y="282574"/>
            <a:ext cx="856129" cy="13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2" name="Rectangle 11"/>
          <p:cNvSpPr/>
          <p:nvPr/>
        </p:nvSpPr>
        <p:spPr>
          <a:xfrm>
            <a:off x="10757647" y="282574"/>
            <a:ext cx="121920" cy="133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66504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2AC320-FB14-E74C-BBA5-D2AD527E09B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10889129" y="282574"/>
            <a:ext cx="914400" cy="13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3388" y="2447368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6504" y="2447368"/>
            <a:ext cx="4876800" cy="367879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7A5B9F-5EED-C54D-9C23-513CD1100D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388" y="2070850"/>
            <a:ext cx="4876800" cy="322729"/>
          </a:xfrm>
          <a:prstGeom prst="rect">
            <a:avLst/>
          </a:prstGeom>
          <a:solidFill>
            <a:schemeClr val="accent3"/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504" y="2070850"/>
            <a:ext cx="4876800" cy="3227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tIns="0" bIns="0" anchor="ctr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4692" y="1985963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13" name="Content Placeholder 2"/>
          <p:cNvSpPr>
            <a:spLocks noGrp="1"/>
          </p:cNvSpPr>
          <p:nvPr>
            <p:ph sz="half" idx="14"/>
          </p:nvPr>
        </p:nvSpPr>
        <p:spPr>
          <a:xfrm>
            <a:off x="664692" y="4164965"/>
            <a:ext cx="10092209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4" name="Rectangle 13"/>
          <p:cNvSpPr/>
          <p:nvPr/>
        </p:nvSpPr>
        <p:spPr>
          <a:xfrm>
            <a:off x="10889129" y="282574"/>
            <a:ext cx="914400" cy="1332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15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1074400" y="242237"/>
            <a:ext cx="738717" cy="365125"/>
          </a:xfrm>
        </p:spPr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0889129" y="282574"/>
            <a:ext cx="914400" cy="1600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0100" y="1985963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664691" y="1985963"/>
            <a:ext cx="4876800" cy="4140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3" name="Content Placeholder 2"/>
          <p:cNvSpPr>
            <a:spLocks noGrp="1"/>
          </p:cNvSpPr>
          <p:nvPr>
            <p:ph sz="half" idx="16"/>
          </p:nvPr>
        </p:nvSpPr>
        <p:spPr>
          <a:xfrm>
            <a:off x="5880100" y="4169664"/>
            <a:ext cx="4876800" cy="196596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TextBox 11"/>
          <p:cNvSpPr txBox="1"/>
          <p:nvPr/>
        </p:nvSpPr>
        <p:spPr>
          <a:xfrm>
            <a:off x="297582" y="0"/>
            <a:ext cx="347879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+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100000">
              <a:schemeClr val="accent3"/>
            </a:gs>
            <a:gs pos="75000">
              <a:schemeClr val="bg1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8943" y="484094"/>
            <a:ext cx="10470775" cy="111610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8943" y="1600203"/>
            <a:ext cx="11636188" cy="48233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060329" y="6423588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8941" y="6423588"/>
            <a:ext cx="81638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074400" y="242237"/>
            <a:ext cx="7387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bg1"/>
                </a:solidFill>
              </a:defRPr>
            </a:lvl1pPr>
          </a:lstStyle>
          <a:p>
            <a:fld id="{EB6D99CD-758A-8E44-A87E-DEF43D26546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  <p:sldLayoutId id="2147483739" r:id="rId12"/>
    <p:sldLayoutId id="2147483740" r:id="rId13"/>
    <p:sldLayoutId id="2147483741" r:id="rId14"/>
    <p:sldLayoutId id="2147483742" r:id="rId15"/>
    <p:sldLayoutId id="2147483743" r:id="rId16"/>
    <p:sldLayoutId id="2147483744" r:id="rId17"/>
    <p:sldLayoutId id="2147483745" r:id="rId18"/>
    <p:sldLayoutId id="2147483746" r:id="rId19"/>
    <p:sldLayoutId id="2147483747" r:id="rId20"/>
    <p:sldLayoutId id="2147483748" r:id="rId21"/>
    <p:sldLayoutId id="2147483749" r:id="rId22"/>
    <p:sldLayoutId id="2147483750" r:id="rId23"/>
    <p:sldLayoutId id="2147483751" r:id="rId24"/>
  </p:sldLayoutIdLst>
  <p:hf hdr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chemeClr val="accent1"/>
          </a:solidFill>
          <a:latin typeface="Rockwell"/>
          <a:ea typeface="+mj-ea"/>
          <a:cs typeface="Rockwell"/>
        </a:defRPr>
      </a:lvl1pPr>
    </p:titleStyle>
    <p:bodyStyle>
      <a:lvl1pPr marL="342000" indent="-342000" algn="l" defTabSz="914400" rtl="0" eaLnBrk="1" latinLnBrk="0" hangingPunct="1">
        <a:spcBef>
          <a:spcPts val="2000"/>
        </a:spcBef>
        <a:buClr>
          <a:schemeClr val="accent6"/>
        </a:buClr>
        <a:buSzPct val="75000"/>
        <a:buFont typeface="Wingdings" pitchFamily="2" charset="2"/>
        <a:buChar char="n"/>
        <a:defRPr sz="2800" kern="1200">
          <a:solidFill>
            <a:schemeClr val="tx1">
              <a:lumMod val="85000"/>
              <a:lumOff val="15000"/>
            </a:schemeClr>
          </a:solidFill>
          <a:latin typeface="Tahoma"/>
          <a:ea typeface="+mn-ea"/>
          <a:cs typeface="Tahoma"/>
        </a:defRPr>
      </a:lvl1pPr>
      <a:lvl2pPr marL="496800" indent="-270000" algn="l" defTabSz="914400" rtl="0" eaLnBrk="1" latinLnBrk="0" hangingPunct="1">
        <a:spcBef>
          <a:spcPts val="600"/>
        </a:spcBef>
        <a:buClr>
          <a:schemeClr val="accent2"/>
        </a:buClr>
        <a:buSzPct val="75000"/>
        <a:buFont typeface="Wingdings" pitchFamily="2" charset="2"/>
        <a:buChar char="n"/>
        <a:defRPr sz="2000" kern="1200">
          <a:solidFill>
            <a:schemeClr val="tx1">
              <a:lumMod val="85000"/>
              <a:lumOff val="15000"/>
            </a:schemeClr>
          </a:solidFill>
          <a:latin typeface="Tahoma"/>
          <a:ea typeface="+mn-ea"/>
          <a:cs typeface="Tahoma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4"/>
        </a:buClr>
        <a:buSzPct val="75000"/>
        <a:buFont typeface="Wingdings" pitchFamily="2" charset="2"/>
        <a:buChar char="n"/>
        <a:defRPr sz="1600" kern="1200">
          <a:solidFill>
            <a:schemeClr val="tx1">
              <a:lumMod val="85000"/>
              <a:lumOff val="15000"/>
            </a:schemeClr>
          </a:solidFill>
          <a:latin typeface="Tahoma"/>
          <a:ea typeface="+mn-ea"/>
          <a:cs typeface="Tahoma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4"/>
        </a:buClr>
        <a:buSzPct val="75000"/>
        <a:buFont typeface="Wingdings" pitchFamily="2" charset="2"/>
        <a:buChar char="n"/>
        <a:defRPr sz="1600" kern="1200">
          <a:solidFill>
            <a:schemeClr val="tx1">
              <a:lumMod val="85000"/>
              <a:lumOff val="15000"/>
            </a:schemeClr>
          </a:solidFill>
          <a:latin typeface="Tahoma"/>
          <a:ea typeface="+mn-ea"/>
          <a:cs typeface="Tahoma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75000"/>
        <a:buFont typeface="Wingdings" pitchFamily="2" charset="2"/>
        <a:buChar char="n"/>
        <a:defRPr sz="1600" kern="1200">
          <a:solidFill>
            <a:schemeClr val="tx1">
              <a:lumMod val="85000"/>
              <a:lumOff val="15000"/>
            </a:schemeClr>
          </a:solidFill>
          <a:latin typeface="Tahoma"/>
          <a:ea typeface="+mn-ea"/>
          <a:cs typeface="Tahoma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75000"/>
        <a:buFont typeface="Wingdings" pitchFamily="2" charset="2"/>
        <a:buChar char=""/>
        <a:defRPr lang="en-US" sz="1800" kern="1200" baseline="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SzPct val="75000"/>
        <a:buFont typeface="Wingdings" pitchFamily="2" charset="2"/>
        <a:buChar char=""/>
        <a:defRPr lang="en-US" sz="1800" kern="1200" baseline="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aida.org/research/security/code-red/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notesSlide" Target="../notesSlides/notesSlide31.xml"/><Relationship Id="rId7" Type="http://schemas.openxmlformats.org/officeDocument/2006/relationships/image" Target="../media/image12.emf"/><Relationship Id="rId2" Type="http://schemas.openxmlformats.org/officeDocument/2006/relationships/slideLayout" Target="../slideLayouts/slideLayout1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11.e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13.e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1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5.emf"/><Relationship Id="rId4" Type="http://schemas.openxmlformats.org/officeDocument/2006/relationships/oleObject" Target="../embeddings/oleObject4.bin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Malware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05000" y="5410200"/>
            <a:ext cx="7037266" cy="9009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dirty="0"/>
              <a:t>CS230: COMPUTER SYSTEMS SECURITY (Summer 2020)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Marco Canini</a:t>
            </a:r>
          </a:p>
        </p:txBody>
      </p:sp>
      <p:sp>
        <p:nvSpPr>
          <p:cNvPr id="9" name="Footer Placeholder 3"/>
          <p:cNvSpPr txBox="1">
            <a:spLocks/>
          </p:cNvSpPr>
          <p:nvPr/>
        </p:nvSpPr>
        <p:spPr>
          <a:xfrm>
            <a:off x="1676400" y="6400803"/>
            <a:ext cx="658009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100" kern="1200">
                <a:solidFill>
                  <a:schemeClr val="tx1">
                    <a:lumMod val="65000"/>
                    <a:lumOff val="35000"/>
                  </a:schemeClr>
                </a:solidFill>
                <a:latin typeface="Verdana" charset="0"/>
                <a:ea typeface="ＭＳ Ｐゴシック" charset="0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5pPr>
            <a:lvl6pPr marL="22860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6pPr>
            <a:lvl7pPr marL="27432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7pPr>
            <a:lvl8pPr marL="32004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8pPr>
            <a:lvl9pPr marL="3657600" algn="l" defTabSz="457200" rtl="0" eaLnBrk="1" latinLnBrk="0" hangingPunct="1">
              <a:defRPr kern="1200">
                <a:solidFill>
                  <a:schemeClr val="tx1"/>
                </a:solidFill>
                <a:latin typeface="Verdana" charset="0"/>
                <a:ea typeface="ＭＳ Ｐゴシック" charset="0"/>
                <a:cs typeface="+mn-cs"/>
              </a:defRPr>
            </a:lvl9pPr>
          </a:lstStyle>
          <a:p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Lecture slides adapted from UC Berkeley CS161 by Vern </a:t>
            </a:r>
            <a:r>
              <a:rPr lang="en-US" sz="9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Paxson</a:t>
            </a:r>
            <a:b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en-US" sz="9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Reproduced with permission</a:t>
            </a:r>
          </a:p>
        </p:txBody>
      </p:sp>
      <p:pic>
        <p:nvPicPr>
          <p:cNvPr id="11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0200" y="381000"/>
            <a:ext cx="1764000" cy="1770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" name="Picture 2" descr="washingtoncourtsystem4_399010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4841" y="1219203"/>
            <a:ext cx="4068000" cy="3055255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309160" y="2514600"/>
            <a:ext cx="1947334" cy="176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154402"/>
      </p:ext>
    </p:extLst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Propagation</a:t>
            </a:r>
            <a:endParaRPr lang="en-US" sz="2800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When virus runs, look for an </a:t>
            </a:r>
            <a:r>
              <a:rPr lang="en-US" dirty="0">
                <a:solidFill>
                  <a:srgbClr val="408000"/>
                </a:solidFill>
              </a:rPr>
              <a:t>opportunity</a:t>
            </a:r>
            <a:r>
              <a:rPr lang="en-US" dirty="0"/>
              <a:t> to infect additional systems</a:t>
            </a:r>
          </a:p>
          <a:p>
            <a:pPr>
              <a:lnSpc>
                <a:spcPct val="90000"/>
              </a:lnSpc>
            </a:pPr>
            <a:r>
              <a:rPr lang="en-US" dirty="0"/>
              <a:t>One approach: look for USB-attached thumb drive, alter any </a:t>
            </a:r>
            <a:r>
              <a:rPr lang="en-US" dirty="0" err="1"/>
              <a:t>executables</a:t>
            </a:r>
            <a:r>
              <a:rPr lang="en-US" dirty="0"/>
              <a:t> it holds to include the virus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Strategy: when drive later attached to </a:t>
            </a:r>
            <a:r>
              <a:rPr lang="en-US" sz="2400" dirty="0">
                <a:solidFill>
                  <a:srgbClr val="408000"/>
                </a:solidFill>
              </a:rPr>
              <a:t>another</a:t>
            </a:r>
            <a:r>
              <a:rPr lang="en-US" sz="2400" dirty="0"/>
              <a:t> system &amp; altered executable runs, it locates and infects executables on </a:t>
            </a:r>
            <a:r>
              <a:rPr lang="en-US" sz="2400" dirty="0">
                <a:solidFill>
                  <a:srgbClr val="FF8000"/>
                </a:solidFill>
              </a:rPr>
              <a:t>new</a:t>
            </a:r>
            <a:r>
              <a:rPr lang="en-US" sz="2400" dirty="0"/>
              <a:t> system</a:t>
            </a:r>
            <a:r>
              <a:rPr lang="en-US" altLang="ja-JP" sz="2400" dirty="0"/>
              <a:t>’</a:t>
            </a:r>
            <a:r>
              <a:rPr lang="en-US" sz="2400" dirty="0"/>
              <a:t>s hard drive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Or:</a:t>
            </a:r>
            <a:r>
              <a:rPr lang="en-US" dirty="0"/>
              <a:t> when user sends email w/ attachment, virus </a:t>
            </a:r>
            <a:r>
              <a:rPr lang="en-US" dirty="0">
                <a:solidFill>
                  <a:srgbClr val="FF0000"/>
                </a:solidFill>
              </a:rPr>
              <a:t>alters attachment</a:t>
            </a:r>
            <a:r>
              <a:rPr lang="en-US" dirty="0"/>
              <a:t> to add a copy of itself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Works for attachment types that include </a:t>
            </a:r>
            <a:r>
              <a:rPr lang="en-US" sz="2400" dirty="0">
                <a:solidFill>
                  <a:srgbClr val="006B01"/>
                </a:solidFill>
              </a:rPr>
              <a:t>programmability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E.g., Word documents (macros), PDFs (</a:t>
            </a:r>
            <a:r>
              <a:rPr lang="en-US" sz="2400" dirty="0" err="1"/>
              <a:t>Javascript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Virus can also send out such email proactively, using user</a:t>
            </a:r>
            <a:r>
              <a:rPr lang="en-US" altLang="ja-JP" sz="2400" dirty="0"/>
              <a:t>’</a:t>
            </a:r>
            <a:r>
              <a:rPr lang="en-US" sz="2400" dirty="0"/>
              <a:t>s address book + enticing subject (“</a:t>
            </a:r>
            <a:r>
              <a:rPr lang="en-US" sz="2400" dirty="0">
                <a:solidFill>
                  <a:srgbClr val="FF8000"/>
                </a:solidFill>
              </a:rPr>
              <a:t>I Love You</a:t>
            </a:r>
            <a:r>
              <a:rPr lang="en-US" sz="2400" dirty="0"/>
              <a:t>”)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9194537" y="3509927"/>
            <a:ext cx="2303929" cy="338554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1600" i="1" dirty="0" err="1">
                <a:solidFill>
                  <a:srgbClr val="FF0000"/>
                </a:solidFill>
                <a:latin typeface="Tahoma"/>
                <a:cs typeface="Tahoma"/>
              </a:rPr>
              <a:t>autorun</a:t>
            </a:r>
            <a:r>
              <a:rPr lang="en-US" sz="1600" i="1" dirty="0">
                <a:solidFill>
                  <a:srgbClr val="FF0000"/>
                </a:solidFill>
                <a:latin typeface="Tahoma"/>
                <a:cs typeface="Tahoma"/>
              </a:rPr>
              <a:t> is handy here!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27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563" grpId="1" build="p"/>
      <p:bldP spid="19456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610" name="Group 2"/>
          <p:cNvGrpSpPr>
            <a:grpSpLocks/>
          </p:cNvGrpSpPr>
          <p:nvPr/>
        </p:nvGrpSpPr>
        <p:grpSpPr bwMode="auto">
          <a:xfrm>
            <a:off x="1752600" y="381000"/>
            <a:ext cx="5562600" cy="1536700"/>
            <a:chOff x="816" y="232"/>
            <a:chExt cx="3504" cy="968"/>
          </a:xfrm>
        </p:grpSpPr>
        <p:sp>
          <p:nvSpPr>
            <p:cNvPr id="196611" name="Rectangle 3"/>
            <p:cNvSpPr>
              <a:spLocks noChangeArrowheads="1"/>
            </p:cNvSpPr>
            <p:nvPr/>
          </p:nvSpPr>
          <p:spPr bwMode="auto">
            <a:xfrm>
              <a:off x="1728" y="432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Tahoma"/>
                  <a:cs typeface="Tahoma"/>
                </a:rPr>
                <a:t>Original Program Instructions</a:t>
              </a:r>
            </a:p>
          </p:txBody>
        </p:sp>
        <p:sp>
          <p:nvSpPr>
            <p:cNvPr id="196612" name="Text Box 4"/>
            <p:cNvSpPr txBox="1">
              <a:spLocks noChangeArrowheads="1"/>
            </p:cNvSpPr>
            <p:nvPr/>
          </p:nvSpPr>
          <p:spPr bwMode="auto">
            <a:xfrm>
              <a:off x="816" y="432"/>
              <a:ext cx="8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dirty="0">
                  <a:solidFill>
                    <a:srgbClr val="FF8000"/>
                  </a:solidFill>
                  <a:latin typeface="Tahoma"/>
                  <a:cs typeface="Tahoma"/>
                </a:rPr>
                <a:t>Entry point</a:t>
              </a:r>
            </a:p>
          </p:txBody>
        </p:sp>
        <p:sp>
          <p:nvSpPr>
            <p:cNvPr id="196613" name="Freeform 5"/>
            <p:cNvSpPr>
              <a:spLocks/>
            </p:cNvSpPr>
            <p:nvPr/>
          </p:nvSpPr>
          <p:spPr bwMode="auto">
            <a:xfrm>
              <a:off x="1296" y="232"/>
              <a:ext cx="432" cy="200"/>
            </a:xfrm>
            <a:custGeom>
              <a:avLst/>
              <a:gdLst>
                <a:gd name="T0" fmla="*/ 0 w 432"/>
                <a:gd name="T1" fmla="*/ 200 h 200"/>
                <a:gd name="T2" fmla="*/ 288 w 432"/>
                <a:gd name="T3" fmla="*/ 8 h 200"/>
                <a:gd name="T4" fmla="*/ 432 w 432"/>
                <a:gd name="T5" fmla="*/ 15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0">
                  <a:moveTo>
                    <a:pt x="0" y="200"/>
                  </a:moveTo>
                  <a:cubicBezTo>
                    <a:pt x="108" y="108"/>
                    <a:pt x="216" y="16"/>
                    <a:pt x="288" y="8"/>
                  </a:cubicBezTo>
                  <a:cubicBezTo>
                    <a:pt x="360" y="0"/>
                    <a:pt x="396" y="76"/>
                    <a:pt x="432" y="152"/>
                  </a:cubicBezTo>
                </a:path>
              </a:pathLst>
            </a:custGeom>
            <a:noFill/>
            <a:ln w="15875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196614" name="Group 6"/>
          <p:cNvGrpSpPr>
            <a:grpSpLocks/>
          </p:cNvGrpSpPr>
          <p:nvPr/>
        </p:nvGrpSpPr>
        <p:grpSpPr bwMode="auto">
          <a:xfrm>
            <a:off x="1752600" y="2133600"/>
            <a:ext cx="6019800" cy="1536700"/>
            <a:chOff x="672" y="1384"/>
            <a:chExt cx="3792" cy="968"/>
          </a:xfrm>
        </p:grpSpPr>
        <p:sp>
          <p:nvSpPr>
            <p:cNvPr id="196615" name="Rectangle 7"/>
            <p:cNvSpPr>
              <a:spLocks noChangeArrowheads="1"/>
            </p:cNvSpPr>
            <p:nvPr/>
          </p:nvSpPr>
          <p:spPr bwMode="auto">
            <a:xfrm>
              <a:off x="1872" y="1584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196616" name="AutoShape 8"/>
            <p:cNvSpPr>
              <a:spLocks noChangeArrowheads="1"/>
            </p:cNvSpPr>
            <p:nvPr/>
          </p:nvSpPr>
          <p:spPr bwMode="auto">
            <a:xfrm>
              <a:off x="1584" y="1584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800" dirty="0">
                  <a:latin typeface="Tahoma"/>
                  <a:cs typeface="Tahoma"/>
                </a:rPr>
                <a:t>Virus</a:t>
              </a:r>
            </a:p>
          </p:txBody>
        </p:sp>
        <p:sp>
          <p:nvSpPr>
            <p:cNvPr id="196617" name="Rectangle 9"/>
            <p:cNvSpPr>
              <a:spLocks noChangeArrowheads="1"/>
            </p:cNvSpPr>
            <p:nvPr/>
          </p:nvSpPr>
          <p:spPr bwMode="auto">
            <a:xfrm>
              <a:off x="1872" y="1584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Tahoma"/>
                  <a:cs typeface="Tahoma"/>
                </a:rPr>
                <a:t>Original Program Instructions</a:t>
              </a:r>
            </a:p>
          </p:txBody>
        </p:sp>
        <p:sp>
          <p:nvSpPr>
            <p:cNvPr id="196618" name="Text Box 10"/>
            <p:cNvSpPr txBox="1">
              <a:spLocks noChangeArrowheads="1"/>
            </p:cNvSpPr>
            <p:nvPr/>
          </p:nvSpPr>
          <p:spPr bwMode="auto">
            <a:xfrm>
              <a:off x="672" y="1584"/>
              <a:ext cx="820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8000"/>
                  </a:solidFill>
                  <a:latin typeface="Tahoma"/>
                  <a:cs typeface="Tahoma"/>
                </a:rPr>
                <a:t>Entry point</a:t>
              </a:r>
            </a:p>
          </p:txBody>
        </p:sp>
        <p:sp>
          <p:nvSpPr>
            <p:cNvPr id="196619" name="Freeform 11"/>
            <p:cNvSpPr>
              <a:spLocks/>
            </p:cNvSpPr>
            <p:nvPr/>
          </p:nvSpPr>
          <p:spPr bwMode="auto">
            <a:xfrm>
              <a:off x="1152" y="1384"/>
              <a:ext cx="432" cy="200"/>
            </a:xfrm>
            <a:custGeom>
              <a:avLst/>
              <a:gdLst>
                <a:gd name="T0" fmla="*/ 0 w 432"/>
                <a:gd name="T1" fmla="*/ 200 h 200"/>
                <a:gd name="T2" fmla="*/ 288 w 432"/>
                <a:gd name="T3" fmla="*/ 8 h 200"/>
                <a:gd name="T4" fmla="*/ 432 w 432"/>
                <a:gd name="T5" fmla="*/ 15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0">
                  <a:moveTo>
                    <a:pt x="0" y="200"/>
                  </a:moveTo>
                  <a:cubicBezTo>
                    <a:pt x="108" y="108"/>
                    <a:pt x="216" y="16"/>
                    <a:pt x="288" y="8"/>
                  </a:cubicBezTo>
                  <a:cubicBezTo>
                    <a:pt x="360" y="0"/>
                    <a:pt x="396" y="76"/>
                    <a:pt x="432" y="152"/>
                  </a:cubicBezTo>
                </a:path>
              </a:pathLst>
            </a:custGeom>
            <a:noFill/>
            <a:ln w="15875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196620" name="Group 12"/>
          <p:cNvGrpSpPr>
            <a:grpSpLocks/>
          </p:cNvGrpSpPr>
          <p:nvPr/>
        </p:nvGrpSpPr>
        <p:grpSpPr bwMode="auto">
          <a:xfrm>
            <a:off x="1600200" y="4406900"/>
            <a:ext cx="1600200" cy="687388"/>
            <a:chOff x="864" y="2824"/>
            <a:chExt cx="1008" cy="433"/>
          </a:xfrm>
        </p:grpSpPr>
        <p:sp>
          <p:nvSpPr>
            <p:cNvPr id="196621" name="Text Box 13"/>
            <p:cNvSpPr txBox="1">
              <a:spLocks noChangeArrowheads="1"/>
            </p:cNvSpPr>
            <p:nvPr/>
          </p:nvSpPr>
          <p:spPr bwMode="auto">
            <a:xfrm>
              <a:off x="864" y="3024"/>
              <a:ext cx="98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8000"/>
                  </a:solidFill>
                  <a:latin typeface="Tahoma"/>
                  <a:cs typeface="Tahoma"/>
                </a:rPr>
                <a:t>1. Entry point</a:t>
              </a:r>
            </a:p>
          </p:txBody>
        </p:sp>
        <p:sp>
          <p:nvSpPr>
            <p:cNvPr id="196622" name="Freeform 14"/>
            <p:cNvSpPr>
              <a:spLocks/>
            </p:cNvSpPr>
            <p:nvPr/>
          </p:nvSpPr>
          <p:spPr bwMode="auto">
            <a:xfrm>
              <a:off x="1440" y="2824"/>
              <a:ext cx="432" cy="200"/>
            </a:xfrm>
            <a:custGeom>
              <a:avLst/>
              <a:gdLst>
                <a:gd name="T0" fmla="*/ 0 w 432"/>
                <a:gd name="T1" fmla="*/ 200 h 200"/>
                <a:gd name="T2" fmla="*/ 288 w 432"/>
                <a:gd name="T3" fmla="*/ 8 h 200"/>
                <a:gd name="T4" fmla="*/ 432 w 432"/>
                <a:gd name="T5" fmla="*/ 152 h 2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432" h="200">
                  <a:moveTo>
                    <a:pt x="0" y="200"/>
                  </a:moveTo>
                  <a:cubicBezTo>
                    <a:pt x="108" y="108"/>
                    <a:pt x="216" y="16"/>
                    <a:pt x="288" y="8"/>
                  </a:cubicBezTo>
                  <a:cubicBezTo>
                    <a:pt x="360" y="0"/>
                    <a:pt x="396" y="76"/>
                    <a:pt x="432" y="152"/>
                  </a:cubicBezTo>
                </a:path>
              </a:pathLst>
            </a:custGeom>
            <a:noFill/>
            <a:ln w="15875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196623" name="Group 15"/>
          <p:cNvGrpSpPr>
            <a:grpSpLocks/>
          </p:cNvGrpSpPr>
          <p:nvPr/>
        </p:nvGrpSpPr>
        <p:grpSpPr bwMode="auto">
          <a:xfrm>
            <a:off x="3200400" y="4724400"/>
            <a:ext cx="4648200" cy="1219200"/>
            <a:chOff x="1872" y="3024"/>
            <a:chExt cx="2928" cy="768"/>
          </a:xfrm>
        </p:grpSpPr>
        <p:sp>
          <p:nvSpPr>
            <p:cNvPr id="196624" name="Rectangle 16"/>
            <p:cNvSpPr>
              <a:spLocks noChangeArrowheads="1"/>
            </p:cNvSpPr>
            <p:nvPr/>
          </p:nvSpPr>
          <p:spPr bwMode="auto">
            <a:xfrm>
              <a:off x="1920" y="3024"/>
              <a:ext cx="2592" cy="76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196625" name="AutoShape 17"/>
            <p:cNvSpPr>
              <a:spLocks noChangeArrowheads="1"/>
            </p:cNvSpPr>
            <p:nvPr/>
          </p:nvSpPr>
          <p:spPr bwMode="auto">
            <a:xfrm>
              <a:off x="1872" y="3024"/>
              <a:ext cx="4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en-US" sz="2800">
                <a:latin typeface="Tahoma"/>
                <a:cs typeface="Tahoma"/>
              </a:endParaRPr>
            </a:p>
          </p:txBody>
        </p:sp>
        <p:sp>
          <p:nvSpPr>
            <p:cNvPr id="196626" name="Rectangle 18"/>
            <p:cNvSpPr>
              <a:spLocks noChangeArrowheads="1"/>
            </p:cNvSpPr>
            <p:nvPr/>
          </p:nvSpPr>
          <p:spPr bwMode="auto">
            <a:xfrm>
              <a:off x="1920" y="3024"/>
              <a:ext cx="2592" cy="768"/>
            </a:xfrm>
            <a:prstGeom prst="rect">
              <a:avLst/>
            </a:prstGeom>
            <a:solidFill>
              <a:schemeClr val="accent1"/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Tahoma"/>
                  <a:cs typeface="Tahoma"/>
                </a:rPr>
                <a:t>Original Program Instructions</a:t>
              </a:r>
            </a:p>
          </p:txBody>
        </p:sp>
        <p:sp>
          <p:nvSpPr>
            <p:cNvPr id="196627" name="AutoShape 19"/>
            <p:cNvSpPr>
              <a:spLocks noChangeArrowheads="1"/>
            </p:cNvSpPr>
            <p:nvPr/>
          </p:nvSpPr>
          <p:spPr bwMode="auto">
            <a:xfrm>
              <a:off x="4512" y="3024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9050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800">
                  <a:latin typeface="Tahoma"/>
                  <a:cs typeface="Tahoma"/>
                </a:rPr>
                <a:t>Virus</a:t>
              </a:r>
            </a:p>
          </p:txBody>
        </p:sp>
      </p:grpSp>
      <p:grpSp>
        <p:nvGrpSpPr>
          <p:cNvPr id="196628" name="Group 20"/>
          <p:cNvGrpSpPr>
            <a:grpSpLocks/>
          </p:cNvGrpSpPr>
          <p:nvPr/>
        </p:nvGrpSpPr>
        <p:grpSpPr bwMode="auto">
          <a:xfrm>
            <a:off x="3200400" y="5943600"/>
            <a:ext cx="4191000" cy="533400"/>
            <a:chOff x="1872" y="3792"/>
            <a:chExt cx="2640" cy="336"/>
          </a:xfrm>
        </p:grpSpPr>
        <p:sp>
          <p:nvSpPr>
            <p:cNvPr id="196629" name="Freeform 21"/>
            <p:cNvSpPr>
              <a:spLocks/>
            </p:cNvSpPr>
            <p:nvPr/>
          </p:nvSpPr>
          <p:spPr bwMode="auto">
            <a:xfrm>
              <a:off x="1872" y="3792"/>
              <a:ext cx="2640" cy="336"/>
            </a:xfrm>
            <a:custGeom>
              <a:avLst/>
              <a:gdLst>
                <a:gd name="T0" fmla="*/ 0 w 2640"/>
                <a:gd name="T1" fmla="*/ 0 h 480"/>
                <a:gd name="T2" fmla="*/ 1632 w 2640"/>
                <a:gd name="T3" fmla="*/ 480 h 480"/>
                <a:gd name="T4" fmla="*/ 2640 w 2640"/>
                <a:gd name="T5" fmla="*/ 0 h 4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640" h="480">
                  <a:moveTo>
                    <a:pt x="0" y="0"/>
                  </a:moveTo>
                  <a:cubicBezTo>
                    <a:pt x="596" y="240"/>
                    <a:pt x="1192" y="480"/>
                    <a:pt x="1632" y="480"/>
                  </a:cubicBezTo>
                  <a:cubicBezTo>
                    <a:pt x="2072" y="480"/>
                    <a:pt x="2356" y="240"/>
                    <a:pt x="2640" y="0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196630" name="Text Box 22"/>
            <p:cNvSpPr txBox="1">
              <a:spLocks noChangeArrowheads="1"/>
            </p:cNvSpPr>
            <p:nvPr/>
          </p:nvSpPr>
          <p:spPr bwMode="auto">
            <a:xfrm>
              <a:off x="3072" y="3859"/>
              <a:ext cx="5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Tahoma"/>
                  <a:cs typeface="Tahoma"/>
                </a:rPr>
                <a:t>2. JMP</a:t>
              </a:r>
              <a:endParaRPr lang="en-US">
                <a:solidFill>
                  <a:srgbClr val="FF8000"/>
                </a:solidFill>
                <a:latin typeface="Tahoma"/>
                <a:cs typeface="Tahoma"/>
              </a:endParaRPr>
            </a:p>
          </p:txBody>
        </p:sp>
      </p:grpSp>
      <p:grpSp>
        <p:nvGrpSpPr>
          <p:cNvPr id="196631" name="Group 23"/>
          <p:cNvGrpSpPr>
            <a:grpSpLocks/>
          </p:cNvGrpSpPr>
          <p:nvPr/>
        </p:nvGrpSpPr>
        <p:grpSpPr bwMode="auto">
          <a:xfrm>
            <a:off x="3276600" y="4191000"/>
            <a:ext cx="4572000" cy="533400"/>
            <a:chOff x="1920" y="2688"/>
            <a:chExt cx="2880" cy="336"/>
          </a:xfrm>
        </p:grpSpPr>
        <p:sp>
          <p:nvSpPr>
            <p:cNvPr id="196632" name="Freeform 24"/>
            <p:cNvSpPr>
              <a:spLocks/>
            </p:cNvSpPr>
            <p:nvPr/>
          </p:nvSpPr>
          <p:spPr bwMode="auto">
            <a:xfrm>
              <a:off x="1920" y="2688"/>
              <a:ext cx="2880" cy="336"/>
            </a:xfrm>
            <a:custGeom>
              <a:avLst/>
              <a:gdLst>
                <a:gd name="T0" fmla="*/ 2832 w 2832"/>
                <a:gd name="T1" fmla="*/ 336 h 336"/>
                <a:gd name="T2" fmla="*/ 1200 w 2832"/>
                <a:gd name="T3" fmla="*/ 0 h 336"/>
                <a:gd name="T4" fmla="*/ 0 w 2832"/>
                <a:gd name="T5" fmla="*/ 336 h 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32" h="336">
                  <a:moveTo>
                    <a:pt x="2832" y="336"/>
                  </a:moveTo>
                  <a:cubicBezTo>
                    <a:pt x="2252" y="168"/>
                    <a:pt x="1672" y="0"/>
                    <a:pt x="1200" y="0"/>
                  </a:cubicBezTo>
                  <a:cubicBezTo>
                    <a:pt x="728" y="0"/>
                    <a:pt x="364" y="168"/>
                    <a:pt x="0" y="336"/>
                  </a:cubicBezTo>
                </a:path>
              </a:pathLst>
            </a:custGeom>
            <a:noFill/>
            <a:ln w="1587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196633" name="Text Box 25"/>
            <p:cNvSpPr txBox="1">
              <a:spLocks noChangeArrowheads="1"/>
            </p:cNvSpPr>
            <p:nvPr/>
          </p:nvSpPr>
          <p:spPr bwMode="auto">
            <a:xfrm>
              <a:off x="2976" y="2736"/>
              <a:ext cx="553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>
                  <a:solidFill>
                    <a:srgbClr val="FF0000"/>
                  </a:solidFill>
                  <a:latin typeface="Tahoma"/>
                  <a:cs typeface="Tahoma"/>
                </a:rPr>
                <a:t>3. JMP</a:t>
              </a:r>
              <a:endParaRPr lang="en-US">
                <a:solidFill>
                  <a:srgbClr val="FF8000"/>
                </a:solidFill>
                <a:latin typeface="Tahoma"/>
                <a:cs typeface="Tahoma"/>
              </a:endParaRPr>
            </a:p>
          </p:txBody>
        </p:sp>
      </p:grpSp>
      <p:sp>
        <p:nvSpPr>
          <p:cNvPr id="196634" name="Text Box 26"/>
          <p:cNvSpPr txBox="1">
            <a:spLocks noChangeArrowheads="1"/>
          </p:cNvSpPr>
          <p:nvPr/>
        </p:nvSpPr>
        <p:spPr bwMode="auto">
          <a:xfrm>
            <a:off x="8153399" y="685800"/>
            <a:ext cx="3751729" cy="332398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0000">
                    <a:alpha val="37000"/>
                  </a:srgbClr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algn="r">
              <a:defRPr sz="2000" b="1">
                <a:solidFill>
                  <a:schemeClr val="tx1"/>
                </a:solidFill>
                <a:latin typeface="Courier New" charset="0"/>
                <a:ea typeface="ＭＳ Ｐゴシック" charset="0"/>
                <a:cs typeface="Arial" charset="0"/>
              </a:defRPr>
            </a:lvl1pPr>
            <a:lvl2pPr marL="342900" indent="-171450" algn="r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2pPr>
            <a:lvl3pPr algn="r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3pPr>
            <a:lvl4pPr algn="r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4pPr>
            <a:lvl5pPr algn="r"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5pPr>
            <a:lvl6pPr algn="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6pPr>
            <a:lvl7pPr algn="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7pPr>
            <a:lvl8pPr algn="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8pPr>
            <a:lvl9pPr algn="r" fontAlgn="base">
              <a:spcBef>
                <a:spcPct val="0"/>
              </a:spcBef>
              <a:spcAft>
                <a:spcPct val="0"/>
              </a:spcAft>
              <a:defRPr sz="2000" b="1">
                <a:solidFill>
                  <a:schemeClr val="tx1"/>
                </a:solidFill>
                <a:latin typeface="Courier New" charset="0"/>
                <a:ea typeface="Arial" charset="0"/>
                <a:cs typeface="Arial" charset="0"/>
              </a:defRPr>
            </a:lvl9pPr>
          </a:lstStyle>
          <a:p>
            <a:pPr algn="l" eaLnBrk="0" hangingPunct="0">
              <a:spcBef>
                <a:spcPct val="50000"/>
              </a:spcBef>
            </a:pPr>
            <a:r>
              <a:rPr lang="en-US" b="0" dirty="0">
                <a:latin typeface="Tahoma"/>
                <a:cs typeface="Tahoma"/>
              </a:rPr>
              <a:t>Original program instructions can be:</a:t>
            </a:r>
            <a:endParaRPr lang="en-US" sz="2400" b="0" dirty="0">
              <a:latin typeface="Tahoma"/>
              <a:cs typeface="Tahoma"/>
            </a:endParaRPr>
          </a:p>
          <a:p>
            <a:pPr lvl="1" algn="l" eaLnBrk="0" hangingPunct="0">
              <a:spcBef>
                <a:spcPct val="50000"/>
              </a:spcBef>
              <a:buFontTx/>
              <a:buChar char="•"/>
            </a:pPr>
            <a:r>
              <a:rPr lang="en-US" b="0" dirty="0">
                <a:latin typeface="Tahoma"/>
                <a:ea typeface="ＭＳ Ｐゴシック" charset="0"/>
                <a:cs typeface="Tahoma"/>
              </a:rPr>
              <a:t>Application the user runs</a:t>
            </a:r>
          </a:p>
          <a:p>
            <a:pPr lvl="1" algn="l" eaLnBrk="0" hangingPunct="0">
              <a:spcBef>
                <a:spcPct val="50000"/>
              </a:spcBef>
              <a:buFontTx/>
              <a:buChar char="•"/>
            </a:pPr>
            <a:r>
              <a:rPr lang="en-US" b="0" dirty="0">
                <a:latin typeface="Tahoma"/>
                <a:ea typeface="ＭＳ Ｐゴシック" charset="0"/>
                <a:cs typeface="Tahoma"/>
              </a:rPr>
              <a:t>Run-time library / routines resident in memory</a:t>
            </a:r>
          </a:p>
          <a:p>
            <a:pPr lvl="1" algn="l" eaLnBrk="0" hangingPunct="0">
              <a:spcBef>
                <a:spcPct val="50000"/>
              </a:spcBef>
              <a:buFontTx/>
              <a:buChar char="•"/>
            </a:pPr>
            <a:r>
              <a:rPr lang="en-US" b="0" dirty="0">
                <a:latin typeface="Tahoma"/>
                <a:ea typeface="ＭＳ Ｐゴシック" charset="0"/>
                <a:cs typeface="Tahoma"/>
              </a:rPr>
              <a:t>Disk blocks used to boot OS</a:t>
            </a:r>
          </a:p>
          <a:p>
            <a:pPr lvl="1" algn="l" eaLnBrk="0" hangingPunct="0">
              <a:spcBef>
                <a:spcPct val="50000"/>
              </a:spcBef>
              <a:buFontTx/>
              <a:buChar char="•"/>
            </a:pPr>
            <a:r>
              <a:rPr lang="en-US" b="0" dirty="0" err="1">
                <a:latin typeface="Tahoma"/>
                <a:ea typeface="ＭＳ Ｐゴシック" charset="0"/>
                <a:cs typeface="Tahoma"/>
              </a:rPr>
              <a:t>Autorun</a:t>
            </a:r>
            <a:r>
              <a:rPr lang="en-US" b="0" dirty="0">
                <a:latin typeface="Tahoma"/>
                <a:ea typeface="ＭＳ Ｐゴシック" charset="0"/>
                <a:cs typeface="Tahoma"/>
              </a:rPr>
              <a:t> file on USB device</a:t>
            </a:r>
          </a:p>
          <a:p>
            <a:pPr lvl="1" algn="l" eaLnBrk="0" hangingPunct="0">
              <a:spcBef>
                <a:spcPct val="50000"/>
              </a:spcBef>
              <a:buFontTx/>
              <a:buChar char="•"/>
            </a:pPr>
            <a:r>
              <a:rPr lang="en-US" b="0" dirty="0">
                <a:latin typeface="Tahoma"/>
                <a:ea typeface="ＭＳ Ｐゴシック" charset="0"/>
                <a:cs typeface="Tahoma"/>
              </a:rPr>
              <a:t>…</a:t>
            </a:r>
          </a:p>
        </p:txBody>
      </p:sp>
      <p:sp>
        <p:nvSpPr>
          <p:cNvPr id="196635" name="Text Box 27"/>
          <p:cNvSpPr txBox="1">
            <a:spLocks noChangeArrowheads="1"/>
          </p:cNvSpPr>
          <p:nvPr/>
        </p:nvSpPr>
        <p:spPr bwMode="auto">
          <a:xfrm>
            <a:off x="8229600" y="5257800"/>
            <a:ext cx="3675528" cy="1015663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>
                <a:latin typeface="Tahoma"/>
                <a:cs typeface="Tahoma"/>
              </a:rPr>
              <a:t>Other variants are possible; whatever manages to get the virus code executed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C381-ACB7-C64F-85E6-C4C4B22DE34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299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4C1FFA-DEBE-4149-94D9-6B684AE3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detection and</a:t>
            </a:r>
            <a:br>
              <a:rPr lang="en-US" dirty="0"/>
            </a:br>
            <a:r>
              <a:rPr lang="en-US" dirty="0"/>
              <a:t>the virus write / antivirus arms race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5DFA78-8DF2-0945-B450-5F2B5D1473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EE7265-9B00-7E4B-A90A-45583BF8F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3B871A-DD0F-B046-A846-BFB2B2C4D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B7F00F-44E6-3A46-B9AA-88A61EFEEC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A8-D53F-3F4B-99AF-9027B68691F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802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Viruses</a:t>
            </a:r>
            <a:endParaRPr lang="en-US" sz="2800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Signature-based detection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Look for bytes corresponding to injected virus code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High utility due to </a:t>
            </a:r>
            <a:r>
              <a:rPr lang="en-US" sz="2400" dirty="0">
                <a:solidFill>
                  <a:srgbClr val="FF0000"/>
                </a:solidFill>
              </a:rPr>
              <a:t>replicating nature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If you capture a virus V on one system, by its nature V will be trying to infect </a:t>
            </a:r>
            <a:r>
              <a:rPr lang="en-US" sz="2000" i="1" dirty="0"/>
              <a:t>many other systems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Can protect those other systems by installing recognizer for V</a:t>
            </a:r>
          </a:p>
          <a:p>
            <a:pPr>
              <a:lnSpc>
                <a:spcPct val="90000"/>
              </a:lnSpc>
            </a:pPr>
            <a:r>
              <a:rPr lang="en-US" dirty="0"/>
              <a:t>Drove development of </a:t>
            </a:r>
            <a:r>
              <a:rPr lang="en-US" dirty="0">
                <a:solidFill>
                  <a:srgbClr val="0000FF"/>
                </a:solidFill>
              </a:rPr>
              <a:t>multi-billion $$ AV (“antivirus</a:t>
            </a:r>
            <a:r>
              <a:rPr lang="en-US" dirty="0">
                <a:solidFill>
                  <a:srgbClr val="0000FF"/>
                </a:solidFill>
                <a:sym typeface="Wingdings" pitchFamily="2" charset="2"/>
              </a:rPr>
              <a:t>”)</a:t>
            </a:r>
            <a:r>
              <a:rPr lang="en-US" dirty="0">
                <a:solidFill>
                  <a:srgbClr val="0000FF"/>
                </a:solidFill>
              </a:rPr>
              <a:t> industry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So many </a:t>
            </a:r>
            <a:r>
              <a:rPr lang="en-US" sz="2400" dirty="0">
                <a:solidFill>
                  <a:srgbClr val="006B01"/>
                </a:solidFill>
              </a:rPr>
              <a:t>endemic</a:t>
            </a:r>
            <a:r>
              <a:rPr lang="en-US" sz="2400" dirty="0"/>
              <a:t> viruses that detecting well-known ones becomes a </a:t>
            </a:r>
            <a:r>
              <a:rPr lang="en-US" altLang="ja-JP" sz="2400" dirty="0"/>
              <a:t>“</a:t>
            </a:r>
            <a:r>
              <a:rPr lang="en-US" sz="2400" i="1" dirty="0"/>
              <a:t>checklist</a:t>
            </a:r>
            <a:r>
              <a:rPr lang="en-US" sz="2400" dirty="0"/>
              <a:t> </a:t>
            </a:r>
            <a:r>
              <a:rPr lang="en-US" sz="2400" i="1" dirty="0"/>
              <a:t>item”</a:t>
            </a:r>
            <a:r>
              <a:rPr lang="en-US" sz="2400" dirty="0"/>
              <a:t> for security audits</a:t>
            </a:r>
          </a:p>
          <a:p>
            <a:pPr>
              <a:lnSpc>
                <a:spcPct val="90000"/>
              </a:lnSpc>
            </a:pPr>
            <a:r>
              <a:rPr lang="en-US" dirty="0"/>
              <a:t>Using signature-based detection also has de facto utility for (glib) </a:t>
            </a:r>
            <a:r>
              <a:rPr lang="en-US" dirty="0">
                <a:solidFill>
                  <a:srgbClr val="FF0000"/>
                </a:solidFill>
              </a:rPr>
              <a:t>marketing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Companies compete on number of signatures …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… rather than their quality (harder for customer to assess)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913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89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520700"/>
            <a:ext cx="9140825" cy="633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3389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8462" y="3"/>
            <a:ext cx="4953000" cy="1287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C381-ACB7-C64F-85E6-C4C4B22DE34D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368953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 Writer / AV Arms Race</a:t>
            </a:r>
            <a:endParaRPr lang="en-US" sz="2800" dirty="0"/>
          </a:p>
        </p:txBody>
      </p:sp>
      <p:sp>
        <p:nvSpPr>
          <p:cNvPr id="2048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If you are a virus writer and your beautiful new creations don’t get very far because each time you write one, the AV companies quickly push out a signature for it ….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…. </a:t>
            </a:r>
            <a:r>
              <a:rPr lang="en-US" i="1" dirty="0">
                <a:solidFill>
                  <a:srgbClr val="FF8000"/>
                </a:solidFill>
              </a:rPr>
              <a:t>What are you going to do?</a:t>
            </a:r>
            <a:endParaRPr lang="en-US" dirty="0"/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Need to keep </a:t>
            </a:r>
            <a:r>
              <a:rPr lang="en-US" dirty="0">
                <a:solidFill>
                  <a:srgbClr val="0000FF"/>
                </a:solidFill>
              </a:rPr>
              <a:t>changing</a:t>
            </a:r>
            <a:r>
              <a:rPr lang="en-US" dirty="0"/>
              <a:t> your viruses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or at least changing their appearance!</a:t>
            </a:r>
          </a:p>
          <a:p>
            <a:pPr>
              <a:lnSpc>
                <a:spcPct val="90000"/>
              </a:lnSpc>
            </a:pPr>
            <a:r>
              <a:rPr lang="en-US" dirty="0"/>
              <a:t>How can you </a:t>
            </a:r>
            <a:r>
              <a:rPr lang="en-US" dirty="0">
                <a:solidFill>
                  <a:srgbClr val="0000FF"/>
                </a:solidFill>
              </a:rPr>
              <a:t>mechanize</a:t>
            </a:r>
            <a:r>
              <a:rPr lang="en-US" dirty="0"/>
              <a:t> creation of new instances of your viruses …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… so that whenever your virus propagates, what it injects as a copy of itself </a:t>
            </a:r>
            <a:r>
              <a:rPr lang="en-US" dirty="0">
                <a:solidFill>
                  <a:srgbClr val="FF0000"/>
                </a:solidFill>
              </a:rPr>
              <a:t>looks different</a:t>
            </a:r>
            <a:r>
              <a:rPr lang="en-US" dirty="0"/>
              <a:t>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7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4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Polymorphic Code</a:t>
            </a:r>
            <a:endParaRPr lang="en-US" sz="2800" dirty="0"/>
          </a:p>
        </p:txBody>
      </p:sp>
      <p:sp>
        <p:nvSpPr>
          <p:cNvPr id="206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Idea: every time your virus propagates,</a:t>
            </a:r>
            <a:br>
              <a:rPr lang="en-US" dirty="0"/>
            </a:br>
            <a:r>
              <a:rPr lang="en-US" dirty="0"/>
              <a:t>it inserts a </a:t>
            </a:r>
            <a:r>
              <a:rPr lang="en-US" dirty="0">
                <a:solidFill>
                  <a:srgbClr val="FF8000"/>
                </a:solidFill>
              </a:rPr>
              <a:t>newly encrypted copy</a:t>
            </a:r>
            <a:r>
              <a:rPr lang="en-US" dirty="0"/>
              <a:t> of itself</a:t>
            </a:r>
          </a:p>
          <a:p>
            <a:pPr lvl="1"/>
            <a:r>
              <a:rPr lang="en-US" sz="2400" dirty="0"/>
              <a:t>Clearly, encryption needs to vary</a:t>
            </a:r>
          </a:p>
          <a:p>
            <a:pPr lvl="2"/>
            <a:r>
              <a:rPr lang="en-US" sz="2000" dirty="0"/>
              <a:t>Either by using a different key each time</a:t>
            </a:r>
          </a:p>
          <a:p>
            <a:pPr lvl="2"/>
            <a:r>
              <a:rPr lang="en-US" sz="2000" dirty="0"/>
              <a:t>Or by including some random initial padding</a:t>
            </a:r>
          </a:p>
          <a:p>
            <a:pPr lvl="1"/>
            <a:r>
              <a:rPr lang="en-US" sz="2400" dirty="0"/>
              <a:t>Note: weak (but simple/fast) crypto algorithm works fine</a:t>
            </a:r>
          </a:p>
          <a:p>
            <a:pPr lvl="2"/>
            <a:r>
              <a:rPr lang="en-US" sz="2000" dirty="0"/>
              <a:t>No need for truly strong encryption, just </a:t>
            </a:r>
            <a:r>
              <a:rPr lang="en-US" sz="2000" dirty="0">
                <a:solidFill>
                  <a:srgbClr val="FF0000"/>
                </a:solidFill>
              </a:rPr>
              <a:t>obfuscation</a:t>
            </a:r>
            <a:endParaRPr lang="en-US" sz="2000" dirty="0"/>
          </a:p>
          <a:p>
            <a:r>
              <a:rPr lang="en-US" dirty="0"/>
              <a:t>When injected code runs, it decrypts itself to obtain the original functionality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7772400" y="2054432"/>
            <a:ext cx="3137647" cy="1077218"/>
          </a:xfrm>
          <a:prstGeom prst="rect">
            <a:avLst/>
          </a:prstGeom>
          <a:noFill/>
          <a:ln w="19050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1600" i="1" dirty="0">
                <a:solidFill>
                  <a:srgbClr val="FF0000"/>
                </a:solidFill>
                <a:latin typeface="Tahoma"/>
                <a:cs typeface="Tahoma"/>
              </a:rPr>
              <a:t>encryption:</a:t>
            </a:r>
            <a:br>
              <a:rPr lang="en-US" sz="1600" i="1" dirty="0">
                <a:solidFill>
                  <a:srgbClr val="FF0000"/>
                </a:solidFill>
                <a:latin typeface="Tahoma"/>
                <a:cs typeface="Tahoma"/>
              </a:rPr>
            </a:br>
            <a:r>
              <a:rPr lang="en-US" sz="1600" i="1" dirty="0">
                <a:solidFill>
                  <a:srgbClr val="FF0000"/>
                </a:solidFill>
                <a:latin typeface="Tahoma"/>
                <a:cs typeface="Tahoma"/>
              </a:rPr>
              <a:t>transforms a plaintext into a </a:t>
            </a:r>
            <a:r>
              <a:rPr lang="en-US" sz="1600" i="1" dirty="0" err="1">
                <a:solidFill>
                  <a:srgbClr val="FF0000"/>
                </a:solidFill>
                <a:latin typeface="Tahoma"/>
                <a:cs typeface="Tahoma"/>
              </a:rPr>
              <a:t>ciphertext</a:t>
            </a:r>
            <a:r>
              <a:rPr lang="en-US" sz="1600" i="1" dirty="0">
                <a:solidFill>
                  <a:srgbClr val="FF0000"/>
                </a:solidFill>
                <a:latin typeface="Tahoma"/>
                <a:cs typeface="Tahoma"/>
              </a:rPr>
              <a:t> that is unintelligible for non-authorized parties</a:t>
            </a:r>
          </a:p>
        </p:txBody>
      </p:sp>
    </p:spTree>
    <p:extLst>
      <p:ext uri="{BB962C8B-B14F-4D97-AF65-F5344CB8AC3E}">
        <p14:creationId xmlns:p14="http://schemas.microsoft.com/office/powerpoint/2010/main" val="12313293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6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uiExpand="1" build="p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898" name="Group 2"/>
          <p:cNvGrpSpPr>
            <a:grpSpLocks/>
          </p:cNvGrpSpPr>
          <p:nvPr/>
        </p:nvGrpSpPr>
        <p:grpSpPr bwMode="auto">
          <a:xfrm>
            <a:off x="2133600" y="228600"/>
            <a:ext cx="4572000" cy="1219200"/>
            <a:chOff x="1056" y="296"/>
            <a:chExt cx="2880" cy="768"/>
          </a:xfrm>
        </p:grpSpPr>
        <p:sp>
          <p:nvSpPr>
            <p:cNvPr id="208899" name="Rectangle 3"/>
            <p:cNvSpPr>
              <a:spLocks noChangeArrowheads="1"/>
            </p:cNvSpPr>
            <p:nvPr/>
          </p:nvSpPr>
          <p:spPr bwMode="auto">
            <a:xfrm>
              <a:off x="1344" y="296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00" name="AutoShape 4"/>
            <p:cNvSpPr>
              <a:spLocks noChangeArrowheads="1"/>
            </p:cNvSpPr>
            <p:nvPr/>
          </p:nvSpPr>
          <p:spPr bwMode="auto">
            <a:xfrm>
              <a:off x="1056" y="296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2800">
                  <a:latin typeface="Tahoma"/>
                  <a:cs typeface="Tahoma"/>
                </a:rPr>
                <a:t>Virus</a:t>
              </a:r>
            </a:p>
          </p:txBody>
        </p:sp>
        <p:sp>
          <p:nvSpPr>
            <p:cNvPr id="208901" name="Rectangle 5"/>
            <p:cNvSpPr>
              <a:spLocks noChangeArrowheads="1"/>
            </p:cNvSpPr>
            <p:nvPr/>
          </p:nvSpPr>
          <p:spPr bwMode="auto">
            <a:xfrm>
              <a:off x="1344" y="296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chemeClr val="bg1"/>
                  </a:solidFill>
                  <a:latin typeface="Tahoma"/>
                  <a:cs typeface="Tahoma"/>
                </a:rPr>
                <a:t>Original Program Instructions</a:t>
              </a:r>
            </a:p>
          </p:txBody>
        </p:sp>
      </p:grpSp>
      <p:grpSp>
        <p:nvGrpSpPr>
          <p:cNvPr id="208902" name="Group 6"/>
          <p:cNvGrpSpPr>
            <a:grpSpLocks/>
          </p:cNvGrpSpPr>
          <p:nvPr/>
        </p:nvGrpSpPr>
        <p:grpSpPr bwMode="auto">
          <a:xfrm>
            <a:off x="2133600" y="5105400"/>
            <a:ext cx="4800600" cy="1219200"/>
            <a:chOff x="1008" y="3312"/>
            <a:chExt cx="3024" cy="768"/>
          </a:xfrm>
        </p:grpSpPr>
        <p:sp>
          <p:nvSpPr>
            <p:cNvPr id="208903" name="Rectangle 7"/>
            <p:cNvSpPr>
              <a:spLocks noChangeArrowheads="1"/>
            </p:cNvSpPr>
            <p:nvPr/>
          </p:nvSpPr>
          <p:spPr bwMode="auto">
            <a:xfrm>
              <a:off x="1440" y="3312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04" name="AutoShape 8"/>
            <p:cNvSpPr>
              <a:spLocks noChangeArrowheads="1"/>
            </p:cNvSpPr>
            <p:nvPr/>
          </p:nvSpPr>
          <p:spPr bwMode="auto">
            <a:xfrm>
              <a:off x="1008" y="3312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b="0">
                  <a:latin typeface="Tahoma"/>
                  <a:cs typeface="Tahoma"/>
                </a:rPr>
                <a:t>Decryptor</a:t>
              </a:r>
            </a:p>
          </p:txBody>
        </p:sp>
        <p:sp>
          <p:nvSpPr>
            <p:cNvPr id="208905" name="Rectangle 9"/>
            <p:cNvSpPr>
              <a:spLocks noChangeArrowheads="1"/>
            </p:cNvSpPr>
            <p:nvPr/>
          </p:nvSpPr>
          <p:spPr bwMode="auto">
            <a:xfrm>
              <a:off x="1440" y="3312"/>
              <a:ext cx="2592" cy="768"/>
            </a:xfrm>
            <a:prstGeom prst="rect">
              <a:avLst/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>
                  <a:latin typeface="Tahoma"/>
                  <a:cs typeface="Tahoma"/>
                </a:rPr>
                <a:t>Main Virus Code</a:t>
              </a:r>
            </a:p>
          </p:txBody>
        </p:sp>
        <p:sp>
          <p:nvSpPr>
            <p:cNvPr id="208906" name="AutoShape 10"/>
            <p:cNvSpPr>
              <a:spLocks noChangeArrowheads="1"/>
            </p:cNvSpPr>
            <p:nvPr/>
          </p:nvSpPr>
          <p:spPr bwMode="auto">
            <a:xfrm>
              <a:off x="1296" y="3312"/>
              <a:ext cx="144" cy="768"/>
            </a:xfrm>
            <a:prstGeom prst="roundRect">
              <a:avLst>
                <a:gd name="adj" fmla="val 0"/>
              </a:avLst>
            </a:prstGeom>
            <a:solidFill>
              <a:srgbClr val="FF8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1400">
                  <a:latin typeface="Tahoma"/>
                  <a:cs typeface="Tahoma"/>
                </a:rPr>
                <a:t>Key</a:t>
              </a:r>
              <a:endParaRPr lang="en-US" b="0">
                <a:latin typeface="Tahoma"/>
                <a:cs typeface="Tahoma"/>
              </a:endParaRPr>
            </a:p>
          </p:txBody>
        </p:sp>
      </p:grpSp>
      <p:grpSp>
        <p:nvGrpSpPr>
          <p:cNvPr id="208907" name="Group 11"/>
          <p:cNvGrpSpPr>
            <a:grpSpLocks/>
          </p:cNvGrpSpPr>
          <p:nvPr/>
        </p:nvGrpSpPr>
        <p:grpSpPr bwMode="auto">
          <a:xfrm>
            <a:off x="2133600" y="3505200"/>
            <a:ext cx="4800600" cy="1219200"/>
            <a:chOff x="384" y="2208"/>
            <a:chExt cx="3024" cy="768"/>
          </a:xfrm>
        </p:grpSpPr>
        <p:sp>
          <p:nvSpPr>
            <p:cNvPr id="208908" name="Rectangle 12"/>
            <p:cNvSpPr>
              <a:spLocks noChangeArrowheads="1"/>
            </p:cNvSpPr>
            <p:nvPr/>
          </p:nvSpPr>
          <p:spPr bwMode="auto">
            <a:xfrm>
              <a:off x="816" y="2208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09" name="AutoShape 13"/>
            <p:cNvSpPr>
              <a:spLocks noChangeArrowheads="1"/>
            </p:cNvSpPr>
            <p:nvPr/>
          </p:nvSpPr>
          <p:spPr bwMode="auto">
            <a:xfrm>
              <a:off x="384" y="2208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b="0">
                  <a:latin typeface="Tahoma"/>
                  <a:cs typeface="Tahoma"/>
                </a:rPr>
                <a:t>Decryptor</a:t>
              </a:r>
            </a:p>
          </p:txBody>
        </p:sp>
        <p:sp>
          <p:nvSpPr>
            <p:cNvPr id="208910" name="Rectangle 14" descr="Sphere"/>
            <p:cNvSpPr>
              <a:spLocks noChangeArrowheads="1"/>
            </p:cNvSpPr>
            <p:nvPr/>
          </p:nvSpPr>
          <p:spPr bwMode="auto">
            <a:xfrm>
              <a:off x="816" y="2208"/>
              <a:ext cx="2592" cy="768"/>
            </a:xfrm>
            <a:prstGeom prst="rect">
              <a:avLst/>
            </a:prstGeom>
            <a:pattFill prst="sphere">
              <a:fgClr>
                <a:srgbClr val="FF8000">
                  <a:alpha val="31000"/>
                </a:srgbClr>
              </a:fgClr>
              <a:bgClr>
                <a:srgbClr val="763B00"/>
              </a:bgClr>
            </a:patt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ahoma"/>
                  <a:cs typeface="Tahoma"/>
                </a:rPr>
                <a:t>Encrypted Glob of Bits</a:t>
              </a:r>
            </a:p>
          </p:txBody>
        </p:sp>
        <p:sp>
          <p:nvSpPr>
            <p:cNvPr id="208911" name="AutoShape 15"/>
            <p:cNvSpPr>
              <a:spLocks noChangeArrowheads="1"/>
            </p:cNvSpPr>
            <p:nvPr/>
          </p:nvSpPr>
          <p:spPr bwMode="auto">
            <a:xfrm>
              <a:off x="672" y="2208"/>
              <a:ext cx="144" cy="768"/>
            </a:xfrm>
            <a:prstGeom prst="roundRect">
              <a:avLst>
                <a:gd name="adj" fmla="val 0"/>
              </a:avLst>
            </a:prstGeom>
            <a:solidFill>
              <a:srgbClr val="FF8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1400">
                  <a:latin typeface="Tahoma"/>
                  <a:cs typeface="Tahoma"/>
                </a:rPr>
                <a:t>Key</a:t>
              </a:r>
              <a:endParaRPr lang="en-US" b="0">
                <a:latin typeface="Tahoma"/>
                <a:cs typeface="Tahoma"/>
              </a:endParaRPr>
            </a:p>
          </p:txBody>
        </p:sp>
      </p:grpSp>
      <p:grpSp>
        <p:nvGrpSpPr>
          <p:cNvPr id="208912" name="Group 16"/>
          <p:cNvGrpSpPr>
            <a:grpSpLocks/>
          </p:cNvGrpSpPr>
          <p:nvPr/>
        </p:nvGrpSpPr>
        <p:grpSpPr bwMode="auto">
          <a:xfrm>
            <a:off x="2133600" y="1752600"/>
            <a:ext cx="4572000" cy="1219200"/>
            <a:chOff x="1056" y="1296"/>
            <a:chExt cx="2880" cy="768"/>
          </a:xfrm>
        </p:grpSpPr>
        <p:sp>
          <p:nvSpPr>
            <p:cNvPr id="208913" name="Rectangle 17"/>
            <p:cNvSpPr>
              <a:spLocks noChangeArrowheads="1"/>
            </p:cNvSpPr>
            <p:nvPr/>
          </p:nvSpPr>
          <p:spPr bwMode="auto">
            <a:xfrm>
              <a:off x="1344" y="1296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14" name="AutoShape 18"/>
            <p:cNvSpPr>
              <a:spLocks noChangeArrowheads="1"/>
            </p:cNvSpPr>
            <p:nvPr/>
          </p:nvSpPr>
          <p:spPr bwMode="auto">
            <a:xfrm>
              <a:off x="1056" y="1296"/>
              <a:ext cx="4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en-US" sz="2800">
                <a:latin typeface="Tahoma"/>
                <a:cs typeface="Tahoma"/>
              </a:endParaRPr>
            </a:p>
          </p:txBody>
        </p:sp>
        <p:sp>
          <p:nvSpPr>
            <p:cNvPr id="208915" name="Rectangle 19"/>
            <p:cNvSpPr>
              <a:spLocks noChangeArrowheads="1"/>
            </p:cNvSpPr>
            <p:nvPr/>
          </p:nvSpPr>
          <p:spPr bwMode="auto">
            <a:xfrm>
              <a:off x="1344" y="1296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dirty="0">
                  <a:solidFill>
                    <a:srgbClr val="FFFFFF"/>
                  </a:solidFill>
                  <a:latin typeface="Tahoma"/>
                  <a:cs typeface="Tahoma"/>
                </a:rPr>
                <a:t>Original Program Instructions</a:t>
              </a:r>
            </a:p>
          </p:txBody>
        </p:sp>
        <p:sp>
          <p:nvSpPr>
            <p:cNvPr id="208916" name="AutoShape 20"/>
            <p:cNvSpPr>
              <a:spLocks noChangeArrowheads="1"/>
            </p:cNvSpPr>
            <p:nvPr/>
          </p:nvSpPr>
          <p:spPr bwMode="auto">
            <a:xfrm>
              <a:off x="1104" y="1296"/>
              <a:ext cx="240" cy="768"/>
            </a:xfrm>
            <a:prstGeom prst="roundRect">
              <a:avLst>
                <a:gd name="adj" fmla="val 0"/>
              </a:avLst>
            </a:prstGeom>
            <a:solidFill>
              <a:srgbClr val="FF8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endParaRPr lang="en-US" sz="2800">
                <a:latin typeface="Tahoma"/>
                <a:cs typeface="Tahoma"/>
              </a:endParaRPr>
            </a:p>
          </p:txBody>
        </p:sp>
      </p:grpSp>
      <p:grpSp>
        <p:nvGrpSpPr>
          <p:cNvPr id="208917" name="Group 21"/>
          <p:cNvGrpSpPr>
            <a:grpSpLocks/>
          </p:cNvGrpSpPr>
          <p:nvPr/>
        </p:nvGrpSpPr>
        <p:grpSpPr bwMode="auto">
          <a:xfrm>
            <a:off x="2068516" y="2932116"/>
            <a:ext cx="4789487" cy="573087"/>
            <a:chOff x="343" y="1847"/>
            <a:chExt cx="3017" cy="361"/>
          </a:xfrm>
        </p:grpSpPr>
        <p:sp>
          <p:nvSpPr>
            <p:cNvPr id="208918" name="Rectangle 22"/>
            <p:cNvSpPr>
              <a:spLocks noChangeArrowheads="1"/>
            </p:cNvSpPr>
            <p:nvPr/>
          </p:nvSpPr>
          <p:spPr bwMode="auto">
            <a:xfrm rot="16200000" flipV="1">
              <a:off x="430" y="1760"/>
              <a:ext cx="272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4000">
                  <a:latin typeface="Tahoma"/>
                  <a:cs typeface="Tahoma"/>
                </a:rPr>
                <a:t>}</a:t>
              </a:r>
              <a:endParaRPr lang="en-US" sz="2800">
                <a:latin typeface="Tahoma"/>
                <a:cs typeface="Tahoma"/>
              </a:endParaRPr>
            </a:p>
          </p:txBody>
        </p:sp>
        <p:sp>
          <p:nvSpPr>
            <p:cNvPr id="208919" name="Line 23"/>
            <p:cNvSpPr>
              <a:spLocks noChangeShapeType="1"/>
            </p:cNvSpPr>
            <p:nvPr/>
          </p:nvSpPr>
          <p:spPr bwMode="auto">
            <a:xfrm flipH="1">
              <a:off x="384" y="2016"/>
              <a:ext cx="144" cy="192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20" name="Line 24"/>
            <p:cNvSpPr>
              <a:spLocks noChangeShapeType="1"/>
            </p:cNvSpPr>
            <p:nvPr/>
          </p:nvSpPr>
          <p:spPr bwMode="auto">
            <a:xfrm>
              <a:off x="528" y="2016"/>
              <a:ext cx="2832" cy="144"/>
            </a:xfrm>
            <a:prstGeom prst="line">
              <a:avLst/>
            </a:prstGeom>
            <a:noFill/>
            <a:ln w="19050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208921" name="Group 25"/>
          <p:cNvGrpSpPr>
            <a:grpSpLocks/>
          </p:cNvGrpSpPr>
          <p:nvPr/>
        </p:nvGrpSpPr>
        <p:grpSpPr bwMode="auto">
          <a:xfrm>
            <a:off x="2133600" y="4724400"/>
            <a:ext cx="685800" cy="304800"/>
            <a:chOff x="384" y="2976"/>
            <a:chExt cx="432" cy="192"/>
          </a:xfrm>
        </p:grpSpPr>
        <p:sp>
          <p:nvSpPr>
            <p:cNvPr id="208922" name="Freeform 26"/>
            <p:cNvSpPr>
              <a:spLocks/>
            </p:cNvSpPr>
            <p:nvPr/>
          </p:nvSpPr>
          <p:spPr bwMode="auto">
            <a:xfrm>
              <a:off x="384" y="2976"/>
              <a:ext cx="288" cy="96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23" name="Freeform 27"/>
            <p:cNvSpPr>
              <a:spLocks/>
            </p:cNvSpPr>
            <p:nvPr/>
          </p:nvSpPr>
          <p:spPr bwMode="auto">
            <a:xfrm>
              <a:off x="384" y="2976"/>
              <a:ext cx="432" cy="192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208924" name="Group 28"/>
          <p:cNvGrpSpPr>
            <a:grpSpLocks/>
          </p:cNvGrpSpPr>
          <p:nvPr/>
        </p:nvGrpSpPr>
        <p:grpSpPr bwMode="auto">
          <a:xfrm>
            <a:off x="2590801" y="6324607"/>
            <a:ext cx="890588" cy="446088"/>
            <a:chOff x="672" y="3984"/>
            <a:chExt cx="561" cy="281"/>
          </a:xfrm>
        </p:grpSpPr>
        <p:sp>
          <p:nvSpPr>
            <p:cNvPr id="208925" name="Freeform 29"/>
            <p:cNvSpPr>
              <a:spLocks/>
            </p:cNvSpPr>
            <p:nvPr/>
          </p:nvSpPr>
          <p:spPr bwMode="auto">
            <a:xfrm>
              <a:off x="672" y="3984"/>
              <a:ext cx="144" cy="192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08926" name="Rectangle 30"/>
            <p:cNvSpPr>
              <a:spLocks noChangeArrowheads="1"/>
            </p:cNvSpPr>
            <p:nvPr/>
          </p:nvSpPr>
          <p:spPr bwMode="auto">
            <a:xfrm>
              <a:off x="864" y="4032"/>
              <a:ext cx="3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ahoma"/>
                  <a:cs typeface="Tahoma"/>
                </a:rPr>
                <a:t>JMP</a:t>
              </a:r>
            </a:p>
          </p:txBody>
        </p:sp>
      </p:grpSp>
      <p:sp>
        <p:nvSpPr>
          <p:cNvPr id="208927" name="Rectangle 31"/>
          <p:cNvSpPr>
            <a:spLocks noChangeArrowheads="1"/>
          </p:cNvSpPr>
          <p:nvPr/>
        </p:nvSpPr>
        <p:spPr bwMode="auto">
          <a:xfrm>
            <a:off x="7500941" y="609600"/>
            <a:ext cx="247173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>
                <a:latin typeface="Tahoma"/>
                <a:cs typeface="Tahoma"/>
              </a:rPr>
              <a:t>Instead of this …</a:t>
            </a:r>
          </a:p>
        </p:txBody>
      </p:sp>
      <p:sp>
        <p:nvSpPr>
          <p:cNvPr id="208928" name="Rectangle 32"/>
          <p:cNvSpPr>
            <a:spLocks noChangeArrowheads="1"/>
          </p:cNvSpPr>
          <p:nvPr/>
        </p:nvSpPr>
        <p:spPr bwMode="auto">
          <a:xfrm>
            <a:off x="7543800" y="1951041"/>
            <a:ext cx="24384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ahoma"/>
                <a:cs typeface="Tahoma"/>
              </a:rPr>
              <a:t>Virus has </a:t>
            </a:r>
            <a:r>
              <a:rPr lang="en-US" sz="2400" i="1">
                <a:latin typeface="Tahoma"/>
                <a:cs typeface="Tahoma"/>
              </a:rPr>
              <a:t>this</a:t>
            </a:r>
            <a:r>
              <a:rPr lang="en-US" sz="2400">
                <a:latin typeface="Tahoma"/>
                <a:cs typeface="Tahoma"/>
              </a:rPr>
              <a:t> </a:t>
            </a:r>
            <a:r>
              <a:rPr lang="en-US" sz="2400">
                <a:solidFill>
                  <a:srgbClr val="FF0000"/>
                </a:solidFill>
                <a:latin typeface="Tahoma"/>
                <a:cs typeface="Tahoma"/>
              </a:rPr>
              <a:t>initial</a:t>
            </a:r>
            <a:r>
              <a:rPr lang="en-US" sz="2400">
                <a:latin typeface="Tahoma"/>
                <a:cs typeface="Tahoma"/>
              </a:rPr>
              <a:t> structure</a:t>
            </a:r>
          </a:p>
        </p:txBody>
      </p:sp>
      <p:sp>
        <p:nvSpPr>
          <p:cNvPr id="208929" name="Rectangle 33"/>
          <p:cNvSpPr>
            <a:spLocks noChangeArrowheads="1"/>
          </p:cNvSpPr>
          <p:nvPr/>
        </p:nvSpPr>
        <p:spPr bwMode="auto">
          <a:xfrm>
            <a:off x="7467600" y="3521075"/>
            <a:ext cx="3124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ahoma"/>
                <a:cs typeface="Tahoma"/>
              </a:rPr>
              <a:t>When executed, decryptor applies key to decrypt the glob … </a:t>
            </a:r>
          </a:p>
        </p:txBody>
      </p:sp>
      <p:sp>
        <p:nvSpPr>
          <p:cNvPr id="208930" name="Rectangle 34"/>
          <p:cNvSpPr>
            <a:spLocks noChangeArrowheads="1"/>
          </p:cNvSpPr>
          <p:nvPr/>
        </p:nvSpPr>
        <p:spPr bwMode="auto">
          <a:xfrm>
            <a:off x="4495803" y="4648203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8000"/>
                </a:solidFill>
                <a:latin typeface="Tahoma"/>
                <a:cs typeface="Tahoma"/>
                <a:sym typeface="Symbol" charset="0"/>
              </a:rPr>
              <a:t></a:t>
            </a:r>
            <a:endParaRPr lang="en-US" sz="2800">
              <a:latin typeface="Tahoma"/>
              <a:cs typeface="Tahoma"/>
            </a:endParaRPr>
          </a:p>
        </p:txBody>
      </p:sp>
      <p:sp>
        <p:nvSpPr>
          <p:cNvPr id="208931" name="Rectangle 35"/>
          <p:cNvSpPr>
            <a:spLocks noChangeArrowheads="1"/>
          </p:cNvSpPr>
          <p:nvPr/>
        </p:nvSpPr>
        <p:spPr bwMode="auto">
          <a:xfrm>
            <a:off x="7467600" y="5105400"/>
            <a:ext cx="31242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400">
                <a:latin typeface="Tahoma"/>
                <a:cs typeface="Tahoma"/>
              </a:rPr>
              <a:t>… and jumps to the decrypted code once stored in memory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0BC381-ACB7-C64F-85E6-C4C4B22DE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24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27" grpId="0"/>
      <p:bldP spid="208928" grpId="0"/>
      <p:bldP spid="208929" grpId="0"/>
      <p:bldP spid="208930" grpId="0"/>
      <p:bldP spid="208931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946" name="Rectangle 2"/>
          <p:cNvSpPr>
            <a:spLocks noChangeArrowheads="1"/>
          </p:cNvSpPr>
          <p:nvPr/>
        </p:nvSpPr>
        <p:spPr bwMode="auto">
          <a:xfrm>
            <a:off x="2819400" y="3108325"/>
            <a:ext cx="4114800" cy="12192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10947" name="AutoShape 3"/>
          <p:cNvSpPr>
            <a:spLocks noChangeArrowheads="1"/>
          </p:cNvSpPr>
          <p:nvPr/>
        </p:nvSpPr>
        <p:spPr bwMode="auto">
          <a:xfrm>
            <a:off x="2133600" y="3108325"/>
            <a:ext cx="457200" cy="1219200"/>
          </a:xfrm>
          <a:prstGeom prst="roundRect">
            <a:avLst>
              <a:gd name="adj" fmla="val 0"/>
            </a:avLst>
          </a:prstGeom>
          <a:solidFill>
            <a:srgbClr val="FF0000">
              <a:alpha val="82001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r>
              <a:rPr lang="en-US" b="0">
                <a:latin typeface="Tahoma"/>
                <a:cs typeface="Tahoma"/>
              </a:rPr>
              <a:t>Decryptor</a:t>
            </a:r>
          </a:p>
        </p:txBody>
      </p:sp>
      <p:sp>
        <p:nvSpPr>
          <p:cNvPr id="210948" name="Rectangle 4"/>
          <p:cNvSpPr>
            <a:spLocks noChangeArrowheads="1"/>
          </p:cNvSpPr>
          <p:nvPr/>
        </p:nvSpPr>
        <p:spPr bwMode="auto">
          <a:xfrm>
            <a:off x="2819400" y="3108325"/>
            <a:ext cx="4114800" cy="1219200"/>
          </a:xfrm>
          <a:prstGeom prst="rect">
            <a:avLst/>
          </a:prstGeom>
          <a:solidFill>
            <a:srgbClr val="FF0000">
              <a:alpha val="82001"/>
            </a:srgbClr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2400">
                <a:latin typeface="Tahoma"/>
                <a:cs typeface="Tahoma"/>
              </a:rPr>
              <a:t>Main Virus Code</a:t>
            </a:r>
          </a:p>
        </p:txBody>
      </p:sp>
      <p:sp>
        <p:nvSpPr>
          <p:cNvPr id="210949" name="AutoShape 5"/>
          <p:cNvSpPr>
            <a:spLocks noChangeArrowheads="1"/>
          </p:cNvSpPr>
          <p:nvPr/>
        </p:nvSpPr>
        <p:spPr bwMode="auto">
          <a:xfrm>
            <a:off x="2590800" y="3108325"/>
            <a:ext cx="228600" cy="1219200"/>
          </a:xfrm>
          <a:prstGeom prst="roundRect">
            <a:avLst>
              <a:gd name="adj" fmla="val 0"/>
            </a:avLst>
          </a:prstGeom>
          <a:solidFill>
            <a:srgbClr val="FF8000">
              <a:alpha val="82001"/>
            </a:srgbClr>
          </a:solidFill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eaLnBrk="0" hangingPunct="0"/>
            <a:r>
              <a:rPr lang="en-US" sz="1400">
                <a:latin typeface="Tahoma"/>
                <a:cs typeface="Tahoma"/>
              </a:rPr>
              <a:t>Key</a:t>
            </a:r>
            <a:endParaRPr lang="en-US" b="0">
              <a:latin typeface="Tahoma"/>
              <a:cs typeface="Tahoma"/>
            </a:endParaRPr>
          </a:p>
        </p:txBody>
      </p:sp>
      <p:grpSp>
        <p:nvGrpSpPr>
          <p:cNvPr id="210950" name="Group 6"/>
          <p:cNvGrpSpPr>
            <a:grpSpLocks/>
          </p:cNvGrpSpPr>
          <p:nvPr/>
        </p:nvGrpSpPr>
        <p:grpSpPr bwMode="auto">
          <a:xfrm>
            <a:off x="2133600" y="1508125"/>
            <a:ext cx="4800600" cy="1219200"/>
            <a:chOff x="384" y="2208"/>
            <a:chExt cx="3024" cy="768"/>
          </a:xfrm>
        </p:grpSpPr>
        <p:sp>
          <p:nvSpPr>
            <p:cNvPr id="210951" name="Rectangle 7"/>
            <p:cNvSpPr>
              <a:spLocks noChangeArrowheads="1"/>
            </p:cNvSpPr>
            <p:nvPr/>
          </p:nvSpPr>
          <p:spPr bwMode="auto">
            <a:xfrm>
              <a:off x="816" y="2208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52" name="AutoShape 8"/>
            <p:cNvSpPr>
              <a:spLocks noChangeArrowheads="1"/>
            </p:cNvSpPr>
            <p:nvPr/>
          </p:nvSpPr>
          <p:spPr bwMode="auto">
            <a:xfrm>
              <a:off x="384" y="2208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b="0">
                  <a:latin typeface="Tahoma"/>
                  <a:cs typeface="Tahoma"/>
                </a:rPr>
                <a:t>Decryptor</a:t>
              </a:r>
            </a:p>
          </p:txBody>
        </p:sp>
        <p:sp>
          <p:nvSpPr>
            <p:cNvPr id="210953" name="Rectangle 9" descr="Sphere"/>
            <p:cNvSpPr>
              <a:spLocks noChangeArrowheads="1"/>
            </p:cNvSpPr>
            <p:nvPr/>
          </p:nvSpPr>
          <p:spPr bwMode="auto">
            <a:xfrm>
              <a:off x="816" y="2208"/>
              <a:ext cx="2592" cy="768"/>
            </a:xfrm>
            <a:prstGeom prst="rect">
              <a:avLst/>
            </a:prstGeom>
            <a:pattFill prst="sphere">
              <a:fgClr>
                <a:srgbClr val="FF8000">
                  <a:alpha val="31000"/>
                </a:srgbClr>
              </a:fgClr>
              <a:bgClr>
                <a:srgbClr val="763B00"/>
              </a:bgClr>
            </a:patt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400" i="1">
                  <a:latin typeface="Tahoma"/>
                  <a:cs typeface="Tahoma"/>
                </a:rPr>
                <a:t>Encrypted Glob of Bits</a:t>
              </a:r>
            </a:p>
          </p:txBody>
        </p:sp>
        <p:sp>
          <p:nvSpPr>
            <p:cNvPr id="210954" name="AutoShape 10"/>
            <p:cNvSpPr>
              <a:spLocks noChangeArrowheads="1"/>
            </p:cNvSpPr>
            <p:nvPr/>
          </p:nvSpPr>
          <p:spPr bwMode="auto">
            <a:xfrm>
              <a:off x="672" y="2208"/>
              <a:ext cx="144" cy="768"/>
            </a:xfrm>
            <a:prstGeom prst="roundRect">
              <a:avLst>
                <a:gd name="adj" fmla="val 0"/>
              </a:avLst>
            </a:prstGeom>
            <a:solidFill>
              <a:srgbClr val="FF8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1400">
                  <a:latin typeface="Tahoma"/>
                  <a:cs typeface="Tahoma"/>
                </a:rPr>
                <a:t>Key</a:t>
              </a:r>
              <a:endParaRPr lang="en-US" b="0">
                <a:latin typeface="Tahoma"/>
                <a:cs typeface="Tahoma"/>
              </a:endParaRPr>
            </a:p>
          </p:txBody>
        </p:sp>
      </p:grpSp>
      <p:grpSp>
        <p:nvGrpSpPr>
          <p:cNvPr id="210955" name="Group 11"/>
          <p:cNvGrpSpPr>
            <a:grpSpLocks/>
          </p:cNvGrpSpPr>
          <p:nvPr/>
        </p:nvGrpSpPr>
        <p:grpSpPr bwMode="auto">
          <a:xfrm>
            <a:off x="2133600" y="2727325"/>
            <a:ext cx="685800" cy="304800"/>
            <a:chOff x="384" y="2976"/>
            <a:chExt cx="432" cy="192"/>
          </a:xfrm>
        </p:grpSpPr>
        <p:sp>
          <p:nvSpPr>
            <p:cNvPr id="210956" name="Freeform 12"/>
            <p:cNvSpPr>
              <a:spLocks/>
            </p:cNvSpPr>
            <p:nvPr/>
          </p:nvSpPr>
          <p:spPr bwMode="auto">
            <a:xfrm>
              <a:off x="384" y="2976"/>
              <a:ext cx="288" cy="96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57" name="Freeform 13"/>
            <p:cNvSpPr>
              <a:spLocks/>
            </p:cNvSpPr>
            <p:nvPr/>
          </p:nvSpPr>
          <p:spPr bwMode="auto">
            <a:xfrm>
              <a:off x="384" y="2976"/>
              <a:ext cx="432" cy="192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210958" name="Group 14"/>
          <p:cNvGrpSpPr>
            <a:grpSpLocks/>
          </p:cNvGrpSpPr>
          <p:nvPr/>
        </p:nvGrpSpPr>
        <p:grpSpPr bwMode="auto">
          <a:xfrm>
            <a:off x="2590801" y="4327532"/>
            <a:ext cx="890588" cy="446088"/>
            <a:chOff x="672" y="3984"/>
            <a:chExt cx="561" cy="281"/>
          </a:xfrm>
        </p:grpSpPr>
        <p:sp>
          <p:nvSpPr>
            <p:cNvPr id="210959" name="Freeform 15"/>
            <p:cNvSpPr>
              <a:spLocks/>
            </p:cNvSpPr>
            <p:nvPr/>
          </p:nvSpPr>
          <p:spPr bwMode="auto">
            <a:xfrm>
              <a:off x="672" y="3984"/>
              <a:ext cx="144" cy="192"/>
            </a:xfrm>
            <a:custGeom>
              <a:avLst/>
              <a:gdLst>
                <a:gd name="T0" fmla="*/ 0 w 288"/>
                <a:gd name="T1" fmla="*/ 0 h 144"/>
                <a:gd name="T2" fmla="*/ 192 w 288"/>
                <a:gd name="T3" fmla="*/ 144 h 144"/>
                <a:gd name="T4" fmla="*/ 288 w 288"/>
                <a:gd name="T5" fmla="*/ 0 h 14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88" h="144">
                  <a:moveTo>
                    <a:pt x="0" y="0"/>
                  </a:moveTo>
                  <a:cubicBezTo>
                    <a:pt x="72" y="72"/>
                    <a:pt x="144" y="144"/>
                    <a:pt x="192" y="144"/>
                  </a:cubicBezTo>
                  <a:cubicBezTo>
                    <a:pt x="240" y="144"/>
                    <a:pt x="272" y="24"/>
                    <a:pt x="288" y="0"/>
                  </a:cubicBezTo>
                </a:path>
              </a:pathLst>
            </a:cu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60" name="Rectangle 16"/>
            <p:cNvSpPr>
              <a:spLocks noChangeArrowheads="1"/>
            </p:cNvSpPr>
            <p:nvPr/>
          </p:nvSpPr>
          <p:spPr bwMode="auto">
            <a:xfrm>
              <a:off x="864" y="4032"/>
              <a:ext cx="369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ahoma"/>
                  <a:cs typeface="Tahoma"/>
                </a:rPr>
                <a:t>JMP</a:t>
              </a:r>
            </a:p>
          </p:txBody>
        </p:sp>
      </p:grpSp>
      <p:sp>
        <p:nvSpPr>
          <p:cNvPr id="210961" name="Rectangle 17"/>
          <p:cNvSpPr>
            <a:spLocks noChangeArrowheads="1"/>
          </p:cNvSpPr>
          <p:nvPr/>
        </p:nvSpPr>
        <p:spPr bwMode="auto">
          <a:xfrm>
            <a:off x="4495803" y="2667003"/>
            <a:ext cx="39846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FF8000"/>
                </a:solidFill>
                <a:latin typeface="Tahoma"/>
                <a:cs typeface="Tahoma"/>
                <a:sym typeface="Symbol" charset="0"/>
              </a:rPr>
              <a:t></a:t>
            </a:r>
          </a:p>
        </p:txBody>
      </p:sp>
      <p:sp>
        <p:nvSpPr>
          <p:cNvPr id="210962" name="Rectangle 18"/>
          <p:cNvSpPr>
            <a:spLocks noChangeArrowheads="1"/>
          </p:cNvSpPr>
          <p:nvPr/>
        </p:nvSpPr>
        <p:spPr bwMode="auto">
          <a:xfrm>
            <a:off x="7239000" y="3108325"/>
            <a:ext cx="3429000" cy="1200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r>
              <a:rPr lang="en-US" sz="2400" dirty="0">
                <a:latin typeface="Tahoma"/>
                <a:cs typeface="Tahoma"/>
              </a:rPr>
              <a:t>Once running, virus uses an </a:t>
            </a:r>
            <a:r>
              <a:rPr lang="en-US" sz="2400" i="1" dirty="0" err="1">
                <a:solidFill>
                  <a:srgbClr val="99CC00"/>
                </a:solidFill>
                <a:latin typeface="Arial" charset="0"/>
                <a:cs typeface="Arial" charset="0"/>
              </a:rPr>
              <a:t>encryptor</a:t>
            </a:r>
            <a:r>
              <a:rPr lang="en-US" sz="2400" dirty="0">
                <a:solidFill>
                  <a:srgbClr val="99CC00"/>
                </a:solidFill>
                <a:latin typeface="Tahoma"/>
                <a:cs typeface="Tahoma"/>
              </a:rPr>
              <a:t> </a:t>
            </a:r>
            <a:r>
              <a:rPr lang="en-US" sz="2400" dirty="0">
                <a:latin typeface="Tahoma"/>
                <a:cs typeface="Tahoma"/>
              </a:rPr>
              <a:t>with a </a:t>
            </a:r>
            <a:r>
              <a:rPr lang="en-US" sz="2400" dirty="0">
                <a:solidFill>
                  <a:srgbClr val="FF0000"/>
                </a:solidFill>
                <a:latin typeface="Tahoma"/>
                <a:cs typeface="Tahoma"/>
              </a:rPr>
              <a:t>new</a:t>
            </a:r>
            <a:r>
              <a:rPr lang="en-US" sz="2400" dirty="0">
                <a:latin typeface="Tahoma"/>
                <a:cs typeface="Tahoma"/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Tahoma"/>
                <a:cs typeface="Tahoma"/>
              </a:rPr>
              <a:t>key</a:t>
            </a:r>
            <a:r>
              <a:rPr lang="en-US" sz="2400" dirty="0">
                <a:latin typeface="Tahoma"/>
                <a:cs typeface="Tahoma"/>
              </a:rPr>
              <a:t> to propagate</a:t>
            </a:r>
          </a:p>
        </p:txBody>
      </p:sp>
      <p:sp>
        <p:nvSpPr>
          <p:cNvPr id="210963" name="AutoShape 19"/>
          <p:cNvSpPr>
            <a:spLocks noChangeArrowheads="1"/>
          </p:cNvSpPr>
          <p:nvPr/>
        </p:nvSpPr>
        <p:spPr bwMode="auto">
          <a:xfrm>
            <a:off x="6705600" y="3108325"/>
            <a:ext cx="228600" cy="1219200"/>
          </a:xfrm>
          <a:prstGeom prst="roundRect">
            <a:avLst>
              <a:gd name="adj" fmla="val 0"/>
            </a:avLst>
          </a:prstGeom>
          <a:solidFill>
            <a:srgbClr val="99CC00">
              <a:alpha val="84000"/>
            </a:srgbClr>
          </a:solidFill>
          <a:ln w="1587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en-US" sz="1600" kern="0" dirty="0" err="1">
                <a:solidFill>
                  <a:sysClr val="windowText" lastClr="000000"/>
                </a:solidFill>
                <a:latin typeface="Tahoma"/>
                <a:cs typeface="Tahoma"/>
              </a:rPr>
              <a:t>Encryptor</a:t>
            </a:r>
            <a:endParaRPr lang="en-US" sz="1600" kern="0" dirty="0">
              <a:solidFill>
                <a:sysClr val="windowText" lastClr="000000"/>
              </a:solidFill>
              <a:latin typeface="Tahoma"/>
              <a:cs typeface="Tahoma"/>
            </a:endParaRPr>
          </a:p>
        </p:txBody>
      </p:sp>
      <p:grpSp>
        <p:nvGrpSpPr>
          <p:cNvPr id="210964" name="Group 20"/>
          <p:cNvGrpSpPr>
            <a:grpSpLocks/>
          </p:cNvGrpSpPr>
          <p:nvPr/>
        </p:nvGrpSpPr>
        <p:grpSpPr bwMode="auto">
          <a:xfrm>
            <a:off x="2133600" y="4392617"/>
            <a:ext cx="4876800" cy="1839913"/>
            <a:chOff x="384" y="2767"/>
            <a:chExt cx="3072" cy="1159"/>
          </a:xfrm>
        </p:grpSpPr>
        <p:sp>
          <p:nvSpPr>
            <p:cNvPr id="210965" name="Rectangle 21"/>
            <p:cNvSpPr>
              <a:spLocks noChangeArrowheads="1"/>
            </p:cNvSpPr>
            <p:nvPr/>
          </p:nvSpPr>
          <p:spPr bwMode="auto">
            <a:xfrm rot="16200000" flipV="1">
              <a:off x="3247" y="2743"/>
              <a:ext cx="186" cy="23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>
                  <a:latin typeface="Tahoma"/>
                  <a:cs typeface="Tahoma"/>
                </a:rPr>
                <a:t>}</a:t>
              </a:r>
              <a:endParaRPr lang="en-US" sz="1400">
                <a:latin typeface="Tahoma"/>
                <a:cs typeface="Tahoma"/>
              </a:endParaRPr>
            </a:p>
          </p:txBody>
        </p:sp>
        <p:sp>
          <p:nvSpPr>
            <p:cNvPr id="210966" name="Line 22"/>
            <p:cNvSpPr>
              <a:spLocks noChangeShapeType="1"/>
            </p:cNvSpPr>
            <p:nvPr/>
          </p:nvSpPr>
          <p:spPr bwMode="auto">
            <a:xfrm flipH="1">
              <a:off x="864" y="2918"/>
              <a:ext cx="2448" cy="192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67" name="Line 23"/>
            <p:cNvSpPr>
              <a:spLocks noChangeShapeType="1"/>
            </p:cNvSpPr>
            <p:nvPr/>
          </p:nvSpPr>
          <p:spPr bwMode="auto">
            <a:xfrm>
              <a:off x="3312" y="2918"/>
              <a:ext cx="48" cy="240"/>
            </a:xfrm>
            <a:prstGeom prst="line">
              <a:avLst/>
            </a:prstGeom>
            <a:noFill/>
            <a:ln w="15875">
              <a:solidFill>
                <a:srgbClr val="0000FF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68" name="Rectangle 24"/>
            <p:cNvSpPr>
              <a:spLocks noChangeArrowheads="1"/>
            </p:cNvSpPr>
            <p:nvPr/>
          </p:nvSpPr>
          <p:spPr bwMode="auto">
            <a:xfrm>
              <a:off x="816" y="3158"/>
              <a:ext cx="2592" cy="768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10969" name="AutoShape 25"/>
            <p:cNvSpPr>
              <a:spLocks noChangeArrowheads="1"/>
            </p:cNvSpPr>
            <p:nvPr/>
          </p:nvSpPr>
          <p:spPr bwMode="auto">
            <a:xfrm>
              <a:off x="384" y="3158"/>
              <a:ext cx="288" cy="768"/>
            </a:xfrm>
            <a:prstGeom prst="roundRect">
              <a:avLst>
                <a:gd name="adj" fmla="val 0"/>
              </a:avLst>
            </a:prstGeom>
            <a:solidFill>
              <a:srgbClr val="FF0000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b="0">
                  <a:latin typeface="Tahoma"/>
                  <a:cs typeface="Tahoma"/>
                </a:rPr>
                <a:t>Decryptor</a:t>
              </a:r>
            </a:p>
          </p:txBody>
        </p:sp>
        <p:sp>
          <p:nvSpPr>
            <p:cNvPr id="210970" name="Rectangle 26" descr="Weave"/>
            <p:cNvSpPr>
              <a:spLocks noChangeArrowheads="1"/>
            </p:cNvSpPr>
            <p:nvPr/>
          </p:nvSpPr>
          <p:spPr bwMode="auto">
            <a:xfrm>
              <a:off x="816" y="3158"/>
              <a:ext cx="2592" cy="768"/>
            </a:xfrm>
            <a:prstGeom prst="rect">
              <a:avLst/>
            </a:prstGeom>
            <a:pattFill prst="weave">
              <a:fgClr>
                <a:srgbClr val="0000FF">
                  <a:alpha val="31000"/>
                </a:srgbClr>
              </a:fgClr>
              <a:bgClr>
                <a:srgbClr val="FFFFFF"/>
              </a:bgClr>
            </a:patt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2200" i="1">
                  <a:latin typeface="Tahoma"/>
                  <a:cs typeface="Tahoma"/>
                </a:rPr>
                <a:t>Different Encrypted Glob of Bits</a:t>
              </a:r>
            </a:p>
          </p:txBody>
        </p:sp>
        <p:sp>
          <p:nvSpPr>
            <p:cNvPr id="210971" name="AutoShape 27"/>
            <p:cNvSpPr>
              <a:spLocks noChangeArrowheads="1"/>
            </p:cNvSpPr>
            <p:nvPr/>
          </p:nvSpPr>
          <p:spPr bwMode="auto">
            <a:xfrm>
              <a:off x="672" y="3158"/>
              <a:ext cx="144" cy="768"/>
            </a:xfrm>
            <a:prstGeom prst="roundRect">
              <a:avLst>
                <a:gd name="adj" fmla="val 0"/>
              </a:avLst>
            </a:prstGeom>
            <a:solidFill>
              <a:srgbClr val="0000FF">
                <a:alpha val="82001"/>
              </a:srgbClr>
            </a:solidFill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/>
              <a:r>
                <a:rPr lang="en-US" sz="1400">
                  <a:latin typeface="Tahoma"/>
                  <a:cs typeface="Tahoma"/>
                </a:rPr>
                <a:t>Key2</a:t>
              </a:r>
              <a:endParaRPr lang="en-US" b="0">
                <a:latin typeface="Tahoma"/>
                <a:cs typeface="Tahoma"/>
              </a:endParaRPr>
            </a:p>
          </p:txBody>
        </p:sp>
      </p:grpSp>
      <p:sp>
        <p:nvSpPr>
          <p:cNvPr id="210972" name="Rectangle 28"/>
          <p:cNvSpPr>
            <a:spLocks noChangeArrowheads="1"/>
          </p:cNvSpPr>
          <p:nvPr/>
        </p:nvSpPr>
        <p:spPr bwMode="auto">
          <a:xfrm>
            <a:off x="4572003" y="4479928"/>
            <a:ext cx="398463" cy="5191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800">
                <a:solidFill>
                  <a:srgbClr val="0000FF"/>
                </a:solidFill>
                <a:latin typeface="Tahoma"/>
                <a:cs typeface="Tahoma"/>
                <a:sym typeface="Symbol" charset="0"/>
              </a:rPr>
              <a:t></a:t>
            </a:r>
            <a:endParaRPr lang="en-US" sz="2800">
              <a:solidFill>
                <a:srgbClr val="FF8000"/>
              </a:solidFill>
              <a:latin typeface="Tahoma"/>
              <a:cs typeface="Tahoma"/>
              <a:sym typeface="Symbol" charset="0"/>
            </a:endParaRPr>
          </a:p>
        </p:txBody>
      </p:sp>
      <p:sp>
        <p:nvSpPr>
          <p:cNvPr id="210973" name="Rectangle 2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Polymorphic Propagation</a:t>
            </a:r>
          </a:p>
        </p:txBody>
      </p:sp>
      <p:sp>
        <p:nvSpPr>
          <p:cNvPr id="210974" name="Rectangle 30"/>
          <p:cNvSpPr>
            <a:spLocks noChangeArrowheads="1"/>
          </p:cNvSpPr>
          <p:nvPr/>
        </p:nvSpPr>
        <p:spPr bwMode="auto">
          <a:xfrm>
            <a:off x="7239000" y="5029200"/>
            <a:ext cx="3352800" cy="11445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2300">
                <a:latin typeface="Tahoma"/>
                <a:cs typeface="Tahoma"/>
              </a:rPr>
              <a:t>New virus instance bears </a:t>
            </a:r>
            <a:r>
              <a:rPr lang="en-US" sz="2300">
                <a:solidFill>
                  <a:srgbClr val="0000FF"/>
                </a:solidFill>
                <a:latin typeface="Tahoma"/>
                <a:cs typeface="Tahoma"/>
              </a:rPr>
              <a:t>little resemblance</a:t>
            </a:r>
            <a:r>
              <a:rPr lang="en-US" sz="2300">
                <a:latin typeface="Tahoma"/>
                <a:cs typeface="Tahoma"/>
              </a:rPr>
              <a:t> to original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02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0962" grpId="0"/>
      <p:bldP spid="210963" grpId="0" animBg="1"/>
      <p:bldP spid="210972" grpId="0" animBg="1"/>
      <p:bldP spid="21097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Arms Race: Polymorphic Code</a:t>
            </a:r>
            <a:endParaRPr lang="en-US" sz="2800" dirty="0"/>
          </a:p>
        </p:txBody>
      </p:sp>
      <p:sp>
        <p:nvSpPr>
          <p:cNvPr id="21299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Given polymorphism, how might we then detect viruses?</a:t>
            </a:r>
          </a:p>
          <a:p>
            <a:pPr>
              <a:lnSpc>
                <a:spcPct val="90000"/>
              </a:lnSpc>
            </a:pPr>
            <a:r>
              <a:rPr lang="en-US" dirty="0"/>
              <a:t>Idea #1: use narrow sig. that targets </a:t>
            </a:r>
            <a:r>
              <a:rPr lang="en-US" dirty="0" err="1"/>
              <a:t>decryptor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Issues?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Less code to match against </a:t>
            </a:r>
            <a:r>
              <a:rPr lang="en-US" sz="2000" dirty="0">
                <a:sym typeface="Symbol" charset="0"/>
              </a:rPr>
              <a:t> more </a:t>
            </a:r>
            <a:r>
              <a:rPr lang="en-US" sz="2000" dirty="0">
                <a:solidFill>
                  <a:srgbClr val="FF0000"/>
                </a:solidFill>
                <a:sym typeface="Symbol" charset="0"/>
              </a:rPr>
              <a:t>false positives</a:t>
            </a:r>
            <a:endParaRPr lang="en-US" sz="20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Virus writer spreads </a:t>
            </a:r>
            <a:r>
              <a:rPr lang="en-US" sz="2000" dirty="0" err="1"/>
              <a:t>decryptor</a:t>
            </a:r>
            <a:r>
              <a:rPr lang="en-US" sz="2000" dirty="0"/>
              <a:t> across existing code</a:t>
            </a:r>
          </a:p>
          <a:p>
            <a:pPr>
              <a:lnSpc>
                <a:spcPct val="90000"/>
              </a:lnSpc>
            </a:pPr>
            <a:r>
              <a:rPr lang="en-US" dirty="0"/>
              <a:t>Idea #2: execute (or statically analyze) suspect code to see if it decrypts!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Issues?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Legitimate </a:t>
            </a:r>
            <a:r>
              <a:rPr lang="en-US" altLang="ja-JP" sz="2000" dirty="0"/>
              <a:t>“</a:t>
            </a:r>
            <a:r>
              <a:rPr lang="en-US" sz="2000" i="1" dirty="0">
                <a:solidFill>
                  <a:srgbClr val="FF8000"/>
                </a:solidFill>
              </a:rPr>
              <a:t>packers</a:t>
            </a:r>
            <a:r>
              <a:rPr lang="en-US" sz="2000" i="1" dirty="0">
                <a:solidFill>
                  <a:schemeClr val="tx1"/>
                </a:solidFill>
              </a:rPr>
              <a:t>”</a:t>
            </a:r>
            <a:r>
              <a:rPr lang="en-US" sz="2000" dirty="0"/>
              <a:t> perform similar operations (decompression)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How long do you let the new code execute?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If </a:t>
            </a:r>
            <a:r>
              <a:rPr lang="en-US" sz="1800" dirty="0" err="1"/>
              <a:t>decryptor</a:t>
            </a:r>
            <a:r>
              <a:rPr lang="en-US" sz="1800" dirty="0"/>
              <a:t> only acts after lengthy legit execution, difficult to spot</a:t>
            </a:r>
          </a:p>
          <a:p>
            <a:pPr>
              <a:lnSpc>
                <a:spcPct val="140000"/>
              </a:lnSpc>
            </a:pPr>
            <a:r>
              <a:rPr lang="en-US" dirty="0"/>
              <a:t>Virus-writer countermeasures?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725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29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D9D5D-343C-C041-B71A-1C654B83DD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38AFC5-746B-2648-BA10-F82401ABB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Malware definition, taxonomy and propagation</a:t>
            </a:r>
          </a:p>
          <a:p>
            <a:r>
              <a:rPr lang="en-US" dirty="0"/>
              <a:t>Malware detection and the virus write / antivirus arms race</a:t>
            </a:r>
          </a:p>
          <a:p>
            <a:r>
              <a:rPr lang="en-US" dirty="0"/>
              <a:t>Malware infection cleanup</a:t>
            </a:r>
          </a:p>
          <a:p>
            <a:r>
              <a:rPr lang="en-US" dirty="0"/>
              <a:t>Worms: large-scale malware</a:t>
            </a:r>
          </a:p>
          <a:p>
            <a:r>
              <a:rPr lang="en-US" dirty="0"/>
              <a:t>Modeling worm spread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379232-169F-1C4A-833B-37CC7287EA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40D56-6CAF-094C-8FD9-2A4F371C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1C74D9-C881-384B-9108-88F21837DF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3647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Metamorphic Code</a:t>
            </a:r>
            <a:endParaRPr lang="en-US" sz="2800" dirty="0"/>
          </a:p>
        </p:txBody>
      </p:sp>
      <p:sp>
        <p:nvSpPr>
          <p:cNvPr id="21504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Idea: every time the virus propagates,</a:t>
            </a:r>
            <a:br>
              <a:rPr lang="en-US" dirty="0"/>
            </a:br>
            <a:r>
              <a:rPr lang="en-US" dirty="0"/>
              <a:t>generate </a:t>
            </a:r>
            <a:r>
              <a:rPr lang="en-US" i="1" dirty="0">
                <a:solidFill>
                  <a:srgbClr val="408000"/>
                </a:solidFill>
              </a:rPr>
              <a:t>semantically</a:t>
            </a:r>
            <a:r>
              <a:rPr lang="en-US" dirty="0">
                <a:solidFill>
                  <a:srgbClr val="FF0000"/>
                </a:solidFill>
              </a:rPr>
              <a:t> different</a:t>
            </a:r>
            <a:r>
              <a:rPr lang="en-US" dirty="0"/>
              <a:t> version of it!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Different semantics only at immediate level of execution; </a:t>
            </a:r>
            <a:r>
              <a:rPr lang="en-US" sz="2400" dirty="0">
                <a:solidFill>
                  <a:srgbClr val="408000"/>
                </a:solidFill>
              </a:rPr>
              <a:t>same higher-level semantics</a:t>
            </a:r>
          </a:p>
          <a:p>
            <a:pPr>
              <a:lnSpc>
                <a:spcPct val="90000"/>
              </a:lnSpc>
            </a:pPr>
            <a:r>
              <a:rPr lang="en-US" dirty="0"/>
              <a:t>How could you do this?</a:t>
            </a:r>
          </a:p>
          <a:p>
            <a:pPr>
              <a:lnSpc>
                <a:spcPct val="90000"/>
              </a:lnSpc>
            </a:pPr>
            <a:r>
              <a:rPr lang="en-US" dirty="0"/>
              <a:t>Include with the virus a </a:t>
            </a:r>
            <a:r>
              <a:rPr lang="en-US" dirty="0">
                <a:solidFill>
                  <a:srgbClr val="0000FF"/>
                </a:solidFill>
              </a:rPr>
              <a:t>code rewriter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Inspects its own code, generates random variant, e.g.: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Renumber registers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Change order of conditional code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Reorder operations not dependent on one another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Replace one low-level algorithm with another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Remove some do-nothing </a:t>
            </a:r>
            <a:r>
              <a:rPr lang="en-US" sz="2000" dirty="0">
                <a:solidFill>
                  <a:srgbClr val="FF0000"/>
                </a:solidFill>
              </a:rPr>
              <a:t>padding</a:t>
            </a:r>
            <a:r>
              <a:rPr lang="en-US" sz="2000" dirty="0"/>
              <a:t> and replace with different do-nothing padding (</a:t>
            </a:r>
            <a:r>
              <a:rPr lang="en-US" altLang="ja-JP" sz="2000" dirty="0"/>
              <a:t>“</a:t>
            </a:r>
            <a:r>
              <a:rPr lang="en-US" sz="2000" dirty="0"/>
              <a:t>chaff”)</a:t>
            </a:r>
          </a:p>
          <a:p>
            <a:pPr lvl="3">
              <a:lnSpc>
                <a:spcPct val="90000"/>
              </a:lnSpc>
            </a:pPr>
            <a:r>
              <a:rPr lang="en-US" sz="1800" dirty="0"/>
              <a:t>Can be very complex, legit code … if it’s never called!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224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150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4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4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Detecting Metamorphic Viruses?</a:t>
            </a:r>
            <a:endParaRPr lang="en-US" sz="2800" dirty="0"/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Need to analyze execution </a:t>
            </a:r>
            <a:r>
              <a:rPr lang="en-US" sz="2400" dirty="0">
                <a:solidFill>
                  <a:srgbClr val="FF8000"/>
                </a:solidFill>
              </a:rPr>
              <a:t>behavior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dirty="0"/>
              <a:t>Shift from </a:t>
            </a:r>
            <a:r>
              <a:rPr lang="en-US" dirty="0">
                <a:solidFill>
                  <a:srgbClr val="0000FF"/>
                </a:solidFill>
              </a:rPr>
              <a:t>syntax</a:t>
            </a:r>
            <a:r>
              <a:rPr lang="en-US" dirty="0"/>
              <a:t> (</a:t>
            </a:r>
            <a:r>
              <a:rPr lang="en-US" i="1" dirty="0"/>
              <a:t>appearance</a:t>
            </a:r>
            <a:r>
              <a:rPr lang="en-US" dirty="0"/>
              <a:t> of instructions) to </a:t>
            </a:r>
            <a:r>
              <a:rPr lang="en-US" dirty="0">
                <a:solidFill>
                  <a:srgbClr val="FF0000"/>
                </a:solidFill>
              </a:rPr>
              <a:t>semantics</a:t>
            </a:r>
            <a:r>
              <a:rPr lang="en-US" dirty="0"/>
              <a:t> (</a:t>
            </a:r>
            <a:r>
              <a:rPr lang="en-US" i="1" dirty="0"/>
              <a:t>effect</a:t>
            </a:r>
            <a:r>
              <a:rPr lang="en-US" dirty="0"/>
              <a:t> of instructions)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Two stages: (1) AV company analyzes new virus to find </a:t>
            </a:r>
            <a:r>
              <a:rPr lang="en-US" sz="2400" dirty="0">
                <a:solidFill>
                  <a:srgbClr val="408000"/>
                </a:solidFill>
              </a:rPr>
              <a:t>behavioral signature</a:t>
            </a:r>
            <a:r>
              <a:rPr lang="en-US" sz="2400" dirty="0"/>
              <a:t>;</a:t>
            </a:r>
            <a:br>
              <a:rPr lang="en-US" sz="2400" dirty="0"/>
            </a:br>
            <a:r>
              <a:rPr lang="en-US" sz="2400" dirty="0"/>
              <a:t>(2) AV software on end systems analyzes suspect code to test for match to signature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What countermeasures will the virus writer take?</a:t>
            </a:r>
          </a:p>
          <a:p>
            <a:pPr lvl="1"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Delay analysis</a:t>
            </a:r>
            <a:r>
              <a:rPr lang="en-US" dirty="0"/>
              <a:t> by taking a long time to manifest behavior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Long time = await particular condition, or even simply clock time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Detect that execution occurs in an </a:t>
            </a:r>
            <a:r>
              <a:rPr lang="en-US" dirty="0">
                <a:solidFill>
                  <a:srgbClr val="FF0000"/>
                </a:solidFill>
              </a:rPr>
              <a:t>analyzed environment</a:t>
            </a:r>
            <a:r>
              <a:rPr lang="en-US" dirty="0"/>
              <a:t> and if so, behave differently</a:t>
            </a:r>
          </a:p>
          <a:p>
            <a:pPr lvl="2">
              <a:lnSpc>
                <a:spcPct val="90000"/>
              </a:lnSpc>
            </a:pPr>
            <a:r>
              <a:rPr lang="en-US" sz="1800" dirty="0"/>
              <a:t>E.g., test whether running inside a debugger, or in a Virtual Machine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Counter-countermeasure?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AV analysis looks for these tactics and skips over them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Note: attacker has edge as </a:t>
            </a:r>
            <a:r>
              <a:rPr lang="en-US" sz="2400" i="1" dirty="0">
                <a:solidFill>
                  <a:srgbClr val="0000FF"/>
                </a:solidFill>
              </a:rPr>
              <a:t>AV products supply an</a:t>
            </a:r>
            <a:r>
              <a:rPr lang="en-US" sz="2400" dirty="0"/>
              <a:t> </a:t>
            </a:r>
            <a:r>
              <a:rPr lang="en-US" sz="2400" b="1" i="1" dirty="0">
                <a:solidFill>
                  <a:srgbClr val="0000FF"/>
                </a:solidFill>
              </a:rPr>
              <a:t>oracle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69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118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Much Malware Is Out There?</a:t>
            </a:r>
            <a:endParaRPr lang="en-US" sz="2800" dirty="0"/>
          </a:p>
        </p:txBody>
      </p:sp>
      <p:sp>
        <p:nvSpPr>
          <p:cNvPr id="2232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final consideration regarding polymorphism and metamorphism:</a:t>
            </a:r>
          </a:p>
          <a:p>
            <a:pPr lvl="1"/>
            <a:r>
              <a:rPr lang="en-US" sz="2400" dirty="0"/>
              <a:t>Presence can lead to </a:t>
            </a:r>
            <a:r>
              <a:rPr lang="en-US" sz="2400" dirty="0" err="1">
                <a:solidFill>
                  <a:srgbClr val="FF0000"/>
                </a:solidFill>
              </a:rPr>
              <a:t>mis</a:t>
            </a:r>
            <a:r>
              <a:rPr lang="en-US" sz="2400" dirty="0">
                <a:solidFill>
                  <a:srgbClr val="FF0000"/>
                </a:solidFill>
              </a:rPr>
              <a:t>-counting</a:t>
            </a:r>
            <a:r>
              <a:rPr lang="en-US" sz="2400" dirty="0"/>
              <a:t> a single virus outbreak as instead reflecting 1,000s of </a:t>
            </a:r>
            <a:r>
              <a:rPr lang="en-US" sz="2400" i="1" dirty="0"/>
              <a:t>seemingly different</a:t>
            </a:r>
            <a:r>
              <a:rPr lang="en-US" sz="2400" dirty="0"/>
              <a:t> viruses</a:t>
            </a:r>
          </a:p>
          <a:p>
            <a:endParaRPr lang="en-US" dirty="0"/>
          </a:p>
          <a:p>
            <a:r>
              <a:rPr lang="en-US" dirty="0"/>
              <a:t>Thus </a:t>
            </a:r>
            <a:r>
              <a:rPr lang="en-US" dirty="0">
                <a:solidFill>
                  <a:srgbClr val="0000FF"/>
                </a:solidFill>
              </a:rPr>
              <a:t>take care</a:t>
            </a:r>
            <a:r>
              <a:rPr lang="en-US" dirty="0"/>
              <a:t> in interpreting vendor </a:t>
            </a:r>
            <a:r>
              <a:rPr lang="en-US" dirty="0">
                <a:solidFill>
                  <a:srgbClr val="006B01"/>
                </a:solidFill>
              </a:rPr>
              <a:t>statistics</a:t>
            </a:r>
            <a:r>
              <a:rPr lang="en-US" dirty="0"/>
              <a:t> on </a:t>
            </a:r>
            <a:r>
              <a:rPr lang="en-US" dirty="0" err="1"/>
              <a:t>malcode</a:t>
            </a:r>
            <a:r>
              <a:rPr lang="en-US" dirty="0"/>
              <a:t> varieties</a:t>
            </a:r>
          </a:p>
          <a:p>
            <a:pPr lvl="1"/>
            <a:r>
              <a:rPr lang="en-US" sz="2400" dirty="0"/>
              <a:t>(Note: public perception that many varieties exist is </a:t>
            </a:r>
            <a:r>
              <a:rPr lang="en-US" sz="2400" i="1" dirty="0">
                <a:solidFill>
                  <a:srgbClr val="FF8000"/>
                </a:solidFill>
              </a:rPr>
              <a:t>in the vendors’ own interest</a:t>
            </a:r>
            <a:r>
              <a:rPr lang="en-US" sz="2400" dirty="0"/>
              <a:t>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20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3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4DB6A2-57F4-E24C-807B-693FE4C10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infection cleanup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95C60D-8753-5044-8CE0-8382F06AB4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6820CA-5C1D-E24A-A8DF-972E6F76C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D61501-2580-334C-A937-E303464A5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6F847-5E1D-FA4C-9BA4-BCDD0335E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A8-D53F-3F4B-99AF-9027B68691F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5079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Cleanup</a:t>
            </a:r>
            <a:endParaRPr lang="en-US" sz="2800" dirty="0"/>
          </a:p>
        </p:txBody>
      </p:sp>
      <p:sp>
        <p:nvSpPr>
          <p:cNvPr id="22733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indent="-282575">
              <a:lnSpc>
                <a:spcPct val="90000"/>
              </a:lnSpc>
            </a:pPr>
            <a:r>
              <a:rPr lang="en-US" dirty="0"/>
              <a:t>Once malware detected on a system, how do we get </a:t>
            </a:r>
            <a:r>
              <a:rPr lang="en-US" dirty="0">
                <a:solidFill>
                  <a:srgbClr val="FF0000"/>
                </a:solidFill>
              </a:rPr>
              <a:t>rid</a:t>
            </a:r>
            <a:r>
              <a:rPr lang="en-US" dirty="0"/>
              <a:t> of it?</a:t>
            </a:r>
          </a:p>
          <a:p>
            <a:pPr marL="282575" indent="-282575">
              <a:lnSpc>
                <a:spcPct val="90000"/>
              </a:lnSpc>
            </a:pPr>
            <a:r>
              <a:rPr lang="en-US" dirty="0"/>
              <a:t>May require restoring/repairing many files</a:t>
            </a:r>
          </a:p>
          <a:p>
            <a:pPr marL="736600" lvl="1" indent="-339725">
              <a:lnSpc>
                <a:spcPct val="90000"/>
              </a:lnSpc>
            </a:pPr>
            <a:r>
              <a:rPr lang="en-US" sz="2400" dirty="0"/>
              <a:t>This is part of what AV companies sell: per-specimen disinfection procedures</a:t>
            </a:r>
          </a:p>
          <a:p>
            <a:pPr marL="282575" indent="-282575">
              <a:lnSpc>
                <a:spcPct val="90000"/>
              </a:lnSpc>
            </a:pPr>
            <a:r>
              <a:rPr lang="en-US" dirty="0"/>
              <a:t>What if malware executed with </a:t>
            </a:r>
            <a:r>
              <a:rPr lang="en-US" dirty="0" err="1">
                <a:solidFill>
                  <a:srgbClr val="FF0000"/>
                </a:solidFill>
              </a:rPr>
              <a:t>adminstrator</a:t>
            </a:r>
            <a:r>
              <a:rPr lang="en-US" dirty="0">
                <a:solidFill>
                  <a:srgbClr val="FF0000"/>
                </a:solidFill>
              </a:rPr>
              <a:t> privileges?</a:t>
            </a:r>
            <a:endParaRPr lang="en-US" dirty="0"/>
          </a:p>
          <a:p>
            <a:pPr marL="736600" lvl="1" indent="-339725">
              <a:lnSpc>
                <a:spcPct val="90000"/>
              </a:lnSpc>
              <a:buNone/>
            </a:pPr>
            <a:r>
              <a:rPr lang="en-US" sz="2400" dirty="0"/>
              <a:t>  </a:t>
            </a:r>
            <a:r>
              <a:rPr lang="en-US" altLang="ja-JP" sz="2400" dirty="0"/>
              <a:t>“</a:t>
            </a:r>
            <a:r>
              <a:rPr lang="en-US" sz="2400" i="1" dirty="0"/>
              <a:t>nuke the entire site from orbit. It’s the only way to be sure”</a:t>
            </a:r>
            <a:endParaRPr lang="en-US" sz="2400" dirty="0"/>
          </a:p>
          <a:p>
            <a:pPr marL="736600" lvl="1" indent="-339725">
              <a:lnSpc>
                <a:spcPct val="90000"/>
              </a:lnSpc>
            </a:pPr>
            <a:r>
              <a:rPr lang="en-US" sz="2400" dirty="0"/>
              <a:t>i.e., </a:t>
            </a:r>
            <a:r>
              <a:rPr lang="en-US" sz="2400" dirty="0">
                <a:solidFill>
                  <a:srgbClr val="006B01"/>
                </a:solidFill>
              </a:rPr>
              <a:t>rebuild</a:t>
            </a:r>
            <a:r>
              <a:rPr lang="en-US" sz="2400" dirty="0"/>
              <a:t> system from </a:t>
            </a:r>
            <a:r>
              <a:rPr lang="en-US" sz="2400" b="1" dirty="0">
                <a:solidFill>
                  <a:srgbClr val="FF8000"/>
                </a:solidFill>
              </a:rPr>
              <a:t>original media</a:t>
            </a:r>
            <a:r>
              <a:rPr lang="en-US" sz="2400" dirty="0">
                <a:solidFill>
                  <a:srgbClr val="FF8000"/>
                </a:solidFill>
              </a:rPr>
              <a:t> + </a:t>
            </a:r>
            <a:r>
              <a:rPr lang="en-US" sz="2400" b="1" dirty="0">
                <a:solidFill>
                  <a:srgbClr val="FF8000"/>
                </a:solidFill>
              </a:rPr>
              <a:t>data backups</a:t>
            </a:r>
            <a:endParaRPr lang="en-US" sz="2400" dirty="0"/>
          </a:p>
          <a:p>
            <a:pPr marL="282575" indent="-282575">
              <a:lnSpc>
                <a:spcPct val="90000"/>
              </a:lnSpc>
            </a:pPr>
            <a:r>
              <a:rPr lang="en-US" dirty="0"/>
              <a:t>Malware may include a </a:t>
            </a:r>
            <a:r>
              <a:rPr lang="en-US" b="1" dirty="0">
                <a:solidFill>
                  <a:srgbClr val="FF0000"/>
                </a:solidFill>
              </a:rPr>
              <a:t>rootkit</a:t>
            </a:r>
            <a:r>
              <a:rPr lang="en-US" dirty="0"/>
              <a:t>: </a:t>
            </a:r>
            <a:r>
              <a:rPr lang="en-US" i="1" dirty="0"/>
              <a:t>kernel patches</a:t>
            </a:r>
            <a:r>
              <a:rPr lang="en-US" dirty="0"/>
              <a:t> to </a:t>
            </a:r>
            <a:r>
              <a:rPr lang="en-US" dirty="0">
                <a:solidFill>
                  <a:srgbClr val="0000FF"/>
                </a:solidFill>
              </a:rPr>
              <a:t>hide its presence</a:t>
            </a:r>
            <a:r>
              <a:rPr lang="en-US" dirty="0"/>
              <a:t> (its existence on disk, processes)</a:t>
            </a:r>
          </a:p>
        </p:txBody>
      </p:sp>
      <p:sp>
        <p:nvSpPr>
          <p:cNvPr id="227332" name="Rectangle 4"/>
          <p:cNvSpPr>
            <a:spLocks noChangeArrowheads="1"/>
          </p:cNvSpPr>
          <p:nvPr/>
        </p:nvSpPr>
        <p:spPr bwMode="auto">
          <a:xfrm>
            <a:off x="9063504" y="3785900"/>
            <a:ext cx="1419225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 eaLnBrk="0" hangingPunct="0"/>
            <a:r>
              <a:rPr lang="en-US" sz="2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 Aliens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8342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7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3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7331" grpId="0" build="p"/>
      <p:bldP spid="22733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Infection Cleanup, </a:t>
            </a:r>
            <a:r>
              <a:rPr lang="en-US" dirty="0" err="1"/>
              <a:t>con’t</a:t>
            </a:r>
            <a:endParaRPr lang="en-US" sz="3200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82575" indent="-282575"/>
            <a:r>
              <a:rPr lang="en-US" sz="3100" dirty="0"/>
              <a:t>If we have complete source code for system, we could rebuild from that instead, couldn</a:t>
            </a:r>
            <a:r>
              <a:rPr lang="en-US" altLang="ja-JP" sz="3100" dirty="0"/>
              <a:t>’</a:t>
            </a:r>
            <a:r>
              <a:rPr lang="en-US" sz="3100" dirty="0"/>
              <a:t>t we?</a:t>
            </a:r>
          </a:p>
          <a:p>
            <a:pPr marL="282575" indent="-282575"/>
            <a:r>
              <a:rPr lang="en-US" sz="3100" dirty="0">
                <a:solidFill>
                  <a:srgbClr val="0000FF"/>
                </a:solidFill>
              </a:rPr>
              <a:t>No!</a:t>
            </a:r>
          </a:p>
          <a:p>
            <a:pPr marL="282575" indent="-282575"/>
            <a:r>
              <a:rPr lang="en-US" sz="3100" dirty="0"/>
              <a:t>Suppose forensic analysis shows that virus introduced a </a:t>
            </a:r>
            <a:r>
              <a:rPr lang="en-US" sz="3100" dirty="0">
                <a:solidFill>
                  <a:srgbClr val="FF0000"/>
                </a:solidFill>
              </a:rPr>
              <a:t>backdoor</a:t>
            </a:r>
            <a:r>
              <a:rPr lang="en-US" sz="3100" dirty="0"/>
              <a:t> in </a:t>
            </a:r>
            <a:r>
              <a:rPr lang="en-US" sz="3100" dirty="0">
                <a:latin typeface="Consolas" charset="0"/>
              </a:rPr>
              <a:t>/bin/login</a:t>
            </a:r>
            <a:r>
              <a:rPr lang="en-US" sz="3100" dirty="0"/>
              <a:t> executable</a:t>
            </a:r>
            <a:endParaRPr lang="en-US" dirty="0"/>
          </a:p>
          <a:p>
            <a:pPr marL="736600" lvl="1" indent="-339725"/>
            <a:r>
              <a:rPr lang="en-US" dirty="0"/>
              <a:t>(Note: this threat isn</a:t>
            </a:r>
            <a:r>
              <a:rPr lang="en-US" altLang="ja-JP" dirty="0"/>
              <a:t>’</a:t>
            </a:r>
            <a:r>
              <a:rPr lang="en-US" dirty="0"/>
              <a:t>t specific to viruses; applies to any malware)</a:t>
            </a:r>
          </a:p>
          <a:p>
            <a:pPr marL="282575" indent="-282575"/>
            <a:r>
              <a:rPr lang="en-US" sz="3100" dirty="0"/>
              <a:t>Cleanup procedure: rebuild </a:t>
            </a:r>
            <a:r>
              <a:rPr lang="en-US" sz="3100" dirty="0">
                <a:latin typeface="Consolas" charset="0"/>
              </a:rPr>
              <a:t>/bin/login</a:t>
            </a:r>
            <a:r>
              <a:rPr lang="en-US" sz="3100" dirty="0"/>
              <a:t> from source …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765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3" y="228600"/>
            <a:ext cx="714375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1427" name="Rectangle 3"/>
          <p:cNvSpPr>
            <a:spLocks noChangeArrowheads="1"/>
          </p:cNvSpPr>
          <p:nvPr/>
        </p:nvSpPr>
        <p:spPr bwMode="auto">
          <a:xfrm>
            <a:off x="3581400" y="533403"/>
            <a:ext cx="13017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1600" dirty="0">
                <a:latin typeface="Consolas"/>
                <a:cs typeface="Consolas"/>
              </a:rPr>
              <a:t>/bin/login</a:t>
            </a:r>
            <a:br>
              <a:rPr lang="en-US" sz="1600" dirty="0">
                <a:latin typeface="Consolas"/>
                <a:cs typeface="Consolas"/>
              </a:rPr>
            </a:br>
            <a:r>
              <a:rPr lang="en-US" sz="1600" dirty="0">
                <a:latin typeface="Tahoma"/>
                <a:cs typeface="Tahoma"/>
              </a:rPr>
              <a:t>source code</a:t>
            </a:r>
          </a:p>
        </p:txBody>
      </p:sp>
      <p:sp>
        <p:nvSpPr>
          <p:cNvPr id="231428" name="Rectangle 4"/>
          <p:cNvSpPr>
            <a:spLocks noChangeArrowheads="1"/>
          </p:cNvSpPr>
          <p:nvPr/>
        </p:nvSpPr>
        <p:spPr bwMode="auto">
          <a:xfrm>
            <a:off x="1905000" y="1676400"/>
            <a:ext cx="2209800" cy="762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0" dirty="0">
                <a:solidFill>
                  <a:schemeClr val="bg1"/>
                </a:solidFill>
                <a:latin typeface="Tahoma"/>
                <a:cs typeface="Tahoma"/>
              </a:rPr>
              <a:t>Compiler</a:t>
            </a:r>
          </a:p>
        </p:txBody>
      </p:sp>
      <p:sp>
        <p:nvSpPr>
          <p:cNvPr id="231429" name="Rectangle 5"/>
          <p:cNvSpPr>
            <a:spLocks noChangeArrowheads="1"/>
          </p:cNvSpPr>
          <p:nvPr/>
        </p:nvSpPr>
        <p:spPr bwMode="auto">
          <a:xfrm>
            <a:off x="1905000" y="2971800"/>
            <a:ext cx="2209800" cy="762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0" dirty="0">
                <a:solidFill>
                  <a:schemeClr val="bg1"/>
                </a:solidFill>
                <a:latin typeface="Consolas"/>
                <a:cs typeface="Consolas"/>
              </a:rPr>
              <a:t>/bin/login</a:t>
            </a:r>
            <a:br>
              <a:rPr lang="en-US" b="0" dirty="0">
                <a:solidFill>
                  <a:schemeClr val="bg1"/>
                </a:solidFill>
                <a:latin typeface="Consolas"/>
                <a:cs typeface="Consolas"/>
              </a:rPr>
            </a:br>
            <a:r>
              <a:rPr lang="en-US" b="0" dirty="0">
                <a:solidFill>
                  <a:schemeClr val="bg1"/>
                </a:solidFill>
                <a:latin typeface="Tahoma"/>
                <a:cs typeface="Tahoma"/>
              </a:rPr>
              <a:t>executable</a:t>
            </a:r>
          </a:p>
        </p:txBody>
      </p:sp>
      <p:sp>
        <p:nvSpPr>
          <p:cNvPr id="231430" name="Line 6"/>
          <p:cNvSpPr>
            <a:spLocks noChangeShapeType="1"/>
          </p:cNvSpPr>
          <p:nvPr/>
        </p:nvSpPr>
        <p:spPr bwMode="auto">
          <a:xfrm>
            <a:off x="2971800" y="1219200"/>
            <a:ext cx="1588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31431" name="Line 7"/>
          <p:cNvSpPr>
            <a:spLocks noChangeShapeType="1"/>
          </p:cNvSpPr>
          <p:nvPr/>
        </p:nvSpPr>
        <p:spPr bwMode="auto">
          <a:xfrm>
            <a:off x="2971800" y="2438400"/>
            <a:ext cx="1588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31432" name="Rectangle 8"/>
          <p:cNvSpPr>
            <a:spLocks noChangeArrowheads="1"/>
          </p:cNvSpPr>
          <p:nvPr/>
        </p:nvSpPr>
        <p:spPr bwMode="auto">
          <a:xfrm>
            <a:off x="4343400" y="1447803"/>
            <a:ext cx="3449630" cy="120032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Tahoma"/>
                <a:cs typeface="Tahoma"/>
              </a:rPr>
              <a:t>Regular compilation process of building login binary from source code</a:t>
            </a:r>
          </a:p>
        </p:txBody>
      </p:sp>
      <p:grpSp>
        <p:nvGrpSpPr>
          <p:cNvPr id="231433" name="Group 9"/>
          <p:cNvGrpSpPr>
            <a:grpSpLocks/>
          </p:cNvGrpSpPr>
          <p:nvPr/>
        </p:nvGrpSpPr>
        <p:grpSpPr bwMode="auto">
          <a:xfrm>
            <a:off x="4991100" y="3124200"/>
            <a:ext cx="6362700" cy="3614738"/>
            <a:chOff x="2184" y="1968"/>
            <a:chExt cx="4008" cy="2277"/>
          </a:xfrm>
        </p:grpSpPr>
        <p:pic>
          <p:nvPicPr>
            <p:cNvPr id="231434" name="Picture 10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64" y="1968"/>
              <a:ext cx="450" cy="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31435" name="Rectangle 11"/>
            <p:cNvSpPr>
              <a:spLocks noChangeArrowheads="1"/>
            </p:cNvSpPr>
            <p:nvPr/>
          </p:nvSpPr>
          <p:spPr bwMode="auto">
            <a:xfrm>
              <a:off x="3240" y="2160"/>
              <a:ext cx="820" cy="36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Consolas"/>
                  <a:cs typeface="Consolas"/>
                </a:rPr>
                <a:t>/bin/login</a:t>
              </a:r>
              <a:br>
                <a:rPr lang="en-US" sz="1600" dirty="0">
                  <a:latin typeface="Consolas"/>
                  <a:cs typeface="Consolas"/>
                </a:rPr>
              </a:br>
              <a:r>
                <a:rPr lang="en-US" sz="1600" dirty="0">
                  <a:latin typeface="Tahoma"/>
                  <a:cs typeface="Tahoma"/>
                </a:rPr>
                <a:t>source code</a:t>
              </a:r>
            </a:p>
          </p:txBody>
        </p:sp>
        <p:sp>
          <p:nvSpPr>
            <p:cNvPr id="231436" name="Rectangle 12"/>
            <p:cNvSpPr>
              <a:spLocks noChangeArrowheads="1"/>
            </p:cNvSpPr>
            <p:nvPr/>
          </p:nvSpPr>
          <p:spPr bwMode="auto">
            <a:xfrm>
              <a:off x="2184" y="2880"/>
              <a:ext cx="1392" cy="480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0" dirty="0">
                  <a:solidFill>
                    <a:srgbClr val="FFFFFF"/>
                  </a:solidFill>
                  <a:latin typeface="Tahoma"/>
                  <a:cs typeface="Tahoma"/>
                </a:rPr>
                <a:t>Compiler</a:t>
              </a:r>
            </a:p>
          </p:txBody>
        </p:sp>
        <p:sp>
          <p:nvSpPr>
            <p:cNvPr id="231437" name="Rectangle 13"/>
            <p:cNvSpPr>
              <a:spLocks noChangeArrowheads="1"/>
            </p:cNvSpPr>
            <p:nvPr/>
          </p:nvSpPr>
          <p:spPr bwMode="auto">
            <a:xfrm>
              <a:off x="2184" y="3696"/>
              <a:ext cx="1392" cy="480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b="0" dirty="0">
                  <a:solidFill>
                    <a:srgbClr val="FFFFFF"/>
                  </a:solidFill>
                  <a:latin typeface="Consolas"/>
                  <a:cs typeface="Consolas"/>
                </a:rPr>
                <a:t>/bin/login</a:t>
              </a:r>
              <a:br>
                <a:rPr lang="en-US" b="0" dirty="0">
                  <a:solidFill>
                    <a:srgbClr val="FFFFFF"/>
                  </a:solidFill>
                  <a:latin typeface="Consolas"/>
                  <a:cs typeface="Consolas"/>
                </a:rPr>
              </a:br>
              <a:r>
                <a:rPr lang="en-US" b="0" dirty="0">
                  <a:solidFill>
                    <a:srgbClr val="FFFFFF"/>
                  </a:solidFill>
                  <a:latin typeface="Tahoma"/>
                  <a:cs typeface="Tahoma"/>
                </a:rPr>
                <a:t>executable</a:t>
              </a:r>
            </a:p>
          </p:txBody>
        </p:sp>
        <p:sp>
          <p:nvSpPr>
            <p:cNvPr id="231438" name="Line 14"/>
            <p:cNvSpPr>
              <a:spLocks noChangeShapeType="1"/>
            </p:cNvSpPr>
            <p:nvPr/>
          </p:nvSpPr>
          <p:spPr bwMode="auto">
            <a:xfrm>
              <a:off x="2856" y="2592"/>
              <a:ext cx="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1439" name="Line 15"/>
            <p:cNvSpPr>
              <a:spLocks noChangeShapeType="1"/>
            </p:cNvSpPr>
            <p:nvPr/>
          </p:nvSpPr>
          <p:spPr bwMode="auto">
            <a:xfrm>
              <a:off x="2856" y="3360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1440" name="Rectangle 16"/>
            <p:cNvSpPr>
              <a:spLocks noChangeArrowheads="1"/>
            </p:cNvSpPr>
            <p:nvPr/>
          </p:nvSpPr>
          <p:spPr bwMode="auto">
            <a:xfrm>
              <a:off x="2184" y="2880"/>
              <a:ext cx="96" cy="480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1441" name="Rectangle 17"/>
            <p:cNvSpPr>
              <a:spLocks noChangeArrowheads="1"/>
            </p:cNvSpPr>
            <p:nvPr/>
          </p:nvSpPr>
          <p:spPr bwMode="auto">
            <a:xfrm>
              <a:off x="2184" y="3696"/>
              <a:ext cx="168" cy="480"/>
            </a:xfrm>
            <a:prstGeom prst="rect">
              <a:avLst/>
            </a:prstGeom>
            <a:solidFill>
              <a:srgbClr val="0000FF">
                <a:alpha val="41000"/>
              </a:srgbClr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1442" name="Rectangle 18"/>
            <p:cNvSpPr>
              <a:spLocks noChangeArrowheads="1"/>
            </p:cNvSpPr>
            <p:nvPr/>
          </p:nvSpPr>
          <p:spPr bwMode="auto">
            <a:xfrm>
              <a:off x="3696" y="3024"/>
              <a:ext cx="2496" cy="1221"/>
            </a:xfrm>
            <a:prstGeom prst="rect">
              <a:avLst/>
            </a:prstGeom>
            <a:noFill/>
            <a:ln w="15875">
              <a:solidFill>
                <a:srgbClr val="0000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Tahoma"/>
                  <a:cs typeface="Tahoma"/>
                </a:rPr>
                <a:t>Infected compiler </a:t>
              </a:r>
              <a:r>
                <a:rPr lang="en-US" sz="2400" i="1" dirty="0">
                  <a:latin typeface="Tahoma"/>
                  <a:cs typeface="Tahoma"/>
                </a:rPr>
                <a:t>recognizes</a:t>
              </a:r>
              <a:r>
                <a:rPr lang="en-US" sz="2400" dirty="0">
                  <a:latin typeface="Tahoma"/>
                  <a:cs typeface="Tahoma"/>
                </a:rPr>
                <a:t> when it</a:t>
              </a:r>
              <a:r>
                <a:rPr lang="en-US" altLang="ja-JP" sz="2400" dirty="0">
                  <a:latin typeface="Tahoma"/>
                  <a:cs typeface="Tahoma"/>
                </a:rPr>
                <a:t>’</a:t>
              </a:r>
              <a:r>
                <a:rPr lang="en-US" sz="2400" dirty="0">
                  <a:latin typeface="Tahoma"/>
                  <a:cs typeface="Tahoma"/>
                </a:rPr>
                <a:t>s compiling /bin/login source and inserts extra </a:t>
              </a:r>
              <a:r>
                <a:rPr lang="en-US" sz="2400" dirty="0">
                  <a:solidFill>
                    <a:srgbClr val="0000FF"/>
                  </a:solidFill>
                  <a:latin typeface="Tahoma"/>
                  <a:cs typeface="Tahoma"/>
                </a:rPr>
                <a:t>backdoor</a:t>
              </a:r>
              <a:r>
                <a:rPr lang="en-US" sz="2400" dirty="0">
                  <a:solidFill>
                    <a:srgbClr val="000000"/>
                  </a:solidFill>
                  <a:latin typeface="Tahoma"/>
                  <a:cs typeface="Tahoma"/>
                </a:rPr>
                <a:t> when seen</a:t>
              </a:r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885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1432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32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ChangeArrowheads="1"/>
          </p:cNvSpPr>
          <p:nvPr/>
        </p:nvSpPr>
        <p:spPr bwMode="auto">
          <a:xfrm>
            <a:off x="5333999" y="304803"/>
            <a:ext cx="3352799" cy="1200329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latin typeface="Tahoma"/>
                <a:cs typeface="Tahoma"/>
              </a:rPr>
              <a:t>No problem: first step, rebuild the compiler so it</a:t>
            </a:r>
            <a:r>
              <a:rPr lang="en-US" altLang="ja-JP" sz="2400" dirty="0">
                <a:latin typeface="Tahoma"/>
                <a:cs typeface="Tahoma"/>
              </a:rPr>
              <a:t>’</a:t>
            </a:r>
            <a:r>
              <a:rPr lang="en-US" sz="2400" dirty="0">
                <a:latin typeface="Tahoma"/>
                <a:cs typeface="Tahoma"/>
              </a:rPr>
              <a:t>s uninfected</a:t>
            </a:r>
          </a:p>
        </p:txBody>
      </p:sp>
      <p:pic>
        <p:nvPicPr>
          <p:cNvPr id="2334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3" y="152400"/>
            <a:ext cx="714375" cy="992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33476" name="Rectangle 4"/>
          <p:cNvSpPr>
            <a:spLocks noChangeArrowheads="1"/>
          </p:cNvSpPr>
          <p:nvPr/>
        </p:nvSpPr>
        <p:spPr bwMode="auto">
          <a:xfrm>
            <a:off x="3429000" y="419103"/>
            <a:ext cx="185493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b="0">
                <a:latin typeface="Tahoma"/>
                <a:cs typeface="Tahoma"/>
              </a:rPr>
              <a:t>Correct compiler</a:t>
            </a:r>
            <a:br>
              <a:rPr lang="en-US" b="0">
                <a:latin typeface="Tahoma"/>
                <a:cs typeface="Tahoma"/>
              </a:rPr>
            </a:br>
            <a:r>
              <a:rPr lang="en-US" b="0">
                <a:latin typeface="Tahoma"/>
                <a:cs typeface="Tahoma"/>
              </a:rPr>
              <a:t>source code</a:t>
            </a:r>
          </a:p>
        </p:txBody>
      </p:sp>
      <p:sp>
        <p:nvSpPr>
          <p:cNvPr id="233477" name="Rectangle 5"/>
          <p:cNvSpPr>
            <a:spLocks noChangeArrowheads="1"/>
          </p:cNvSpPr>
          <p:nvPr/>
        </p:nvSpPr>
        <p:spPr bwMode="auto">
          <a:xfrm>
            <a:off x="1752600" y="1600200"/>
            <a:ext cx="2209800" cy="762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sz="1900" dirty="0">
                <a:solidFill>
                  <a:schemeClr val="bg1"/>
                </a:solidFill>
                <a:latin typeface="Tahoma"/>
                <a:cs typeface="Tahoma"/>
              </a:rPr>
              <a:t> Infected Compiler</a:t>
            </a:r>
          </a:p>
        </p:txBody>
      </p:sp>
      <p:sp>
        <p:nvSpPr>
          <p:cNvPr id="233478" name="Line 6"/>
          <p:cNvSpPr>
            <a:spLocks noChangeShapeType="1"/>
          </p:cNvSpPr>
          <p:nvPr/>
        </p:nvSpPr>
        <p:spPr bwMode="auto">
          <a:xfrm>
            <a:off x="2819400" y="1143000"/>
            <a:ext cx="0" cy="4572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33479" name="Line 7"/>
          <p:cNvSpPr>
            <a:spLocks noChangeShapeType="1"/>
          </p:cNvSpPr>
          <p:nvPr/>
        </p:nvSpPr>
        <p:spPr bwMode="auto">
          <a:xfrm>
            <a:off x="2819400" y="2362200"/>
            <a:ext cx="0" cy="533400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33480" name="Rectangle 8"/>
          <p:cNvSpPr>
            <a:spLocks noChangeArrowheads="1"/>
          </p:cNvSpPr>
          <p:nvPr/>
        </p:nvSpPr>
        <p:spPr bwMode="auto">
          <a:xfrm>
            <a:off x="1752600" y="1600200"/>
            <a:ext cx="152400" cy="762000"/>
          </a:xfrm>
          <a:prstGeom prst="rect">
            <a:avLst/>
          </a:prstGeom>
          <a:solidFill>
            <a:srgbClr val="FF0000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>
              <a:latin typeface="Tahoma"/>
              <a:cs typeface="Tahoma"/>
            </a:endParaRPr>
          </a:p>
        </p:txBody>
      </p:sp>
      <p:sp>
        <p:nvSpPr>
          <p:cNvPr id="233481" name="Rectangle 9"/>
          <p:cNvSpPr>
            <a:spLocks noChangeArrowheads="1"/>
          </p:cNvSpPr>
          <p:nvPr/>
        </p:nvSpPr>
        <p:spPr bwMode="auto">
          <a:xfrm>
            <a:off x="1752600" y="2895600"/>
            <a:ext cx="2209800" cy="762000"/>
          </a:xfrm>
          <a:prstGeom prst="rect">
            <a:avLst/>
          </a:prstGeom>
          <a:solidFill>
            <a:schemeClr val="accent1"/>
          </a:solidFill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b="0">
                <a:solidFill>
                  <a:schemeClr val="bg1"/>
                </a:solidFill>
                <a:latin typeface="Tahoma"/>
                <a:cs typeface="Tahoma"/>
              </a:rPr>
              <a:t>Correct compiler</a:t>
            </a:r>
            <a:br>
              <a:rPr lang="en-US" b="0">
                <a:solidFill>
                  <a:schemeClr val="bg1"/>
                </a:solidFill>
                <a:latin typeface="Tahoma"/>
                <a:cs typeface="Tahoma"/>
              </a:rPr>
            </a:br>
            <a:r>
              <a:rPr lang="en-US" b="0">
                <a:solidFill>
                  <a:schemeClr val="bg1"/>
                </a:solidFill>
                <a:latin typeface="Tahoma"/>
                <a:cs typeface="Tahoma"/>
              </a:rPr>
              <a:t>executable</a:t>
            </a:r>
          </a:p>
        </p:txBody>
      </p:sp>
      <p:grpSp>
        <p:nvGrpSpPr>
          <p:cNvPr id="233482" name="Group 10"/>
          <p:cNvGrpSpPr>
            <a:grpSpLocks/>
          </p:cNvGrpSpPr>
          <p:nvPr/>
        </p:nvGrpSpPr>
        <p:grpSpPr bwMode="auto">
          <a:xfrm>
            <a:off x="1524000" y="5486399"/>
            <a:ext cx="10029825" cy="1200150"/>
            <a:chOff x="0" y="3456"/>
            <a:chExt cx="6318" cy="756"/>
          </a:xfrm>
        </p:grpSpPr>
        <p:sp>
          <p:nvSpPr>
            <p:cNvPr id="233483" name="Rectangle 11"/>
            <p:cNvSpPr>
              <a:spLocks noChangeArrowheads="1"/>
            </p:cNvSpPr>
            <p:nvPr/>
          </p:nvSpPr>
          <p:spPr bwMode="auto">
            <a:xfrm>
              <a:off x="3966" y="3744"/>
              <a:ext cx="2352" cy="336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en-US" sz="1400" i="1" dirty="0">
                  <a:latin typeface="Tahoma"/>
                  <a:cs typeface="Tahoma"/>
                </a:rPr>
                <a:t>Reflections on Trusting Trust</a:t>
              </a:r>
            </a:p>
            <a:p>
              <a:pPr eaLnBrk="0" hangingPunct="0"/>
              <a:r>
                <a:rPr lang="en-US" sz="1400" dirty="0">
                  <a:latin typeface="Tahoma"/>
                  <a:cs typeface="Tahoma"/>
                </a:rPr>
                <a:t>Turing-Award Lecture, Ken Thompson, 1983</a:t>
              </a:r>
            </a:p>
          </p:txBody>
        </p:sp>
        <p:sp>
          <p:nvSpPr>
            <p:cNvPr id="233484" name="Rectangle 12"/>
            <p:cNvSpPr>
              <a:spLocks noChangeArrowheads="1"/>
            </p:cNvSpPr>
            <p:nvPr/>
          </p:nvSpPr>
          <p:spPr bwMode="auto">
            <a:xfrm>
              <a:off x="269" y="3456"/>
              <a:ext cx="3476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b="1" dirty="0">
                  <a:latin typeface="Tahoma"/>
                  <a:cs typeface="Tahoma"/>
                </a:rPr>
                <a:t>No</a:t>
              </a:r>
              <a:r>
                <a:rPr lang="en-US" sz="2400" dirty="0">
                  <a:latin typeface="Tahoma"/>
                  <a:cs typeface="Tahoma"/>
                </a:rPr>
                <a:t> amount of careful source-code scrutiny can prevent this problem.</a:t>
              </a:r>
            </a:p>
            <a:p>
              <a:pPr eaLnBrk="0" hangingPunct="0"/>
              <a:r>
                <a:rPr lang="en-US" sz="2400" dirty="0">
                  <a:latin typeface="Tahoma"/>
                  <a:cs typeface="Tahoma"/>
                </a:rPr>
                <a:t>And if the </a:t>
              </a:r>
              <a:r>
                <a:rPr lang="en-US" sz="2400" i="1" dirty="0">
                  <a:solidFill>
                    <a:srgbClr val="FF0000"/>
                  </a:solidFill>
                  <a:latin typeface="Tahoma"/>
                  <a:cs typeface="Tahoma"/>
                </a:rPr>
                <a:t>hardware</a:t>
              </a:r>
              <a:r>
                <a:rPr lang="en-US" sz="2400" dirty="0">
                  <a:latin typeface="Tahoma"/>
                  <a:cs typeface="Tahoma"/>
                </a:rPr>
                <a:t> has a back door …</a:t>
              </a:r>
            </a:p>
          </p:txBody>
        </p:sp>
        <p:sp>
          <p:nvSpPr>
            <p:cNvPr id="233485" name="Line 13"/>
            <p:cNvSpPr>
              <a:spLocks noChangeShapeType="1"/>
            </p:cNvSpPr>
            <p:nvPr/>
          </p:nvSpPr>
          <p:spPr bwMode="auto">
            <a:xfrm>
              <a:off x="0" y="3456"/>
              <a:ext cx="5760" cy="0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</p:grpSp>
      <p:grpSp>
        <p:nvGrpSpPr>
          <p:cNvPr id="233486" name="Group 14"/>
          <p:cNvGrpSpPr>
            <a:grpSpLocks/>
          </p:cNvGrpSpPr>
          <p:nvPr/>
        </p:nvGrpSpPr>
        <p:grpSpPr bwMode="auto">
          <a:xfrm>
            <a:off x="4610100" y="-76200"/>
            <a:ext cx="6362700" cy="5334000"/>
            <a:chOff x="1944" y="-48"/>
            <a:chExt cx="4008" cy="3360"/>
          </a:xfrm>
        </p:grpSpPr>
        <p:sp>
          <p:nvSpPr>
            <p:cNvPr id="233487" name="Rectangle 15"/>
            <p:cNvSpPr>
              <a:spLocks noChangeArrowheads="1"/>
            </p:cNvSpPr>
            <p:nvPr/>
          </p:nvSpPr>
          <p:spPr bwMode="auto">
            <a:xfrm>
              <a:off x="1944" y="2832"/>
              <a:ext cx="1392" cy="480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900">
                  <a:solidFill>
                    <a:srgbClr val="FFFFFF"/>
                  </a:solidFill>
                  <a:latin typeface="Tahoma"/>
                  <a:cs typeface="Tahoma"/>
                </a:rPr>
                <a:t> Infected Compiler</a:t>
              </a:r>
            </a:p>
          </p:txBody>
        </p:sp>
        <p:sp>
          <p:nvSpPr>
            <p:cNvPr id="233488" name="Rectangle 16"/>
            <p:cNvSpPr>
              <a:spLocks noChangeArrowheads="1"/>
            </p:cNvSpPr>
            <p:nvPr/>
          </p:nvSpPr>
          <p:spPr bwMode="auto">
            <a:xfrm>
              <a:off x="1944" y="2016"/>
              <a:ext cx="1392" cy="480"/>
            </a:xfrm>
            <a:prstGeom prst="rect">
              <a:avLst/>
            </a:prstGeom>
            <a:solidFill>
              <a:schemeClr val="accent1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0" hangingPunct="0"/>
              <a:r>
                <a:rPr lang="en-US" sz="1900" dirty="0">
                  <a:solidFill>
                    <a:srgbClr val="FFFFFF"/>
                  </a:solidFill>
                  <a:latin typeface="Tahoma"/>
                  <a:cs typeface="Tahoma"/>
                </a:rPr>
                <a:t> Infected Compiler</a:t>
              </a:r>
            </a:p>
          </p:txBody>
        </p:sp>
        <p:pic>
          <p:nvPicPr>
            <p:cNvPr id="233489" name="Picture 17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424" y="1104"/>
              <a:ext cx="450" cy="6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233490" name="Line 18"/>
            <p:cNvSpPr>
              <a:spLocks noChangeShapeType="1"/>
            </p:cNvSpPr>
            <p:nvPr/>
          </p:nvSpPr>
          <p:spPr bwMode="auto">
            <a:xfrm>
              <a:off x="2616" y="1728"/>
              <a:ext cx="0" cy="288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3491" name="Line 19"/>
            <p:cNvSpPr>
              <a:spLocks noChangeShapeType="1"/>
            </p:cNvSpPr>
            <p:nvPr/>
          </p:nvSpPr>
          <p:spPr bwMode="auto">
            <a:xfrm>
              <a:off x="2616" y="2496"/>
              <a:ext cx="0" cy="336"/>
            </a:xfrm>
            <a:prstGeom prst="line">
              <a:avLst/>
            </a:prstGeom>
            <a:noFill/>
            <a:ln w="15875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3492" name="Rectangle 20"/>
            <p:cNvSpPr>
              <a:spLocks noChangeArrowheads="1"/>
            </p:cNvSpPr>
            <p:nvPr/>
          </p:nvSpPr>
          <p:spPr bwMode="auto">
            <a:xfrm>
              <a:off x="1944" y="2016"/>
              <a:ext cx="96" cy="480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3493" name="Rectangle 21"/>
            <p:cNvSpPr>
              <a:spLocks noChangeArrowheads="1"/>
            </p:cNvSpPr>
            <p:nvPr/>
          </p:nvSpPr>
          <p:spPr bwMode="auto">
            <a:xfrm>
              <a:off x="1944" y="2832"/>
              <a:ext cx="96" cy="480"/>
            </a:xfrm>
            <a:prstGeom prst="rect">
              <a:avLst/>
            </a:prstGeom>
            <a:solidFill>
              <a:srgbClr val="FF0000"/>
            </a:solidFill>
            <a:ln w="1587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>
                <a:latin typeface="Tahoma"/>
                <a:cs typeface="Tahoma"/>
              </a:endParaRPr>
            </a:p>
          </p:txBody>
        </p:sp>
        <p:sp>
          <p:nvSpPr>
            <p:cNvPr id="233494" name="Rectangle 22"/>
            <p:cNvSpPr>
              <a:spLocks noChangeArrowheads="1"/>
            </p:cNvSpPr>
            <p:nvPr/>
          </p:nvSpPr>
          <p:spPr bwMode="auto">
            <a:xfrm>
              <a:off x="3648" y="1744"/>
              <a:ext cx="2304" cy="989"/>
            </a:xfrm>
            <a:prstGeom prst="rect">
              <a:avLst/>
            </a:prstGeom>
            <a:solidFill>
              <a:srgbClr val="FF0000">
                <a:alpha val="33000"/>
              </a:srgbClr>
            </a:solidFill>
            <a:ln w="15875">
              <a:solidFill>
                <a:srgbClr val="FF00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latin typeface="Tahoma"/>
                  <a:cs typeface="Tahoma"/>
                </a:rPr>
                <a:t>Oops - infected compiler recognizes when it</a:t>
              </a:r>
              <a:r>
                <a:rPr lang="en-US" altLang="ja-JP" sz="2400" dirty="0">
                  <a:latin typeface="Tahoma"/>
                  <a:cs typeface="Tahoma"/>
                </a:rPr>
                <a:t>’</a:t>
              </a:r>
              <a:r>
                <a:rPr lang="en-US" sz="2400" dirty="0">
                  <a:latin typeface="Tahoma"/>
                  <a:cs typeface="Tahoma"/>
                </a:rPr>
                <a:t>s compiling its own source and inserts the infection!</a:t>
              </a:r>
            </a:p>
          </p:txBody>
        </p:sp>
        <p:sp>
          <p:nvSpPr>
            <p:cNvPr id="233495" name="Rectangle 23"/>
            <p:cNvSpPr>
              <a:spLocks noChangeArrowheads="1"/>
            </p:cNvSpPr>
            <p:nvPr/>
          </p:nvSpPr>
          <p:spPr bwMode="auto">
            <a:xfrm>
              <a:off x="2976" y="1296"/>
              <a:ext cx="1168" cy="40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b="0" dirty="0">
                  <a:latin typeface="Tahoma"/>
                  <a:cs typeface="Tahoma"/>
                </a:rPr>
                <a:t>Correct compiler</a:t>
              </a:r>
              <a:br>
                <a:rPr lang="en-US" b="0" dirty="0">
                  <a:latin typeface="Tahoma"/>
                  <a:cs typeface="Tahoma"/>
                </a:rPr>
              </a:br>
              <a:r>
                <a:rPr lang="en-US" b="0" dirty="0">
                  <a:latin typeface="Tahoma"/>
                  <a:cs typeface="Tahoma"/>
                </a:rPr>
                <a:t>source code</a:t>
              </a:r>
            </a:p>
          </p:txBody>
        </p:sp>
        <p:sp>
          <p:nvSpPr>
            <p:cNvPr id="233496" name="Rectangle 24"/>
            <p:cNvSpPr>
              <a:spLocks noChangeArrowheads="1"/>
            </p:cNvSpPr>
            <p:nvPr/>
          </p:nvSpPr>
          <p:spPr bwMode="auto">
            <a:xfrm>
              <a:off x="2784" y="-48"/>
              <a:ext cx="665" cy="119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1700" dirty="0">
                  <a:solidFill>
                    <a:srgbClr val="FF8000"/>
                  </a:solidFill>
                  <a:latin typeface="Tahoma"/>
                  <a:cs typeface="Tahoma"/>
                </a:rPr>
                <a:t>X</a:t>
              </a:r>
              <a:endParaRPr lang="en-US" sz="3200" dirty="0">
                <a:latin typeface="Tahoma"/>
                <a:cs typeface="Tahoma"/>
              </a:endParaRPr>
            </a:p>
          </p:txBody>
        </p:sp>
      </p:grp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D1C69-BA92-4648-9043-8ED0C1061E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Worms: large-scale malware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E06E5DD-254D-554A-B1E2-545FAC5CB7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7A095A-4FFB-A54C-B052-EA949B45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933020-2296-A748-964A-06766B2E0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65A0F5-0E2C-5942-99FF-71B5AEFB0C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A8-D53F-3F4B-99AF-9027B68691F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65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Large-Scale Malware</a:t>
            </a:r>
            <a:endParaRPr lang="en-US" sz="2800" dirty="0"/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Worm</a:t>
            </a:r>
            <a:r>
              <a:rPr lang="en-US" dirty="0"/>
              <a:t> = code that </a:t>
            </a:r>
            <a:r>
              <a:rPr lang="en-US" dirty="0">
                <a:solidFill>
                  <a:srgbClr val="FF0000"/>
                </a:solidFill>
              </a:rPr>
              <a:t>self-propagates</a:t>
            </a:r>
            <a:r>
              <a:rPr lang="en-US" dirty="0"/>
              <a:t>/replicates</a:t>
            </a:r>
            <a:br>
              <a:rPr lang="en-US" dirty="0"/>
            </a:br>
            <a:r>
              <a:rPr lang="en-US" dirty="0"/>
              <a:t>across systems by arranging to have itself </a:t>
            </a:r>
            <a:r>
              <a:rPr lang="en-US" b="1" dirty="0"/>
              <a:t>immediately</a:t>
            </a:r>
            <a:r>
              <a:rPr lang="en-US" dirty="0"/>
              <a:t> executed</a:t>
            </a:r>
          </a:p>
          <a:p>
            <a:pPr lvl="1"/>
            <a:r>
              <a:rPr lang="en-US" sz="2400" dirty="0"/>
              <a:t>Generally infects by altering </a:t>
            </a:r>
            <a:r>
              <a:rPr lang="en-US" sz="2400" dirty="0">
                <a:solidFill>
                  <a:srgbClr val="FF8000"/>
                </a:solidFill>
              </a:rPr>
              <a:t>running</a:t>
            </a:r>
            <a:r>
              <a:rPr lang="en-US" sz="2400" dirty="0"/>
              <a:t> code</a:t>
            </a:r>
          </a:p>
          <a:p>
            <a:pPr lvl="1"/>
            <a:r>
              <a:rPr lang="en-US" sz="2400" dirty="0"/>
              <a:t>No user intervention required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4345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5BAF6D-E3FA-6B4C-A2B2-A24653ECC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definition, taxonomy and propagation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F30106-318B-7743-8399-BA238C9916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17F85F-2863-E340-9A52-DAAD9B361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4E8FC-319B-7544-B651-553C2F9BE2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07D92D-6F68-F543-B649-343220A18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A8-D53F-3F4B-99AF-9027B68691F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21906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2802" name="Picture 1026" descr="sqmowduf[1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3" y="3140078"/>
            <a:ext cx="809625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rgbClr val="808080">
                      <a:alpha val="74998"/>
                    </a:srgbClr>
                  </a:outerShdw>
                </a:effectLst>
              </a14:hiddenEffects>
            </a:ext>
          </a:extLst>
        </p:spPr>
      </p:pic>
      <p:grpSp>
        <p:nvGrpSpPr>
          <p:cNvPr id="332803" name="Group 1027"/>
          <p:cNvGrpSpPr>
            <a:grpSpLocks/>
          </p:cNvGrpSpPr>
          <p:nvPr/>
        </p:nvGrpSpPr>
        <p:grpSpPr bwMode="auto">
          <a:xfrm>
            <a:off x="6096000" y="2106616"/>
            <a:ext cx="1143000" cy="2447925"/>
            <a:chOff x="3264" y="1653"/>
            <a:chExt cx="720" cy="1542"/>
          </a:xfrm>
        </p:grpSpPr>
        <p:pic>
          <p:nvPicPr>
            <p:cNvPr id="332804" name="Picture 1028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2832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05" name="Picture 1029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52" y="2208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06" name="Picture 1030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504" y="1653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32807" name="Line 1031"/>
            <p:cNvSpPr>
              <a:spLocks noChangeShapeType="1"/>
            </p:cNvSpPr>
            <p:nvPr/>
          </p:nvSpPr>
          <p:spPr bwMode="auto">
            <a:xfrm flipV="1">
              <a:off x="3264" y="2016"/>
              <a:ext cx="384" cy="38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08" name="Line 1032"/>
            <p:cNvSpPr>
              <a:spLocks noChangeShapeType="1"/>
            </p:cNvSpPr>
            <p:nvPr/>
          </p:nvSpPr>
          <p:spPr bwMode="auto">
            <a:xfrm flipV="1">
              <a:off x="3264" y="2400"/>
              <a:ext cx="384" cy="9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09" name="Line 1033"/>
            <p:cNvSpPr>
              <a:spLocks noChangeShapeType="1"/>
            </p:cNvSpPr>
            <p:nvPr/>
          </p:nvSpPr>
          <p:spPr bwMode="auto">
            <a:xfrm>
              <a:off x="3264" y="2592"/>
              <a:ext cx="432" cy="288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</p:grpSp>
      <p:grpSp>
        <p:nvGrpSpPr>
          <p:cNvPr id="332810" name="Group 1034"/>
          <p:cNvGrpSpPr>
            <a:grpSpLocks/>
          </p:cNvGrpSpPr>
          <p:nvPr/>
        </p:nvGrpSpPr>
        <p:grpSpPr bwMode="auto">
          <a:xfrm>
            <a:off x="7162800" y="1006478"/>
            <a:ext cx="2514600" cy="4843463"/>
            <a:chOff x="3936" y="960"/>
            <a:chExt cx="1584" cy="3051"/>
          </a:xfrm>
        </p:grpSpPr>
        <p:pic>
          <p:nvPicPr>
            <p:cNvPr id="332811" name="Picture 1035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16" y="1632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12" name="Picture 1036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1248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13" name="Picture 1037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464" y="960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32814" name="Line 1038"/>
            <p:cNvSpPr>
              <a:spLocks noChangeShapeType="1"/>
            </p:cNvSpPr>
            <p:nvPr/>
          </p:nvSpPr>
          <p:spPr bwMode="auto">
            <a:xfrm flipV="1">
              <a:off x="3936" y="1248"/>
              <a:ext cx="528" cy="411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15" name="Line 1039"/>
            <p:cNvSpPr>
              <a:spLocks noChangeShapeType="1"/>
            </p:cNvSpPr>
            <p:nvPr/>
          </p:nvSpPr>
          <p:spPr bwMode="auto">
            <a:xfrm flipV="1">
              <a:off x="3936" y="1440"/>
              <a:ext cx="960" cy="315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16" name="Line 1040"/>
            <p:cNvSpPr>
              <a:spLocks noChangeShapeType="1"/>
            </p:cNvSpPr>
            <p:nvPr/>
          </p:nvSpPr>
          <p:spPr bwMode="auto">
            <a:xfrm flipV="1">
              <a:off x="3936" y="1824"/>
              <a:ext cx="576" cy="27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pic>
          <p:nvPicPr>
            <p:cNvPr id="332817" name="Picture 1041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08" y="2592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18" name="Picture 1042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992" y="2208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19" name="Picture 1043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56" y="1920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32820" name="Line 1044"/>
            <p:cNvSpPr>
              <a:spLocks noChangeShapeType="1"/>
            </p:cNvSpPr>
            <p:nvPr/>
          </p:nvSpPr>
          <p:spPr bwMode="auto">
            <a:xfrm flipV="1">
              <a:off x="3984" y="2208"/>
              <a:ext cx="672" cy="9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21" name="Line 1045"/>
            <p:cNvSpPr>
              <a:spLocks noChangeShapeType="1"/>
            </p:cNvSpPr>
            <p:nvPr/>
          </p:nvSpPr>
          <p:spPr bwMode="auto">
            <a:xfrm flipV="1">
              <a:off x="3984" y="2400"/>
              <a:ext cx="1104" cy="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22" name="Line 1046"/>
            <p:cNvSpPr>
              <a:spLocks noChangeShapeType="1"/>
            </p:cNvSpPr>
            <p:nvPr/>
          </p:nvSpPr>
          <p:spPr bwMode="auto">
            <a:xfrm>
              <a:off x="3984" y="2544"/>
              <a:ext cx="720" cy="240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pic>
          <p:nvPicPr>
            <p:cNvPr id="332823" name="Picture 1047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60" y="3648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pic>
          <p:nvPicPr>
            <p:cNvPr id="332824" name="Picture 1048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088" y="3408"/>
              <a:ext cx="432" cy="3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00000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32825" name="Line 1049"/>
            <p:cNvSpPr>
              <a:spLocks noChangeShapeType="1"/>
            </p:cNvSpPr>
            <p:nvPr/>
          </p:nvSpPr>
          <p:spPr bwMode="auto">
            <a:xfrm>
              <a:off x="3984" y="2928"/>
              <a:ext cx="864" cy="192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26" name="Line 1050"/>
            <p:cNvSpPr>
              <a:spLocks noChangeShapeType="1"/>
            </p:cNvSpPr>
            <p:nvPr/>
          </p:nvSpPr>
          <p:spPr bwMode="auto">
            <a:xfrm>
              <a:off x="3984" y="3024"/>
              <a:ext cx="1200" cy="576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sp>
          <p:nvSpPr>
            <p:cNvPr id="332827" name="Line 1051"/>
            <p:cNvSpPr>
              <a:spLocks noChangeShapeType="1"/>
            </p:cNvSpPr>
            <p:nvPr/>
          </p:nvSpPr>
          <p:spPr bwMode="auto">
            <a:xfrm>
              <a:off x="3984" y="3120"/>
              <a:ext cx="768" cy="624"/>
            </a:xfrm>
            <a:prstGeom prst="line">
              <a:avLst/>
            </a:prstGeom>
            <a:noFill/>
            <a:ln w="50800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lIns="90488" tIns="44450" rIns="90488" bIns="44450"/>
            <a:lstStyle/>
            <a:p>
              <a:endParaRPr lang="en-US"/>
            </a:p>
          </p:txBody>
        </p:sp>
        <p:pic>
          <p:nvPicPr>
            <p:cNvPr id="332828" name="Picture 1052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00" y="3024"/>
              <a:ext cx="421" cy="3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FAA26D3D-D897-4be2-8F04-BA451C77F1D7}">
                <ma14:placeholderFlag xmlns:ma14="http://schemas.microsoft.com/office/mac/drawingml/2011/main" xmlns="" val="1"/>
              </a:ex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</p:grpSp>
      <p:grpSp>
        <p:nvGrpSpPr>
          <p:cNvPr id="332829" name="Group 1053"/>
          <p:cNvGrpSpPr>
            <a:grpSpLocks/>
          </p:cNvGrpSpPr>
          <p:nvPr/>
        </p:nvGrpSpPr>
        <p:grpSpPr bwMode="auto">
          <a:xfrm>
            <a:off x="5943600" y="3902078"/>
            <a:ext cx="1447800" cy="1960563"/>
            <a:chOff x="3264" y="2784"/>
            <a:chExt cx="912" cy="1235"/>
          </a:xfrm>
        </p:grpSpPr>
        <p:pic>
          <p:nvPicPr>
            <p:cNvPr id="332830" name="Picture 1054" descr="sqmowduf[1]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44" y="3623"/>
              <a:ext cx="432" cy="39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rgbClr val="808080">
                        <a:alpha val="74998"/>
                      </a:srgbClr>
                    </a:outerShdw>
                  </a:effectLst>
                </a14:hiddenEffects>
              </a:ext>
            </a:extLst>
          </p:spPr>
        </p:pic>
        <p:sp>
          <p:nvSpPr>
            <p:cNvPr id="332831" name="Line 1055"/>
            <p:cNvSpPr>
              <a:spLocks noChangeShapeType="1"/>
            </p:cNvSpPr>
            <p:nvPr/>
          </p:nvSpPr>
          <p:spPr bwMode="auto">
            <a:xfrm>
              <a:off x="3264" y="2784"/>
              <a:ext cx="576" cy="1008"/>
            </a:xfrm>
            <a:prstGeom prst="line">
              <a:avLst/>
            </a:prstGeom>
            <a:noFill/>
            <a:ln w="53975">
              <a:solidFill>
                <a:schemeClr val="accent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32832" name="Rectangle 1056"/>
          <p:cNvSpPr>
            <a:spLocks noChangeArrowheads="1"/>
          </p:cNvSpPr>
          <p:nvPr/>
        </p:nvSpPr>
        <p:spPr bwMode="auto">
          <a:xfrm>
            <a:off x="268941" y="1524003"/>
            <a:ext cx="4944409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Worms can potentially spread quickly because they </a:t>
            </a:r>
            <a:r>
              <a:rPr lang="en-US" sz="2800" dirty="0">
                <a:solidFill>
                  <a:srgbClr val="40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parallelize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the process of propagating/replicating.</a:t>
            </a:r>
          </a:p>
          <a:p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Same holds for </a:t>
            </a:r>
            <a:r>
              <a:rPr lang="en-US" sz="2800" dirty="0">
                <a:solidFill>
                  <a:srgbClr val="FF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viruses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but they often spread more slowly since they require some sort of </a:t>
            </a:r>
            <a:r>
              <a:rPr lang="en-US" sz="2800" dirty="0">
                <a:solidFill>
                  <a:srgbClr val="FF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user action</a:t>
            </a: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trigger each propagation.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Rapid Propagation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548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32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3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32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28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83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2832" grpId="0" build="allAtOnce"/>
      <p:bldP spid="332832" grpId="1" build="allAtOnce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Large-Scale Malware</a:t>
            </a:r>
            <a:endParaRPr lang="en-US" sz="2800" dirty="0"/>
          </a:p>
        </p:txBody>
      </p:sp>
      <p:sp>
        <p:nvSpPr>
          <p:cNvPr id="33485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Worm</a:t>
            </a:r>
            <a:r>
              <a:rPr lang="en-US" dirty="0"/>
              <a:t> = code that </a:t>
            </a:r>
            <a:r>
              <a:rPr lang="en-US" dirty="0">
                <a:solidFill>
                  <a:srgbClr val="FF0000"/>
                </a:solidFill>
              </a:rPr>
              <a:t>self-propagates</a:t>
            </a:r>
            <a:r>
              <a:rPr lang="en-US" dirty="0"/>
              <a:t>/replicates</a:t>
            </a:r>
            <a:br>
              <a:rPr lang="en-US" dirty="0"/>
            </a:br>
            <a:r>
              <a:rPr lang="en-US" dirty="0"/>
              <a:t>across systems by arranging to have itself </a:t>
            </a:r>
            <a:r>
              <a:rPr lang="en-US" b="1" dirty="0"/>
              <a:t>immediately</a:t>
            </a:r>
            <a:r>
              <a:rPr lang="en-US" dirty="0"/>
              <a:t> executed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Generally infects by altering running code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1">
                    <a:lumMod val="50000"/>
                  </a:schemeClr>
                </a:solidFill>
              </a:rPr>
              <a:t>No user intervention required</a:t>
            </a:r>
          </a:p>
          <a:p>
            <a:pPr>
              <a:lnSpc>
                <a:spcPct val="90000"/>
              </a:lnSpc>
            </a:pPr>
            <a:r>
              <a:rPr lang="en-US" dirty="0"/>
              <a:t>Propagation includes notions of </a:t>
            </a:r>
            <a:r>
              <a:rPr lang="en-US" i="1" dirty="0">
                <a:solidFill>
                  <a:srgbClr val="FF8000"/>
                </a:solidFill>
              </a:rPr>
              <a:t>targeting</a:t>
            </a:r>
            <a:r>
              <a:rPr lang="en-US" dirty="0"/>
              <a:t> &amp; </a:t>
            </a:r>
            <a:r>
              <a:rPr lang="en-US" i="1" dirty="0">
                <a:solidFill>
                  <a:srgbClr val="FF8000"/>
                </a:solidFill>
              </a:rPr>
              <a:t>exploit</a:t>
            </a:r>
            <a:r>
              <a:rPr lang="en-US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does the worm </a:t>
            </a:r>
            <a:r>
              <a:rPr lang="en-US" sz="2400" b="1" dirty="0"/>
              <a:t>find</a:t>
            </a:r>
            <a:r>
              <a:rPr lang="en-US" sz="2400" dirty="0"/>
              <a:t> new prospective victims?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does worm get code to </a:t>
            </a:r>
            <a:r>
              <a:rPr lang="en-US" sz="2400" b="1" dirty="0"/>
              <a:t>automatically run</a:t>
            </a:r>
            <a:r>
              <a:rPr lang="en-US" sz="2400" dirty="0"/>
              <a:t>?</a:t>
            </a:r>
            <a:endParaRPr lang="en-US" dirty="0"/>
          </a:p>
          <a:p>
            <a:pPr>
              <a:lnSpc>
                <a:spcPct val="90000"/>
              </a:lnSpc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Botnet</a:t>
            </a:r>
            <a:r>
              <a:rPr lang="en-US" dirty="0"/>
              <a:t> = set of compromised machines (</a:t>
            </a:r>
            <a:r>
              <a:rPr lang="en-US" altLang="ja-JP" dirty="0"/>
              <a:t>“</a:t>
            </a:r>
            <a:r>
              <a:rPr lang="en-US" dirty="0"/>
              <a:t>bots</a:t>
            </a:r>
            <a:r>
              <a:rPr lang="en-US" altLang="ja-JP" dirty="0"/>
              <a:t>”</a:t>
            </a:r>
            <a:r>
              <a:rPr lang="en-US" dirty="0"/>
              <a:t>) under a common </a:t>
            </a:r>
            <a:r>
              <a:rPr lang="en-US" i="1" dirty="0">
                <a:solidFill>
                  <a:srgbClr val="FF0000"/>
                </a:solidFill>
              </a:rPr>
              <a:t>command-and-control</a:t>
            </a:r>
            <a:r>
              <a:rPr lang="en-US" dirty="0"/>
              <a:t> (</a:t>
            </a:r>
            <a:r>
              <a:rPr lang="en-US" b="1" dirty="0"/>
              <a:t>C&amp;C</a:t>
            </a:r>
            <a:r>
              <a:rPr lang="en-US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Attacker might use a worm to get the bots, or other techniques; orthogonal to bot</a:t>
            </a:r>
            <a:r>
              <a:rPr lang="en-US" altLang="ja-JP" sz="2400" dirty="0"/>
              <a:t>’</a:t>
            </a:r>
            <a:r>
              <a:rPr lang="en-US" sz="2400" dirty="0"/>
              <a:t>s use in botnet 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737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34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8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4851" grpId="0" build="p"/>
      <p:bldP spid="334851" grpId="1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0275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Arrival of Internet Worms</a:t>
            </a:r>
            <a:endParaRPr lang="en-US" sz="3200" dirty="0"/>
          </a:p>
        </p:txBody>
      </p:sp>
      <p:sp>
        <p:nvSpPr>
          <p:cNvPr id="310276" name="Rectangle 4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Worms date to </a:t>
            </a:r>
            <a:r>
              <a:rPr lang="en-US" dirty="0">
                <a:solidFill>
                  <a:srgbClr val="FF8000"/>
                </a:solidFill>
              </a:rPr>
              <a:t>Nov 2, 1988</a:t>
            </a:r>
            <a:r>
              <a:rPr lang="en-US" dirty="0"/>
              <a:t> - the </a:t>
            </a:r>
            <a:r>
              <a:rPr lang="en-US" i="1" dirty="0"/>
              <a:t>Morris Worm</a:t>
            </a:r>
            <a:endParaRPr lang="en-US" dirty="0"/>
          </a:p>
          <a:p>
            <a:pPr>
              <a:buClr>
                <a:schemeClr val="tx1"/>
              </a:buClr>
            </a:pPr>
            <a:r>
              <a:rPr lang="en-US" b="1" i="1" dirty="0">
                <a:solidFill>
                  <a:srgbClr val="FF0000"/>
                </a:solidFill>
              </a:rPr>
              <a:t>Way</a:t>
            </a:r>
            <a:r>
              <a:rPr lang="en-US" dirty="0"/>
              <a:t> ahead of its time</a:t>
            </a:r>
          </a:p>
          <a:p>
            <a:pPr>
              <a:buClr>
                <a:schemeClr val="tx1"/>
              </a:buClr>
            </a:pPr>
            <a:r>
              <a:rPr lang="en-US" dirty="0"/>
              <a:t>Employed whole suite of tricks to </a:t>
            </a:r>
            <a:r>
              <a:rPr lang="en-US" dirty="0">
                <a:solidFill>
                  <a:srgbClr val="408000"/>
                </a:solidFill>
              </a:rPr>
              <a:t>infect</a:t>
            </a:r>
            <a:r>
              <a:rPr lang="en-US" dirty="0"/>
              <a:t> systems …</a:t>
            </a:r>
          </a:p>
          <a:p>
            <a:pPr lvl="1">
              <a:buClr>
                <a:schemeClr val="tx1"/>
              </a:buClr>
            </a:pPr>
            <a:r>
              <a:rPr lang="en-US" sz="2400" i="1" dirty="0"/>
              <a:t>Multiple</a:t>
            </a:r>
            <a:r>
              <a:rPr lang="en-US" sz="2400" dirty="0"/>
              <a:t> buffer overflows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Guessable passwords</a:t>
            </a:r>
          </a:p>
          <a:p>
            <a:pPr lvl="1">
              <a:buClr>
                <a:schemeClr val="tx1"/>
              </a:buClr>
            </a:pPr>
            <a:r>
              <a:rPr lang="en-US" altLang="ja-JP" sz="2400" dirty="0"/>
              <a:t>“</a:t>
            </a:r>
            <a:r>
              <a:rPr lang="en-US" sz="2400" dirty="0"/>
              <a:t>Debug” configuration option that provided shell access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Common user accounts across multiple machines</a:t>
            </a:r>
          </a:p>
          <a:p>
            <a:pPr>
              <a:buClr>
                <a:schemeClr val="tx1"/>
              </a:buClr>
            </a:pPr>
            <a:r>
              <a:rPr lang="en-US" dirty="0"/>
              <a:t>… and of tricks to </a:t>
            </a:r>
            <a:r>
              <a:rPr lang="en-US" dirty="0">
                <a:solidFill>
                  <a:srgbClr val="0000FF"/>
                </a:solidFill>
              </a:rPr>
              <a:t>find</a:t>
            </a:r>
            <a:r>
              <a:rPr lang="en-US" dirty="0"/>
              <a:t> victims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Scan local subnet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Machines listed in system</a:t>
            </a:r>
            <a:r>
              <a:rPr lang="en-US" altLang="ja-JP" sz="2400" dirty="0"/>
              <a:t>’</a:t>
            </a:r>
            <a:r>
              <a:rPr lang="en-US" sz="2400" dirty="0"/>
              <a:t>s network </a:t>
            </a:r>
            <a:r>
              <a:rPr lang="en-US" sz="2400" dirty="0" err="1"/>
              <a:t>config</a:t>
            </a:r>
            <a:endParaRPr lang="en-US" sz="2400" dirty="0"/>
          </a:p>
          <a:p>
            <a:pPr lvl="1">
              <a:buClr>
                <a:schemeClr val="tx1"/>
              </a:buClr>
            </a:pPr>
            <a:r>
              <a:rPr lang="en-US" sz="2400" dirty="0"/>
              <a:t>Look through user files for </a:t>
            </a:r>
            <a:r>
              <a:rPr lang="en-US" sz="2400"/>
              <a:t>mention of remote </a:t>
            </a:r>
            <a:r>
              <a:rPr lang="en-US" sz="2400" dirty="0"/>
              <a:t>hosts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32</a:t>
            </a:fld>
            <a:endParaRPr lang="en-US"/>
          </a:p>
        </p:txBody>
      </p:sp>
      <p:pic>
        <p:nvPicPr>
          <p:cNvPr id="310277" name="Picture 5" descr="180px-Morris_Wor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32801" y="3352800"/>
            <a:ext cx="2081216" cy="2777709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14438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027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27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0276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Love Letter Worm, aka «ILOVEYOU»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On 5</a:t>
            </a:r>
            <a:r>
              <a:rPr lang="en-US" baseline="30000" dirty="0"/>
              <a:t>th</a:t>
            </a:r>
            <a:r>
              <a:rPr lang="en-US" dirty="0"/>
              <a:t> May </a:t>
            </a:r>
            <a:r>
              <a:rPr lang="en-US"/>
              <a:t>2000, arrived </a:t>
            </a:r>
            <a:r>
              <a:rPr lang="en-US" dirty="0"/>
              <a:t>as email with a Visual Basic Script attachment</a:t>
            </a:r>
          </a:p>
          <a:p>
            <a:pPr>
              <a:lnSpc>
                <a:spcPct val="110000"/>
              </a:lnSpc>
            </a:pPr>
            <a:r>
              <a:rPr lang="en-US" dirty="0"/>
              <a:t>Exploited Window’s extension hiding to display a fake “txt” extension for the original file </a:t>
            </a:r>
            <a:r>
              <a:rPr lang="en-US" dirty="0" err="1">
                <a:solidFill>
                  <a:schemeClr val="accent2"/>
                </a:solidFill>
              </a:rPr>
              <a:t>iloveyou.txt.vbs</a:t>
            </a:r>
            <a:endParaRPr lang="en-US" dirty="0">
              <a:solidFill>
                <a:schemeClr val="accent2"/>
              </a:solidFill>
            </a:endParaRPr>
          </a:p>
          <a:p>
            <a:pPr>
              <a:lnSpc>
                <a:spcPct val="110000"/>
              </a:lnSpc>
            </a:pPr>
            <a:r>
              <a:rPr lang="en-US" dirty="0"/>
              <a:t>Propagates by email to all addresses in the address book</a:t>
            </a:r>
          </a:p>
          <a:p>
            <a:pPr>
              <a:lnSpc>
                <a:spcPct val="110000"/>
              </a:lnSpc>
            </a:pPr>
            <a:r>
              <a:rPr lang="en-US" dirty="0"/>
              <a:t>Also propagates through IRC</a:t>
            </a:r>
          </a:p>
          <a:p>
            <a:pPr>
              <a:lnSpc>
                <a:spcPct val="110000"/>
              </a:lnSpc>
            </a:pPr>
            <a:r>
              <a:rPr lang="en-US" dirty="0"/>
              <a:t>Modifies IE’</a:t>
            </a:r>
            <a:r>
              <a:rPr lang="en-US" dirty="0">
                <a:latin typeface="Arial"/>
              </a:rPr>
              <a:t>s </a:t>
            </a:r>
            <a:r>
              <a:rPr lang="en-US" dirty="0"/>
              <a:t>home page</a:t>
            </a:r>
          </a:p>
          <a:p>
            <a:pPr>
              <a:lnSpc>
                <a:spcPct val="110000"/>
              </a:lnSpc>
            </a:pPr>
            <a:r>
              <a:rPr lang="en-US" dirty="0"/>
              <a:t>Replaces several different kinds of files with copies of itself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30955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ILOVEYOU, </a:t>
            </a:r>
            <a:r>
              <a:rPr lang="en-US" dirty="0" err="1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American parliament science committee:</a:t>
            </a:r>
          </a:p>
          <a:p>
            <a:r>
              <a:rPr lang="en-US" dirty="0"/>
              <a:t>“In one day’s time, roughly 47 million people received the e-mail worldwide and the virus looked for love in all the wrong places in over 10 million computers. [...] Insurance giant Lloyd’s of London has estimated the virus will cost over $15 billion in damages and lost productivity”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018401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461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Modern Era of Internet Worms</a:t>
            </a:r>
            <a:endParaRPr lang="en-US" sz="3200" dirty="0"/>
          </a:p>
        </p:txBody>
      </p:sp>
      <p:sp>
        <p:nvSpPr>
          <p:cNvPr id="324612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Began </a:t>
            </a:r>
            <a:r>
              <a:rPr lang="en-US" dirty="0">
                <a:solidFill>
                  <a:srgbClr val="FF8000"/>
                </a:solidFill>
              </a:rPr>
              <a:t>Jul 13, 2001</a:t>
            </a:r>
            <a:r>
              <a:rPr lang="en-US" dirty="0"/>
              <a:t> with release of initial version of </a:t>
            </a:r>
            <a:r>
              <a:rPr lang="en-US" dirty="0">
                <a:solidFill>
                  <a:srgbClr val="006B01"/>
                </a:solidFill>
              </a:rPr>
              <a:t>Code Red</a:t>
            </a:r>
            <a:endParaRPr lang="en-US" dirty="0"/>
          </a:p>
          <a:p>
            <a:r>
              <a:rPr lang="en-US" dirty="0"/>
              <a:t>Exploited known buffer overflow in Microsoft IIS Web servers</a:t>
            </a:r>
          </a:p>
          <a:p>
            <a:pPr lvl="1"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On by default</a:t>
            </a:r>
            <a:r>
              <a:rPr lang="en-US" dirty="0"/>
              <a:t> in many systems</a:t>
            </a:r>
          </a:p>
          <a:p>
            <a:pPr lvl="1"/>
            <a:r>
              <a:rPr lang="en-US" dirty="0"/>
              <a:t>Vulnerability &amp; fix announced previous month</a:t>
            </a:r>
          </a:p>
          <a:p>
            <a:r>
              <a:rPr lang="en-US" dirty="0"/>
              <a:t>Payload part 1: web site defacement</a:t>
            </a:r>
          </a:p>
          <a:p>
            <a:pPr lvl="1"/>
            <a:r>
              <a:rPr lang="en-US" sz="2600" b="1" dirty="0">
                <a:latin typeface="Consolas" charset="0"/>
              </a:rPr>
              <a:t>HELLO! Welcome to http://</a:t>
            </a:r>
            <a:r>
              <a:rPr lang="en-US" sz="2600" b="1" dirty="0" err="1">
                <a:latin typeface="Consolas" charset="0"/>
              </a:rPr>
              <a:t>www.worm.com</a:t>
            </a:r>
            <a:r>
              <a:rPr lang="en-US" sz="2600" b="1" dirty="0">
                <a:latin typeface="Consolas" charset="0"/>
              </a:rPr>
              <a:t>!</a:t>
            </a:r>
            <a:br>
              <a:rPr lang="en-US" sz="2600" b="1" dirty="0">
                <a:latin typeface="Consolas" charset="0"/>
              </a:rPr>
            </a:br>
            <a:r>
              <a:rPr lang="en-US" sz="2600" b="1" dirty="0">
                <a:latin typeface="Consolas" charset="0"/>
              </a:rPr>
              <a:t>Hacked By Chinese!</a:t>
            </a:r>
            <a:endParaRPr lang="en-US" dirty="0">
              <a:latin typeface="Charcoal CY" charset="0"/>
            </a:endParaRPr>
          </a:p>
          <a:p>
            <a:pPr lvl="1"/>
            <a:r>
              <a:rPr lang="en-US" dirty="0"/>
              <a:t>Only done if language setting = English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640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6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4612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Red’s exploit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sz="2400" dirty="0"/>
              <a:t>More: </a:t>
            </a:r>
            <a:r>
              <a:rPr lang="en-US" sz="2400" dirty="0">
                <a:hlinkClick r:id="rId2"/>
              </a:rPr>
              <a:t>https://www.caida.org/research/security/code-red/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36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1905000" y="1524000"/>
            <a:ext cx="7620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charset="0"/>
              <a:buNone/>
            </a:pPr>
            <a:r>
              <a:rPr lang="en-US" sz="2000" dirty="0">
                <a:latin typeface="Consolas"/>
                <a:cs typeface="Consolas"/>
              </a:rPr>
              <a:t>/</a:t>
            </a:r>
            <a:r>
              <a:rPr lang="en-US" sz="2000" dirty="0" err="1">
                <a:latin typeface="Consolas"/>
                <a:cs typeface="Consolas"/>
              </a:rPr>
              <a:t>default.ida?NNNNNNNNNNNNNNNNNNNNNNNNNNNNNNNNNNNNNNN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NNNNNNNNNNNNNNNNNNNNNNNNNNNNNNNNNNNNNNNNNNNNNNNNNNNN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NNNNNNNNNNNNNNNNNNNNNNNNNNNNNNNNNNNNNNNNNNNNNNNNNNNN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NNNNNNNNNNNNNNNNNNNNNNNNNNNNNNNNNNNNNNNNNNNNNNNNNNNN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NNNNNNNNNNNNNNNNNNNNNNNNNNNNN%u9090%u6858%ucbd3%u78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01%u9090%u6858%ucbd3%u7801%u9090%u6858%ucbd3%u7801%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u9090%u9090%u8190%u00c3%u0003%u8b00%u531b%u53ff%u00</a:t>
            </a:r>
            <a:br>
              <a:rPr lang="en-US" sz="2000" dirty="0">
                <a:latin typeface="Consolas"/>
                <a:cs typeface="Consolas"/>
              </a:rPr>
            </a:br>
            <a:r>
              <a:rPr lang="en-US" sz="2000" dirty="0">
                <a:latin typeface="Consolas"/>
                <a:cs typeface="Consolas"/>
              </a:rPr>
              <a:t>78%u0000%u00=a</a:t>
            </a:r>
          </a:p>
          <a:p>
            <a:endParaRPr lang="en-US" sz="2000" dirty="0">
              <a:latin typeface="Consolas"/>
              <a:cs typeface="Consolas"/>
            </a:endParaRPr>
          </a:p>
        </p:txBody>
      </p:sp>
    </p:spTree>
    <p:extLst>
      <p:ext uri="{BB962C8B-B14F-4D97-AF65-F5344CB8AC3E}">
        <p14:creationId xmlns:p14="http://schemas.microsoft.com/office/powerpoint/2010/main" val="426274233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Red of Jul 13 2001, </a:t>
            </a:r>
            <a:r>
              <a:rPr lang="en-US" dirty="0" err="1"/>
              <a:t>con</a:t>
            </a:r>
            <a:r>
              <a:rPr lang="en-US" altLang="ja-JP" dirty="0" err="1"/>
              <a:t>’</a:t>
            </a:r>
            <a:r>
              <a:rPr lang="en-US" dirty="0" err="1"/>
              <a:t>t</a:t>
            </a:r>
            <a:endParaRPr lang="en-US" sz="3200" dirty="0"/>
          </a:p>
        </p:txBody>
      </p:sp>
      <p:sp>
        <p:nvSpPr>
          <p:cNvPr id="31232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Payload part 2: check day-of-the-month and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1</a:t>
            </a:r>
            <a:r>
              <a:rPr lang="en-US" sz="2400" baseline="30000" dirty="0"/>
              <a:t>st</a:t>
            </a:r>
            <a:r>
              <a:rPr lang="en-US" sz="2400" dirty="0"/>
              <a:t> through 20</a:t>
            </a:r>
            <a:r>
              <a:rPr lang="en-US" sz="2400" baseline="30000" dirty="0"/>
              <a:t>th</a:t>
            </a:r>
            <a:r>
              <a:rPr lang="en-US" sz="2400" dirty="0"/>
              <a:t> of each month: </a:t>
            </a:r>
            <a:r>
              <a:rPr lang="en-US" sz="2400" dirty="0">
                <a:solidFill>
                  <a:srgbClr val="0000FF"/>
                </a:solidFill>
              </a:rPr>
              <a:t>spread</a:t>
            </a: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400" dirty="0"/>
              <a:t>… 20</a:t>
            </a:r>
            <a:r>
              <a:rPr lang="en-US" sz="2400" baseline="30000" dirty="0"/>
              <a:t>th</a:t>
            </a:r>
            <a:r>
              <a:rPr lang="en-US" sz="2400" dirty="0"/>
              <a:t> through end of each month: </a:t>
            </a:r>
            <a:r>
              <a:rPr lang="en-US" sz="2400" dirty="0">
                <a:solidFill>
                  <a:srgbClr val="FF0000"/>
                </a:solidFill>
              </a:rPr>
              <a:t>attack</a:t>
            </a:r>
            <a:endParaRPr lang="en-US" sz="2400" dirty="0"/>
          </a:p>
          <a:p>
            <a:pPr lvl="2">
              <a:lnSpc>
                <a:spcPct val="90000"/>
              </a:lnSpc>
            </a:pPr>
            <a:r>
              <a:rPr lang="en-US" sz="2000" dirty="0"/>
              <a:t>Flooding attack against 198.137.240.91 … 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… i.e., </a:t>
            </a:r>
            <a:r>
              <a:rPr lang="en-US" sz="2000" i="1" dirty="0" err="1"/>
              <a:t>www.whitehouse.gov</a:t>
            </a:r>
            <a:endParaRPr lang="en-US" sz="2000" dirty="0"/>
          </a:p>
          <a:p>
            <a:pPr>
              <a:lnSpc>
                <a:spcPct val="90000"/>
              </a:lnSpc>
            </a:pPr>
            <a:r>
              <a:rPr lang="en-US" dirty="0"/>
              <a:t>Spread: via </a:t>
            </a:r>
            <a:r>
              <a:rPr lang="en-US" i="1" dirty="0">
                <a:solidFill>
                  <a:srgbClr val="006B01"/>
                </a:solidFill>
              </a:rPr>
              <a:t>random scanning</a:t>
            </a:r>
            <a:r>
              <a:rPr lang="en-US" dirty="0"/>
              <a:t> of 32-bit IP address space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Generate pseudo-random 32-bit number; try connecting to it; if successful, try infecting it; repeat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Very common (but not fundamental) worm technique</a:t>
            </a:r>
          </a:p>
          <a:p>
            <a:pPr>
              <a:lnSpc>
                <a:spcPct val="90000"/>
              </a:lnSpc>
            </a:pPr>
            <a:r>
              <a:rPr lang="en-US" dirty="0"/>
              <a:t>Each instance used same random number seed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How well does the worm spread?</a:t>
            </a:r>
          </a:p>
        </p:txBody>
      </p:sp>
      <p:sp>
        <p:nvSpPr>
          <p:cNvPr id="312324" name="Rectangle 4"/>
          <p:cNvSpPr>
            <a:spLocks noChangeArrowheads="1"/>
          </p:cNvSpPr>
          <p:nvPr/>
        </p:nvSpPr>
        <p:spPr bwMode="auto">
          <a:xfrm>
            <a:off x="5566853" y="5967785"/>
            <a:ext cx="2667718" cy="461665"/>
          </a:xfrm>
          <a:prstGeom prst="rect">
            <a:avLst/>
          </a:prstGeom>
          <a:noFill/>
          <a:ln w="19050">
            <a:solidFill>
              <a:srgbClr val="FF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2400" i="1">
                <a:solidFill>
                  <a:srgbClr val="FF8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Linear growth rate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437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2323" grpId="0" build="p"/>
      <p:bldP spid="3123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Code Red, </a:t>
            </a:r>
            <a:r>
              <a:rPr lang="en-US" dirty="0" err="1"/>
              <a:t>con</a:t>
            </a:r>
            <a:r>
              <a:rPr lang="en-US" altLang="ja-JP" dirty="0" err="1"/>
              <a:t>’</a:t>
            </a:r>
            <a:r>
              <a:rPr lang="en-US" dirty="0" err="1"/>
              <a:t>t</a:t>
            </a:r>
            <a:endParaRPr lang="en-US" sz="3200" dirty="0"/>
          </a:p>
        </p:txBody>
      </p:sp>
      <p:sp>
        <p:nvSpPr>
          <p:cNvPr id="3143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Revision released July 19, 2001.</a:t>
            </a:r>
          </a:p>
          <a:p>
            <a:pPr>
              <a:lnSpc>
                <a:spcPct val="90000"/>
              </a:lnSpc>
            </a:pPr>
            <a:r>
              <a:rPr lang="en-US" dirty="0"/>
              <a:t>White House responds to threat of flooding attack by </a:t>
            </a:r>
            <a:r>
              <a:rPr lang="en-US" dirty="0">
                <a:solidFill>
                  <a:srgbClr val="0000FF"/>
                </a:solidFill>
              </a:rPr>
              <a:t>changing the address</a:t>
            </a:r>
            <a:r>
              <a:rPr lang="en-US" dirty="0"/>
              <a:t> of </a:t>
            </a:r>
            <a:r>
              <a:rPr lang="en-US" i="1" dirty="0" err="1"/>
              <a:t>www.whitehouse.gov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Causes Code Red to </a:t>
            </a:r>
            <a:r>
              <a:rPr lang="en-US" dirty="0">
                <a:solidFill>
                  <a:srgbClr val="FF0000"/>
                </a:solidFill>
              </a:rPr>
              <a:t>die</a:t>
            </a:r>
            <a:r>
              <a:rPr lang="en-US" dirty="0"/>
              <a:t> for date ≥ 20</a:t>
            </a:r>
            <a:r>
              <a:rPr lang="en-US" baseline="30000" dirty="0"/>
              <a:t>th</a:t>
            </a:r>
            <a:r>
              <a:rPr lang="en-US" dirty="0"/>
              <a:t> of the month due to failure of TCP connection to establish.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Author didn</a:t>
            </a:r>
            <a:r>
              <a:rPr lang="en-US" altLang="ja-JP" sz="2400" dirty="0"/>
              <a:t>’</a:t>
            </a:r>
            <a:r>
              <a:rPr lang="en-US" sz="2400" dirty="0"/>
              <a:t>t carefully test their code - buggy!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>
              <a:lnSpc>
                <a:spcPct val="90000"/>
              </a:lnSpc>
            </a:pPr>
            <a:r>
              <a:rPr lang="en-US" dirty="0"/>
              <a:t>But: this time random number generator correctly seeded.  </a:t>
            </a:r>
            <a:r>
              <a:rPr lang="en-US" dirty="0">
                <a:solidFill>
                  <a:srgbClr val="006B01"/>
                </a:solidFill>
              </a:rPr>
              <a:t>Bingo!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5627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4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3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4371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68941" y="228600"/>
            <a:ext cx="7772400" cy="64008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DAABB-40C4-C649-99E6-974406B46ADA}" type="slidenum">
              <a:rPr lang="en-US" smtClean="0"/>
              <a:pPr/>
              <a:t>39</a:t>
            </a:fld>
            <a:endParaRPr lang="en-US"/>
          </a:p>
        </p:txBody>
      </p:sp>
      <p:grpSp>
        <p:nvGrpSpPr>
          <p:cNvPr id="316419" name="Group 3"/>
          <p:cNvGrpSpPr>
            <a:grpSpLocks/>
          </p:cNvGrpSpPr>
          <p:nvPr/>
        </p:nvGrpSpPr>
        <p:grpSpPr bwMode="auto">
          <a:xfrm>
            <a:off x="6898341" y="4114800"/>
            <a:ext cx="2133600" cy="1600200"/>
            <a:chOff x="4416" y="2592"/>
            <a:chExt cx="1344" cy="1008"/>
          </a:xfrm>
        </p:grpSpPr>
        <p:sp>
          <p:nvSpPr>
            <p:cNvPr id="316420" name="Oval 4"/>
            <p:cNvSpPr>
              <a:spLocks noChangeArrowheads="1"/>
            </p:cNvSpPr>
            <p:nvPr/>
          </p:nvSpPr>
          <p:spPr bwMode="auto">
            <a:xfrm>
              <a:off x="4416" y="3072"/>
              <a:ext cx="288" cy="528"/>
            </a:xfrm>
            <a:prstGeom prst="ellipse">
              <a:avLst/>
            </a:prstGeom>
            <a:noFill/>
            <a:ln w="15875">
              <a:solidFill>
                <a:srgbClr val="006B0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1" name="Rectangle 5"/>
            <p:cNvSpPr>
              <a:spLocks noChangeArrowheads="1"/>
            </p:cNvSpPr>
            <p:nvPr/>
          </p:nvSpPr>
          <p:spPr bwMode="auto">
            <a:xfrm>
              <a:off x="4896" y="2592"/>
              <a:ext cx="864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6B0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006B01"/>
                  </a:solidFill>
                  <a:latin typeface="Tahoma"/>
                  <a:cs typeface="Tahoma"/>
                </a:rPr>
                <a:t>The worm dies off globally!</a:t>
              </a:r>
            </a:p>
          </p:txBody>
        </p:sp>
        <p:sp>
          <p:nvSpPr>
            <p:cNvPr id="316422" name="Line 6"/>
            <p:cNvSpPr>
              <a:spLocks noChangeShapeType="1"/>
            </p:cNvSpPr>
            <p:nvPr/>
          </p:nvSpPr>
          <p:spPr bwMode="auto">
            <a:xfrm flipH="1">
              <a:off x="4704" y="2976"/>
              <a:ext cx="240" cy="144"/>
            </a:xfrm>
            <a:prstGeom prst="line">
              <a:avLst/>
            </a:prstGeom>
            <a:noFill/>
            <a:ln w="12700">
              <a:solidFill>
                <a:srgbClr val="006B0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16423" name="Group 7"/>
          <p:cNvGrpSpPr>
            <a:grpSpLocks/>
          </p:cNvGrpSpPr>
          <p:nvPr/>
        </p:nvGrpSpPr>
        <p:grpSpPr bwMode="auto">
          <a:xfrm>
            <a:off x="4840942" y="3276600"/>
            <a:ext cx="2185988" cy="2362200"/>
            <a:chOff x="3120" y="2064"/>
            <a:chExt cx="1377" cy="1488"/>
          </a:xfrm>
        </p:grpSpPr>
        <p:sp>
          <p:nvSpPr>
            <p:cNvPr id="316424" name="Oval 8"/>
            <p:cNvSpPr>
              <a:spLocks noChangeArrowheads="1"/>
            </p:cNvSpPr>
            <p:nvPr/>
          </p:nvSpPr>
          <p:spPr bwMode="auto">
            <a:xfrm>
              <a:off x="3120" y="2592"/>
              <a:ext cx="192" cy="960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5" name="Rectangle 9"/>
            <p:cNvSpPr>
              <a:spLocks noChangeArrowheads="1"/>
            </p:cNvSpPr>
            <p:nvPr/>
          </p:nvSpPr>
          <p:spPr bwMode="auto">
            <a:xfrm>
              <a:off x="3411" y="2064"/>
              <a:ext cx="1086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algn="ctr" eaLnBrk="0" hangingPunct="0"/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Measurement</a:t>
              </a:r>
              <a:b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artifacts</a:t>
              </a:r>
            </a:p>
          </p:txBody>
        </p:sp>
        <p:sp>
          <p:nvSpPr>
            <p:cNvPr id="316426" name="Line 10"/>
            <p:cNvSpPr>
              <a:spLocks noChangeShapeType="1"/>
            </p:cNvSpPr>
            <p:nvPr/>
          </p:nvSpPr>
          <p:spPr bwMode="auto">
            <a:xfrm flipH="1">
              <a:off x="3360" y="2448"/>
              <a:ext cx="336" cy="288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7" name="Oval 11"/>
            <p:cNvSpPr>
              <a:spLocks noChangeArrowheads="1"/>
            </p:cNvSpPr>
            <p:nvPr/>
          </p:nvSpPr>
          <p:spPr bwMode="auto">
            <a:xfrm>
              <a:off x="3456" y="2832"/>
              <a:ext cx="192" cy="720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8" name="Oval 12"/>
            <p:cNvSpPr>
              <a:spLocks noChangeArrowheads="1"/>
            </p:cNvSpPr>
            <p:nvPr/>
          </p:nvSpPr>
          <p:spPr bwMode="auto">
            <a:xfrm>
              <a:off x="3840" y="3024"/>
              <a:ext cx="288" cy="480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29" name="Line 13"/>
            <p:cNvSpPr>
              <a:spLocks noChangeShapeType="1"/>
            </p:cNvSpPr>
            <p:nvPr/>
          </p:nvSpPr>
          <p:spPr bwMode="auto">
            <a:xfrm flipH="1">
              <a:off x="3600" y="2448"/>
              <a:ext cx="240" cy="384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6430" name="Line 14"/>
            <p:cNvSpPr>
              <a:spLocks noChangeShapeType="1"/>
            </p:cNvSpPr>
            <p:nvPr/>
          </p:nvSpPr>
          <p:spPr bwMode="auto">
            <a:xfrm>
              <a:off x="3936" y="2496"/>
              <a:ext cx="48" cy="528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6431" name="Rectangle 15"/>
          <p:cNvSpPr>
            <a:spLocks noChangeArrowheads="1"/>
          </p:cNvSpPr>
          <p:nvPr/>
        </p:nvSpPr>
        <p:spPr bwMode="auto">
          <a:xfrm>
            <a:off x="5907740" y="1447803"/>
            <a:ext cx="3541059" cy="1569660"/>
          </a:xfrm>
          <a:prstGeom prst="rect">
            <a:avLst/>
          </a:prstGeom>
          <a:solidFill>
            <a:schemeClr val="bg1"/>
          </a:solidFill>
          <a:ln w="15875">
            <a:solidFill>
              <a:srgbClr val="0000F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Number of new hosts probing 80/TCP as seen at LBNL monitor of </a:t>
            </a:r>
            <a:br>
              <a:rPr 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130K Internet addresses</a:t>
            </a:r>
          </a:p>
        </p:txBody>
      </p:sp>
    </p:spTree>
    <p:extLst>
      <p:ext uri="{BB962C8B-B14F-4D97-AF65-F5344CB8AC3E}">
        <p14:creationId xmlns:p14="http://schemas.microsoft.com/office/powerpoint/2010/main" val="2520131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16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Malware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Clr>
                <a:schemeClr val="tx1"/>
              </a:buClr>
            </a:pPr>
            <a:r>
              <a:rPr lang="en-US" dirty="0">
                <a:solidFill>
                  <a:srgbClr val="FF0000"/>
                </a:solidFill>
              </a:rPr>
              <a:t>Malware</a:t>
            </a:r>
            <a:r>
              <a:rPr lang="en-US" dirty="0"/>
              <a:t> = malicious code that runs on a victim</a:t>
            </a:r>
            <a:r>
              <a:rPr lang="en-US" altLang="ja-JP" dirty="0"/>
              <a:t>’</a:t>
            </a:r>
            <a:r>
              <a:rPr lang="en-US" dirty="0"/>
              <a:t>s system</a:t>
            </a:r>
          </a:p>
          <a:p>
            <a:pPr>
              <a:buClr>
                <a:schemeClr val="tx1"/>
              </a:buClr>
            </a:pPr>
            <a:r>
              <a:rPr lang="en-US" dirty="0"/>
              <a:t>How does it manage to run?</a:t>
            </a:r>
          </a:p>
          <a:p>
            <a:pPr lvl="1">
              <a:buClr>
                <a:schemeClr val="tx1"/>
              </a:buClr>
            </a:pPr>
            <a:r>
              <a:rPr lang="en-US" sz="2400" dirty="0"/>
              <a:t>Attacks a network-accessible </a:t>
            </a:r>
            <a:r>
              <a:rPr lang="en-US" sz="2400" dirty="0">
                <a:solidFill>
                  <a:srgbClr val="408000"/>
                </a:solidFill>
              </a:rPr>
              <a:t>vulnerable service</a:t>
            </a:r>
            <a:endParaRPr lang="en-US" sz="2400" dirty="0"/>
          </a:p>
          <a:p>
            <a:pPr lvl="1">
              <a:buClr>
                <a:schemeClr val="tx1"/>
              </a:buClr>
            </a:pPr>
            <a:r>
              <a:rPr lang="en-US" sz="2400" dirty="0">
                <a:solidFill>
                  <a:srgbClr val="408000"/>
                </a:solidFill>
              </a:rPr>
              <a:t>Vulnerable client</a:t>
            </a:r>
            <a:r>
              <a:rPr lang="en-US" sz="2400" dirty="0"/>
              <a:t> connects to remote system that sends over an attack (a </a:t>
            </a:r>
            <a:r>
              <a:rPr lang="en-US" sz="2400" i="1" dirty="0" err="1">
                <a:solidFill>
                  <a:srgbClr val="FF0000"/>
                </a:solidFill>
              </a:rPr>
              <a:t>driveby</a:t>
            </a:r>
            <a:r>
              <a:rPr lang="en-US" sz="2400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sz="2400" i="1" dirty="0">
                <a:solidFill>
                  <a:srgbClr val="FF8000"/>
                </a:solidFill>
              </a:rPr>
              <a:t>Social engineering: </a:t>
            </a:r>
            <a:r>
              <a:rPr lang="en-US" sz="2400" dirty="0"/>
              <a:t>trick user into running/installing</a:t>
            </a:r>
          </a:p>
          <a:p>
            <a:pPr lvl="1">
              <a:buClr>
                <a:schemeClr val="tx1"/>
              </a:buClr>
            </a:pPr>
            <a:r>
              <a:rPr lang="en-US" altLang="ja-JP" sz="2400" dirty="0"/>
              <a:t>“</a:t>
            </a:r>
            <a:r>
              <a:rPr lang="en-US" sz="2400" dirty="0" err="1"/>
              <a:t>Autorun</a:t>
            </a:r>
            <a:r>
              <a:rPr lang="en-US" sz="2400" dirty="0"/>
              <a:t>” functionality </a:t>
            </a:r>
            <a:r>
              <a:rPr lang="en-US" sz="2300" dirty="0"/>
              <a:t>(esp. from plugging in USB device)</a:t>
            </a:r>
            <a:endParaRPr lang="en-US" sz="2400" dirty="0"/>
          </a:p>
          <a:p>
            <a:pPr lvl="1">
              <a:buClr>
                <a:schemeClr val="tx1"/>
              </a:buClr>
            </a:pPr>
            <a:r>
              <a:rPr lang="en-US" sz="2400" dirty="0"/>
              <a:t>Slipped into a system component (at manufacture; compromise of software provider; substituted via </a:t>
            </a:r>
            <a:r>
              <a:rPr lang="en-US" sz="2400" dirty="0">
                <a:solidFill>
                  <a:srgbClr val="0000FF"/>
                </a:solidFill>
              </a:rPr>
              <a:t>MITM – man-in-the-middle</a:t>
            </a:r>
            <a:r>
              <a:rPr lang="en-US" sz="2400" dirty="0"/>
              <a:t>)</a:t>
            </a:r>
          </a:p>
          <a:p>
            <a:pPr lvl="1">
              <a:buClr>
                <a:schemeClr val="tx1"/>
              </a:buClr>
            </a:pPr>
            <a:r>
              <a:rPr lang="en-US" sz="2400" dirty="0">
                <a:solidFill>
                  <a:srgbClr val="FF0000"/>
                </a:solidFill>
              </a:rPr>
              <a:t>Attacker with local access</a:t>
            </a:r>
            <a:r>
              <a:rPr lang="en-US" sz="2400" dirty="0"/>
              <a:t> downloads/runs it directly</a:t>
            </a:r>
          </a:p>
          <a:p>
            <a:pPr lvl="2">
              <a:buClr>
                <a:schemeClr val="tx1"/>
              </a:buClr>
            </a:pPr>
            <a:r>
              <a:rPr lang="en-US" sz="2000" dirty="0"/>
              <a:t>Might include using a </a:t>
            </a:r>
            <a:r>
              <a:rPr lang="en-US" altLang="ja-JP" sz="2000" dirty="0"/>
              <a:t>“</a:t>
            </a:r>
            <a:r>
              <a:rPr lang="en-US" sz="2000" dirty="0">
                <a:solidFill>
                  <a:srgbClr val="408000"/>
                </a:solidFill>
              </a:rPr>
              <a:t>local root</a:t>
            </a:r>
            <a:r>
              <a:rPr lang="en-US" sz="2000" dirty="0"/>
              <a:t>” exploit for privileged access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7532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51A3D-FA06-CF48-B2F2-810E625EF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worm spread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A9E814-B05D-C540-BB8A-DA470907FCF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27DCD6-7F4D-0A4D-A55F-7BE1DD4FAA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804DF-D543-3844-A828-5911C0E89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1E14B5-7FDD-814B-8514-2A41242EB2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E541A8-D53F-3F4B-99AF-9027B68691F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6328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FF10AA-FBF5-D347-9B8A-89DE7DD1F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40A2C3-BA55-8A48-8C7F-92255F7738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Worms represent a substantial economic threat</a:t>
            </a:r>
          </a:p>
          <a:p>
            <a:pPr lvl="1"/>
            <a:r>
              <a:rPr lang="en-US" dirty="0"/>
              <a:t>E.g., severe network disruption</a:t>
            </a:r>
          </a:p>
          <a:p>
            <a:r>
              <a:rPr lang="en-US" dirty="0"/>
              <a:t>Modeling the behaviors of worms can help</a:t>
            </a:r>
          </a:p>
          <a:p>
            <a:pPr lvl="1"/>
            <a:r>
              <a:rPr lang="en-US" dirty="0"/>
              <a:t>Better understand how worms spread</a:t>
            </a:r>
          </a:p>
          <a:p>
            <a:pPr lvl="1"/>
            <a:r>
              <a:rPr lang="en-US" dirty="0"/>
              <a:t>How we can monitor and defend against the propagation of worms effectively</a:t>
            </a:r>
          </a:p>
          <a:p>
            <a:pPr lvl="1"/>
            <a:r>
              <a:rPr lang="en-US" dirty="0"/>
              <a:t>Aiding with finding potentially useful forensic evidence</a:t>
            </a:r>
          </a:p>
          <a:p>
            <a:r>
              <a:rPr lang="en-US" dirty="0"/>
              <a:t>An important question is how much damage could they cause?</a:t>
            </a:r>
          </a:p>
          <a:p>
            <a:pPr lvl="1"/>
            <a:r>
              <a:rPr lang="en-US" dirty="0"/>
              <a:t>Estimating the amount of damage serves to evaluate how much to spend on defenses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0958104-0E63-BE4F-8684-4374DE2E18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B53ABC-005E-C54C-B84D-9D28371AE4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61A546-61CB-A144-A27F-C27D4BB1B7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3345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 Worm Spread</a:t>
            </a:r>
            <a:endParaRPr lang="en-US" sz="3200" dirty="0"/>
          </a:p>
        </p:txBody>
      </p:sp>
      <p:sp>
        <p:nvSpPr>
          <p:cNvPr id="19456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/>
              <a:t>Worm spread often well described as </a:t>
            </a:r>
            <a:r>
              <a:rPr lang="en-US" sz="2400" i="1" dirty="0"/>
              <a:t>infectious epidemic</a:t>
            </a:r>
            <a:r>
              <a:rPr lang="en-US" sz="2400" dirty="0"/>
              <a:t> 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Classic </a:t>
            </a:r>
            <a:r>
              <a:rPr lang="en-US" dirty="0">
                <a:solidFill>
                  <a:srgbClr val="0000FF"/>
                </a:solidFill>
              </a:rPr>
              <a:t>SI</a:t>
            </a:r>
            <a:r>
              <a:rPr lang="en-US" dirty="0"/>
              <a:t> (Susceptible-Infectible) model: homogeneous random contacts</a:t>
            </a:r>
          </a:p>
          <a:p>
            <a:pPr>
              <a:lnSpc>
                <a:spcPct val="90000"/>
              </a:lnSpc>
            </a:pPr>
            <a:r>
              <a:rPr lang="en-US" sz="2400" dirty="0"/>
              <a:t>Model parameters: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N : population size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S(t) : susceptible hosts at time t. </a:t>
            </a:r>
          </a:p>
          <a:p>
            <a:pPr lvl="1">
              <a:lnSpc>
                <a:spcPct val="90000"/>
              </a:lnSpc>
            </a:pPr>
            <a:r>
              <a:rPr lang="en-US" sz="1800" dirty="0"/>
              <a:t>I(t) : infected hosts at time t.      </a:t>
            </a:r>
          </a:p>
          <a:p>
            <a:pPr lvl="1">
              <a:lnSpc>
                <a:spcPct val="90000"/>
              </a:lnSpc>
            </a:pPr>
            <a:r>
              <a:rPr lang="en-US" sz="1800" i="1" dirty="0">
                <a:sym typeface="Symbol" charset="0"/>
              </a:rPr>
              <a:t> </a:t>
            </a:r>
            <a:r>
              <a:rPr lang="en-US" sz="1800" dirty="0"/>
              <a:t>: </a:t>
            </a:r>
            <a:r>
              <a:rPr lang="en-US" sz="1800" i="1" dirty="0"/>
              <a:t>contact rate</a:t>
            </a:r>
            <a:endParaRPr lang="en-US" sz="1800" dirty="0"/>
          </a:p>
          <a:p>
            <a:pPr marL="1085850" lvl="2">
              <a:lnSpc>
                <a:spcPct val="90000"/>
              </a:lnSpc>
            </a:pPr>
            <a:r>
              <a:rPr lang="en-US" dirty="0"/>
              <a:t>How many population members </a:t>
            </a:r>
            <a:r>
              <a:rPr lang="en-US" dirty="0">
                <a:solidFill>
                  <a:srgbClr val="FF0000"/>
                </a:solidFill>
              </a:rPr>
              <a:t>each infected host</a:t>
            </a:r>
            <a:r>
              <a:rPr lang="en-US" dirty="0"/>
              <a:t> communicates with per unit time</a:t>
            </a:r>
          </a:p>
          <a:p>
            <a:pPr marL="1085850" lvl="2">
              <a:lnSpc>
                <a:spcPct val="90000"/>
              </a:lnSpc>
            </a:pPr>
            <a:r>
              <a:rPr lang="en-US" dirty="0"/>
              <a:t>E.g., if each infected host scans 10 Internet addresses per unit time, and 2% of Internet addresses run a vulnerable server </a:t>
            </a:r>
            <a:r>
              <a:rPr lang="en-US" dirty="0">
                <a:sym typeface="Symbol" charset="0"/>
              </a:rPr>
              <a:t></a:t>
            </a:r>
            <a:r>
              <a:rPr lang="en-US" dirty="0"/>
              <a:t> </a:t>
            </a:r>
            <a:r>
              <a:rPr lang="en-US" i="1" dirty="0">
                <a:sym typeface="Symbol" charset="0"/>
              </a:rPr>
              <a:t> = </a:t>
            </a:r>
            <a:r>
              <a:rPr lang="en-US" dirty="0">
                <a:sym typeface="Symbol" charset="0"/>
              </a:rPr>
              <a:t>0.2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sz="2400" dirty="0"/>
              <a:t>Normalized versions reflecting relative proportion of infected/susceptible hosts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s(t) = S(t)/N     </a:t>
            </a:r>
            <a:r>
              <a:rPr lang="en-US" dirty="0" err="1"/>
              <a:t>i</a:t>
            </a:r>
            <a:r>
              <a:rPr lang="en-US" dirty="0"/>
              <a:t>(t) = I(t)/N     s(t) + </a:t>
            </a:r>
            <a:r>
              <a:rPr lang="en-US" dirty="0" err="1"/>
              <a:t>i</a:t>
            </a:r>
            <a:r>
              <a:rPr lang="en-US" dirty="0"/>
              <a:t>(t) = 1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6104622" y="2626900"/>
            <a:ext cx="2523447" cy="1384995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 eaLnBrk="0" hangingPunct="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 = S(t) + I(t)</a:t>
            </a:r>
            <a:b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S(0) = S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endParaRPr lang="en-US" sz="2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 eaLnBrk="0" hangingPunct="0"/>
            <a:r>
              <a:rPr lang="en-US" sz="28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I(0) = I</a:t>
            </a:r>
            <a:r>
              <a:rPr lang="en-US" sz="28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770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63" grpId="0" build="p"/>
      <p:bldP spid="194564" grpId="0" animBg="1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/>
              <a:t>Computing How An Epidemic Progresses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0C27E-8536-9149-9DA9-3AFF6BC96CEE}" type="slidenum">
              <a:rPr lang="en-US" smtClean="0"/>
              <a:pPr/>
              <a:t>43</a:t>
            </a:fld>
            <a:endParaRPr lang="en-US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133600" y="1600200"/>
            <a:ext cx="7924800" cy="53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/>
              <a:t>In continuous time: </a:t>
            </a:r>
          </a:p>
        </p:txBody>
      </p:sp>
      <p:graphicFrame>
        <p:nvGraphicFramePr>
          <p:cNvPr id="196612" name="Object 4"/>
          <p:cNvGraphicFramePr>
            <a:graphicFrameLocks noChangeAspect="1"/>
          </p:cNvGraphicFramePr>
          <p:nvPr/>
        </p:nvGraphicFramePr>
        <p:xfrm>
          <a:off x="4467225" y="2362200"/>
          <a:ext cx="20002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899" name="Equation" r:id="rId4" imgW="800100" imgH="355600" progId="Equation.3">
                  <p:embed/>
                </p:oleObj>
              </mc:Choice>
              <mc:Fallback>
                <p:oleObj name="Equation" r:id="rId4" imgW="8001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7225" y="2362200"/>
                        <a:ext cx="20002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6613" name="Group 5"/>
          <p:cNvGrpSpPr>
            <a:grpSpLocks/>
          </p:cNvGrpSpPr>
          <p:nvPr/>
        </p:nvGrpSpPr>
        <p:grpSpPr bwMode="auto">
          <a:xfrm>
            <a:off x="2133600" y="2286004"/>
            <a:ext cx="2895600" cy="1581151"/>
            <a:chOff x="384" y="1440"/>
            <a:chExt cx="1824" cy="996"/>
          </a:xfrm>
        </p:grpSpPr>
        <p:sp>
          <p:nvSpPr>
            <p:cNvPr id="196614" name="Oval 6"/>
            <p:cNvSpPr>
              <a:spLocks noChangeArrowheads="1"/>
            </p:cNvSpPr>
            <p:nvPr/>
          </p:nvSpPr>
          <p:spPr bwMode="auto">
            <a:xfrm>
              <a:off x="1824" y="1440"/>
              <a:ext cx="384" cy="720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5" name="Rectangle 7"/>
            <p:cNvSpPr>
              <a:spLocks noChangeArrowheads="1"/>
            </p:cNvSpPr>
            <p:nvPr/>
          </p:nvSpPr>
          <p:spPr bwMode="auto">
            <a:xfrm>
              <a:off x="384" y="1680"/>
              <a:ext cx="1503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Increase in</a:t>
              </a:r>
              <a:b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# </a:t>
              </a:r>
              <a:r>
                <a:rPr lang="en-US" sz="2400" dirty="0" err="1">
                  <a:solidFill>
                    <a:srgbClr val="FF8000"/>
                  </a:solidFill>
                  <a:latin typeface="Tahoma"/>
                  <a:cs typeface="Tahoma"/>
                </a:rPr>
                <a:t>infectibles</a:t>
              </a:r>
              <a:b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per unit time</a:t>
              </a:r>
            </a:p>
          </p:txBody>
        </p:sp>
        <p:sp>
          <p:nvSpPr>
            <p:cNvPr id="196616" name="Line 8"/>
            <p:cNvSpPr>
              <a:spLocks noChangeShapeType="1"/>
            </p:cNvSpPr>
            <p:nvPr/>
          </p:nvSpPr>
          <p:spPr bwMode="auto">
            <a:xfrm flipV="1">
              <a:off x="1536" y="1824"/>
              <a:ext cx="240" cy="48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617" name="Group 9"/>
          <p:cNvGrpSpPr>
            <a:grpSpLocks/>
          </p:cNvGrpSpPr>
          <p:nvPr/>
        </p:nvGrpSpPr>
        <p:grpSpPr bwMode="auto">
          <a:xfrm>
            <a:off x="4038602" y="2590804"/>
            <a:ext cx="3352802" cy="2049463"/>
            <a:chOff x="1584" y="1632"/>
            <a:chExt cx="2112" cy="1291"/>
          </a:xfrm>
        </p:grpSpPr>
        <p:sp>
          <p:nvSpPr>
            <p:cNvPr id="196618" name="Oval 10"/>
            <p:cNvSpPr>
              <a:spLocks noChangeArrowheads="1"/>
            </p:cNvSpPr>
            <p:nvPr/>
          </p:nvSpPr>
          <p:spPr bwMode="auto">
            <a:xfrm>
              <a:off x="2352" y="1632"/>
              <a:ext cx="432" cy="336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19" name="Rectangle 11"/>
            <p:cNvSpPr>
              <a:spLocks noChangeArrowheads="1"/>
            </p:cNvSpPr>
            <p:nvPr/>
          </p:nvSpPr>
          <p:spPr bwMode="auto">
            <a:xfrm>
              <a:off x="1584" y="2400"/>
              <a:ext cx="211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Total attempted contacts per unit time</a:t>
              </a:r>
            </a:p>
          </p:txBody>
        </p:sp>
        <p:sp>
          <p:nvSpPr>
            <p:cNvPr id="196620" name="Line 12"/>
            <p:cNvSpPr>
              <a:spLocks noChangeShapeType="1"/>
            </p:cNvSpPr>
            <p:nvPr/>
          </p:nvSpPr>
          <p:spPr bwMode="auto">
            <a:xfrm flipV="1">
              <a:off x="2304" y="1968"/>
              <a:ext cx="192" cy="432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6621" name="Group 13"/>
          <p:cNvGrpSpPr>
            <a:grpSpLocks/>
          </p:cNvGrpSpPr>
          <p:nvPr/>
        </p:nvGrpSpPr>
        <p:grpSpPr bwMode="auto">
          <a:xfrm>
            <a:off x="6021392" y="2286000"/>
            <a:ext cx="3849688" cy="1200150"/>
            <a:chOff x="2833" y="1440"/>
            <a:chExt cx="2425" cy="756"/>
          </a:xfrm>
        </p:grpSpPr>
        <p:sp>
          <p:nvSpPr>
            <p:cNvPr id="196622" name="Oval 14"/>
            <p:cNvSpPr>
              <a:spLocks noChangeArrowheads="1"/>
            </p:cNvSpPr>
            <p:nvPr/>
          </p:nvSpPr>
          <p:spPr bwMode="auto">
            <a:xfrm>
              <a:off x="2833" y="1440"/>
              <a:ext cx="345" cy="720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6623" name="Rectangle 15"/>
            <p:cNvSpPr>
              <a:spLocks noChangeArrowheads="1"/>
            </p:cNvSpPr>
            <p:nvPr/>
          </p:nvSpPr>
          <p:spPr bwMode="auto">
            <a:xfrm>
              <a:off x="3600" y="1440"/>
              <a:ext cx="1658" cy="75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158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Proportion of</a:t>
              </a:r>
              <a:b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contacts expected</a:t>
              </a:r>
              <a:b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400" dirty="0">
                  <a:solidFill>
                    <a:srgbClr val="FF8000"/>
                  </a:solidFill>
                  <a:latin typeface="Tahoma"/>
                  <a:cs typeface="Tahoma"/>
                </a:rPr>
                <a:t>to succeed</a:t>
              </a:r>
            </a:p>
          </p:txBody>
        </p:sp>
        <p:sp>
          <p:nvSpPr>
            <p:cNvPr id="196624" name="Line 16"/>
            <p:cNvSpPr>
              <a:spLocks noChangeShapeType="1"/>
            </p:cNvSpPr>
            <p:nvPr/>
          </p:nvSpPr>
          <p:spPr bwMode="auto">
            <a:xfrm flipH="1">
              <a:off x="3264" y="1776"/>
              <a:ext cx="336" cy="48"/>
            </a:xfrm>
            <a:prstGeom prst="lin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6625" name="Rectangle 17"/>
          <p:cNvSpPr>
            <a:spLocks noChangeArrowheads="1"/>
          </p:cNvSpPr>
          <p:nvPr/>
        </p:nvSpPr>
        <p:spPr bwMode="auto">
          <a:xfrm>
            <a:off x="2133600" y="4953000"/>
            <a:ext cx="7924800" cy="533400"/>
          </a:xfrm>
          <a:prstGeom prst="rect">
            <a:avLst/>
          </a:prstGeom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1440" tIns="45720" rIns="91440" bIns="45720" rtlCol="0">
            <a:normAutofit/>
          </a:bodyPr>
          <a:lstStyle/>
          <a:p>
            <a:pPr marL="342000" indent="-342000" eaLnBrk="1" hangingPunct="1">
              <a:lnSpc>
                <a:spcPct val="90000"/>
              </a:lnSpc>
              <a:spcBef>
                <a:spcPts val="2000"/>
              </a:spcBef>
              <a:buClr>
                <a:schemeClr val="accent6"/>
              </a:buClr>
              <a:buSzPct val="75000"/>
              <a:buFont typeface="Wingdings" pitchFamily="2" charset="2"/>
              <a:buChar char="n"/>
            </a:pP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+mn-ea"/>
                <a:cs typeface="Tahoma"/>
              </a:rPr>
              <a:t>Rewriting by using </a:t>
            </a:r>
            <a:r>
              <a:rPr lang="en-US" sz="28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+mn-ea"/>
                <a:cs typeface="Tahoma"/>
              </a:rPr>
              <a:t>i</a:t>
            </a:r>
            <a:r>
              <a:rPr lang="en-US" sz="2800" dirty="0">
                <a:solidFill>
                  <a:schemeClr val="tx1">
                    <a:lumMod val="85000"/>
                    <a:lumOff val="15000"/>
                  </a:schemeClr>
                </a:solidFill>
                <a:latin typeface="Tahoma"/>
                <a:ea typeface="+mn-ea"/>
                <a:cs typeface="Tahoma"/>
              </a:rPr>
              <a:t>(t) = I(t)/N, S = N - I:</a:t>
            </a:r>
          </a:p>
        </p:txBody>
      </p:sp>
      <p:graphicFrame>
        <p:nvGraphicFramePr>
          <p:cNvPr id="196626" name="Object 18"/>
          <p:cNvGraphicFramePr>
            <a:graphicFrameLocks noChangeAspect="1"/>
          </p:cNvGraphicFramePr>
          <p:nvPr/>
        </p:nvGraphicFramePr>
        <p:xfrm>
          <a:off x="3016250" y="5448300"/>
          <a:ext cx="20637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00" name="Equation" r:id="rId6" imgW="825500" imgH="355600" progId="Equation.3">
                  <p:embed/>
                </p:oleObj>
              </mc:Choice>
              <mc:Fallback>
                <p:oleObj name="Equation" r:id="rId6" imgW="8255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6250" y="5448300"/>
                        <a:ext cx="2063750" cy="889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6627" name="Rectangle 19"/>
          <p:cNvSpPr>
            <a:spLocks noChangeArrowheads="1"/>
          </p:cNvSpPr>
          <p:nvPr/>
        </p:nvSpPr>
        <p:spPr bwMode="auto">
          <a:xfrm>
            <a:off x="5334000" y="5638800"/>
            <a:ext cx="635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0" hangingPunct="0"/>
            <a:r>
              <a:rPr lang="en-US" sz="3600">
                <a:latin typeface="Arial" charset="0"/>
                <a:cs typeface="Arial" charset="0"/>
                <a:sym typeface="Symbol" charset="0"/>
              </a:rPr>
              <a:t></a:t>
            </a:r>
            <a:endParaRPr lang="en-US" sz="2800">
              <a:latin typeface="Arial" charset="0"/>
              <a:cs typeface="Arial" charset="0"/>
            </a:endParaRPr>
          </a:p>
        </p:txBody>
      </p:sp>
      <p:graphicFrame>
        <p:nvGraphicFramePr>
          <p:cNvPr id="196628" name="Object 20"/>
          <p:cNvGraphicFramePr>
            <a:graphicFrameLocks noChangeAspect="1"/>
          </p:cNvGraphicFramePr>
          <p:nvPr/>
        </p:nvGraphicFramePr>
        <p:xfrm>
          <a:off x="6248403" y="5410203"/>
          <a:ext cx="1774825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901" name="Equation" r:id="rId8" imgW="762000" imgH="381000" progId="Equation.3">
                  <p:embed/>
                </p:oleObj>
              </mc:Choice>
              <mc:Fallback>
                <p:oleObj name="Equation" r:id="rId8" imgW="762000" imgH="38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3" y="5410203"/>
                        <a:ext cx="1774825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=""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96629" name="Group 21"/>
          <p:cNvGrpSpPr>
            <a:grpSpLocks/>
          </p:cNvGrpSpPr>
          <p:nvPr/>
        </p:nvGrpSpPr>
        <p:grpSpPr bwMode="auto">
          <a:xfrm>
            <a:off x="6096000" y="5334000"/>
            <a:ext cx="5181600" cy="1143000"/>
            <a:chOff x="2880" y="3360"/>
            <a:chExt cx="3264" cy="720"/>
          </a:xfrm>
        </p:grpSpPr>
        <p:sp>
          <p:nvSpPr>
            <p:cNvPr id="196630" name="Rectangle 22"/>
            <p:cNvSpPr>
              <a:spLocks noChangeArrowheads="1"/>
            </p:cNvSpPr>
            <p:nvPr/>
          </p:nvSpPr>
          <p:spPr bwMode="auto">
            <a:xfrm>
              <a:off x="4416" y="3504"/>
              <a:ext cx="1728" cy="523"/>
            </a:xfrm>
            <a:prstGeom prst="rect">
              <a:avLst/>
            </a:prstGeom>
            <a:noFill/>
            <a:ln w="15875">
              <a:solidFill>
                <a:srgbClr val="006B0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square">
              <a:spAutoFit/>
            </a:bodyPr>
            <a:lstStyle/>
            <a:p>
              <a:pPr eaLnBrk="0" hangingPunct="0"/>
              <a:r>
                <a:rPr lang="en-US" sz="2400" dirty="0">
                  <a:solidFill>
                    <a:srgbClr val="006B01"/>
                  </a:solidFill>
                  <a:latin typeface="Tahoma"/>
                  <a:cs typeface="Tahoma"/>
                </a:rPr>
                <a:t>Fraction infected grows as a </a:t>
              </a:r>
              <a:r>
                <a:rPr lang="en-US" sz="2400" i="1" dirty="0">
                  <a:solidFill>
                    <a:srgbClr val="006B01"/>
                  </a:solidFill>
                  <a:latin typeface="Tahoma"/>
                  <a:cs typeface="Tahoma"/>
                </a:rPr>
                <a:t>logistic</a:t>
              </a:r>
              <a:endParaRPr lang="en-US" sz="2400" dirty="0">
                <a:solidFill>
                  <a:srgbClr val="006B01"/>
                </a:solidFill>
                <a:latin typeface="Tahoma"/>
                <a:cs typeface="Tahoma"/>
              </a:endParaRPr>
            </a:p>
          </p:txBody>
        </p:sp>
        <p:sp>
          <p:nvSpPr>
            <p:cNvPr id="196631" name="Oval 23"/>
            <p:cNvSpPr>
              <a:spLocks noChangeArrowheads="1"/>
            </p:cNvSpPr>
            <p:nvPr/>
          </p:nvSpPr>
          <p:spPr bwMode="auto">
            <a:xfrm>
              <a:off x="2880" y="3360"/>
              <a:ext cx="1344" cy="720"/>
            </a:xfrm>
            <a:prstGeom prst="ellipse">
              <a:avLst/>
            </a:prstGeom>
            <a:noFill/>
            <a:ln w="15875">
              <a:solidFill>
                <a:srgbClr val="006B0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026442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6625" grpId="0"/>
      <p:bldP spid="196627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2" descr="reoutbreakweb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1600" y="1066800"/>
            <a:ext cx="7086600" cy="5614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158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8659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Fitting the Model to Code Red</a:t>
            </a:r>
            <a:endParaRPr lang="en-US" sz="32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3EDA29-FE3F-8F4A-92B9-9BAC605C7815}" type="slidenum">
              <a:rPr lang="en-US" smtClean="0"/>
              <a:pPr/>
              <a:t>44</a:t>
            </a:fld>
            <a:endParaRPr lang="en-US"/>
          </a:p>
        </p:txBody>
      </p:sp>
      <p:grpSp>
        <p:nvGrpSpPr>
          <p:cNvPr id="198660" name="Group 4"/>
          <p:cNvGrpSpPr>
            <a:grpSpLocks/>
          </p:cNvGrpSpPr>
          <p:nvPr/>
        </p:nvGrpSpPr>
        <p:grpSpPr bwMode="auto">
          <a:xfrm>
            <a:off x="3124203" y="3581403"/>
            <a:ext cx="3160713" cy="1198563"/>
            <a:chOff x="1008" y="2256"/>
            <a:chExt cx="1991" cy="755"/>
          </a:xfrm>
        </p:grpSpPr>
        <p:sp>
          <p:nvSpPr>
            <p:cNvPr id="198661" name="Oval 5"/>
            <p:cNvSpPr>
              <a:spLocks noChangeArrowheads="1"/>
            </p:cNvSpPr>
            <p:nvPr/>
          </p:nvSpPr>
          <p:spPr bwMode="auto">
            <a:xfrm rot="2820309">
              <a:off x="2296" y="2307"/>
              <a:ext cx="384" cy="1023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2" name="Rectangle 6"/>
            <p:cNvSpPr>
              <a:spLocks noChangeArrowheads="1"/>
            </p:cNvSpPr>
            <p:nvPr/>
          </p:nvSpPr>
          <p:spPr bwMode="auto">
            <a:xfrm>
              <a:off x="1008" y="2256"/>
              <a:ext cx="1050" cy="44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i="1" dirty="0">
                  <a:solidFill>
                    <a:srgbClr val="FF8000"/>
                  </a:solidFill>
                  <a:latin typeface="Tahoma"/>
                  <a:cs typeface="Tahoma"/>
                </a:rPr>
                <a:t>Exponential</a:t>
              </a:r>
              <a:b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initial growth</a:t>
              </a:r>
            </a:p>
          </p:txBody>
        </p:sp>
        <p:sp>
          <p:nvSpPr>
            <p:cNvPr id="198663" name="Line 7"/>
            <p:cNvSpPr>
              <a:spLocks noChangeShapeType="1"/>
            </p:cNvSpPr>
            <p:nvPr/>
          </p:nvSpPr>
          <p:spPr bwMode="auto">
            <a:xfrm>
              <a:off x="1920" y="2640"/>
              <a:ext cx="288" cy="144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98664" name="Group 8"/>
          <p:cNvGrpSpPr>
            <a:grpSpLocks/>
          </p:cNvGrpSpPr>
          <p:nvPr/>
        </p:nvGrpSpPr>
        <p:grpSpPr bwMode="auto">
          <a:xfrm>
            <a:off x="6196012" y="2076454"/>
            <a:ext cx="4441824" cy="1377951"/>
            <a:chOff x="2943" y="1308"/>
            <a:chExt cx="2798" cy="868"/>
          </a:xfrm>
        </p:grpSpPr>
        <p:sp>
          <p:nvSpPr>
            <p:cNvPr id="198665" name="Oval 9"/>
            <p:cNvSpPr>
              <a:spLocks noChangeArrowheads="1"/>
            </p:cNvSpPr>
            <p:nvPr/>
          </p:nvSpPr>
          <p:spPr bwMode="auto">
            <a:xfrm rot="2820309">
              <a:off x="3311" y="940"/>
              <a:ext cx="288" cy="1023"/>
            </a:xfrm>
            <a:prstGeom prst="ellipse">
              <a:avLst/>
            </a:prstGeom>
            <a:noFill/>
            <a:ln w="158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8666" name="Rectangle 10"/>
            <p:cNvSpPr>
              <a:spLocks noChangeArrowheads="1"/>
            </p:cNvSpPr>
            <p:nvPr/>
          </p:nvSpPr>
          <p:spPr bwMode="auto">
            <a:xfrm>
              <a:off x="4224" y="1536"/>
              <a:ext cx="1517" cy="64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Growth slows as</a:t>
              </a:r>
              <a:b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it becomes harder</a:t>
              </a:r>
              <a:b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</a:br>
              <a:r>
                <a:rPr lang="en-US" sz="2000" dirty="0">
                  <a:solidFill>
                    <a:srgbClr val="FF8000"/>
                  </a:solidFill>
                  <a:latin typeface="Tahoma"/>
                  <a:cs typeface="Tahoma"/>
                </a:rPr>
                <a:t>to find new victims!</a:t>
              </a:r>
            </a:p>
          </p:txBody>
        </p:sp>
        <p:sp>
          <p:nvSpPr>
            <p:cNvPr id="198667" name="Line 11"/>
            <p:cNvSpPr>
              <a:spLocks noChangeShapeType="1"/>
            </p:cNvSpPr>
            <p:nvPr/>
          </p:nvSpPr>
          <p:spPr bwMode="auto">
            <a:xfrm flipH="1" flipV="1">
              <a:off x="3696" y="1488"/>
              <a:ext cx="672" cy="240"/>
            </a:xfrm>
            <a:prstGeom prst="line">
              <a:avLst/>
            </a:prstGeom>
            <a:noFill/>
            <a:ln w="12700">
              <a:solidFill>
                <a:srgbClr val="FF8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152353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8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Spread of Code Red, </a:t>
            </a:r>
            <a:r>
              <a:rPr lang="en-US" dirty="0" err="1"/>
              <a:t>con</a:t>
            </a:r>
            <a:r>
              <a:rPr lang="en-US" altLang="ja-JP" dirty="0" err="1"/>
              <a:t>’</a:t>
            </a:r>
            <a:r>
              <a:rPr lang="en-US" dirty="0" err="1"/>
              <a:t>t</a:t>
            </a:r>
            <a:endParaRPr lang="en-US" sz="3200" dirty="0"/>
          </a:p>
        </p:txBody>
      </p:sp>
      <p:sp>
        <p:nvSpPr>
          <p:cNvPr id="20070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Recall that # of new infections</a:t>
            </a:r>
            <a:br>
              <a:rPr lang="en-US" dirty="0"/>
            </a:br>
            <a:r>
              <a:rPr lang="en-US" dirty="0"/>
              <a:t>scales with contact rate </a:t>
            </a:r>
            <a:r>
              <a:rPr lang="en-US" dirty="0">
                <a:sym typeface="Symbol" charset="0"/>
              </a:rPr>
              <a:t>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For a scanning worm, </a:t>
            </a:r>
            <a:r>
              <a:rPr lang="en-US" dirty="0">
                <a:sym typeface="Symbol" charset="0"/>
              </a:rPr>
              <a:t></a:t>
            </a:r>
            <a:r>
              <a:rPr lang="en-US" dirty="0"/>
              <a:t> </a:t>
            </a:r>
            <a:r>
              <a:rPr lang="en-US" i="1" dirty="0">
                <a:solidFill>
                  <a:srgbClr val="FF0000"/>
                </a:solidFill>
              </a:rPr>
              <a:t>increases</a:t>
            </a:r>
            <a:r>
              <a:rPr lang="en-US" dirty="0"/>
              <a:t> with N 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rgbClr val="408000"/>
                </a:solidFill>
              </a:rPr>
              <a:t>Larger populations infected more quickly!</a:t>
            </a:r>
          </a:p>
          <a:p>
            <a:pPr lvl="2">
              <a:lnSpc>
                <a:spcPct val="90000"/>
              </a:lnSpc>
            </a:pPr>
            <a:r>
              <a:rPr lang="en-US" sz="2000" dirty="0"/>
              <a:t>More likely that a given scan finds a population member</a:t>
            </a:r>
          </a:p>
          <a:p>
            <a:pPr>
              <a:lnSpc>
                <a:spcPct val="90000"/>
              </a:lnSpc>
            </a:pPr>
            <a:r>
              <a:rPr lang="en-US" dirty="0"/>
              <a:t>Large-scale monitoring finds 360K systems with Code Red on July 19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Worm got them in 13 hours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That night (</a:t>
            </a:r>
            <a:r>
              <a:rPr lang="en-US" dirty="0">
                <a:sym typeface="Symbol" charset="0"/>
              </a:rPr>
              <a:t> 20</a:t>
            </a:r>
            <a:r>
              <a:rPr lang="en-US" baseline="30000" dirty="0">
                <a:sym typeface="Symbol" charset="0"/>
              </a:rPr>
              <a:t>th</a:t>
            </a:r>
            <a:r>
              <a:rPr lang="en-US" dirty="0">
                <a:sym typeface="Symbol" charset="0"/>
              </a:rPr>
              <a:t>), worm dies due to </a:t>
            </a:r>
            <a:r>
              <a:rPr lang="en-US" dirty="0" err="1">
                <a:sym typeface="Symbol" charset="0"/>
              </a:rPr>
              <a:t>DoS</a:t>
            </a:r>
            <a:r>
              <a:rPr lang="en-US" dirty="0">
                <a:sym typeface="Symbol" charset="0"/>
              </a:rPr>
              <a:t> bug</a:t>
            </a:r>
          </a:p>
          <a:p>
            <a:pPr>
              <a:lnSpc>
                <a:spcPct val="90000"/>
              </a:lnSpc>
            </a:pPr>
            <a:r>
              <a:rPr lang="en-US" dirty="0">
                <a:sym typeface="Symbol" charset="0"/>
              </a:rPr>
              <a:t>Worm actually managed to </a:t>
            </a:r>
            <a:r>
              <a:rPr lang="en-US" dirty="0">
                <a:solidFill>
                  <a:srgbClr val="FF8000"/>
                </a:solidFill>
                <a:sym typeface="Symbol" charset="0"/>
              </a:rPr>
              <a:t>restart itself</a:t>
            </a:r>
            <a:r>
              <a:rPr lang="en-US" dirty="0">
                <a:sym typeface="Symbol" charset="0"/>
              </a:rPr>
              <a:t> Aug. 1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ym typeface="Symbol" charset="0"/>
              </a:rPr>
              <a:t>… and each successive month for years to come!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45</a:t>
            </a:fld>
            <a:endParaRPr lang="en-US"/>
          </a:p>
        </p:txBody>
      </p:sp>
      <p:graphicFrame>
        <p:nvGraphicFramePr>
          <p:cNvPr id="200708" name="Object 4"/>
          <p:cNvGraphicFramePr>
            <a:graphicFrameLocks noChangeAspect="1"/>
          </p:cNvGraphicFramePr>
          <p:nvPr/>
        </p:nvGraphicFramePr>
        <p:xfrm>
          <a:off x="7543800" y="1447800"/>
          <a:ext cx="2000250" cy="889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805" name="Equation" r:id="rId4" imgW="800100" imgH="355600" progId="Equation.3">
                  <p:embed/>
                </p:oleObj>
              </mc:Choice>
              <mc:Fallback>
                <p:oleObj name="Equation" r:id="rId4" imgW="800100" imgH="355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43800" y="1447800"/>
                        <a:ext cx="2000250" cy="889000"/>
                      </a:xfrm>
                      <a:prstGeom prst="rect">
                        <a:avLst/>
                      </a:prstGeom>
                      <a:noFill/>
                      <a:ln w="1587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=""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AF507438-7753-43e0-B8FC-AC1667EBCBE1}">
                          <a14:hiddenEffects xmlns=""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8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0709" name="Rectangle 5"/>
          <p:cNvSpPr>
            <a:spLocks noChangeArrowheads="1"/>
          </p:cNvSpPr>
          <p:nvPr/>
        </p:nvSpPr>
        <p:spPr bwMode="auto">
          <a:xfrm>
            <a:off x="7543800" y="5791200"/>
            <a:ext cx="2938929" cy="461665"/>
          </a:xfrm>
          <a:prstGeom prst="rect">
            <a:avLst/>
          </a:prstGeom>
          <a:noFill/>
          <a:ln w="15875">
            <a:solidFill>
              <a:srgbClr val="408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sz="2400" i="1">
                <a:solidFill>
                  <a:srgbClr val="408000"/>
                </a:solidFill>
                <a:latin typeface="Tahoma"/>
                <a:cs typeface="Tahoma"/>
              </a:rPr>
              <a:t>Emergent behavior</a:t>
            </a:r>
          </a:p>
        </p:txBody>
      </p:sp>
    </p:spTree>
    <p:extLst>
      <p:ext uri="{BB962C8B-B14F-4D97-AF65-F5344CB8AC3E}">
        <p14:creationId xmlns:p14="http://schemas.microsoft.com/office/powerpoint/2010/main" val="271250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07" grpId="0" build="p"/>
      <p:bldP spid="200709" grpId="0" animBg="1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Before Slammer</a:t>
            </a:r>
          </a:p>
        </p:txBody>
      </p:sp>
      <p:pic>
        <p:nvPicPr>
          <p:cNvPr id="21504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738316"/>
            <a:ext cx="7772400" cy="4676775"/>
          </a:xfrm>
        </p:spPr>
      </p:pic>
      <p:sp>
        <p:nvSpPr>
          <p:cNvPr id="215044" name="Oval 4"/>
          <p:cNvSpPr>
            <a:spLocks noChangeArrowheads="1"/>
          </p:cNvSpPr>
          <p:nvPr/>
        </p:nvSpPr>
        <p:spPr bwMode="auto">
          <a:xfrm>
            <a:off x="2133600" y="5867400"/>
            <a:ext cx="2209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50656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Life Just After Slammer</a:t>
            </a:r>
          </a:p>
        </p:txBody>
      </p:sp>
      <p:pic>
        <p:nvPicPr>
          <p:cNvPr id="21709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09800" y="1738316"/>
            <a:ext cx="7772400" cy="4676775"/>
          </a:xfrm>
        </p:spPr>
      </p:pic>
      <p:sp>
        <p:nvSpPr>
          <p:cNvPr id="217092" name="Oval 4"/>
          <p:cNvSpPr>
            <a:spLocks noChangeArrowheads="1"/>
          </p:cNvSpPr>
          <p:nvPr/>
        </p:nvSpPr>
        <p:spPr bwMode="auto">
          <a:xfrm>
            <a:off x="2133600" y="5867400"/>
            <a:ext cx="2209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17093" name="Oval 5"/>
          <p:cNvSpPr>
            <a:spLocks noChangeArrowheads="1"/>
          </p:cNvSpPr>
          <p:nvPr/>
        </p:nvSpPr>
        <p:spPr bwMode="auto">
          <a:xfrm>
            <a:off x="4648200" y="6096000"/>
            <a:ext cx="685800" cy="304800"/>
          </a:xfrm>
          <a:prstGeom prst="ellipse">
            <a:avLst/>
          </a:prstGeom>
          <a:solidFill>
            <a:srgbClr val="FF8000">
              <a:alpha val="0"/>
            </a:srgbClr>
          </a:solidFill>
          <a:ln w="28575">
            <a:solidFill>
              <a:srgbClr val="FF8000"/>
            </a:solidFill>
            <a:round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4602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Going Fast: </a:t>
            </a:r>
            <a:r>
              <a:rPr lang="en-US" dirty="0">
                <a:solidFill>
                  <a:srgbClr val="006B01"/>
                </a:solidFill>
              </a:rPr>
              <a:t>Slammer</a:t>
            </a:r>
            <a:endParaRPr lang="en-US" sz="3200" dirty="0"/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Slammer exploited </a:t>
            </a:r>
            <a:r>
              <a:rPr lang="en-US" dirty="0">
                <a:solidFill>
                  <a:srgbClr val="0000FF"/>
                </a:solidFill>
              </a:rPr>
              <a:t>connectionless</a:t>
            </a:r>
            <a:r>
              <a:rPr lang="en-US" dirty="0"/>
              <a:t> UDP service, rather than connection-oriented TCP</a:t>
            </a:r>
          </a:p>
          <a:p>
            <a:r>
              <a:rPr lang="en-US" i="1" dirty="0">
                <a:solidFill>
                  <a:srgbClr val="FF8000"/>
                </a:solidFill>
              </a:rPr>
              <a:t>Entire worm</a:t>
            </a:r>
            <a:r>
              <a:rPr lang="en-US" dirty="0">
                <a:solidFill>
                  <a:srgbClr val="FF8000"/>
                </a:solidFill>
              </a:rPr>
              <a:t> fits in a single packet!</a:t>
            </a:r>
          </a:p>
          <a:p>
            <a:pPr>
              <a:buFontTx/>
              <a:buNone/>
            </a:pPr>
            <a:r>
              <a:rPr lang="en-US" dirty="0">
                <a:sym typeface="Symbol" charset="0"/>
              </a:rPr>
              <a:t></a:t>
            </a:r>
            <a:r>
              <a:rPr lang="en-US" dirty="0"/>
              <a:t> When scanning, worm could </a:t>
            </a:r>
            <a:r>
              <a:rPr lang="en-US" altLang="ja-JP" dirty="0"/>
              <a:t>“</a:t>
            </a:r>
            <a:r>
              <a:rPr lang="en-US" dirty="0"/>
              <a:t>fire and forget” - </a:t>
            </a:r>
            <a:r>
              <a:rPr lang="en-US" i="1" dirty="0">
                <a:solidFill>
                  <a:srgbClr val="0000FF"/>
                </a:solidFill>
              </a:rPr>
              <a:t>Stateless!</a:t>
            </a:r>
            <a:endParaRPr lang="en-US" dirty="0"/>
          </a:p>
          <a:p>
            <a:endParaRPr lang="en-US" dirty="0"/>
          </a:p>
          <a:p>
            <a:r>
              <a:rPr lang="en-US" dirty="0"/>
              <a:t>Worm infected 75,000+ hosts in </a:t>
            </a:r>
            <a:r>
              <a:rPr lang="en-US" i="1" dirty="0">
                <a:solidFill>
                  <a:srgbClr val="FF0000"/>
                </a:solidFill>
              </a:rPr>
              <a:t>&lt;&lt; 10 minutes</a:t>
            </a:r>
            <a:endParaRPr lang="en-US" dirty="0"/>
          </a:p>
          <a:p>
            <a:r>
              <a:rPr lang="en-US" dirty="0"/>
              <a:t>At its peak, </a:t>
            </a:r>
            <a:r>
              <a:rPr lang="en-US" b="1" dirty="0">
                <a:solidFill>
                  <a:srgbClr val="FF0000"/>
                </a:solidFill>
              </a:rPr>
              <a:t>doubled every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b="1" u="sng" dirty="0">
                <a:solidFill>
                  <a:srgbClr val="FF0000"/>
                </a:solidFill>
              </a:rPr>
              <a:t>8.5 seconds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5262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9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1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86100" y="1674816"/>
            <a:ext cx="6019800" cy="4859337"/>
          </a:xfr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Usual Logistic Growth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2129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Malware Do?</a:t>
            </a:r>
            <a:endParaRPr lang="en-US" sz="2800" dirty="0"/>
          </a:p>
        </p:txBody>
      </p:sp>
      <p:sp>
        <p:nvSpPr>
          <p:cNvPr id="34406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Pretty much </a:t>
            </a:r>
            <a:r>
              <a:rPr lang="en-US" i="1" dirty="0">
                <a:solidFill>
                  <a:srgbClr val="FF0000"/>
                </a:solidFill>
              </a:rPr>
              <a:t>anything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Payload generally </a:t>
            </a:r>
            <a:r>
              <a:rPr lang="en-US" sz="2400" dirty="0">
                <a:solidFill>
                  <a:srgbClr val="006B01"/>
                </a:solidFill>
              </a:rPr>
              <a:t>decoupled</a:t>
            </a:r>
            <a:r>
              <a:rPr lang="en-US" sz="2400" dirty="0"/>
              <a:t> from how manages to run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Only subject to </a:t>
            </a:r>
            <a:r>
              <a:rPr lang="en-US" sz="2400" dirty="0">
                <a:solidFill>
                  <a:srgbClr val="FF8000"/>
                </a:solidFill>
              </a:rPr>
              <a:t>permissions</a:t>
            </a:r>
            <a:r>
              <a:rPr lang="en-US" sz="2400" dirty="0"/>
              <a:t> under which it runs</a:t>
            </a:r>
          </a:p>
          <a:p>
            <a:pPr>
              <a:lnSpc>
                <a:spcPct val="90000"/>
              </a:lnSpc>
            </a:pPr>
            <a:r>
              <a:rPr lang="en-US" dirty="0"/>
              <a:t>Examples: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Brag or exhort or extort (pop up a message/display)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Trash files (just to be nasty)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Damage hardware (!)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Launch external activity (spam, </a:t>
            </a:r>
            <a:r>
              <a:rPr lang="en-US" sz="2400" i="1" dirty="0"/>
              <a:t>click fraud</a:t>
            </a:r>
            <a:r>
              <a:rPr lang="en-US" sz="2400" dirty="0"/>
              <a:t>, </a:t>
            </a:r>
            <a:r>
              <a:rPr lang="en-US" sz="2400" dirty="0" err="1"/>
              <a:t>DoS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Steal information (</a:t>
            </a:r>
            <a:r>
              <a:rPr lang="en-US" sz="2400" i="1" dirty="0" err="1">
                <a:solidFill>
                  <a:srgbClr val="0000FF"/>
                </a:solidFill>
              </a:rPr>
              <a:t>exfiltrate</a:t>
            </a:r>
            <a:r>
              <a:rPr lang="en-US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n-US" sz="2400" dirty="0" err="1"/>
              <a:t>Keylogging</a:t>
            </a:r>
            <a:r>
              <a:rPr lang="en-US" sz="2400" dirty="0"/>
              <a:t>; screen / audio / camera capture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Encrypt files (</a:t>
            </a:r>
            <a:r>
              <a:rPr lang="en-US" sz="2400" i="1" dirty="0" err="1">
                <a:solidFill>
                  <a:srgbClr val="FF0000"/>
                </a:solidFill>
              </a:rPr>
              <a:t>ransomware</a:t>
            </a:r>
            <a:r>
              <a:rPr lang="en-US" sz="2400" dirty="0"/>
              <a:t>)</a:t>
            </a:r>
            <a:endParaRPr lang="en-US" sz="24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Possibly delayed until condition occurs</a:t>
            </a:r>
          </a:p>
          <a:p>
            <a:pPr lvl="1">
              <a:lnSpc>
                <a:spcPct val="90000"/>
              </a:lnSpc>
            </a:pPr>
            <a:r>
              <a:rPr lang="en-US" altLang="ja-JP" sz="2400" dirty="0"/>
              <a:t>“</a:t>
            </a:r>
            <a:r>
              <a:rPr lang="en-US" sz="2400" dirty="0">
                <a:solidFill>
                  <a:srgbClr val="006B01"/>
                </a:solidFill>
              </a:rPr>
              <a:t>time bomb</a:t>
            </a:r>
            <a:r>
              <a:rPr lang="en-US" altLang="ja-JP" sz="2400" dirty="0"/>
              <a:t>”</a:t>
            </a:r>
            <a:r>
              <a:rPr lang="en-US" sz="2400" dirty="0"/>
              <a:t> / </a:t>
            </a:r>
            <a:r>
              <a:rPr lang="en-US" altLang="ja-JP" sz="2400" dirty="0"/>
              <a:t>“</a:t>
            </a:r>
            <a:r>
              <a:rPr lang="en-US" sz="2400" dirty="0">
                <a:solidFill>
                  <a:srgbClr val="006B01"/>
                </a:solidFill>
              </a:rPr>
              <a:t>logic bomb</a:t>
            </a:r>
            <a:r>
              <a:rPr lang="en-US" altLang="ja-JP" sz="2400" dirty="0"/>
              <a:t>”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43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406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06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4067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3235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828800" y="1387478"/>
            <a:ext cx="6991350" cy="5470525"/>
          </a:xfrm>
        </p:spPr>
      </p:pic>
      <p:grpSp>
        <p:nvGrpSpPr>
          <p:cNvPr id="223236" name="Group 4"/>
          <p:cNvGrpSpPr>
            <a:grpSpLocks/>
          </p:cNvGrpSpPr>
          <p:nvPr/>
        </p:nvGrpSpPr>
        <p:grpSpPr bwMode="auto">
          <a:xfrm>
            <a:off x="6477000" y="1570041"/>
            <a:ext cx="4191000" cy="2239963"/>
            <a:chOff x="3120" y="989"/>
            <a:chExt cx="2640" cy="1411"/>
          </a:xfrm>
        </p:grpSpPr>
        <p:grpSp>
          <p:nvGrpSpPr>
            <p:cNvPr id="223237" name="Group 5"/>
            <p:cNvGrpSpPr>
              <a:grpSpLocks/>
            </p:cNvGrpSpPr>
            <p:nvPr/>
          </p:nvGrpSpPr>
          <p:grpSpPr bwMode="auto">
            <a:xfrm>
              <a:off x="4224" y="989"/>
              <a:ext cx="1536" cy="1171"/>
              <a:chOff x="4224" y="989"/>
              <a:chExt cx="1536" cy="1171"/>
            </a:xfrm>
          </p:grpSpPr>
          <p:sp>
            <p:nvSpPr>
              <p:cNvPr id="223238" name="Rectangle 6"/>
              <p:cNvSpPr>
                <a:spLocks noChangeArrowheads="1"/>
              </p:cNvSpPr>
              <p:nvPr/>
            </p:nvSpPr>
            <p:spPr bwMode="auto">
              <a:xfrm>
                <a:off x="4608" y="989"/>
                <a:ext cx="1152" cy="9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=""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eaLnBrk="0" hangingPunct="0"/>
                <a:r>
                  <a:rPr lang="en-US" b="0" dirty="0">
                    <a:solidFill>
                      <a:srgbClr val="FF8000"/>
                    </a:solidFill>
                    <a:latin typeface="Tahoma"/>
                    <a:cs typeface="Tahoma"/>
                  </a:rPr>
                  <a:t>What could have caused growth to deviate from the model?</a:t>
                </a:r>
              </a:p>
            </p:txBody>
          </p:sp>
          <p:sp>
            <p:nvSpPr>
              <p:cNvPr id="223239" name="Line 7"/>
              <p:cNvSpPr>
                <a:spLocks noChangeShapeType="1"/>
              </p:cNvSpPr>
              <p:nvPr/>
            </p:nvSpPr>
            <p:spPr bwMode="auto">
              <a:xfrm flipH="1">
                <a:off x="4224" y="1680"/>
                <a:ext cx="384" cy="480"/>
              </a:xfrm>
              <a:prstGeom prst="line">
                <a:avLst/>
              </a:prstGeom>
              <a:noFill/>
              <a:ln w="12700">
                <a:solidFill>
                  <a:srgbClr val="FF8000"/>
                </a:solidFill>
                <a:round/>
                <a:headEnd/>
                <a:tailEnd type="triangle" w="med" len="med"/>
              </a:ln>
              <a:effectLst/>
              <a:extLst>
                <a:ext uri="{909E8E84-426E-40dd-AFC4-6F175D3DCCD1}">
                  <a14:hiddenFill xmlns="" xmlns:a14="http://schemas.microsoft.com/office/drawing/2010/main">
                    <a:noFill/>
                  </a14:hiddenFill>
                </a:ext>
                <a:ext uri="{AF507438-7753-43e0-B8FC-AC1667EBCBE1}">
                  <a14:hiddenEffects xmlns=""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3240" name="Oval 8"/>
            <p:cNvSpPr>
              <a:spLocks noChangeArrowheads="1"/>
            </p:cNvSpPr>
            <p:nvPr/>
          </p:nvSpPr>
          <p:spPr bwMode="auto">
            <a:xfrm>
              <a:off x="3120" y="2160"/>
              <a:ext cx="1248" cy="240"/>
            </a:xfrm>
            <a:prstGeom prst="ellipse">
              <a:avLst/>
            </a:prstGeom>
            <a:solidFill>
              <a:srgbClr val="FF8000">
                <a:alpha val="0"/>
              </a:srgbClr>
            </a:solidFill>
            <a:ln w="28575">
              <a:solidFill>
                <a:srgbClr val="FF8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3241" name="Rectangle 9"/>
          <p:cNvSpPr>
            <a:spLocks noChangeArrowheads="1"/>
          </p:cNvSpPr>
          <p:nvPr/>
        </p:nvSpPr>
        <p:spPr bwMode="auto">
          <a:xfrm>
            <a:off x="8534400" y="3200400"/>
            <a:ext cx="1981200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hangingPunct="0"/>
            <a:r>
              <a:rPr lang="en-US" sz="1600" dirty="0">
                <a:solidFill>
                  <a:srgbClr val="0000FF"/>
                </a:solidFill>
                <a:latin typeface="Tahoma"/>
                <a:cs typeface="Tahoma"/>
              </a:rPr>
              <a:t>Hint: at this point the worm is generating </a:t>
            </a:r>
            <a:r>
              <a:rPr lang="en-US" sz="1600" i="1" dirty="0">
                <a:solidFill>
                  <a:srgbClr val="0000FF"/>
                </a:solidFill>
                <a:latin typeface="Tahoma"/>
                <a:cs typeface="Tahoma"/>
              </a:rPr>
              <a:t>55,000,000 scans/s</a:t>
            </a:r>
            <a:endParaRPr lang="en-US" sz="1600" dirty="0">
              <a:solidFill>
                <a:srgbClr val="0000FF"/>
              </a:solidFill>
              <a:latin typeface="Tahoma"/>
              <a:cs typeface="Tahoma"/>
            </a:endParaRPr>
          </a:p>
        </p:txBody>
      </p:sp>
      <p:sp>
        <p:nvSpPr>
          <p:cNvPr id="223242" name="Rectangle 10"/>
          <p:cNvSpPr>
            <a:spLocks noChangeArrowheads="1"/>
          </p:cNvSpPr>
          <p:nvPr/>
        </p:nvSpPr>
        <p:spPr bwMode="auto">
          <a:xfrm>
            <a:off x="7772400" y="4343400"/>
            <a:ext cx="2819400" cy="2308324"/>
          </a:xfrm>
          <a:prstGeom prst="rect">
            <a:avLst/>
          </a:prstGeom>
          <a:solidFill>
            <a:schemeClr val="bg1"/>
          </a:solidFill>
          <a:ln w="15875">
            <a:solidFill>
              <a:srgbClr val="006B0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b="0" dirty="0">
                <a:solidFill>
                  <a:srgbClr val="006B01"/>
                </a:solidFill>
                <a:latin typeface="Tahoma"/>
                <a:cs typeface="Tahoma"/>
              </a:rPr>
              <a:t>Answer: the Internet ran out of carrying capacity!  (Thus, </a:t>
            </a:r>
            <a:r>
              <a:rPr lang="en-US" dirty="0">
                <a:solidFill>
                  <a:srgbClr val="006B01"/>
                </a:solidFill>
                <a:latin typeface="Tahoma"/>
                <a:cs typeface="Tahoma"/>
                <a:sym typeface="Symbol" charset="0"/>
              </a:rPr>
              <a:t></a:t>
            </a:r>
            <a:r>
              <a:rPr lang="en-US" b="0" dirty="0">
                <a:solidFill>
                  <a:srgbClr val="006B01"/>
                </a:solidFill>
                <a:latin typeface="Tahoma"/>
                <a:cs typeface="Tahoma"/>
              </a:rPr>
              <a:t> decreased.)</a:t>
            </a:r>
          </a:p>
          <a:p>
            <a:pPr eaLnBrk="0" hangingPunct="0"/>
            <a:r>
              <a:rPr lang="en-US" b="0" u="sng" dirty="0">
                <a:solidFill>
                  <a:srgbClr val="006B01"/>
                </a:solidFill>
                <a:latin typeface="Tahoma"/>
                <a:cs typeface="Tahoma"/>
              </a:rPr>
              <a:t>Access links</a:t>
            </a:r>
            <a:r>
              <a:rPr lang="en-US" b="0" dirty="0">
                <a:solidFill>
                  <a:srgbClr val="006B01"/>
                </a:solidFill>
                <a:latin typeface="Tahoma"/>
                <a:cs typeface="Tahoma"/>
              </a:rPr>
              <a:t> used by worm completely clogged.</a:t>
            </a:r>
          </a:p>
          <a:p>
            <a:pPr eaLnBrk="0" hangingPunct="0"/>
            <a:r>
              <a:rPr lang="en-US" b="0" dirty="0">
                <a:solidFill>
                  <a:srgbClr val="006B01"/>
                </a:solidFill>
                <a:latin typeface="Tahoma"/>
                <a:cs typeface="Tahoma"/>
              </a:rPr>
              <a:t>Caused </a:t>
            </a:r>
            <a:r>
              <a:rPr lang="en-US" dirty="0">
                <a:solidFill>
                  <a:srgbClr val="006B01"/>
                </a:solidFill>
                <a:latin typeface="Tahoma"/>
                <a:cs typeface="Tahoma"/>
              </a:rPr>
              <a:t>major collateral damage</a:t>
            </a:r>
            <a:r>
              <a:rPr lang="en-US" b="0" dirty="0">
                <a:solidFill>
                  <a:srgbClr val="006B01"/>
                </a:solidFill>
                <a:latin typeface="Tahoma"/>
                <a:cs typeface="Tahoma"/>
              </a:rPr>
              <a:t>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Slammer’s Growth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202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3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3241" grpId="0"/>
      <p:bldP spid="223242" grpId="0" animBg="1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endParaRPr lang="en-US" sz="2800" dirty="0"/>
          </a:p>
        </p:txBody>
      </p:sp>
      <p:sp>
        <p:nvSpPr>
          <p:cNvPr id="229379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Discovered July 2010.  (Released: Mar 2010?)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00FF"/>
                </a:solidFill>
              </a:rPr>
              <a:t>Multi-mode spreading</a:t>
            </a:r>
            <a:r>
              <a:rPr lang="en-US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Initially spreads via USB (virus-like) 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Once inside a network, quickly spreads internally using Windows RPC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rgbClr val="006B01"/>
                </a:solidFill>
              </a:rPr>
              <a:t>Kill switch:</a:t>
            </a:r>
            <a:r>
              <a:rPr lang="en-US" dirty="0"/>
              <a:t> programmed to die June 24, 2012</a:t>
            </a:r>
          </a:p>
          <a:p>
            <a:pPr>
              <a:lnSpc>
                <a:spcPct val="90000"/>
              </a:lnSpc>
            </a:pPr>
            <a:r>
              <a:rPr lang="en-US" dirty="0"/>
              <a:t>Targeted </a:t>
            </a:r>
            <a:r>
              <a:rPr lang="en-US" i="1" dirty="0">
                <a:solidFill>
                  <a:srgbClr val="FF0000"/>
                </a:solidFill>
              </a:rPr>
              <a:t>SCADA</a:t>
            </a:r>
            <a:r>
              <a:rPr lang="en-US" dirty="0">
                <a:solidFill>
                  <a:srgbClr val="FF0000"/>
                </a:solidFill>
              </a:rPr>
              <a:t> systems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Used for industrial control systems, like manufacturing, power plants</a:t>
            </a:r>
          </a:p>
          <a:p>
            <a:pPr>
              <a:lnSpc>
                <a:spcPct val="90000"/>
              </a:lnSpc>
            </a:pPr>
            <a:r>
              <a:rPr lang="en-US" dirty="0"/>
              <a:t>Symantec: infections </a:t>
            </a:r>
            <a:r>
              <a:rPr lang="en-US" dirty="0">
                <a:solidFill>
                  <a:srgbClr val="FF8000"/>
                </a:solidFill>
              </a:rPr>
              <a:t>geographically clustered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Iran: 59%; Indonesia: 18%; India: 8%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1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293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r>
              <a:rPr lang="en-US" dirty="0"/>
              <a:t>, </a:t>
            </a:r>
            <a:r>
              <a:rPr lang="en-US" dirty="0" err="1"/>
              <a:t>con’t</a:t>
            </a:r>
            <a:endParaRPr lang="en-US" sz="2800" dirty="0"/>
          </a:p>
        </p:txBody>
      </p:sp>
      <p:sp>
        <p:nvSpPr>
          <p:cNvPr id="231427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rgbClr val="FF0000"/>
                </a:solidFill>
              </a:rPr>
              <a:t>Used four </a:t>
            </a:r>
            <a:r>
              <a:rPr lang="en-US" i="1" dirty="0">
                <a:solidFill>
                  <a:srgbClr val="FF0000"/>
                </a:solidFill>
              </a:rPr>
              <a:t>Zero Days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Unprecedented expense on the part of the author</a:t>
            </a:r>
          </a:p>
          <a:p>
            <a:pPr>
              <a:lnSpc>
                <a:spcPct val="90000"/>
              </a:lnSpc>
            </a:pPr>
            <a:r>
              <a:rPr lang="en-US" altLang="ja-JP" dirty="0"/>
              <a:t>“</a:t>
            </a:r>
            <a:r>
              <a:rPr lang="en-US" dirty="0"/>
              <a:t>Rootkit” for hiding infection based on installing Windows drivers with </a:t>
            </a:r>
            <a:r>
              <a:rPr lang="en-US" dirty="0">
                <a:solidFill>
                  <a:srgbClr val="FF8000"/>
                </a:solidFill>
              </a:rPr>
              <a:t>valid digital signatures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/>
              <a:t>Attacker </a:t>
            </a:r>
            <a:r>
              <a:rPr lang="en-US" sz="2400" dirty="0">
                <a:solidFill>
                  <a:srgbClr val="FF0000"/>
                </a:solidFill>
              </a:rPr>
              <a:t>stole</a:t>
            </a:r>
            <a:r>
              <a:rPr lang="en-US" sz="2400" dirty="0"/>
              <a:t> private keys for certificates from two companies in Taiwan</a:t>
            </a:r>
          </a:p>
          <a:p>
            <a:pPr>
              <a:lnSpc>
                <a:spcPct val="90000"/>
              </a:lnSpc>
            </a:pPr>
            <a:r>
              <a:rPr lang="en-US" dirty="0"/>
              <a:t>Payload: </a:t>
            </a:r>
            <a:r>
              <a:rPr lang="en-US" dirty="0">
                <a:solidFill>
                  <a:srgbClr val="006B01"/>
                </a:solidFill>
              </a:rPr>
              <a:t>do nothing</a:t>
            </a:r>
            <a:r>
              <a:rPr lang="en-US" dirty="0"/>
              <a:t>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</a:t>
            </a:r>
            <a:r>
              <a:rPr lang="en-US" sz="2400" dirty="0">
                <a:solidFill>
                  <a:srgbClr val="FF8000"/>
                </a:solidFill>
              </a:rPr>
              <a:t>unless</a:t>
            </a:r>
            <a:r>
              <a:rPr lang="en-US" sz="2400" dirty="0"/>
              <a:t> attached to particular models of frequency converter drives operating at 807-1210Hz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like those made in Iran (and Finland)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and used to operate centrifuges for producing </a:t>
            </a:r>
            <a:r>
              <a:rPr lang="en-US" sz="2400" i="1" dirty="0">
                <a:solidFill>
                  <a:srgbClr val="FF0000"/>
                </a:solidFill>
              </a:rPr>
              <a:t>enriched uranium</a:t>
            </a:r>
            <a:endParaRPr lang="en-US" sz="24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4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3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Stuxnet</a:t>
            </a:r>
            <a:r>
              <a:rPr lang="en-US" dirty="0"/>
              <a:t>, </a:t>
            </a:r>
            <a:r>
              <a:rPr lang="en-US" dirty="0" err="1"/>
              <a:t>con’t</a:t>
            </a:r>
            <a:endParaRPr lang="en-US" sz="2800" dirty="0"/>
          </a:p>
        </p:txBody>
      </p:sp>
      <p:sp>
        <p:nvSpPr>
          <p:cNvPr id="233475" name="Rectangle 3"/>
          <p:cNvSpPr>
            <a:spLocks noGrp="1" noChangeArrowheads="1"/>
          </p:cNvSpPr>
          <p:nvPr>
            <p:ph idx="1"/>
          </p:nvPr>
        </p:nvSpPr>
        <p:spPr>
          <a:noFill/>
          <a:ln/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>
                <a:solidFill>
                  <a:schemeClr val="bg2"/>
                </a:solidFill>
              </a:rPr>
              <a:t>Payload: do nothing 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… unless attached to particular models of frequency converter drives operating at 807-1210Hz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… like those made in Iran (and Finland) …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solidFill>
                  <a:schemeClr val="bg2"/>
                </a:solidFill>
              </a:rPr>
              <a:t>… and used to operate centrifuges for producing </a:t>
            </a:r>
            <a:r>
              <a:rPr lang="en-US" sz="2400" i="1" dirty="0">
                <a:solidFill>
                  <a:schemeClr val="bg2"/>
                </a:solidFill>
              </a:rPr>
              <a:t>enriched uranium</a:t>
            </a:r>
            <a:endParaRPr lang="en-US" sz="2400" dirty="0">
              <a:solidFill>
                <a:schemeClr val="bg2"/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/>
              <a:t>For these, worm would </a:t>
            </a:r>
            <a:r>
              <a:rPr lang="en-US" dirty="0">
                <a:solidFill>
                  <a:srgbClr val="0000FF"/>
                </a:solidFill>
              </a:rPr>
              <a:t>slowly increase</a:t>
            </a:r>
            <a:r>
              <a:rPr lang="en-US" dirty="0"/>
              <a:t> drive frequency to 1410Hz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enough to cause centrifuge to </a:t>
            </a:r>
            <a:r>
              <a:rPr lang="en-US" sz="2400" b="1" dirty="0">
                <a:solidFill>
                  <a:srgbClr val="FF0000"/>
                </a:solidFill>
              </a:rPr>
              <a:t>fly apart</a:t>
            </a:r>
            <a:r>
              <a:rPr lang="en-US" sz="2400" dirty="0"/>
              <a:t> …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… while sending out fake readings from control system indicating everything was okay …</a:t>
            </a:r>
          </a:p>
          <a:p>
            <a:pPr>
              <a:lnSpc>
                <a:spcPct val="90000"/>
              </a:lnSpc>
            </a:pPr>
            <a:r>
              <a:rPr lang="en-US" dirty="0"/>
              <a:t>… and then </a:t>
            </a:r>
            <a:r>
              <a:rPr lang="en-US" dirty="0">
                <a:solidFill>
                  <a:srgbClr val="FF8000"/>
                </a:solidFill>
              </a:rPr>
              <a:t>drop it back to normal range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0119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4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3475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5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Worm Take-</a:t>
            </a:r>
            <a:r>
              <a:rPr lang="en-US" sz="4000" dirty="0" err="1"/>
              <a:t>Aways</a:t>
            </a:r>
            <a:endParaRPr lang="en-US" sz="3200" dirty="0"/>
          </a:p>
        </p:txBody>
      </p:sp>
      <p:sp>
        <p:nvSpPr>
          <p:cNvPr id="2375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ct val="35000"/>
              </a:spcBef>
            </a:pPr>
            <a:r>
              <a:rPr lang="en-US" dirty="0"/>
              <a:t>Potentially enormous reach/damage</a:t>
            </a:r>
          </a:p>
          <a:p>
            <a:pPr marL="0" indent="0">
              <a:spcBef>
                <a:spcPct val="35000"/>
              </a:spcBef>
              <a:buNone/>
            </a:pPr>
            <a:r>
              <a:rPr lang="en-US" dirty="0">
                <a:sym typeface="Symbol" charset="0"/>
              </a:rPr>
              <a:t> </a:t>
            </a:r>
            <a:r>
              <a:rPr lang="en-US" i="1" dirty="0">
                <a:solidFill>
                  <a:srgbClr val="FF0000"/>
                </a:solidFill>
                <a:sym typeface="Symbol" charset="0"/>
              </a:rPr>
              <a:t>Weapon</a:t>
            </a:r>
            <a:endParaRPr lang="en-US" i="1" dirty="0">
              <a:solidFill>
                <a:srgbClr val="FF0000"/>
              </a:solidFill>
            </a:endParaRPr>
          </a:p>
          <a:p>
            <a:pPr>
              <a:spcBef>
                <a:spcPct val="35000"/>
              </a:spcBef>
            </a:pPr>
            <a:r>
              <a:rPr lang="en-US" dirty="0"/>
              <a:t>Hard to get right</a:t>
            </a:r>
          </a:p>
          <a:p>
            <a:pPr>
              <a:spcBef>
                <a:spcPct val="35000"/>
              </a:spcBef>
              <a:buClr>
                <a:schemeClr val="tx1"/>
              </a:buClr>
            </a:pPr>
            <a:r>
              <a:rPr lang="en-US" dirty="0">
                <a:solidFill>
                  <a:srgbClr val="006B01"/>
                </a:solidFill>
              </a:rPr>
              <a:t>Emergent behavior</a:t>
            </a:r>
            <a:r>
              <a:rPr lang="en-US" dirty="0"/>
              <a:t> / surprising dynamics</a:t>
            </a:r>
          </a:p>
          <a:p>
            <a:pPr>
              <a:spcBef>
                <a:spcPct val="35000"/>
              </a:spcBef>
              <a:buClr>
                <a:schemeClr val="tx1"/>
              </a:buClr>
            </a:pPr>
            <a:r>
              <a:rPr lang="en-US" dirty="0">
                <a:solidFill>
                  <a:srgbClr val="FF8000"/>
                </a:solidFill>
              </a:rPr>
              <a:t>Remanence</a:t>
            </a:r>
            <a:r>
              <a:rPr lang="en-US" dirty="0"/>
              <a:t>: worms stick around</a:t>
            </a:r>
          </a:p>
          <a:p>
            <a:pPr lvl="1">
              <a:spcBef>
                <a:spcPct val="35000"/>
              </a:spcBef>
            </a:pPr>
            <a:r>
              <a:rPr lang="en-US" dirty="0"/>
              <a:t>E.g. Slammer still seen in 2013!</a:t>
            </a:r>
          </a:p>
          <a:p>
            <a:pPr>
              <a:spcBef>
                <a:spcPct val="35000"/>
              </a:spcBef>
              <a:buClr>
                <a:schemeClr val="tx1"/>
              </a:buClr>
            </a:pPr>
            <a:endParaRPr lang="en-US" i="1" dirty="0">
              <a:solidFill>
                <a:srgbClr val="0000FF"/>
              </a:solidFill>
            </a:endParaRPr>
          </a:p>
          <a:p>
            <a:pPr>
              <a:spcBef>
                <a:spcPct val="35000"/>
              </a:spcBef>
              <a:buClr>
                <a:schemeClr val="tx1"/>
              </a:buClr>
            </a:pPr>
            <a:r>
              <a:rPr lang="en-US" i="1" dirty="0">
                <a:solidFill>
                  <a:srgbClr val="0000FF"/>
                </a:solidFill>
              </a:rPr>
              <a:t>Propagation faster than human response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192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375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5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75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Malware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dirty="0"/>
              <a:t>Viruses – propagates with help of other programs</a:t>
            </a:r>
          </a:p>
          <a:p>
            <a:pPr>
              <a:lnSpc>
                <a:spcPct val="110000"/>
              </a:lnSpc>
            </a:pPr>
            <a:r>
              <a:rPr lang="en-US" dirty="0"/>
              <a:t>Worms – self-contained programs</a:t>
            </a:r>
          </a:p>
          <a:p>
            <a:pPr>
              <a:lnSpc>
                <a:spcPct val="110000"/>
              </a:lnSpc>
            </a:pPr>
            <a:r>
              <a:rPr lang="en-US" dirty="0"/>
              <a:t>Trojan horses – pretends to do one thing; does another</a:t>
            </a:r>
          </a:p>
          <a:p>
            <a:pPr>
              <a:lnSpc>
                <a:spcPct val="110000"/>
              </a:lnSpc>
            </a:pPr>
            <a:r>
              <a:rPr lang="en-US" dirty="0"/>
              <a:t>Backdoors – secret entry point into a system</a:t>
            </a:r>
          </a:p>
          <a:p>
            <a:pPr>
              <a:lnSpc>
                <a:spcPct val="110000"/>
              </a:lnSpc>
            </a:pPr>
            <a:r>
              <a:rPr lang="en-US" dirty="0"/>
              <a:t>Rootkit – hides the presence of other malware</a:t>
            </a:r>
          </a:p>
          <a:p>
            <a:pPr>
              <a:lnSpc>
                <a:spcPct val="110000"/>
              </a:lnSpc>
            </a:pPr>
            <a:r>
              <a:rPr lang="en-US" dirty="0"/>
              <a:t>Spyware – sends personal information to third party</a:t>
            </a:r>
          </a:p>
          <a:p>
            <a:pPr>
              <a:lnSpc>
                <a:spcPct val="110000"/>
              </a:lnSpc>
            </a:pPr>
            <a:r>
              <a:rPr lang="en-US" dirty="0"/>
              <a:t>Adware – shows Ads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94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2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Malware That Automatically Propagates</a:t>
            </a:r>
          </a:p>
        </p:txBody>
      </p:sp>
      <p:sp>
        <p:nvSpPr>
          <p:cNvPr id="3420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Virus</a:t>
            </a:r>
            <a:r>
              <a:rPr lang="en-US" dirty="0"/>
              <a:t> = code that </a:t>
            </a:r>
            <a:r>
              <a:rPr lang="en-US" dirty="0">
                <a:solidFill>
                  <a:srgbClr val="FF0000"/>
                </a:solidFill>
              </a:rPr>
              <a:t>propagates</a:t>
            </a:r>
            <a:r>
              <a:rPr lang="en-US" dirty="0"/>
              <a:t> (</a:t>
            </a:r>
            <a:r>
              <a:rPr lang="en-US" b="1" dirty="0"/>
              <a:t>replicates</a:t>
            </a:r>
            <a:r>
              <a:rPr lang="en-US" dirty="0"/>
              <a:t>) across systems by arranging to have itself </a:t>
            </a:r>
            <a:r>
              <a:rPr lang="en-US" i="1" dirty="0"/>
              <a:t>eventually executed</a:t>
            </a:r>
            <a:r>
              <a:rPr lang="en-US" dirty="0"/>
              <a:t> </a:t>
            </a:r>
            <a:r>
              <a:rPr lang="en-US" sz="2000" dirty="0"/>
              <a:t>(creating a </a:t>
            </a:r>
            <a:r>
              <a:rPr lang="en-US" sz="2000" dirty="0">
                <a:solidFill>
                  <a:srgbClr val="408000"/>
                </a:solidFill>
              </a:rPr>
              <a:t>new additional instance</a:t>
            </a:r>
            <a:r>
              <a:rPr lang="en-US" sz="2000" dirty="0"/>
              <a:t>)</a:t>
            </a:r>
            <a:endParaRPr lang="en-US" dirty="0"/>
          </a:p>
          <a:p>
            <a:pPr lvl="1"/>
            <a:r>
              <a:rPr lang="en-US" sz="2400" dirty="0"/>
              <a:t>Generally infects by altering </a:t>
            </a:r>
            <a:r>
              <a:rPr lang="en-US" sz="2400" dirty="0">
                <a:solidFill>
                  <a:srgbClr val="FF8000"/>
                </a:solidFill>
              </a:rPr>
              <a:t>stored</a:t>
            </a:r>
            <a:r>
              <a:rPr lang="en-US" sz="2400" dirty="0"/>
              <a:t> code</a:t>
            </a:r>
          </a:p>
          <a:p>
            <a:pPr>
              <a:spcBef>
                <a:spcPct val="50000"/>
              </a:spcBef>
              <a:buClr>
                <a:schemeClr val="tx1"/>
              </a:buClr>
            </a:pPr>
            <a:r>
              <a:rPr lang="en-US" dirty="0">
                <a:solidFill>
                  <a:srgbClr val="0000FF"/>
                </a:solidFill>
              </a:rPr>
              <a:t>Worm</a:t>
            </a:r>
            <a:r>
              <a:rPr lang="en-US" dirty="0"/>
              <a:t> = code that </a:t>
            </a:r>
            <a:r>
              <a:rPr lang="en-US" dirty="0">
                <a:solidFill>
                  <a:srgbClr val="FF0000"/>
                </a:solidFill>
              </a:rPr>
              <a:t>self-propagates</a:t>
            </a:r>
            <a:r>
              <a:rPr lang="en-US" dirty="0"/>
              <a:t>/replicates across systems by arranging to have itself </a:t>
            </a:r>
            <a:r>
              <a:rPr lang="en-US" i="1" dirty="0"/>
              <a:t>immediately executed </a:t>
            </a:r>
            <a:r>
              <a:rPr lang="en-US" sz="2000" dirty="0"/>
              <a:t>(creating </a:t>
            </a:r>
            <a:r>
              <a:rPr lang="en-US" sz="2000" dirty="0">
                <a:solidFill>
                  <a:srgbClr val="408000"/>
                </a:solidFill>
              </a:rPr>
              <a:t>new additional instance</a:t>
            </a:r>
            <a:r>
              <a:rPr lang="en-US" sz="2000" dirty="0"/>
              <a:t>)</a:t>
            </a:r>
            <a:endParaRPr lang="en-US" dirty="0"/>
          </a:p>
          <a:p>
            <a:pPr lvl="1"/>
            <a:r>
              <a:rPr lang="en-US" sz="2400" dirty="0"/>
              <a:t>Generally infects by altering </a:t>
            </a:r>
            <a:r>
              <a:rPr lang="en-US" sz="2400" dirty="0">
                <a:solidFill>
                  <a:srgbClr val="FF8000"/>
                </a:solidFill>
              </a:rPr>
              <a:t>running</a:t>
            </a:r>
            <a:r>
              <a:rPr lang="en-US" sz="2400" dirty="0"/>
              <a:t> code</a:t>
            </a:r>
          </a:p>
          <a:p>
            <a:pPr lvl="1"/>
            <a:r>
              <a:rPr lang="en-US" sz="2400" dirty="0"/>
              <a:t>No user intervention required</a:t>
            </a:r>
          </a:p>
          <a:p>
            <a:pPr>
              <a:spcBef>
                <a:spcPct val="50000"/>
              </a:spcBef>
            </a:pPr>
            <a:r>
              <a:rPr lang="en-US" dirty="0"/>
              <a:t>(Note: line between these isn</a:t>
            </a:r>
            <a:r>
              <a:rPr lang="en-US" altLang="ja-JP" dirty="0"/>
              <a:t>’</a:t>
            </a:r>
            <a:r>
              <a:rPr lang="en-US" dirty="0"/>
              <a:t>t always so crisp; plus some malware incorporates both styles)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1027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delay="0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420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0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201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Virus/Worm Writer’s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to detect</a:t>
            </a:r>
          </a:p>
          <a:p>
            <a:r>
              <a:rPr lang="en-US" dirty="0"/>
              <a:t>Hard to destroy or deactivate</a:t>
            </a:r>
          </a:p>
          <a:p>
            <a:r>
              <a:rPr lang="en-US" dirty="0"/>
              <a:t>Spreads infection widely/quickly</a:t>
            </a:r>
          </a:p>
          <a:p>
            <a:r>
              <a:rPr lang="en-US" dirty="0"/>
              <a:t>Can </a:t>
            </a:r>
            <a:r>
              <a:rPr lang="en-US" dirty="0" err="1"/>
              <a:t>reinfect</a:t>
            </a:r>
            <a:r>
              <a:rPr lang="en-US" dirty="0"/>
              <a:t> a host</a:t>
            </a:r>
          </a:p>
          <a:p>
            <a:r>
              <a:rPr lang="en-US" dirty="0"/>
              <a:t>Easy to create</a:t>
            </a:r>
          </a:p>
          <a:p>
            <a:r>
              <a:rPr lang="en-US" dirty="0"/>
              <a:t>Machine/OS independent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917444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Problem of Viruses</a:t>
            </a:r>
            <a:endParaRPr lang="en-US" sz="2800" dirty="0"/>
          </a:p>
        </p:txBody>
      </p:sp>
      <p:sp>
        <p:nvSpPr>
          <p:cNvPr id="1925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Opportunistic = code will </a:t>
            </a:r>
            <a:r>
              <a:rPr lang="en-US" dirty="0">
                <a:solidFill>
                  <a:srgbClr val="FF8000"/>
                </a:solidFill>
              </a:rPr>
              <a:t>eventually</a:t>
            </a:r>
            <a:r>
              <a:rPr lang="en-US" dirty="0"/>
              <a:t> execute</a:t>
            </a:r>
          </a:p>
          <a:p>
            <a:pPr lvl="1"/>
            <a:r>
              <a:rPr lang="en-US" sz="2400" dirty="0"/>
              <a:t>Generally due to </a:t>
            </a:r>
            <a:r>
              <a:rPr lang="en-US" sz="2400" dirty="0">
                <a:solidFill>
                  <a:srgbClr val="FF0000"/>
                </a:solidFill>
              </a:rPr>
              <a:t>user action</a:t>
            </a:r>
            <a:endParaRPr lang="en-US" sz="2400" dirty="0"/>
          </a:p>
          <a:p>
            <a:pPr lvl="2"/>
            <a:r>
              <a:rPr lang="en-US" sz="2000" dirty="0"/>
              <a:t>Running an app, booting their system, opening an attachment</a:t>
            </a:r>
          </a:p>
          <a:p>
            <a:r>
              <a:rPr lang="en-US" dirty="0"/>
              <a:t>Separate notions: how it </a:t>
            </a:r>
            <a:r>
              <a:rPr lang="en-US" i="1" dirty="0">
                <a:solidFill>
                  <a:srgbClr val="FF0000"/>
                </a:solidFill>
              </a:rPr>
              <a:t>propagates</a:t>
            </a:r>
            <a:r>
              <a:rPr lang="en-US" dirty="0"/>
              <a:t> vs. what else it does when executed (</a:t>
            </a:r>
            <a:r>
              <a:rPr lang="en-US" i="1" dirty="0">
                <a:solidFill>
                  <a:srgbClr val="FF0000"/>
                </a:solidFill>
              </a:rPr>
              <a:t>payload</a:t>
            </a:r>
            <a:r>
              <a:rPr lang="en-US" dirty="0"/>
              <a:t>)</a:t>
            </a:r>
          </a:p>
          <a:p>
            <a:r>
              <a:rPr lang="en-US" dirty="0"/>
              <a:t>General infection strategy:</a:t>
            </a:r>
            <a:br>
              <a:rPr lang="en-US" dirty="0"/>
            </a:br>
            <a:r>
              <a:rPr lang="en-US" dirty="0"/>
              <a:t>find some code lying around, </a:t>
            </a:r>
            <a:r>
              <a:rPr lang="en-US" dirty="0">
                <a:solidFill>
                  <a:srgbClr val="408000"/>
                </a:solidFill>
              </a:rPr>
              <a:t>alter it</a:t>
            </a:r>
            <a:r>
              <a:rPr lang="en-US" dirty="0"/>
              <a:t> to include the virus</a:t>
            </a:r>
          </a:p>
          <a:p>
            <a:pPr lvl="1"/>
            <a:endParaRPr lang="en-US" dirty="0"/>
          </a:p>
          <a:p>
            <a:r>
              <a:rPr lang="en-US" dirty="0"/>
              <a:t>Have been around for </a:t>
            </a:r>
            <a:r>
              <a:rPr lang="en-US" dirty="0">
                <a:solidFill>
                  <a:srgbClr val="0000FF"/>
                </a:solidFill>
              </a:rPr>
              <a:t>decades</a:t>
            </a:r>
            <a:r>
              <a:rPr lang="en-US" dirty="0"/>
              <a:t> …</a:t>
            </a:r>
          </a:p>
          <a:p>
            <a:pPr lvl="1"/>
            <a:r>
              <a:rPr lang="en-US" sz="2400" dirty="0"/>
              <a:t>… resulting </a:t>
            </a:r>
            <a:r>
              <a:rPr lang="en-US" sz="2400" b="1" dirty="0"/>
              <a:t>arms race</a:t>
            </a:r>
            <a:r>
              <a:rPr lang="en-US" sz="2400" dirty="0"/>
              <a:t> has heavily</a:t>
            </a:r>
            <a:br>
              <a:rPr lang="en-US" sz="2400" dirty="0"/>
            </a:br>
            <a:r>
              <a:rPr lang="en-US" sz="2400" dirty="0"/>
              <a:t>influenced evolution of modern malware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10 Jun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Marco Canini, © 2020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52CEC0-AED0-2F49-9640-AB52F23ECF6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984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25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5" grpId="0" build="p"/>
    </p:bldLst>
  </p:timing>
</p:sld>
</file>

<file path=ppt/theme/theme1.xml><?xml version="1.0" encoding="utf-8"?>
<a:theme xmlns:a="http://schemas.openxmlformats.org/drawingml/2006/main" name="mcanini-teaching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vantage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6000000" scaled="1"/>
        </a:gradFill>
        <a:gradFill rotWithShape="1">
          <a:gsLst>
            <a:gs pos="0">
              <a:schemeClr val="phClr">
                <a:shade val="40000"/>
                <a:alpha val="100000"/>
                <a:satMod val="150000"/>
                <a:lumMod val="100000"/>
              </a:schemeClr>
            </a:gs>
            <a:gs pos="100000">
              <a:schemeClr val="phClr">
                <a:tint val="70000"/>
                <a:shade val="100000"/>
                <a:alpha val="100000"/>
                <a:satMod val="200000"/>
                <a:lumMod val="100000"/>
              </a:schemeClr>
            </a:gs>
          </a:gsLst>
          <a:lin ang="54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63500" dist="25400" dir="5400000" rotWithShape="0">
              <a:srgbClr val="808080">
                <a:alpha val="75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twoPt" dir="tl">
              <a:rot lat="0" lon="0" rev="4500000"/>
            </a:lightRig>
          </a:scene3d>
          <a:sp3d>
            <a:bevelT w="635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1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mcanini-teaching.thmx</Template>
  <TotalTime>2629</TotalTime>
  <Words>3826</Words>
  <Application>Microsoft Macintosh PowerPoint</Application>
  <PresentationFormat>Widescreen</PresentationFormat>
  <Paragraphs>572</Paragraphs>
  <Slides>54</Slides>
  <Notes>42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54</vt:i4>
      </vt:variant>
    </vt:vector>
  </HeadingPairs>
  <TitlesOfParts>
    <vt:vector size="64" baseType="lpstr">
      <vt:lpstr>Charcoal CY</vt:lpstr>
      <vt:lpstr>Arial</vt:lpstr>
      <vt:lpstr>Calibri</vt:lpstr>
      <vt:lpstr>Consolas</vt:lpstr>
      <vt:lpstr>Rockwell</vt:lpstr>
      <vt:lpstr>Tahoma</vt:lpstr>
      <vt:lpstr>Verdana</vt:lpstr>
      <vt:lpstr>Wingdings</vt:lpstr>
      <vt:lpstr>mcanini-teaching</vt:lpstr>
      <vt:lpstr>Equation</vt:lpstr>
      <vt:lpstr>Malware</vt:lpstr>
      <vt:lpstr>Outline</vt:lpstr>
      <vt:lpstr>Malware definition, taxonomy and propagation</vt:lpstr>
      <vt:lpstr>The Problem of Malware</vt:lpstr>
      <vt:lpstr>What Can Malware Do?</vt:lpstr>
      <vt:lpstr>Types of Malware</vt:lpstr>
      <vt:lpstr>Malware That Automatically Propagates</vt:lpstr>
      <vt:lpstr>Virus/Worm Writer’s Goals</vt:lpstr>
      <vt:lpstr>The Problem of Viruses</vt:lpstr>
      <vt:lpstr>Propagation</vt:lpstr>
      <vt:lpstr>PowerPoint Presentation</vt:lpstr>
      <vt:lpstr>Malware detection and the virus write / antivirus arms race</vt:lpstr>
      <vt:lpstr>Detecting Viruses</vt:lpstr>
      <vt:lpstr>PowerPoint Presentation</vt:lpstr>
      <vt:lpstr>Virus Writer / AV Arms Race</vt:lpstr>
      <vt:lpstr>Polymorphic Code</vt:lpstr>
      <vt:lpstr>PowerPoint Presentation</vt:lpstr>
      <vt:lpstr>Polymorphic Propagation</vt:lpstr>
      <vt:lpstr>Arms Race: Polymorphic Code</vt:lpstr>
      <vt:lpstr>Metamorphic Code</vt:lpstr>
      <vt:lpstr>Detecting Metamorphic Viruses?</vt:lpstr>
      <vt:lpstr>How Much Malware Is Out There?</vt:lpstr>
      <vt:lpstr>Malware infection cleanup</vt:lpstr>
      <vt:lpstr>Infection Cleanup</vt:lpstr>
      <vt:lpstr>Infection Cleanup, con’t</vt:lpstr>
      <vt:lpstr>PowerPoint Presentation</vt:lpstr>
      <vt:lpstr>PowerPoint Presentation</vt:lpstr>
      <vt:lpstr>Worms: large-scale malware</vt:lpstr>
      <vt:lpstr>Large-Scale Malware</vt:lpstr>
      <vt:lpstr>Rapid Propagation</vt:lpstr>
      <vt:lpstr>Large-Scale Malware</vt:lpstr>
      <vt:lpstr>The Arrival of Internet Worms</vt:lpstr>
      <vt:lpstr>Love Letter Worm, aka «ILOVEYOU»</vt:lpstr>
      <vt:lpstr>ILOVEYOU, con’t</vt:lpstr>
      <vt:lpstr>Modern Era of Internet Worms</vt:lpstr>
      <vt:lpstr>Code Red’s exploit</vt:lpstr>
      <vt:lpstr>Code Red of Jul 13 2001, con’t</vt:lpstr>
      <vt:lpstr>Code Red, con’t</vt:lpstr>
      <vt:lpstr>PowerPoint Presentation</vt:lpstr>
      <vt:lpstr>Modeling worm spread</vt:lpstr>
      <vt:lpstr>Context</vt:lpstr>
      <vt:lpstr>Modeling Worm Spread</vt:lpstr>
      <vt:lpstr>Computing How An Epidemic Progresses</vt:lpstr>
      <vt:lpstr>Fitting the Model to Code Red</vt:lpstr>
      <vt:lpstr>Spread of Code Red, con’t</vt:lpstr>
      <vt:lpstr>Life Just Before Slammer</vt:lpstr>
      <vt:lpstr>Life Just After Slammer</vt:lpstr>
      <vt:lpstr>Going Fast: Slammer</vt:lpstr>
      <vt:lpstr>The Usual Logistic Growth</vt:lpstr>
      <vt:lpstr>Slammer’s Growth</vt:lpstr>
      <vt:lpstr>Stuxnet</vt:lpstr>
      <vt:lpstr>Stuxnet, con’t</vt:lpstr>
      <vt:lpstr>Stuxnet, con’t</vt:lpstr>
      <vt:lpstr>Worm Take-Aways</vt:lpstr>
    </vt:vector>
  </TitlesOfParts>
  <Manager/>
  <Company> 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System Security</dc:title>
  <dc:subject>INGI2347</dc:subject>
  <dc:creator>Marco Canini</dc:creator>
  <cp:keywords/>
  <dc:description/>
  <cp:lastModifiedBy>Marco Canini</cp:lastModifiedBy>
  <cp:revision>460</cp:revision>
  <cp:lastPrinted>2016-02-18T06:48:44Z</cp:lastPrinted>
  <dcterms:created xsi:type="dcterms:W3CDTF">2008-01-31T23:36:57Z</dcterms:created>
  <dcterms:modified xsi:type="dcterms:W3CDTF">2020-06-10T09:45:54Z</dcterms:modified>
  <cp:category/>
</cp:coreProperties>
</file>