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1"/>
  </p:notesMasterIdLst>
  <p:handoutMasterIdLst>
    <p:handoutMasterId r:id="rId102"/>
  </p:handoutMasterIdLst>
  <p:sldIdLst>
    <p:sldId id="258" r:id="rId2"/>
    <p:sldId id="259" r:id="rId3"/>
    <p:sldId id="257" r:id="rId4"/>
    <p:sldId id="264" r:id="rId5"/>
    <p:sldId id="336" r:id="rId6"/>
    <p:sldId id="337" r:id="rId7"/>
    <p:sldId id="338" r:id="rId8"/>
    <p:sldId id="339" r:id="rId9"/>
    <p:sldId id="262" r:id="rId10"/>
    <p:sldId id="271" r:id="rId11"/>
    <p:sldId id="265" r:id="rId12"/>
    <p:sldId id="267" r:id="rId13"/>
    <p:sldId id="273" r:id="rId14"/>
    <p:sldId id="272" r:id="rId15"/>
    <p:sldId id="274" r:id="rId16"/>
    <p:sldId id="324" r:id="rId17"/>
    <p:sldId id="323" r:id="rId18"/>
    <p:sldId id="332" r:id="rId19"/>
    <p:sldId id="335" r:id="rId20"/>
    <p:sldId id="276" r:id="rId21"/>
    <p:sldId id="661" r:id="rId22"/>
    <p:sldId id="277" r:id="rId23"/>
    <p:sldId id="330" r:id="rId24"/>
    <p:sldId id="331" r:id="rId25"/>
    <p:sldId id="286" r:id="rId26"/>
    <p:sldId id="663" r:id="rId27"/>
    <p:sldId id="664" r:id="rId28"/>
    <p:sldId id="665" r:id="rId29"/>
    <p:sldId id="666" r:id="rId30"/>
    <p:sldId id="680" r:id="rId31"/>
    <p:sldId id="669" r:id="rId32"/>
    <p:sldId id="298" r:id="rId33"/>
    <p:sldId id="300" r:id="rId34"/>
    <p:sldId id="304" r:id="rId35"/>
    <p:sldId id="306" r:id="rId36"/>
    <p:sldId id="305" r:id="rId37"/>
    <p:sldId id="382" r:id="rId38"/>
    <p:sldId id="387" r:id="rId39"/>
    <p:sldId id="388" r:id="rId40"/>
    <p:sldId id="383" r:id="rId41"/>
    <p:sldId id="389" r:id="rId42"/>
    <p:sldId id="385" r:id="rId43"/>
    <p:sldId id="386" r:id="rId44"/>
    <p:sldId id="390" r:id="rId45"/>
    <p:sldId id="404" r:id="rId46"/>
    <p:sldId id="301" r:id="rId47"/>
    <p:sldId id="302" r:id="rId48"/>
    <p:sldId id="405" r:id="rId49"/>
    <p:sldId id="368" r:id="rId50"/>
    <p:sldId id="370" r:id="rId51"/>
    <p:sldId id="673" r:id="rId52"/>
    <p:sldId id="307" r:id="rId53"/>
    <p:sldId id="371" r:id="rId54"/>
    <p:sldId id="676" r:id="rId55"/>
    <p:sldId id="403" r:id="rId56"/>
    <p:sldId id="679" r:id="rId57"/>
    <p:sldId id="308" r:id="rId58"/>
    <p:sldId id="299" r:id="rId59"/>
    <p:sldId id="309" r:id="rId60"/>
    <p:sldId id="310" r:id="rId61"/>
    <p:sldId id="311" r:id="rId62"/>
    <p:sldId id="312" r:id="rId63"/>
    <p:sldId id="313" r:id="rId64"/>
    <p:sldId id="314" r:id="rId65"/>
    <p:sldId id="342" r:id="rId66"/>
    <p:sldId id="749" r:id="rId67"/>
    <p:sldId id="343" r:id="rId68"/>
    <p:sldId id="750" r:id="rId69"/>
    <p:sldId id="751" r:id="rId70"/>
    <p:sldId id="347" r:id="rId71"/>
    <p:sldId id="284" r:id="rId72"/>
    <p:sldId id="290" r:id="rId73"/>
    <p:sldId id="294" r:id="rId74"/>
    <p:sldId id="734" r:id="rId75"/>
    <p:sldId id="735" r:id="rId76"/>
    <p:sldId id="745" r:id="rId77"/>
    <p:sldId id="746" r:id="rId78"/>
    <p:sldId id="747" r:id="rId79"/>
    <p:sldId id="748" r:id="rId80"/>
    <p:sldId id="289" r:id="rId81"/>
    <p:sldId id="600" r:id="rId82"/>
    <p:sldId id="744" r:id="rId83"/>
    <p:sldId id="597" r:id="rId84"/>
    <p:sldId id="743" r:id="rId85"/>
    <p:sldId id="752" r:id="rId86"/>
    <p:sldId id="326" r:id="rId87"/>
    <p:sldId id="354" r:id="rId88"/>
    <p:sldId id="391" r:id="rId89"/>
    <p:sldId id="392" r:id="rId90"/>
    <p:sldId id="393" r:id="rId91"/>
    <p:sldId id="394" r:id="rId92"/>
    <p:sldId id="364" r:id="rId93"/>
    <p:sldId id="395" r:id="rId94"/>
    <p:sldId id="396" r:id="rId95"/>
    <p:sldId id="340" r:id="rId96"/>
    <p:sldId id="367" r:id="rId97"/>
    <p:sldId id="417" r:id="rId98"/>
    <p:sldId id="397" r:id="rId99"/>
    <p:sldId id="398" r:id="rId10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1"/>
    <p:restoredTop sz="82940"/>
  </p:normalViewPr>
  <p:slideViewPr>
    <p:cSldViewPr snapToGrid="0" snapToObjects="1">
      <p:cViewPr varScale="1">
        <p:scale>
          <a:sx n="135" d="100"/>
          <a:sy n="135" d="100"/>
        </p:scale>
        <p:origin x="19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4B241-9ED2-8346-A6FC-7C573C4D8827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7DFB7-6964-0041-9EF8-3BBD137BF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0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6CE95-EF84-4C40-B522-FCC6C3A04E14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82084-2C80-C847-9CCA-97BFC4387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_cipher_mode_of_operation#Cipher_block_chaining_(CBC)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_cipher_mode_of_operation#Cipher_block_chaining_(CBC)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3F84A-6DCB-6146-B39D-030C9A738A1E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0412" cy="25717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  <a:r>
              <a:rPr lang="en-US" baseline="0" dirty="0"/>
              <a:t> </a:t>
            </a:r>
            <a:r>
              <a:rPr lang="en-US" dirty="0"/>
              <a:t>http://</a:t>
            </a:r>
            <a:r>
              <a:rPr lang="en-US" dirty="0" err="1"/>
              <a:t>spectrum.ieee.org</a:t>
            </a:r>
            <a:r>
              <a:rPr lang="en-US" dirty="0"/>
              <a:t>/image/62374</a:t>
            </a:r>
          </a:p>
        </p:txBody>
      </p:sp>
    </p:spTree>
    <p:extLst>
      <p:ext uri="{BB962C8B-B14F-4D97-AF65-F5344CB8AC3E}">
        <p14:creationId xmlns:p14="http://schemas.microsoft.com/office/powerpoint/2010/main" val="1115408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32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2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2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76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4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CBC (aka Raw-CBC)  is not a secure MAC: Given tag on a message m,  attacker can deduce tag for some other message m’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46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89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800064-E321-4494-A138-4E5576AC3F94}" type="slidenum">
              <a:rPr lang="en-US" sz="1300" smtClean="0">
                <a:latin typeface="Times New Roman" pitchFamily="18" charset="0"/>
              </a:rPr>
              <a:pPr/>
              <a:t>54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40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2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63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CPA=Chosen Plaintext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17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79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6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“Alice”,   A = </a:t>
            </a:r>
            <a:r>
              <a:rPr lang="en-US" dirty="0" err="1"/>
              <a:t>ga</a:t>
            </a:r>
            <a:r>
              <a:rPr lang="en-US" dirty="0"/>
              <a:t>  (mod</a:t>
            </a:r>
            <a:r>
              <a:rPr lang="en-US" baseline="0" dirty="0"/>
              <a:t> p)    ;     “Bob”,  B = </a:t>
            </a:r>
            <a:r>
              <a:rPr lang="en-US" baseline="0" dirty="0" err="1"/>
              <a:t>gb</a:t>
            </a:r>
            <a:r>
              <a:rPr lang="en-US" baseline="0" dirty="0"/>
              <a:t> (mod p)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62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20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this in</a:t>
            </a:r>
            <a:r>
              <a:rPr lang="en-US" baseline="0" dirty="0"/>
              <a:t> corporate settings.   Bob’s key is no longer available, but need access to his files.   </a:t>
            </a:r>
          </a:p>
          <a:p>
            <a:r>
              <a:rPr lang="en-US" baseline="0" dirty="0"/>
              <a:t>Escrow service is offline until needed.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19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authenticated encryption means that encryption is combined with </a:t>
            </a:r>
            <a:r>
              <a:rPr lang="en-US" dirty="0" err="1"/>
              <a:t>ciphertext</a:t>
            </a:r>
            <a:r>
              <a:rPr lang="en-US" dirty="0"/>
              <a:t> integrity (e.g., via a MAC)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51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authenticated encryption means that encryption is combined with </a:t>
            </a:r>
            <a:r>
              <a:rPr lang="en-US" dirty="0" err="1"/>
              <a:t>ciphertext</a:t>
            </a:r>
            <a:r>
              <a:rPr lang="en-US" dirty="0"/>
              <a:t> integrity (e.g., via a MAC)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07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 oracle means that H is a random function from the set X to the set K. This is an idealization of what a hash function should be. In practice when in comes to</a:t>
            </a:r>
            <a:r>
              <a:rPr lang="en-US" baseline="0" dirty="0"/>
              <a:t> implementation, you would use something like SHA-256.</a:t>
            </a:r>
            <a:endParaRPr lang="en-US" dirty="0"/>
          </a:p>
          <a:p>
            <a:r>
              <a:rPr lang="en-US" dirty="0"/>
              <a:t>NEVER encrypt m directly</a:t>
            </a:r>
            <a:r>
              <a:rPr lang="en-US" baseline="0" dirty="0"/>
              <a:t> with RSA.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20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66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047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92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505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91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514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Anyone who knows the value of </a:t>
            </a:r>
            <a:r>
              <a:rPr lang="en-US" i="1" dirty="0">
                <a:latin typeface="Cambria Math"/>
                <a:cs typeface="Cambria Math"/>
              </a:rPr>
              <a:t>p</a:t>
            </a:r>
            <a:r>
              <a:rPr lang="en-US" dirty="0"/>
              <a:t> and </a:t>
            </a:r>
            <a:r>
              <a:rPr lang="en-US" i="1" dirty="0">
                <a:latin typeface="Cambria Math"/>
                <a:cs typeface="Cambria Math"/>
              </a:rPr>
              <a:t>q</a:t>
            </a:r>
            <a:r>
              <a:rPr lang="en-US" dirty="0"/>
              <a:t> immediately knows the value of </a:t>
            </a:r>
            <a:r>
              <a:rPr lang="en-US" i="1" dirty="0" err="1">
                <a:latin typeface="Cambria Math"/>
                <a:cs typeface="Cambria Math"/>
              </a:rPr>
              <a:t>φ</a:t>
            </a:r>
            <a:r>
              <a:rPr lang="en-US" i="1" dirty="0">
                <a:latin typeface="Cambria Math"/>
                <a:cs typeface="Cambria Math"/>
              </a:rPr>
              <a:t>(n)</a:t>
            </a:r>
            <a:r>
              <a:rPr lang="en-US" dirty="0"/>
              <a:t>. Anyone who knows the value of </a:t>
            </a:r>
            <a:r>
              <a:rPr lang="en-US" i="1" dirty="0" err="1">
                <a:latin typeface="Cambria Math"/>
                <a:cs typeface="Cambria Math"/>
              </a:rPr>
              <a:t>φ</a:t>
            </a:r>
            <a:r>
              <a:rPr lang="en-US" i="1" dirty="0">
                <a:latin typeface="Cambria Math"/>
                <a:cs typeface="Cambria Math"/>
              </a:rPr>
              <a:t>(n)</a:t>
            </a:r>
            <a:r>
              <a:rPr lang="en-US" dirty="0"/>
              <a:t> can compute </a:t>
            </a:r>
            <a:r>
              <a:rPr lang="en-US" i="1" dirty="0">
                <a:latin typeface="Cambria Math"/>
                <a:cs typeface="Cambria Math"/>
              </a:rPr>
              <a:t>d</a:t>
            </a:r>
            <a:r>
              <a:rPr lang="en-US" dirty="0">
                <a:latin typeface="Cambria Math"/>
                <a:cs typeface="Cambria Math"/>
              </a:rPr>
              <a:t> ≡ </a:t>
            </a:r>
            <a:r>
              <a:rPr lang="en-US" i="1" spc="100" dirty="0">
                <a:latin typeface="Cambria Math"/>
                <a:cs typeface="Cambria Math"/>
              </a:rPr>
              <a:t>e</a:t>
            </a:r>
            <a:r>
              <a:rPr lang="en-US" spc="100" baseline="30000" dirty="0">
                <a:latin typeface="Cambria Math"/>
                <a:cs typeface="Cambria Math"/>
              </a:rPr>
              <a:t>−1</a:t>
            </a:r>
            <a:r>
              <a:rPr lang="en-US" dirty="0">
                <a:latin typeface="Cambria Math"/>
                <a:cs typeface="Cambria Math"/>
              </a:rPr>
              <a:t>⋅mod </a:t>
            </a:r>
            <a:r>
              <a:rPr lang="en-US" dirty="0" err="1">
                <a:latin typeface="Cambria Math"/>
                <a:cs typeface="Cambria Math"/>
              </a:rPr>
              <a:t>φ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459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7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mbria Math"/>
                <a:cs typeface="Cambria Math"/>
              </a:rPr>
              <a:t>ed</a:t>
            </a:r>
            <a:r>
              <a:rPr lang="en-US" dirty="0">
                <a:latin typeface="Cambria Math"/>
                <a:cs typeface="Cambria Math"/>
              </a:rPr>
              <a:t> = 1 (mod </a:t>
            </a:r>
            <a:r>
              <a:rPr lang="en-US" dirty="0" err="1">
                <a:latin typeface="Cambria Math"/>
                <a:cs typeface="Cambria Math"/>
              </a:rPr>
              <a:t>φ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))</a:t>
            </a:r>
          </a:p>
          <a:p>
            <a:r>
              <a:rPr lang="en-US" dirty="0" err="1"/>
              <a:t>ed</a:t>
            </a:r>
            <a:r>
              <a:rPr lang="en-US" dirty="0"/>
              <a:t> = k </a:t>
            </a:r>
            <a:r>
              <a:rPr lang="en-US" dirty="0" err="1">
                <a:latin typeface="Cambria Math"/>
                <a:cs typeface="Cambria Math"/>
              </a:rPr>
              <a:t>φ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 + 1</a:t>
            </a:r>
          </a:p>
          <a:p>
            <a:r>
              <a:rPr lang="en-US" dirty="0" err="1">
                <a:latin typeface="Cambria Math"/>
                <a:cs typeface="Cambria Math"/>
              </a:rPr>
              <a:t>m</a:t>
            </a:r>
            <a:r>
              <a:rPr lang="en-US" baseline="30000" dirty="0" err="1">
                <a:latin typeface="Cambria Math"/>
                <a:cs typeface="Cambria Math"/>
              </a:rPr>
              <a:t>φ</a:t>
            </a:r>
            <a:r>
              <a:rPr lang="en-US" baseline="30000" dirty="0">
                <a:latin typeface="Cambria Math"/>
                <a:cs typeface="Cambria Math"/>
              </a:rPr>
              <a:t>(</a:t>
            </a:r>
            <a:r>
              <a:rPr lang="en-US" i="1" baseline="30000" dirty="0">
                <a:latin typeface="Cambria Math"/>
                <a:cs typeface="Cambria Math"/>
              </a:rPr>
              <a:t>n</a:t>
            </a:r>
            <a:r>
              <a:rPr lang="en-US" baseline="30000" dirty="0">
                <a:latin typeface="Cambria Math"/>
                <a:cs typeface="Cambria Math"/>
              </a:rPr>
              <a:t>)</a:t>
            </a:r>
            <a:r>
              <a:rPr lang="en-US" dirty="0">
                <a:latin typeface="Cambria Math"/>
                <a:cs typeface="Cambria Math"/>
              </a:rPr>
              <a:t> =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476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authenticated encryption means that encryption is combined with </a:t>
            </a:r>
            <a:r>
              <a:rPr lang="en-US" dirty="0" err="1"/>
              <a:t>ciphertext</a:t>
            </a:r>
            <a:r>
              <a:rPr lang="en-US" dirty="0"/>
              <a:t> integrity (e.g., via a MAC)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194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1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278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9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https://en.wikipedia.org/wiki/Block_cipher_mode_of_operation#Cipher_block_chaining_(CBC)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https://en.wikipedia.org/wiki/Block_cipher_mode_of_operation#Cipher_block_chaining_(CBC)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1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</a:t>
            </a:r>
            <a:r>
              <a:rPr lang="en-US" baseline="0" dirty="0"/>
              <a:t> way to think of this is in a room with n people, there are n^2 different pairings. The </a:t>
            </a:r>
            <a:r>
              <a:rPr lang="en-US" baseline="0" dirty="0" err="1"/>
              <a:t>prob</a:t>
            </a:r>
            <a:r>
              <a:rPr lang="en-US" baseline="0" dirty="0"/>
              <a:t> that any pair has the same birthday is the question we are asking.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55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8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768" y="4624668"/>
            <a:ext cx="11408833" cy="131332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2579" y="5937990"/>
            <a:ext cx="9383021" cy="373162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Marco Canini, ©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CBBBBD-BEE7-414A-B012-5CAAF09C3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11" y="5004300"/>
            <a:ext cx="3382266" cy="11004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317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Marco Canini, © 2020</a:t>
            </a:r>
          </a:p>
        </p:txBody>
      </p:sp>
    </p:spTree>
    <p:extLst>
      <p:ext uri="{BB962C8B-B14F-4D97-AF65-F5344CB8AC3E}">
        <p14:creationId xmlns:p14="http://schemas.microsoft.com/office/powerpoint/2010/main" val="3436622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2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2" y="1904254"/>
            <a:ext cx="11636188" cy="451933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/>
                <a:ea typeface="+mj-ea"/>
                <a:cs typeface="Rockwel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Marco Canini, ©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/>
            </a:gs>
            <a:gs pos="75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942" y="484094"/>
            <a:ext cx="10470775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942" y="1600201"/>
            <a:ext cx="11636188" cy="4823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327FDF3-7E10-A54B-AEEB-2DABB7E5F5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342000" indent="-342000" algn="l" defTabSz="914400" rtl="0" eaLnBrk="1" latinLnBrk="0" hangingPunct="1">
        <a:spcBef>
          <a:spcPts val="2000"/>
        </a:spcBef>
        <a:buClr>
          <a:schemeClr val="accent6"/>
        </a:buClr>
        <a:buSzPct val="75000"/>
        <a:buFont typeface="Wingdings" pitchFamily="2" charset="2"/>
        <a:buChar char="n"/>
        <a:defRPr sz="280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1pPr>
      <a:lvl2pPr marL="496800" indent="-270000" algn="l" defTabSz="914400" rtl="0" eaLnBrk="1" latinLnBrk="0" hangingPunct="1">
        <a:spcBef>
          <a:spcPts val="600"/>
        </a:spcBef>
        <a:buClr>
          <a:schemeClr val="accent2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jda.noekeon.org/JDA_VRI_Rijndael_V2_1999.pdf" TargetMode="External"/><Relationship Id="rId2" Type="http://schemas.openxmlformats.org/officeDocument/2006/relationships/hyperlink" Target="http://csrc.nist.gov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Cryptography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410200"/>
            <a:ext cx="7037266" cy="9009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CS230: COMPUTER SYSTEMS SECURITY (Summer 2020)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Marco </a:t>
            </a:r>
            <a:r>
              <a:rPr lang="en-US" dirty="0" err="1"/>
              <a:t>Canini</a:t>
            </a:r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676400" y="6400801"/>
            <a:ext cx="6580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Lecture slides adapted from UCL INGI2347 by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Gildas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Avoine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Upenn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CSE331 by Steve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Zdancewic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</a:t>
            </a:r>
            <a:b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Dan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Boneh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Cryptography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I@Coursera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Reproduced with permission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922" y="789899"/>
            <a:ext cx="3500610" cy="3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8519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Symmetric-key cryptography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Assumes parties already share a secret key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02ECA-02E9-7D41-B9C7-EE43FE4E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3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block: sym.-key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7" y="2993848"/>
            <a:ext cx="8727141" cy="3429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E, D: cipher		k: secret key (e.g., 128 bits)</a:t>
            </a:r>
          </a:p>
          <a:p>
            <a:pPr marL="0" indent="0">
              <a:buNone/>
            </a:pPr>
            <a:r>
              <a:rPr lang="en-US" dirty="0"/>
              <a:t>m, c: plaintext, cipher text		n: nonce  </a:t>
            </a:r>
            <a:r>
              <a:rPr lang="en-US" sz="2600" dirty="0"/>
              <a:t>(aka IV)</a:t>
            </a:r>
            <a:endParaRPr lang="en-US" dirty="0"/>
          </a:p>
          <a:p>
            <a:r>
              <a:rPr lang="en-US" dirty="0"/>
              <a:t>Same secret key for both encryption and decryption</a:t>
            </a:r>
          </a:p>
          <a:p>
            <a:r>
              <a:rPr lang="en-US" dirty="0"/>
              <a:t>Encryption algorithm is </a:t>
            </a:r>
            <a:r>
              <a:rPr lang="en-US" b="1" dirty="0"/>
              <a:t>publicly</a:t>
            </a:r>
            <a:r>
              <a:rPr lang="en-US" dirty="0"/>
              <a:t> known</a:t>
            </a:r>
          </a:p>
          <a:p>
            <a:pPr lvl="1"/>
            <a:r>
              <a:rPr lang="en-US" dirty="0"/>
              <a:t>Never use a proprietary algorithm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5385" y="1957200"/>
            <a:ext cx="1371600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7707062" y="1957200"/>
            <a:ext cx="1371600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D</a:t>
            </a:r>
          </a:p>
        </p:txBody>
      </p:sp>
      <p:cxnSp>
        <p:nvCxnSpPr>
          <p:cNvPr id="7" name="Straight Arrow Connector 6"/>
          <p:cNvCxnSpPr>
            <a:stCxn id="5" idx="3"/>
            <a:endCxn id="19" idx="1"/>
          </p:cNvCxnSpPr>
          <p:nvPr/>
        </p:nvCxnSpPr>
        <p:spPr>
          <a:xfrm>
            <a:off x="3366985" y="2245200"/>
            <a:ext cx="18950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3"/>
            <a:endCxn id="6" idx="1"/>
          </p:cNvCxnSpPr>
          <p:nvPr/>
        </p:nvCxnSpPr>
        <p:spPr>
          <a:xfrm>
            <a:off x="6485964" y="2245199"/>
            <a:ext cx="12210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40775" y="1775666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E(</a:t>
            </a:r>
            <a:r>
              <a:rPr lang="en-US" sz="2000" dirty="0" err="1">
                <a:latin typeface="Tahoma"/>
                <a:cs typeface="Tahoma"/>
              </a:rPr>
              <a:t>k,m,n</a:t>
            </a:r>
            <a:r>
              <a:rPr lang="en-US" sz="2000" dirty="0">
                <a:latin typeface="Tahoma"/>
                <a:cs typeface="Tahoma"/>
              </a:rPr>
              <a:t>)=c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2305" y="1772533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c, n</a:t>
            </a:r>
          </a:p>
        </p:txBody>
      </p: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977159" y="2245199"/>
            <a:ext cx="10182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1" descr="j00893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002" y="1685668"/>
            <a:ext cx="1223963" cy="1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9145797" y="1775666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D(</a:t>
            </a:r>
            <a:r>
              <a:rPr lang="en-US" sz="2000" dirty="0" err="1">
                <a:latin typeface="Tahoma"/>
                <a:cs typeface="Tahoma"/>
              </a:rPr>
              <a:t>k,c,n</a:t>
            </a:r>
            <a:r>
              <a:rPr lang="en-US" sz="2000" dirty="0">
                <a:latin typeface="Tahoma"/>
                <a:cs typeface="Tahoma"/>
              </a:rPr>
              <a:t>)=m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6659" y="1775666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m, n</a:t>
            </a:r>
          </a:p>
        </p:txBody>
      </p:sp>
      <p:cxnSp>
        <p:nvCxnSpPr>
          <p:cNvPr id="27" name="Straight Arrow Connector 26"/>
          <p:cNvCxnSpPr>
            <a:cxnSpLocks/>
            <a:stCxn id="6" idx="3"/>
          </p:cNvCxnSpPr>
          <p:nvPr/>
        </p:nvCxnSpPr>
        <p:spPr>
          <a:xfrm flipV="1">
            <a:off x="9078662" y="2245199"/>
            <a:ext cx="140406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79387" y="269610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k</a:t>
            </a:r>
          </a:p>
        </p:txBody>
      </p:sp>
      <p:cxnSp>
        <p:nvCxnSpPr>
          <p:cNvPr id="17" name="Straight Arrow Connector 16"/>
          <p:cNvCxnSpPr>
            <a:endCxn id="5" idx="2"/>
          </p:cNvCxnSpPr>
          <p:nvPr/>
        </p:nvCxnSpPr>
        <p:spPr>
          <a:xfrm flipV="1">
            <a:off x="2681185" y="2533198"/>
            <a:ext cx="0" cy="460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89948" y="267845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k</a:t>
            </a:r>
          </a:p>
        </p:txBody>
      </p:sp>
      <p:cxnSp>
        <p:nvCxnSpPr>
          <p:cNvPr id="21" name="Straight Arrow Connector 20"/>
          <p:cNvCxnSpPr>
            <a:endCxn id="6" idx="2"/>
          </p:cNvCxnSpPr>
          <p:nvPr/>
        </p:nvCxnSpPr>
        <p:spPr>
          <a:xfrm flipV="1">
            <a:off x="8391746" y="2533199"/>
            <a:ext cx="1116" cy="442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26549" y="1591071"/>
            <a:ext cx="709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Alice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3812" y="1587867"/>
            <a:ext cx="618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Bob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C44B97-37BF-4F4F-8E03-030086924667}"/>
              </a:ext>
            </a:extLst>
          </p:cNvPr>
          <p:cNvSpPr txBox="1"/>
          <p:nvPr/>
        </p:nvSpPr>
        <p:spPr>
          <a:xfrm>
            <a:off x="5192915" y="1054363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>
                <a:latin typeface="Tahoma"/>
                <a:cs typeface="Tahoma"/>
              </a:defRPr>
            </a:lvl1pPr>
          </a:lstStyle>
          <a:p>
            <a:r>
              <a:rPr lang="en-US" dirty="0"/>
              <a:t>nonce</a:t>
            </a:r>
          </a:p>
        </p:txBody>
      </p:sp>
      <p:sp>
        <p:nvSpPr>
          <p:cNvPr id="29" name="Freeform 39">
            <a:extLst>
              <a:ext uri="{FF2B5EF4-FFF2-40B4-BE49-F238E27FC236}">
                <a16:creationId xmlns:a16="http://schemas.microsoft.com/office/drawing/2014/main" id="{4B36BDAF-978F-E041-9FB7-3BDD605E4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790" y="1255949"/>
            <a:ext cx="914400" cy="633413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0" name="Freeform 40">
            <a:extLst>
              <a:ext uri="{FF2B5EF4-FFF2-40B4-BE49-F238E27FC236}">
                <a16:creationId xmlns:a16="http://schemas.microsoft.com/office/drawing/2014/main" id="{E5A69966-FB90-DA40-8AA1-F94891B6058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94327" y="1255949"/>
            <a:ext cx="1143000" cy="633413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1958EDF-49FF-A647-8238-FBD0A139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1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Single use key</a:t>
            </a:r>
            <a:r>
              <a:rPr lang="en-US" dirty="0"/>
              <a:t>:    </a:t>
            </a:r>
            <a:r>
              <a:rPr lang="en-US" sz="2000" dirty="0"/>
              <a:t>(one time key)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Key is only used to encrypt one message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encrypted email:     new key generated for every email</a:t>
            </a:r>
          </a:p>
          <a:p>
            <a:pPr>
              <a:lnSpc>
                <a:spcPct val="130000"/>
              </a:lnSpc>
            </a:pPr>
            <a:r>
              <a:rPr lang="en-US" b="1" dirty="0"/>
              <a:t>Multi use key</a:t>
            </a:r>
            <a:r>
              <a:rPr lang="en-US" dirty="0"/>
              <a:t>:   </a:t>
            </a:r>
            <a:r>
              <a:rPr lang="en-US" sz="2000" dirty="0"/>
              <a:t>(many time key)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Key used to encrypt multiple messages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encrypted files:    same key used to encrypt many files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SSL: 	same key used to encrypt many packets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Need more machinery than for one-time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46494-6D5A-AB4E-8F74-16764539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6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Ciphers: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Def:</a:t>
            </a:r>
            <a:r>
              <a:rPr lang="en-US" dirty="0"/>
              <a:t> a </a:t>
            </a:r>
            <a:r>
              <a:rPr lang="en-US" b="1" dirty="0"/>
              <a:t>cipher</a:t>
            </a:r>
            <a:r>
              <a:rPr lang="en-US" dirty="0"/>
              <a:t> defined over </a:t>
            </a:r>
            <a:r>
              <a:rPr lang="en-US" dirty="0">
                <a:latin typeface="Cambria Math"/>
                <a:cs typeface="Cambria Math"/>
              </a:rPr>
              <a:t>( </a:t>
            </a:r>
            <a:r>
              <a:rPr lang="en-US" i="1" dirty="0">
                <a:latin typeface="Cambria Math"/>
                <a:cs typeface="Cambria Math"/>
              </a:rPr>
              <a:t>K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i="1" dirty="0">
                <a:latin typeface="Cambria Math"/>
                <a:cs typeface="Cambria Math"/>
              </a:rPr>
              <a:t>M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i="1" dirty="0">
                <a:latin typeface="Cambria Math"/>
                <a:cs typeface="Cambria Math"/>
              </a:rPr>
              <a:t>C </a:t>
            </a:r>
            <a:r>
              <a:rPr lang="en-US" dirty="0">
                <a:latin typeface="Cambria Math"/>
                <a:cs typeface="Cambria Math"/>
              </a:rPr>
              <a:t>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latin typeface="Cambria Math"/>
              </a:rPr>
              <a:t>			</a:t>
            </a:r>
            <a:r>
              <a:rPr lang="en-US" sz="2400" dirty="0"/>
              <a:t>space of keys </a:t>
            </a:r>
            <a:r>
              <a:rPr lang="en-US" sz="2400" dirty="0">
                <a:latin typeface="Cambria Math"/>
                <a:cs typeface="Cambria Math"/>
              </a:rPr>
              <a:t>(</a:t>
            </a:r>
            <a:r>
              <a:rPr lang="en-US" sz="2400" i="1" dirty="0">
                <a:latin typeface="Cambria Math"/>
                <a:cs typeface="Cambria Math"/>
              </a:rPr>
              <a:t>K </a:t>
            </a:r>
            <a:r>
              <a:rPr lang="en-US" sz="2400" dirty="0">
                <a:latin typeface="Cambria Math"/>
                <a:cs typeface="Cambria Math"/>
              </a:rPr>
              <a:t>)</a:t>
            </a:r>
            <a:r>
              <a:rPr lang="en-US" sz="2400" dirty="0"/>
              <a:t>, messages </a:t>
            </a:r>
            <a:r>
              <a:rPr lang="en-US" sz="2400" dirty="0">
                <a:latin typeface="Cambria Math"/>
                <a:cs typeface="Cambria Math"/>
              </a:rPr>
              <a:t>(</a:t>
            </a:r>
            <a:r>
              <a:rPr lang="en-US" sz="2400" i="1" dirty="0">
                <a:latin typeface="Cambria Math"/>
                <a:cs typeface="Cambria Math"/>
              </a:rPr>
              <a:t>M</a:t>
            </a:r>
            <a:r>
              <a:rPr lang="en-US" sz="2400" dirty="0">
                <a:latin typeface="Cambria Math"/>
                <a:cs typeface="Cambria Math"/>
              </a:rPr>
              <a:t>)</a:t>
            </a:r>
            <a:r>
              <a:rPr lang="en-US" sz="2400" dirty="0"/>
              <a:t>, ciphertexts </a:t>
            </a:r>
            <a:r>
              <a:rPr lang="en-US" sz="2400" dirty="0">
                <a:latin typeface="Cambria Math"/>
                <a:cs typeface="Cambria Math"/>
              </a:rPr>
              <a:t>(</a:t>
            </a:r>
            <a:r>
              <a:rPr lang="en-US" sz="2400" i="1" dirty="0">
                <a:latin typeface="Cambria Math"/>
                <a:cs typeface="Cambria Math"/>
              </a:rPr>
              <a:t>C </a:t>
            </a:r>
            <a:r>
              <a:rPr lang="en-US" sz="2400" dirty="0">
                <a:latin typeface="Cambria Math"/>
                <a:cs typeface="Cambria Math"/>
              </a:rPr>
              <a:t>)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dirty="0"/>
              <a:t>is a pair of “efficient” </a:t>
            </a:r>
            <a:r>
              <a:rPr lang="en-US" dirty="0" err="1"/>
              <a:t>algs</a:t>
            </a:r>
            <a:r>
              <a:rPr lang="en-US" dirty="0"/>
              <a:t> </a:t>
            </a:r>
            <a:r>
              <a:rPr lang="en-US" dirty="0">
                <a:latin typeface="Cambria Math"/>
                <a:cs typeface="Cambria Math"/>
              </a:rPr>
              <a:t>( </a:t>
            </a:r>
            <a:r>
              <a:rPr lang="en-US" i="1" dirty="0">
                <a:latin typeface="Cambria Math"/>
                <a:cs typeface="Cambria Math"/>
              </a:rPr>
              <a:t>E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i="1" dirty="0">
                <a:latin typeface="Cambria Math"/>
                <a:cs typeface="Cambria Math"/>
              </a:rPr>
              <a:t>D 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dirty="0"/>
              <a:t> where</a:t>
            </a:r>
          </a:p>
          <a:p>
            <a:endParaRPr lang="en-US" dirty="0">
              <a:latin typeface="Cambria Math"/>
              <a:cs typeface="Cambria Math"/>
              <a:sym typeface="Wingdings"/>
            </a:endParaRPr>
          </a:p>
          <a:p>
            <a:endParaRPr lang="en-US" dirty="0">
              <a:latin typeface="Cambria Math"/>
              <a:cs typeface="Cambria Math"/>
              <a:sym typeface="Wingdings"/>
            </a:endParaRPr>
          </a:p>
          <a:p>
            <a:endParaRPr lang="en-US" dirty="0">
              <a:latin typeface="Cambria Math"/>
              <a:cs typeface="Cambria Math"/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E is often randomized   |   D is always deterministic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232732"/>
              </p:ext>
            </p:extLst>
          </p:nvPr>
        </p:nvGraphicFramePr>
        <p:xfrm>
          <a:off x="2028825" y="3841751"/>
          <a:ext cx="78882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" name="Equation" r:id="rId3" imgW="2806700" imgH="304800" progId="Equation.3">
                  <p:embed/>
                </p:oleObj>
              </mc:Choice>
              <mc:Fallback>
                <p:oleObj name="Equation" r:id="rId3" imgW="28067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8825" y="3841751"/>
                        <a:ext cx="7888288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172069"/>
              </p:ext>
            </p:extLst>
          </p:nvPr>
        </p:nvGraphicFramePr>
        <p:xfrm>
          <a:off x="2028826" y="3006725"/>
          <a:ext cx="58181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" name="Equation" r:id="rId5" imgW="2070100" imgH="292100" progId="Equation.3">
                  <p:embed/>
                </p:oleObj>
              </mc:Choice>
              <mc:Fallback>
                <p:oleObj name="Equation" r:id="rId5" imgW="20701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8826" y="3006725"/>
                        <a:ext cx="5818187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07EF3-6D97-324E-9736-AC49F71D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vs. Block Ciphers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Stream ciphers</a:t>
            </a:r>
          </a:p>
          <a:p>
            <a:pPr lvl="1"/>
            <a:r>
              <a:rPr lang="en-US" dirty="0"/>
              <a:t>Act on the plaintext </a:t>
            </a:r>
            <a:r>
              <a:rPr lang="en-US" b="1" dirty="0"/>
              <a:t>one symbol at a time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RC4, GSM A5-1, Bluetooth E0, CSS, … </a:t>
            </a:r>
          </a:p>
          <a:p>
            <a:pPr lvl="1"/>
            <a:r>
              <a:rPr lang="en-US" dirty="0"/>
              <a:t>High speed rate, hardware implementations very cheap</a:t>
            </a:r>
          </a:p>
          <a:p>
            <a:r>
              <a:rPr lang="en-US" dirty="0"/>
              <a:t>Block ciphers</a:t>
            </a:r>
          </a:p>
          <a:p>
            <a:pPr lvl="1"/>
            <a:r>
              <a:rPr lang="en-US" dirty="0"/>
              <a:t>Act on the plaintext </a:t>
            </a:r>
            <a:r>
              <a:rPr lang="en-US" b="1" dirty="0"/>
              <a:t>in blocks of symbols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DES, 3DES, AES, IDEA, Blowfish, RC5, Kasumi, Safer, …</a:t>
            </a:r>
          </a:p>
          <a:p>
            <a:pPr lvl="1"/>
            <a:r>
              <a:rPr lang="en-US" dirty="0"/>
              <a:t>Suited to software implementations on various systems</a:t>
            </a:r>
          </a:p>
          <a:p>
            <a:pPr lvl="2"/>
            <a:r>
              <a:rPr lang="en-US" dirty="0"/>
              <a:t>(e.g., 8-bit, 32-bit, 64-bit processors)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94F4A-6D8C-0D41-8306-4D17D3C3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6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Ciphers: The One Time Pad </a:t>
            </a:r>
            <a:r>
              <a:rPr lang="en-US" sz="2800" dirty="0"/>
              <a:t>(</a:t>
            </a:r>
            <a:r>
              <a:rPr lang="en-US" sz="2800" dirty="0" err="1"/>
              <a:t>Vernam</a:t>
            </a:r>
            <a:r>
              <a:rPr lang="en-US" sz="2800" dirty="0"/>
              <a:t> 1917)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7" y="1600201"/>
            <a:ext cx="8727141" cy="21747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 example of a “secure” cipher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= (random bit string, long as the message)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692413"/>
              </p:ext>
            </p:extLst>
          </p:nvPr>
        </p:nvGraphicFramePr>
        <p:xfrm>
          <a:off x="2243138" y="1949748"/>
          <a:ext cx="5389562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4" name="Equation" r:id="rId4" imgW="1917700" imgH="419100" progId="Equation.3">
                  <p:embed/>
                </p:oleObj>
              </mc:Choice>
              <mc:Fallback>
                <p:oleObj name="Equation" r:id="rId4" imgW="1917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3138" y="1949748"/>
                        <a:ext cx="5389562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66591"/>
              </p:ext>
            </p:extLst>
          </p:nvPr>
        </p:nvGraphicFramePr>
        <p:xfrm>
          <a:off x="2243138" y="4238978"/>
          <a:ext cx="299561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5" name="Equation" r:id="rId6" imgW="1066800" imgH="431800" progId="Equation.3">
                  <p:embed/>
                </p:oleObj>
              </mc:Choice>
              <mc:Fallback>
                <p:oleObj name="Equation" r:id="rId6" imgW="1066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3138" y="4238978"/>
                        <a:ext cx="2995612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109447" y="3774983"/>
            <a:ext cx="4343400" cy="1981200"/>
            <a:chOff x="4648200" y="1200150"/>
            <a:chExt cx="4343400" cy="1981200"/>
          </a:xfrm>
        </p:grpSpPr>
        <p:sp>
          <p:nvSpPr>
            <p:cNvPr id="7" name="Rounded Rectangle 6"/>
            <p:cNvSpPr/>
            <p:nvPr/>
          </p:nvSpPr>
          <p:spPr>
            <a:xfrm>
              <a:off x="4648200" y="1200150"/>
              <a:ext cx="4343400" cy="1981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09638">
                <a:tabLst>
                  <a:tab pos="909638" algn="l"/>
                </a:tabLst>
              </a:pPr>
              <a:r>
                <a:rPr lang="en-US" sz="2800" dirty="0" err="1">
                  <a:solidFill>
                    <a:schemeClr val="accent1"/>
                  </a:solidFill>
                </a:rPr>
                <a:t>msg</a:t>
              </a:r>
              <a:r>
                <a:rPr lang="en-US" sz="2800" dirty="0">
                  <a:solidFill>
                    <a:schemeClr val="accent1"/>
                  </a:solidFill>
                </a:rPr>
                <a:t>:	0  1  1  0  1  1  1</a:t>
              </a:r>
            </a:p>
            <a:p>
              <a:pPr defTabSz="909638">
                <a:lnSpc>
                  <a:spcPct val="140000"/>
                </a:lnSpc>
                <a:tabLst>
                  <a:tab pos="909638" algn="l"/>
                </a:tabLst>
              </a:pPr>
              <a:r>
                <a:rPr lang="en-US" sz="2800" dirty="0">
                  <a:solidFill>
                    <a:schemeClr val="accent1"/>
                  </a:solidFill>
                </a:rPr>
                <a:t>key:	1  0  1  1  0  1  0</a:t>
              </a:r>
            </a:p>
            <a:p>
              <a:pPr defTabSz="909638">
                <a:lnSpc>
                  <a:spcPct val="150000"/>
                </a:lnSpc>
                <a:tabLst>
                  <a:tab pos="909638" algn="l"/>
                </a:tabLst>
              </a:pPr>
              <a:r>
                <a:rPr lang="en-US" sz="2800" dirty="0">
                  <a:solidFill>
                    <a:schemeClr val="accent1"/>
                  </a:solidFill>
                </a:rPr>
                <a:t>CT: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724400" y="2495550"/>
              <a:ext cx="411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322598" y="1581150"/>
              <a:ext cx="541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mbria Math"/>
                  <a:cs typeface="Cambria Math"/>
                </a:rPr>
                <a:t>⊕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31414" y="5606771"/>
            <a:ext cx="8697528" cy="928147"/>
            <a:chOff x="207414" y="5606770"/>
            <a:chExt cx="8697528" cy="928147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4345144"/>
                </p:ext>
              </p:extLst>
            </p:nvPr>
          </p:nvGraphicFramePr>
          <p:xfrm>
            <a:off x="239060" y="6129990"/>
            <a:ext cx="8665882" cy="4049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6" name="Equation" r:id="rId8" imgW="4343400" imgH="203200" progId="Equation.3">
                    <p:embed/>
                  </p:oleObj>
                </mc:Choice>
                <mc:Fallback>
                  <p:oleObj name="Equation" r:id="rId8" imgW="43434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39060" y="6129990"/>
                          <a:ext cx="8665882" cy="4049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207414" y="5606770"/>
              <a:ext cx="12944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Indeed: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02267" y="5072479"/>
            <a:ext cx="2432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1  1  0  1  1  0  1</a:t>
            </a:r>
            <a:endParaRPr lang="en-US" sz="2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D9A5EDC-079C-1344-9E09-B157E3EB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8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ciphers	</a:t>
            </a:r>
            <a:r>
              <a:rPr lang="en-US" sz="2000" dirty="0"/>
              <a:t>(single key 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Problem:   OTP key is long as the message</a:t>
            </a:r>
          </a:p>
          <a:p>
            <a:pPr marL="0" indent="0">
              <a:buNone/>
            </a:pPr>
            <a:r>
              <a:rPr lang="en-US" u="sng" dirty="0"/>
              <a:t>Solution</a:t>
            </a:r>
            <a:r>
              <a:rPr lang="en-US" dirty="0"/>
              <a:t>:    Pseudo random key – stream ciphers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75113" y="3031470"/>
            <a:ext cx="762000" cy="30480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/>
                <a:cs typeface="Tahoma"/>
              </a:rPr>
              <a:t>key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075113" y="3488670"/>
            <a:ext cx="3048000" cy="1447800"/>
          </a:xfrm>
          <a:custGeom>
            <a:avLst/>
            <a:gdLst>
              <a:gd name="T0" fmla="*/ 0 w 1920"/>
              <a:gd name="T1" fmla="*/ 0 h 912"/>
              <a:gd name="T2" fmla="*/ 0 w 1920"/>
              <a:gd name="T3" fmla="*/ 2147483647 h 912"/>
              <a:gd name="T4" fmla="*/ 2147483647 w 1920"/>
              <a:gd name="T5" fmla="*/ 2147483647 h 912"/>
              <a:gd name="T6" fmla="*/ 2147483647 w 1920"/>
              <a:gd name="T7" fmla="*/ 0 h 912"/>
              <a:gd name="T8" fmla="*/ 0 w 192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912"/>
              <a:gd name="T17" fmla="*/ 1920 w 192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912">
                <a:moveTo>
                  <a:pt x="0" y="0"/>
                </a:moveTo>
                <a:lnTo>
                  <a:pt x="0" y="912"/>
                </a:lnTo>
                <a:lnTo>
                  <a:pt x="1920" y="91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ahoma"/>
              <a:cs typeface="Tahoma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79914" y="3972858"/>
            <a:ext cx="80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PRG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075113" y="5088870"/>
            <a:ext cx="3048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ahoma"/>
                <a:cs typeface="Tahoma"/>
              </a:rPr>
              <a:t>message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632960" y="4784070"/>
            <a:ext cx="46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Cambria Math"/>
                <a:cs typeface="Cambria Math"/>
                <a:sym typeface="Symbol" pitchFamily="18" charset="2"/>
              </a:rPr>
              <a:t></a:t>
            </a:r>
            <a:endParaRPr lang="en-US" sz="2800" dirty="0">
              <a:latin typeface="Cambria Math"/>
              <a:cs typeface="Cambria Math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657600" y="5546070"/>
            <a:ext cx="3886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114800" y="5774670"/>
            <a:ext cx="3048000" cy="304800"/>
          </a:xfrm>
          <a:prstGeom prst="rect">
            <a:avLst/>
          </a:prstGeom>
          <a:solidFill>
            <a:srgbClr val="800000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ahoma"/>
                <a:cs typeface="Tahoma"/>
              </a:rPr>
              <a:t>ciphertext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451725" y="3625195"/>
            <a:ext cx="2536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Cambria Math"/>
                <a:cs typeface="Cambria Math"/>
              </a:rPr>
              <a:t>c </a:t>
            </a:r>
            <a:r>
              <a:rPr lang="en-US" sz="2800" dirty="0">
                <a:latin typeface="Cambria Math"/>
                <a:cs typeface="Cambria Math"/>
                <a:sym typeface="Symbol" pitchFamily="18" charset="2"/>
              </a:rPr>
              <a:t> </a:t>
            </a:r>
            <a:r>
              <a:rPr lang="en-US" dirty="0">
                <a:latin typeface="Cambria Math"/>
                <a:cs typeface="Cambria Math"/>
                <a:sym typeface="Symbol" pitchFamily="18" charset="2"/>
              </a:rPr>
              <a:t>PRG</a:t>
            </a:r>
            <a:r>
              <a:rPr lang="en-US" sz="2800" dirty="0">
                <a:latin typeface="Cambria Math"/>
                <a:cs typeface="Cambria Math"/>
                <a:sym typeface="Symbol" pitchFamily="18" charset="2"/>
              </a:rPr>
              <a:t>(k)  m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E59494D-A459-F844-8160-8F4967B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45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Dangers in using stream ciphers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  One time key !!         “Two time pad” is insecure:</a:t>
            </a:r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en-US" sz="2000" dirty="0"/>
              <a:t>		</a:t>
            </a:r>
            <a:r>
              <a:rPr lang="en-US" dirty="0">
                <a:latin typeface="Cambria Math"/>
                <a:cs typeface="Cambria Math"/>
              </a:rPr>
              <a:t>C</a:t>
            </a:r>
            <a:r>
              <a:rPr lang="en-US" baseline="-25000" dirty="0">
                <a:latin typeface="Cambria Math"/>
                <a:cs typeface="Cambria Math"/>
              </a:rPr>
              <a:t>1</a:t>
            </a:r>
            <a:r>
              <a:rPr lang="en-US" dirty="0">
                <a:latin typeface="Cambria Math"/>
                <a:cs typeface="Cambria Math"/>
              </a:rPr>
              <a:t>  </a:t>
            </a:r>
            <a:r>
              <a:rPr lang="en-US" dirty="0">
                <a:latin typeface="Cambria Math"/>
                <a:cs typeface="Cambria Math"/>
                <a:sym typeface="Symbol" pitchFamily="18" charset="2"/>
              </a:rPr>
              <a:t>  m</a:t>
            </a:r>
            <a:r>
              <a:rPr lang="en-US" baseline="-25000" dirty="0">
                <a:latin typeface="Cambria Math"/>
                <a:cs typeface="Cambria Math"/>
                <a:sym typeface="Symbol" pitchFamily="18" charset="2"/>
              </a:rPr>
              <a:t>1</a:t>
            </a:r>
            <a:r>
              <a:rPr lang="en-US" dirty="0">
                <a:latin typeface="Cambria Math"/>
                <a:cs typeface="Cambria Math"/>
                <a:sym typeface="Symbol" pitchFamily="18" charset="2"/>
              </a:rPr>
              <a:t>    PRG(k)</a:t>
            </a:r>
          </a:p>
          <a:p>
            <a:pPr lvl="1" eaLnBrk="1" hangingPunct="1">
              <a:buFont typeface="Times" pitchFamily="18" charset="0"/>
              <a:buNone/>
              <a:defRPr/>
            </a:pPr>
            <a:r>
              <a:rPr lang="en-US" sz="3600" dirty="0">
                <a:sym typeface="Symbol" pitchFamily="18" charset="2"/>
              </a:rPr>
              <a:t>			</a:t>
            </a:r>
            <a:r>
              <a:rPr lang="en-US" sz="2800" dirty="0">
                <a:latin typeface="Cambria Math"/>
                <a:cs typeface="Cambria Math"/>
              </a:rPr>
              <a:t>C</a:t>
            </a:r>
            <a:r>
              <a:rPr lang="en-US" sz="2800" baseline="-25000" dirty="0">
                <a:latin typeface="Cambria Math"/>
                <a:cs typeface="Cambria Math"/>
              </a:rPr>
              <a:t>2</a:t>
            </a:r>
            <a:r>
              <a:rPr lang="en-US" sz="2800" dirty="0">
                <a:latin typeface="Cambria Math"/>
                <a:cs typeface="Cambria Math"/>
              </a:rPr>
              <a:t>  </a:t>
            </a:r>
            <a:r>
              <a:rPr lang="en-US" sz="2800" dirty="0">
                <a:latin typeface="Cambria Math"/>
                <a:cs typeface="Cambria Math"/>
                <a:sym typeface="Symbol" pitchFamily="18" charset="2"/>
              </a:rPr>
              <a:t>  m</a:t>
            </a:r>
            <a:r>
              <a:rPr lang="en-US" sz="2800" baseline="-25000" dirty="0">
                <a:latin typeface="Cambria Math"/>
                <a:cs typeface="Cambria Math"/>
                <a:sym typeface="Symbol" pitchFamily="18" charset="2"/>
              </a:rPr>
              <a:t>2</a:t>
            </a:r>
            <a:r>
              <a:rPr lang="en-US" sz="2800" dirty="0">
                <a:latin typeface="Cambria Math"/>
                <a:cs typeface="Cambria Math"/>
                <a:sym typeface="Symbol" pitchFamily="18" charset="2"/>
              </a:rPr>
              <a:t>    PRG(k)</a:t>
            </a:r>
            <a:endParaRPr lang="en-US" dirty="0">
              <a:latin typeface="Cambria Math"/>
              <a:cs typeface="Cambria Math"/>
              <a:sym typeface="Symbol" pitchFamily="18" charset="2"/>
            </a:endParaRPr>
          </a:p>
          <a:p>
            <a:pPr lvl="1" eaLnBrk="1" hangingPunct="1">
              <a:buFont typeface="Times" pitchFamily="18" charset="0"/>
              <a:buNone/>
              <a:defRPr/>
            </a:pPr>
            <a:endParaRPr lang="en-US" sz="2400" dirty="0">
              <a:cs typeface="+mn-cs"/>
              <a:sym typeface="Symbol" pitchFamily="18" charset="2"/>
            </a:endParaRPr>
          </a:p>
          <a:p>
            <a:pPr lvl="1" eaLnBrk="1" hangingPunct="1">
              <a:buFont typeface="Times" pitchFamily="18" charset="0"/>
              <a:buNone/>
              <a:defRPr/>
            </a:pPr>
            <a:r>
              <a:rPr lang="en-US" sz="2400" dirty="0">
                <a:cs typeface="+mn-cs"/>
                <a:sym typeface="Symbol" pitchFamily="18" charset="2"/>
              </a:rPr>
              <a:t>Eavesdropper does: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  <a:defRPr/>
            </a:pPr>
            <a:r>
              <a:rPr lang="en-US" dirty="0">
                <a:sym typeface="Symbol" pitchFamily="18" charset="2"/>
              </a:rPr>
              <a:t>			</a:t>
            </a:r>
            <a:r>
              <a:rPr lang="en-US" sz="2800" dirty="0">
                <a:latin typeface="Cambria Math"/>
                <a:cs typeface="Cambria Math"/>
                <a:sym typeface="Symbol" pitchFamily="18" charset="2"/>
              </a:rPr>
              <a:t>C</a:t>
            </a:r>
            <a:r>
              <a:rPr lang="en-US" sz="2800" baseline="-25000" dirty="0">
                <a:latin typeface="Cambria Math"/>
                <a:cs typeface="Cambria Math"/>
                <a:sym typeface="Symbol" pitchFamily="18" charset="2"/>
              </a:rPr>
              <a:t>1 </a:t>
            </a:r>
            <a:r>
              <a:rPr lang="en-US" sz="2800" dirty="0">
                <a:latin typeface="Cambria Math"/>
                <a:cs typeface="Cambria Math"/>
                <a:sym typeface="Symbol" pitchFamily="18" charset="2"/>
              </a:rPr>
              <a:t>   C</a:t>
            </a:r>
            <a:r>
              <a:rPr lang="en-US" sz="2800" baseline="-25000" dirty="0">
                <a:latin typeface="Cambria Math"/>
                <a:cs typeface="Cambria Math"/>
                <a:sym typeface="Symbol" pitchFamily="18" charset="2"/>
              </a:rPr>
              <a:t>2       </a:t>
            </a:r>
            <a:r>
              <a:rPr lang="en-US" sz="2800" b="1" dirty="0">
                <a:latin typeface="Cambria Math"/>
                <a:cs typeface="Cambria Math"/>
                <a:sym typeface="Symbol" pitchFamily="18" charset="2"/>
              </a:rPr>
              <a:t></a:t>
            </a:r>
            <a:r>
              <a:rPr lang="en-US" sz="2800" dirty="0">
                <a:latin typeface="Cambria Math"/>
                <a:cs typeface="Cambria Math"/>
                <a:sym typeface="Symbol" pitchFamily="18" charset="2"/>
              </a:rPr>
              <a:t>        m</a:t>
            </a:r>
            <a:r>
              <a:rPr lang="en-US" sz="2800" baseline="-25000" dirty="0">
                <a:latin typeface="Cambria Math"/>
                <a:cs typeface="Cambria Math"/>
                <a:sym typeface="Symbol" pitchFamily="18" charset="2"/>
              </a:rPr>
              <a:t>1</a:t>
            </a:r>
            <a:r>
              <a:rPr lang="en-US" sz="2800" dirty="0">
                <a:latin typeface="Cambria Math"/>
                <a:cs typeface="Cambria Math"/>
                <a:sym typeface="Symbol" pitchFamily="18" charset="2"/>
              </a:rPr>
              <a:t>   m</a:t>
            </a:r>
            <a:r>
              <a:rPr lang="en-US" sz="2800" baseline="-25000" dirty="0">
                <a:latin typeface="Cambria Math"/>
                <a:cs typeface="Cambria Math"/>
                <a:sym typeface="Symbol" pitchFamily="18" charset="2"/>
              </a:rPr>
              <a:t>2 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  <a:defRPr/>
            </a:pPr>
            <a:endParaRPr lang="en-US" baseline="-25000" dirty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  <a:defRPr/>
            </a:pPr>
            <a:r>
              <a:rPr lang="en-US" sz="2400" dirty="0">
                <a:sym typeface="Symbol" pitchFamily="18" charset="2"/>
              </a:rPr>
              <a:t>Enough redundancy in English and ASCII encoding that:</a:t>
            </a:r>
          </a:p>
          <a:p>
            <a:pPr lvl="1"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r>
              <a:rPr lang="en-US" sz="3600" dirty="0">
                <a:sym typeface="Symbol" pitchFamily="18" charset="2"/>
              </a:rPr>
              <a:t>			 </a:t>
            </a:r>
            <a:r>
              <a:rPr lang="en-US" sz="2800" dirty="0">
                <a:latin typeface="Cambria Math"/>
                <a:cs typeface="Cambria Math"/>
                <a:sym typeface="Symbol" pitchFamily="18" charset="2"/>
              </a:rPr>
              <a:t>m</a:t>
            </a:r>
            <a:r>
              <a:rPr lang="en-US" sz="2800" baseline="-25000" dirty="0">
                <a:latin typeface="Cambria Math"/>
                <a:cs typeface="Cambria Math"/>
                <a:sym typeface="Symbol" pitchFamily="18" charset="2"/>
              </a:rPr>
              <a:t>1</a:t>
            </a:r>
            <a:r>
              <a:rPr lang="en-US" sz="2800" dirty="0">
                <a:latin typeface="Cambria Math"/>
                <a:cs typeface="Cambria Math"/>
                <a:sym typeface="Symbol" pitchFamily="18" charset="2"/>
              </a:rPr>
              <a:t>   m</a:t>
            </a:r>
            <a:r>
              <a:rPr lang="en-US" sz="2800" baseline="-25000" dirty="0">
                <a:latin typeface="Cambria Math"/>
                <a:cs typeface="Cambria Math"/>
                <a:sym typeface="Symbol" pitchFamily="18" charset="2"/>
              </a:rPr>
              <a:t>2 </a:t>
            </a:r>
            <a:r>
              <a:rPr lang="en-US" sz="2800" b="1" dirty="0">
                <a:latin typeface="Cambria Math"/>
                <a:cs typeface="Cambria Math"/>
                <a:sym typeface="Symbol" pitchFamily="18" charset="2"/>
              </a:rPr>
              <a:t></a:t>
            </a:r>
            <a:r>
              <a:rPr lang="en-US" sz="2800" dirty="0">
                <a:latin typeface="Cambria Math"/>
                <a:cs typeface="Cambria Math"/>
                <a:sym typeface="Symbol" pitchFamily="18" charset="2"/>
              </a:rPr>
              <a:t>        m</a:t>
            </a:r>
            <a:r>
              <a:rPr lang="en-US" sz="2800" baseline="-25000" dirty="0">
                <a:latin typeface="Cambria Math"/>
                <a:cs typeface="Cambria Math"/>
                <a:sym typeface="Symbol" pitchFamily="18" charset="2"/>
              </a:rPr>
              <a:t>1</a:t>
            </a:r>
            <a:r>
              <a:rPr lang="en-US" sz="2800" dirty="0">
                <a:latin typeface="Cambria Math"/>
                <a:cs typeface="Cambria Math"/>
                <a:sym typeface="Symbol" pitchFamily="18" charset="2"/>
              </a:rPr>
              <a:t> ,  m</a:t>
            </a:r>
            <a:r>
              <a:rPr lang="en-US" sz="2800" baseline="-25000" dirty="0">
                <a:latin typeface="Cambria Math"/>
                <a:cs typeface="Cambria Math"/>
                <a:sym typeface="Symbol" pitchFamily="18" charset="2"/>
              </a:rPr>
              <a:t>2</a:t>
            </a:r>
            <a:endParaRPr lang="en-US" dirty="0">
              <a:latin typeface="Cambria Math"/>
              <a:cs typeface="Cambria Math"/>
              <a:sym typeface="Symbol" pitchFamily="18" charset="2"/>
            </a:endParaRPr>
          </a:p>
        </p:txBody>
      </p:sp>
      <p:sp>
        <p:nvSpPr>
          <p:cNvPr id="20484" name="AutoShape 4"/>
          <p:cNvSpPr>
            <a:spLocks/>
          </p:cNvSpPr>
          <p:nvPr/>
        </p:nvSpPr>
        <p:spPr bwMode="auto">
          <a:xfrm>
            <a:off x="1863969" y="2379132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C38E-FD6F-1941-899A-8AC051EB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secure cipher?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7" y="1600201"/>
            <a:ext cx="8814703" cy="48233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Attacker’s abilities:    </a:t>
            </a:r>
            <a:r>
              <a:rPr lang="en-US" b="1" dirty="0">
                <a:solidFill>
                  <a:srgbClr val="FF0000"/>
                </a:solidFill>
              </a:rPr>
              <a:t>obtains one ciphertext    </a:t>
            </a:r>
            <a:r>
              <a:rPr lang="en-US" sz="2000" dirty="0"/>
              <a:t>(for now)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2472"/>
              </a:spcBef>
              <a:buNone/>
            </a:pPr>
            <a:r>
              <a:rPr lang="en-US" dirty="0"/>
              <a:t>Possible security requirements:   </a:t>
            </a:r>
          </a:p>
          <a:p>
            <a:pPr marL="0" indent="0">
              <a:spcBef>
                <a:spcPts val="2472"/>
              </a:spcBef>
              <a:buNone/>
            </a:pPr>
            <a:r>
              <a:rPr lang="en-US" dirty="0"/>
              <a:t> attempt #1:  </a:t>
            </a:r>
            <a:r>
              <a:rPr lang="en-US" b="1" dirty="0">
                <a:solidFill>
                  <a:srgbClr val="FF0000"/>
                </a:solidFill>
              </a:rPr>
              <a:t>attacker cannot recover secret key</a:t>
            </a:r>
          </a:p>
          <a:p>
            <a:pPr marL="0" indent="0">
              <a:lnSpc>
                <a:spcPct val="140000"/>
              </a:lnSpc>
              <a:spcBef>
                <a:spcPts val="4872"/>
              </a:spcBef>
              <a:buNone/>
            </a:pPr>
            <a:r>
              <a:rPr lang="en-US" dirty="0"/>
              <a:t> attempt #2:  </a:t>
            </a:r>
            <a:r>
              <a:rPr lang="en-US" b="1" dirty="0">
                <a:solidFill>
                  <a:srgbClr val="FF0000"/>
                </a:solidFill>
              </a:rPr>
              <a:t>attacker cannot recover all of plaintext</a:t>
            </a:r>
          </a:p>
          <a:p>
            <a:pPr marL="0" indent="0">
              <a:lnSpc>
                <a:spcPct val="140000"/>
              </a:lnSpc>
              <a:spcBef>
                <a:spcPts val="4872"/>
              </a:spcBef>
              <a:buNone/>
            </a:pPr>
            <a:r>
              <a:rPr lang="en-US" dirty="0"/>
              <a:t>Shannon’s information-theoretic </a:t>
            </a:r>
            <a:r>
              <a:rPr lang="en-US" b="1" dirty="0"/>
              <a:t>perfect secrecy</a:t>
            </a:r>
            <a:r>
              <a:rPr lang="en-US" dirty="0"/>
              <a:t>:</a:t>
            </a:r>
          </a:p>
          <a:p>
            <a:pPr marL="18000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ciphertext should reveal no “info” about plaintext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2929"/>
              </p:ext>
            </p:extLst>
          </p:nvPr>
        </p:nvGraphicFramePr>
        <p:xfrm>
          <a:off x="1912858" y="3522660"/>
          <a:ext cx="22479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" name="Equation" r:id="rId3" imgW="800100" imgH="203200" progId="Equation.3">
                  <p:embed/>
                </p:oleObj>
              </mc:Choice>
              <mc:Fallback>
                <p:oleObj name="Equation" r:id="rId3" imgW="800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2858" y="3522660"/>
                        <a:ext cx="2247900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792639"/>
              </p:ext>
            </p:extLst>
          </p:nvPr>
        </p:nvGraphicFramePr>
        <p:xfrm>
          <a:off x="1895476" y="4645026"/>
          <a:ext cx="52800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" name="Equation" r:id="rId5" imgW="1879600" imgH="266700" progId="Equation.3">
                  <p:embed/>
                </p:oleObj>
              </mc:Choice>
              <mc:Fallback>
                <p:oleObj name="Equation" r:id="rId5" imgW="1879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5476" y="4645026"/>
                        <a:ext cx="5280025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3861" y="3525152"/>
            <a:ext cx="2374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Insecure: </a:t>
            </a:r>
            <a:r>
              <a:rPr lang="en-US" sz="2400" b="1" dirty="0">
                <a:solidFill>
                  <a:srgbClr val="FF0000"/>
                </a:solidFill>
              </a:rPr>
              <a:t>leaks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3104" y="4789558"/>
            <a:ext cx="2478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Insecure: </a:t>
            </a:r>
            <a:r>
              <a:rPr lang="en-US" sz="2400" b="1" dirty="0">
                <a:solidFill>
                  <a:srgbClr val="FF0000"/>
                </a:solidFill>
              </a:rPr>
              <a:t>leaks m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313500-126C-014D-9DD1-A673FBB7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the attacker (also for PK)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ea typeface="Tahoma"/>
              </a:rPr>
              <a:t>Chosen-plaintext attack (CPA)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ea typeface="Tahoma"/>
              </a:rPr>
              <a:t>The adversary has access to an </a:t>
            </a:r>
            <a:r>
              <a:rPr lang="en-US" b="1" dirty="0">
                <a:ea typeface="Tahoma"/>
              </a:rPr>
              <a:t>encryption</a:t>
            </a:r>
            <a:r>
              <a:rPr lang="en-US" dirty="0">
                <a:ea typeface="Tahoma"/>
              </a:rPr>
              <a:t> oracle: he can choose plaintexts and get their corresponding </a:t>
            </a:r>
            <a:r>
              <a:rPr lang="en-US" dirty="0" err="1">
                <a:ea typeface="Tahoma"/>
              </a:rPr>
              <a:t>ciphertexts</a:t>
            </a:r>
            <a:endParaRPr lang="en-US" dirty="0">
              <a:ea typeface="Tahoma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Tahoma"/>
              </a:rPr>
              <a:t>Chosen-</a:t>
            </a:r>
            <a:r>
              <a:rPr lang="en-US" dirty="0" err="1">
                <a:ea typeface="Tahoma"/>
              </a:rPr>
              <a:t>ciphertext</a:t>
            </a:r>
            <a:r>
              <a:rPr lang="en-US" dirty="0">
                <a:ea typeface="Tahoma"/>
              </a:rPr>
              <a:t> attack (CCA)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ea typeface="Tahoma"/>
              </a:rPr>
              <a:t>The attacker has access to a </a:t>
            </a:r>
            <a:r>
              <a:rPr lang="en-US" b="1" dirty="0">
                <a:ea typeface="Tahoma"/>
              </a:rPr>
              <a:t>decryption</a:t>
            </a:r>
            <a:r>
              <a:rPr lang="en-US" dirty="0">
                <a:ea typeface="Tahoma"/>
              </a:rPr>
              <a:t> oracle: he can choose </a:t>
            </a:r>
            <a:r>
              <a:rPr lang="en-US" dirty="0" err="1">
                <a:ea typeface="Tahoma"/>
              </a:rPr>
              <a:t>ciphertexts</a:t>
            </a:r>
            <a:r>
              <a:rPr lang="en-US" dirty="0">
                <a:ea typeface="Tahoma"/>
              </a:rPr>
              <a:t> (other than the </a:t>
            </a:r>
            <a:r>
              <a:rPr lang="en-US" dirty="0" err="1">
                <a:ea typeface="Tahoma"/>
              </a:rPr>
              <a:t>ciphertext</a:t>
            </a:r>
            <a:r>
              <a:rPr lang="en-US" dirty="0">
                <a:ea typeface="Tahoma"/>
              </a:rPr>
              <a:t> he is challenged with) and get their corresponding plaintext</a:t>
            </a:r>
          </a:p>
          <a:p>
            <a:pPr lvl="1">
              <a:lnSpc>
                <a:spcPct val="130000"/>
              </a:lnSpc>
            </a:pPr>
            <a:r>
              <a:rPr lang="en-US">
                <a:ea typeface="Tahoma"/>
              </a:rPr>
              <a:t>More powerful than CPA</a:t>
            </a:r>
            <a:endParaRPr lang="en-US" dirty="0">
              <a:ea typeface="Tahom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213CA-4EB8-4741-8128-7EF1C406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4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What’s crypto?</a:t>
            </a:r>
          </a:p>
          <a:p>
            <a:r>
              <a:rPr lang="en-US" dirty="0"/>
              <a:t>Symmetric-key encryption</a:t>
            </a:r>
          </a:p>
          <a:p>
            <a:r>
              <a:rPr lang="en-US" dirty="0"/>
              <a:t>Crypto hash functions</a:t>
            </a:r>
          </a:p>
          <a:p>
            <a:r>
              <a:rPr lang="en-US" dirty="0"/>
              <a:t>Integrity</a:t>
            </a:r>
          </a:p>
          <a:p>
            <a:r>
              <a:rPr lang="en-US" dirty="0"/>
              <a:t>Trusted 3</a:t>
            </a:r>
            <a:r>
              <a:rPr lang="en-US" baseline="30000" dirty="0"/>
              <a:t>rd</a:t>
            </a:r>
            <a:r>
              <a:rPr lang="en-US" dirty="0"/>
              <a:t> parties</a:t>
            </a:r>
          </a:p>
          <a:p>
            <a:r>
              <a:rPr lang="en-US" dirty="0"/>
              <a:t>Public-key encryption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EB3056-A8ED-B746-A1AF-A2D188E2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3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7" y="3854825"/>
            <a:ext cx="8727141" cy="256876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dirty="0">
                <a:latin typeface="Tahoma" pitchFamily="34" charset="0"/>
              </a:rPr>
              <a:t>Canonical examples:</a:t>
            </a:r>
          </a:p>
          <a:p>
            <a:pPr marL="457200" indent="-457200">
              <a:lnSpc>
                <a:spcPct val="150000"/>
              </a:lnSpc>
              <a:spcBef>
                <a:spcPts val="1000"/>
              </a:spcBef>
              <a:buFontTx/>
              <a:buAutoNum type="arabicPeriod"/>
            </a:pPr>
            <a:r>
              <a:rPr lang="en-US" dirty="0">
                <a:latin typeface="Tahoma" pitchFamily="34" charset="0"/>
              </a:rPr>
              <a:t>3DES:   n= 64 bits,    k = 168 bits</a:t>
            </a:r>
          </a:p>
          <a:p>
            <a:pPr marL="457200" indent="-457200">
              <a:lnSpc>
                <a:spcPct val="150000"/>
              </a:lnSpc>
              <a:spcBef>
                <a:spcPts val="1000"/>
              </a:spcBef>
              <a:buFontTx/>
              <a:buAutoNum type="arabicPeriod"/>
            </a:pPr>
            <a:r>
              <a:rPr lang="en-US" dirty="0">
                <a:latin typeface="Tahoma" pitchFamily="34" charset="0"/>
              </a:rPr>
              <a:t>AES:     n=128 bits,   k = 128, 192, 256 bits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dirty="0"/>
              <a:t>IV handled as part of PT block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082987" y="2005510"/>
            <a:ext cx="1371600" cy="74295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E, D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68987" y="2160985"/>
            <a:ext cx="2209800" cy="432000"/>
          </a:xfrm>
          <a:prstGeom prst="rect">
            <a:avLst/>
          </a:prstGeom>
          <a:solidFill>
            <a:srgbClr val="800000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ahoma"/>
                <a:cs typeface="Tahoma"/>
              </a:rPr>
              <a:t>Ciphertext</a:t>
            </a:r>
            <a:r>
              <a:rPr lang="en-US" dirty="0">
                <a:latin typeface="Tahoma"/>
                <a:cs typeface="Tahoma"/>
              </a:rPr>
              <a:t> Block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051742" y="1805455"/>
            <a:ext cx="80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n bits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984187" y="2160985"/>
            <a:ext cx="2209800" cy="432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Plaintext Block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98090" y="1781087"/>
            <a:ext cx="80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n bits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273487" y="3205660"/>
            <a:ext cx="990600" cy="43200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Key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264087" y="3227091"/>
            <a:ext cx="793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k bits</a:t>
            </a:r>
          </a:p>
        </p:txBody>
      </p:sp>
      <p:cxnSp>
        <p:nvCxnSpPr>
          <p:cNvPr id="16" name="Straight Arrow Connector 15"/>
          <p:cNvCxnSpPr>
            <a:stCxn id="9" idx="3"/>
            <a:endCxn id="4" idx="1"/>
          </p:cNvCxnSpPr>
          <p:nvPr/>
        </p:nvCxnSpPr>
        <p:spPr>
          <a:xfrm>
            <a:off x="4193987" y="2376985"/>
            <a:ext cx="889000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  <a:endCxn id="7" idx="1"/>
          </p:cNvCxnSpPr>
          <p:nvPr/>
        </p:nvCxnSpPr>
        <p:spPr>
          <a:xfrm>
            <a:off x="6454587" y="2376985"/>
            <a:ext cx="914400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0"/>
            <a:endCxn id="4" idx="2"/>
          </p:cNvCxnSpPr>
          <p:nvPr/>
        </p:nvCxnSpPr>
        <p:spPr>
          <a:xfrm flipV="1">
            <a:off x="5768787" y="274846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A01A894-2416-F44D-B045-5CC7612F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Building a block cipher</a:t>
            </a:r>
          </a:p>
        </p:txBody>
      </p:sp>
      <p:sp>
        <p:nvSpPr>
          <p:cNvPr id="2458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579438" algn="l"/>
                <a:tab pos="2743200" algn="l"/>
              </a:tabLst>
            </a:pPr>
            <a:r>
              <a:rPr lang="en-US" sz="2400" dirty="0"/>
              <a:t>Input:  (m, k)</a:t>
            </a:r>
          </a:p>
          <a:p>
            <a:pPr marL="0" indent="0">
              <a:buNone/>
              <a:tabLst>
                <a:tab pos="579438" algn="l"/>
                <a:tab pos="2743200" algn="l"/>
              </a:tabLst>
            </a:pPr>
            <a:r>
              <a:rPr lang="en-US" sz="2400" dirty="0"/>
              <a:t>	Repeat simple “mixing” operation several times</a:t>
            </a:r>
          </a:p>
          <a:p>
            <a:pPr marL="0" indent="0">
              <a:buNone/>
              <a:tabLst>
                <a:tab pos="579438" algn="l"/>
                <a:tab pos="2743200" algn="l"/>
              </a:tabLst>
            </a:pPr>
            <a:r>
              <a:rPr lang="en-US" sz="2400" dirty="0"/>
              <a:t>	</a:t>
            </a:r>
            <a:r>
              <a:rPr lang="en-US" sz="2400" dirty="0">
                <a:sym typeface="Symbol" pitchFamily="18" charset="2"/>
              </a:rPr>
              <a:t>  </a:t>
            </a:r>
            <a:r>
              <a:rPr lang="en-US" sz="2400" dirty="0"/>
              <a:t>DES:	Repeat  16  times:</a:t>
            </a:r>
          </a:p>
          <a:p>
            <a:pPr marL="0" indent="0">
              <a:buNone/>
              <a:tabLst>
                <a:tab pos="579438" algn="l"/>
                <a:tab pos="2743200" algn="l"/>
              </a:tabLst>
            </a:pPr>
            <a:endParaRPr lang="en-US" sz="2400" dirty="0"/>
          </a:p>
          <a:p>
            <a:pPr marL="0" indent="0">
              <a:buNone/>
              <a:tabLst>
                <a:tab pos="579438" algn="l"/>
                <a:tab pos="2743200" algn="l"/>
              </a:tabLst>
            </a:pPr>
            <a:endParaRPr lang="en-US" sz="2400" dirty="0"/>
          </a:p>
          <a:p>
            <a:pPr marL="0" indent="0">
              <a:buNone/>
              <a:tabLst>
                <a:tab pos="579438" algn="l"/>
                <a:tab pos="2743200" algn="l"/>
              </a:tabLst>
            </a:pPr>
            <a:r>
              <a:rPr lang="en-US" sz="2400" dirty="0"/>
              <a:t>	</a:t>
            </a:r>
            <a:r>
              <a:rPr lang="en-US" sz="2400" dirty="0">
                <a:sym typeface="Symbol" pitchFamily="18" charset="2"/>
              </a:rPr>
              <a:t>  </a:t>
            </a:r>
            <a:r>
              <a:rPr lang="en-US" sz="2400" dirty="0"/>
              <a:t>AES-128:	Mixing step repeated 10 times</a:t>
            </a:r>
          </a:p>
          <a:p>
            <a:pPr marL="0" indent="0">
              <a:buNone/>
              <a:tabLst>
                <a:tab pos="579438" algn="l"/>
                <a:tab pos="2743200" algn="l"/>
              </a:tabLst>
            </a:pPr>
            <a:endParaRPr lang="en-US" sz="2400" dirty="0"/>
          </a:p>
          <a:p>
            <a:pPr marL="0" indent="0">
              <a:buNone/>
              <a:tabLst>
                <a:tab pos="579438" algn="l"/>
                <a:tab pos="2743200" algn="l"/>
              </a:tabLst>
            </a:pPr>
            <a:r>
              <a:rPr lang="en-US" sz="2400" dirty="0"/>
              <a:t>Difficult to design:     must resist subtle attacks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379259" y="3429000"/>
            <a:ext cx="2895600" cy="1066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4474513" y="3562351"/>
            <a:ext cx="2863852" cy="887413"/>
            <a:chOff x="2640" y="1953"/>
            <a:chExt cx="1804" cy="559"/>
          </a:xfrm>
        </p:grpSpPr>
        <p:sp>
          <p:nvSpPr>
            <p:cNvPr id="50180" name="Text Box 4"/>
            <p:cNvSpPr txBox="1">
              <a:spLocks noChangeArrowheads="1"/>
            </p:cNvSpPr>
            <p:nvPr/>
          </p:nvSpPr>
          <p:spPr bwMode="auto">
            <a:xfrm>
              <a:off x="2749" y="1953"/>
              <a:ext cx="1695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  <a:r>
                <a:rPr lang="en-US" sz="2400" baseline="-250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</a:t>
              </a: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 </a:t>
              </a:r>
              <a:r>
                <a:rPr lang="en-US" sz="2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m</a:t>
              </a:r>
              <a:r>
                <a:rPr lang="en-US" sz="2400" baseline="-250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R</a:t>
              </a:r>
              <a:endParaRPr lang="en-US" sz="2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en-US" sz="2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m</a:t>
              </a:r>
              <a:r>
                <a:rPr lang="en-US" sz="2400" baseline="-250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R</a:t>
              </a: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  </a:t>
              </a:r>
              <a:r>
                <a:rPr lang="en-US" sz="2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m</a:t>
              </a:r>
              <a:r>
                <a:rPr lang="en-US" sz="2400" baseline="-250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L</a:t>
              </a:r>
              <a:r>
                <a:rPr lang="en-US" sz="2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F</a:t>
              </a: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(</a:t>
              </a:r>
              <a:r>
                <a:rPr lang="en-US" sz="2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k,m</a:t>
              </a:r>
              <a:r>
                <a:rPr lang="en-US" sz="2400" baseline="-250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R</a:t>
              </a: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50181" name="AutoShape 5"/>
            <p:cNvSpPr>
              <a:spLocks/>
            </p:cNvSpPr>
            <p:nvPr/>
          </p:nvSpPr>
          <p:spPr bwMode="auto">
            <a:xfrm>
              <a:off x="2640" y="1968"/>
              <a:ext cx="144" cy="528"/>
            </a:xfrm>
            <a:prstGeom prst="leftBrace">
              <a:avLst>
                <a:gd name="adj1" fmla="val 3055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268942" y="5674989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736EF-2926-4048-B11B-0D889986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E80F4-9C28-4B45-A25F-54A66052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A0B4A-D081-404C-86FA-DDD45EFC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53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Built by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7" y="5065941"/>
            <a:ext cx="8727141" cy="13576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R(</a:t>
            </a:r>
            <a:r>
              <a:rPr lang="en-US" dirty="0" err="1"/>
              <a:t>k,m</a:t>
            </a:r>
            <a:r>
              <a:rPr lang="en-US" dirty="0"/>
              <a:t>) is called a round function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for  3DES (n=48),      for AES-128  (n=10)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562600" y="1755910"/>
            <a:ext cx="1143000" cy="431999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/>
                <a:cs typeface="Tahoma"/>
              </a:rPr>
              <a:t>key  k</a:t>
            </a:r>
          </a:p>
        </p:txBody>
      </p:sp>
      <p:sp>
        <p:nvSpPr>
          <p:cNvPr id="5" name="Trapezoid 4"/>
          <p:cNvSpPr/>
          <p:nvPr/>
        </p:nvSpPr>
        <p:spPr bwMode="auto">
          <a:xfrm>
            <a:off x="3276600" y="2187908"/>
            <a:ext cx="5715000" cy="685800"/>
          </a:xfrm>
          <a:prstGeom prst="trapezoid">
            <a:avLst>
              <a:gd name="adj" fmla="val 243342"/>
            </a:avLst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/>
                <a:cs typeface="Tahoma"/>
              </a:rPr>
              <a:t>key expansion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78702" y="2873710"/>
            <a:ext cx="645600" cy="431999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/>
                <a:cs typeface="Tahoma"/>
              </a:rPr>
              <a:t>k</a:t>
            </a:r>
            <a:r>
              <a:rPr lang="en-US" sz="2000" baseline="-25000" dirty="0">
                <a:latin typeface="Tahoma"/>
                <a:cs typeface="Tahoma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57698" y="2873710"/>
            <a:ext cx="647702" cy="431999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/>
                <a:cs typeface="Tahoma"/>
              </a:rPr>
              <a:t>k</a:t>
            </a:r>
            <a:r>
              <a:rPr lang="en-US" sz="2000" baseline="-25000" dirty="0">
                <a:latin typeface="Tahoma"/>
                <a:cs typeface="Tahoma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602800" y="2873710"/>
            <a:ext cx="645600" cy="431999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/>
                <a:cs typeface="Tahoma"/>
              </a:rPr>
              <a:t>k</a:t>
            </a:r>
            <a:r>
              <a:rPr lang="en-US" sz="2000" baseline="-25000" dirty="0">
                <a:latin typeface="Tahoma"/>
                <a:cs typeface="Tahoma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343900" y="2873710"/>
            <a:ext cx="647701" cy="431999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n</a:t>
            </a:r>
            <a:endParaRPr lang="en-US" sz="2000" baseline="-25000" dirty="0">
              <a:latin typeface="Tahoma"/>
              <a:cs typeface="Tahoma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2985307" y="3922552"/>
            <a:ext cx="1230291" cy="647701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/>
                <a:cs typeface="Tahoma"/>
              </a:rPr>
              <a:t>R(k</a:t>
            </a:r>
            <a:r>
              <a:rPr lang="en-US" sz="2000" baseline="-25000" dirty="0">
                <a:latin typeface="Tahoma"/>
                <a:cs typeface="Tahoma"/>
              </a:rPr>
              <a:t>1</a:t>
            </a:r>
            <a:r>
              <a:rPr lang="en-US" sz="2000" dirty="0">
                <a:latin typeface="Tahoma"/>
                <a:cs typeface="Tahoma"/>
              </a:rPr>
              <a:t>, </a:t>
            </a:r>
            <a:r>
              <a:rPr lang="en-US" sz="2000" dirty="0">
                <a:latin typeface="Tahoma"/>
                <a:cs typeface="Tahoma"/>
                <a:sym typeface="Symbol"/>
              </a:rPr>
              <a:t>)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16200000">
            <a:off x="4166404" y="3922553"/>
            <a:ext cx="1230293" cy="647701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/>
                <a:cs typeface="Tahoma"/>
              </a:rPr>
              <a:t>R(k</a:t>
            </a:r>
            <a:r>
              <a:rPr lang="en-US" sz="2000" baseline="-25000" dirty="0">
                <a:latin typeface="Tahoma"/>
                <a:cs typeface="Tahoma"/>
              </a:rPr>
              <a:t>2</a:t>
            </a:r>
            <a:r>
              <a:rPr lang="en-US" sz="2000" dirty="0">
                <a:latin typeface="Tahoma"/>
                <a:cs typeface="Tahoma"/>
              </a:rPr>
              <a:t>, </a:t>
            </a:r>
            <a:r>
              <a:rPr lang="en-US" sz="2000" dirty="0">
                <a:latin typeface="Tahoma"/>
                <a:cs typeface="Tahoma"/>
                <a:sym typeface="Symbol"/>
              </a:rPr>
              <a:t>)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5309405" y="3922552"/>
            <a:ext cx="1230291" cy="647701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/>
                <a:cs typeface="Tahoma"/>
              </a:rPr>
              <a:t>R(k</a:t>
            </a:r>
            <a:r>
              <a:rPr lang="en-US" sz="2000" baseline="-25000" dirty="0">
                <a:latin typeface="Tahoma"/>
                <a:cs typeface="Tahoma"/>
              </a:rPr>
              <a:t>3</a:t>
            </a:r>
            <a:r>
              <a:rPr lang="en-US" sz="2000" dirty="0">
                <a:latin typeface="Tahoma"/>
                <a:cs typeface="Tahoma"/>
              </a:rPr>
              <a:t>, </a:t>
            </a:r>
            <a:r>
              <a:rPr lang="en-US" sz="2000" dirty="0">
                <a:latin typeface="Tahoma"/>
                <a:cs typeface="Tahoma"/>
                <a:sym typeface="Symbol"/>
              </a:rPr>
              <a:t>)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16200000">
            <a:off x="8052605" y="3922552"/>
            <a:ext cx="1230291" cy="647701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/>
                <a:cs typeface="Tahoma"/>
              </a:rPr>
              <a:t>R(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n</a:t>
            </a:r>
            <a:r>
              <a:rPr lang="en-US" sz="2000" dirty="0">
                <a:latin typeface="Tahoma"/>
                <a:cs typeface="Tahoma"/>
              </a:rPr>
              <a:t>, </a:t>
            </a:r>
            <a:r>
              <a:rPr lang="en-US" sz="2000" dirty="0">
                <a:latin typeface="Tahoma"/>
                <a:cs typeface="Tahoma"/>
                <a:sym typeface="Symbol"/>
              </a:rPr>
              <a:t>)</a:t>
            </a:r>
            <a:endParaRPr lang="en-US" sz="2000" dirty="0">
              <a:latin typeface="Tahoma"/>
              <a:cs typeface="Tahoma"/>
            </a:endParaRPr>
          </a:p>
        </p:txBody>
      </p:sp>
      <p:cxnSp>
        <p:nvCxnSpPr>
          <p:cNvPr id="15" name="Straight Arrow Connector 14"/>
          <p:cNvCxnSpPr>
            <a:stCxn id="7" idx="2"/>
            <a:endCxn id="11" idx="3"/>
          </p:cNvCxnSpPr>
          <p:nvPr/>
        </p:nvCxnSpPr>
        <p:spPr bwMode="auto">
          <a:xfrm flipH="1">
            <a:off x="3600452" y="3305708"/>
            <a:ext cx="1050" cy="32554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12" idx="3"/>
          </p:cNvCxnSpPr>
          <p:nvPr/>
        </p:nvCxnSpPr>
        <p:spPr bwMode="auto">
          <a:xfrm>
            <a:off x="4781550" y="3305708"/>
            <a:ext cx="1" cy="32554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3" idx="3"/>
          </p:cNvCxnSpPr>
          <p:nvPr/>
        </p:nvCxnSpPr>
        <p:spPr bwMode="auto">
          <a:xfrm flipH="1">
            <a:off x="5924550" y="3305708"/>
            <a:ext cx="1050" cy="32554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14" idx="3"/>
          </p:cNvCxnSpPr>
          <p:nvPr/>
        </p:nvCxnSpPr>
        <p:spPr bwMode="auto">
          <a:xfrm>
            <a:off x="8667750" y="3305708"/>
            <a:ext cx="0" cy="32554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  <a:endCxn id="12" idx="0"/>
          </p:cNvCxnSpPr>
          <p:nvPr/>
        </p:nvCxnSpPr>
        <p:spPr bwMode="auto">
          <a:xfrm>
            <a:off x="3924303" y="4246402"/>
            <a:ext cx="533397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2"/>
            <a:endCxn id="13" idx="0"/>
          </p:cNvCxnSpPr>
          <p:nvPr/>
        </p:nvCxnSpPr>
        <p:spPr bwMode="auto">
          <a:xfrm flipV="1">
            <a:off x="5105401" y="4246402"/>
            <a:ext cx="495299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 bwMode="auto">
          <a:xfrm>
            <a:off x="6248400" y="4246401"/>
            <a:ext cx="533400" cy="0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4" idx="0"/>
          </p:cNvCxnSpPr>
          <p:nvPr/>
        </p:nvCxnSpPr>
        <p:spPr bwMode="auto">
          <a:xfrm>
            <a:off x="8049433" y="4246401"/>
            <a:ext cx="294466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  <a:endCxn id="27" idx="1"/>
          </p:cNvCxnSpPr>
          <p:nvPr/>
        </p:nvCxnSpPr>
        <p:spPr bwMode="auto">
          <a:xfrm>
            <a:off x="8991600" y="4246401"/>
            <a:ext cx="533400" cy="1350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6" idx="3"/>
            <a:endCxn id="11" idx="0"/>
          </p:cNvCxnSpPr>
          <p:nvPr/>
        </p:nvCxnSpPr>
        <p:spPr bwMode="auto">
          <a:xfrm>
            <a:off x="2772231" y="4244585"/>
            <a:ext cx="504370" cy="181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6705600" y="4246401"/>
            <a:ext cx="1219200" cy="0"/>
          </a:xfrm>
          <a:prstGeom prst="line">
            <a:avLst/>
          </a:prstGeom>
          <a:ln w="38100" cmpd="sng"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1" y="3982975"/>
            <a:ext cx="486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m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25000" y="3998297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c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51713" y="2662397"/>
            <a:ext cx="777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5400" b="1" kern="0" dirty="0">
                <a:solidFill>
                  <a:sysClr val="windowText" lastClr="000000"/>
                </a:solidFill>
                <a:latin typeface="Tahoma"/>
                <a:cs typeface="Tahoma"/>
              </a:rPr>
              <a:t>⋯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2884BD55-2318-9542-98B2-00E3F72E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71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36035" y="1658815"/>
            <a:ext cx="14478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83835" y="1658815"/>
            <a:ext cx="14478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1635" y="1658815"/>
            <a:ext cx="14478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914400" algn="l"/>
              </a:tabLst>
            </a:pPr>
            <a:r>
              <a:rPr lang="en-US" sz="2600" dirty="0"/>
              <a:t>	msg =   </a:t>
            </a:r>
            <a:r>
              <a:rPr lang="en-US" sz="2600" dirty="0">
                <a:latin typeface="Courier New"/>
                <a:cs typeface="Courier New"/>
              </a:rPr>
              <a:t>“</a:t>
            </a:r>
            <a:r>
              <a:rPr lang="en-US" sz="2400" dirty="0">
                <a:latin typeface="Courier New"/>
                <a:cs typeface="Courier New"/>
              </a:rPr>
              <a:t>The unknown messages is: XXXX … </a:t>
            </a:r>
            <a:r>
              <a:rPr lang="en-US" sz="2600" dirty="0">
                <a:latin typeface="Courier New"/>
                <a:cs typeface="Courier New"/>
              </a:rPr>
              <a:t>”</a:t>
            </a:r>
          </a:p>
          <a:p>
            <a:pPr marL="0" indent="0">
              <a:buNone/>
              <a:tabLst>
                <a:tab pos="914400" algn="l"/>
              </a:tabLst>
            </a:pPr>
            <a:r>
              <a:rPr lang="en-US" sz="2600" dirty="0"/>
              <a:t>	CT    =  </a:t>
            </a:r>
            <a:r>
              <a:rPr lang="en-US" sz="2400" dirty="0"/>
              <a:t>         c</a:t>
            </a:r>
            <a:r>
              <a:rPr lang="en-US" sz="2400" baseline="-25000" dirty="0"/>
              <a:t>1 </a:t>
            </a:r>
            <a:r>
              <a:rPr lang="en-US" sz="2400" dirty="0"/>
              <a:t>            c</a:t>
            </a:r>
            <a:r>
              <a:rPr lang="en-US" sz="2400" baseline="-25000" dirty="0"/>
              <a:t>2</a:t>
            </a:r>
            <a:r>
              <a:rPr lang="en-US" sz="2400" dirty="0"/>
              <a:t>             c</a:t>
            </a:r>
            <a:r>
              <a:rPr lang="en-US" sz="2400" baseline="-25000" dirty="0"/>
              <a:t>3</a:t>
            </a:r>
            <a:r>
              <a:rPr lang="en-US" sz="2400" dirty="0"/>
              <a:t>           c</a:t>
            </a:r>
            <a:r>
              <a:rPr lang="en-US" sz="2400" baseline="-25000" dirty="0"/>
              <a:t>4</a:t>
            </a:r>
            <a:r>
              <a:rPr lang="en-US" sz="2400" dirty="0"/>
              <a:t>   </a:t>
            </a:r>
            <a:r>
              <a:rPr lang="en-US" sz="2000" dirty="0"/>
              <a:t> …</a:t>
            </a:r>
          </a:p>
          <a:p>
            <a:pPr marL="0" indent="0">
              <a:buNone/>
              <a:tabLst>
                <a:tab pos="914400" algn="l"/>
              </a:tabLst>
            </a:pPr>
            <a:r>
              <a:rPr lang="en-US" sz="2600" b="1" dirty="0"/>
              <a:t>Goal</a:t>
            </a:r>
            <a:r>
              <a:rPr lang="en-US" sz="2600" dirty="0"/>
              <a:t>:    find   k ∈ {0,1}</a:t>
            </a:r>
            <a:r>
              <a:rPr lang="en-US" sz="2600" baseline="30000" dirty="0"/>
              <a:t>56</a:t>
            </a:r>
            <a:r>
              <a:rPr lang="en-US" sz="2600" dirty="0"/>
              <a:t>   </a:t>
            </a:r>
            <a:r>
              <a:rPr lang="en-US" sz="2600" dirty="0" err="1"/>
              <a:t>s.t.</a:t>
            </a:r>
            <a:r>
              <a:rPr lang="en-US" sz="2600" dirty="0"/>
              <a:t>    DES(k, m</a:t>
            </a:r>
            <a:r>
              <a:rPr lang="en-US" sz="2600" baseline="-25000" dirty="0"/>
              <a:t>i</a:t>
            </a:r>
            <a:r>
              <a:rPr lang="en-US" sz="2600" dirty="0"/>
              <a:t>) = c</a:t>
            </a:r>
            <a:r>
              <a:rPr lang="en-US" sz="2600" baseline="-25000" dirty="0"/>
              <a:t>i </a:t>
            </a:r>
            <a:r>
              <a:rPr lang="en-US" sz="2600" dirty="0"/>
              <a:t>  for  </a:t>
            </a:r>
            <a:r>
              <a:rPr lang="en-US" sz="2600" dirty="0" err="1"/>
              <a:t>i</a:t>
            </a:r>
            <a:r>
              <a:rPr lang="en-US" sz="2600" dirty="0"/>
              <a:t>=1,2,3 </a:t>
            </a:r>
          </a:p>
          <a:p>
            <a:pPr marL="0" indent="0">
              <a:lnSpc>
                <a:spcPct val="70000"/>
              </a:lnSpc>
              <a:spcBef>
                <a:spcPts val="2376"/>
              </a:spcBef>
              <a:buNone/>
              <a:tabLst>
                <a:tab pos="914400" algn="l"/>
              </a:tabLst>
            </a:pPr>
            <a:r>
              <a:rPr lang="en-US" sz="2600" dirty="0"/>
              <a:t>1997:   Internet search  --  </a:t>
            </a:r>
            <a:r>
              <a:rPr lang="en-US" sz="2600" b="1" dirty="0"/>
              <a:t>3 months</a:t>
            </a:r>
          </a:p>
          <a:p>
            <a:pPr marL="0" indent="0">
              <a:lnSpc>
                <a:spcPct val="70000"/>
              </a:lnSpc>
              <a:buNone/>
              <a:tabLst>
                <a:tab pos="914400" algn="l"/>
              </a:tabLst>
            </a:pPr>
            <a:r>
              <a:rPr lang="en-US" sz="2600" dirty="0"/>
              <a:t>1998:   EFF machine (deep crack)  --  </a:t>
            </a:r>
            <a:r>
              <a:rPr lang="en-US" sz="2600" b="1" dirty="0"/>
              <a:t>3 days         </a:t>
            </a:r>
            <a:r>
              <a:rPr lang="en-US" sz="2600" dirty="0"/>
              <a:t>(250K $)</a:t>
            </a:r>
          </a:p>
          <a:p>
            <a:pPr marL="0" indent="0">
              <a:lnSpc>
                <a:spcPct val="70000"/>
              </a:lnSpc>
              <a:buNone/>
              <a:tabLst>
                <a:tab pos="914400" algn="l"/>
              </a:tabLst>
            </a:pPr>
            <a:r>
              <a:rPr lang="en-US" sz="2600" dirty="0"/>
              <a:t>1999:   combined search  --  </a:t>
            </a:r>
            <a:r>
              <a:rPr lang="en-US" sz="2600" b="1" dirty="0"/>
              <a:t>22 hours</a:t>
            </a:r>
          </a:p>
          <a:p>
            <a:pPr marL="0" indent="0">
              <a:lnSpc>
                <a:spcPct val="70000"/>
              </a:lnSpc>
              <a:buNone/>
              <a:tabLst>
                <a:tab pos="914400" algn="l"/>
              </a:tabLst>
            </a:pPr>
            <a:r>
              <a:rPr lang="en-US" sz="2600" dirty="0"/>
              <a:t>2006:   COPACOBANA (120 FPGAs) </a:t>
            </a:r>
            <a:r>
              <a:rPr lang="en-US" sz="2600" b="1" dirty="0"/>
              <a:t> --  7 days     </a:t>
            </a:r>
            <a:r>
              <a:rPr lang="en-US" sz="2600" dirty="0"/>
              <a:t>(10K $)</a:t>
            </a:r>
          </a:p>
          <a:p>
            <a:pPr marL="0" indent="0">
              <a:spcBef>
                <a:spcPts val="2424"/>
              </a:spcBef>
              <a:buNone/>
              <a:tabLst>
                <a:tab pos="914400" algn="l"/>
              </a:tabLst>
            </a:pPr>
            <a:r>
              <a:rPr lang="en-US" sz="2600" dirty="0"/>
              <a:t>⇒   56-bit ciphers should not be used  !!   </a:t>
            </a:r>
            <a:r>
              <a:rPr lang="en-US" sz="2200" dirty="0"/>
              <a:t>(128-bit key ⇒ 2</a:t>
            </a:r>
            <a:r>
              <a:rPr lang="en-US" sz="2200" baseline="30000" dirty="0"/>
              <a:t>72</a:t>
            </a:r>
            <a:r>
              <a:rPr lang="en-US" sz="2200" dirty="0"/>
              <a:t> days)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2E3976-B4D8-A044-9FB6-1F6218A2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Triple-DES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Strengthening DES against exhaustive search</a:t>
            </a:r>
          </a:p>
          <a:p>
            <a:pPr>
              <a:spcBef>
                <a:spcPts val="2376"/>
              </a:spcBef>
            </a:pPr>
            <a:r>
              <a:rPr lang="en-US" dirty="0"/>
              <a:t>Let  E : K × M ⟶ M  be a block cipher</a:t>
            </a:r>
          </a:p>
          <a:p>
            <a:pPr>
              <a:spcBef>
                <a:spcPts val="2376"/>
              </a:spcBef>
            </a:pPr>
            <a:r>
              <a:rPr lang="en-US" dirty="0"/>
              <a:t>Define    </a:t>
            </a:r>
            <a:r>
              <a:rPr lang="en-US" b="1" dirty="0"/>
              <a:t>3E</a:t>
            </a:r>
            <a:r>
              <a:rPr lang="en-US" dirty="0"/>
              <a:t>: K</a:t>
            </a:r>
            <a:r>
              <a:rPr lang="en-US" baseline="30000" dirty="0"/>
              <a:t>3</a:t>
            </a:r>
            <a:r>
              <a:rPr lang="en-US" dirty="0"/>
              <a:t> × M ⟶ M    as</a:t>
            </a:r>
          </a:p>
          <a:p>
            <a:pPr marL="0" indent="0">
              <a:spcBef>
                <a:spcPts val="2376"/>
              </a:spcBef>
              <a:buNone/>
            </a:pPr>
            <a:endParaRPr lang="en-US" dirty="0"/>
          </a:p>
          <a:p>
            <a:pPr marL="0" indent="0">
              <a:spcBef>
                <a:spcPts val="3576"/>
              </a:spcBef>
              <a:buNone/>
            </a:pPr>
            <a:r>
              <a:rPr lang="en-US" dirty="0"/>
              <a:t>For 3DES:    key-size = 3×56 = 168 bits.             			3×slower than DES.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067" y="3774017"/>
            <a:ext cx="7132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/>
                <a:cs typeface="Tahoma"/>
              </a:rPr>
              <a:t>3E</a:t>
            </a:r>
            <a:r>
              <a:rPr lang="en-US" sz="3600" dirty="0">
                <a:latin typeface="Tahoma"/>
                <a:cs typeface="Tahoma"/>
              </a:rPr>
              <a:t>(</a:t>
            </a:r>
            <a:r>
              <a:rPr lang="en-US" sz="2800" dirty="0">
                <a:latin typeface="Tahoma"/>
                <a:cs typeface="Tahoma"/>
              </a:rPr>
              <a:t> (k</a:t>
            </a:r>
            <a:r>
              <a:rPr lang="en-US" sz="2800" baseline="-25000" dirty="0">
                <a:latin typeface="Tahoma"/>
                <a:cs typeface="Tahoma"/>
              </a:rPr>
              <a:t>1</a:t>
            </a:r>
            <a:r>
              <a:rPr lang="en-US" sz="2800" dirty="0">
                <a:latin typeface="Tahoma"/>
                <a:cs typeface="Tahoma"/>
              </a:rPr>
              <a:t>,k</a:t>
            </a:r>
            <a:r>
              <a:rPr lang="en-US" sz="2800" baseline="-25000" dirty="0">
                <a:latin typeface="Tahoma"/>
                <a:cs typeface="Tahoma"/>
              </a:rPr>
              <a:t>2</a:t>
            </a:r>
            <a:r>
              <a:rPr lang="en-US" sz="2800" dirty="0">
                <a:latin typeface="Tahoma"/>
                <a:cs typeface="Tahoma"/>
              </a:rPr>
              <a:t>,k</a:t>
            </a:r>
            <a:r>
              <a:rPr lang="en-US" sz="2800" baseline="-25000" dirty="0">
                <a:latin typeface="Tahoma"/>
                <a:cs typeface="Tahoma"/>
              </a:rPr>
              <a:t>3</a:t>
            </a:r>
            <a:r>
              <a:rPr lang="en-US" sz="2800" dirty="0">
                <a:latin typeface="Tahoma"/>
                <a:cs typeface="Tahoma"/>
              </a:rPr>
              <a:t>), m</a:t>
            </a:r>
            <a:r>
              <a:rPr lang="en-US" sz="3600" dirty="0">
                <a:latin typeface="Tahoma"/>
                <a:cs typeface="Tahoma"/>
              </a:rPr>
              <a:t>)</a:t>
            </a:r>
            <a:r>
              <a:rPr lang="en-US" sz="2800" dirty="0">
                <a:latin typeface="Tahoma"/>
                <a:cs typeface="Tahoma"/>
              </a:rPr>
              <a:t> = E(k</a:t>
            </a:r>
            <a:r>
              <a:rPr lang="en-US" sz="2800" baseline="-25000" dirty="0">
                <a:latin typeface="Tahoma"/>
                <a:cs typeface="Tahoma"/>
              </a:rPr>
              <a:t>1</a:t>
            </a:r>
            <a:r>
              <a:rPr lang="en-US" sz="2800" dirty="0">
                <a:latin typeface="Tahoma"/>
                <a:cs typeface="Tahoma"/>
              </a:rPr>
              <a:t>, D(k</a:t>
            </a:r>
            <a:r>
              <a:rPr lang="en-US" sz="2800" baseline="-25000" dirty="0">
                <a:latin typeface="Tahoma"/>
                <a:cs typeface="Tahoma"/>
              </a:rPr>
              <a:t>2</a:t>
            </a:r>
            <a:r>
              <a:rPr lang="en-US" sz="2800" dirty="0">
                <a:latin typeface="Tahoma"/>
                <a:cs typeface="Tahoma"/>
              </a:rPr>
              <a:t>, E(k</a:t>
            </a:r>
            <a:r>
              <a:rPr lang="en-US" sz="2800" baseline="-25000" dirty="0">
                <a:latin typeface="Tahoma"/>
                <a:cs typeface="Tahoma"/>
              </a:rPr>
              <a:t>3</a:t>
            </a:r>
            <a:r>
              <a:rPr lang="en-US" sz="2800" dirty="0">
                <a:latin typeface="Tahoma"/>
                <a:cs typeface="Tahoma"/>
              </a:rPr>
              <a:t>, m)))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19249" y="4420350"/>
            <a:ext cx="2242853" cy="939683"/>
            <a:chOff x="6795248" y="4420349"/>
            <a:chExt cx="2242853" cy="939683"/>
          </a:xfrm>
        </p:grpSpPr>
        <p:sp>
          <p:nvSpPr>
            <p:cNvPr id="8" name="TextBox 7"/>
            <p:cNvSpPr txBox="1"/>
            <p:nvPr/>
          </p:nvSpPr>
          <p:spPr>
            <a:xfrm>
              <a:off x="7372298" y="4713701"/>
              <a:ext cx="16658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/>
                  <a:cs typeface="Tahoma"/>
                </a:rPr>
                <a:t>k</a:t>
              </a:r>
              <a:r>
                <a:rPr lang="en-US" baseline="-25000" dirty="0">
                  <a:latin typeface="Tahoma"/>
                  <a:cs typeface="Tahoma"/>
                </a:rPr>
                <a:t>1</a:t>
              </a:r>
              <a:r>
                <a:rPr lang="en-US" dirty="0">
                  <a:latin typeface="Tahoma"/>
                  <a:cs typeface="Tahoma"/>
                </a:rPr>
                <a:t> = k</a:t>
              </a:r>
              <a:r>
                <a:rPr lang="en-US" baseline="-25000" dirty="0">
                  <a:latin typeface="Tahoma"/>
                  <a:cs typeface="Tahoma"/>
                </a:rPr>
                <a:t>2</a:t>
              </a:r>
              <a:r>
                <a:rPr lang="en-US" dirty="0">
                  <a:latin typeface="Tahoma"/>
                  <a:cs typeface="Tahoma"/>
                </a:rPr>
                <a:t> = k</a:t>
              </a:r>
              <a:r>
                <a:rPr lang="en-US" baseline="-25000" dirty="0">
                  <a:latin typeface="Tahoma"/>
                  <a:cs typeface="Tahoma"/>
                </a:rPr>
                <a:t>3</a:t>
              </a:r>
            </a:p>
            <a:p>
              <a:r>
                <a:rPr lang="en-US" dirty="0">
                  <a:latin typeface="Tahoma"/>
                  <a:cs typeface="Tahoma"/>
                </a:rPr>
                <a:t>=&gt; single DES</a:t>
              </a: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6795248" y="4420349"/>
              <a:ext cx="577050" cy="61651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50B9C7-3385-C442-8842-5AC867CF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Encryption Standard </a:t>
            </a:r>
            <a:r>
              <a:rPr lang="en-US" sz="2800" dirty="0"/>
              <a:t>(AES)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Institute of Standards &amp; Technology NIST</a:t>
            </a:r>
          </a:p>
          <a:p>
            <a:pPr lvl="1"/>
            <a:r>
              <a:rPr lang="en-US" dirty="0"/>
              <a:t>Computer Security Research Center (CSRC)</a:t>
            </a:r>
          </a:p>
          <a:p>
            <a:pPr lvl="1"/>
            <a:r>
              <a:rPr lang="en-US" dirty="0">
                <a:hlinkClick r:id="rId2"/>
              </a:rPr>
              <a:t>http://csrc.nist.gov/</a:t>
            </a:r>
            <a:endParaRPr lang="en-US" dirty="0"/>
          </a:p>
          <a:p>
            <a:r>
              <a:rPr lang="en-US" dirty="0"/>
              <a:t>Uses the </a:t>
            </a:r>
            <a:r>
              <a:rPr lang="en-US" dirty="0" err="1"/>
              <a:t>Rijndael</a:t>
            </a:r>
            <a:r>
              <a:rPr lang="en-US" dirty="0"/>
              <a:t> algorithm </a:t>
            </a:r>
            <a:r>
              <a:rPr lang="en-US" sz="2000" dirty="0"/>
              <a:t>(by Dr. Joan Daemen &amp; Dr. Vincent </a:t>
            </a:r>
            <a:r>
              <a:rPr lang="en-US" sz="2000" dirty="0" err="1"/>
              <a:t>Rijmen</a:t>
            </a:r>
            <a:r>
              <a:rPr lang="en-US" sz="2000" dirty="0"/>
              <a:t>)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http://jda.noekeon.org/JDA_VRI_Rijndael_V2_1999.pdf</a:t>
            </a:r>
            <a:endParaRPr lang="en-US" dirty="0"/>
          </a:p>
          <a:p>
            <a:pPr lvl="1"/>
            <a:r>
              <a:rPr lang="en-US" dirty="0"/>
              <a:t>Adopted May 26, 2002</a:t>
            </a:r>
          </a:p>
          <a:p>
            <a:pPr lvl="1"/>
            <a:r>
              <a:rPr lang="en-US" dirty="0"/>
              <a:t>Key length: 128, 192, or 256 bits</a:t>
            </a:r>
          </a:p>
          <a:p>
            <a:pPr lvl="1"/>
            <a:r>
              <a:rPr lang="en-US" dirty="0"/>
              <a:t>Block size: 128 bits</a:t>
            </a:r>
          </a:p>
          <a:p>
            <a:pPr lvl="2"/>
            <a:r>
              <a:rPr lang="en-US" dirty="0"/>
              <a:t>If DES could be broken in 1 second, then AES would require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149 trillion years</a:t>
            </a:r>
            <a:r>
              <a:rPr lang="en-US" dirty="0"/>
              <a:t> to be broken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F616B-463D-3745-8BE6-A848D2DC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90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Incorrect use of block ciphers</a:t>
            </a:r>
          </a:p>
        </p:txBody>
      </p:sp>
      <p:sp>
        <p:nvSpPr>
          <p:cNvPr id="266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Electronic Code Book (ECB):</a:t>
            </a:r>
          </a:p>
          <a:p>
            <a:pPr marL="0" indent="0"/>
            <a:endParaRPr lang="en-US" dirty="0"/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endParaRPr lang="en-US" sz="2000" dirty="0"/>
          </a:p>
          <a:p>
            <a:pPr marL="0" indent="0">
              <a:buNone/>
            </a:pPr>
            <a:r>
              <a:rPr lang="en-US" u="sng" dirty="0"/>
              <a:t>Problem</a:t>
            </a:r>
            <a:r>
              <a:rPr lang="en-US" dirty="0"/>
              <a:t>:   </a:t>
            </a:r>
          </a:p>
          <a:p>
            <a:pPr lvl="1" eaLnBrk="1" hangingPunct="1"/>
            <a:r>
              <a:rPr lang="en-US" dirty="0"/>
              <a:t>if    m</a:t>
            </a:r>
            <a:r>
              <a:rPr lang="en-US" baseline="-25000" dirty="0"/>
              <a:t>1</a:t>
            </a:r>
            <a:r>
              <a:rPr lang="en-US" dirty="0"/>
              <a:t>=m</a:t>
            </a:r>
            <a:r>
              <a:rPr lang="en-US" baseline="-25000" dirty="0"/>
              <a:t>2</a:t>
            </a:r>
            <a:r>
              <a:rPr lang="en-US" dirty="0"/>
              <a:t>     then   c</a:t>
            </a:r>
            <a:r>
              <a:rPr lang="en-US" baseline="-25000" dirty="0"/>
              <a:t>1</a:t>
            </a:r>
            <a:r>
              <a:rPr lang="en-US" dirty="0"/>
              <a:t>=c</a:t>
            </a:r>
            <a:r>
              <a:rPr lang="en-US" baseline="-25000" dirty="0"/>
              <a:t>2</a:t>
            </a:r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3992564" y="2944813"/>
            <a:ext cx="257175" cy="381000"/>
          </a:xfrm>
          <a:prstGeom prst="downArrow">
            <a:avLst>
              <a:gd name="adj1" fmla="val 50000"/>
              <a:gd name="adj2" fmla="val 37037"/>
            </a:avLst>
          </a:prstGeom>
          <a:noFill/>
          <a:ln w="952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30" name="AutoShape 5"/>
          <p:cNvSpPr>
            <a:spLocks noChangeArrowheads="1"/>
          </p:cNvSpPr>
          <p:nvPr/>
        </p:nvSpPr>
        <p:spPr bwMode="auto">
          <a:xfrm>
            <a:off x="8874126" y="2944813"/>
            <a:ext cx="257175" cy="381000"/>
          </a:xfrm>
          <a:prstGeom prst="downArrow">
            <a:avLst>
              <a:gd name="adj1" fmla="val 50000"/>
              <a:gd name="adj2" fmla="val 37037"/>
            </a:avLst>
          </a:prstGeom>
          <a:noFill/>
          <a:ln w="952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7573963" y="267811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42497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53165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1829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47831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37163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37" name="Rectangle 12"/>
          <p:cNvSpPr>
            <a:spLocks noChangeArrowheads="1"/>
          </p:cNvSpPr>
          <p:nvPr/>
        </p:nvSpPr>
        <p:spPr bwMode="auto">
          <a:xfrm>
            <a:off x="58499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38" name="Rectangle 13"/>
          <p:cNvSpPr>
            <a:spLocks noChangeArrowheads="1"/>
          </p:cNvSpPr>
          <p:nvPr/>
        </p:nvSpPr>
        <p:spPr bwMode="auto">
          <a:xfrm>
            <a:off x="63833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39" name="Rectangle 14"/>
          <p:cNvSpPr>
            <a:spLocks noChangeArrowheads="1"/>
          </p:cNvSpPr>
          <p:nvPr/>
        </p:nvSpPr>
        <p:spPr bwMode="auto">
          <a:xfrm>
            <a:off x="82169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40" name="Rectangle 15"/>
          <p:cNvSpPr>
            <a:spLocks noChangeArrowheads="1"/>
          </p:cNvSpPr>
          <p:nvPr/>
        </p:nvSpPr>
        <p:spPr bwMode="auto">
          <a:xfrm>
            <a:off x="69167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41" name="Rectangle 16"/>
          <p:cNvSpPr>
            <a:spLocks noChangeArrowheads="1"/>
          </p:cNvSpPr>
          <p:nvPr/>
        </p:nvSpPr>
        <p:spPr bwMode="auto">
          <a:xfrm>
            <a:off x="87503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42" name="Rectangle 17"/>
          <p:cNvSpPr>
            <a:spLocks noChangeArrowheads="1"/>
          </p:cNvSpPr>
          <p:nvPr/>
        </p:nvSpPr>
        <p:spPr bwMode="auto">
          <a:xfrm>
            <a:off x="92837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2486291" y="2438400"/>
            <a:ext cx="542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ea typeface="Tahoma" panose="020B0604030504040204" pitchFamily="34" charset="0"/>
                <a:cs typeface="Tahoma" panose="020B0604030504040204" pitchFamily="34" charset="0"/>
              </a:rPr>
              <a:t>PT:</a:t>
            </a:r>
          </a:p>
        </p:txBody>
      </p:sp>
      <p:sp>
        <p:nvSpPr>
          <p:cNvPr id="26644" name="Line 19"/>
          <p:cNvSpPr>
            <a:spLocks noChangeShapeType="1"/>
          </p:cNvSpPr>
          <p:nvPr/>
        </p:nvSpPr>
        <p:spPr bwMode="auto">
          <a:xfrm>
            <a:off x="7581900" y="355441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45" name="Rectangle 20"/>
          <p:cNvSpPr>
            <a:spLocks noChangeArrowheads="1"/>
          </p:cNvSpPr>
          <p:nvPr/>
        </p:nvSpPr>
        <p:spPr bwMode="auto">
          <a:xfrm>
            <a:off x="42576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46" name="Rectangle 21"/>
          <p:cNvSpPr>
            <a:spLocks noChangeArrowheads="1"/>
          </p:cNvSpPr>
          <p:nvPr/>
        </p:nvSpPr>
        <p:spPr bwMode="auto">
          <a:xfrm>
            <a:off x="53244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47" name="Rectangle 22"/>
          <p:cNvSpPr>
            <a:spLocks noChangeArrowheads="1"/>
          </p:cNvSpPr>
          <p:nvPr/>
        </p:nvSpPr>
        <p:spPr bwMode="auto">
          <a:xfrm>
            <a:off x="31908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48" name="Rectangle 23"/>
          <p:cNvSpPr>
            <a:spLocks noChangeArrowheads="1"/>
          </p:cNvSpPr>
          <p:nvPr/>
        </p:nvSpPr>
        <p:spPr bwMode="auto">
          <a:xfrm>
            <a:off x="47910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49" name="Rectangle 24"/>
          <p:cNvSpPr>
            <a:spLocks noChangeArrowheads="1"/>
          </p:cNvSpPr>
          <p:nvPr/>
        </p:nvSpPr>
        <p:spPr bwMode="auto">
          <a:xfrm>
            <a:off x="37242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50" name="Rectangle 25"/>
          <p:cNvSpPr>
            <a:spLocks noChangeArrowheads="1"/>
          </p:cNvSpPr>
          <p:nvPr/>
        </p:nvSpPr>
        <p:spPr bwMode="auto">
          <a:xfrm>
            <a:off x="58578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51" name="Rectangle 26"/>
          <p:cNvSpPr>
            <a:spLocks noChangeArrowheads="1"/>
          </p:cNvSpPr>
          <p:nvPr/>
        </p:nvSpPr>
        <p:spPr bwMode="auto">
          <a:xfrm>
            <a:off x="63912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52" name="Rectangle 27"/>
          <p:cNvSpPr>
            <a:spLocks noChangeArrowheads="1"/>
          </p:cNvSpPr>
          <p:nvPr/>
        </p:nvSpPr>
        <p:spPr bwMode="auto">
          <a:xfrm>
            <a:off x="82248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53" name="Rectangle 28"/>
          <p:cNvSpPr>
            <a:spLocks noChangeArrowheads="1"/>
          </p:cNvSpPr>
          <p:nvPr/>
        </p:nvSpPr>
        <p:spPr bwMode="auto">
          <a:xfrm>
            <a:off x="69246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54" name="Rectangle 29"/>
          <p:cNvSpPr>
            <a:spLocks noChangeArrowheads="1"/>
          </p:cNvSpPr>
          <p:nvPr/>
        </p:nvSpPr>
        <p:spPr bwMode="auto">
          <a:xfrm>
            <a:off x="87582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55" name="Rectangle 30"/>
          <p:cNvSpPr>
            <a:spLocks noChangeArrowheads="1"/>
          </p:cNvSpPr>
          <p:nvPr/>
        </p:nvSpPr>
        <p:spPr bwMode="auto">
          <a:xfrm>
            <a:off x="92916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56" name="Text Box 31"/>
          <p:cNvSpPr txBox="1">
            <a:spLocks noChangeArrowheads="1"/>
          </p:cNvSpPr>
          <p:nvPr/>
        </p:nvSpPr>
        <p:spPr bwMode="auto">
          <a:xfrm>
            <a:off x="2494961" y="3325813"/>
            <a:ext cx="555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ea typeface="Tahoma" panose="020B0604030504040204" pitchFamily="34" charset="0"/>
                <a:cs typeface="Tahoma" panose="020B0604030504040204" pitchFamily="34" charset="0"/>
              </a:rPr>
              <a:t>CT: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67201" y="2438400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08676" y="2438400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3239" y="3317875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3439" y="3306763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55327-05B8-F047-983E-9DC31B85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FC085-D652-BF47-9505-AE623874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D644D-BF42-5D44-B359-DA11FF50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0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 pictures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98A57-F5F0-1246-BA9A-9738034A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BB4C4-E061-BA46-965E-03D4355D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1F2E8B-CB7A-0748-B227-EDC856DEB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619" y="2378075"/>
            <a:ext cx="2297051" cy="2531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DEEF3D-2843-4C43-A263-A922F99B1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750" y="2410261"/>
            <a:ext cx="2297050" cy="2531443"/>
          </a:xfrm>
          <a:prstGeom prst="rect">
            <a:avLst/>
          </a:prstGeom>
        </p:spPr>
      </p:pic>
      <p:sp>
        <p:nvSpPr>
          <p:cNvPr id="11" name="Text Box 39">
            <a:extLst>
              <a:ext uri="{FF2B5EF4-FFF2-40B4-BE49-F238E27FC236}">
                <a16:creationId xmlns:a16="http://schemas.microsoft.com/office/drawing/2014/main" id="{AED9BFC6-5C2B-CB4E-8C49-6866F308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279" y="5186174"/>
            <a:ext cx="18197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Original image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F817630C-3F15-014E-82D9-369A18F9E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485" y="5186174"/>
            <a:ext cx="32335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Encrypted using ECB mode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327466-9191-8248-AFC6-1A77CEA3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0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0"/>
          <p:cNvSpPr>
            <a:spLocks noChangeArrowheads="1"/>
          </p:cNvSpPr>
          <p:nvPr/>
        </p:nvSpPr>
        <p:spPr bwMode="auto">
          <a:xfrm>
            <a:off x="2057400" y="5086350"/>
            <a:ext cx="8153400" cy="7175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Correct use of block ciphers I:  CBC mode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86200" y="3806825"/>
            <a:ext cx="914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E(k,</a:t>
            </a:r>
            <a:r>
              <a:rPr lang="en-US" sz="20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)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562600" y="3806825"/>
            <a:ext cx="914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E(k,</a:t>
            </a:r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)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763000" y="3806825"/>
            <a:ext cx="914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E(k,</a:t>
            </a:r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)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581400" y="2359025"/>
            <a:ext cx="15240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m[0]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105400" y="2359025"/>
            <a:ext cx="16764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m[1]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781800" y="2359025"/>
            <a:ext cx="16002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m[2]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8382000" y="2359025"/>
            <a:ext cx="15240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m[3]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438400" y="2359025"/>
            <a:ext cx="8382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075114" y="2998789"/>
            <a:ext cx="496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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8991600" y="2998789"/>
            <a:ext cx="496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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791200" y="2998789"/>
            <a:ext cx="496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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4311650" y="27400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019800" y="27717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9220200" y="27400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6019800" y="34258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9220200" y="34258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267200" y="34258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93" name="Freeform 21"/>
          <p:cNvSpPr>
            <a:spLocks/>
          </p:cNvSpPr>
          <p:nvPr/>
        </p:nvSpPr>
        <p:spPr bwMode="auto">
          <a:xfrm>
            <a:off x="2819400" y="2740025"/>
            <a:ext cx="1371600" cy="533400"/>
          </a:xfrm>
          <a:custGeom>
            <a:avLst/>
            <a:gdLst>
              <a:gd name="T0" fmla="*/ 0 w 864"/>
              <a:gd name="T1" fmla="*/ 0 h 336"/>
              <a:gd name="T2" fmla="*/ 0 w 864"/>
              <a:gd name="T3" fmla="*/ 2147483647 h 336"/>
              <a:gd name="T4" fmla="*/ 2147483647 w 864"/>
              <a:gd name="T5" fmla="*/ 2147483647 h 336"/>
              <a:gd name="T6" fmla="*/ 0 60000 65536"/>
              <a:gd name="T7" fmla="*/ 0 60000 65536"/>
              <a:gd name="T8" fmla="*/ 0 60000 65536"/>
              <a:gd name="T9" fmla="*/ 0 w 864"/>
              <a:gd name="T10" fmla="*/ 0 h 336"/>
              <a:gd name="T11" fmla="*/ 864 w 86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336">
                <a:moveTo>
                  <a:pt x="0" y="0"/>
                </a:moveTo>
                <a:lnTo>
                  <a:pt x="0" y="336"/>
                </a:lnTo>
                <a:lnTo>
                  <a:pt x="864" y="33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4267200" y="46450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95" name="Freeform 23"/>
          <p:cNvSpPr>
            <a:spLocks/>
          </p:cNvSpPr>
          <p:nvPr/>
        </p:nvSpPr>
        <p:spPr bwMode="auto">
          <a:xfrm>
            <a:off x="4267200" y="3273425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6019800" y="46450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7239000" y="3806825"/>
            <a:ext cx="914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E(k,</a:t>
            </a:r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)</a:t>
            </a:r>
          </a:p>
        </p:txBody>
      </p:sp>
      <p:sp>
        <p:nvSpPr>
          <p:cNvPr id="28698" name="Freeform 26"/>
          <p:cNvSpPr>
            <a:spLocks/>
          </p:cNvSpPr>
          <p:nvPr/>
        </p:nvSpPr>
        <p:spPr bwMode="auto">
          <a:xfrm>
            <a:off x="6019800" y="3273425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99" name="Freeform 27"/>
          <p:cNvSpPr>
            <a:spLocks/>
          </p:cNvSpPr>
          <p:nvPr/>
        </p:nvSpPr>
        <p:spPr bwMode="auto">
          <a:xfrm>
            <a:off x="7696200" y="3273425"/>
            <a:ext cx="13716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7504114" y="2998789"/>
            <a:ext cx="496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</a:t>
            </a:r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7732713" y="27717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7732713" y="34258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7696200" y="46450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9218614" y="4645025"/>
            <a:ext cx="158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3581400" y="5254625"/>
            <a:ext cx="15240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c[0]</a:t>
            </a: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5105400" y="5254625"/>
            <a:ext cx="16764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c[1]</a:t>
            </a: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6781800" y="5254625"/>
            <a:ext cx="16002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c[2]</a:t>
            </a: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8382000" y="5254625"/>
            <a:ext cx="15240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c[3]</a:t>
            </a:r>
          </a:p>
        </p:txBody>
      </p:sp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2438400" y="5254625"/>
            <a:ext cx="8382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</a:p>
        </p:txBody>
      </p:sp>
      <p:sp>
        <p:nvSpPr>
          <p:cNvPr id="28710" name="Text Box 39"/>
          <p:cNvSpPr txBox="1">
            <a:spLocks noChangeArrowheads="1"/>
          </p:cNvSpPr>
          <p:nvPr/>
        </p:nvSpPr>
        <p:spPr bwMode="auto">
          <a:xfrm>
            <a:off x="5530851" y="5791200"/>
            <a:ext cx="1308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ciphertext</a:t>
            </a:r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1752600" y="1565275"/>
            <a:ext cx="4189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Cipher Block Chaining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with random IV:</a:t>
            </a:r>
          </a:p>
        </p:txBody>
      </p:sp>
      <p:sp>
        <p:nvSpPr>
          <p:cNvPr id="28712" name="TextBox 41"/>
          <p:cNvSpPr txBox="1">
            <a:spLocks noChangeArrowheads="1"/>
          </p:cNvSpPr>
          <p:nvPr/>
        </p:nvSpPr>
        <p:spPr bwMode="auto">
          <a:xfrm>
            <a:off x="7239000" y="6216650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2"/>
                </a:solidFill>
              </a:rPr>
              <a:t>Q: how to do decryption?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AB8E-CA00-E24D-9E0B-5A13BC42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5E30D7-1412-1B48-A434-2A1EEC17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D857C-A90C-924E-A5C8-B519C859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5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361425" y="3059084"/>
            <a:ext cx="69342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Use cases:   how to choose an IV</a:t>
            </a:r>
          </a:p>
        </p:txBody>
      </p:sp>
      <p:sp>
        <p:nvSpPr>
          <p:cNvPr id="3174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2286000" y="1676400"/>
            <a:ext cx="8534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Single use key:        no IV needed     </a:t>
            </a:r>
            <a:r>
              <a:rPr lang="en-US" sz="1800" dirty="0"/>
              <a:t>(IV=0)</a:t>
            </a:r>
          </a:p>
          <a:p>
            <a:pPr marL="0" indent="0">
              <a:buNone/>
            </a:pPr>
            <a:r>
              <a:rPr lang="en-US" sz="2400" dirty="0"/>
              <a:t>Multi use key:	</a:t>
            </a:r>
            <a:r>
              <a:rPr lang="en-US" sz="1800" dirty="0"/>
              <a:t>(CPA Security)</a:t>
            </a:r>
            <a:endParaRPr lang="en-US" sz="2400" dirty="0"/>
          </a:p>
          <a:p>
            <a:pPr lvl="1">
              <a:spcBef>
                <a:spcPts val="3600"/>
              </a:spcBef>
              <a:buNone/>
            </a:pPr>
            <a:r>
              <a:rPr lang="en-US" sz="2400" dirty="0"/>
              <a:t>Best:  use a fresh </a:t>
            </a:r>
            <a:r>
              <a:rPr lang="en-US" sz="2400" i="1" u="sng" dirty="0"/>
              <a:t>random</a:t>
            </a:r>
            <a:r>
              <a:rPr lang="en-US" sz="2400" dirty="0"/>
              <a:t> IV for every message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158BD-3637-964D-A777-701FC5E6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D8E92-35B6-6B4A-9D5A-84EBA876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4B330-47F4-3747-AB5F-34B956BB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9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Greek for “secret writing”</a:t>
            </a:r>
          </a:p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Obscure a message from eaves-droppers</a:t>
            </a:r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Assure recipient that the message was not altered</a:t>
            </a:r>
          </a:p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Verify the identity of the source of a message</a:t>
            </a:r>
          </a:p>
          <a:p>
            <a:r>
              <a:rPr lang="en-US" dirty="0"/>
              <a:t>Non-</a:t>
            </a:r>
            <a:r>
              <a:rPr lang="en-US" dirty="0" err="1"/>
              <a:t>repudation</a:t>
            </a:r>
            <a:endParaRPr lang="en-US" dirty="0"/>
          </a:p>
          <a:p>
            <a:pPr lvl="1"/>
            <a:r>
              <a:rPr lang="en-US" dirty="0"/>
              <a:t>Convince a 3</a:t>
            </a:r>
            <a:r>
              <a:rPr lang="en-US" baseline="30000" dirty="0"/>
              <a:t>rd</a:t>
            </a:r>
            <a:r>
              <a:rPr lang="en-US" dirty="0"/>
              <a:t> party that what was said is accurate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7E769-68D3-F948-B8DB-E17A4AE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54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 pictures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98A57-F5F0-1246-BA9A-9738034A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BB4C4-E061-BA46-965E-03D4355D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1F2E8B-CB7A-0748-B227-EDC856DEB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619" y="2378075"/>
            <a:ext cx="2297051" cy="2531444"/>
          </a:xfrm>
          <a:prstGeom prst="rect">
            <a:avLst/>
          </a:prstGeom>
        </p:spPr>
      </p:pic>
      <p:sp>
        <p:nvSpPr>
          <p:cNvPr id="11" name="Text Box 39">
            <a:extLst>
              <a:ext uri="{FF2B5EF4-FFF2-40B4-BE49-F238E27FC236}">
                <a16:creationId xmlns:a16="http://schemas.microsoft.com/office/drawing/2014/main" id="{AED9BFC6-5C2B-CB4E-8C49-6866F308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279" y="5186174"/>
            <a:ext cx="18197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Original image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F817630C-3F15-014E-82D9-369A18F9E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143" y="5186174"/>
            <a:ext cx="34689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CBC (or other secure modes) result in pseudo-randomness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C277CD-DDDB-0143-991C-4E7807144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749" y="2410261"/>
            <a:ext cx="2297049" cy="253144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1E418F-7F83-314D-B7FE-54E02C47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27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Correct use of block ciphers II:  CTR mode</a:t>
            </a:r>
          </a:p>
        </p:txBody>
      </p:sp>
      <p:sp>
        <p:nvSpPr>
          <p:cNvPr id="3277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Counter mode with a random IV:    (parallel encryption)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4314825" y="2514600"/>
            <a:ext cx="4419600" cy="533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3048000" y="4114800"/>
            <a:ext cx="5867400" cy="533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4419600" y="2590800"/>
            <a:ext cx="10668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m[0]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5486399" y="2590800"/>
            <a:ext cx="1236789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m[1]</a:t>
            </a: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6723188" y="2590800"/>
            <a:ext cx="820612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4419600" y="3352800"/>
            <a:ext cx="1066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E(k,IV)</a:t>
            </a: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5486399" y="3352800"/>
            <a:ext cx="1236789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E(k,IV+1)</a:t>
            </a:r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6705602" y="3352800"/>
            <a:ext cx="761997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7543800" y="2590800"/>
            <a:ext cx="10668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m[L]</a:t>
            </a:r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7467600" y="3352800"/>
            <a:ext cx="1143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E(k,IV+L)</a:t>
            </a:r>
          </a:p>
        </p:txBody>
      </p:sp>
      <p:sp>
        <p:nvSpPr>
          <p:cNvPr id="32783" name="Text Box 14"/>
          <p:cNvSpPr txBox="1">
            <a:spLocks noChangeArrowheads="1"/>
          </p:cNvSpPr>
          <p:nvPr/>
        </p:nvSpPr>
        <p:spPr bwMode="auto">
          <a:xfrm>
            <a:off x="8839200" y="2849564"/>
            <a:ext cx="496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</a:t>
            </a:r>
          </a:p>
        </p:txBody>
      </p:sp>
      <p:sp>
        <p:nvSpPr>
          <p:cNvPr id="32784" name="Line 15"/>
          <p:cNvSpPr>
            <a:spLocks noChangeShapeType="1"/>
          </p:cNvSpPr>
          <p:nvPr/>
        </p:nvSpPr>
        <p:spPr bwMode="auto">
          <a:xfrm>
            <a:off x="2590800" y="39624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85" name="Rectangle 16"/>
          <p:cNvSpPr>
            <a:spLocks noChangeArrowheads="1"/>
          </p:cNvSpPr>
          <p:nvPr/>
        </p:nvSpPr>
        <p:spPr bwMode="auto">
          <a:xfrm>
            <a:off x="4419600" y="4191000"/>
            <a:ext cx="10668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c[0]</a:t>
            </a:r>
          </a:p>
        </p:txBody>
      </p:sp>
      <p:sp>
        <p:nvSpPr>
          <p:cNvPr id="32786" name="Rectangle 17"/>
          <p:cNvSpPr>
            <a:spLocks noChangeArrowheads="1"/>
          </p:cNvSpPr>
          <p:nvPr/>
        </p:nvSpPr>
        <p:spPr bwMode="auto">
          <a:xfrm>
            <a:off x="5486400" y="4191000"/>
            <a:ext cx="9906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c[1]</a:t>
            </a:r>
          </a:p>
        </p:txBody>
      </p:sp>
      <p:sp>
        <p:nvSpPr>
          <p:cNvPr id="32787" name="Rectangle 18"/>
          <p:cNvSpPr>
            <a:spLocks noChangeArrowheads="1"/>
          </p:cNvSpPr>
          <p:nvPr/>
        </p:nvSpPr>
        <p:spPr bwMode="auto">
          <a:xfrm>
            <a:off x="6477000" y="4191000"/>
            <a:ext cx="10668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32788" name="Rectangle 19"/>
          <p:cNvSpPr>
            <a:spLocks noChangeArrowheads="1"/>
          </p:cNvSpPr>
          <p:nvPr/>
        </p:nvSpPr>
        <p:spPr bwMode="auto">
          <a:xfrm>
            <a:off x="7543800" y="4191000"/>
            <a:ext cx="10668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c[L]</a:t>
            </a:r>
          </a:p>
        </p:txBody>
      </p:sp>
      <p:sp>
        <p:nvSpPr>
          <p:cNvPr id="32789" name="Rectangle 20"/>
          <p:cNvSpPr>
            <a:spLocks noChangeArrowheads="1"/>
          </p:cNvSpPr>
          <p:nvPr/>
        </p:nvSpPr>
        <p:spPr bwMode="auto">
          <a:xfrm>
            <a:off x="3352800" y="2590800"/>
            <a:ext cx="8382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3352800" y="4191000"/>
            <a:ext cx="838200" cy="381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algn="ctr" defTabSz="914400"/>
            <a:r>
              <a:rPr lang="en-US" sz="2000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</a:p>
        </p:txBody>
      </p:sp>
      <p:sp>
        <p:nvSpPr>
          <p:cNvPr id="32791" name="Text Box 22"/>
          <p:cNvSpPr txBox="1">
            <a:spLocks noChangeArrowheads="1"/>
          </p:cNvSpPr>
          <p:nvPr/>
        </p:nvSpPr>
        <p:spPr bwMode="auto">
          <a:xfrm>
            <a:off x="5937250" y="4622801"/>
            <a:ext cx="1308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ciphertext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8523E1-5602-824D-BC69-DE0D8703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E8764-C2FB-884E-893C-BC0EC1F8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9A770-8A10-0743-BA98-2C00E6CD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89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52600" y="1600200"/>
            <a:ext cx="8610600" cy="4852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914400" rtl="0" eaLnBrk="1" latinLnBrk="0" hangingPunct="1">
              <a:spcBef>
                <a:spcPts val="2000"/>
              </a:spcBef>
              <a:buClr>
                <a:schemeClr val="accent6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96800" indent="-27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r>
              <a:rPr lang="en-US" sz="2400" dirty="0"/>
              <a:t>AMD Opteron,   2.2 GHz	</a:t>
            </a:r>
            <a:r>
              <a:rPr lang="en-US" sz="2000" dirty="0"/>
              <a:t>( Linux)</a:t>
            </a:r>
          </a:p>
          <a:p>
            <a:pPr marL="0" indent="0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321300" algn="l"/>
                <a:tab pos="5715000" algn="l"/>
              </a:tabLst>
            </a:pPr>
            <a:r>
              <a:rPr lang="en-US" sz="2000" dirty="0"/>
              <a:t>	</a:t>
            </a:r>
            <a:r>
              <a:rPr lang="en-US" u="sng" dirty="0"/>
              <a:t>Cipher</a:t>
            </a:r>
            <a:r>
              <a:rPr lang="en-US" dirty="0"/>
              <a:t>	</a:t>
            </a:r>
            <a:r>
              <a:rPr lang="en-US" u="sng" dirty="0"/>
              <a:t>Block/key size</a:t>
            </a:r>
            <a:r>
              <a:rPr lang="en-US" dirty="0"/>
              <a:t>	</a:t>
            </a:r>
            <a:r>
              <a:rPr lang="en-US" u="sng" dirty="0"/>
              <a:t>Speed  </a:t>
            </a:r>
            <a:r>
              <a:rPr lang="en-US" sz="2000" u="sng" dirty="0"/>
              <a:t>(MB/sec)</a:t>
            </a:r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r>
              <a:rPr lang="en-US" dirty="0"/>
              <a:t>	RC4				126</a:t>
            </a:r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r>
              <a:rPr lang="en-US" dirty="0"/>
              <a:t>	Salsa20/12			643</a:t>
            </a:r>
          </a:p>
          <a:p>
            <a:pPr marL="0" indent="0">
              <a:spcBef>
                <a:spcPts val="1224"/>
              </a:spcBef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r>
              <a:rPr lang="en-US" dirty="0"/>
              <a:t>	</a:t>
            </a:r>
            <a:r>
              <a:rPr lang="en-US" dirty="0" err="1"/>
              <a:t>Sosemanuk</a:t>
            </a:r>
            <a:r>
              <a:rPr lang="en-US" dirty="0"/>
              <a:t>			727</a:t>
            </a:r>
          </a:p>
          <a:p>
            <a:pPr marL="0" indent="0">
              <a:lnSpc>
                <a:spcPct val="90000"/>
              </a:lnSpc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endParaRPr lang="en-US" dirty="0"/>
          </a:p>
          <a:p>
            <a:pPr marL="0" indent="0">
              <a:lnSpc>
                <a:spcPct val="90000"/>
              </a:lnSpc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3DES	  64/168	  13</a:t>
            </a:r>
          </a:p>
          <a:p>
            <a:pPr marL="0" indent="0">
              <a:spcBef>
                <a:spcPts val="12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AES-128	128/128	109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1878529" y="556624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ahoma"/>
                <a:cs typeface="Tahoma"/>
              </a:rPr>
              <a:t>block</a:t>
            </a:r>
          </a:p>
        </p:txBody>
      </p:sp>
      <p:sp>
        <p:nvSpPr>
          <p:cNvPr id="9" name="Left Brace 8"/>
          <p:cNvSpPr/>
          <p:nvPr/>
        </p:nvSpPr>
        <p:spPr>
          <a:xfrm>
            <a:off x="2518322" y="2892052"/>
            <a:ext cx="322897" cy="1575320"/>
          </a:xfrm>
          <a:prstGeom prst="leftBrace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1760062" y="3451031"/>
            <a:ext cx="111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ahoma"/>
                <a:cs typeface="Tahoma"/>
              </a:rPr>
              <a:t>stream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2529990" y="5282681"/>
            <a:ext cx="311229" cy="1038797"/>
          </a:xfrm>
          <a:prstGeom prst="leftBrace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81010" y="835457"/>
            <a:ext cx="3734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ahoma"/>
                <a:cs typeface="Tahoma"/>
              </a:rPr>
              <a:t>Crypto++  5.6.0      [ Wei Dai ]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947D1A-3BA8-594E-95C4-EC9C6E3B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80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hash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B2726-0D17-E34C-9703-26E2EDC4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47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a variable length string</a:t>
            </a:r>
          </a:p>
          <a:p>
            <a:r>
              <a:rPr lang="en-US" dirty="0"/>
              <a:t>Produce a fixed length digest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(Non-cryptographic) Examples:</a:t>
            </a:r>
          </a:p>
          <a:p>
            <a:pPr lvl="1"/>
            <a:r>
              <a:rPr lang="en-US" dirty="0"/>
              <a:t>Parity (or byte-wise XOR)</a:t>
            </a:r>
          </a:p>
          <a:p>
            <a:pPr lvl="1"/>
            <a:r>
              <a:rPr lang="en-US" dirty="0"/>
              <a:t>CRC</a:t>
            </a:r>
          </a:p>
          <a:p>
            <a:r>
              <a:rPr lang="en-US" dirty="0"/>
              <a:t>Realistic Example:</a:t>
            </a:r>
          </a:p>
          <a:p>
            <a:pPr lvl="1"/>
            <a:r>
              <a:rPr lang="en-US" dirty="0"/>
              <a:t>The NIST Secure Hash Algorithm (SHA) takes a message of less than 2</a:t>
            </a:r>
            <a:r>
              <a:rPr lang="en-US" baseline="30000" dirty="0"/>
              <a:t>64</a:t>
            </a:r>
            <a:r>
              <a:rPr lang="en-US" dirty="0"/>
              <a:t> bits</a:t>
            </a:r>
            <a:br>
              <a:rPr lang="en-US" dirty="0"/>
            </a:br>
            <a:r>
              <a:rPr lang="en-US" dirty="0"/>
              <a:t>and produces a digest of 160 bits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193628" y="2038597"/>
          <a:ext cx="324802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Equation" r:id="rId3" imgW="1155700" imgH="355600" progId="Equation.3">
                  <p:embed/>
                </p:oleObj>
              </mc:Choice>
              <mc:Fallback>
                <p:oleObj name="Equation" r:id="rId3" imgW="1155700" imgH="355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3628" y="2038597"/>
                        <a:ext cx="3248025" cy="99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691974" y="1807765"/>
            <a:ext cx="826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ahoma"/>
                <a:cs typeface="Tahoma"/>
              </a:rPr>
              <a:t>hash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33A7E-E98C-2042-A74A-3B7B43A1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78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hard-to-invert summary of input data</a:t>
            </a:r>
          </a:p>
          <a:p>
            <a:r>
              <a:rPr lang="en-US" dirty="0"/>
              <a:t>Like a check-sum or error detection code</a:t>
            </a:r>
          </a:p>
          <a:p>
            <a:pPr lvl="1"/>
            <a:r>
              <a:rPr lang="en-US" dirty="0"/>
              <a:t>Uses a cryptographic algorithm internally</a:t>
            </a:r>
          </a:p>
          <a:p>
            <a:pPr lvl="1"/>
            <a:r>
              <a:rPr lang="en-US" dirty="0"/>
              <a:t>More expensive to compute</a:t>
            </a:r>
          </a:p>
          <a:p>
            <a:r>
              <a:rPr lang="en-US" dirty="0"/>
              <a:t>Sometimes called a Message Digest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Secure Hash Algorithm (SHA)</a:t>
            </a:r>
          </a:p>
          <a:p>
            <a:pPr lvl="1"/>
            <a:r>
              <a:rPr lang="en-US" dirty="0"/>
              <a:t>Message Digest (MD4, MD5)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1C3FD-0115-B44E-A7AF-E0CC4D8B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3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way hash function</a:t>
            </a:r>
          </a:p>
          <a:p>
            <a:pPr lvl="1"/>
            <a:r>
              <a:rPr lang="en-US" dirty="0"/>
              <a:t>Given a hash value </a:t>
            </a:r>
            <a:r>
              <a:rPr lang="en-US" i="1" dirty="0">
                <a:latin typeface="Cambria Math"/>
                <a:cs typeface="Cambria Math"/>
              </a:rPr>
              <a:t>y</a:t>
            </a:r>
            <a:r>
              <a:rPr lang="en-US" dirty="0"/>
              <a:t>, it should be infeasible to find </a:t>
            </a:r>
            <a:r>
              <a:rPr lang="en-US" i="1" dirty="0">
                <a:latin typeface="Cambria Math"/>
                <a:cs typeface="Cambria Math"/>
              </a:rPr>
              <a:t>m</a:t>
            </a:r>
            <a:r>
              <a:rPr lang="en-US" dirty="0">
                <a:latin typeface="Cambria Math"/>
                <a:cs typeface="Cambria Math"/>
              </a:rPr>
              <a:t> </a:t>
            </a:r>
            <a:r>
              <a:rPr lang="en-US" dirty="0" err="1">
                <a:latin typeface="Cambria Math"/>
                <a:cs typeface="Cambria Math"/>
              </a:rPr>
              <a:t>s.t.</a:t>
            </a:r>
            <a:r>
              <a:rPr lang="en-US" dirty="0">
                <a:latin typeface="Cambria Math"/>
                <a:cs typeface="Cambria Math"/>
              </a:rPr>
              <a:t> h(</a:t>
            </a:r>
            <a:r>
              <a:rPr lang="en-US" i="1" dirty="0">
                <a:latin typeface="Cambria Math"/>
                <a:cs typeface="Cambria Math"/>
              </a:rPr>
              <a:t>m</a:t>
            </a:r>
            <a:r>
              <a:rPr lang="en-US" dirty="0">
                <a:latin typeface="Cambria Math"/>
                <a:cs typeface="Cambria Math"/>
              </a:rPr>
              <a:t>)=</a:t>
            </a:r>
            <a:r>
              <a:rPr lang="en-US" i="1" dirty="0">
                <a:latin typeface="Cambria Math"/>
                <a:cs typeface="Cambria Math"/>
              </a:rPr>
              <a:t>y</a:t>
            </a:r>
          </a:p>
          <a:p>
            <a:r>
              <a:rPr lang="en-US" dirty="0"/>
              <a:t>Collision resistance</a:t>
            </a:r>
          </a:p>
          <a:p>
            <a:pPr lvl="1"/>
            <a:r>
              <a:rPr lang="en-US" dirty="0"/>
              <a:t>It should be infeasible to find two different messages </a:t>
            </a:r>
            <a:r>
              <a:rPr lang="en-US" i="1" dirty="0">
                <a:latin typeface="Cambria Math"/>
                <a:cs typeface="Cambria Math"/>
              </a:rPr>
              <a:t>m</a:t>
            </a:r>
            <a:r>
              <a:rPr lang="en-US" i="1" baseline="-25000" dirty="0">
                <a:latin typeface="Cambria Math"/>
                <a:cs typeface="Cambria Math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Cambria Math"/>
                <a:cs typeface="Cambria Math"/>
              </a:rPr>
              <a:t>m</a:t>
            </a:r>
            <a:r>
              <a:rPr lang="en-US" i="1" baseline="-25000" dirty="0">
                <a:latin typeface="Cambria Math"/>
                <a:cs typeface="Cambria Math"/>
              </a:rPr>
              <a:t>2</a:t>
            </a:r>
            <a:r>
              <a:rPr lang="en-US" dirty="0">
                <a:latin typeface="Cambria Math"/>
                <a:cs typeface="Cambria Math"/>
              </a:rPr>
              <a:t> </a:t>
            </a:r>
            <a:r>
              <a:rPr lang="en-US" dirty="0" err="1">
                <a:latin typeface="Cambria Math"/>
                <a:cs typeface="Cambria Math"/>
              </a:rPr>
              <a:t>s.t.</a:t>
            </a:r>
            <a:r>
              <a:rPr lang="en-US" dirty="0">
                <a:latin typeface="Cambria Math"/>
                <a:cs typeface="Cambria Math"/>
              </a:rPr>
              <a:t> h(</a:t>
            </a:r>
            <a:r>
              <a:rPr lang="en-US" i="1" dirty="0">
                <a:latin typeface="Cambria Math"/>
                <a:cs typeface="Cambria Math"/>
              </a:rPr>
              <a:t>m</a:t>
            </a:r>
            <a:r>
              <a:rPr lang="en-US" i="1" baseline="-25000" dirty="0">
                <a:latin typeface="Cambria Math"/>
                <a:cs typeface="Cambria Math"/>
              </a:rPr>
              <a:t>1</a:t>
            </a:r>
            <a:r>
              <a:rPr lang="en-US" dirty="0">
                <a:latin typeface="Cambria Math"/>
                <a:cs typeface="Cambria Math"/>
              </a:rPr>
              <a:t>)=h(</a:t>
            </a:r>
            <a:r>
              <a:rPr lang="en-US" i="1" dirty="0">
                <a:latin typeface="Cambria Math"/>
                <a:cs typeface="Cambria Math"/>
              </a:rPr>
              <a:t>m</a:t>
            </a:r>
            <a:r>
              <a:rPr lang="en-US" i="1" baseline="-25000" dirty="0">
                <a:latin typeface="Cambria Math"/>
                <a:cs typeface="Cambria Math"/>
              </a:rPr>
              <a:t>2</a:t>
            </a:r>
            <a:r>
              <a:rPr lang="en-US" dirty="0">
                <a:latin typeface="Cambria Math"/>
                <a:cs typeface="Cambria Math"/>
              </a:rPr>
              <a:t>)</a:t>
            </a:r>
          </a:p>
          <a:p>
            <a:r>
              <a:rPr lang="en-US" dirty="0"/>
              <a:t>Random oracle property</a:t>
            </a:r>
          </a:p>
          <a:p>
            <a:pPr lvl="1"/>
            <a:r>
              <a:rPr lang="en-US" dirty="0">
                <a:latin typeface="Cambria Math"/>
                <a:cs typeface="Cambria Math"/>
              </a:rPr>
              <a:t>h(</a:t>
            </a:r>
            <a:r>
              <a:rPr lang="en-US" i="1" dirty="0">
                <a:latin typeface="Cambria Math"/>
                <a:cs typeface="Cambria Math"/>
              </a:rPr>
              <a:t>m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dirty="0"/>
              <a:t> is indistinguishable from a random n-bit value</a:t>
            </a:r>
          </a:p>
          <a:p>
            <a:pPr lvl="1"/>
            <a:r>
              <a:rPr lang="en-US" dirty="0"/>
              <a:t>Attacker must spend a lot of effort to be able to modify the message without altering the hash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12AAE-5026-4E47-93EA-9D33B5DC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0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resistance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Generic birthday attack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6FA21-51D5-B143-A57D-1D15EBF5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26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Paradox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Put n people in a room.</a:t>
            </a:r>
            <a:br>
              <a:rPr lang="en-US" dirty="0"/>
            </a:br>
            <a:r>
              <a:rPr lang="en-US" dirty="0"/>
              <a:t>What is the probability that 2 of them have the same birthday?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63240" y="3851212"/>
            <a:ext cx="7620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en-US" sz="2400" baseline="-25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382440" y="3314700"/>
            <a:ext cx="7620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en-US" sz="2400" baseline="-25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5428876" y="4765612"/>
            <a:ext cx="7620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en-US" sz="2400" baseline="-25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525440" y="4034839"/>
            <a:ext cx="7620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en-US" sz="2400" baseline="-25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7315200" y="3048000"/>
            <a:ext cx="7620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en-US" sz="2400" baseline="-25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n</a:t>
            </a:r>
            <a:endParaRPr lang="en-US" sz="2400" baseline="-25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93042" y="5516592"/>
            <a:ext cx="4805916" cy="1082675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PR[P</a:t>
            </a:r>
            <a:r>
              <a:rPr lang="en-US" sz="2400" baseline="-25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en-US" sz="2400" baseline="-25000" dirty="0" err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] &gt; 50% with 23 people.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(Think: n</a:t>
            </a:r>
            <a:r>
              <a:rPr lang="en-US" sz="2400" baseline="30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different pairs)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3D32D5E-04A9-B242-9744-F082B386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7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Paradox Rule of Thumb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B possibilities, and random samples x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 ∈ {1,…,B},</a:t>
            </a:r>
            <a:br>
              <a:rPr lang="en-US" dirty="0"/>
            </a:br>
            <a:r>
              <a:rPr lang="en-US" dirty="0"/>
              <a:t>PR[x</a:t>
            </a:r>
            <a:r>
              <a:rPr lang="en-US" baseline="-25000" dirty="0"/>
              <a:t>i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] ≈ 50% when n = B</a:t>
            </a:r>
            <a:r>
              <a:rPr lang="en-US" baseline="30000" dirty="0"/>
              <a:t>1/2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2E54D-A0DA-E749-8FBD-FE88FC2E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7" y="2633399"/>
            <a:ext cx="8727141" cy="3790186"/>
          </a:xfrm>
        </p:spPr>
        <p:txBody>
          <a:bodyPr>
            <a:normAutofit/>
          </a:bodyPr>
          <a:lstStyle/>
          <a:p>
            <a:r>
              <a:rPr lang="en-US" dirty="0"/>
              <a:t>Encryption algorithm</a:t>
            </a:r>
          </a:p>
          <a:p>
            <a:pPr lvl="1"/>
            <a:r>
              <a:rPr lang="en-US" dirty="0"/>
              <a:t>Transforms a plaintext into a </a:t>
            </a:r>
            <a:r>
              <a:rPr lang="en-US" dirty="0" err="1"/>
              <a:t>ciphertext</a:t>
            </a:r>
            <a:r>
              <a:rPr lang="en-US" dirty="0"/>
              <a:t> that is unintelligible for</a:t>
            </a:r>
            <a:br>
              <a:rPr lang="en-US" dirty="0"/>
            </a:br>
            <a:r>
              <a:rPr lang="en-US" dirty="0"/>
              <a:t>non-authorized parties</a:t>
            </a:r>
          </a:p>
          <a:p>
            <a:pPr lvl="1"/>
            <a:r>
              <a:rPr lang="en-US" dirty="0"/>
              <a:t>Usually </a:t>
            </a:r>
            <a:r>
              <a:rPr lang="en-US" dirty="0" err="1"/>
              <a:t>parametrized</a:t>
            </a:r>
            <a:r>
              <a:rPr lang="en-US" dirty="0"/>
              <a:t> with a cryptographic key</a:t>
            </a:r>
          </a:p>
          <a:p>
            <a:r>
              <a:rPr lang="en-US" dirty="0"/>
              <a:t>Asymmetric (Public) key cryptography</a:t>
            </a:r>
          </a:p>
          <a:p>
            <a:pPr lvl="1"/>
            <a:r>
              <a:rPr lang="en-US" dirty="0"/>
              <a:t>Crypto system: encryption + decryption algorithms + key generation</a:t>
            </a:r>
          </a:p>
          <a:p>
            <a:r>
              <a:rPr lang="en-US" dirty="0"/>
              <a:t>Symmetric (Shared) key cryptography</a:t>
            </a:r>
          </a:p>
          <a:p>
            <a:pPr lvl="1"/>
            <a:r>
              <a:rPr lang="en-US" dirty="0"/>
              <a:t>Cipher/decipher: symmetric-key encryption/decryption algorithms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933" y="1957200"/>
            <a:ext cx="1371600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Encryption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707062" y="1957200"/>
            <a:ext cx="1371600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Decryption</a:t>
            </a:r>
          </a:p>
        </p:txBody>
      </p:sp>
      <p:cxnSp>
        <p:nvCxnSpPr>
          <p:cNvPr id="7" name="Straight Arrow Connector 6"/>
          <p:cNvCxnSpPr>
            <a:stCxn id="5" idx="3"/>
            <a:endCxn id="19" idx="1"/>
          </p:cNvCxnSpPr>
          <p:nvPr/>
        </p:nvCxnSpPr>
        <p:spPr>
          <a:xfrm flipV="1">
            <a:off x="4115533" y="2239597"/>
            <a:ext cx="1146468" cy="5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3"/>
            <a:endCxn id="6" idx="1"/>
          </p:cNvCxnSpPr>
          <p:nvPr/>
        </p:nvCxnSpPr>
        <p:spPr>
          <a:xfrm>
            <a:off x="6485964" y="2239597"/>
            <a:ext cx="1221098" cy="5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2178" y="177566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Tahoma"/>
                <a:cs typeface="Tahoma"/>
              </a:rPr>
              <a:t>ciphertext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239" y="1772533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Tahoma"/>
                <a:cs typeface="Tahoma"/>
              </a:rPr>
              <a:t>ciphertext</a:t>
            </a:r>
            <a:endParaRPr lang="en-US" sz="2000" dirty="0">
              <a:latin typeface="Tahoma"/>
              <a:cs typeface="Tahoma"/>
            </a:endParaRPr>
          </a:p>
        </p:txBody>
      </p: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1725707" y="2245199"/>
            <a:ext cx="10182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1" descr="j00893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002" y="1681598"/>
            <a:ext cx="1223963" cy="11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9008130" y="177566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plaintext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55174" y="177566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plaintext</a:t>
            </a:r>
          </a:p>
        </p:txBody>
      </p:sp>
      <p:cxnSp>
        <p:nvCxnSpPr>
          <p:cNvPr id="27" name="Straight Arrow Connector 26"/>
          <p:cNvCxnSpPr>
            <a:stCxn id="6" idx="3"/>
          </p:cNvCxnSpPr>
          <p:nvPr/>
        </p:nvCxnSpPr>
        <p:spPr>
          <a:xfrm>
            <a:off x="9078663" y="2245199"/>
            <a:ext cx="10182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75097" y="1591071"/>
            <a:ext cx="709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Alice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3812" y="1587867"/>
            <a:ext cx="618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Bob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EF3B758-9301-A04C-AF79-ABE9E9B6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93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attack on C.R.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Let  H: M </a:t>
            </a:r>
            <a:r>
              <a:rPr lang="en-US" dirty="0">
                <a:sym typeface="Symbol" charset="0"/>
              </a:rPr>
              <a:t> {0,1}</a:t>
            </a:r>
            <a:r>
              <a:rPr lang="en-US" baseline="30000" dirty="0">
                <a:sym typeface="Symbol" charset="0"/>
              </a:rPr>
              <a:t>n</a:t>
            </a:r>
            <a:r>
              <a:rPr lang="en-US" dirty="0">
                <a:sym typeface="Symbol" charset="0"/>
              </a:rPr>
              <a:t>  be a hash function    ( |M| &gt;&gt; 2</a:t>
            </a:r>
            <a:r>
              <a:rPr lang="en-US" baseline="30000" dirty="0">
                <a:sym typeface="Symbol" charset="0"/>
              </a:rPr>
              <a:t>n  </a:t>
            </a:r>
            <a:r>
              <a:rPr lang="en-US" dirty="0">
                <a:sym typeface="Symbol" charset="0"/>
              </a:rPr>
              <a:t>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>
                <a:sym typeface="Symbol" charset="0"/>
              </a:rPr>
              <a:t>Generic alg. to find a collision </a:t>
            </a:r>
            <a:r>
              <a:rPr lang="en-US" b="1" dirty="0">
                <a:sym typeface="Symbol" charset="0"/>
              </a:rPr>
              <a:t>in time   O(2</a:t>
            </a:r>
            <a:r>
              <a:rPr lang="en-US" b="1" baseline="30000" dirty="0">
                <a:sym typeface="Symbol" charset="0"/>
              </a:rPr>
              <a:t>n/2</a:t>
            </a:r>
            <a:r>
              <a:rPr lang="en-US" b="1" dirty="0">
                <a:sym typeface="Symbol" charset="0"/>
              </a:rPr>
              <a:t>)   </a:t>
            </a:r>
            <a:r>
              <a:rPr lang="en-US" dirty="0">
                <a:sym typeface="Symbol" charset="0"/>
              </a:rPr>
              <a:t>hashes</a:t>
            </a:r>
            <a:endParaRPr lang="en-US" baseline="30000" dirty="0">
              <a:sym typeface="Symbol" charset="0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dirty="0">
                <a:sym typeface="Symbol" charset="0"/>
              </a:rPr>
              <a:t>Algorithm:</a:t>
            </a:r>
          </a:p>
          <a:p>
            <a:pPr marL="514350" indent="-514350">
              <a:spcBef>
                <a:spcPts val="2376"/>
              </a:spcBef>
              <a:buFont typeface="+mj-lt"/>
              <a:buAutoNum type="arabicPeriod"/>
            </a:pPr>
            <a:r>
              <a:rPr lang="en-US" dirty="0">
                <a:sym typeface="Symbol" charset="0"/>
              </a:rPr>
              <a:t>Choose </a:t>
            </a:r>
            <a:r>
              <a:rPr lang="en-US" b="1" dirty="0">
                <a:sym typeface="Symbol" charset="0"/>
              </a:rPr>
              <a:t>2</a:t>
            </a:r>
            <a:r>
              <a:rPr lang="en-US" b="1" baseline="30000" dirty="0">
                <a:sym typeface="Symbol" charset="0"/>
              </a:rPr>
              <a:t>n/2  </a:t>
            </a:r>
            <a:r>
              <a:rPr lang="en-US" dirty="0">
                <a:sym typeface="Symbol" charset="0"/>
              </a:rPr>
              <a:t>random messages in M:     m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, …, m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baseline="9000" dirty="0">
                <a:sym typeface="Symbol" charset="0"/>
              </a:rPr>
              <a:t>n/</a:t>
            </a:r>
            <a:r>
              <a:rPr lang="en-US" sz="2000" baseline="9000" dirty="0">
                <a:sym typeface="Symbol" charset="0"/>
              </a:rPr>
              <a:t>2      </a:t>
            </a:r>
            <a:r>
              <a:rPr lang="en-US" sz="2000" dirty="0">
                <a:sym typeface="Symbol" charset="0"/>
              </a:rPr>
              <a:t> (distinct with high prob. )</a:t>
            </a:r>
            <a:endParaRPr lang="en-US" baseline="9000" dirty="0">
              <a:sym typeface="Symbol" charset="0"/>
            </a:endParaRPr>
          </a:p>
          <a:p>
            <a:pPr marL="514350" indent="-514350">
              <a:spcBef>
                <a:spcPts val="2376"/>
              </a:spcBef>
              <a:buFont typeface="+mj-lt"/>
              <a:buAutoNum type="arabicPeriod"/>
            </a:pPr>
            <a:r>
              <a:rPr lang="en-US" dirty="0">
                <a:sym typeface="Symbol" charset="0"/>
              </a:rPr>
              <a:t>For 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= 1, …,  2</a:t>
            </a:r>
            <a:r>
              <a:rPr lang="en-US" baseline="30000" dirty="0">
                <a:sym typeface="Symbol" charset="0"/>
              </a:rPr>
              <a:t>n/2  </a:t>
            </a:r>
            <a:r>
              <a:rPr lang="en-US" dirty="0">
                <a:sym typeface="Symbol" charset="0"/>
              </a:rPr>
              <a:t>compute    </a:t>
            </a:r>
            <a:r>
              <a:rPr lang="en-US" dirty="0" err="1">
                <a:sym typeface="Symbol" charset="0"/>
              </a:rPr>
              <a:t>t</a:t>
            </a:r>
            <a:r>
              <a:rPr lang="en-US" baseline="-25000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= H(m</a:t>
            </a:r>
            <a:r>
              <a:rPr lang="en-US" baseline="-25000" dirty="0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    </a:t>
            </a:r>
            <a:r>
              <a:rPr lang="en-US" sz="2400" dirty="0">
                <a:sym typeface="Symbol" charset="0"/>
              </a:rPr>
              <a:t>∈{0,1}</a:t>
            </a:r>
            <a:r>
              <a:rPr lang="en-US" sz="2400" baseline="30000" dirty="0">
                <a:sym typeface="Symbol" charset="0"/>
              </a:rPr>
              <a:t>n</a:t>
            </a:r>
            <a:r>
              <a:rPr lang="en-US" sz="2400" dirty="0">
                <a:sym typeface="Symbol" charset="0"/>
              </a:rPr>
              <a:t> </a:t>
            </a:r>
          </a:p>
          <a:p>
            <a:pPr marL="514350" indent="-514350">
              <a:spcBef>
                <a:spcPts val="2376"/>
              </a:spcBef>
              <a:buFont typeface="+mj-lt"/>
              <a:buAutoNum type="arabicPeriod"/>
            </a:pPr>
            <a:r>
              <a:rPr lang="en-US" dirty="0">
                <a:sym typeface="Symbol" charset="0"/>
              </a:rPr>
              <a:t>Look for a collision  (</a:t>
            </a:r>
            <a:r>
              <a:rPr lang="en-US" dirty="0" err="1">
                <a:sym typeface="Symbol" charset="0"/>
              </a:rPr>
              <a:t>t</a:t>
            </a:r>
            <a:r>
              <a:rPr lang="en-US" baseline="-25000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= </a:t>
            </a:r>
            <a:r>
              <a:rPr lang="en-US" dirty="0" err="1">
                <a:sym typeface="Symbol" charset="0"/>
              </a:rPr>
              <a:t>t</a:t>
            </a:r>
            <a:r>
              <a:rPr lang="en-US" baseline="-25000" dirty="0" err="1">
                <a:sym typeface="Symbol" charset="0"/>
              </a:rPr>
              <a:t>j</a:t>
            </a:r>
            <a:r>
              <a:rPr lang="en-US" dirty="0">
                <a:sym typeface="Symbol" charset="0"/>
              </a:rPr>
              <a:t>).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If not found, got back to step 1.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>
                <a:sym typeface="Symbol" charset="0"/>
              </a:rPr>
              <a:t>How well will this work?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68941" y="3428999"/>
            <a:ext cx="11544176" cy="2395835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3039D8-05D3-A041-A561-BDB61FE4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birthday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  r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r</a:t>
            </a:r>
            <a:r>
              <a:rPr lang="en-US" baseline="-25000" dirty="0" err="1"/>
              <a:t>n</a:t>
            </a:r>
            <a:r>
              <a:rPr lang="en-US" dirty="0"/>
              <a:t> ∈ {1,…,B}   be </a:t>
            </a:r>
            <a:r>
              <a:rPr lang="en-US" dirty="0" err="1"/>
              <a:t>indep</a:t>
            </a:r>
            <a:r>
              <a:rPr lang="en-US" dirty="0"/>
              <a:t>. identically distributed integers. 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u="sng" dirty="0" err="1"/>
              <a:t>Thm</a:t>
            </a:r>
            <a:r>
              <a:rPr lang="en-US" dirty="0"/>
              <a:t>: we get at least two occurrences of the same number with probability:</a:t>
            </a:r>
          </a:p>
          <a:p>
            <a:pPr marL="0" indent="0">
              <a:spcBef>
                <a:spcPts val="1824"/>
              </a:spcBef>
              <a:buNone/>
            </a:pPr>
            <a:endParaRPr lang="en-US" dirty="0"/>
          </a:p>
          <a:p>
            <a:pPr marL="0" indent="0">
              <a:spcBef>
                <a:spcPts val="1824"/>
              </a:spcBef>
              <a:buNone/>
            </a:pPr>
            <a:br>
              <a:rPr lang="en-US" dirty="0"/>
            </a:br>
            <a:r>
              <a:rPr lang="en-US" dirty="0"/>
              <a:t>when  </a:t>
            </a:r>
            <a:r>
              <a:rPr lang="en-US" b="1" dirty="0">
                <a:solidFill>
                  <a:schemeClr val="tx2"/>
                </a:solidFill>
              </a:rPr>
              <a:t>n</a:t>
            </a:r>
            <a:r>
              <a:rPr lang="en-US" dirty="0"/>
              <a:t>= 1.2 × </a:t>
            </a:r>
            <a:r>
              <a:rPr lang="en-US" b="1" dirty="0">
                <a:solidFill>
                  <a:srgbClr val="990000"/>
                </a:solidFill>
              </a:rPr>
              <a:t>B</a:t>
            </a:r>
            <a:r>
              <a:rPr lang="en-US" b="1" baseline="30000" dirty="0">
                <a:solidFill>
                  <a:srgbClr val="990000"/>
                </a:solidFill>
              </a:rPr>
              <a:t>1/2</a:t>
            </a:r>
            <a:r>
              <a:rPr lang="en-US" baseline="30000" dirty="0"/>
              <a:t> </a:t>
            </a:r>
            <a:r>
              <a:rPr lang="en-US" dirty="0"/>
              <a:t> then  </a:t>
            </a:r>
            <a:r>
              <a:rPr lang="en-US" dirty="0" err="1"/>
              <a:t>Pr</a:t>
            </a:r>
            <a:r>
              <a:rPr lang="en-US" sz="3200" dirty="0"/>
              <a:t>[</a:t>
            </a:r>
            <a:r>
              <a:rPr lang="en-US" dirty="0"/>
              <a:t> ∃</a:t>
            </a:r>
            <a:r>
              <a:rPr lang="en-US" dirty="0" err="1"/>
              <a:t>i≠j</a:t>
            </a:r>
            <a:r>
              <a:rPr lang="en-US" dirty="0"/>
              <a:t>:  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sz="3200" dirty="0"/>
              <a:t>] </a:t>
            </a:r>
            <a:r>
              <a:rPr lang="en-US" dirty="0"/>
              <a:t>≥  ½ </a:t>
            </a:r>
          </a:p>
          <a:p>
            <a:pPr marL="0" indent="0">
              <a:buNone/>
            </a:pP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20729" y="3326705"/>
                <a:ext cx="3083600" cy="685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≈1−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729" y="3326705"/>
                <a:ext cx="3083600" cy="685188"/>
              </a:xfrm>
              <a:prstGeom prst="rect">
                <a:avLst/>
              </a:prstGeom>
              <a:blipFill>
                <a:blip r:embed="rId2"/>
                <a:stretch>
                  <a:fillRect l="-412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F8072-86FD-F441-A21D-ADA813E0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36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501" b="4938"/>
          <a:stretch/>
        </p:blipFill>
        <p:spPr>
          <a:xfrm>
            <a:off x="2311400" y="969474"/>
            <a:ext cx="8075825" cy="49924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3596" y="242235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B=10</a:t>
            </a:r>
            <a:r>
              <a:rPr lang="en-US" sz="2400" baseline="30000" dirty="0"/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1" y="5961921"/>
            <a:ext cx="1727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# samples  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67000" y="3529032"/>
            <a:ext cx="1718841" cy="2128089"/>
            <a:chOff x="1447800" y="2419350"/>
            <a:chExt cx="1600200" cy="19812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447800" y="2444750"/>
              <a:ext cx="1600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48000" y="2419350"/>
              <a:ext cx="0" cy="1981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667000" y="1851116"/>
            <a:ext cx="3110284" cy="3806005"/>
            <a:chOff x="1447800" y="857250"/>
            <a:chExt cx="2895600" cy="35433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447800" y="857250"/>
              <a:ext cx="2895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43400" y="895350"/>
              <a:ext cx="0" cy="3505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 rot="16200000">
            <a:off x="620240" y="3692440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collision probability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CC6A6A-03CE-244A-8878-9BD7DC2D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5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H: M </a:t>
            </a:r>
            <a:r>
              <a:rPr lang="en-US" dirty="0">
                <a:sym typeface="Symbol" charset="0"/>
              </a:rPr>
              <a:t> {0,1}</a:t>
            </a:r>
            <a:r>
              <a:rPr lang="en-US" baseline="30000" dirty="0">
                <a:sym typeface="Symbol" charset="0"/>
              </a:rPr>
              <a:t>n</a:t>
            </a:r>
            <a:r>
              <a:rPr lang="en-US" dirty="0">
                <a:sym typeface="Symbol" charset="0"/>
              </a:rPr>
              <a:t>  .      Collision finding algorithm:</a:t>
            </a:r>
          </a:p>
          <a:p>
            <a:pPr marL="457200" indent="-457200">
              <a:buAutoNum type="arabicPeriod"/>
            </a:pPr>
            <a:r>
              <a:rPr lang="en-US" dirty="0">
                <a:sym typeface="Symbol" charset="0"/>
              </a:rPr>
              <a:t>Choose </a:t>
            </a:r>
            <a:r>
              <a:rPr lang="en-US" b="1" dirty="0">
                <a:sym typeface="Symbol" charset="0"/>
              </a:rPr>
              <a:t>2</a:t>
            </a:r>
            <a:r>
              <a:rPr lang="en-US" b="1" baseline="30000" dirty="0">
                <a:sym typeface="Symbol" charset="0"/>
              </a:rPr>
              <a:t>n/2  </a:t>
            </a:r>
            <a:r>
              <a:rPr lang="en-US" dirty="0">
                <a:sym typeface="Symbol" charset="0"/>
              </a:rPr>
              <a:t>random elements in M:     m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, …, m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baseline="9000" dirty="0">
                <a:sym typeface="Symbol" charset="0"/>
              </a:rPr>
              <a:t>n/2</a:t>
            </a:r>
          </a:p>
          <a:p>
            <a:pPr marL="457200" indent="-457200">
              <a:buAutoNum type="arabicPeriod"/>
            </a:pPr>
            <a:r>
              <a:rPr lang="en-US" dirty="0">
                <a:sym typeface="Symbol" charset="0"/>
              </a:rPr>
              <a:t>For 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= 1, …,  2</a:t>
            </a:r>
            <a:r>
              <a:rPr lang="en-US" baseline="30000" dirty="0">
                <a:sym typeface="Symbol" charset="0"/>
              </a:rPr>
              <a:t>n/2  </a:t>
            </a:r>
            <a:r>
              <a:rPr lang="en-US" dirty="0">
                <a:sym typeface="Symbol" charset="0"/>
              </a:rPr>
              <a:t>compute    </a:t>
            </a:r>
            <a:r>
              <a:rPr lang="en-US" dirty="0" err="1">
                <a:sym typeface="Symbol" charset="0"/>
              </a:rPr>
              <a:t>t</a:t>
            </a:r>
            <a:r>
              <a:rPr lang="en-US" baseline="-25000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= H(m</a:t>
            </a:r>
            <a:r>
              <a:rPr lang="en-US" baseline="-25000" dirty="0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    ∈{0,1}</a:t>
            </a:r>
            <a:r>
              <a:rPr lang="en-US" baseline="30000" dirty="0">
                <a:sym typeface="Symbol" charset="0"/>
              </a:rPr>
              <a:t>n</a:t>
            </a:r>
            <a:r>
              <a:rPr lang="en-US" dirty="0">
                <a:sym typeface="Symbol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dirty="0">
                <a:sym typeface="Symbol" charset="0"/>
              </a:rPr>
              <a:t>Look for a collision  (</a:t>
            </a:r>
            <a:r>
              <a:rPr lang="en-US" dirty="0" err="1">
                <a:sym typeface="Symbol" charset="0"/>
              </a:rPr>
              <a:t>t</a:t>
            </a:r>
            <a:r>
              <a:rPr lang="en-US" baseline="-25000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= </a:t>
            </a:r>
            <a:r>
              <a:rPr lang="en-US" dirty="0" err="1">
                <a:sym typeface="Symbol" charset="0"/>
              </a:rPr>
              <a:t>t</a:t>
            </a:r>
            <a:r>
              <a:rPr lang="en-US" baseline="-25000" dirty="0" err="1">
                <a:sym typeface="Symbol" charset="0"/>
              </a:rPr>
              <a:t>j</a:t>
            </a:r>
            <a:r>
              <a:rPr lang="en-US" dirty="0">
                <a:sym typeface="Symbol" charset="0"/>
              </a:rPr>
              <a:t>).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If not found, got back to step 1.</a:t>
            </a:r>
          </a:p>
          <a:p>
            <a:pPr marL="0" indent="0">
              <a:buNone/>
            </a:pPr>
            <a:endParaRPr lang="en-US" dirty="0">
              <a:sym typeface="Symbol" charset="0"/>
            </a:endParaRPr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Expected number of iteration: ≈   2</a:t>
            </a:r>
          </a:p>
          <a:p>
            <a:pPr marL="0" indent="0">
              <a:buNone/>
            </a:pPr>
            <a:endParaRPr lang="en-US" dirty="0">
              <a:sym typeface="Symbol" charset="0"/>
            </a:endParaRPr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Running time:  </a:t>
            </a:r>
            <a:r>
              <a:rPr lang="en-US" b="1" dirty="0">
                <a:sym typeface="Symbol" charset="0"/>
              </a:rPr>
              <a:t>O(2</a:t>
            </a:r>
            <a:r>
              <a:rPr lang="en-US" b="1" baseline="30000" dirty="0">
                <a:sym typeface="Symbol" charset="0"/>
              </a:rPr>
              <a:t>n/2</a:t>
            </a:r>
            <a:r>
              <a:rPr lang="en-US" b="1" dirty="0">
                <a:sym typeface="Symbol" charset="0"/>
              </a:rPr>
              <a:t>)         </a:t>
            </a:r>
            <a:r>
              <a:rPr lang="en-US" dirty="0">
                <a:sym typeface="Symbol" charset="0"/>
              </a:rPr>
              <a:t>(space  O(2</a:t>
            </a:r>
            <a:r>
              <a:rPr lang="en-US" baseline="30000" dirty="0">
                <a:sym typeface="Symbol" charset="0"/>
              </a:rPr>
              <a:t>n/2</a:t>
            </a:r>
            <a:r>
              <a:rPr lang="en-US" dirty="0">
                <a:sym typeface="Symbol" charset="0"/>
              </a:rPr>
              <a:t>) 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9797" y="4720857"/>
            <a:ext cx="850604" cy="446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/>
          <p:cNvSpPr/>
          <p:nvPr/>
        </p:nvSpPr>
        <p:spPr>
          <a:xfrm>
            <a:off x="7040476" y="3425456"/>
            <a:ext cx="3382297" cy="12954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3716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If H: M-&gt; {0,1}</a:t>
            </a:r>
            <a:r>
              <a:rPr lang="en-US" sz="2400" baseline="30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, then </a:t>
            </a:r>
            <a:br>
              <a:rPr lang="en-US" sz="2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2400" dirty="0" err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Pr</a:t>
            </a:r>
            <a:r>
              <a:rPr lang="en-US" sz="2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[collision] ~ ½ </a:t>
            </a:r>
            <a:br>
              <a:rPr lang="en-US" sz="2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2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with 2</a:t>
            </a:r>
            <a:r>
              <a:rPr lang="en-US" sz="2400" baseline="30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n/2</a:t>
            </a:r>
            <a:r>
              <a:rPr lang="en-US" sz="2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hashes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EFF50-3585-C147-B93A-5DEBAA67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1" y="8382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C.R. hash functions:	</a:t>
            </a:r>
            <a:r>
              <a:rPr lang="en-US" sz="1600" dirty="0"/>
              <a:t>Crypto++  5.6.0 [ Wei Dai ]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8763000" cy="41719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r>
              <a:rPr lang="en-US" sz="2000" dirty="0"/>
              <a:t>AMD Opteron,   2.2 GHz     </a:t>
            </a:r>
            <a:r>
              <a:rPr lang="en-US" sz="1600" dirty="0"/>
              <a:t>( Linux)</a:t>
            </a:r>
          </a:p>
          <a:p>
            <a:pPr marL="0" indent="0">
              <a:lnSpc>
                <a:spcPct val="90000"/>
              </a:lnSpc>
              <a:spcBef>
                <a:spcPts val="1680"/>
              </a:spcBef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r>
              <a:rPr lang="en-US" sz="1600" dirty="0"/>
              <a:t>			   </a:t>
            </a:r>
            <a:r>
              <a:rPr lang="en-US" dirty="0"/>
              <a:t>digest</a:t>
            </a:r>
            <a:r>
              <a:rPr lang="en-US" sz="1600" dirty="0"/>
              <a:t>					   </a:t>
            </a:r>
            <a:r>
              <a:rPr lang="en-US" sz="2000" dirty="0"/>
              <a:t>generic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1143000" algn="l"/>
                <a:tab pos="2857500" algn="l"/>
                <a:tab pos="3149600" algn="l"/>
                <a:tab pos="4864100" algn="l"/>
                <a:tab pos="5715000" algn="l"/>
              </a:tabLst>
            </a:pPr>
            <a:r>
              <a:rPr lang="en-US" sz="2000" dirty="0"/>
              <a:t>	</a:t>
            </a:r>
            <a:r>
              <a:rPr lang="en-US" u="sng" dirty="0"/>
              <a:t>function</a:t>
            </a:r>
            <a:r>
              <a:rPr lang="en-US" dirty="0"/>
              <a:t>	</a:t>
            </a:r>
            <a:r>
              <a:rPr lang="en-US" u="sng" dirty="0"/>
              <a:t>size (bits)</a:t>
            </a:r>
            <a:r>
              <a:rPr lang="en-US" dirty="0"/>
              <a:t>	</a:t>
            </a:r>
            <a:r>
              <a:rPr lang="en-US" u="sng" dirty="0"/>
              <a:t>Speed  </a:t>
            </a:r>
            <a:r>
              <a:rPr lang="en-US" sz="2000" u="sng" dirty="0"/>
              <a:t>(MB/sec)</a:t>
            </a:r>
            <a:r>
              <a:rPr lang="en-US" sz="2000" dirty="0"/>
              <a:t>	</a:t>
            </a:r>
            <a:r>
              <a:rPr lang="en-US" sz="2000" u="sng" dirty="0"/>
              <a:t>attack time</a:t>
            </a: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  <a:tabLst>
                <a:tab pos="1143000" algn="l"/>
                <a:tab pos="2857500" algn="l"/>
                <a:tab pos="3149600" algn="l"/>
                <a:tab pos="5257800" algn="l"/>
                <a:tab pos="5321300" algn="l"/>
                <a:tab pos="7658100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chemeClr val="bg2"/>
                </a:solidFill>
              </a:rPr>
              <a:t>SHA-1		160		153	2</a:t>
            </a:r>
            <a:r>
              <a:rPr lang="en-US" baseline="30000" dirty="0">
                <a:solidFill>
                  <a:schemeClr val="bg2"/>
                </a:solidFill>
              </a:rPr>
              <a:t>80</a:t>
            </a:r>
          </a:p>
          <a:p>
            <a:pPr marL="0" indent="0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257800" algn="l"/>
                <a:tab pos="5321300" algn="l"/>
                <a:tab pos="7658100" algn="l"/>
              </a:tabLst>
            </a:pPr>
            <a:r>
              <a:rPr lang="en-US" dirty="0"/>
              <a:t>	SHA-256		256		111	2</a:t>
            </a:r>
            <a:r>
              <a:rPr lang="en-US" baseline="30000" dirty="0"/>
              <a:t>128</a:t>
            </a:r>
          </a:p>
          <a:p>
            <a:pPr marL="0" indent="0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257800" algn="l"/>
                <a:tab pos="5321300" algn="l"/>
                <a:tab pos="7658100" algn="l"/>
              </a:tabLst>
            </a:pPr>
            <a:r>
              <a:rPr lang="en-US" dirty="0"/>
              <a:t>	SHA-512		512		99	2</a:t>
            </a:r>
            <a:r>
              <a:rPr lang="en-US" baseline="30000" dirty="0"/>
              <a:t>256</a:t>
            </a:r>
            <a:endParaRPr lang="en-US" dirty="0"/>
          </a:p>
          <a:p>
            <a:pPr marL="0" indent="0">
              <a:lnSpc>
                <a:spcPct val="90000"/>
              </a:lnSpc>
              <a:spcBef>
                <a:spcPts val="2376"/>
              </a:spcBef>
              <a:buNone/>
              <a:tabLst>
                <a:tab pos="1143000" algn="l"/>
                <a:tab pos="2857500" algn="l"/>
                <a:tab pos="3149600" algn="l"/>
                <a:tab pos="5257800" algn="l"/>
                <a:tab pos="5321300" algn="l"/>
                <a:tab pos="7658100" algn="l"/>
              </a:tabLst>
            </a:pPr>
            <a:r>
              <a:rPr lang="en-US" dirty="0"/>
              <a:t>	Whirlpool		512		57	2</a:t>
            </a:r>
            <a:r>
              <a:rPr lang="en-US" baseline="30000" dirty="0"/>
              <a:t>256</a:t>
            </a:r>
          </a:p>
        </p:txBody>
      </p:sp>
      <p:sp>
        <p:nvSpPr>
          <p:cNvPr id="8" name="Left Brace 7"/>
          <p:cNvSpPr/>
          <p:nvPr/>
        </p:nvSpPr>
        <p:spPr>
          <a:xfrm>
            <a:off x="2743200" y="3200400"/>
            <a:ext cx="152400" cy="114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1753922" y="3580080"/>
            <a:ext cx="158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NIST standards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2" y="5800695"/>
            <a:ext cx="7579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best known collision finder for SHA-1 requires 2</a:t>
            </a:r>
            <a:r>
              <a:rPr lang="en-US" sz="2000" baseline="30000" dirty="0"/>
              <a:t>51</a:t>
            </a:r>
            <a:r>
              <a:rPr lang="en-US" sz="2000" dirty="0"/>
              <a:t> hash evaluations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BA5D9-CB26-104A-B3DE-16A17D03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7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Message Authentication Codes (MAC)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2F7DD-7F19-2F4D-B3B1-50ED3103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48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Integrity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  <a:tabLst>
                <a:tab pos="3200400" algn="l"/>
              </a:tabLst>
            </a:pPr>
            <a:r>
              <a:rPr lang="en-US" dirty="0"/>
              <a:t>Goal:      </a:t>
            </a:r>
            <a:r>
              <a:rPr lang="en-US" b="1" dirty="0"/>
              <a:t>integrity</a:t>
            </a:r>
            <a:r>
              <a:rPr lang="en-US" dirty="0"/>
              <a:t>,    no confidentiality</a:t>
            </a:r>
          </a:p>
          <a:p>
            <a:pPr marL="0" indent="0">
              <a:lnSpc>
                <a:spcPct val="120000"/>
              </a:lnSpc>
              <a:buNone/>
              <a:tabLst>
                <a:tab pos="3200400" algn="l"/>
              </a:tabLst>
            </a:pPr>
            <a:endParaRPr lang="en-US" dirty="0">
              <a:sym typeface="Symbol" charset="0"/>
            </a:endParaRPr>
          </a:p>
          <a:p>
            <a:pPr marL="0" indent="0">
              <a:lnSpc>
                <a:spcPct val="120000"/>
              </a:lnSpc>
              <a:buNone/>
              <a:tabLst>
                <a:tab pos="3200400" algn="l"/>
              </a:tabLst>
            </a:pPr>
            <a:r>
              <a:rPr lang="en-US" dirty="0">
                <a:sym typeface="Symbol" charset="0"/>
              </a:rPr>
              <a:t>Examples:</a:t>
            </a:r>
          </a:p>
          <a:p>
            <a:pPr>
              <a:lnSpc>
                <a:spcPct val="120000"/>
              </a:lnSpc>
              <a:tabLst>
                <a:tab pos="3200400" algn="l"/>
              </a:tabLst>
            </a:pPr>
            <a:r>
              <a:rPr lang="en-US" dirty="0">
                <a:sym typeface="Symbol" charset="0"/>
              </a:rPr>
              <a:t>Protecting public binaries on disk</a:t>
            </a:r>
          </a:p>
          <a:p>
            <a:pPr>
              <a:lnSpc>
                <a:spcPct val="120000"/>
              </a:lnSpc>
              <a:tabLst>
                <a:tab pos="3200400" algn="l"/>
              </a:tabLst>
            </a:pPr>
            <a:r>
              <a:rPr lang="en-US" dirty="0">
                <a:sym typeface="Symbol" charset="0"/>
              </a:rPr>
              <a:t>Protecting banner ads on web pages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11AAA-3FA4-0244-9184-B64C0794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3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Integrity: MACs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7" y="3561099"/>
            <a:ext cx="8727141" cy="2862487"/>
          </a:xfrm>
        </p:spPr>
        <p:txBody>
          <a:bodyPr>
            <a:normAutofit fontScale="92500"/>
          </a:bodyPr>
          <a:lstStyle/>
          <a:p>
            <a:pPr marL="57150" indent="0">
              <a:spcBef>
                <a:spcPts val="1200"/>
              </a:spcBef>
              <a:buNone/>
              <a:tabLst>
                <a:tab pos="3200400" algn="l"/>
              </a:tabLst>
            </a:pPr>
            <a:r>
              <a:rPr lang="en-US" u="sng" dirty="0" err="1">
                <a:sym typeface="Symbol" charset="0"/>
              </a:rPr>
              <a:t>Def</a:t>
            </a:r>
            <a:r>
              <a:rPr lang="en-US" dirty="0">
                <a:sym typeface="Symbol" charset="0"/>
              </a:rPr>
              <a:t>: </a:t>
            </a:r>
            <a:r>
              <a:rPr lang="en-US" b="1" dirty="0">
                <a:sym typeface="Symbol" charset="0"/>
              </a:rPr>
              <a:t>MAC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>
                <a:latin typeface="Cambria Math"/>
                <a:cs typeface="Cambria Math"/>
                <a:sym typeface="Symbol" charset="0"/>
              </a:rPr>
              <a:t>I</a:t>
            </a:r>
            <a:r>
              <a:rPr lang="en-US" dirty="0">
                <a:latin typeface="Cambria Math"/>
                <a:cs typeface="Cambria Math"/>
                <a:sym typeface="Symbol" charset="0"/>
              </a:rPr>
              <a:t>=(</a:t>
            </a:r>
            <a:r>
              <a:rPr lang="en-US" i="1" dirty="0">
                <a:latin typeface="Cambria Math"/>
                <a:cs typeface="Cambria Math"/>
                <a:sym typeface="Symbol" charset="0"/>
              </a:rPr>
              <a:t>S</a:t>
            </a:r>
            <a:r>
              <a:rPr lang="en-US" dirty="0">
                <a:latin typeface="Cambria Math"/>
                <a:cs typeface="Cambria Math"/>
                <a:sym typeface="Symbol" charset="0"/>
              </a:rPr>
              <a:t>,</a:t>
            </a:r>
            <a:r>
              <a:rPr lang="en-US" i="1" dirty="0">
                <a:latin typeface="Cambria Math"/>
                <a:cs typeface="Cambria Math"/>
                <a:sym typeface="Symbol" charset="0"/>
              </a:rPr>
              <a:t>V</a:t>
            </a:r>
            <a:r>
              <a:rPr lang="en-US" dirty="0">
                <a:latin typeface="Cambria Math"/>
                <a:cs typeface="Cambria Math"/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 defined over </a:t>
            </a:r>
            <a:r>
              <a:rPr lang="en-US" dirty="0">
                <a:latin typeface="Cambria Math"/>
                <a:cs typeface="Cambria Math"/>
                <a:sym typeface="Symbol" charset="0"/>
              </a:rPr>
              <a:t>(</a:t>
            </a:r>
            <a:r>
              <a:rPr lang="en-US" i="1" dirty="0">
                <a:latin typeface="Cambria Math"/>
                <a:cs typeface="Cambria Math"/>
                <a:sym typeface="Symbol" charset="0"/>
              </a:rPr>
              <a:t>K</a:t>
            </a:r>
            <a:r>
              <a:rPr lang="en-US" dirty="0">
                <a:latin typeface="Cambria Math"/>
                <a:cs typeface="Cambria Math"/>
                <a:sym typeface="Symbol" charset="0"/>
              </a:rPr>
              <a:t>,</a:t>
            </a:r>
            <a:r>
              <a:rPr lang="en-US" i="1" dirty="0">
                <a:latin typeface="Cambria Math"/>
                <a:cs typeface="Cambria Math"/>
                <a:sym typeface="Symbol" charset="0"/>
              </a:rPr>
              <a:t>M</a:t>
            </a:r>
            <a:r>
              <a:rPr lang="en-US" dirty="0">
                <a:latin typeface="Cambria Math"/>
                <a:cs typeface="Cambria Math"/>
                <a:sym typeface="Symbol" charset="0"/>
              </a:rPr>
              <a:t>,</a:t>
            </a:r>
            <a:r>
              <a:rPr lang="en-US" i="1" dirty="0">
                <a:latin typeface="Cambria Math"/>
                <a:cs typeface="Cambria Math"/>
                <a:sym typeface="Symbol" charset="0"/>
              </a:rPr>
              <a:t>T</a:t>
            </a:r>
            <a:r>
              <a:rPr lang="en-US" dirty="0">
                <a:latin typeface="Cambria Math"/>
                <a:cs typeface="Cambria Math"/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 is a pair of </a:t>
            </a:r>
            <a:r>
              <a:rPr lang="en-US" dirty="0" err="1">
                <a:sym typeface="Symbol" charset="0"/>
              </a:rPr>
              <a:t>algs</a:t>
            </a:r>
            <a:endParaRPr lang="en-US" dirty="0">
              <a:sym typeface="Symbol" charset="0"/>
            </a:endParaRPr>
          </a:p>
          <a:p>
            <a:pPr marL="645300">
              <a:spcBef>
                <a:spcPts val="1200"/>
              </a:spcBef>
              <a:tabLst>
                <a:tab pos="3200400" algn="l"/>
              </a:tabLst>
            </a:pPr>
            <a:r>
              <a:rPr lang="en-US" i="1" dirty="0">
                <a:latin typeface="Cambria Math"/>
                <a:cs typeface="Cambria Math"/>
                <a:sym typeface="Symbol" charset="0"/>
              </a:rPr>
              <a:t>S</a:t>
            </a:r>
            <a:r>
              <a:rPr lang="en-US" dirty="0">
                <a:latin typeface="Cambria Math"/>
                <a:cs typeface="Cambria Math"/>
                <a:sym typeface="Symbol" charset="0"/>
              </a:rPr>
              <a:t>(</a:t>
            </a:r>
            <a:r>
              <a:rPr lang="en-US" i="1" dirty="0" err="1">
                <a:latin typeface="Cambria Math"/>
                <a:cs typeface="Cambria Math"/>
                <a:sym typeface="Symbol" charset="0"/>
              </a:rPr>
              <a:t>k</a:t>
            </a:r>
            <a:r>
              <a:rPr lang="en-US" dirty="0" err="1">
                <a:latin typeface="Cambria Math"/>
                <a:cs typeface="Cambria Math"/>
                <a:sym typeface="Symbol" charset="0"/>
              </a:rPr>
              <a:t>,</a:t>
            </a:r>
            <a:r>
              <a:rPr lang="en-US" i="1" dirty="0" err="1">
                <a:latin typeface="Cambria Math"/>
                <a:cs typeface="Cambria Math"/>
                <a:sym typeface="Symbol" charset="0"/>
              </a:rPr>
              <a:t>m</a:t>
            </a:r>
            <a:r>
              <a:rPr lang="en-US" dirty="0">
                <a:latin typeface="Cambria Math"/>
                <a:cs typeface="Cambria Math"/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 outputs </a:t>
            </a:r>
            <a:r>
              <a:rPr lang="en-US" i="1" dirty="0">
                <a:latin typeface="Cambria Math"/>
                <a:cs typeface="Cambria Math"/>
                <a:sym typeface="Symbol" charset="0"/>
              </a:rPr>
              <a:t>t</a:t>
            </a:r>
            <a:r>
              <a:rPr lang="en-US" dirty="0">
                <a:sym typeface="Symbol" charset="0"/>
              </a:rPr>
              <a:t> in </a:t>
            </a:r>
            <a:r>
              <a:rPr lang="en-US" i="1" dirty="0">
                <a:latin typeface="Cambria Math"/>
                <a:cs typeface="Cambria Math"/>
                <a:sym typeface="Symbol" charset="0"/>
              </a:rPr>
              <a:t>T</a:t>
            </a:r>
          </a:p>
          <a:p>
            <a:pPr marL="645300">
              <a:spcBef>
                <a:spcPts val="1200"/>
              </a:spcBef>
              <a:tabLst>
                <a:tab pos="3200400" algn="l"/>
              </a:tabLst>
            </a:pPr>
            <a:r>
              <a:rPr lang="en-US" i="1" dirty="0">
                <a:latin typeface="Cambria Math"/>
                <a:cs typeface="Cambria Math"/>
                <a:sym typeface="Symbol" charset="0"/>
              </a:rPr>
              <a:t>V</a:t>
            </a:r>
            <a:r>
              <a:rPr lang="en-US" dirty="0">
                <a:latin typeface="Cambria Math"/>
                <a:cs typeface="Cambria Math"/>
                <a:sym typeface="Symbol" charset="0"/>
              </a:rPr>
              <a:t>(</a:t>
            </a:r>
            <a:r>
              <a:rPr lang="en-US" i="1" dirty="0" err="1">
                <a:latin typeface="Cambria Math"/>
                <a:cs typeface="Cambria Math"/>
                <a:sym typeface="Symbol" charset="0"/>
              </a:rPr>
              <a:t>k</a:t>
            </a:r>
            <a:r>
              <a:rPr lang="en-US" dirty="0" err="1">
                <a:latin typeface="Cambria Math"/>
                <a:cs typeface="Cambria Math"/>
                <a:sym typeface="Symbol" charset="0"/>
              </a:rPr>
              <a:t>,</a:t>
            </a:r>
            <a:r>
              <a:rPr lang="en-US" i="1" dirty="0" err="1">
                <a:latin typeface="Cambria Math"/>
                <a:cs typeface="Cambria Math"/>
                <a:sym typeface="Symbol" charset="0"/>
              </a:rPr>
              <a:t>m</a:t>
            </a:r>
            <a:r>
              <a:rPr lang="en-US" dirty="0" err="1">
                <a:latin typeface="Cambria Math"/>
                <a:cs typeface="Cambria Math"/>
                <a:sym typeface="Symbol" charset="0"/>
              </a:rPr>
              <a:t>,</a:t>
            </a:r>
            <a:r>
              <a:rPr lang="en-US" i="1" dirty="0" err="1">
                <a:latin typeface="Cambria Math"/>
                <a:cs typeface="Cambria Math"/>
                <a:sym typeface="Symbol" charset="0"/>
              </a:rPr>
              <a:t>t</a:t>
            </a:r>
            <a:r>
              <a:rPr lang="en-US" dirty="0">
                <a:latin typeface="Cambria Math"/>
                <a:cs typeface="Cambria Math"/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 outputs ‘yes’ or ‘no’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Consistency: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		</a:t>
            </a:r>
            <a:r>
              <a:rPr lang="en-US" sz="3500" dirty="0">
                <a:latin typeface="Cambria Math"/>
                <a:cs typeface="Cambria Math"/>
              </a:rPr>
              <a:t>∀</a:t>
            </a:r>
            <a:r>
              <a:rPr lang="en-US" i="1" spc="300" dirty="0" err="1">
                <a:latin typeface="Cambria Math"/>
                <a:cs typeface="Cambria Math"/>
              </a:rPr>
              <a:t>k</a:t>
            </a:r>
            <a:r>
              <a:rPr lang="en-US" sz="3500" spc="300" dirty="0" err="1">
                <a:latin typeface="Cambria Math"/>
                <a:cs typeface="Cambria Math"/>
              </a:rPr>
              <a:t>∈</a:t>
            </a:r>
            <a:r>
              <a:rPr lang="en-US" i="1" spc="300" dirty="0" err="1">
                <a:latin typeface="Cambria Math"/>
                <a:cs typeface="Cambria Math"/>
              </a:rPr>
              <a:t>K</a:t>
            </a:r>
            <a:r>
              <a:rPr lang="en-US" i="1" spc="300" dirty="0">
                <a:latin typeface="Cambria Math"/>
                <a:cs typeface="Cambria Math"/>
              </a:rPr>
              <a:t>, </a:t>
            </a:r>
            <a:r>
              <a:rPr lang="en-US" sz="3500" dirty="0">
                <a:solidFill>
                  <a:prstClr val="black">
                    <a:lumMod val="85000"/>
                    <a:lumOff val="15000"/>
                  </a:prstClr>
                </a:solidFill>
                <a:latin typeface="Cambria Math"/>
                <a:cs typeface="Cambria Math"/>
              </a:rPr>
              <a:t>∀</a:t>
            </a:r>
            <a:r>
              <a:rPr lang="en-US" i="1" spc="3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 Math"/>
                <a:cs typeface="Cambria Math"/>
              </a:rPr>
              <a:t>m</a:t>
            </a:r>
            <a:r>
              <a:rPr lang="en-US" sz="3500" spc="3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 Math"/>
                <a:cs typeface="Cambria Math"/>
              </a:rPr>
              <a:t>∈</a:t>
            </a:r>
            <a:r>
              <a:rPr lang="en-US" i="1" spc="3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 Math"/>
                <a:cs typeface="Cambria Math"/>
              </a:rPr>
              <a:t>M</a:t>
            </a:r>
            <a:r>
              <a:rPr lang="en-US" dirty="0">
                <a:latin typeface="Cambria Math"/>
                <a:cs typeface="Cambria Math"/>
              </a:rPr>
              <a:t>:     </a:t>
            </a:r>
            <a:r>
              <a:rPr lang="en-US" i="1" dirty="0">
                <a:latin typeface="Cambria Math"/>
                <a:cs typeface="Cambria Math"/>
              </a:rPr>
              <a:t>V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k</a:t>
            </a:r>
            <a:r>
              <a:rPr lang="en-US" dirty="0">
                <a:latin typeface="Cambria Math"/>
                <a:cs typeface="Cambria Math"/>
              </a:rPr>
              <a:t>, m, </a:t>
            </a:r>
            <a:r>
              <a:rPr lang="en-US" i="1" dirty="0">
                <a:latin typeface="Cambria Math"/>
                <a:cs typeface="Cambria Math"/>
              </a:rPr>
              <a:t>S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k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i="1" dirty="0">
                <a:latin typeface="Cambria Math"/>
                <a:cs typeface="Cambria Math"/>
              </a:rPr>
              <a:t>m</a:t>
            </a:r>
            <a:r>
              <a:rPr lang="en-US" dirty="0">
                <a:latin typeface="Cambria Math"/>
                <a:cs typeface="Cambria Math"/>
              </a:rPr>
              <a:t>) ) = ‘</a:t>
            </a:r>
            <a:r>
              <a:rPr lang="en-US" i="1" dirty="0">
                <a:latin typeface="Cambria Math"/>
                <a:cs typeface="Cambria Math"/>
              </a:rPr>
              <a:t>yes</a:t>
            </a:r>
            <a:r>
              <a:rPr lang="fr-FR" i="1" dirty="0">
                <a:latin typeface="Cambria Math"/>
                <a:cs typeface="Cambria Math"/>
              </a:rPr>
              <a:t>’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74248" y="2028870"/>
            <a:ext cx="838200" cy="51435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Alice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36848" y="2028870"/>
            <a:ext cx="838200" cy="51435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ahoma"/>
                <a:cs typeface="Tahoma"/>
              </a:rPr>
              <a:t>Bob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86973" y="1618105"/>
            <a:ext cx="351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ahoma"/>
                <a:cs typeface="Tahoma"/>
              </a:rPr>
              <a:t>k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986087" y="1618105"/>
            <a:ext cx="351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ahoma"/>
                <a:cs typeface="Tahoma"/>
              </a:rPr>
              <a:t>k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012448" y="2257470"/>
            <a:ext cx="4648200" cy="0"/>
          </a:xfrm>
          <a:prstGeom prst="line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ahoma"/>
              <a:cs typeface="Tahoma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622048" y="1776804"/>
            <a:ext cx="2590800" cy="3937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message  m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09687" y="1776804"/>
            <a:ext cx="533400" cy="393750"/>
          </a:xfrm>
          <a:prstGeom prst="rect">
            <a:avLst/>
          </a:prstGeom>
          <a:solidFill>
            <a:schemeClr val="accent5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tag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69448" y="2605134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ahoma"/>
                <a:cs typeface="Tahoma"/>
              </a:rPr>
              <a:t>Generate tag: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Tahoma"/>
                <a:cs typeface="Tahoma"/>
              </a:rPr>
              <a:t>     tag </a:t>
            </a:r>
            <a:r>
              <a:rPr lang="en-US" sz="2400" b="1" dirty="0">
                <a:solidFill>
                  <a:schemeClr val="accent2"/>
                </a:solidFill>
                <a:latin typeface="Tahoma"/>
                <a:cs typeface="Tahoma"/>
                <a:sym typeface="Symbol" charset="0"/>
              </a:rPr>
              <a:t> S(k, m)</a:t>
            </a:r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6309688" y="2600372"/>
            <a:ext cx="3608388" cy="831057"/>
            <a:chOff x="3504" y="2448"/>
            <a:chExt cx="2273" cy="698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504" y="2448"/>
              <a:ext cx="2273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Tahoma"/>
                  <a:cs typeface="Tahoma"/>
                </a:rPr>
                <a:t>Verify tag:</a:t>
              </a:r>
            </a:p>
            <a:p>
              <a:r>
                <a:rPr lang="en-US" sz="2400" b="1" dirty="0">
                  <a:solidFill>
                    <a:schemeClr val="accent2"/>
                  </a:solidFill>
                  <a:latin typeface="Tahoma"/>
                  <a:cs typeface="Tahoma"/>
                </a:rPr>
                <a:t>    V</a:t>
              </a:r>
              <a:r>
                <a:rPr lang="en-US" sz="2400" b="1" dirty="0">
                  <a:solidFill>
                    <a:schemeClr val="accent2"/>
                  </a:solidFill>
                  <a:latin typeface="Tahoma"/>
                  <a:cs typeface="Tahoma"/>
                  <a:sym typeface="Symbol" charset="0"/>
                </a:rPr>
                <a:t>(k, m, tag)  = ‘yes</a:t>
              </a:r>
              <a:r>
                <a:rPr lang="fr-FR" sz="2400" b="1" dirty="0">
                  <a:solidFill>
                    <a:schemeClr val="accent2"/>
                  </a:solidFill>
                  <a:latin typeface="Tahoma"/>
                  <a:cs typeface="Tahoma"/>
                  <a:sym typeface="Symbol" charset="0"/>
                </a:rPr>
                <a:t>’</a:t>
              </a:r>
              <a:endParaRPr lang="en-US" sz="2400" b="1" dirty="0">
                <a:solidFill>
                  <a:schemeClr val="accent2"/>
                </a:solidFill>
                <a:latin typeface="Tahoma"/>
                <a:cs typeface="Tahoma"/>
                <a:sym typeface="Symbol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037" y="2594"/>
              <a:ext cx="1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30F42"/>
                  </a:solidFill>
                  <a:latin typeface="Tahoma"/>
                  <a:cs typeface="Tahoma"/>
                </a:rPr>
                <a:t>?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4101864-B616-D246-83FA-D5B753D1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requires a secret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7" y="3561099"/>
            <a:ext cx="8727141" cy="2862487"/>
          </a:xfrm>
        </p:spPr>
        <p:txBody>
          <a:bodyPr>
            <a:normAutofit/>
          </a:bodyPr>
          <a:lstStyle/>
          <a:p>
            <a:pPr marL="57150" indent="0">
              <a:spcBef>
                <a:spcPts val="1200"/>
              </a:spcBef>
              <a:buNone/>
              <a:tabLst>
                <a:tab pos="3200400" algn="l"/>
              </a:tabLst>
            </a:pPr>
            <a:r>
              <a:rPr lang="en-US" dirty="0">
                <a:sym typeface="Symbol" charset="0"/>
              </a:rPr>
              <a:t>Attacker can easily modify m and re-compute CRC</a:t>
            </a:r>
          </a:p>
          <a:p>
            <a:pPr marL="57150" indent="0">
              <a:spcBef>
                <a:spcPts val="1200"/>
              </a:spcBef>
              <a:buNone/>
              <a:tabLst>
                <a:tab pos="3200400" algn="l"/>
              </a:tabLst>
            </a:pPr>
            <a:endParaRPr lang="en-US" dirty="0">
              <a:sym typeface="Symbol" charset="0"/>
            </a:endParaRPr>
          </a:p>
          <a:p>
            <a:pPr marL="57150" indent="0">
              <a:spcBef>
                <a:spcPts val="1200"/>
              </a:spcBef>
              <a:buNone/>
              <a:tabLst>
                <a:tab pos="3200400" algn="l"/>
              </a:tabLst>
            </a:pPr>
            <a:r>
              <a:rPr lang="en-US" dirty="0">
                <a:sym typeface="Symbol" charset="0"/>
              </a:rPr>
              <a:t>CRC designed to detect </a:t>
            </a:r>
            <a:r>
              <a:rPr lang="en-US" b="1" u="sng" dirty="0">
                <a:sym typeface="Symbol" charset="0"/>
              </a:rPr>
              <a:t>random</a:t>
            </a:r>
            <a:r>
              <a:rPr lang="en-US" dirty="0">
                <a:sym typeface="Symbol" charset="0"/>
              </a:rPr>
              <a:t>, not malicious errors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74248" y="2028870"/>
            <a:ext cx="838200" cy="51435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Alice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36848" y="2028870"/>
            <a:ext cx="838200" cy="51435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ahoma"/>
                <a:cs typeface="Tahoma"/>
              </a:rPr>
              <a:t>Bob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012448" y="2257470"/>
            <a:ext cx="4648200" cy="0"/>
          </a:xfrm>
          <a:prstGeom prst="line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ahoma"/>
              <a:cs typeface="Tahoma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622048" y="1776804"/>
            <a:ext cx="2590800" cy="3937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message  m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09687" y="1776804"/>
            <a:ext cx="533400" cy="393750"/>
          </a:xfrm>
          <a:prstGeom prst="rect">
            <a:avLst/>
          </a:prstGeom>
          <a:solidFill>
            <a:schemeClr val="accent5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tag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69448" y="2605134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ahoma"/>
                <a:cs typeface="Tahoma"/>
              </a:rPr>
              <a:t>Generate tag: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Tahoma"/>
                <a:cs typeface="Tahoma"/>
              </a:rPr>
              <a:t>     tag </a:t>
            </a:r>
            <a:r>
              <a:rPr lang="en-US" sz="2400" b="1" dirty="0">
                <a:solidFill>
                  <a:schemeClr val="accent2"/>
                </a:solidFill>
                <a:latin typeface="Tahoma"/>
                <a:cs typeface="Tahoma"/>
                <a:sym typeface="Symbol" charset="0"/>
              </a:rPr>
              <a:t> CRC(m)</a:t>
            </a:r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6309688" y="2600372"/>
            <a:ext cx="3227388" cy="831057"/>
            <a:chOff x="3504" y="2448"/>
            <a:chExt cx="2033" cy="698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504" y="2448"/>
              <a:ext cx="2033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Tahoma"/>
                  <a:cs typeface="Tahoma"/>
                </a:rPr>
                <a:t>Verify tag:</a:t>
              </a:r>
            </a:p>
            <a:p>
              <a:r>
                <a:rPr lang="en-US" sz="2400" b="1" dirty="0">
                  <a:solidFill>
                    <a:schemeClr val="accent2"/>
                  </a:solidFill>
                  <a:latin typeface="Tahoma"/>
                  <a:cs typeface="Tahoma"/>
                </a:rPr>
                <a:t>    V</a:t>
              </a:r>
              <a:r>
                <a:rPr lang="en-US" sz="2400" b="1" dirty="0">
                  <a:solidFill>
                    <a:schemeClr val="accent2"/>
                  </a:solidFill>
                  <a:latin typeface="Tahoma"/>
                  <a:cs typeface="Tahoma"/>
                  <a:sym typeface="Symbol" charset="0"/>
                </a:rPr>
                <a:t>(m, tag)  = ‘yes</a:t>
              </a:r>
              <a:r>
                <a:rPr lang="fr-FR" sz="2400" b="1" dirty="0">
                  <a:solidFill>
                    <a:schemeClr val="accent2"/>
                  </a:solidFill>
                  <a:latin typeface="Tahoma"/>
                  <a:cs typeface="Tahoma"/>
                  <a:sym typeface="Symbol" charset="0"/>
                </a:rPr>
                <a:t>’</a:t>
              </a:r>
              <a:endParaRPr lang="en-US" sz="2400" b="1" dirty="0">
                <a:solidFill>
                  <a:schemeClr val="accent2"/>
                </a:solidFill>
                <a:latin typeface="Tahoma"/>
                <a:cs typeface="Tahoma"/>
                <a:sym typeface="Symbol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801" y="2594"/>
              <a:ext cx="1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30F42"/>
                  </a:solidFill>
                  <a:latin typeface="Tahoma"/>
                  <a:cs typeface="Tahoma"/>
                </a:rPr>
                <a:t>?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0972-65A1-9245-9C8A-831DEB97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7" y="1600201"/>
            <a:ext cx="8846601" cy="4823385"/>
          </a:xfrm>
        </p:spPr>
        <p:txBody>
          <a:bodyPr>
            <a:normAutofit fontScale="92500"/>
          </a:bodyPr>
          <a:lstStyle/>
          <a:p>
            <a:pPr>
              <a:tabLst>
                <a:tab pos="1493838" algn="l"/>
              </a:tabLst>
            </a:pPr>
            <a:r>
              <a:rPr lang="en-US" dirty="0"/>
              <a:t>Attacker’s power: chosen message attack</a:t>
            </a:r>
          </a:p>
          <a:p>
            <a:pPr lvl="1">
              <a:tabLst>
                <a:tab pos="1493838" algn="l"/>
              </a:tabLst>
            </a:pPr>
            <a:r>
              <a:rPr lang="en-US" dirty="0"/>
              <a:t>for m</a:t>
            </a:r>
            <a:r>
              <a:rPr lang="en-US" baseline="-25000" dirty="0"/>
              <a:t>1</a:t>
            </a:r>
            <a:r>
              <a:rPr lang="en-US" dirty="0"/>
              <a:t>,m</a:t>
            </a:r>
            <a:r>
              <a:rPr lang="en-US" baseline="-25000" dirty="0"/>
              <a:t>2</a:t>
            </a:r>
            <a:r>
              <a:rPr lang="en-US" dirty="0"/>
              <a:t>,…,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   attacker is given  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</a:t>
            </a:r>
            <a:r>
              <a:rPr lang="en-US" dirty="0"/>
              <a:t> S(</a:t>
            </a:r>
            <a:r>
              <a:rPr lang="en-US" dirty="0" err="1"/>
              <a:t>k,m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</a:p>
          <a:p>
            <a:pPr>
              <a:tabLst>
                <a:tab pos="1493838" algn="l"/>
              </a:tabLst>
            </a:pPr>
            <a:endParaRPr lang="en-US" dirty="0"/>
          </a:p>
          <a:p>
            <a:pPr>
              <a:tabLst>
                <a:tab pos="1493838" algn="l"/>
              </a:tabLst>
            </a:pPr>
            <a:r>
              <a:rPr lang="en-US" dirty="0"/>
              <a:t>Attacker’s goal:   existential forgery</a:t>
            </a:r>
          </a:p>
          <a:p>
            <a:pPr lvl="1">
              <a:tabLst>
                <a:tab pos="1493838" algn="l"/>
              </a:tabLst>
            </a:pPr>
            <a:r>
              <a:rPr lang="en-US" dirty="0"/>
              <a:t>produce some </a:t>
            </a:r>
            <a:r>
              <a:rPr lang="en-US" b="1" u="sng" dirty="0"/>
              <a:t>new</a:t>
            </a:r>
            <a:r>
              <a:rPr lang="en-US" dirty="0"/>
              <a:t> valid message/tag pair  (</a:t>
            </a:r>
            <a:r>
              <a:rPr lang="en-US" dirty="0" err="1"/>
              <a:t>m,t</a:t>
            </a:r>
            <a:r>
              <a:rPr lang="en-US" dirty="0"/>
              <a:t>)</a:t>
            </a:r>
          </a:p>
          <a:p>
            <a:pPr lvl="1">
              <a:buNone/>
              <a:tabLst>
                <a:tab pos="1493838" algn="l"/>
              </a:tabLst>
            </a:pPr>
            <a:r>
              <a:rPr lang="en-US" dirty="0"/>
              <a:t>			(</a:t>
            </a:r>
            <a:r>
              <a:rPr lang="en-US" dirty="0" err="1"/>
              <a:t>m,t</a:t>
            </a:r>
            <a:r>
              <a:rPr lang="en-US" dirty="0"/>
              <a:t>)  </a:t>
            </a:r>
            <a:r>
              <a:rPr lang="en-US" dirty="0">
                <a:sym typeface="Symbol" pitchFamily="18" charset="2"/>
              </a:rPr>
              <a:t>  </a:t>
            </a:r>
            <a:r>
              <a:rPr lang="en-US" sz="2800" dirty="0">
                <a:sym typeface="Symbol" pitchFamily="18" charset="2"/>
              </a:rPr>
              <a:t>{</a:t>
            </a:r>
            <a:r>
              <a:rPr lang="en-US" dirty="0">
                <a:sym typeface="Symbol" pitchFamily="18" charset="2"/>
              </a:rPr>
              <a:t> (m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,t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) , … , (</a:t>
            </a:r>
            <a:r>
              <a:rPr lang="en-US" dirty="0" err="1">
                <a:sym typeface="Symbol" pitchFamily="18" charset="2"/>
              </a:rPr>
              <a:t>m</a:t>
            </a:r>
            <a:r>
              <a:rPr lang="en-US" baseline="-25000" dirty="0" err="1">
                <a:sym typeface="Symbol" pitchFamily="18" charset="2"/>
              </a:rPr>
              <a:t>q</a:t>
            </a:r>
            <a:r>
              <a:rPr lang="en-US" dirty="0" err="1">
                <a:sym typeface="Symbol" pitchFamily="18" charset="2"/>
              </a:rPr>
              <a:t>,t</a:t>
            </a:r>
            <a:r>
              <a:rPr lang="en-US" baseline="-25000" dirty="0" err="1">
                <a:sym typeface="Symbol" pitchFamily="18" charset="2"/>
              </a:rPr>
              <a:t>q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sz="2800" dirty="0">
                <a:sym typeface="Symbol" pitchFamily="18" charset="2"/>
              </a:rPr>
              <a:t>}</a:t>
            </a:r>
          </a:p>
          <a:p>
            <a:pPr lvl="1">
              <a:buNone/>
              <a:tabLst>
                <a:tab pos="1493838" algn="l"/>
              </a:tabLst>
            </a:pPr>
            <a:endParaRPr lang="en-US" sz="2800" dirty="0">
              <a:sym typeface="Symbol" pitchFamily="18" charset="2"/>
            </a:endParaRPr>
          </a:p>
          <a:p>
            <a:pPr marL="0" indent="0">
              <a:buNone/>
              <a:tabLst>
                <a:tab pos="1493838" algn="l"/>
              </a:tabLst>
            </a:pPr>
            <a:r>
              <a:rPr lang="en-US" dirty="0">
                <a:sym typeface="Symbol" charset="0"/>
              </a:rPr>
              <a:t>⇒ attacker cannot produce a valid tag for a new message</a:t>
            </a:r>
          </a:p>
          <a:p>
            <a:pPr marL="0" indent="0">
              <a:spcBef>
                <a:spcPts val="1176"/>
              </a:spcBef>
              <a:buNone/>
              <a:tabLst>
                <a:tab pos="1493838" algn="l"/>
              </a:tabLst>
            </a:pPr>
            <a:r>
              <a:rPr lang="en-US" dirty="0">
                <a:sym typeface="Symbol" charset="0"/>
              </a:rPr>
              <a:t>⇒ given (</a:t>
            </a:r>
            <a:r>
              <a:rPr lang="en-US" dirty="0" err="1">
                <a:sym typeface="Symbol" charset="0"/>
              </a:rPr>
              <a:t>m,t</a:t>
            </a:r>
            <a:r>
              <a:rPr lang="en-US" dirty="0">
                <a:sym typeface="Symbol" charset="0"/>
              </a:rPr>
              <a:t>) attacker cannot even produce (</a:t>
            </a:r>
            <a:r>
              <a:rPr lang="en-US" dirty="0" err="1">
                <a:sym typeface="Symbol" charset="0"/>
              </a:rPr>
              <a:t>m,t</a:t>
            </a:r>
            <a:r>
              <a:rPr lang="en-US" dirty="0">
                <a:sym typeface="Symbol" charset="0"/>
              </a:rPr>
              <a:t>’) for </a:t>
            </a:r>
            <a:r>
              <a:rPr lang="en-US" dirty="0" err="1">
                <a:sym typeface="Symbol" charset="0"/>
              </a:rPr>
              <a:t>t’≠t</a:t>
            </a:r>
            <a:endParaRPr lang="en-US" dirty="0">
              <a:sym typeface="Symbol" charset="0"/>
            </a:endParaRPr>
          </a:p>
          <a:p>
            <a:pPr marL="0" indent="0">
              <a:buNone/>
              <a:tabLst>
                <a:tab pos="1493838" algn="l"/>
              </a:tabLst>
            </a:pPr>
            <a:endParaRPr lang="en-US" dirty="0"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828800" y="4942732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8B3B67-622D-2145-B710-FE7483A5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8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is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Secure communication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web traffic:    HTTPS</a:t>
            </a:r>
          </a:p>
          <a:p>
            <a:pPr lvl="1"/>
            <a:r>
              <a:rPr lang="en-US" dirty="0"/>
              <a:t>wireless traffic:    802.11i WPA2 </a:t>
            </a:r>
            <a:r>
              <a:rPr lang="en-US" sz="1600" dirty="0"/>
              <a:t>(and WEP)</a:t>
            </a:r>
            <a:r>
              <a:rPr lang="en-US" dirty="0"/>
              <a:t>,   GSM,   Bluetooth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Encrypting files on disk</a:t>
            </a:r>
            <a:r>
              <a:rPr lang="en-US" dirty="0"/>
              <a:t>:    EFS,  </a:t>
            </a:r>
            <a:r>
              <a:rPr lang="en-US" dirty="0" err="1"/>
              <a:t>TrueCrypt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Content protection  </a:t>
            </a:r>
            <a:r>
              <a:rPr lang="en-US" dirty="0"/>
              <a:t>(e.g. DVD, Blu-ray):    CSS,  AACS 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User authentication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…   and much much more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124CF-CB2F-4440-B4C8-9D30C695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4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PRF   ⇒   Secure 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For a Pseudo Random Function   </a:t>
            </a:r>
            <a:r>
              <a:rPr lang="en-US" b="1" dirty="0">
                <a:solidFill>
                  <a:srgbClr val="FF0000"/>
                </a:solidFill>
              </a:rPr>
              <a:t>F: K × X 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 </a:t>
            </a:r>
            <a:r>
              <a:rPr lang="en-US" b="1" dirty="0">
                <a:solidFill>
                  <a:srgbClr val="FF0000"/>
                </a:solidFill>
              </a:rPr>
              <a:t>Y  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define a MAC    I</a:t>
            </a:r>
            <a:r>
              <a:rPr lang="en-US" baseline="-25000" dirty="0"/>
              <a:t>F</a:t>
            </a:r>
            <a:r>
              <a:rPr lang="en-US" dirty="0"/>
              <a:t> = (S,V)    as: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	S(</a:t>
            </a:r>
            <a:r>
              <a:rPr lang="en-US" dirty="0" err="1"/>
              <a:t>k,m</a:t>
            </a:r>
            <a:r>
              <a:rPr lang="en-US" dirty="0"/>
              <a:t>)  :=  F(</a:t>
            </a:r>
            <a:r>
              <a:rPr lang="en-US" dirty="0" err="1"/>
              <a:t>k,m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	V(</a:t>
            </a:r>
            <a:r>
              <a:rPr lang="en-US" dirty="0" err="1"/>
              <a:t>k,m,t</a:t>
            </a:r>
            <a:r>
              <a:rPr lang="en-US" dirty="0"/>
              <a:t>):   output `yes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if  t = F(</a:t>
            </a:r>
            <a:r>
              <a:rPr lang="en-US" dirty="0" err="1"/>
              <a:t>k,m</a:t>
            </a:r>
            <a:r>
              <a:rPr lang="en-US" dirty="0"/>
              <a:t>) and `no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otherwise.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ym typeface="Symbol" charset="0"/>
              </a:rPr>
              <a:t>  I</a:t>
            </a:r>
            <a:r>
              <a:rPr lang="en-US" baseline="-25000" dirty="0">
                <a:sym typeface="Symbol" charset="0"/>
              </a:rPr>
              <a:t>F</a:t>
            </a:r>
            <a:r>
              <a:rPr lang="en-US" dirty="0">
                <a:sym typeface="Symbol" charset="0"/>
              </a:rPr>
              <a:t>  is secure as long as  |Y|  is large, say |Y| = 2</a:t>
            </a:r>
            <a:r>
              <a:rPr lang="en-US" baseline="30000" dirty="0">
                <a:sym typeface="Symbol" charset="0"/>
              </a:rPr>
              <a:t>80</a:t>
            </a:r>
            <a:endParaRPr lang="en-US" dirty="0">
              <a:sym typeface="Symbol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62200" y="4778196"/>
            <a:ext cx="838200" cy="51435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ahoma"/>
                <a:cs typeface="Tahoma"/>
              </a:rPr>
              <a:t>Alice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924800" y="4778196"/>
            <a:ext cx="838200" cy="51435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ahoma"/>
                <a:cs typeface="Tahoma"/>
              </a:rPr>
              <a:t>Bob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200400" y="5006796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ahoma"/>
              <a:cs typeface="Tahom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10000" y="4511496"/>
            <a:ext cx="2590800" cy="3937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message  m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97639" y="4511496"/>
            <a:ext cx="533400" cy="393750"/>
          </a:xfrm>
          <a:prstGeom prst="rect">
            <a:avLst/>
          </a:prstGeom>
          <a:solidFill>
            <a:schemeClr val="accent5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tag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57400" y="5354460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Tahoma"/>
                <a:cs typeface="Tahoma"/>
              </a:rPr>
              <a:t>tag </a:t>
            </a:r>
            <a:r>
              <a:rPr lang="en-US" sz="2400" b="1" dirty="0">
                <a:solidFill>
                  <a:srgbClr val="000090"/>
                </a:solidFill>
                <a:latin typeface="Tahoma"/>
                <a:cs typeface="Tahoma"/>
                <a:sym typeface="Symbol" charset="0"/>
              </a:rPr>
              <a:t> F(</a:t>
            </a:r>
            <a:r>
              <a:rPr lang="en-US" sz="2400" b="1" dirty="0" err="1">
                <a:solidFill>
                  <a:srgbClr val="000090"/>
                </a:solidFill>
                <a:latin typeface="Tahoma"/>
                <a:cs typeface="Tahoma"/>
                <a:sym typeface="Symbol" charset="0"/>
              </a:rPr>
              <a:t>k,m</a:t>
            </a:r>
            <a:r>
              <a:rPr lang="en-US" sz="2400" b="1" dirty="0">
                <a:solidFill>
                  <a:srgbClr val="000090"/>
                </a:solidFill>
                <a:latin typeface="Tahoma"/>
                <a:cs typeface="Tahoma"/>
                <a:sym typeface="Symbol" charset="0"/>
              </a:rPr>
              <a:t>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552364" y="5448281"/>
            <a:ext cx="2871349" cy="91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Tahoma"/>
                <a:cs typeface="Tahoma"/>
              </a:rPr>
              <a:t>accept </a:t>
            </a:r>
            <a:r>
              <a:rPr lang="en-US" sz="2400" dirty="0" err="1">
                <a:solidFill>
                  <a:srgbClr val="000090"/>
                </a:solidFill>
                <a:latin typeface="Tahoma"/>
                <a:cs typeface="Tahoma"/>
              </a:rPr>
              <a:t>msg</a:t>
            </a:r>
            <a:r>
              <a:rPr lang="en-US" sz="2400" dirty="0">
                <a:solidFill>
                  <a:srgbClr val="000090"/>
                </a:solidFill>
                <a:latin typeface="Tahoma"/>
                <a:cs typeface="Tahoma"/>
              </a:rPr>
              <a:t> if</a:t>
            </a:r>
          </a:p>
          <a:p>
            <a:pPr>
              <a:lnSpc>
                <a:spcPts val="3500"/>
              </a:lnSpc>
            </a:pPr>
            <a:r>
              <a:rPr lang="en-US" sz="2400" b="1" dirty="0">
                <a:solidFill>
                  <a:srgbClr val="000090"/>
                </a:solidFill>
                <a:latin typeface="Tahoma"/>
                <a:cs typeface="Tahoma"/>
              </a:rPr>
              <a:t>       tag </a:t>
            </a:r>
            <a:r>
              <a:rPr lang="en-US" sz="3200" b="1" dirty="0">
                <a:solidFill>
                  <a:srgbClr val="000090"/>
                </a:solidFill>
                <a:latin typeface="Tahoma"/>
                <a:cs typeface="Tahoma"/>
              </a:rPr>
              <a:t>=</a:t>
            </a:r>
            <a:r>
              <a:rPr lang="en-US" sz="2400" b="1" dirty="0">
                <a:solidFill>
                  <a:srgbClr val="000090"/>
                </a:solidFill>
                <a:latin typeface="Tahoma"/>
                <a:cs typeface="Tahoma"/>
              </a:rPr>
              <a:t> F(</a:t>
            </a:r>
            <a:r>
              <a:rPr lang="en-US" sz="2400" b="1" dirty="0" err="1">
                <a:solidFill>
                  <a:srgbClr val="000090"/>
                </a:solidFill>
                <a:latin typeface="Tahoma"/>
                <a:cs typeface="Tahoma"/>
              </a:rPr>
              <a:t>k,m</a:t>
            </a:r>
            <a:r>
              <a:rPr lang="en-US" sz="2400" b="1" dirty="0">
                <a:solidFill>
                  <a:srgbClr val="000090"/>
                </a:solidFill>
                <a:latin typeface="Tahoma"/>
                <a:cs typeface="Tahoma"/>
              </a:rPr>
              <a:t>)</a:t>
            </a:r>
            <a:endParaRPr lang="en-US" sz="2400" b="1" dirty="0">
              <a:solidFill>
                <a:srgbClr val="000090"/>
              </a:solidFill>
              <a:latin typeface="Tahoma"/>
              <a:cs typeface="Tahoma"/>
              <a:sym typeface="Symbol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083278F-7D0F-DA4E-90A8-A0CB50D1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555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1:   ECBC</a:t>
            </a:r>
            <a:br>
              <a:rPr lang="en-US" dirty="0"/>
            </a:br>
            <a:r>
              <a:rPr lang="en-US" sz="2800" dirty="0"/>
              <a:t>(Encrypt-last-block CBC-MAC)</a:t>
            </a:r>
            <a:endParaRPr lang="en-US" dirty="0"/>
          </a:p>
        </p:txBody>
      </p:sp>
      <p:sp>
        <p:nvSpPr>
          <p:cNvPr id="39941" name="AutoShape 3"/>
          <p:cNvSpPr>
            <a:spLocks noChangeArrowheads="1"/>
          </p:cNvSpPr>
          <p:nvPr/>
        </p:nvSpPr>
        <p:spPr bwMode="auto">
          <a:xfrm>
            <a:off x="1981200" y="1752600"/>
            <a:ext cx="7239000" cy="3124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1828800" y="4876800"/>
            <a:ext cx="1205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Raw CBC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590800" y="35052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E(k,</a:t>
            </a: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)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267200" y="35052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E(k,</a:t>
            </a: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)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7467600" y="35052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E(k,</a:t>
            </a: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)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286000" y="20574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m[0]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810000" y="20574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m[1]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5486400" y="20574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m[2]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7086600" y="20574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m[3]</a:t>
            </a:r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7696200" y="2697164"/>
            <a:ext cx="496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</a:t>
            </a:r>
          </a:p>
        </p:txBody>
      </p:sp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4495800" y="2697164"/>
            <a:ext cx="496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</a:t>
            </a:r>
          </a:p>
        </p:txBody>
      </p:sp>
      <p:sp>
        <p:nvSpPr>
          <p:cNvPr id="39952" name="Line 17"/>
          <p:cNvSpPr>
            <a:spLocks noChangeShapeType="1"/>
          </p:cNvSpPr>
          <p:nvPr/>
        </p:nvSpPr>
        <p:spPr bwMode="auto">
          <a:xfrm>
            <a:off x="2962275" y="2438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53" name="Line 18"/>
          <p:cNvSpPr>
            <a:spLocks noChangeShapeType="1"/>
          </p:cNvSpPr>
          <p:nvPr/>
        </p:nvSpPr>
        <p:spPr bwMode="auto">
          <a:xfrm>
            <a:off x="4724400" y="2470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54" name="Line 19"/>
          <p:cNvSpPr>
            <a:spLocks noChangeShapeType="1"/>
          </p:cNvSpPr>
          <p:nvPr/>
        </p:nvSpPr>
        <p:spPr bwMode="auto">
          <a:xfrm>
            <a:off x="79248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55" name="Line 20"/>
          <p:cNvSpPr>
            <a:spLocks noChangeShapeType="1"/>
          </p:cNvSpPr>
          <p:nvPr/>
        </p:nvSpPr>
        <p:spPr bwMode="auto">
          <a:xfrm>
            <a:off x="4724400" y="3124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56" name="Line 21"/>
          <p:cNvSpPr>
            <a:spLocks noChangeShapeType="1"/>
          </p:cNvSpPr>
          <p:nvPr/>
        </p:nvSpPr>
        <p:spPr bwMode="auto">
          <a:xfrm>
            <a:off x="7924800" y="3124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57" name="Line 23"/>
          <p:cNvSpPr>
            <a:spLocks noChangeShapeType="1"/>
          </p:cNvSpPr>
          <p:nvPr/>
        </p:nvSpPr>
        <p:spPr bwMode="auto">
          <a:xfrm>
            <a:off x="29718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58" name="Freeform 24"/>
          <p:cNvSpPr>
            <a:spLocks/>
          </p:cNvSpPr>
          <p:nvPr/>
        </p:nvSpPr>
        <p:spPr bwMode="auto">
          <a:xfrm>
            <a:off x="2971800" y="2971800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59" name="Line 25"/>
          <p:cNvSpPr>
            <a:spLocks noChangeShapeType="1"/>
          </p:cNvSpPr>
          <p:nvPr/>
        </p:nvSpPr>
        <p:spPr bwMode="auto">
          <a:xfrm>
            <a:off x="47244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60" name="Rectangle 26"/>
          <p:cNvSpPr>
            <a:spLocks noChangeArrowheads="1"/>
          </p:cNvSpPr>
          <p:nvPr/>
        </p:nvSpPr>
        <p:spPr bwMode="auto">
          <a:xfrm>
            <a:off x="5943600" y="35052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E(k,</a:t>
            </a: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)</a:t>
            </a:r>
          </a:p>
        </p:txBody>
      </p:sp>
      <p:sp>
        <p:nvSpPr>
          <p:cNvPr id="39961" name="Freeform 27"/>
          <p:cNvSpPr>
            <a:spLocks/>
          </p:cNvSpPr>
          <p:nvPr/>
        </p:nvSpPr>
        <p:spPr bwMode="auto">
          <a:xfrm>
            <a:off x="4724400" y="2971800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62" name="Freeform 28"/>
          <p:cNvSpPr>
            <a:spLocks/>
          </p:cNvSpPr>
          <p:nvPr/>
        </p:nvSpPr>
        <p:spPr bwMode="auto">
          <a:xfrm>
            <a:off x="6400800" y="2971800"/>
            <a:ext cx="13716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63" name="Text Box 29"/>
          <p:cNvSpPr txBox="1">
            <a:spLocks noChangeArrowheads="1"/>
          </p:cNvSpPr>
          <p:nvPr/>
        </p:nvSpPr>
        <p:spPr bwMode="auto">
          <a:xfrm>
            <a:off x="6208714" y="2697164"/>
            <a:ext cx="496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</a:t>
            </a:r>
          </a:p>
        </p:txBody>
      </p:sp>
      <p:sp>
        <p:nvSpPr>
          <p:cNvPr id="39964" name="Line 30"/>
          <p:cNvSpPr>
            <a:spLocks noChangeShapeType="1"/>
          </p:cNvSpPr>
          <p:nvPr/>
        </p:nvSpPr>
        <p:spPr bwMode="auto">
          <a:xfrm>
            <a:off x="6437313" y="2470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65" name="Line 31"/>
          <p:cNvSpPr>
            <a:spLocks noChangeShapeType="1"/>
          </p:cNvSpPr>
          <p:nvPr/>
        </p:nvSpPr>
        <p:spPr bwMode="auto">
          <a:xfrm>
            <a:off x="6437313" y="3124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66" name="Line 32"/>
          <p:cNvSpPr>
            <a:spLocks noChangeShapeType="1"/>
          </p:cNvSpPr>
          <p:nvPr/>
        </p:nvSpPr>
        <p:spPr bwMode="auto">
          <a:xfrm>
            <a:off x="64008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67" name="Line 33"/>
          <p:cNvSpPr>
            <a:spLocks noChangeShapeType="1"/>
          </p:cNvSpPr>
          <p:nvPr/>
        </p:nvSpPr>
        <p:spPr bwMode="auto">
          <a:xfrm>
            <a:off x="7923215" y="4343400"/>
            <a:ext cx="0" cy="734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68" name="Rectangle 34"/>
          <p:cNvSpPr>
            <a:spLocks noChangeArrowheads="1"/>
          </p:cNvSpPr>
          <p:nvPr/>
        </p:nvSpPr>
        <p:spPr bwMode="auto">
          <a:xfrm>
            <a:off x="7543800" y="5078135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E(k1,</a:t>
            </a: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)</a:t>
            </a:r>
          </a:p>
        </p:txBody>
      </p:sp>
      <p:sp>
        <p:nvSpPr>
          <p:cNvPr id="39969" name="Line 35"/>
          <p:cNvSpPr>
            <a:spLocks noChangeShapeType="1"/>
          </p:cNvSpPr>
          <p:nvPr/>
        </p:nvSpPr>
        <p:spPr bwMode="auto">
          <a:xfrm>
            <a:off x="8458200" y="553533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70" name="Text Box 36"/>
          <p:cNvSpPr txBox="1">
            <a:spLocks noChangeArrowheads="1"/>
          </p:cNvSpPr>
          <p:nvPr/>
        </p:nvSpPr>
        <p:spPr bwMode="auto">
          <a:xfrm>
            <a:off x="9175750" y="5197198"/>
            <a:ext cx="511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>
                <a:ea typeface="Tahoma" panose="020B0604030504040204" pitchFamily="34" charset="0"/>
                <a:cs typeface="Tahoma" panose="020B0604030504040204" pitchFamily="34" charset="0"/>
              </a:rPr>
              <a:t>tag</a:t>
            </a: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4038600" y="5410200"/>
            <a:ext cx="1481046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= (k, k</a:t>
            </a:r>
            <a:r>
              <a:rPr lang="en-US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62B17EE6-84A6-FB4B-9805-23CC7803D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" y="5882789"/>
            <a:ext cx="10298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The use of k</a:t>
            </a:r>
            <a:r>
              <a:rPr lang="en-US" baseline="-25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/>
              <a:t>ECBC is to securely extend CBC-MAC to variable-length messages, without needing to know the length of the message until the end of the computation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98ADA4-21C8-C04D-AD90-70FCAE27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81D91F-68FA-2B42-8E2A-857909B7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CE4B82-A634-7F4D-870A-9E9EA268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819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2: HMAC</a:t>
            </a:r>
            <a:br>
              <a:rPr lang="en-US" dirty="0"/>
            </a:br>
            <a:r>
              <a:rPr lang="en-US" sz="2800" dirty="0"/>
              <a:t>(Hash-MAC)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Standardized method &amp; most widely used MAC on the Internet</a:t>
            </a:r>
          </a:p>
          <a:p>
            <a:pPr lvl="1"/>
            <a:r>
              <a:rPr lang="en-US" dirty="0"/>
              <a:t>Proposed by </a:t>
            </a:r>
            <a:r>
              <a:rPr lang="en-US" dirty="0" err="1"/>
              <a:t>Bellare</a:t>
            </a:r>
            <a:r>
              <a:rPr lang="en-US" dirty="0"/>
              <a:t>, Canetti, </a:t>
            </a:r>
            <a:r>
              <a:rPr lang="en-US" dirty="0" err="1"/>
              <a:t>Krawczyk</a:t>
            </a:r>
            <a:r>
              <a:rPr lang="en-US" dirty="0"/>
              <a:t>  in 1996</a:t>
            </a:r>
          </a:p>
          <a:p>
            <a:pPr lvl="1"/>
            <a:r>
              <a:rPr lang="en-US" dirty="0"/>
              <a:t>Provably secure</a:t>
            </a:r>
          </a:p>
          <a:p>
            <a:pPr lvl="1"/>
            <a:r>
              <a:rPr lang="en-US" dirty="0"/>
              <a:t>Standards: FIPS 198-1, RFC 2104, ISO 9797-2</a:t>
            </a:r>
          </a:p>
          <a:p>
            <a:r>
              <a:rPr lang="en-US" dirty="0"/>
              <a:t>Builds a MAC out of a hash function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Maintains performance of the original hash function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HMAC-SHA256: H = SHA256     ;     output is 256 bits</a:t>
            </a:r>
          </a:p>
          <a:p>
            <a:pPr lvl="2"/>
            <a:r>
              <a:rPr lang="en-US" dirty="0"/>
              <a:t>HMAC-SHA1-96: H = SHA1       ;     output truncated to 96 bits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5707" y="3905704"/>
            <a:ext cx="8727141" cy="803491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</a:ln>
        </p:spPr>
        <p:txBody>
          <a:bodyPr wrap="square" bIns="140400" anchor="ctr">
            <a:spAutoFit/>
          </a:bodyPr>
          <a:lstStyle/>
          <a:p>
            <a:r>
              <a:rPr lang="es-ES_tradnl" sz="2800" dirty="0">
                <a:latin typeface="Tahoma"/>
                <a:cs typeface="Tahoma"/>
              </a:rPr>
              <a:t>HMAC: </a:t>
            </a:r>
            <a:r>
              <a:rPr lang="es-ES_tradnl" sz="2800" dirty="0">
                <a:latin typeface="Cambria Math"/>
                <a:cs typeface="Cambria Math"/>
              </a:rPr>
              <a:t> </a:t>
            </a:r>
            <a:r>
              <a:rPr lang="es-ES_tradnl" sz="2800" i="1" dirty="0">
                <a:latin typeface="Cambria Math"/>
                <a:cs typeface="Cambria Math"/>
              </a:rPr>
              <a:t>S</a:t>
            </a:r>
            <a:r>
              <a:rPr lang="es-ES_tradnl" sz="2800" dirty="0">
                <a:latin typeface="Cambria Math"/>
                <a:cs typeface="Cambria Math"/>
              </a:rPr>
              <a:t>(</a:t>
            </a:r>
            <a:r>
              <a:rPr lang="es-ES_tradnl" sz="2800" i="1" dirty="0">
                <a:latin typeface="Cambria Math"/>
                <a:cs typeface="Cambria Math"/>
              </a:rPr>
              <a:t>k</a:t>
            </a:r>
            <a:r>
              <a:rPr lang="es-ES_tradnl" sz="2800" dirty="0">
                <a:latin typeface="Cambria Math"/>
                <a:cs typeface="Cambria Math"/>
              </a:rPr>
              <a:t>, </a:t>
            </a:r>
            <a:r>
              <a:rPr lang="es-ES_tradnl" sz="2800" i="1" dirty="0">
                <a:latin typeface="Cambria Math"/>
                <a:cs typeface="Cambria Math"/>
              </a:rPr>
              <a:t>m</a:t>
            </a:r>
            <a:r>
              <a:rPr lang="es-ES_tradnl" sz="2800" dirty="0">
                <a:latin typeface="Cambria Math"/>
                <a:cs typeface="Cambria Math"/>
              </a:rPr>
              <a:t>) = </a:t>
            </a:r>
            <a:r>
              <a:rPr lang="es-ES_tradnl" sz="2800" i="1" dirty="0">
                <a:latin typeface="Cambria Math"/>
                <a:cs typeface="Cambria Math"/>
              </a:rPr>
              <a:t>H</a:t>
            </a:r>
            <a:r>
              <a:rPr lang="es-ES_tradnl" sz="4000" dirty="0">
                <a:solidFill>
                  <a:schemeClr val="accent6">
                    <a:lumMod val="50000"/>
                  </a:schemeClr>
                </a:solidFill>
                <a:latin typeface="Cambria Math"/>
                <a:cs typeface="Cambria Math"/>
              </a:rPr>
              <a:t>(</a:t>
            </a:r>
            <a:r>
              <a:rPr lang="es-ES_tradnl" sz="2800" dirty="0">
                <a:latin typeface="Cambria Math"/>
                <a:cs typeface="Cambria Math"/>
              </a:rPr>
              <a:t> </a:t>
            </a:r>
            <a:r>
              <a:rPr lang="es-ES_tradnl" sz="2800" i="1" dirty="0">
                <a:latin typeface="Cambria Math"/>
                <a:cs typeface="Cambria Math"/>
              </a:rPr>
              <a:t>k </a:t>
            </a:r>
            <a:r>
              <a:rPr lang="es-ES_tradnl" sz="2800" dirty="0">
                <a:latin typeface="Cambria Math"/>
                <a:cs typeface="Cambria Math"/>
              </a:rPr>
              <a:t>⊕ </a:t>
            </a:r>
            <a:r>
              <a:rPr lang="es-ES_tradnl" sz="2800" dirty="0" err="1">
                <a:latin typeface="Cambria Math"/>
                <a:cs typeface="Cambria Math"/>
              </a:rPr>
              <a:t>opad</a:t>
            </a:r>
            <a:r>
              <a:rPr lang="es-ES_tradnl" sz="2800" dirty="0">
                <a:latin typeface="Cambria Math"/>
                <a:cs typeface="Cambria Math"/>
              </a:rPr>
              <a:t>  ||  </a:t>
            </a:r>
            <a:r>
              <a:rPr lang="es-ES_tradnl" sz="2800" b="1" i="1" dirty="0">
                <a:latin typeface="Cambria Math"/>
                <a:cs typeface="Cambria Math"/>
              </a:rPr>
              <a:t>H</a:t>
            </a:r>
            <a:r>
              <a:rPr lang="es-ES_tradnl" sz="2800" b="1" dirty="0">
                <a:solidFill>
                  <a:srgbClr val="800000"/>
                </a:solidFill>
                <a:latin typeface="Cambria Math"/>
                <a:cs typeface="Cambria Math"/>
              </a:rPr>
              <a:t>(</a:t>
            </a:r>
            <a:r>
              <a:rPr lang="es-ES_tradnl" sz="2800" b="1" dirty="0">
                <a:latin typeface="Cambria Math"/>
                <a:cs typeface="Cambria Math"/>
              </a:rPr>
              <a:t> </a:t>
            </a:r>
            <a:r>
              <a:rPr lang="es-ES_tradnl" sz="2800" b="1" i="1" dirty="0">
                <a:latin typeface="Cambria Math"/>
                <a:cs typeface="Cambria Math"/>
              </a:rPr>
              <a:t>k</a:t>
            </a:r>
            <a:r>
              <a:rPr lang="es-ES_tradnl" sz="2800" b="1" dirty="0">
                <a:latin typeface="Cambria Math"/>
                <a:cs typeface="Cambria Math"/>
              </a:rPr>
              <a:t> ⊕ </a:t>
            </a:r>
            <a:r>
              <a:rPr lang="es-ES_tradnl" sz="2800" b="1" dirty="0" err="1">
                <a:latin typeface="Cambria Math"/>
                <a:cs typeface="Cambria Math"/>
              </a:rPr>
              <a:t>ipad</a:t>
            </a:r>
            <a:r>
              <a:rPr lang="es-ES_tradnl" sz="2800" b="1" dirty="0">
                <a:latin typeface="Cambria Math"/>
                <a:cs typeface="Cambria Math"/>
              </a:rPr>
              <a:t> || </a:t>
            </a:r>
            <a:r>
              <a:rPr lang="es-ES_tradnl" sz="2800" b="1" i="1" dirty="0">
                <a:latin typeface="Cambria Math"/>
                <a:cs typeface="Cambria Math"/>
              </a:rPr>
              <a:t>m</a:t>
            </a:r>
            <a:r>
              <a:rPr lang="es-ES_tradnl" sz="2800" b="1" dirty="0">
                <a:latin typeface="Cambria Math"/>
                <a:cs typeface="Cambria Math"/>
              </a:rPr>
              <a:t> </a:t>
            </a:r>
            <a:r>
              <a:rPr lang="es-ES_tradnl" sz="2800" b="1" dirty="0">
                <a:solidFill>
                  <a:srgbClr val="800000"/>
                </a:solidFill>
                <a:latin typeface="Cambria Math"/>
                <a:cs typeface="Cambria Math"/>
              </a:rPr>
              <a:t>)</a:t>
            </a:r>
            <a:r>
              <a:rPr lang="es-ES_tradnl" sz="2800" dirty="0">
                <a:latin typeface="Cambria Math"/>
                <a:cs typeface="Cambria Math"/>
              </a:rPr>
              <a:t>  </a:t>
            </a:r>
            <a:r>
              <a:rPr lang="es-ES_tradnl" sz="4000" dirty="0">
                <a:solidFill>
                  <a:schemeClr val="accent6">
                    <a:lumMod val="50000"/>
                  </a:schemeClr>
                </a:solidFill>
                <a:latin typeface="Cambria Math"/>
                <a:cs typeface="Cambria Math"/>
              </a:rPr>
              <a:t>)</a:t>
            </a:r>
            <a:endParaRPr lang="es-ES_tradnl" sz="2800" dirty="0">
              <a:solidFill>
                <a:schemeClr val="accent6">
                  <a:lumMod val="50000"/>
                </a:schemeClr>
              </a:solidFill>
              <a:latin typeface="Cambria Math"/>
              <a:cs typeface="Cambria Math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26FA0E-03CA-1449-883A-C0A1D525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876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SHA-256:    </a:t>
            </a:r>
            <a:r>
              <a:rPr lang="en-US" dirty="0" err="1"/>
              <a:t>Merkle-Damgard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7" y="4429125"/>
            <a:ext cx="8727141" cy="1994460"/>
          </a:xfrm>
        </p:spPr>
        <p:txBody>
          <a:bodyPr/>
          <a:lstStyle/>
          <a:p>
            <a:pPr>
              <a:buNone/>
            </a:pPr>
            <a:r>
              <a:rPr lang="en-US" dirty="0"/>
              <a:t>h(t, m[</a:t>
            </a:r>
            <a:r>
              <a:rPr lang="en-US" dirty="0" err="1"/>
              <a:t>i</a:t>
            </a:r>
            <a:r>
              <a:rPr lang="en-US" dirty="0"/>
              <a:t>]):  compression function</a:t>
            </a:r>
          </a:p>
          <a:p>
            <a:pPr>
              <a:spcBef>
                <a:spcPts val="1800"/>
              </a:spcBef>
              <a:buNone/>
            </a:pPr>
            <a:r>
              <a:rPr lang="en-US" dirty="0" err="1"/>
              <a:t>Thm</a:t>
            </a:r>
            <a:r>
              <a:rPr lang="en-US" dirty="0"/>
              <a:t> 1:       if  h is collision resistant then so is  H</a:t>
            </a:r>
          </a:p>
          <a:p>
            <a:pPr>
              <a:spcBef>
                <a:spcPts val="1800"/>
              </a:spcBef>
              <a:buNone/>
            </a:pPr>
            <a:r>
              <a:rPr lang="en-US" dirty="0"/>
              <a:t>“</a:t>
            </a:r>
            <a:r>
              <a:rPr lang="en-US" dirty="0" err="1"/>
              <a:t>Thm</a:t>
            </a:r>
            <a:r>
              <a:rPr lang="en-US" dirty="0"/>
              <a:t> 2”:     if  h is a PRF then HMAC is a PRF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209800" y="1447800"/>
            <a:ext cx="7239000" cy="2743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ahoma"/>
              <a:cs typeface="Tahoma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48000" y="2819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/>
                <a:cs typeface="Tahoma"/>
              </a:rPr>
              <a:t>h</a:t>
            </a:r>
            <a:endParaRPr lang="en-US" sz="2000">
              <a:solidFill>
                <a:schemeClr val="bg1"/>
              </a:solidFill>
              <a:latin typeface="Tahoma"/>
              <a:cs typeface="Tahoma"/>
              <a:sym typeface="Symbol" pitchFamily="18" charset="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24400" y="2819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/>
                <a:cs typeface="Tahoma"/>
              </a:rPr>
              <a:t>h</a:t>
            </a:r>
            <a:endParaRPr lang="en-US" sz="2000">
              <a:solidFill>
                <a:schemeClr val="bg1"/>
              </a:solidFill>
              <a:latin typeface="Tahoma"/>
              <a:cs typeface="Tahoma"/>
              <a:sym typeface="Symbol" pitchFamily="18" charset="2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001000" y="2819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/>
                <a:cs typeface="Tahoma"/>
                <a:sym typeface="Symbol" pitchFamily="18" charset="2"/>
              </a:rPr>
              <a:t>h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514600" y="17526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ahoma"/>
                <a:cs typeface="Tahoma"/>
              </a:rPr>
              <a:t>m[0]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038600" y="17526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/>
                <a:cs typeface="Tahoma"/>
              </a:rPr>
              <a:t>m[1]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715000" y="17526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/>
                <a:cs typeface="Tahoma"/>
              </a:rPr>
              <a:t>m[2]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315200" y="17526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/>
                <a:cs typeface="Tahoma"/>
              </a:rPr>
              <a:t>m[3]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400800" y="2819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/>
                <a:cs typeface="Tahoma"/>
                <a:sym typeface="Symbol" pitchFamily="18" charset="2"/>
              </a:rPr>
              <a:t>h</a:t>
            </a:r>
          </a:p>
        </p:txBody>
      </p:sp>
      <p:cxnSp>
        <p:nvCxnSpPr>
          <p:cNvPr id="18" name="Straight Arrow Connector 31"/>
          <p:cNvCxnSpPr>
            <a:cxnSpLocks noChangeShapeType="1"/>
          </p:cNvCxnSpPr>
          <p:nvPr/>
        </p:nvCxnSpPr>
        <p:spPr bwMode="auto">
          <a:xfrm>
            <a:off x="1905000" y="3242131"/>
            <a:ext cx="1143000" cy="159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 bwMode="auto">
          <a:xfrm>
            <a:off x="1828800" y="2819400"/>
            <a:ext cx="4333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ahoma"/>
                <a:cs typeface="Tahoma"/>
              </a:rPr>
              <a:t>IV</a:t>
            </a:r>
          </a:p>
        </p:txBody>
      </p:sp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2741614" y="2135188"/>
            <a:ext cx="306387" cy="838200"/>
            <a:chOff x="1218406" y="2134394"/>
            <a:chExt cx="305594" cy="838994"/>
          </a:xfrm>
        </p:grpSpPr>
        <p:cxnSp>
          <p:nvCxnSpPr>
            <p:cNvPr id="21" name="Straight Connector 42"/>
            <p:cNvCxnSpPr>
              <a:cxnSpLocks noChangeShapeType="1"/>
            </p:cNvCxnSpPr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Straight Arrow Connector 46"/>
            <p:cNvCxnSpPr>
              <a:cxnSpLocks noChangeShapeType="1"/>
            </p:cNvCxnSpPr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3" name="Group 48"/>
          <p:cNvGrpSpPr>
            <a:grpSpLocks/>
          </p:cNvGrpSpPr>
          <p:nvPr/>
        </p:nvGrpSpPr>
        <p:grpSpPr bwMode="auto">
          <a:xfrm>
            <a:off x="4419600" y="2133600"/>
            <a:ext cx="306388" cy="839788"/>
            <a:chOff x="1218406" y="2134394"/>
            <a:chExt cx="305594" cy="838994"/>
          </a:xfrm>
        </p:grpSpPr>
        <p:cxnSp>
          <p:nvCxnSpPr>
            <p:cNvPr id="24" name="Straight Connector 49"/>
            <p:cNvCxnSpPr>
              <a:cxnSpLocks noChangeShapeType="1"/>
            </p:cNvCxnSpPr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Straight Arrow Connector 50"/>
            <p:cNvCxnSpPr>
              <a:cxnSpLocks noChangeShapeType="1"/>
            </p:cNvCxnSpPr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6096000" y="2133600"/>
            <a:ext cx="306388" cy="839788"/>
            <a:chOff x="1218406" y="2134394"/>
            <a:chExt cx="305594" cy="838994"/>
          </a:xfrm>
        </p:grpSpPr>
        <p:cxnSp>
          <p:nvCxnSpPr>
            <p:cNvPr id="27" name="Straight Connector 52"/>
            <p:cNvCxnSpPr>
              <a:cxnSpLocks noChangeShapeType="1"/>
            </p:cNvCxnSpPr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Straight Arrow Connector 53"/>
            <p:cNvCxnSpPr>
              <a:cxnSpLocks noChangeShapeType="1"/>
            </p:cNvCxnSpPr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9" name="Group 54"/>
          <p:cNvGrpSpPr>
            <a:grpSpLocks/>
          </p:cNvGrpSpPr>
          <p:nvPr/>
        </p:nvGrpSpPr>
        <p:grpSpPr bwMode="auto">
          <a:xfrm>
            <a:off x="7696200" y="2133600"/>
            <a:ext cx="306388" cy="839788"/>
            <a:chOff x="1218406" y="2134394"/>
            <a:chExt cx="305594" cy="838994"/>
          </a:xfrm>
        </p:grpSpPr>
        <p:cxnSp>
          <p:nvCxnSpPr>
            <p:cNvPr id="30" name="Straight Connector 55"/>
            <p:cNvCxnSpPr>
              <a:cxnSpLocks noChangeShapeType="1"/>
            </p:cNvCxnSpPr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Straight Arrow Connector 56"/>
            <p:cNvCxnSpPr>
              <a:cxnSpLocks noChangeShapeType="1"/>
            </p:cNvCxnSpPr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32" name="Straight Arrow Connector 58"/>
          <p:cNvCxnSpPr>
            <a:cxnSpLocks noChangeShapeType="1"/>
          </p:cNvCxnSpPr>
          <p:nvPr/>
        </p:nvCxnSpPr>
        <p:spPr bwMode="auto">
          <a:xfrm>
            <a:off x="3962400" y="3244850"/>
            <a:ext cx="762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Straight Arrow Connector 59"/>
          <p:cNvCxnSpPr>
            <a:cxnSpLocks noChangeShapeType="1"/>
          </p:cNvCxnSpPr>
          <p:nvPr/>
        </p:nvCxnSpPr>
        <p:spPr bwMode="auto">
          <a:xfrm>
            <a:off x="5638800" y="3244850"/>
            <a:ext cx="762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Straight Arrow Connector 62"/>
          <p:cNvCxnSpPr>
            <a:cxnSpLocks noChangeShapeType="1"/>
          </p:cNvCxnSpPr>
          <p:nvPr/>
        </p:nvCxnSpPr>
        <p:spPr bwMode="auto">
          <a:xfrm>
            <a:off x="7315200" y="3275014"/>
            <a:ext cx="6858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Straight Arrow Connector 65"/>
          <p:cNvCxnSpPr>
            <a:cxnSpLocks noChangeShapeType="1"/>
          </p:cNvCxnSpPr>
          <p:nvPr/>
        </p:nvCxnSpPr>
        <p:spPr bwMode="auto">
          <a:xfrm>
            <a:off x="8915400" y="3275014"/>
            <a:ext cx="990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9525001" y="2819400"/>
            <a:ext cx="7696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ahoma"/>
                <a:cs typeface="Tahoma"/>
              </a:rPr>
              <a:t>H(m)</a:t>
            </a:r>
          </a:p>
        </p:txBody>
      </p:sp>
      <p:grpSp>
        <p:nvGrpSpPr>
          <p:cNvPr id="37" name="Group 72"/>
          <p:cNvGrpSpPr>
            <a:grpSpLocks/>
          </p:cNvGrpSpPr>
          <p:nvPr/>
        </p:nvGrpSpPr>
        <p:grpSpPr bwMode="auto">
          <a:xfrm>
            <a:off x="3048000" y="2803525"/>
            <a:ext cx="1066800" cy="381000"/>
            <a:chOff x="1524000" y="2803525"/>
            <a:chExt cx="1066800" cy="381000"/>
          </a:xfrm>
        </p:grpSpPr>
        <p:sp>
          <p:nvSpPr>
            <p:cNvPr id="38" name="Right Triangle 37"/>
            <p:cNvSpPr/>
            <p:nvPr/>
          </p:nvSpPr>
          <p:spPr bwMode="auto">
            <a:xfrm flipH="1" flipV="1">
              <a:off x="1524000" y="2803525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Tahoma"/>
                <a:cs typeface="Tahoma"/>
              </a:endParaRPr>
            </a:p>
          </p:txBody>
        </p:sp>
        <p:cxnSp>
          <p:nvCxnSpPr>
            <p:cNvPr id="39" name="Straight Connector 71"/>
            <p:cNvCxnSpPr>
              <a:cxnSpLocks noChangeShapeType="1"/>
              <a:stCxn id="38" idx="4"/>
            </p:cNvCxnSpPr>
            <p:nvPr/>
          </p:nvCxnSpPr>
          <p:spPr bwMode="auto">
            <a:xfrm rot="16200000" flipH="1">
              <a:off x="1828800" y="2498725"/>
              <a:ext cx="30480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73"/>
          <p:cNvGrpSpPr>
            <a:grpSpLocks/>
          </p:cNvGrpSpPr>
          <p:nvPr/>
        </p:nvGrpSpPr>
        <p:grpSpPr bwMode="auto">
          <a:xfrm>
            <a:off x="4724400" y="2803525"/>
            <a:ext cx="1066800" cy="381000"/>
            <a:chOff x="1524000" y="2803525"/>
            <a:chExt cx="1066800" cy="381000"/>
          </a:xfrm>
        </p:grpSpPr>
        <p:sp>
          <p:nvSpPr>
            <p:cNvPr id="41" name="Right Triangle 40"/>
            <p:cNvSpPr/>
            <p:nvPr/>
          </p:nvSpPr>
          <p:spPr bwMode="auto">
            <a:xfrm flipH="1" flipV="1">
              <a:off x="1524000" y="2803525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Tahoma"/>
                <a:cs typeface="Tahoma"/>
              </a:endParaRPr>
            </a:p>
          </p:txBody>
        </p:sp>
        <p:cxnSp>
          <p:nvCxnSpPr>
            <p:cNvPr id="42" name="Straight Connector 75"/>
            <p:cNvCxnSpPr>
              <a:cxnSpLocks noChangeShapeType="1"/>
              <a:stCxn id="41" idx="4"/>
            </p:cNvCxnSpPr>
            <p:nvPr/>
          </p:nvCxnSpPr>
          <p:spPr bwMode="auto">
            <a:xfrm rot="16200000" flipH="1">
              <a:off x="1828800" y="2498725"/>
              <a:ext cx="30480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3" name="Group 76"/>
          <p:cNvGrpSpPr>
            <a:grpSpLocks/>
          </p:cNvGrpSpPr>
          <p:nvPr/>
        </p:nvGrpSpPr>
        <p:grpSpPr bwMode="auto">
          <a:xfrm>
            <a:off x="6400800" y="2803525"/>
            <a:ext cx="1066800" cy="381000"/>
            <a:chOff x="1524000" y="2803525"/>
            <a:chExt cx="1066800" cy="381000"/>
          </a:xfrm>
        </p:grpSpPr>
        <p:sp>
          <p:nvSpPr>
            <p:cNvPr id="44" name="Right Triangle 43"/>
            <p:cNvSpPr/>
            <p:nvPr/>
          </p:nvSpPr>
          <p:spPr bwMode="auto">
            <a:xfrm flipH="1" flipV="1">
              <a:off x="1524000" y="2803525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Tahoma"/>
                <a:cs typeface="Tahoma"/>
              </a:endParaRPr>
            </a:p>
          </p:txBody>
        </p:sp>
        <p:cxnSp>
          <p:nvCxnSpPr>
            <p:cNvPr id="45" name="Straight Connector 78"/>
            <p:cNvCxnSpPr>
              <a:cxnSpLocks noChangeShapeType="1"/>
              <a:stCxn id="44" idx="4"/>
            </p:cNvCxnSpPr>
            <p:nvPr/>
          </p:nvCxnSpPr>
          <p:spPr bwMode="auto">
            <a:xfrm rot="16200000" flipH="1">
              <a:off x="1828800" y="2498725"/>
              <a:ext cx="30480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6" name="Group 79"/>
          <p:cNvGrpSpPr>
            <a:grpSpLocks/>
          </p:cNvGrpSpPr>
          <p:nvPr/>
        </p:nvGrpSpPr>
        <p:grpSpPr bwMode="auto">
          <a:xfrm>
            <a:off x="8001000" y="2803525"/>
            <a:ext cx="1066800" cy="381000"/>
            <a:chOff x="1524000" y="2803525"/>
            <a:chExt cx="1066800" cy="381000"/>
          </a:xfrm>
        </p:grpSpPr>
        <p:sp>
          <p:nvSpPr>
            <p:cNvPr id="47" name="Right Triangle 46"/>
            <p:cNvSpPr/>
            <p:nvPr/>
          </p:nvSpPr>
          <p:spPr bwMode="auto">
            <a:xfrm flipH="1" flipV="1">
              <a:off x="1524000" y="2803525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Tahoma"/>
                <a:cs typeface="Tahoma"/>
              </a:endParaRPr>
            </a:p>
          </p:txBody>
        </p:sp>
        <p:cxnSp>
          <p:nvCxnSpPr>
            <p:cNvPr id="48" name="Straight Connector 81"/>
            <p:cNvCxnSpPr>
              <a:cxnSpLocks noChangeShapeType="1"/>
              <a:stCxn id="47" idx="4"/>
            </p:cNvCxnSpPr>
            <p:nvPr/>
          </p:nvCxnSpPr>
          <p:spPr bwMode="auto">
            <a:xfrm rot="16200000" flipH="1">
              <a:off x="1828800" y="2498725"/>
              <a:ext cx="30480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9" name="Group 57"/>
          <p:cNvGrpSpPr>
            <a:grpSpLocks/>
          </p:cNvGrpSpPr>
          <p:nvPr/>
        </p:nvGrpSpPr>
        <p:grpSpPr bwMode="auto">
          <a:xfrm flipV="1">
            <a:off x="3048000" y="3290888"/>
            <a:ext cx="1066800" cy="381000"/>
            <a:chOff x="1524000" y="2819400"/>
            <a:chExt cx="1066800" cy="381000"/>
          </a:xfrm>
        </p:grpSpPr>
        <p:sp>
          <p:nvSpPr>
            <p:cNvPr id="50" name="Right Triangle 49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Tahoma"/>
                <a:cs typeface="Tahoma"/>
              </a:endParaRPr>
            </a:p>
          </p:txBody>
        </p:sp>
        <p:cxnSp>
          <p:nvCxnSpPr>
            <p:cNvPr id="51" name="Straight Connector 61"/>
            <p:cNvCxnSpPr>
              <a:cxnSpLocks noChangeShapeType="1"/>
              <a:stCxn id="50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2" name="Group 63"/>
          <p:cNvGrpSpPr>
            <a:grpSpLocks/>
          </p:cNvGrpSpPr>
          <p:nvPr/>
        </p:nvGrpSpPr>
        <p:grpSpPr bwMode="auto">
          <a:xfrm flipV="1">
            <a:off x="4724400" y="3290888"/>
            <a:ext cx="1066800" cy="381000"/>
            <a:chOff x="1524000" y="2819400"/>
            <a:chExt cx="1066800" cy="381000"/>
          </a:xfrm>
        </p:grpSpPr>
        <p:sp>
          <p:nvSpPr>
            <p:cNvPr id="53" name="Right Triangle 52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Tahoma"/>
                <a:cs typeface="Tahoma"/>
              </a:endParaRPr>
            </a:p>
          </p:txBody>
        </p:sp>
        <p:cxnSp>
          <p:nvCxnSpPr>
            <p:cNvPr id="54" name="Straight Connector 66"/>
            <p:cNvCxnSpPr>
              <a:cxnSpLocks noChangeShapeType="1"/>
              <a:stCxn id="53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5" name="Group 70"/>
          <p:cNvGrpSpPr>
            <a:grpSpLocks/>
          </p:cNvGrpSpPr>
          <p:nvPr/>
        </p:nvGrpSpPr>
        <p:grpSpPr bwMode="auto">
          <a:xfrm flipV="1">
            <a:off x="6400800" y="3290888"/>
            <a:ext cx="1066800" cy="381000"/>
            <a:chOff x="1524000" y="2819400"/>
            <a:chExt cx="1066800" cy="381000"/>
          </a:xfrm>
        </p:grpSpPr>
        <p:sp>
          <p:nvSpPr>
            <p:cNvPr id="56" name="Right Triangle 55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Tahoma"/>
                <a:cs typeface="Tahoma"/>
              </a:endParaRPr>
            </a:p>
          </p:txBody>
        </p:sp>
        <p:cxnSp>
          <p:nvCxnSpPr>
            <p:cNvPr id="57" name="Straight Connector 83"/>
            <p:cNvCxnSpPr>
              <a:cxnSpLocks noChangeShapeType="1"/>
              <a:stCxn id="56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8" name="Group 84"/>
          <p:cNvGrpSpPr>
            <a:grpSpLocks/>
          </p:cNvGrpSpPr>
          <p:nvPr/>
        </p:nvGrpSpPr>
        <p:grpSpPr bwMode="auto">
          <a:xfrm flipV="1">
            <a:off x="8001000" y="3290888"/>
            <a:ext cx="1066800" cy="381000"/>
            <a:chOff x="1524000" y="2819400"/>
            <a:chExt cx="1066800" cy="381000"/>
          </a:xfrm>
        </p:grpSpPr>
        <p:sp>
          <p:nvSpPr>
            <p:cNvPr id="59" name="Right Triangle 58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Tahoma"/>
                <a:cs typeface="Tahoma"/>
              </a:endParaRPr>
            </a:p>
          </p:txBody>
        </p:sp>
        <p:cxnSp>
          <p:nvCxnSpPr>
            <p:cNvPr id="60" name="Straight Connector 86"/>
            <p:cNvCxnSpPr>
              <a:cxnSpLocks noChangeShapeType="1"/>
              <a:stCxn id="59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FCA08-A45F-9840-9F4D-F0DC082D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32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Construction 3:  PMAC – parallel MAC</a:t>
            </a:r>
          </a:p>
        </p:txBody>
      </p:sp>
      <p:sp>
        <p:nvSpPr>
          <p:cNvPr id="4301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ECBC and HMAC are sequential.        PMAC: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19400" y="22860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m[0]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343400" y="22860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m[1]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019800" y="22860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m[2]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7620000" y="22860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m[3]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313114" y="2925764"/>
            <a:ext cx="496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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8229600" y="2925764"/>
            <a:ext cx="496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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029200" y="2925764"/>
            <a:ext cx="496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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354965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257800" y="26987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84582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6742114" y="2925764"/>
            <a:ext cx="496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</a:t>
            </a: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6970713" y="26987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3152775" y="37338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F(k,</a:t>
            </a: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)</a:t>
            </a: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4829175" y="37338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F(k,</a:t>
            </a: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)</a:t>
            </a: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8029575" y="37338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F(k,</a:t>
            </a: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)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5286375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8486775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3533775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3533775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5286375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505575" y="37338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F(k,</a:t>
            </a: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)</a:t>
            </a: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6999288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6962775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5719763" y="57150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F(k1,</a:t>
            </a: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)</a:t>
            </a: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6634163" y="617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7351713" y="5834063"/>
            <a:ext cx="511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>
                <a:ea typeface="Tahoma" panose="020B0604030504040204" pitchFamily="34" charset="0"/>
                <a:cs typeface="Tahoma" panose="020B0604030504040204" pitchFamily="34" charset="0"/>
              </a:rPr>
              <a:t>tag</a:t>
            </a:r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84582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5903914" y="5059364"/>
            <a:ext cx="496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</a:t>
            </a:r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>
            <a:off x="3505200" y="48768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>
            <a:off x="5257800" y="4876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 flipH="1">
            <a:off x="6172200" y="4876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H="1">
            <a:off x="6248400" y="48768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>
            <a:off x="6143625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3046" name="Group 38"/>
          <p:cNvGrpSpPr>
            <a:grpSpLocks/>
          </p:cNvGrpSpPr>
          <p:nvPr/>
        </p:nvGrpSpPr>
        <p:grpSpPr bwMode="auto">
          <a:xfrm>
            <a:off x="2405064" y="3028951"/>
            <a:ext cx="1023937" cy="366713"/>
            <a:chOff x="555" y="1842"/>
            <a:chExt cx="645" cy="231"/>
          </a:xfrm>
        </p:grpSpPr>
        <p:sp>
          <p:nvSpPr>
            <p:cNvPr id="43056" name="Line 39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057" name="Text Box 40"/>
            <p:cNvSpPr txBox="1">
              <a:spLocks noChangeArrowheads="1"/>
            </p:cNvSpPr>
            <p:nvPr/>
          </p:nvSpPr>
          <p:spPr bwMode="auto">
            <a:xfrm>
              <a:off x="555" y="1842"/>
              <a:ext cx="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800">
                  <a:ea typeface="Tahoma" panose="020B0604030504040204" pitchFamily="34" charset="0"/>
                  <a:cs typeface="Tahoma" panose="020B0604030504040204" pitchFamily="34" charset="0"/>
                </a:rPr>
                <a:t>P(k,0)</a:t>
              </a:r>
            </a:p>
          </p:txBody>
        </p:sp>
      </p:grpSp>
      <p:grpSp>
        <p:nvGrpSpPr>
          <p:cNvPr id="43047" name="Group 41"/>
          <p:cNvGrpSpPr>
            <a:grpSpLocks/>
          </p:cNvGrpSpPr>
          <p:nvPr/>
        </p:nvGrpSpPr>
        <p:grpSpPr bwMode="auto">
          <a:xfrm>
            <a:off x="4095750" y="3028951"/>
            <a:ext cx="1023938" cy="366713"/>
            <a:chOff x="555" y="1842"/>
            <a:chExt cx="645" cy="231"/>
          </a:xfrm>
        </p:grpSpPr>
        <p:sp>
          <p:nvSpPr>
            <p:cNvPr id="43054" name="Line 42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055" name="Text Box 43"/>
            <p:cNvSpPr txBox="1">
              <a:spLocks noChangeArrowheads="1"/>
            </p:cNvSpPr>
            <p:nvPr/>
          </p:nvSpPr>
          <p:spPr bwMode="auto">
            <a:xfrm>
              <a:off x="555" y="1842"/>
              <a:ext cx="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800">
                  <a:ea typeface="Tahoma" panose="020B0604030504040204" pitchFamily="34" charset="0"/>
                  <a:cs typeface="Tahoma" panose="020B0604030504040204" pitchFamily="34" charset="0"/>
                </a:rPr>
                <a:t>P(k,1)</a:t>
              </a:r>
            </a:p>
          </p:txBody>
        </p:sp>
      </p:grpSp>
      <p:grpSp>
        <p:nvGrpSpPr>
          <p:cNvPr id="43048" name="Group 44"/>
          <p:cNvGrpSpPr>
            <a:grpSpLocks/>
          </p:cNvGrpSpPr>
          <p:nvPr/>
        </p:nvGrpSpPr>
        <p:grpSpPr bwMode="auto">
          <a:xfrm>
            <a:off x="5848350" y="3019426"/>
            <a:ext cx="1023938" cy="366713"/>
            <a:chOff x="555" y="1842"/>
            <a:chExt cx="645" cy="231"/>
          </a:xfrm>
        </p:grpSpPr>
        <p:sp>
          <p:nvSpPr>
            <p:cNvPr id="43052" name="Line 45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053" name="Text Box 46"/>
            <p:cNvSpPr txBox="1">
              <a:spLocks noChangeArrowheads="1"/>
            </p:cNvSpPr>
            <p:nvPr/>
          </p:nvSpPr>
          <p:spPr bwMode="auto">
            <a:xfrm>
              <a:off x="555" y="1842"/>
              <a:ext cx="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800">
                  <a:ea typeface="Tahoma" panose="020B0604030504040204" pitchFamily="34" charset="0"/>
                  <a:cs typeface="Tahoma" panose="020B0604030504040204" pitchFamily="34" charset="0"/>
                </a:rPr>
                <a:t>P(k,2)</a:t>
              </a:r>
            </a:p>
          </p:txBody>
        </p:sp>
      </p:grpSp>
      <p:grpSp>
        <p:nvGrpSpPr>
          <p:cNvPr id="43049" name="Group 47"/>
          <p:cNvGrpSpPr>
            <a:grpSpLocks/>
          </p:cNvGrpSpPr>
          <p:nvPr/>
        </p:nvGrpSpPr>
        <p:grpSpPr bwMode="auto">
          <a:xfrm>
            <a:off x="7343775" y="3043238"/>
            <a:ext cx="1023938" cy="366712"/>
            <a:chOff x="555" y="1842"/>
            <a:chExt cx="645" cy="231"/>
          </a:xfrm>
        </p:grpSpPr>
        <p:sp>
          <p:nvSpPr>
            <p:cNvPr id="43050" name="Line 48"/>
            <p:cNvSpPr>
              <a:spLocks noChangeShapeType="1"/>
            </p:cNvSpPr>
            <p:nvPr/>
          </p:nvSpPr>
          <p:spPr bwMode="auto">
            <a:xfrm>
              <a:off x="100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051" name="Text Box 49"/>
            <p:cNvSpPr txBox="1">
              <a:spLocks noChangeArrowheads="1"/>
            </p:cNvSpPr>
            <p:nvPr/>
          </p:nvSpPr>
          <p:spPr bwMode="auto">
            <a:xfrm>
              <a:off x="555" y="1842"/>
              <a:ext cx="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800">
                  <a:ea typeface="Tahoma" panose="020B0604030504040204" pitchFamily="34" charset="0"/>
                  <a:cs typeface="Tahoma" panose="020B0604030504040204" pitchFamily="34" charset="0"/>
                </a:rPr>
                <a:t>P(k,3)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A743B-526D-E842-95A2-00083BEF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86D7E-E607-BA48-B2FE-1CE0755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29FF1-1BB1-8B46-85A9-42A3F003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609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Encryption + MAC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A7BE2-219D-EE4E-A92B-A9962400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4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1046376" y="3428999"/>
            <a:ext cx="9266026" cy="171552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MAC and ENC</a:t>
            </a:r>
            <a:br>
              <a:rPr lang="en-US" dirty="0"/>
            </a:br>
            <a:r>
              <a:rPr lang="en-US" sz="2000" dirty="0"/>
              <a:t>(CCA)</a:t>
            </a:r>
          </a:p>
        </p:txBody>
      </p:sp>
      <p:sp>
        <p:nvSpPr>
          <p:cNvPr id="4608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159496" y="1600201"/>
            <a:ext cx="10745633" cy="4823385"/>
          </a:xfrm>
        </p:spPr>
        <p:txBody>
          <a:bodyPr/>
          <a:lstStyle/>
          <a:p>
            <a:pPr marL="461963" indent="-461963">
              <a:buNone/>
            </a:pP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 1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MAC-then-Encrypt (SSL)</a:t>
            </a:r>
          </a:p>
          <a:p>
            <a:pPr marL="461963" indent="-461963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indent="-461963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indent="-461963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indent="-461963">
              <a:spcBef>
                <a:spcPct val="60000"/>
              </a:spcBef>
              <a:buNone/>
            </a:pP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 2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Encrypt-then-MAC (IPsec)</a:t>
            </a:r>
          </a:p>
          <a:p>
            <a:pPr marL="461963" indent="-461963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indent="-461963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indent="-461963">
              <a:spcBef>
                <a:spcPct val="50000"/>
              </a:spcBef>
              <a:buNone/>
            </a:pP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 3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Encrypt-and-MAC (SSH)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457575" y="2640013"/>
            <a:ext cx="1447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Msg  M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4981575" y="271621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514975" y="2640013"/>
            <a:ext cx="1295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Msg  M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6886575" y="2640013"/>
            <a:ext cx="838200" cy="381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7877175" y="271621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90" name="Rectangle 10" descr="Horizontal brick"/>
          <p:cNvSpPr>
            <a:spLocks noChangeArrowheads="1"/>
          </p:cNvSpPr>
          <p:nvPr/>
        </p:nvSpPr>
        <p:spPr bwMode="auto">
          <a:xfrm>
            <a:off x="8410575" y="2640013"/>
            <a:ext cx="1752600" cy="3810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9098212" y="2182813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ea typeface="Tahoma" panose="020B0604030504040204" pitchFamily="34" charset="0"/>
                <a:cs typeface="Tahoma" panose="020B0604030504040204" pitchFamily="34" charset="0"/>
              </a:rPr>
              <a:t>Enc K</a:t>
            </a:r>
            <a:r>
              <a:rPr kumimoji="1" lang="en-US" sz="2400" baseline="-2500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kumimoji="1" lang="en-US" sz="3200" baseline="-250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399970" y="2133600"/>
            <a:ext cx="16161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ea typeface="Tahoma" panose="020B0604030504040204" pitchFamily="34" charset="0"/>
                <a:cs typeface="Tahoma" panose="020B0604030504040204" pitchFamily="34" charset="0"/>
              </a:rPr>
              <a:t>MAC(M,K</a:t>
            </a:r>
            <a:r>
              <a:rPr kumimoji="1" lang="en-US" sz="2400" baseline="-2500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1" lang="en-US" sz="240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en-US" sz="2400" baseline="-250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457575" y="4267200"/>
            <a:ext cx="1447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Msg  M</a:t>
            </a:r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4981575" y="4343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7191375" y="4343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96" name="Rectangle 16" descr="Horizontal brick"/>
          <p:cNvSpPr>
            <a:spLocks noChangeArrowheads="1"/>
          </p:cNvSpPr>
          <p:nvPr/>
        </p:nvSpPr>
        <p:spPr bwMode="auto">
          <a:xfrm>
            <a:off x="5516563" y="4267200"/>
            <a:ext cx="1370012" cy="3810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5745412" y="3810000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ea typeface="Tahoma" panose="020B0604030504040204" pitchFamily="34" charset="0"/>
                <a:cs typeface="Tahoma" panose="020B0604030504040204" pitchFamily="34" charset="0"/>
              </a:rPr>
              <a:t>Enc K</a:t>
            </a:r>
            <a:r>
              <a:rPr kumimoji="1" lang="en-US" sz="2400" baseline="-2500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kumimoji="1" lang="en-US" sz="3200" baseline="-250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 flipH="1">
            <a:off x="9248775" y="4252913"/>
            <a:ext cx="838200" cy="381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 flipH="1">
            <a:off x="8742911" y="3733800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ea typeface="Tahoma" panose="020B0604030504040204" pitchFamily="34" charset="0"/>
                <a:cs typeface="Tahoma" panose="020B0604030504040204" pitchFamily="34" charset="0"/>
              </a:rPr>
              <a:t>MAC(C, K</a:t>
            </a:r>
            <a:r>
              <a:rPr kumimoji="1" lang="en-US" sz="2400" baseline="-2500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1" lang="en-US" sz="240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en-US" sz="2400" baseline="-250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00" name="Rectangle 20" descr="Horizontal brick"/>
          <p:cNvSpPr>
            <a:spLocks noChangeArrowheads="1"/>
          </p:cNvSpPr>
          <p:nvPr/>
        </p:nvSpPr>
        <p:spPr bwMode="auto">
          <a:xfrm>
            <a:off x="7800976" y="4254500"/>
            <a:ext cx="1370013" cy="3810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3457575" y="5867400"/>
            <a:ext cx="1447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Msg  M</a:t>
            </a:r>
          </a:p>
        </p:txBody>
      </p:sp>
      <p:sp>
        <p:nvSpPr>
          <p:cNvPr id="46102" name="AutoShape 22"/>
          <p:cNvSpPr>
            <a:spLocks noChangeArrowheads="1"/>
          </p:cNvSpPr>
          <p:nvPr/>
        </p:nvSpPr>
        <p:spPr bwMode="auto">
          <a:xfrm>
            <a:off x="4981575" y="5943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03" name="AutoShape 23"/>
          <p:cNvSpPr>
            <a:spLocks noChangeArrowheads="1"/>
          </p:cNvSpPr>
          <p:nvPr/>
        </p:nvSpPr>
        <p:spPr bwMode="auto">
          <a:xfrm>
            <a:off x="7191375" y="5943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04" name="Rectangle 24" descr="Horizontal brick"/>
          <p:cNvSpPr>
            <a:spLocks noChangeArrowheads="1"/>
          </p:cNvSpPr>
          <p:nvPr/>
        </p:nvSpPr>
        <p:spPr bwMode="auto">
          <a:xfrm>
            <a:off x="5516563" y="5867400"/>
            <a:ext cx="1370012" cy="3810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5745412" y="5410200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ea typeface="Tahoma" panose="020B0604030504040204" pitchFamily="34" charset="0"/>
                <a:cs typeface="Tahoma" panose="020B0604030504040204" pitchFamily="34" charset="0"/>
              </a:rPr>
              <a:t>Enc K</a:t>
            </a:r>
            <a:r>
              <a:rPr kumimoji="1" lang="en-US" sz="2400" baseline="-2500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kumimoji="1" lang="en-US" sz="3200" baseline="-250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 flipH="1">
            <a:off x="9248775" y="5853113"/>
            <a:ext cx="838200" cy="3810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3921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</a:t>
            </a: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 flipH="1">
            <a:off x="8715669" y="5334000"/>
            <a:ext cx="1712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ea typeface="Tahoma" panose="020B0604030504040204" pitchFamily="34" charset="0"/>
                <a:cs typeface="Tahoma" panose="020B0604030504040204" pitchFamily="34" charset="0"/>
              </a:rPr>
              <a:t>MAC(M, K</a:t>
            </a:r>
            <a:r>
              <a:rPr kumimoji="1" lang="en-US" sz="2400" baseline="-2500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1" lang="en-US" sz="240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en-US" sz="2400" baseline="-250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08" name="Rectangle 28" descr="Horizontal brick"/>
          <p:cNvSpPr>
            <a:spLocks noChangeArrowheads="1"/>
          </p:cNvSpPr>
          <p:nvPr/>
        </p:nvSpPr>
        <p:spPr bwMode="auto">
          <a:xfrm>
            <a:off x="7800976" y="5854700"/>
            <a:ext cx="1370013" cy="3810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38839" y="1219200"/>
            <a:ext cx="427264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Encryption key  K</a:t>
            </a:r>
            <a:r>
              <a:rPr lang="en-US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MAC key = K</a:t>
            </a:r>
            <a:r>
              <a:rPr lang="en-US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7-Point Star 32"/>
          <p:cNvSpPr/>
          <p:nvPr/>
        </p:nvSpPr>
        <p:spPr bwMode="auto">
          <a:xfrm>
            <a:off x="866775" y="4162130"/>
            <a:ext cx="1752600" cy="1200150"/>
          </a:xfrm>
          <a:prstGeom prst="star7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lIns="0" tIns="91440" rIns="0" bIns="0" anchor="ctr"/>
          <a:lstStyle/>
          <a:p>
            <a:pPr algn="ctr">
              <a:defRPr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Secure on general grounds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497BB-1BCE-294B-8DEC-5B04B3E0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B42C5-FA96-6340-BC33-D6C4EC5C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B584B-7F20-A442-A023-CA6160FD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3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8" grpId="0" animBg="1"/>
      <p:bldP spid="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3</a:t>
            </a:r>
            <a:r>
              <a:rPr lang="en-US" baseline="30000" dirty="0"/>
              <a:t>rd</a:t>
            </a:r>
            <a:r>
              <a:rPr lang="en-US" dirty="0"/>
              <a:t> Parties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key exchange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4A09F-1790-9349-B40C-B13ACFFE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311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Shared Key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Compromised key means interceptors can decrypt any </a:t>
            </a:r>
            <a:r>
              <a:rPr lang="en-US" dirty="0" err="1"/>
              <a:t>ciphertext</a:t>
            </a:r>
            <a:r>
              <a:rPr lang="en-US" dirty="0"/>
              <a:t> they’ve acquired</a:t>
            </a:r>
          </a:p>
          <a:p>
            <a:pPr lvl="1"/>
            <a:r>
              <a:rPr lang="en-US" dirty="0"/>
              <a:t>Change keys frequently to limit damage</a:t>
            </a:r>
          </a:p>
          <a:p>
            <a:r>
              <a:rPr lang="en-US" dirty="0"/>
              <a:t>Distribution of keys is problematic</a:t>
            </a:r>
          </a:p>
          <a:p>
            <a:pPr lvl="1"/>
            <a:r>
              <a:rPr lang="en-US" dirty="0"/>
              <a:t>Keys must be transmitted securely</a:t>
            </a:r>
          </a:p>
          <a:p>
            <a:pPr lvl="1"/>
            <a:r>
              <a:rPr lang="en-US" dirty="0"/>
              <a:t>Use couriers?</a:t>
            </a:r>
          </a:p>
          <a:p>
            <a:pPr lvl="1"/>
            <a:r>
              <a:rPr lang="en-US" dirty="0"/>
              <a:t>Distribute in pieces over separate channels?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C0660-1CFF-B048-B238-FAB4CC7E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Problem: n users</a:t>
            </a:r>
          </a:p>
          <a:p>
            <a:r>
              <a:rPr lang="en-US" dirty="0"/>
              <a:t>Storing mutual secret keys is difficult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Total:  O(n) keys per user  ;  O(n</a:t>
            </a:r>
            <a:r>
              <a:rPr lang="en-US" baseline="30000" dirty="0"/>
              <a:t>2</a:t>
            </a:r>
            <a:r>
              <a:rPr lang="en-US" dirty="0"/>
              <a:t>) keys in the system</a:t>
            </a:r>
          </a:p>
        </p:txBody>
      </p:sp>
      <p:sp>
        <p:nvSpPr>
          <p:cNvPr id="4" name="Oval 3"/>
          <p:cNvSpPr/>
          <p:nvPr/>
        </p:nvSpPr>
        <p:spPr>
          <a:xfrm>
            <a:off x="2872357" y="3279402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/>
                <a:cs typeface="Tahoma"/>
              </a:rPr>
              <a:t>u</a:t>
            </a:r>
            <a:r>
              <a:rPr lang="en-US" sz="2400" baseline="-25000" dirty="0">
                <a:latin typeface="Tahoma"/>
                <a:cs typeface="Tahoma"/>
              </a:rPr>
              <a:t>1</a:t>
            </a:r>
            <a:endParaRPr lang="en-US" baseline="-25000" dirty="0">
              <a:latin typeface="Tahoma"/>
              <a:cs typeface="Tahoma"/>
            </a:endParaRPr>
          </a:p>
        </p:txBody>
      </p:sp>
      <p:cxnSp>
        <p:nvCxnSpPr>
          <p:cNvPr id="5" name="Straight Arrow Connector 4"/>
          <p:cNvCxnSpPr>
            <a:stCxn id="4" idx="6"/>
            <a:endCxn id="7" idx="2"/>
          </p:cNvCxnSpPr>
          <p:nvPr/>
        </p:nvCxnSpPr>
        <p:spPr>
          <a:xfrm>
            <a:off x="3634358" y="3622302"/>
            <a:ext cx="4503821" cy="0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872357" y="4767307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/>
                <a:cs typeface="Tahoma"/>
              </a:rPr>
              <a:t>u</a:t>
            </a:r>
            <a:r>
              <a:rPr lang="en-US" sz="2400" baseline="-25000" dirty="0">
                <a:latin typeface="Tahoma"/>
                <a:cs typeface="Tahoma"/>
              </a:rPr>
              <a:t>2</a:t>
            </a:r>
            <a:endParaRPr lang="en-US" baseline="-25000" dirty="0">
              <a:latin typeface="Tahoma"/>
              <a:cs typeface="Tahoma"/>
            </a:endParaRPr>
          </a:p>
        </p:txBody>
      </p:sp>
      <p:sp>
        <p:nvSpPr>
          <p:cNvPr id="7" name="Oval 6"/>
          <p:cNvSpPr/>
          <p:nvPr/>
        </p:nvSpPr>
        <p:spPr>
          <a:xfrm>
            <a:off x="8138178" y="3279402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/>
                <a:cs typeface="Tahoma"/>
              </a:rPr>
              <a:t>u</a:t>
            </a:r>
            <a:r>
              <a:rPr lang="en-US" sz="2400" baseline="-25000" dirty="0">
                <a:latin typeface="Tahoma"/>
                <a:cs typeface="Tahoma"/>
              </a:rPr>
              <a:t>3</a:t>
            </a:r>
            <a:endParaRPr lang="en-US" baseline="-25000" dirty="0">
              <a:latin typeface="Tahoma"/>
              <a:cs typeface="Tahoma"/>
            </a:endParaRPr>
          </a:p>
        </p:txBody>
      </p:sp>
      <p:sp>
        <p:nvSpPr>
          <p:cNvPr id="8" name="Oval 7"/>
          <p:cNvSpPr/>
          <p:nvPr/>
        </p:nvSpPr>
        <p:spPr>
          <a:xfrm>
            <a:off x="8138178" y="4767307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/>
                <a:cs typeface="Tahoma"/>
              </a:rPr>
              <a:t>u</a:t>
            </a:r>
            <a:r>
              <a:rPr lang="en-US" sz="2400" baseline="-25000" dirty="0">
                <a:latin typeface="Tahoma"/>
                <a:cs typeface="Tahoma"/>
              </a:rPr>
              <a:t>4</a:t>
            </a:r>
            <a:endParaRPr lang="en-US" baseline="-25000" dirty="0">
              <a:latin typeface="Tahoma"/>
              <a:cs typeface="Tahoma"/>
            </a:endParaRPr>
          </a:p>
        </p:txBody>
      </p:sp>
      <p:cxnSp>
        <p:nvCxnSpPr>
          <p:cNvPr id="11" name="Straight Arrow Connector 10"/>
          <p:cNvCxnSpPr>
            <a:stCxn id="4" idx="5"/>
            <a:endCxn id="8" idx="1"/>
          </p:cNvCxnSpPr>
          <p:nvPr/>
        </p:nvCxnSpPr>
        <p:spPr>
          <a:xfrm>
            <a:off x="3522766" y="3864770"/>
            <a:ext cx="4727005" cy="1002971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4"/>
            <a:endCxn id="6" idx="0"/>
          </p:cNvCxnSpPr>
          <p:nvPr/>
        </p:nvCxnSpPr>
        <p:spPr>
          <a:xfrm>
            <a:off x="3253357" y="3965203"/>
            <a:ext cx="0" cy="802105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7"/>
            <a:endCxn id="7" idx="3"/>
          </p:cNvCxnSpPr>
          <p:nvPr/>
        </p:nvCxnSpPr>
        <p:spPr>
          <a:xfrm flipV="1">
            <a:off x="3522766" y="3864770"/>
            <a:ext cx="4727005" cy="1002971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6"/>
            <a:endCxn id="8" idx="2"/>
          </p:cNvCxnSpPr>
          <p:nvPr/>
        </p:nvCxnSpPr>
        <p:spPr>
          <a:xfrm>
            <a:off x="3634358" y="5110207"/>
            <a:ext cx="4503821" cy="0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  <a:endCxn id="7" idx="4"/>
          </p:cNvCxnSpPr>
          <p:nvPr/>
        </p:nvCxnSpPr>
        <p:spPr>
          <a:xfrm flipV="1">
            <a:off x="8519178" y="3965203"/>
            <a:ext cx="0" cy="802105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12345" y="3048570"/>
            <a:ext cx="624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ahoma"/>
                <a:cs typeface="Tahoma"/>
              </a:rPr>
              <a:t>k</a:t>
            </a:r>
            <a:r>
              <a:rPr lang="en-US" sz="2400" baseline="-25000" dirty="0">
                <a:latin typeface="Tahoma"/>
                <a:cs typeface="Tahoma"/>
              </a:rPr>
              <a:t>1,3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60313" y="4136760"/>
            <a:ext cx="624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ahoma"/>
                <a:cs typeface="Tahoma"/>
              </a:rPr>
              <a:t>k</a:t>
            </a:r>
            <a:r>
              <a:rPr lang="en-US" sz="2400" baseline="-25000" dirty="0">
                <a:latin typeface="Tahoma"/>
                <a:cs typeface="Tahoma"/>
              </a:rPr>
              <a:t>1,2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91571" y="3717722"/>
            <a:ext cx="624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ahoma"/>
                <a:cs typeface="Tahoma"/>
              </a:rPr>
              <a:t>k</a:t>
            </a:r>
            <a:r>
              <a:rPr lang="en-US" sz="2400" baseline="-25000" dirty="0">
                <a:latin typeface="Tahoma"/>
                <a:cs typeface="Tahoma"/>
              </a:rPr>
              <a:t>1,4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2673" y="5110208"/>
            <a:ext cx="624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ahoma"/>
                <a:cs typeface="Tahoma"/>
              </a:rPr>
              <a:t>k</a:t>
            </a:r>
            <a:r>
              <a:rPr lang="en-US" sz="2400" baseline="-25000" dirty="0">
                <a:latin typeface="Tahoma"/>
                <a:cs typeface="Tahoma"/>
              </a:rPr>
              <a:t>2,4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19179" y="4196035"/>
            <a:ext cx="624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ahoma"/>
                <a:cs typeface="Tahoma"/>
              </a:rPr>
              <a:t>k</a:t>
            </a:r>
            <a:r>
              <a:rPr lang="en-US" sz="2400" baseline="-25000" dirty="0">
                <a:latin typeface="Tahoma"/>
                <a:cs typeface="Tahoma"/>
              </a:rPr>
              <a:t>3,4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73526" y="3959399"/>
            <a:ext cx="624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ahoma"/>
                <a:cs typeface="Tahoma"/>
              </a:rPr>
              <a:t>k</a:t>
            </a:r>
            <a:r>
              <a:rPr lang="en-US" sz="2400" baseline="-25000" dirty="0">
                <a:latin typeface="Tahoma"/>
                <a:cs typeface="Tahoma"/>
              </a:rPr>
              <a:t>2,3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EB054CA-7757-6546-B2BA-5DD6BE98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2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Secure communication</a:t>
            </a:r>
          </a:p>
        </p:txBody>
      </p:sp>
      <p:pic>
        <p:nvPicPr>
          <p:cNvPr id="5125" name="Picture 3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3" y="2686051"/>
            <a:ext cx="173672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wellsfar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0" y="2343152"/>
            <a:ext cx="4368800" cy="210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4953000" y="4229100"/>
            <a:ext cx="457200" cy="342900"/>
          </a:xfrm>
          <a:prstGeom prst="irregularSeal1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8553450" y="2357438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6096000" y="3429000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AutoShape 14"/>
          <p:cNvSpPr>
            <a:spLocks/>
          </p:cNvSpPr>
          <p:nvPr/>
        </p:nvSpPr>
        <p:spPr bwMode="auto">
          <a:xfrm>
            <a:off x="7391400" y="4314827"/>
            <a:ext cx="28956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8699"/>
              <a:gd name="adj5" fmla="val -100000"/>
              <a:gd name="adj6" fmla="val -14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no eavesdropping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no tampering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566621" y="2455219"/>
            <a:ext cx="1078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ahoma" charset="0"/>
                <a:ea typeface="Tahoma" charset="0"/>
                <a:cs typeface="Tahoma" charset="0"/>
              </a:rPr>
              <a:t>HTTPS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6630" y="4728273"/>
            <a:ext cx="81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ahoma" charset="0"/>
                <a:ea typeface="Tahoma" charset="0"/>
                <a:cs typeface="Tahoma" charset="0"/>
              </a:rPr>
              <a:t>Alice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24040" y="2174380"/>
            <a:ext cx="703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ahoma" charset="0"/>
                <a:ea typeface="Tahoma" charset="0"/>
                <a:cs typeface="Tahoma" charset="0"/>
              </a:rPr>
              <a:t>Bob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66620" y="2878040"/>
            <a:ext cx="149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ahoma" charset="0"/>
                <a:ea typeface="Tahoma" charset="0"/>
                <a:cs typeface="Tahoma" charset="0"/>
              </a:rPr>
              <a:t>SSL / TLS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204F0-2ACF-B143-ACBB-18051DFB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450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Trusted 3</a:t>
            </a:r>
            <a:r>
              <a:rPr lang="en-US" baseline="30000" dirty="0"/>
              <a:t>rd</a:t>
            </a:r>
            <a:r>
              <a:rPr lang="en-US" dirty="0"/>
              <a:t> Party (TTP)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Every user only remembers one key</a:t>
            </a:r>
          </a:p>
        </p:txBody>
      </p:sp>
      <p:sp>
        <p:nvSpPr>
          <p:cNvPr id="4" name="Oval 3"/>
          <p:cNvSpPr/>
          <p:nvPr/>
        </p:nvSpPr>
        <p:spPr>
          <a:xfrm>
            <a:off x="2635869" y="2672290"/>
            <a:ext cx="1535515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/>
                <a:cs typeface="Tahoma"/>
              </a:rPr>
              <a:t>Alice</a:t>
            </a:r>
            <a:endParaRPr lang="en-US" baseline="-25000" dirty="0">
              <a:latin typeface="Tahoma"/>
              <a:cs typeface="Tahoma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35869" y="4160195"/>
            <a:ext cx="1535515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/>
                <a:cs typeface="Tahoma"/>
              </a:rPr>
              <a:t>Bob</a:t>
            </a:r>
            <a:endParaRPr lang="en-US" baseline="-25000" dirty="0">
              <a:latin typeface="Tahoma"/>
              <a:cs typeface="Tahom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675204" y="2672290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/>
                <a:cs typeface="Tahoma"/>
              </a:rPr>
              <a:t>u</a:t>
            </a:r>
            <a:r>
              <a:rPr lang="en-US" sz="2400" baseline="-25000" dirty="0">
                <a:latin typeface="Tahoma"/>
                <a:cs typeface="Tahoma"/>
              </a:rPr>
              <a:t>1</a:t>
            </a:r>
            <a:endParaRPr lang="en-US" baseline="-25000" dirty="0">
              <a:latin typeface="Tahoma"/>
              <a:cs typeface="Tahoma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75204" y="4160195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/>
                <a:cs typeface="Tahoma"/>
              </a:rPr>
              <a:t>u</a:t>
            </a:r>
            <a:r>
              <a:rPr lang="en-US" sz="2400" baseline="-25000" dirty="0">
                <a:latin typeface="Tahoma"/>
                <a:cs typeface="Tahoma"/>
              </a:rPr>
              <a:t>2</a:t>
            </a:r>
            <a:endParaRPr lang="en-US" baseline="-25000" dirty="0">
              <a:latin typeface="Tahoma"/>
              <a:cs typeface="Tahoma"/>
            </a:endParaRPr>
          </a:p>
        </p:txBody>
      </p:sp>
      <p:cxnSp>
        <p:nvCxnSpPr>
          <p:cNvPr id="9" name="Straight Arrow Connector 8"/>
          <p:cNvCxnSpPr>
            <a:stCxn id="4" idx="6"/>
            <a:endCxn id="8" idx="3"/>
          </p:cNvCxnSpPr>
          <p:nvPr/>
        </p:nvCxnSpPr>
        <p:spPr>
          <a:xfrm>
            <a:off x="4171384" y="3015191"/>
            <a:ext cx="3205067" cy="74395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18282" y="2690367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ahoma"/>
                <a:cs typeface="Tahoma"/>
              </a:rPr>
              <a:t>k</a:t>
            </a:r>
            <a:r>
              <a:rPr lang="en-US" sz="2400" baseline="-25000" dirty="0">
                <a:latin typeface="Tahoma"/>
                <a:cs typeface="Tahoma"/>
              </a:rPr>
              <a:t>A</a:t>
            </a:r>
          </a:p>
        </p:txBody>
      </p:sp>
      <p:cxnSp>
        <p:nvCxnSpPr>
          <p:cNvPr id="12" name="Straight Arrow Connector 11"/>
          <p:cNvCxnSpPr>
            <a:stCxn id="5" idx="6"/>
            <a:endCxn id="8" idx="3"/>
          </p:cNvCxnSpPr>
          <p:nvPr/>
        </p:nvCxnSpPr>
        <p:spPr>
          <a:xfrm flipV="1">
            <a:off x="4171384" y="3759143"/>
            <a:ext cx="3205067" cy="743952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28653" y="4384331"/>
            <a:ext cx="45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Tahoma"/>
                <a:cs typeface="Tahoma"/>
              </a:rPr>
              <a:t>k</a:t>
            </a:r>
            <a:r>
              <a:rPr lang="en-US" sz="2400" baseline="-25000" dirty="0" err="1">
                <a:latin typeface="Tahoma"/>
                <a:cs typeface="Tahoma"/>
              </a:rPr>
              <a:t>B</a:t>
            </a:r>
            <a:endParaRPr lang="en-US" sz="2400" baseline="-25000" dirty="0">
              <a:latin typeface="Tahoma"/>
              <a:cs typeface="Tahoma"/>
            </a:endParaRPr>
          </a:p>
        </p:txBody>
      </p:sp>
      <p:cxnSp>
        <p:nvCxnSpPr>
          <p:cNvPr id="17" name="Straight Arrow Connector 16"/>
          <p:cNvCxnSpPr>
            <a:stCxn id="8" idx="1"/>
            <a:endCxn id="6" idx="2"/>
          </p:cNvCxnSpPr>
          <p:nvPr/>
        </p:nvCxnSpPr>
        <p:spPr>
          <a:xfrm flipV="1">
            <a:off x="5470138" y="3015191"/>
            <a:ext cx="3205067" cy="74395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3514" y="2690367"/>
            <a:ext cx="44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ahoma"/>
                <a:cs typeface="Tahoma"/>
              </a:rPr>
              <a:t>k</a:t>
            </a:r>
            <a:r>
              <a:rPr lang="en-US" sz="2400" baseline="-25000" dirty="0">
                <a:latin typeface="Tahoma"/>
                <a:cs typeface="Tahoma"/>
              </a:rPr>
              <a:t>1</a:t>
            </a:r>
          </a:p>
        </p:txBody>
      </p:sp>
      <p:cxnSp>
        <p:nvCxnSpPr>
          <p:cNvPr id="21" name="Straight Arrow Connector 20"/>
          <p:cNvCxnSpPr>
            <a:stCxn id="8" idx="1"/>
            <a:endCxn id="7" idx="2"/>
          </p:cNvCxnSpPr>
          <p:nvPr/>
        </p:nvCxnSpPr>
        <p:spPr>
          <a:xfrm>
            <a:off x="5470138" y="3759143"/>
            <a:ext cx="3205067" cy="743952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63514" y="4384331"/>
            <a:ext cx="44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ahoma"/>
                <a:cs typeface="Tahoma"/>
              </a:rPr>
              <a:t>k</a:t>
            </a:r>
            <a:r>
              <a:rPr lang="en-US" sz="2400" baseline="-25000" dirty="0">
                <a:latin typeface="Tahoma"/>
                <a:cs typeface="Tahoma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70138" y="3316713"/>
            <a:ext cx="1906313" cy="88486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ahoma"/>
                <a:cs typeface="Tahoma"/>
              </a:rPr>
              <a:t>TTP</a:t>
            </a:r>
          </a:p>
        </p:txBody>
      </p:sp>
      <p:cxnSp>
        <p:nvCxnSpPr>
          <p:cNvPr id="29" name="Curved Connector 28"/>
          <p:cNvCxnSpPr>
            <a:stCxn id="4" idx="2"/>
            <a:endCxn id="5" idx="2"/>
          </p:cNvCxnSpPr>
          <p:nvPr/>
        </p:nvCxnSpPr>
        <p:spPr>
          <a:xfrm rot="10800000" flipV="1">
            <a:off x="2635868" y="3015190"/>
            <a:ext cx="12700" cy="1487905"/>
          </a:xfrm>
          <a:prstGeom prst="curvedConnector3">
            <a:avLst>
              <a:gd name="adj1" fmla="val 1800000"/>
            </a:avLst>
          </a:prstGeom>
          <a:ln w="38100" cmpd="sng"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83216" y="3528311"/>
            <a:ext cx="58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Tahoma"/>
                <a:cs typeface="Tahoma"/>
              </a:rPr>
              <a:t>k</a:t>
            </a:r>
            <a:r>
              <a:rPr lang="en-US" sz="2400" baseline="-25000" dirty="0" err="1">
                <a:latin typeface="Tahoma"/>
                <a:cs typeface="Tahoma"/>
              </a:rPr>
              <a:t>AB</a:t>
            </a:r>
            <a:endParaRPr lang="en-US" sz="2400" baseline="-25000" dirty="0">
              <a:latin typeface="Tahoma"/>
              <a:cs typeface="Tahoma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63B3712-3195-E24B-915B-15F1AC2A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2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2" grpId="0"/>
      <p:bldP spid="3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keys: a toy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Alice wants a shared key with Bob</a:t>
            </a:r>
          </a:p>
          <a:p>
            <a:pPr lvl="0">
              <a:buClr>
                <a:srgbClr val="A3A101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Eavesdropping security only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u="sng" dirty="0"/>
              <a:t>Bob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(k</a:t>
            </a:r>
            <a:r>
              <a:rPr lang="en-US" b="1" baseline="-25000" dirty="0">
                <a:solidFill>
                  <a:srgbClr val="FF0000"/>
                </a:solidFill>
              </a:rPr>
              <a:t>B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dirty="0"/>
              <a:t>		      </a:t>
            </a:r>
            <a:r>
              <a:rPr lang="en-US" b="1" u="sng" dirty="0"/>
              <a:t>Alice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(k</a:t>
            </a:r>
            <a:r>
              <a:rPr lang="en-US" b="1" baseline="-25000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dirty="0"/>
              <a:t>				</a:t>
            </a:r>
            <a:r>
              <a:rPr lang="en-US" b="1" u="sng" dirty="0"/>
              <a:t>TTP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5562600" y="4890535"/>
            <a:ext cx="403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2057400" y="4733091"/>
            <a:ext cx="2667000" cy="461665"/>
            <a:chOff x="533400" y="3409950"/>
            <a:chExt cx="2667000" cy="461665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533400" y="3867150"/>
              <a:ext cx="266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447800" y="3409950"/>
              <a:ext cx="915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ahoma"/>
                  <a:cs typeface="Tahoma"/>
                </a:rPr>
                <a:t>ticket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828801" y="5495090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lang="en-US" sz="2800" b="1" baseline="-25000" dirty="0" err="1">
                <a:solidFill>
                  <a:srgbClr val="FF0000"/>
                </a:solidFill>
                <a:latin typeface="Tahoma"/>
                <a:cs typeface="Tahoma"/>
              </a:rPr>
              <a:t>AB</a:t>
            </a:r>
            <a:r>
              <a:rPr lang="en-US" sz="2800" b="1" baseline="-250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97748" y="5495090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lang="en-US" sz="2800" b="1" baseline="-25000" dirty="0" err="1">
                <a:solidFill>
                  <a:srgbClr val="FF0000"/>
                </a:solidFill>
                <a:latin typeface="Tahoma"/>
                <a:cs typeface="Tahoma"/>
              </a:rPr>
              <a:t>AB</a:t>
            </a:r>
            <a:r>
              <a:rPr lang="en-US" sz="2800" b="1" baseline="-250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5562600" y="3742490"/>
            <a:ext cx="4038600" cy="400110"/>
            <a:chOff x="4038600" y="2419350"/>
            <a:chExt cx="4038600" cy="40011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4038600" y="2800350"/>
              <a:ext cx="403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648200" y="2419350"/>
              <a:ext cx="3211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ahoma"/>
                  <a:cs typeface="Tahoma"/>
                </a:rPr>
                <a:t>“Alice wants key with Bob”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038476" y="5640855"/>
            <a:ext cx="449428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Tahoma"/>
                <a:cs typeface="Tahoma"/>
              </a:rPr>
              <a:t>(E,D) a CPA-secure cipher:</a:t>
            </a:r>
            <a:br>
              <a:rPr lang="en-US" sz="2000" dirty="0">
                <a:latin typeface="Tahoma"/>
                <a:cs typeface="Tahoma"/>
              </a:rPr>
            </a:br>
            <a:r>
              <a:rPr lang="en-US" sz="2000" dirty="0">
                <a:latin typeface="Tahoma"/>
                <a:cs typeface="Tahoma"/>
              </a:rPr>
              <a:t>attacker cannot distinguish between</a:t>
            </a:r>
            <a:br>
              <a:rPr lang="en-US" sz="2000" dirty="0">
                <a:latin typeface="Tahoma"/>
                <a:cs typeface="Tahoma"/>
              </a:rPr>
            </a:br>
            <a:r>
              <a:rPr lang="en-US" sz="2000" dirty="0">
                <a:latin typeface="Tahoma"/>
                <a:cs typeface="Tahoma"/>
              </a:rPr>
              <a:t>an encrypted value and a random one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83814" y="4123490"/>
            <a:ext cx="1498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choose </a:t>
            </a:r>
            <a:br>
              <a:rPr lang="en-US" sz="2000" dirty="0">
                <a:latin typeface="Tahoma"/>
                <a:cs typeface="Tahoma"/>
              </a:rPr>
            </a:br>
            <a:r>
              <a:rPr lang="en-US" sz="2000" dirty="0">
                <a:latin typeface="Tahoma"/>
                <a:cs typeface="Tahoma"/>
              </a:rPr>
              <a:t>random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400" baseline="-25000" dirty="0" err="1">
                <a:latin typeface="Tahoma"/>
                <a:cs typeface="Tahoma"/>
              </a:rPr>
              <a:t>AB</a:t>
            </a:r>
            <a:endParaRPr lang="en-US" sz="2400" baseline="-25000" dirty="0">
              <a:latin typeface="Tahoma"/>
              <a:cs typeface="Taho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11648" y="4301110"/>
            <a:ext cx="3006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/>
                <a:cs typeface="Tahoma"/>
              </a:rPr>
              <a:t>E(k</a:t>
            </a:r>
            <a:r>
              <a:rPr lang="en-US" sz="2800" baseline="-25000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ahoma"/>
                <a:cs typeface="Tahoma"/>
              </a:rPr>
              <a:t>, “A,B” || K</a:t>
            </a:r>
            <a:r>
              <a:rPr lang="en-US" sz="2800" baseline="-25000" dirty="0">
                <a:solidFill>
                  <a:srgbClr val="FF0000"/>
                </a:solidFill>
                <a:latin typeface="Tahoma"/>
                <a:cs typeface="Tahoma"/>
              </a:rPr>
              <a:t>AB</a:t>
            </a:r>
            <a:r>
              <a:rPr lang="en-US" sz="2800" dirty="0">
                <a:solidFill>
                  <a:srgbClr val="FF0000"/>
                </a:solidFill>
                <a:latin typeface="Tahoma"/>
                <a:cs typeface="Tahoma"/>
              </a:rPr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11648" y="4956741"/>
            <a:ext cx="427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ahoma"/>
                <a:cs typeface="Tahoma"/>
              </a:rPr>
              <a:t>ticket</a:t>
            </a:r>
            <a:r>
              <a:rPr lang="en-US" sz="2800" dirty="0" err="1">
                <a:solidFill>
                  <a:srgbClr val="FF0000"/>
                </a:solidFill>
                <a:latin typeface="Tahoma"/>
                <a:cs typeface="Tahoma"/>
                <a:sym typeface="Wingdings"/>
              </a:rPr>
              <a:t>⟵</a:t>
            </a:r>
            <a:r>
              <a:rPr lang="en-US" sz="2800" dirty="0" err="1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lang="en-US" sz="2800" dirty="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lang="en-US" sz="2800" baseline="-25000" dirty="0" err="1">
                <a:solidFill>
                  <a:srgbClr val="FF0000"/>
                </a:solidFill>
                <a:latin typeface="Tahoma"/>
                <a:cs typeface="Tahoma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ahoma"/>
                <a:cs typeface="Tahoma"/>
              </a:rPr>
              <a:t>, “A,B” || K</a:t>
            </a:r>
            <a:r>
              <a:rPr lang="en-US" sz="2800" baseline="-25000" dirty="0">
                <a:solidFill>
                  <a:srgbClr val="FF0000"/>
                </a:solidFill>
                <a:latin typeface="Tahoma"/>
                <a:cs typeface="Tahoma"/>
              </a:rPr>
              <a:t>AB</a:t>
            </a:r>
            <a:r>
              <a:rPr lang="en-US" sz="2800" dirty="0">
                <a:solidFill>
                  <a:srgbClr val="FF0000"/>
                </a:solidFill>
                <a:latin typeface="Tahoma"/>
                <a:cs typeface="Tahoma"/>
              </a:rPr>
              <a:t>)</a:t>
            </a:r>
          </a:p>
        </p:txBody>
      </p:sp>
      <p:sp>
        <p:nvSpPr>
          <p:cNvPr id="64" name="Left Brace 63"/>
          <p:cNvSpPr/>
          <p:nvPr/>
        </p:nvSpPr>
        <p:spPr>
          <a:xfrm>
            <a:off x="5090542" y="4301111"/>
            <a:ext cx="457200" cy="1178851"/>
          </a:xfrm>
          <a:prstGeom prst="leftBrace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ate Placeholder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DB116-5469-004E-AC10-1405B4BC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0" grpId="0"/>
      <p:bldP spid="62" grpId="0"/>
      <p:bldP spid="63" grpId="0"/>
      <p:bldP spid="6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keys: a toy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Alice wants a shared key with Bob</a:t>
            </a:r>
          </a:p>
          <a:p>
            <a:pPr lvl="0">
              <a:buClr>
                <a:srgbClr val="A3A101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Eavesdropping security only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Eavesdropper sees: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E(k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, “A, B” || </a:t>
            </a:r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baseline="-25000" dirty="0" err="1">
                <a:solidFill>
                  <a:srgbClr val="FF0000"/>
                </a:solidFill>
              </a:rPr>
              <a:t>AB</a:t>
            </a:r>
            <a:r>
              <a:rPr lang="en-US" dirty="0">
                <a:solidFill>
                  <a:srgbClr val="FF0000"/>
                </a:solidFill>
              </a:rPr>
              <a:t> ) </a:t>
            </a:r>
            <a:r>
              <a:rPr lang="en-US" dirty="0"/>
              <a:t>  ;     </a:t>
            </a:r>
            <a:r>
              <a:rPr lang="en-US" dirty="0">
                <a:solidFill>
                  <a:srgbClr val="FF0000"/>
                </a:solidFill>
              </a:rPr>
              <a:t>E(</a:t>
            </a:r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baseline="-25000" dirty="0" err="1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, “A, B” || </a:t>
            </a:r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baseline="-25000" dirty="0" err="1">
                <a:solidFill>
                  <a:srgbClr val="FF0000"/>
                </a:solidFill>
              </a:rPr>
              <a:t>AB</a:t>
            </a:r>
            <a:r>
              <a:rPr lang="en-US" dirty="0">
                <a:solidFill>
                  <a:srgbClr val="FF0000"/>
                </a:solidFill>
              </a:rPr>
              <a:t> )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dirty="0"/>
              <a:t>	(E,D) is CPA-secure  ⇒   </a:t>
            </a:r>
            <a:br>
              <a:rPr lang="en-US" dirty="0"/>
            </a:br>
            <a:r>
              <a:rPr lang="en-US" dirty="0"/>
              <a:t>		eavesdropper learns nothing about </a:t>
            </a:r>
            <a:r>
              <a:rPr lang="en-US" dirty="0" err="1"/>
              <a:t>k</a:t>
            </a:r>
            <a:r>
              <a:rPr lang="en-US" baseline="-25000" dirty="0" err="1"/>
              <a:t>AB</a:t>
            </a:r>
            <a:endParaRPr lang="en-US" baseline="-25000" dirty="0"/>
          </a:p>
          <a:p>
            <a:pPr lvl="1">
              <a:buClr>
                <a:srgbClr val="330F42"/>
              </a:buClr>
            </a:pPr>
            <a:r>
              <a:rPr lang="en-US" sz="2400" dirty="0"/>
              <a:t>TTP needed for every key exchange, knows all session keys</a:t>
            </a:r>
          </a:p>
          <a:p>
            <a:pPr lvl="1">
              <a:buClr>
                <a:srgbClr val="330F42"/>
              </a:buClr>
            </a:pPr>
            <a:r>
              <a:rPr lang="en-US" sz="2400" dirty="0"/>
              <a:t>In a corporate environment might make sense</a:t>
            </a:r>
          </a:p>
          <a:p>
            <a:pPr lvl="2">
              <a:buClr>
                <a:srgbClr val="330F42"/>
              </a:buClr>
            </a:pPr>
            <a:r>
              <a:rPr lang="en-US" dirty="0"/>
              <a:t>Example: Kerberos system</a:t>
            </a:r>
          </a:p>
          <a:p>
            <a:pPr marL="0" indent="0">
              <a:spcBef>
                <a:spcPts val="2424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C5B1A-7401-FE4C-8455-E25F06B6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40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protocol:  insecure against active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Example:    insecure against replay attacks</a:t>
            </a:r>
          </a:p>
          <a:p>
            <a:pPr marL="0" indent="0">
              <a:buNone/>
              <a:tabLst>
                <a:tab pos="454025" algn="l"/>
              </a:tabLst>
            </a:pPr>
            <a:r>
              <a:rPr lang="en-US" dirty="0"/>
              <a:t>Attacker records session between Alice and Bob</a:t>
            </a:r>
          </a:p>
          <a:p>
            <a:pPr lvl="1"/>
            <a:r>
              <a:rPr lang="en-US" dirty="0"/>
              <a:t>For example a book order</a:t>
            </a:r>
          </a:p>
          <a:p>
            <a:pPr marL="0" indent="0">
              <a:buNone/>
              <a:tabLst>
                <a:tab pos="454025" algn="l"/>
              </a:tabLst>
            </a:pPr>
            <a:r>
              <a:rPr lang="en-US" dirty="0"/>
              <a:t>Attacker replays session to Bob</a:t>
            </a:r>
          </a:p>
          <a:p>
            <a:pPr lvl="1"/>
            <a:r>
              <a:rPr lang="en-US" dirty="0"/>
              <a:t>Bob thinks Alice is ordering another copy of 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9B6B7-4724-5D4A-B954-13D95F78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51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Can we generate shared keys without an </a:t>
            </a:r>
            <a:r>
              <a:rPr lang="en-US" b="1" dirty="0"/>
              <a:t>online</a:t>
            </a:r>
            <a:r>
              <a:rPr lang="en-US" dirty="0"/>
              <a:t> TTP?</a:t>
            </a:r>
          </a:p>
          <a:p>
            <a:pPr marL="0" indent="0">
              <a:buNone/>
            </a:pPr>
            <a:r>
              <a:rPr lang="en-US" dirty="0"/>
              <a:t>Answer:   yes!</a:t>
            </a:r>
          </a:p>
          <a:p>
            <a:pPr marL="0" indent="0">
              <a:buNone/>
            </a:pPr>
            <a:r>
              <a:rPr lang="en-US" dirty="0"/>
              <a:t>Starting point of public-key cryptography:</a:t>
            </a:r>
          </a:p>
          <a:p>
            <a:pPr>
              <a:spcBef>
                <a:spcPts val="1800"/>
              </a:spcBef>
            </a:pPr>
            <a:r>
              <a:rPr lang="en-US" dirty="0" err="1"/>
              <a:t>Merkle</a:t>
            </a:r>
            <a:r>
              <a:rPr lang="en-US" dirty="0"/>
              <a:t> (1974), </a:t>
            </a:r>
            <a:r>
              <a:rPr lang="en-US" dirty="0" err="1"/>
              <a:t>Diffie</a:t>
            </a:r>
            <a:r>
              <a:rPr lang="en-US" dirty="0"/>
              <a:t>-Hellman (1976), RSA (1977)</a:t>
            </a:r>
          </a:p>
          <a:p>
            <a:pPr>
              <a:spcBef>
                <a:spcPts val="3624"/>
              </a:spcBef>
            </a:pPr>
            <a:r>
              <a:rPr lang="en-US" dirty="0"/>
              <a:t>Further references:</a:t>
            </a:r>
          </a:p>
          <a:p>
            <a:pPr lvl="1">
              <a:spcBef>
                <a:spcPts val="3624"/>
              </a:spcBef>
            </a:pPr>
            <a:r>
              <a:rPr lang="en-US" dirty="0"/>
              <a:t>More recently:  ID-based enc. </a:t>
            </a:r>
            <a:r>
              <a:rPr lang="en-US" sz="1600" dirty="0"/>
              <a:t>(BF 2001)</a:t>
            </a:r>
            <a:r>
              <a:rPr lang="en-US" dirty="0"/>
              <a:t>,   Functional enc. </a:t>
            </a:r>
            <a:r>
              <a:rPr lang="en-US" sz="1600" dirty="0"/>
              <a:t>(BSW 2011)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35DDB-046C-284E-AEAC-BB3B3DD0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524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23983-5EC5-E54A-91A8-743E46FC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688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exchange without an online TTP?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7461C-3E49-EF4A-865C-F7A51744C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Goal:    Alice and Bob want shared secret, unknown to eavesdropper</a:t>
            </a:r>
          </a:p>
          <a:p>
            <a:pPr lvl="1"/>
            <a:r>
              <a:rPr lang="en-US" dirty="0"/>
              <a:t>Communication link is public</a:t>
            </a:r>
          </a:p>
          <a:p>
            <a:pPr lvl="1"/>
            <a:r>
              <a:rPr lang="en-US" dirty="0"/>
              <a:t>They don’t already share any secrets</a:t>
            </a:r>
          </a:p>
          <a:p>
            <a:r>
              <a:rPr lang="en-US" dirty="0"/>
              <a:t>For now:    security against eavesdropping only   (no tampering)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9753600" y="4247077"/>
            <a:ext cx="14224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Bob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000" y="4247077"/>
            <a:ext cx="14224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Alice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438400" y="4721210"/>
            <a:ext cx="690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38400" y="4348677"/>
            <a:ext cx="690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0" y="5093743"/>
            <a:ext cx="690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38400" y="5466277"/>
            <a:ext cx="690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2800" y="5838811"/>
            <a:ext cx="2946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eavesdropper ??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AB66BCE5-65B5-6748-9C83-E79FC49DFAAD}"/>
              </a:ext>
            </a:extLst>
          </p:cNvPr>
          <p:cNvSpPr/>
          <p:nvPr/>
        </p:nvSpPr>
        <p:spPr>
          <a:xfrm>
            <a:off x="5203596" y="4253030"/>
            <a:ext cx="480767" cy="1350390"/>
          </a:xfrm>
          <a:prstGeom prst="wedgeEllipseCallout">
            <a:avLst>
              <a:gd name="adj1" fmla="val 102696"/>
              <a:gd name="adj2" fmla="val 89027"/>
            </a:avLst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13A27-0037-2741-90E2-63F5DF9C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BE3BFC-5AF8-D949-9318-98940269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B5D1F6-66F2-5B4E-B278-96338FF0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493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Whitfield </a:t>
            </a:r>
            <a:r>
              <a:rPr lang="en-US" b="1" dirty="0" err="1"/>
              <a:t>Diffie</a:t>
            </a:r>
            <a:r>
              <a:rPr lang="en-US" dirty="0"/>
              <a:t> and Martin </a:t>
            </a:r>
            <a:r>
              <a:rPr lang="en-US" b="1" dirty="0"/>
              <a:t>Hellman</a:t>
            </a:r>
          </a:p>
          <a:p>
            <a:pPr lvl="1"/>
            <a:r>
              <a:rPr lang="en-US" dirty="0"/>
              <a:t>Proposed in 1976 in a seminal paper “New Directions in Cryptography”</a:t>
            </a:r>
          </a:p>
          <a:p>
            <a:pPr lvl="1"/>
            <a:r>
              <a:rPr lang="en-US" dirty="0"/>
              <a:t>They won the 2015 Turing award for this work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3EDAD-AEC1-BE44-9EB9-55CD0743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435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Diffie-Hellman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Fix a large prime  p        (e.g.   600 digits ~ 2000 bits)</a:t>
            </a:r>
          </a:p>
          <a:p>
            <a:pPr marL="0" indent="0">
              <a:buNone/>
            </a:pPr>
            <a:r>
              <a:rPr lang="en-US" dirty="0"/>
              <a:t>Fix an integer    g   in   {1, …, p}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1" y="2717801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Alice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0001" y="2717801"/>
            <a:ext cx="856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Bob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1" y="3327401"/>
            <a:ext cx="224938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choose secret random </a:t>
            </a:r>
            <a:r>
              <a:rPr lang="en-US" sz="3200" b="1" dirty="0"/>
              <a:t>a</a:t>
            </a:r>
            <a:r>
              <a:rPr lang="en-US" sz="2667" dirty="0"/>
              <a:t> in {1,…,p-1}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1893" y="3327401"/>
            <a:ext cx="2085306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choose secret random </a:t>
            </a:r>
            <a:r>
              <a:rPr lang="en-US" sz="3200" b="1" dirty="0"/>
              <a:t>b</a:t>
            </a:r>
            <a:r>
              <a:rPr lang="en-US" sz="2667" dirty="0"/>
              <a:t> in {1,…,p-1}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6443" y="5765801"/>
            <a:ext cx="2786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k</a:t>
            </a:r>
            <a:r>
              <a:rPr lang="en-US" sz="3200" b="1" baseline="-25000" dirty="0" err="1"/>
              <a:t>AB</a:t>
            </a:r>
            <a:r>
              <a:rPr lang="en-US" sz="3200" b="1" dirty="0"/>
              <a:t> = g</a:t>
            </a:r>
            <a:r>
              <a:rPr lang="en-US" sz="3733" b="1" baseline="30000" dirty="0"/>
              <a:t>ab</a:t>
            </a:r>
            <a:r>
              <a:rPr lang="en-US" sz="3200" b="1" dirty="0"/>
              <a:t>  </a:t>
            </a:r>
            <a:r>
              <a:rPr lang="en-US" sz="2400" dirty="0"/>
              <a:t>(mod p)</a:t>
            </a:r>
            <a:endParaRPr lang="en-US" sz="24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1" y="5679733"/>
            <a:ext cx="420339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      </a:t>
            </a:r>
            <a:r>
              <a:rPr lang="en-US" sz="3733" dirty="0"/>
              <a:t>(</a:t>
            </a:r>
            <a:r>
              <a:rPr lang="en-US" sz="3200" dirty="0" err="1"/>
              <a:t>g</a:t>
            </a:r>
            <a:r>
              <a:rPr lang="en-US" sz="3733" baseline="30000" dirty="0" err="1"/>
              <a:t>a</a:t>
            </a:r>
            <a:r>
              <a:rPr lang="en-US" sz="3733" dirty="0"/>
              <a:t>)</a:t>
            </a:r>
            <a:r>
              <a:rPr lang="en-US" sz="3733" baseline="50000" dirty="0"/>
              <a:t>b</a:t>
            </a:r>
            <a:r>
              <a:rPr lang="en-US" sz="3733" dirty="0"/>
              <a:t>     </a:t>
            </a:r>
            <a:r>
              <a:rPr lang="en-US" sz="3200" dirty="0"/>
              <a:t>=</a:t>
            </a:r>
            <a:r>
              <a:rPr lang="en-US" sz="3733" dirty="0"/>
              <a:t>  </a:t>
            </a:r>
            <a:r>
              <a:rPr lang="en-US" sz="3200" b="1" dirty="0" err="1"/>
              <a:t>A</a:t>
            </a:r>
            <a:r>
              <a:rPr lang="en-US" sz="3733" b="1" baseline="30000" dirty="0" err="1"/>
              <a:t>b</a:t>
            </a:r>
            <a:r>
              <a:rPr lang="en-US" sz="3733" baseline="30000" dirty="0"/>
              <a:t> </a:t>
            </a:r>
            <a:r>
              <a:rPr lang="en-US" sz="3733" dirty="0"/>
              <a:t> </a:t>
            </a:r>
            <a:r>
              <a:rPr lang="en-US" sz="2133" dirty="0"/>
              <a:t>(mod p)</a:t>
            </a:r>
            <a:endParaRPr lang="en-US" sz="2133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5695267"/>
            <a:ext cx="377699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</a:t>
            </a:r>
            <a:r>
              <a:rPr lang="en-US" sz="3200" b="1" dirty="0"/>
              <a:t>B</a:t>
            </a:r>
            <a:r>
              <a:rPr lang="en-US" sz="3733" b="1" baseline="30000" dirty="0"/>
              <a:t>a</a:t>
            </a:r>
            <a:r>
              <a:rPr lang="en-US" sz="3733" baseline="30000" dirty="0"/>
              <a:t>  </a:t>
            </a:r>
            <a:r>
              <a:rPr lang="en-US" sz="2133" dirty="0"/>
              <a:t>(mod p)   </a:t>
            </a:r>
            <a:r>
              <a:rPr lang="en-US" sz="3200" dirty="0"/>
              <a:t>=    </a:t>
            </a:r>
            <a:r>
              <a:rPr lang="en-US" sz="3733" dirty="0"/>
              <a:t>(</a:t>
            </a:r>
            <a:r>
              <a:rPr lang="en-US" sz="3200" dirty="0" err="1"/>
              <a:t>g</a:t>
            </a:r>
            <a:r>
              <a:rPr lang="en-US" sz="3733" baseline="30000" dirty="0" err="1"/>
              <a:t>b</a:t>
            </a:r>
            <a:r>
              <a:rPr lang="en-US" sz="3733" dirty="0"/>
              <a:t>)</a:t>
            </a:r>
            <a:r>
              <a:rPr lang="en-US" sz="3733" baseline="50000" dirty="0"/>
              <a:t>a</a:t>
            </a:r>
            <a:r>
              <a:rPr lang="en-US" sz="3733" dirty="0"/>
              <a:t>  </a:t>
            </a:r>
            <a:r>
              <a:rPr lang="en-US" sz="3200" dirty="0"/>
              <a:t>=</a:t>
            </a:r>
            <a:endParaRPr lang="en-US" sz="3200" baseline="30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A0EA0B-35EB-414E-9783-EFF0A21EC3F7}"/>
              </a:ext>
            </a:extLst>
          </p:cNvPr>
          <p:cNvGrpSpPr/>
          <p:nvPr/>
        </p:nvGrpSpPr>
        <p:grpSpPr>
          <a:xfrm>
            <a:off x="2554180" y="2865736"/>
            <a:ext cx="6781800" cy="461665"/>
            <a:chOff x="1066800" y="2190750"/>
            <a:chExt cx="6781800" cy="46166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A96AF33-66C0-B949-9FD4-35BE9BC04E7E}"/>
                </a:ext>
              </a:extLst>
            </p:cNvPr>
            <p:cNvCxnSpPr/>
            <p:nvPr/>
          </p:nvCxnSpPr>
          <p:spPr>
            <a:xfrm>
              <a:off x="1066800" y="2652415"/>
              <a:ext cx="678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B740DE-B1E8-1547-8E93-134D206F4ED4}"/>
                </a:ext>
              </a:extLst>
            </p:cNvPr>
            <p:cNvSpPr txBox="1"/>
            <p:nvPr/>
          </p:nvSpPr>
          <p:spPr>
            <a:xfrm>
              <a:off x="3505200" y="2190750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ahoma"/>
                  <a:cs typeface="Tahoma"/>
                </a:rPr>
                <a:t>“Let’s use (p, g)”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94DA91-002A-4443-93BA-814E92005003}"/>
              </a:ext>
            </a:extLst>
          </p:cNvPr>
          <p:cNvGrpSpPr/>
          <p:nvPr/>
        </p:nvGrpSpPr>
        <p:grpSpPr>
          <a:xfrm>
            <a:off x="2554180" y="3380770"/>
            <a:ext cx="6781800" cy="461665"/>
            <a:chOff x="1030180" y="3190619"/>
            <a:chExt cx="6781800" cy="46166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DFECC5-3225-7943-800F-02FB4A2489E1}"/>
                </a:ext>
              </a:extLst>
            </p:cNvPr>
            <p:cNvCxnSpPr/>
            <p:nvPr/>
          </p:nvCxnSpPr>
          <p:spPr>
            <a:xfrm flipH="1">
              <a:off x="1030180" y="3652284"/>
              <a:ext cx="678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C0009E-3D86-8142-8598-27BD4D1F0211}"/>
                </a:ext>
              </a:extLst>
            </p:cNvPr>
            <p:cNvSpPr txBox="1"/>
            <p:nvPr/>
          </p:nvSpPr>
          <p:spPr>
            <a:xfrm>
              <a:off x="3468580" y="3190619"/>
              <a:ext cx="830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ahoma"/>
                  <a:cs typeface="Tahoma"/>
                </a:rPr>
                <a:t>“OK”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49F514-B2F1-2744-B794-88C673550002}"/>
              </a:ext>
            </a:extLst>
          </p:cNvPr>
          <p:cNvGrpSpPr/>
          <p:nvPr/>
        </p:nvGrpSpPr>
        <p:grpSpPr>
          <a:xfrm>
            <a:off x="2590800" y="4001015"/>
            <a:ext cx="6781800" cy="461665"/>
            <a:chOff x="1066800" y="2190750"/>
            <a:chExt cx="6781800" cy="46166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2BB2CD8-8946-3F4A-A8CB-589005913229}"/>
                </a:ext>
              </a:extLst>
            </p:cNvPr>
            <p:cNvCxnSpPr/>
            <p:nvPr/>
          </p:nvCxnSpPr>
          <p:spPr>
            <a:xfrm>
              <a:off x="1066800" y="2647950"/>
              <a:ext cx="678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C79946-EF8E-FE40-BDF4-6E51C6D8856B}"/>
                </a:ext>
              </a:extLst>
            </p:cNvPr>
            <p:cNvSpPr txBox="1"/>
            <p:nvPr/>
          </p:nvSpPr>
          <p:spPr>
            <a:xfrm>
              <a:off x="3505200" y="2190750"/>
              <a:ext cx="2334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ahoma"/>
                  <a:cs typeface="Tahoma"/>
                </a:rPr>
                <a:t>A </a:t>
              </a:r>
              <a:r>
                <a:rPr lang="en-US" sz="2400" dirty="0">
                  <a:latin typeface="Tahoma"/>
                  <a:cs typeface="Tahoma"/>
                  <a:sym typeface="Wingdings" pitchFamily="2" charset="2"/>
                </a:rPr>
                <a:t> </a:t>
              </a:r>
              <a:r>
                <a:rPr lang="en-US" sz="2400" dirty="0" err="1">
                  <a:latin typeface="Tahoma"/>
                  <a:cs typeface="Tahoma"/>
                </a:rPr>
                <a:t>g</a:t>
              </a:r>
              <a:r>
                <a:rPr lang="en-US" sz="2400" baseline="30000" dirty="0" err="1">
                  <a:latin typeface="Tahoma"/>
                  <a:cs typeface="Tahoma"/>
                </a:rPr>
                <a:t>a</a:t>
              </a:r>
              <a:r>
                <a:rPr lang="en-US" sz="2400" dirty="0">
                  <a:latin typeface="Tahoma"/>
                  <a:cs typeface="Tahoma"/>
                </a:rPr>
                <a:t> (mod p)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D69A56-9A74-C047-B5B9-61BC64EE83D9}"/>
              </a:ext>
            </a:extLst>
          </p:cNvPr>
          <p:cNvGrpSpPr/>
          <p:nvPr/>
        </p:nvGrpSpPr>
        <p:grpSpPr>
          <a:xfrm>
            <a:off x="2590800" y="4516049"/>
            <a:ext cx="6781800" cy="461665"/>
            <a:chOff x="1066800" y="4325898"/>
            <a:chExt cx="6781800" cy="46166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E764557-91E2-614E-B066-45242794383F}"/>
                </a:ext>
              </a:extLst>
            </p:cNvPr>
            <p:cNvCxnSpPr/>
            <p:nvPr/>
          </p:nvCxnSpPr>
          <p:spPr>
            <a:xfrm flipH="1">
              <a:off x="1066800" y="4787563"/>
              <a:ext cx="678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9BB23D-1407-8D43-9308-19892C9C1127}"/>
                </a:ext>
              </a:extLst>
            </p:cNvPr>
            <p:cNvSpPr txBox="1"/>
            <p:nvPr/>
          </p:nvSpPr>
          <p:spPr>
            <a:xfrm>
              <a:off x="3505200" y="4325898"/>
              <a:ext cx="2337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ahoma"/>
                  <a:cs typeface="Tahoma"/>
                </a:rPr>
                <a:t>B </a:t>
              </a:r>
              <a:r>
                <a:rPr lang="en-US" sz="2400" dirty="0">
                  <a:latin typeface="Tahoma"/>
                  <a:cs typeface="Tahoma"/>
                  <a:sym typeface="Wingdings" pitchFamily="2" charset="2"/>
                </a:rPr>
                <a:t> </a:t>
              </a:r>
              <a:r>
                <a:rPr lang="en-US" sz="2400" dirty="0" err="1">
                  <a:latin typeface="Tahoma"/>
                  <a:cs typeface="Tahoma"/>
                </a:rPr>
                <a:t>g</a:t>
              </a:r>
              <a:r>
                <a:rPr lang="en-US" sz="2400" baseline="30000" dirty="0" err="1">
                  <a:latin typeface="Tahoma"/>
                  <a:cs typeface="Tahoma"/>
                </a:rPr>
                <a:t>b</a:t>
              </a:r>
              <a:r>
                <a:rPr lang="en-US" sz="2400" dirty="0">
                  <a:latin typeface="Tahoma"/>
                  <a:cs typeface="Tahoma"/>
                </a:rPr>
                <a:t> (mod p)</a:t>
              </a:r>
            </a:p>
          </p:txBody>
        </p:sp>
      </p:grp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0C429114-F618-1847-9720-FD534256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1CAEAEC0-AB2B-E847-B64A-4FFC607B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8203AE54-1647-CD4C-AD62-4497F777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  <a:endParaRPr lang="en-US" sz="37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Eavesdropper sees:      p, g,   A=</a:t>
            </a:r>
            <a:r>
              <a:rPr lang="en-US" dirty="0" err="1"/>
              <a:t>g</a:t>
            </a:r>
            <a:r>
              <a:rPr lang="en-US" baseline="30000" dirty="0" err="1"/>
              <a:t>a</a:t>
            </a:r>
            <a:r>
              <a:rPr lang="en-US" dirty="0"/>
              <a:t> (mod p),    and   B=</a:t>
            </a:r>
            <a:r>
              <a:rPr lang="en-US" dirty="0" err="1"/>
              <a:t>g</a:t>
            </a:r>
            <a:r>
              <a:rPr lang="en-US" baseline="30000" dirty="0" err="1"/>
              <a:t>b</a:t>
            </a:r>
            <a:r>
              <a:rPr lang="en-US" dirty="0"/>
              <a:t> (mod p)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they compute       g</a:t>
            </a:r>
            <a:r>
              <a:rPr lang="en-US" baseline="30000" dirty="0"/>
              <a:t>ab</a:t>
            </a:r>
            <a:r>
              <a:rPr lang="en-US" dirty="0"/>
              <a:t>  (mod p)     ?</a:t>
            </a:r>
          </a:p>
          <a:p>
            <a:pPr lvl="1"/>
            <a:r>
              <a:rPr lang="en-US" dirty="0"/>
              <a:t>They can easily calculate </a:t>
            </a:r>
            <a:r>
              <a:rPr lang="en-US" dirty="0" err="1"/>
              <a:t>g</a:t>
            </a:r>
            <a:r>
              <a:rPr lang="en-US" baseline="30000" dirty="0" err="1"/>
              <a:t>a+b</a:t>
            </a:r>
            <a:r>
              <a:rPr lang="en-US" dirty="0"/>
              <a:t> (mod p) but that doesn’t help</a:t>
            </a:r>
          </a:p>
          <a:p>
            <a:pPr lvl="1"/>
            <a:r>
              <a:rPr lang="en-US" dirty="0"/>
              <a:t>The problem of computing discrete logarithms (to recover a from </a:t>
            </a:r>
            <a:r>
              <a:rPr lang="en-US" dirty="0" err="1"/>
              <a:t>g</a:t>
            </a:r>
            <a:r>
              <a:rPr lang="en-US" baseline="30000" dirty="0" err="1"/>
              <a:t>a</a:t>
            </a:r>
            <a:r>
              <a:rPr lang="en-US" dirty="0"/>
              <a:t> (mod p)) is hard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EB79A-B420-A842-99EA-3BA0D1D4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CF202-03FA-D24F-82B8-00C4F4B8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2938D-8762-8945-9168-F9EABCB1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Secure Sockets Layer / TLS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86106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Two main parts</a:t>
            </a:r>
          </a:p>
          <a:p>
            <a:pPr lvl="1">
              <a:spcBef>
                <a:spcPts val="2976"/>
              </a:spcBef>
              <a:buNone/>
            </a:pPr>
            <a:r>
              <a:rPr lang="en-US" sz="2200" dirty="0"/>
              <a:t>1. Handshake Protocol:   </a:t>
            </a:r>
            <a:r>
              <a:rPr lang="en-US" sz="2200" b="1" dirty="0"/>
              <a:t>Establish shared secret key </a:t>
            </a:r>
            <a:br>
              <a:rPr lang="en-US" sz="2200" b="1" dirty="0"/>
            </a:br>
            <a:r>
              <a:rPr lang="en-US" sz="2200" b="1" dirty="0"/>
              <a:t>using public-key cryptography</a:t>
            </a:r>
            <a:endParaRPr lang="en-US" sz="2200" dirty="0"/>
          </a:p>
          <a:p>
            <a:pPr lvl="1">
              <a:spcBef>
                <a:spcPts val="5304"/>
              </a:spcBef>
              <a:buNone/>
            </a:pPr>
            <a:r>
              <a:rPr lang="en-US" sz="2200" dirty="0"/>
              <a:t>2. Record Layer:    </a:t>
            </a:r>
            <a:r>
              <a:rPr lang="en-US" sz="2200" b="1" dirty="0"/>
              <a:t>Transmit data using shared secret key</a:t>
            </a:r>
          </a:p>
          <a:p>
            <a:pPr lvl="2" indent="0">
              <a:spcBef>
                <a:spcPct val="30000"/>
              </a:spcBef>
              <a:buNone/>
            </a:pPr>
            <a:r>
              <a:rPr lang="en-US" sz="2200" dirty="0"/>
              <a:t>Ensure confidentiality and integrity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6D8A65-D9E4-2E47-BE7B-B863DD58649F}"/>
              </a:ext>
            </a:extLst>
          </p:cNvPr>
          <p:cNvCxnSpPr/>
          <p:nvPr/>
        </p:nvCxnSpPr>
        <p:spPr>
          <a:xfrm flipH="1">
            <a:off x="6946260" y="2023036"/>
            <a:ext cx="16002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8766A64-0C52-F243-A579-2B7B43EE8DFD}"/>
              </a:ext>
            </a:extLst>
          </p:cNvPr>
          <p:cNvGrpSpPr/>
          <p:nvPr/>
        </p:nvGrpSpPr>
        <p:grpSpPr>
          <a:xfrm>
            <a:off x="5422260" y="1489636"/>
            <a:ext cx="1076739" cy="990600"/>
            <a:chOff x="4038600" y="1123950"/>
            <a:chExt cx="1076739" cy="990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BABD27-5C1D-D34E-9F10-1769080A8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85B1F6-080B-BC4E-95A8-EA93C58F4FBD}"/>
                </a:ext>
              </a:extLst>
            </p:cNvPr>
            <p:cNvSpPr txBox="1"/>
            <p:nvPr/>
          </p:nvSpPr>
          <p:spPr>
            <a:xfrm>
              <a:off x="4284785" y="1153258"/>
              <a:ext cx="8149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Alice</a:t>
              </a:r>
            </a:p>
          </p:txBody>
        </p:sp>
      </p:grpSp>
      <p:pic>
        <p:nvPicPr>
          <p:cNvPr id="11" name="Picture 3" descr="MCj04041590000[1]">
            <a:extLst>
              <a:ext uri="{FF2B5EF4-FFF2-40B4-BE49-F238E27FC236}">
                <a16:creationId xmlns:a16="http://schemas.microsoft.com/office/drawing/2014/main" id="{868FEED7-CC40-694F-A8CD-CFE22971E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3" y="1368921"/>
            <a:ext cx="173672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436504-BB96-704C-B4DD-B241AAFC010E}"/>
              </a:ext>
            </a:extLst>
          </p:cNvPr>
          <p:cNvSpPr/>
          <p:nvPr/>
        </p:nvSpPr>
        <p:spPr>
          <a:xfrm>
            <a:off x="9224040" y="857250"/>
            <a:ext cx="703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ahoma" charset="0"/>
                <a:ea typeface="Tahoma" charset="0"/>
                <a:cs typeface="Tahoma" charset="0"/>
              </a:rPr>
              <a:t>Bob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52E79-0975-3C42-89E0-AB06E5B7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745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Alice and Bob agree that p=71 and g=7</a:t>
            </a:r>
          </a:p>
          <a:p>
            <a:r>
              <a:rPr lang="en-US" dirty="0"/>
              <a:t>Alice selects a private key A=5 and calculates a public key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g</a:t>
            </a:r>
            <a:r>
              <a:rPr lang="en-US" baseline="30000" dirty="0" err="1"/>
              <a:t>a</a:t>
            </a:r>
            <a:r>
              <a:rPr lang="en-US" dirty="0"/>
              <a:t> ≡ 7</a:t>
            </a:r>
            <a:r>
              <a:rPr lang="en-US" baseline="30000" dirty="0"/>
              <a:t>5</a:t>
            </a:r>
            <a:r>
              <a:rPr lang="en-US" dirty="0"/>
              <a:t> ≡ 51 (mod 71)	; Alice sends this to Bob</a:t>
            </a:r>
          </a:p>
          <a:p>
            <a:r>
              <a:rPr lang="en-US" dirty="0"/>
              <a:t>Bob selects a private key B=12 and calculates a public key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g</a:t>
            </a:r>
            <a:r>
              <a:rPr lang="en-US" baseline="30000" dirty="0" err="1"/>
              <a:t>b</a:t>
            </a:r>
            <a:r>
              <a:rPr lang="en-US" dirty="0"/>
              <a:t> ≡ 7</a:t>
            </a:r>
            <a:r>
              <a:rPr lang="en-US" baseline="30000" dirty="0"/>
              <a:t>12</a:t>
            </a:r>
            <a:r>
              <a:rPr lang="en-US" dirty="0"/>
              <a:t> ≡ 4 (mod 71)	; Bob sends this to Alice</a:t>
            </a:r>
          </a:p>
          <a:p>
            <a:r>
              <a:rPr lang="en-US" dirty="0"/>
              <a:t>Alice calculates the shared secret:</a:t>
            </a:r>
          </a:p>
          <a:p>
            <a:pPr marL="0" indent="0">
              <a:buNone/>
            </a:pPr>
            <a:r>
              <a:rPr lang="en-US" dirty="0"/>
              <a:t>	S ≡ (</a:t>
            </a:r>
            <a:r>
              <a:rPr lang="en-US" dirty="0" err="1"/>
              <a:t>g</a:t>
            </a:r>
            <a:r>
              <a:rPr lang="en-US" baseline="30000" dirty="0" err="1"/>
              <a:t>b</a:t>
            </a:r>
            <a:r>
              <a:rPr lang="en-US" dirty="0"/>
              <a:t>)</a:t>
            </a:r>
            <a:r>
              <a:rPr lang="en-US" baseline="30000" dirty="0"/>
              <a:t>a</a:t>
            </a:r>
            <a:r>
              <a:rPr lang="en-US" dirty="0"/>
              <a:t>	≡ 4</a:t>
            </a:r>
            <a:r>
              <a:rPr lang="en-US" baseline="30000" dirty="0"/>
              <a:t>5</a:t>
            </a:r>
            <a:r>
              <a:rPr lang="en-US" dirty="0"/>
              <a:t>		≡ 30 (mod 71)</a:t>
            </a:r>
          </a:p>
          <a:p>
            <a:r>
              <a:rPr lang="en-US" dirty="0"/>
              <a:t>Bob calculates the shared secret:</a:t>
            </a:r>
          </a:p>
          <a:p>
            <a:pPr marL="0" indent="0">
              <a:buNone/>
            </a:pPr>
            <a:r>
              <a:rPr lang="en-US" dirty="0"/>
              <a:t>	S ≡ (</a:t>
            </a:r>
            <a:r>
              <a:rPr lang="en-US" dirty="0" err="1"/>
              <a:t>g</a:t>
            </a:r>
            <a:r>
              <a:rPr lang="en-US" baseline="30000" dirty="0" err="1"/>
              <a:t>a</a:t>
            </a:r>
            <a:r>
              <a:rPr lang="en-US" dirty="0"/>
              <a:t>)</a:t>
            </a:r>
            <a:r>
              <a:rPr lang="en-US" baseline="30000" dirty="0"/>
              <a:t>b</a:t>
            </a:r>
            <a:r>
              <a:rPr lang="en-US" dirty="0"/>
              <a:t>	≡ 51</a:t>
            </a:r>
            <a:r>
              <a:rPr lang="en-US" baseline="30000" dirty="0"/>
              <a:t>12</a:t>
            </a:r>
            <a:r>
              <a:rPr lang="en-US" dirty="0"/>
              <a:t>		≡ 30 (mod 71)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33496-F240-5645-BA26-6CC09F5C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70</a:t>
            </a:fld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3C8262CC-151D-4F44-962D-330F45CFA998}"/>
              </a:ext>
            </a:extLst>
          </p:cNvPr>
          <p:cNvSpPr/>
          <p:nvPr/>
        </p:nvSpPr>
        <p:spPr>
          <a:xfrm>
            <a:off x="8704197" y="2593041"/>
            <a:ext cx="3382297" cy="12954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37160" rIns="0" bIns="0" rtlCol="0" anchor="ctr" anchorCtr="1">
            <a:noAutofit/>
          </a:bodyPr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Cambria Math"/>
                <a:cs typeface="Cambria Math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Cambria Math"/>
                <a:cs typeface="Cambria Math"/>
              </a:rPr>
              <a:t>≡</a:t>
            </a:r>
            <a:r>
              <a:rPr lang="en-US" sz="2400" i="1" dirty="0">
                <a:solidFill>
                  <a:schemeClr val="tx1"/>
                </a:solidFill>
                <a:latin typeface="Cambria Math"/>
                <a:cs typeface="Cambria Math"/>
              </a:rPr>
              <a:t> b </a:t>
            </a:r>
            <a:r>
              <a:rPr lang="en-US" sz="2400" dirty="0">
                <a:solidFill>
                  <a:schemeClr val="tx1"/>
                </a:solidFill>
                <a:latin typeface="Cambria Math"/>
                <a:cs typeface="Cambria Math"/>
              </a:rPr>
              <a:t>(mod</a:t>
            </a:r>
            <a:r>
              <a:rPr lang="en-US" sz="2400" i="1" dirty="0">
                <a:solidFill>
                  <a:schemeClr val="tx1"/>
                </a:solidFill>
                <a:latin typeface="Cambria Math"/>
                <a:cs typeface="Cambria Math"/>
              </a:rPr>
              <a:t> n</a:t>
            </a:r>
            <a:r>
              <a:rPr lang="en-US" sz="2400" dirty="0">
                <a:solidFill>
                  <a:schemeClr val="tx1"/>
                </a:solidFill>
                <a:latin typeface="Cambria Math"/>
                <a:cs typeface="Cambria Math"/>
              </a:rPr>
              <a:t>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is equivalent to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mbria Math"/>
                <a:ea typeface="Tahoma" charset="0"/>
                <a:cs typeface="Cambria Math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Cambria Math"/>
                <a:ea typeface="Tahoma" charset="0"/>
                <a:cs typeface="Cambria Math"/>
              </a:rPr>
              <a:t>mod </a:t>
            </a:r>
            <a:r>
              <a:rPr lang="en-US" sz="2400" i="1" dirty="0">
                <a:solidFill>
                  <a:schemeClr val="tx1"/>
                </a:solidFill>
                <a:latin typeface="Cambria Math"/>
                <a:ea typeface="Tahoma" charset="0"/>
                <a:cs typeface="Cambria Math"/>
              </a:rPr>
              <a:t>n </a:t>
            </a:r>
            <a:r>
              <a:rPr lang="en-US" sz="2400" dirty="0">
                <a:solidFill>
                  <a:schemeClr val="tx1"/>
                </a:solidFill>
                <a:latin typeface="Cambria Math"/>
                <a:ea typeface="Tahoma" charset="0"/>
                <a:cs typeface="Cambria Math"/>
              </a:rPr>
              <a:t>=</a:t>
            </a:r>
            <a:r>
              <a:rPr lang="en-US" sz="2400" i="1" dirty="0">
                <a:solidFill>
                  <a:schemeClr val="tx1"/>
                </a:solidFill>
                <a:latin typeface="Cambria Math"/>
                <a:ea typeface="Tahoma" charset="0"/>
                <a:cs typeface="Cambria Math"/>
              </a:rPr>
              <a:t> b </a:t>
            </a:r>
            <a:r>
              <a:rPr lang="en-US" sz="2400" dirty="0">
                <a:solidFill>
                  <a:schemeClr val="tx1"/>
                </a:solidFill>
                <a:latin typeface="Cambria Math"/>
                <a:ea typeface="Tahoma" charset="0"/>
                <a:cs typeface="Cambria Math"/>
              </a:rPr>
              <a:t>mod </a:t>
            </a:r>
            <a:r>
              <a:rPr lang="en-US" sz="2400" i="1" dirty="0">
                <a:solidFill>
                  <a:schemeClr val="tx1"/>
                </a:solidFill>
                <a:latin typeface="Cambria Math"/>
                <a:ea typeface="Tahoma" charset="0"/>
                <a:cs typeface="Cambria Math"/>
              </a:rPr>
              <a:t>n</a:t>
            </a:r>
            <a:endParaRPr lang="en-US" sz="24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0" y="3124201"/>
            <a:ext cx="6097573" cy="1362075"/>
          </a:xfrm>
        </p:spPr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1BD9D-0010-9E42-8BC6-986970A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215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7" y="4468213"/>
            <a:ext cx="8727141" cy="1955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PK: public key , 	SK: secret key (e.g., 1024 bits)</a:t>
            </a:r>
          </a:p>
          <a:p>
            <a:pPr marL="0" indent="0">
              <a:buNone/>
            </a:pPr>
            <a:r>
              <a:rPr lang="en-US" sz="2400" dirty="0"/>
              <a:t>Example: Bob generates (</a:t>
            </a:r>
            <a:r>
              <a:rPr lang="en-US" sz="2400" dirty="0" err="1"/>
              <a:t>PK</a:t>
            </a:r>
            <a:r>
              <a:rPr lang="en-US" sz="2000" baseline="-25000" dirty="0" err="1"/>
              <a:t>Bob</a:t>
            </a:r>
            <a:r>
              <a:rPr lang="en-US" sz="2400" dirty="0"/>
              <a:t>, </a:t>
            </a:r>
            <a:r>
              <a:rPr lang="en-US" sz="2400" dirty="0" err="1"/>
              <a:t>SK</a:t>
            </a:r>
            <a:r>
              <a:rPr lang="en-US" sz="2000" baseline="-25000" dirty="0" err="1"/>
              <a:t>Bob</a:t>
            </a:r>
            <a:r>
              <a:rPr lang="en-US" sz="2400" dirty="0"/>
              <a:t>) and gives </a:t>
            </a:r>
            <a:r>
              <a:rPr lang="en-US" sz="2400" dirty="0" err="1"/>
              <a:t>PK</a:t>
            </a:r>
            <a:r>
              <a:rPr lang="en-US" sz="2000" baseline="-25000" dirty="0" err="1"/>
              <a:t>Bob</a:t>
            </a:r>
            <a:r>
              <a:rPr lang="en-US" sz="2400" dirty="0"/>
              <a:t> to Alice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5095" y="1957200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8038224" y="1957200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D</a:t>
            </a:r>
          </a:p>
        </p:txBody>
      </p:sp>
      <p:cxnSp>
        <p:nvCxnSpPr>
          <p:cNvPr id="7" name="Straight Arrow Connector 6"/>
          <p:cNvCxnSpPr>
            <a:stCxn id="5" idx="3"/>
            <a:endCxn id="19" idx="1"/>
          </p:cNvCxnSpPr>
          <p:nvPr/>
        </p:nvCxnSpPr>
        <p:spPr>
          <a:xfrm>
            <a:off x="3784371" y="2245200"/>
            <a:ext cx="1477630" cy="1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3"/>
            <a:endCxn id="6" idx="1"/>
          </p:cNvCxnSpPr>
          <p:nvPr/>
        </p:nvCxnSpPr>
        <p:spPr>
          <a:xfrm flipV="1">
            <a:off x="6485964" y="2245200"/>
            <a:ext cx="1552260" cy="1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18213" y="1775666"/>
            <a:ext cx="1704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E(</a:t>
            </a:r>
            <a:r>
              <a:rPr lang="en-US" sz="2000" dirty="0" err="1">
                <a:latin typeface="Tahoma"/>
                <a:cs typeface="Tahoma"/>
              </a:rPr>
              <a:t>PK</a:t>
            </a:r>
            <a:r>
              <a:rPr lang="en-US" sz="2000" baseline="-25000" dirty="0" err="1">
                <a:latin typeface="Tahoma"/>
                <a:cs typeface="Tahoma"/>
              </a:rPr>
              <a:t>Bob</a:t>
            </a:r>
            <a:r>
              <a:rPr lang="en-US" sz="2000" dirty="0" err="1">
                <a:latin typeface="Tahoma"/>
                <a:cs typeface="Tahoma"/>
              </a:rPr>
              <a:t>,m</a:t>
            </a:r>
            <a:r>
              <a:rPr lang="en-US" sz="2000" dirty="0">
                <a:latin typeface="Tahoma"/>
                <a:cs typeface="Tahoma"/>
              </a:rPr>
              <a:t>)=c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2323" y="1772533"/>
            <a:ext cx="303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c</a:t>
            </a:r>
          </a:p>
        </p:txBody>
      </p: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1725707" y="2245199"/>
            <a:ext cx="1349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1" descr="j00893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002" y="1701511"/>
            <a:ext cx="1223963" cy="11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8719973" y="1775666"/>
            <a:ext cx="1735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D(</a:t>
            </a:r>
            <a:r>
              <a:rPr lang="en-US" sz="2000" dirty="0" err="1">
                <a:latin typeface="Tahoma"/>
                <a:cs typeface="Tahoma"/>
              </a:rPr>
              <a:t>SK</a:t>
            </a:r>
            <a:r>
              <a:rPr lang="en-US" sz="2000" baseline="-25000" dirty="0" err="1">
                <a:latin typeface="Tahoma"/>
                <a:cs typeface="Tahoma"/>
              </a:rPr>
              <a:t>Bob</a:t>
            </a:r>
            <a:r>
              <a:rPr lang="en-US" sz="2000" dirty="0" err="1">
                <a:latin typeface="Tahoma"/>
                <a:cs typeface="Tahoma"/>
              </a:rPr>
              <a:t>,c</a:t>
            </a:r>
            <a:r>
              <a:rPr lang="en-US" sz="2000" dirty="0">
                <a:latin typeface="Tahoma"/>
                <a:cs typeface="Tahoma"/>
              </a:rPr>
              <a:t>)=m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34787" y="1775666"/>
            <a:ext cx="40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m</a:t>
            </a:r>
          </a:p>
        </p:txBody>
      </p:sp>
      <p:cxnSp>
        <p:nvCxnSpPr>
          <p:cNvPr id="27" name="Straight Arrow Connector 26"/>
          <p:cNvCxnSpPr>
            <a:stCxn id="6" idx="3"/>
          </p:cNvCxnSpPr>
          <p:nvPr/>
        </p:nvCxnSpPr>
        <p:spPr>
          <a:xfrm>
            <a:off x="8747501" y="2245199"/>
            <a:ext cx="1349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01490" y="3094512"/>
            <a:ext cx="765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Tahoma"/>
                <a:cs typeface="Tahoma"/>
              </a:rPr>
              <a:t>PK</a:t>
            </a:r>
            <a:r>
              <a:rPr lang="en-US" sz="2000" baseline="-25000" dirty="0" err="1">
                <a:latin typeface="Tahoma"/>
                <a:cs typeface="Tahoma"/>
              </a:rPr>
              <a:t>Bob</a:t>
            </a:r>
            <a:endParaRPr lang="en-US" sz="2000" dirty="0">
              <a:latin typeface="Tahoma"/>
              <a:cs typeface="Tahoma"/>
            </a:endParaRPr>
          </a:p>
        </p:txBody>
      </p:sp>
      <p:cxnSp>
        <p:nvCxnSpPr>
          <p:cNvPr id="17" name="Straight Arrow Connector 16"/>
          <p:cNvCxnSpPr>
            <a:endCxn id="5" idx="2"/>
          </p:cNvCxnSpPr>
          <p:nvPr/>
        </p:nvCxnSpPr>
        <p:spPr>
          <a:xfrm flipV="1">
            <a:off x="3429733" y="2533198"/>
            <a:ext cx="0" cy="460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62753" y="3076861"/>
            <a:ext cx="767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Tahoma"/>
                <a:cs typeface="Tahoma"/>
              </a:rPr>
              <a:t>SK</a:t>
            </a:r>
            <a:r>
              <a:rPr lang="en-US" sz="2000" baseline="-25000" dirty="0" err="1">
                <a:latin typeface="Tahoma"/>
                <a:cs typeface="Tahoma"/>
              </a:rPr>
              <a:t>Bob</a:t>
            </a:r>
            <a:endParaRPr lang="en-US" sz="2000" dirty="0">
              <a:latin typeface="Tahoma"/>
              <a:cs typeface="Tahoma"/>
            </a:endParaRPr>
          </a:p>
        </p:txBody>
      </p:sp>
      <p:cxnSp>
        <p:nvCxnSpPr>
          <p:cNvPr id="21" name="Straight Arrow Connector 20"/>
          <p:cNvCxnSpPr>
            <a:endCxn id="6" idx="2"/>
          </p:cNvCxnSpPr>
          <p:nvPr/>
        </p:nvCxnSpPr>
        <p:spPr>
          <a:xfrm flipV="1">
            <a:off x="8391746" y="2533198"/>
            <a:ext cx="1116" cy="4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75097" y="1591071"/>
            <a:ext cx="709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Alice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3812" y="1587867"/>
            <a:ext cx="618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Bob</a:t>
            </a:r>
          </a:p>
        </p:txBody>
      </p:sp>
      <p:cxnSp>
        <p:nvCxnSpPr>
          <p:cNvPr id="30" name="Straight Arrow Connector 29"/>
          <p:cNvCxnSpPr>
            <a:cxnSpLocks/>
            <a:stCxn id="28" idx="0"/>
            <a:endCxn id="20" idx="1"/>
          </p:cNvCxnSpPr>
          <p:nvPr/>
        </p:nvCxnSpPr>
        <p:spPr>
          <a:xfrm flipV="1">
            <a:off x="5873983" y="3276916"/>
            <a:ext cx="1988770" cy="322683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82970" y="3137329"/>
            <a:ext cx="99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ahoma"/>
                <a:cs typeface="Tahoma"/>
              </a:rPr>
              <a:t>key pair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3AA4BAA-D5FA-584A-ADEA-27FEDA82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72</a:t>
            </a:fld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AC7A573-D0FF-3142-B938-3F5D4D0404BA}"/>
              </a:ext>
            </a:extLst>
          </p:cNvPr>
          <p:cNvSpPr/>
          <p:nvPr/>
        </p:nvSpPr>
        <p:spPr>
          <a:xfrm>
            <a:off x="5529377" y="3599599"/>
            <a:ext cx="689212" cy="4706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latin typeface="Tahoma"/>
                <a:cs typeface="Tahoma"/>
              </a:rPr>
              <a:t>G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EC1FFE-8820-E044-A982-40126E70F6BE}"/>
              </a:ext>
            </a:extLst>
          </p:cNvPr>
          <p:cNvCxnSpPr>
            <a:cxnSpLocks/>
            <a:stCxn id="28" idx="0"/>
            <a:endCxn id="16" idx="3"/>
          </p:cNvCxnSpPr>
          <p:nvPr/>
        </p:nvCxnSpPr>
        <p:spPr>
          <a:xfrm flipH="1" flipV="1">
            <a:off x="3667286" y="3294567"/>
            <a:ext cx="2206697" cy="305032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903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Session setup </a:t>
            </a:r>
            <a:r>
              <a:rPr lang="en-US" sz="2400" dirty="0"/>
              <a:t>(for now, only eavesdropping security)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Non-interactive applications</a:t>
            </a:r>
            <a:r>
              <a:rPr lang="en-US" dirty="0"/>
              <a:t>:  (e.g.,  Email)</a:t>
            </a:r>
          </a:p>
          <a:p>
            <a:r>
              <a:rPr lang="en-US" dirty="0"/>
              <a:t>Bob sends email to Alice encrypted using  </a:t>
            </a:r>
            <a:r>
              <a:rPr lang="en-US" dirty="0" err="1"/>
              <a:t>PK</a:t>
            </a:r>
            <a:r>
              <a:rPr lang="en-US" baseline="-25000" dirty="0" err="1"/>
              <a:t>Alice</a:t>
            </a:r>
            <a:endParaRPr lang="en-US" baseline="-25000" dirty="0"/>
          </a:p>
          <a:p>
            <a:r>
              <a:rPr lang="en-US" dirty="0"/>
              <a:t>Note:   Bob needs  </a:t>
            </a:r>
            <a:r>
              <a:rPr lang="en-US" dirty="0" err="1"/>
              <a:t>PK</a:t>
            </a:r>
            <a:r>
              <a:rPr lang="en-US" baseline="-25000" dirty="0" err="1"/>
              <a:t>Alice</a:t>
            </a:r>
            <a:r>
              <a:rPr lang="en-US" dirty="0"/>
              <a:t>    </a:t>
            </a:r>
            <a:r>
              <a:rPr lang="en-US" sz="2400" dirty="0"/>
              <a:t>(public key management)</a:t>
            </a:r>
            <a:endParaRPr lang="en-US" sz="2400" baseline="-25000" dirty="0"/>
          </a:p>
          <a:p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49924" y="2876550"/>
            <a:ext cx="2298276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latin typeface="Tahoma"/>
                <a:cs typeface="Tahoma"/>
              </a:rPr>
              <a:t>generate (PK, SK)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2534757"/>
            <a:ext cx="709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/>
                <a:cs typeface="Tahoma"/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2400" y="2876550"/>
            <a:ext cx="2295029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/>
                <a:cs typeface="Tahoma"/>
              </a:rPr>
              <a:t>choose random x</a:t>
            </a:r>
          </a:p>
          <a:p>
            <a:pPr algn="ctr"/>
            <a:r>
              <a:rPr lang="en-US" sz="2000" dirty="0">
                <a:latin typeface="Tahoma"/>
                <a:cs typeface="Tahoma"/>
              </a:rPr>
              <a:t>(e.g.  48 bytes)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4401" y="2495550"/>
            <a:ext cx="618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/>
                <a:cs typeface="Tahoma"/>
              </a:rPr>
              <a:t>Bob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24400" y="2567286"/>
            <a:ext cx="2971800" cy="461665"/>
            <a:chOff x="3505200" y="1652885"/>
            <a:chExt cx="2971800" cy="46166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505200" y="2114550"/>
              <a:ext cx="297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0" y="1652885"/>
              <a:ext cx="954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ahoma"/>
                  <a:cs typeface="Tahoma"/>
                </a:rPr>
                <a:t>PK</a:t>
              </a:r>
              <a:r>
                <a:rPr lang="en-US" sz="2400" baseline="-25000" dirty="0" err="1">
                  <a:latin typeface="Tahoma"/>
                  <a:cs typeface="Tahoma"/>
                </a:rPr>
                <a:t>Alice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24400" y="3204403"/>
            <a:ext cx="2971800" cy="463275"/>
            <a:chOff x="3505200" y="2184675"/>
            <a:chExt cx="2971800" cy="46327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3505200" y="2647950"/>
              <a:ext cx="297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267200" y="2184675"/>
              <a:ext cx="17050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ahoma"/>
                  <a:cs typeface="Tahoma"/>
                </a:rPr>
                <a:t>E(</a:t>
              </a:r>
              <a:r>
                <a:rPr lang="en-US" sz="2400" dirty="0" err="1">
                  <a:latin typeface="Tahoma"/>
                  <a:cs typeface="Tahoma"/>
                </a:rPr>
                <a:t>PK</a:t>
              </a:r>
              <a:r>
                <a:rPr lang="en-US" sz="2400" baseline="-25000" dirty="0" err="1">
                  <a:latin typeface="Tahoma"/>
                  <a:cs typeface="Tahoma"/>
                </a:rPr>
                <a:t>Alice</a:t>
              </a:r>
              <a:r>
                <a:rPr lang="en-US" sz="2400" dirty="0">
                  <a:latin typeface="Tahoma"/>
                  <a:cs typeface="Tahoma"/>
                </a:rPr>
                <a:t>, x)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6600" y="34352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ahoma"/>
                <a:cs typeface="Tahoma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005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282825" algn="l"/>
              </a:tabLst>
            </a:pPr>
            <a:r>
              <a:rPr lang="en-US" dirty="0"/>
              <a:t>Encryption in non-interactive settings:</a:t>
            </a:r>
          </a:p>
          <a:p>
            <a:r>
              <a:rPr lang="en-US" dirty="0"/>
              <a:t>Encrypted File Systems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81200" y="4241802"/>
            <a:ext cx="933450" cy="1782465"/>
            <a:chOff x="457200" y="3181350"/>
            <a:chExt cx="933450" cy="13368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57200" y="3181350"/>
              <a:ext cx="933450" cy="9334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7200" y="4171950"/>
              <a:ext cx="67518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Bob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343402"/>
            <a:ext cx="990600" cy="136164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914650" y="4241801"/>
            <a:ext cx="1581150" cy="622300"/>
            <a:chOff x="1390650" y="3181350"/>
            <a:chExt cx="1581150" cy="466725"/>
          </a:xfrm>
        </p:grpSpPr>
        <p:cxnSp>
          <p:nvCxnSpPr>
            <p:cNvPr id="9" name="Straight Arrow Connector 8"/>
            <p:cNvCxnSpPr>
              <a:stCxn id="4" idx="1"/>
            </p:cNvCxnSpPr>
            <p:nvPr/>
          </p:nvCxnSpPr>
          <p:spPr>
            <a:xfrm flipV="1">
              <a:off x="1390650" y="3638550"/>
              <a:ext cx="1581150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52600" y="3181350"/>
              <a:ext cx="85988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write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76600" y="5054600"/>
            <a:ext cx="4800600" cy="1625600"/>
            <a:chOff x="1752600" y="3790950"/>
            <a:chExt cx="4800600" cy="1219200"/>
          </a:xfrm>
        </p:grpSpPr>
        <p:sp>
          <p:nvSpPr>
            <p:cNvPr id="7" name="Rectangle 6"/>
            <p:cNvSpPr/>
            <p:nvPr/>
          </p:nvSpPr>
          <p:spPr>
            <a:xfrm>
              <a:off x="1752600" y="4400550"/>
              <a:ext cx="3124200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E(</a:t>
              </a:r>
              <a:r>
                <a:rPr lang="en-US" sz="2400" dirty="0" err="1"/>
                <a:t>k</a:t>
              </a:r>
              <a:r>
                <a:rPr lang="en-US" sz="2400" baseline="-25000" dirty="0" err="1"/>
                <a:t>F</a:t>
              </a:r>
              <a:r>
                <a:rPr lang="en-US" sz="2400" dirty="0"/>
                <a:t>, File)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6800" y="3790950"/>
              <a:ext cx="1676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E(</a:t>
              </a:r>
              <a:r>
                <a:rPr lang="en-US" sz="2400" dirty="0" err="1"/>
                <a:t>pk</a:t>
              </a:r>
              <a:r>
                <a:rPr lang="en-US" sz="3200" baseline="-25000" dirty="0" err="1"/>
                <a:t>A</a:t>
              </a:r>
              <a:r>
                <a:rPr lang="en-US" sz="2400" dirty="0"/>
                <a:t>,  K</a:t>
              </a:r>
              <a:r>
                <a:rPr lang="en-US" sz="2400" baseline="-25000" dirty="0"/>
                <a:t>F</a:t>
              </a:r>
              <a:r>
                <a:rPr lang="en-US" sz="2400" dirty="0"/>
                <a:t>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76800" y="4400550"/>
              <a:ext cx="1676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E(</a:t>
              </a:r>
              <a:r>
                <a:rPr lang="en-US" sz="2400" dirty="0" err="1"/>
                <a:t>pk</a:t>
              </a:r>
              <a:r>
                <a:rPr lang="en-US" sz="3200" baseline="-25000" dirty="0" err="1"/>
                <a:t>B</a:t>
              </a:r>
              <a:r>
                <a:rPr lang="en-US" sz="2400" dirty="0"/>
                <a:t>,  K</a:t>
              </a:r>
              <a:r>
                <a:rPr lang="en-US" sz="2400" baseline="-25000" dirty="0"/>
                <a:t>F</a:t>
              </a:r>
              <a:r>
                <a:rPr lang="en-US" sz="2400" dirty="0"/>
                <a:t>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5000" y="4140200"/>
            <a:ext cx="4648200" cy="1117600"/>
            <a:chOff x="4191000" y="3105150"/>
            <a:chExt cx="4648200" cy="838200"/>
          </a:xfrm>
        </p:grpSpPr>
        <p:sp>
          <p:nvSpPr>
            <p:cNvPr id="14" name="Rounded Rectangle 13"/>
            <p:cNvSpPr/>
            <p:nvPr/>
          </p:nvSpPr>
          <p:spPr>
            <a:xfrm>
              <a:off x="7696200" y="3105150"/>
              <a:ext cx="1143000" cy="838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Alice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2600" y="3105150"/>
              <a:ext cx="75129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read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4191000" y="3562350"/>
              <a:ext cx="3505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448801" y="5556649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53600" y="3733802"/>
            <a:ext cx="60305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sk</a:t>
            </a:r>
            <a:r>
              <a:rPr lang="en-US" sz="3200" baseline="-25000" dirty="0" err="1">
                <a:solidFill>
                  <a:schemeClr val="bg1"/>
                </a:solidFill>
              </a:rPr>
              <a:t>A</a:t>
            </a:r>
            <a:endParaRPr lang="en-US" sz="3200" baseline="-25000" dirty="0">
              <a:solidFill>
                <a:schemeClr val="bg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A77CC2C-083C-AD4A-809E-E4D91210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02B50C8-E9EC-5540-B124-C3460CCF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E8DAC24-E84D-D14C-98F5-6E9F55A9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282825" algn="l"/>
              </a:tabLst>
            </a:pPr>
            <a:r>
              <a:rPr lang="en-US" dirty="0"/>
              <a:t>Encryption in non-interactive settings:</a:t>
            </a:r>
          </a:p>
          <a:p>
            <a:r>
              <a:rPr lang="en-US" dirty="0"/>
              <a:t>Key escrow:  data recovery without Bob’s key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81200" y="4241802"/>
            <a:ext cx="933450" cy="1782465"/>
            <a:chOff x="457200" y="3181350"/>
            <a:chExt cx="933450" cy="13368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57200" y="3181350"/>
              <a:ext cx="933450" cy="9334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7200" y="4171950"/>
              <a:ext cx="67518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Bob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343402"/>
            <a:ext cx="990600" cy="136164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914650" y="4241801"/>
            <a:ext cx="1581150" cy="622300"/>
            <a:chOff x="1390650" y="3181350"/>
            <a:chExt cx="1581150" cy="466725"/>
          </a:xfrm>
        </p:grpSpPr>
        <p:cxnSp>
          <p:nvCxnSpPr>
            <p:cNvPr id="9" name="Straight Arrow Connector 8"/>
            <p:cNvCxnSpPr>
              <a:stCxn id="4" idx="1"/>
            </p:cNvCxnSpPr>
            <p:nvPr/>
          </p:nvCxnSpPr>
          <p:spPr>
            <a:xfrm flipV="1">
              <a:off x="1390650" y="3638550"/>
              <a:ext cx="1581150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52600" y="3181350"/>
              <a:ext cx="85988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write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0" y="5054600"/>
            <a:ext cx="5486400" cy="1625600"/>
            <a:chOff x="1752600" y="3790950"/>
            <a:chExt cx="5486400" cy="1219200"/>
          </a:xfrm>
        </p:grpSpPr>
        <p:sp>
          <p:nvSpPr>
            <p:cNvPr id="7" name="Rectangle 6"/>
            <p:cNvSpPr/>
            <p:nvPr/>
          </p:nvSpPr>
          <p:spPr>
            <a:xfrm>
              <a:off x="1752600" y="4400550"/>
              <a:ext cx="3124200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E(</a:t>
              </a:r>
              <a:r>
                <a:rPr lang="en-US" sz="2400" dirty="0" err="1"/>
                <a:t>k</a:t>
              </a:r>
              <a:r>
                <a:rPr lang="en-US" sz="2400" baseline="-25000" dirty="0" err="1"/>
                <a:t>F</a:t>
              </a:r>
              <a:r>
                <a:rPr lang="en-US" sz="2400" dirty="0"/>
                <a:t>, File)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6800" y="3790950"/>
              <a:ext cx="23622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E(</a:t>
              </a:r>
              <a:r>
                <a:rPr lang="en-US" sz="2400" dirty="0" err="1"/>
                <a:t>pk</a:t>
              </a:r>
              <a:r>
                <a:rPr lang="en-US" sz="3200" baseline="-25000" dirty="0" err="1"/>
                <a:t>escrow</a:t>
              </a:r>
              <a:r>
                <a:rPr lang="en-US" sz="2400" dirty="0"/>
                <a:t>,  K</a:t>
              </a:r>
              <a:r>
                <a:rPr lang="en-US" sz="2400" baseline="-25000" dirty="0"/>
                <a:t>F</a:t>
              </a:r>
              <a:r>
                <a:rPr lang="en-US" sz="2400" dirty="0"/>
                <a:t>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76800" y="4400550"/>
              <a:ext cx="23622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E(</a:t>
              </a:r>
              <a:r>
                <a:rPr lang="en-US" sz="2400" dirty="0" err="1"/>
                <a:t>pk</a:t>
              </a:r>
              <a:r>
                <a:rPr lang="en-US" sz="3200" baseline="-25000" dirty="0" err="1"/>
                <a:t>B</a:t>
              </a:r>
              <a:r>
                <a:rPr lang="en-US" sz="2400" dirty="0"/>
                <a:t>,  K</a:t>
              </a:r>
              <a:r>
                <a:rPr lang="en-US" sz="2400" baseline="-25000" dirty="0"/>
                <a:t>F</a:t>
              </a:r>
              <a:r>
                <a:rPr lang="en-US" sz="2400" dirty="0"/>
                <a:t>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39537" y="3524649"/>
            <a:ext cx="3187131" cy="1529953"/>
            <a:chOff x="5715536" y="2643485"/>
            <a:chExt cx="3187131" cy="1147465"/>
          </a:xfrm>
        </p:grpSpPr>
        <p:sp>
          <p:nvSpPr>
            <p:cNvPr id="14" name="Rounded Rectangle 13"/>
            <p:cNvSpPr/>
            <p:nvPr/>
          </p:nvSpPr>
          <p:spPr>
            <a:xfrm>
              <a:off x="7086600" y="2643485"/>
              <a:ext cx="1524000" cy="838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Escrow</a:t>
              </a:r>
            </a:p>
            <a:p>
              <a:pPr algn="ctr"/>
              <a:r>
                <a:rPr lang="en-US" sz="2400" dirty="0"/>
                <a:t>Service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68739" y="3405485"/>
              <a:ext cx="1233928" cy="34624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</a:rPr>
                <a:t>sk</a:t>
              </a:r>
              <a:r>
                <a:rPr lang="en-US" sz="3200" baseline="-25000" dirty="0" err="1">
                  <a:solidFill>
                    <a:schemeClr val="bg1"/>
                  </a:solidFill>
                </a:rPr>
                <a:t>escrow</a:t>
              </a:r>
              <a:endParaRPr lang="en-US" sz="32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715536" y="2998118"/>
              <a:ext cx="1355938" cy="792832"/>
            </a:xfrm>
            <a:custGeom>
              <a:avLst/>
              <a:gdLst>
                <a:gd name="connsiteX0" fmla="*/ 1355938 w 1355938"/>
                <a:gd name="connsiteY0" fmla="*/ 4759 h 622494"/>
                <a:gd name="connsiteX1" fmla="*/ 291785 w 1355938"/>
                <a:gd name="connsiteY1" fmla="*/ 90556 h 622494"/>
                <a:gd name="connsiteX2" fmla="*/ 0 w 1355938"/>
                <a:gd name="connsiteY2" fmla="*/ 622494 h 62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5938" h="622494">
                  <a:moveTo>
                    <a:pt x="1355938" y="4759"/>
                  </a:moveTo>
                  <a:cubicBezTo>
                    <a:pt x="936856" y="-3821"/>
                    <a:pt x="517775" y="-12400"/>
                    <a:pt x="291785" y="90556"/>
                  </a:cubicBezTo>
                  <a:cubicBezTo>
                    <a:pt x="65795" y="193512"/>
                    <a:pt x="0" y="622494"/>
                    <a:pt x="0" y="622494"/>
                  </a:cubicBezTo>
                </a:path>
              </a:pathLst>
            </a:custGeom>
            <a:ln w="57150" cmpd="sng">
              <a:solidFill>
                <a:srgbClr val="00009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1E7BDCE-8CF2-184C-9290-905355FD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FB8AF06-72ED-884E-B07B-30820A5E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C02B34C-57AD-3345-8C4E-EB18A5A2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Trapdoor functions (TDF)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err="1"/>
              <a:t>Def</a:t>
            </a:r>
            <a:r>
              <a:rPr lang="en-US" dirty="0"/>
              <a:t>:   a trapdoor </a:t>
            </a:r>
            <a:r>
              <a:rPr lang="en-US" dirty="0" err="1"/>
              <a:t>func</a:t>
            </a:r>
            <a:r>
              <a:rPr lang="en-US" dirty="0"/>
              <a:t>.  X⟶Y  is a triple of efficient </a:t>
            </a:r>
            <a:r>
              <a:rPr lang="en-US" dirty="0" err="1"/>
              <a:t>algs</a:t>
            </a:r>
            <a:r>
              <a:rPr lang="en-US" dirty="0"/>
              <a:t>.   (G, F, F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pPr>
              <a:spcBef>
                <a:spcPts val="3000"/>
              </a:spcBef>
            </a:pPr>
            <a:r>
              <a:rPr lang="en-US" dirty="0"/>
              <a:t>G(): randomized alg. outputs key pair   (</a:t>
            </a:r>
            <a:r>
              <a:rPr lang="en-US" dirty="0" err="1"/>
              <a:t>pk</a:t>
            </a:r>
            <a:r>
              <a:rPr lang="en-US" dirty="0"/>
              <a:t>,  </a:t>
            </a:r>
            <a:r>
              <a:rPr lang="en-US" dirty="0" err="1"/>
              <a:t>sk</a:t>
            </a:r>
            <a:r>
              <a:rPr lang="en-US" dirty="0"/>
              <a:t>)</a:t>
            </a:r>
          </a:p>
          <a:p>
            <a:pPr>
              <a:spcBef>
                <a:spcPts val="3000"/>
              </a:spcBef>
            </a:pPr>
            <a:r>
              <a:rPr lang="en-US" dirty="0"/>
              <a:t>F(</a:t>
            </a:r>
            <a:r>
              <a:rPr lang="en-US" dirty="0" err="1"/>
              <a:t>pk</a:t>
            </a:r>
            <a:r>
              <a:rPr lang="en-US" dirty="0"/>
              <a:t>,⋅):   deter. alg. that defines a </a:t>
            </a:r>
            <a:r>
              <a:rPr lang="en-US" dirty="0" err="1"/>
              <a:t>func</a:t>
            </a:r>
            <a:r>
              <a:rPr lang="en-US" dirty="0"/>
              <a:t>.    X ⟶ Y</a:t>
            </a:r>
          </a:p>
          <a:p>
            <a:pPr>
              <a:spcBef>
                <a:spcPts val="3000"/>
              </a:spcBef>
            </a:pPr>
            <a:r>
              <a:rPr lang="en-US" dirty="0"/>
              <a:t>F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dirty="0" err="1"/>
              <a:t>sk</a:t>
            </a:r>
            <a:r>
              <a:rPr lang="en-US" dirty="0"/>
              <a:t>,⋅):    defines a </a:t>
            </a:r>
            <a:r>
              <a:rPr lang="en-US" dirty="0" err="1"/>
              <a:t>func</a:t>
            </a:r>
            <a:r>
              <a:rPr lang="en-US" dirty="0"/>
              <a:t>.    Y ⟶  X    that inverts   F(pk,⋅)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Security:     F(</a:t>
            </a:r>
            <a:r>
              <a:rPr lang="en-US" dirty="0" err="1"/>
              <a:t>pk</a:t>
            </a:r>
            <a:r>
              <a:rPr lang="en-US" dirty="0"/>
              <a:t>, ⋅)  is  one-way without  </a:t>
            </a:r>
            <a:r>
              <a:rPr lang="en-US" dirty="0" err="1"/>
              <a:t>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1361-CE00-7D4D-ABEB-3F033EDF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597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 from TDFs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</a:pPr>
            <a:r>
              <a:rPr lang="en-US" dirty="0"/>
              <a:t>(G, F, F</a:t>
            </a:r>
            <a:r>
              <a:rPr lang="en-US" baseline="30000" dirty="0"/>
              <a:t>-1</a:t>
            </a:r>
            <a:r>
              <a:rPr lang="en-US" dirty="0"/>
              <a:t>):    secure TDF   X ⟶ Y       </a:t>
            </a:r>
          </a:p>
          <a:p>
            <a:pPr>
              <a:spcBef>
                <a:spcPts val="1176"/>
              </a:spcBef>
            </a:pPr>
            <a:r>
              <a:rPr lang="en-US" dirty="0"/>
              <a:t>(</a:t>
            </a:r>
            <a:r>
              <a:rPr lang="en-US" dirty="0" err="1"/>
              <a:t>E</a:t>
            </a:r>
            <a:r>
              <a:rPr lang="en-US" baseline="-25000" dirty="0" err="1"/>
              <a:t>s</a:t>
            </a:r>
            <a:r>
              <a:rPr lang="en-US" dirty="0"/>
              <a:t>, D</a:t>
            </a:r>
            <a:r>
              <a:rPr lang="en-US" baseline="-25000" dirty="0"/>
              <a:t>s</a:t>
            </a:r>
            <a:r>
              <a:rPr lang="en-US" dirty="0"/>
              <a:t>) :   </a:t>
            </a:r>
            <a:r>
              <a:rPr lang="en-US" dirty="0" err="1"/>
              <a:t>symm</a:t>
            </a:r>
            <a:r>
              <a:rPr lang="en-US" dirty="0"/>
              <a:t>. auth. encryption with keys in K</a:t>
            </a:r>
          </a:p>
          <a:p>
            <a:pPr>
              <a:spcBef>
                <a:spcPts val="1176"/>
              </a:spcBef>
            </a:pPr>
            <a:r>
              <a:rPr lang="en-US" dirty="0"/>
              <a:t>H: X ⟶ K   a hash function</a:t>
            </a:r>
            <a:endParaRPr lang="en-US" sz="2000" dirty="0"/>
          </a:p>
          <a:p>
            <a:pPr marL="0" indent="0">
              <a:spcBef>
                <a:spcPts val="1176"/>
              </a:spcBef>
              <a:buNone/>
            </a:pPr>
            <a:endParaRPr lang="en-US" dirty="0"/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We construct a pub-key enc. system (G, E, D):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	Key generation G:    same as G for TDF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D95F5-B3A1-FA4C-9BDB-746B9084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481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 from TDFs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</a:pPr>
            <a:r>
              <a:rPr lang="en-US" dirty="0"/>
              <a:t>(G, F, F</a:t>
            </a:r>
            <a:r>
              <a:rPr lang="en-US" baseline="30000" dirty="0"/>
              <a:t>-1</a:t>
            </a:r>
            <a:r>
              <a:rPr lang="en-US" dirty="0"/>
              <a:t>):    secure TDF   X ⟶ Y       </a:t>
            </a:r>
          </a:p>
          <a:p>
            <a:pPr>
              <a:spcBef>
                <a:spcPts val="1176"/>
              </a:spcBef>
            </a:pPr>
            <a:r>
              <a:rPr lang="en-US" dirty="0"/>
              <a:t>(</a:t>
            </a:r>
            <a:r>
              <a:rPr lang="en-US" dirty="0" err="1"/>
              <a:t>E</a:t>
            </a:r>
            <a:r>
              <a:rPr lang="en-US" baseline="-25000" dirty="0" err="1"/>
              <a:t>s</a:t>
            </a:r>
            <a:r>
              <a:rPr lang="en-US" dirty="0"/>
              <a:t>, D</a:t>
            </a:r>
            <a:r>
              <a:rPr lang="en-US" baseline="-25000" dirty="0"/>
              <a:t>s</a:t>
            </a:r>
            <a:r>
              <a:rPr lang="en-US" dirty="0"/>
              <a:t>) :   </a:t>
            </a:r>
            <a:r>
              <a:rPr lang="en-US" dirty="0" err="1"/>
              <a:t>symm</a:t>
            </a:r>
            <a:r>
              <a:rPr lang="en-US" dirty="0"/>
              <a:t>. auth. encryption with keys in K</a:t>
            </a:r>
          </a:p>
          <a:p>
            <a:pPr>
              <a:spcBef>
                <a:spcPts val="1176"/>
              </a:spcBef>
            </a:pPr>
            <a:r>
              <a:rPr lang="en-US" dirty="0"/>
              <a:t>H: X ⟶ K   a hash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821712" y="3835403"/>
            <a:ext cx="4045688" cy="2539999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latin typeface="Tahoma"/>
                <a:cs typeface="Tahoma"/>
              </a:rPr>
              <a:t>E</a:t>
            </a:r>
            <a:r>
              <a:rPr lang="en-US" b="1" u="sng" dirty="0">
                <a:latin typeface="Tahoma"/>
                <a:cs typeface="Tahoma"/>
              </a:rPr>
              <a:t>(</a:t>
            </a:r>
            <a:r>
              <a:rPr lang="en-US" sz="2400" b="1" u="sng" dirty="0">
                <a:latin typeface="Tahoma"/>
                <a:cs typeface="Tahoma"/>
              </a:rPr>
              <a:t> </a:t>
            </a:r>
            <a:r>
              <a:rPr lang="en-US" sz="2400" b="1" u="sng" dirty="0" err="1">
                <a:latin typeface="Tahoma"/>
                <a:cs typeface="Tahoma"/>
              </a:rPr>
              <a:t>pk</a:t>
            </a:r>
            <a:r>
              <a:rPr lang="en-US" sz="2400" b="1" u="sng" dirty="0">
                <a:latin typeface="Tahoma"/>
                <a:cs typeface="Tahoma"/>
              </a:rPr>
              <a:t>, m</a:t>
            </a:r>
            <a:r>
              <a:rPr lang="en-US" b="1" u="sng" dirty="0">
                <a:latin typeface="Tahoma"/>
                <a:cs typeface="Tahoma"/>
              </a:rPr>
              <a:t>)</a:t>
            </a:r>
            <a:r>
              <a:rPr lang="en-US" b="1" dirty="0">
                <a:latin typeface="Tahoma"/>
                <a:cs typeface="Tahoma"/>
              </a:rPr>
              <a:t> </a:t>
            </a:r>
            <a:r>
              <a:rPr lang="en-US" sz="2400" b="1" dirty="0">
                <a:latin typeface="Tahoma"/>
                <a:cs typeface="Tahoma"/>
              </a:rPr>
              <a:t>:</a:t>
            </a:r>
          </a:p>
          <a:p>
            <a:pPr marL="0" indent="0">
              <a:buNone/>
              <a:tabLst>
                <a:tab pos="455613" algn="l"/>
                <a:tab pos="1947863" algn="l"/>
              </a:tabLst>
            </a:pPr>
            <a:r>
              <a:rPr lang="en-US" sz="2400" dirty="0">
                <a:latin typeface="Tahoma"/>
                <a:cs typeface="Tahoma"/>
              </a:rPr>
              <a:t>	x ⟵ X,    	y ⟵ F(</a:t>
            </a:r>
            <a:r>
              <a:rPr lang="en-US" sz="2400" dirty="0" err="1">
                <a:latin typeface="Tahoma"/>
                <a:cs typeface="Tahoma"/>
              </a:rPr>
              <a:t>pk</a:t>
            </a:r>
            <a:r>
              <a:rPr lang="en-US" sz="2400" dirty="0">
                <a:latin typeface="Tahoma"/>
                <a:cs typeface="Tahoma"/>
              </a:rPr>
              <a:t>, x)</a:t>
            </a:r>
          </a:p>
          <a:p>
            <a:pPr marL="0" indent="0" defTabSz="1033463">
              <a:buNone/>
              <a:tabLst>
                <a:tab pos="455613" algn="l"/>
                <a:tab pos="1947863" algn="l"/>
              </a:tabLst>
            </a:pPr>
            <a:r>
              <a:rPr lang="en-US" sz="2400" dirty="0">
                <a:latin typeface="Tahoma"/>
                <a:cs typeface="Tahoma"/>
              </a:rPr>
              <a:t>	k ⟵ H(x),  	c ⟵ </a:t>
            </a:r>
            <a:r>
              <a:rPr lang="en-US" sz="2400" dirty="0" err="1">
                <a:latin typeface="Tahoma"/>
                <a:cs typeface="Tahoma"/>
              </a:rPr>
              <a:t>E</a:t>
            </a:r>
            <a:r>
              <a:rPr lang="en-US" sz="2400" baseline="-25000" dirty="0" err="1">
                <a:latin typeface="Tahoma"/>
                <a:cs typeface="Tahoma"/>
              </a:rPr>
              <a:t>s</a:t>
            </a:r>
            <a:r>
              <a:rPr lang="en-US" sz="2400" dirty="0">
                <a:latin typeface="Tahoma"/>
                <a:cs typeface="Tahoma"/>
              </a:rPr>
              <a:t>(k, m)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2400" dirty="0">
                <a:latin typeface="Tahoma"/>
                <a:cs typeface="Tahoma"/>
              </a:rPr>
              <a:t>	output   (y, c)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172200" y="3835403"/>
            <a:ext cx="4191000" cy="2539999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tabLst>
                <a:tab pos="455613" algn="l"/>
              </a:tabLst>
            </a:pPr>
            <a:r>
              <a:rPr lang="en-US" sz="2400" b="1" u="sng" dirty="0">
                <a:latin typeface="Tahoma"/>
                <a:cs typeface="Tahoma"/>
              </a:rPr>
              <a:t>D</a:t>
            </a:r>
            <a:r>
              <a:rPr lang="en-US" b="1" u="sng" dirty="0">
                <a:latin typeface="Tahoma"/>
                <a:cs typeface="Tahoma"/>
              </a:rPr>
              <a:t>(</a:t>
            </a:r>
            <a:r>
              <a:rPr lang="en-US" sz="2400" b="1" u="sng" dirty="0">
                <a:latin typeface="Tahoma"/>
                <a:cs typeface="Tahoma"/>
              </a:rPr>
              <a:t> </a:t>
            </a:r>
            <a:r>
              <a:rPr lang="en-US" sz="2400" b="1" u="sng" dirty="0" err="1">
                <a:latin typeface="Tahoma"/>
                <a:cs typeface="Tahoma"/>
              </a:rPr>
              <a:t>sk</a:t>
            </a:r>
            <a:r>
              <a:rPr lang="en-US" sz="2400" b="1" u="sng" dirty="0">
                <a:latin typeface="Tahoma"/>
                <a:cs typeface="Tahoma"/>
              </a:rPr>
              <a:t>, (</a:t>
            </a:r>
            <a:r>
              <a:rPr lang="en-US" sz="2400" b="1" u="sng" dirty="0" err="1">
                <a:latin typeface="Tahoma"/>
                <a:cs typeface="Tahoma"/>
              </a:rPr>
              <a:t>y,c</a:t>
            </a:r>
            <a:r>
              <a:rPr lang="en-US" sz="2400" b="1" u="sng" dirty="0">
                <a:latin typeface="Tahoma"/>
                <a:cs typeface="Tahoma"/>
              </a:rPr>
              <a:t>) </a:t>
            </a:r>
            <a:r>
              <a:rPr lang="en-US" b="1" u="sng" dirty="0">
                <a:latin typeface="Tahoma"/>
                <a:cs typeface="Tahoma"/>
              </a:rPr>
              <a:t>)</a:t>
            </a:r>
            <a:r>
              <a:rPr lang="en-US" b="1" dirty="0">
                <a:latin typeface="Tahoma"/>
                <a:cs typeface="Tahoma"/>
              </a:rPr>
              <a:t> </a:t>
            </a:r>
            <a:r>
              <a:rPr lang="en-US" sz="2400" b="1" dirty="0">
                <a:latin typeface="Tahoma"/>
                <a:cs typeface="Tahoma"/>
              </a:rPr>
              <a:t>:</a:t>
            </a:r>
          </a:p>
          <a:p>
            <a:pPr marL="0" indent="0">
              <a:buNone/>
              <a:tabLst>
                <a:tab pos="455613" algn="l"/>
                <a:tab pos="1947863" algn="l"/>
              </a:tabLst>
            </a:pPr>
            <a:r>
              <a:rPr lang="en-US" sz="2400" dirty="0">
                <a:latin typeface="Tahoma"/>
                <a:cs typeface="Tahoma"/>
              </a:rPr>
              <a:t>	x ⟵ F</a:t>
            </a:r>
            <a:r>
              <a:rPr lang="en-US" sz="2400" baseline="30000" dirty="0">
                <a:latin typeface="Tahoma"/>
                <a:cs typeface="Tahoma"/>
              </a:rPr>
              <a:t>-1</a:t>
            </a:r>
            <a:r>
              <a:rPr lang="en-US" sz="2400" dirty="0">
                <a:latin typeface="Tahoma"/>
                <a:cs typeface="Tahoma"/>
              </a:rPr>
              <a:t>(</a:t>
            </a:r>
            <a:r>
              <a:rPr lang="en-US" sz="2400" dirty="0" err="1">
                <a:latin typeface="Tahoma"/>
                <a:cs typeface="Tahoma"/>
              </a:rPr>
              <a:t>sk</a:t>
            </a:r>
            <a:r>
              <a:rPr lang="en-US" sz="2400" dirty="0">
                <a:latin typeface="Tahoma"/>
                <a:cs typeface="Tahoma"/>
              </a:rPr>
              <a:t>, y),</a:t>
            </a:r>
          </a:p>
          <a:p>
            <a:pPr marL="0" indent="0">
              <a:buNone/>
              <a:tabLst>
                <a:tab pos="455613" algn="l"/>
                <a:tab pos="1947863" algn="l"/>
              </a:tabLst>
            </a:pPr>
            <a:r>
              <a:rPr lang="en-US" sz="2400" dirty="0">
                <a:latin typeface="Tahoma"/>
                <a:cs typeface="Tahoma"/>
              </a:rPr>
              <a:t>	k ⟵ H(x),   m ⟵ D</a:t>
            </a:r>
            <a:r>
              <a:rPr lang="en-US" sz="2400" baseline="-25000" dirty="0">
                <a:latin typeface="Tahoma"/>
                <a:cs typeface="Tahoma"/>
              </a:rPr>
              <a:t>s</a:t>
            </a:r>
            <a:r>
              <a:rPr lang="en-US" sz="2400" dirty="0">
                <a:latin typeface="Tahoma"/>
                <a:cs typeface="Tahoma"/>
              </a:rPr>
              <a:t>(k, c)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2400" dirty="0">
                <a:latin typeface="Tahoma"/>
                <a:cs typeface="Tahoma"/>
              </a:rPr>
              <a:t>	output   m</a:t>
            </a:r>
          </a:p>
          <a:p>
            <a:pPr marL="0" indent="0">
              <a:buNone/>
              <a:tabLst>
                <a:tab pos="455613" algn="l"/>
              </a:tabLst>
            </a:pPr>
            <a:endParaRPr lang="en-US" sz="2400" dirty="0"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2293" y="4292650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ahoma"/>
                <a:cs typeface="Tahoma"/>
              </a:rPr>
              <a:t>Rnd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4DE3D7-350B-2740-9B64-76F773CD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pictures: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30000"/>
              </a:lnSpc>
              <a:spcBef>
                <a:spcPts val="1176"/>
              </a:spcBef>
              <a:buNone/>
              <a:tabLst>
                <a:tab pos="912813" algn="l"/>
              </a:tabLst>
            </a:pPr>
            <a:r>
              <a:rPr lang="en-US" b="1" u="sng" dirty="0"/>
              <a:t>Security Theorem</a:t>
            </a:r>
            <a:r>
              <a:rPr lang="en-US" dirty="0"/>
              <a:t>:    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  <a:tabLst>
                <a:tab pos="912813" algn="l"/>
              </a:tabLst>
            </a:pPr>
            <a:r>
              <a:rPr lang="en-US" dirty="0"/>
              <a:t>	If  </a:t>
            </a:r>
            <a:r>
              <a:rPr lang="en-US" b="1" dirty="0"/>
              <a:t>(G, F, F</a:t>
            </a:r>
            <a:r>
              <a:rPr lang="en-US" b="1" baseline="30000" dirty="0"/>
              <a:t>-1</a:t>
            </a:r>
            <a:r>
              <a:rPr lang="en-US" b="1" dirty="0"/>
              <a:t>)  </a:t>
            </a:r>
            <a:r>
              <a:rPr lang="en-US" dirty="0"/>
              <a:t>is a secure TDF,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(</a:t>
            </a:r>
            <a:r>
              <a:rPr lang="en-US" b="1" dirty="0" err="1"/>
              <a:t>E</a:t>
            </a:r>
            <a:r>
              <a:rPr lang="en-US" b="1" baseline="-25000" dirty="0" err="1"/>
              <a:t>s</a:t>
            </a:r>
            <a:r>
              <a:rPr lang="en-US" b="1" dirty="0"/>
              <a:t>, D</a:t>
            </a:r>
            <a:r>
              <a:rPr lang="en-US" b="1" baseline="-25000" dirty="0"/>
              <a:t>s</a:t>
            </a:r>
            <a:r>
              <a:rPr lang="en-US" b="1" dirty="0"/>
              <a:t>) </a:t>
            </a:r>
            <a:r>
              <a:rPr lang="en-US" dirty="0"/>
              <a:t>provides auth. enc.</a:t>
            </a:r>
            <a:br>
              <a:rPr lang="en-US" dirty="0"/>
            </a:br>
            <a:r>
              <a:rPr lang="en-US" dirty="0"/>
              <a:t>	and   </a:t>
            </a:r>
            <a:r>
              <a:rPr lang="en-US" b="1" dirty="0"/>
              <a:t>H:</a:t>
            </a:r>
            <a:r>
              <a:rPr lang="en-US" dirty="0"/>
              <a:t> X ⟶ K    is a   “random oracle” </a:t>
            </a:r>
            <a:br>
              <a:rPr lang="en-US" dirty="0"/>
            </a:br>
            <a:r>
              <a:rPr lang="en-US" dirty="0"/>
              <a:t>	then   </a:t>
            </a:r>
            <a:r>
              <a:rPr lang="en-US" b="1" dirty="0"/>
              <a:t>(G,E,D)</a:t>
            </a:r>
            <a:r>
              <a:rPr lang="en-US" dirty="0"/>
              <a:t>   is  CCA  secure.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62400" y="1752600"/>
            <a:ext cx="6248400" cy="1131332"/>
            <a:chOff x="2438400" y="1047750"/>
            <a:chExt cx="6248400" cy="1131332"/>
          </a:xfrm>
        </p:grpSpPr>
        <p:sp>
          <p:nvSpPr>
            <p:cNvPr id="4" name="Rectangle 3"/>
            <p:cNvSpPr/>
            <p:nvPr/>
          </p:nvSpPr>
          <p:spPr>
            <a:xfrm>
              <a:off x="2438400" y="1047750"/>
              <a:ext cx="1219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F(</a:t>
              </a:r>
              <a:r>
                <a:rPr lang="en-US" sz="2000" dirty="0" err="1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pk</a:t>
              </a:r>
              <a:r>
                <a:rPr lang="en-US" sz="2000" dirty="0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, x)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0" y="1047750"/>
              <a:ext cx="5029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3463">
                <a:tabLst>
                  <a:tab pos="455613" algn="l"/>
                  <a:tab pos="1947863" algn="l"/>
                </a:tabLst>
              </a:pPr>
              <a:r>
                <a:rPr lang="en-US" sz="2000" dirty="0" err="1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E</a:t>
              </a:r>
              <a:r>
                <a:rPr lang="en-US" sz="2000" baseline="-25000" dirty="0" err="1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s</a:t>
              </a:r>
              <a:r>
                <a:rPr lang="en-US" sz="2400" dirty="0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(</a:t>
              </a:r>
              <a:r>
                <a:rPr lang="en-US" sz="2000" dirty="0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 H(x),  m </a:t>
              </a:r>
              <a:r>
                <a:rPr lang="en-US" sz="2400" dirty="0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)</a:t>
              </a:r>
              <a:endParaRPr lang="en-US" sz="2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6" name="Right Brace 5"/>
            <p:cNvSpPr/>
            <p:nvPr/>
          </p:nvSpPr>
          <p:spPr>
            <a:xfrm rot="5400000">
              <a:off x="2933700" y="1162050"/>
              <a:ext cx="228600" cy="12192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0800" y="1809750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charset="0"/>
                  <a:ea typeface="Tahoma" charset="0"/>
                  <a:cs typeface="Tahoma" charset="0"/>
                </a:rPr>
                <a:t>header</a:t>
              </a:r>
            </a:p>
          </p:txBody>
        </p:sp>
        <p:sp>
          <p:nvSpPr>
            <p:cNvPr id="8" name="Right Brace 7"/>
            <p:cNvSpPr/>
            <p:nvPr/>
          </p:nvSpPr>
          <p:spPr>
            <a:xfrm rot="5400000">
              <a:off x="6096000" y="-704850"/>
              <a:ext cx="228600" cy="49530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23568" y="1809750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charset="0"/>
                  <a:ea typeface="Tahoma" charset="0"/>
                  <a:cs typeface="Tahoma" charset="0"/>
                </a:rPr>
                <a:t>body</a:t>
              </a: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5142120-DE29-5B4C-BAFE-81B8BF04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3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Protected files on disk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800600" y="2368155"/>
            <a:ext cx="2057400" cy="2089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411791" y="1981200"/>
            <a:ext cx="784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Disk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257800" y="2628900"/>
            <a:ext cx="10668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latin typeface="Tahoma" charset="0"/>
                <a:ea typeface="Tahoma" charset="0"/>
                <a:cs typeface="Tahoma" charset="0"/>
              </a:rPr>
              <a:t>File 1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257800" y="3657600"/>
            <a:ext cx="10668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latin typeface="Tahoma" charset="0"/>
                <a:ea typeface="Tahoma" charset="0"/>
                <a:cs typeface="Tahoma" charset="0"/>
              </a:rPr>
              <a:t>File 2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3276600" y="29718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362200" y="2800351"/>
            <a:ext cx="85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Alice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6324600" y="29718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8839200" y="2800351"/>
            <a:ext cx="85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Tahoma" charset="0"/>
                <a:ea typeface="Tahoma" charset="0"/>
                <a:cs typeface="Tahoma" charset="0"/>
              </a:rPr>
              <a:t>Alice</a:t>
            </a:r>
          </a:p>
        </p:txBody>
      </p:sp>
      <p:sp>
        <p:nvSpPr>
          <p:cNvPr id="47116" name="AutoShape 12"/>
          <p:cNvSpPr>
            <a:spLocks/>
          </p:cNvSpPr>
          <p:nvPr/>
        </p:nvSpPr>
        <p:spPr bwMode="auto">
          <a:xfrm>
            <a:off x="7239000" y="3339706"/>
            <a:ext cx="29718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24569"/>
              <a:gd name="adj5" fmla="val -26500"/>
              <a:gd name="adj6" fmla="val -347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0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No eavesdropping</a:t>
            </a:r>
          </a:p>
          <a:p>
            <a:pPr>
              <a:defRPr/>
            </a:pPr>
            <a:r>
              <a:rPr lang="en-US" sz="20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No tampering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965325" y="4800603"/>
            <a:ext cx="848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ahoma" charset="0"/>
                <a:ea typeface="Tahoma" charset="0"/>
                <a:cs typeface="Tahoma" charset="0"/>
              </a:rPr>
              <a:t>Analogous to secure communication:</a:t>
            </a:r>
          </a:p>
          <a:p>
            <a:pPr>
              <a:defRPr/>
            </a:pPr>
            <a:r>
              <a:rPr lang="en-US" sz="2400" dirty="0">
                <a:latin typeface="Tahoma" charset="0"/>
                <a:ea typeface="Tahoma" charset="0"/>
                <a:cs typeface="Tahoma" charset="0"/>
              </a:rPr>
              <a:t>	Alice today sends a message to Alice tomorrow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5554C-8E3F-B041-B5AB-B9DA07AD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4711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Trade-offs for Public Key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computationally expensive than symmetric (shared) key crypto</a:t>
            </a:r>
          </a:p>
          <a:p>
            <a:pPr lvl="1"/>
            <a:r>
              <a:rPr lang="en-US" dirty="0"/>
              <a:t>Algorithms are harder to implement</a:t>
            </a:r>
          </a:p>
          <a:p>
            <a:pPr lvl="1"/>
            <a:r>
              <a:rPr lang="en-US" dirty="0"/>
              <a:t>Require more complex machinery</a:t>
            </a:r>
          </a:p>
          <a:p>
            <a:r>
              <a:rPr lang="en-US" dirty="0"/>
              <a:t>More formal justification of difficulty</a:t>
            </a:r>
          </a:p>
          <a:p>
            <a:pPr lvl="1"/>
            <a:r>
              <a:rPr lang="en-US" dirty="0"/>
              <a:t>Hardness based on complexity-theoretic results</a:t>
            </a:r>
          </a:p>
          <a:p>
            <a:r>
              <a:rPr lang="en-US" dirty="0"/>
              <a:t>A principal needs 1 private key and 1 public key</a:t>
            </a:r>
          </a:p>
          <a:p>
            <a:pPr lvl="1"/>
            <a:r>
              <a:rPr lang="en-US" dirty="0"/>
              <a:t>Number of keys for pair-wise communication is O(n)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7FD73-A894-6645-A253-40FE786B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320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Public-Key Infrastructure (PKI)</a:t>
            </a:r>
          </a:p>
        </p:txBody>
      </p:sp>
      <p:sp>
        <p:nvSpPr>
          <p:cNvPr id="5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Anyone can send Bob a secret message</a:t>
            </a:r>
          </a:p>
          <a:p>
            <a:pPr lvl="1"/>
            <a:r>
              <a:rPr lang="en-US" dirty="0"/>
              <a:t>Provided they know Bob’s public key</a:t>
            </a:r>
          </a:p>
          <a:p>
            <a:r>
              <a:rPr lang="en-US" sz="2400" dirty="0"/>
              <a:t>How do we know a key belongs to Bob?</a:t>
            </a:r>
          </a:p>
          <a:p>
            <a:pPr lvl="1"/>
            <a:r>
              <a:rPr lang="en-US" dirty="0"/>
              <a:t>If imposter substitutes another key, can read Bob’s mail</a:t>
            </a:r>
          </a:p>
          <a:p>
            <a:endParaRPr lang="en-US" sz="2400" dirty="0"/>
          </a:p>
          <a:p>
            <a:r>
              <a:rPr lang="en-US" sz="2400" dirty="0"/>
              <a:t>One solution: PKI</a:t>
            </a:r>
          </a:p>
          <a:p>
            <a:pPr lvl="1"/>
            <a:r>
              <a:rPr lang="en-US" dirty="0"/>
              <a:t>Trusted root Certificate Authority (e.g. Symantec)</a:t>
            </a:r>
          </a:p>
          <a:p>
            <a:pPr lvl="2"/>
            <a:r>
              <a:rPr lang="en-US" sz="1800" dirty="0"/>
              <a:t>Everyone must know the verification key of root CA</a:t>
            </a:r>
          </a:p>
          <a:p>
            <a:pPr lvl="1"/>
            <a:r>
              <a:rPr lang="en-US" dirty="0"/>
              <a:t>Root authority signs intermediate CA; results in a certificate chain</a:t>
            </a:r>
          </a:p>
          <a:p>
            <a:pPr lvl="1"/>
            <a:r>
              <a:rPr lang="en-US" dirty="0"/>
              <a:t>More on this later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302EF-13A8-D648-B52C-E15D3B4E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7D7EB-5762-BF48-82E9-7EEC7F33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9AF9C-76D3-1D46-A7D7-C7C278CF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230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8DF9-7933-C74C-939C-441E778D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0C57D-6638-3046-8A6B-A07ED8A5D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B98DA-BECE-7148-833D-1A285860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A3735-FEAF-EC41-A621-EB717D27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E7A65-70D9-B74F-BF62-EEEE9638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87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Signatures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Public-key encryption</a:t>
            </a:r>
          </a:p>
          <a:p>
            <a:pPr lvl="1"/>
            <a:r>
              <a:rPr lang="en-US" dirty="0"/>
              <a:t>Alice publishes encryption key</a:t>
            </a:r>
          </a:p>
          <a:p>
            <a:pPr lvl="1"/>
            <a:r>
              <a:rPr lang="en-US" dirty="0"/>
              <a:t>Anyone can send encrypted message</a:t>
            </a:r>
          </a:p>
          <a:p>
            <a:pPr lvl="1"/>
            <a:r>
              <a:rPr lang="en-US" dirty="0"/>
              <a:t>Only Alice can decrypt messages with this key</a:t>
            </a:r>
          </a:p>
          <a:p>
            <a:endParaRPr lang="en-US" dirty="0"/>
          </a:p>
          <a:p>
            <a:r>
              <a:rPr lang="en-US" dirty="0"/>
              <a:t>Digital signature scheme</a:t>
            </a:r>
          </a:p>
          <a:p>
            <a:pPr lvl="1"/>
            <a:r>
              <a:rPr lang="en-US" dirty="0"/>
              <a:t>Alice publishes key for verifying signatures</a:t>
            </a:r>
          </a:p>
          <a:p>
            <a:pPr lvl="1"/>
            <a:r>
              <a:rPr lang="en-US" dirty="0"/>
              <a:t>Anyone can check a message signed by Alice</a:t>
            </a:r>
          </a:p>
          <a:p>
            <a:pPr lvl="1"/>
            <a:r>
              <a:rPr lang="en-US" dirty="0"/>
              <a:t>Only Alice can send signed messages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34B4C-0E72-2E49-81D8-3665C9D9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0E627-4433-2943-9116-B8472376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867EC-2E6A-7F46-B5EA-814A8D5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071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 from TDFs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8382000" cy="5029200"/>
          </a:xfrm>
        </p:spPr>
        <p:txBody>
          <a:bodyPr/>
          <a:lstStyle/>
          <a:p>
            <a:pPr>
              <a:spcBef>
                <a:spcPts val="1176"/>
              </a:spcBef>
            </a:pPr>
            <a:r>
              <a:rPr lang="en-US" dirty="0"/>
              <a:t>(G, F, F</a:t>
            </a:r>
            <a:r>
              <a:rPr lang="en-US" baseline="30000" dirty="0"/>
              <a:t>-1</a:t>
            </a:r>
            <a:r>
              <a:rPr lang="en-US" dirty="0"/>
              <a:t>):    secure TDF   X ⟶ X       </a:t>
            </a:r>
          </a:p>
          <a:p>
            <a:pPr>
              <a:spcBef>
                <a:spcPts val="1176"/>
              </a:spcBef>
            </a:pPr>
            <a:r>
              <a:rPr lang="en-US" dirty="0"/>
              <a:t>H: M ⟶ X   a hash function</a:t>
            </a:r>
          </a:p>
          <a:p>
            <a:pPr>
              <a:spcBef>
                <a:spcPts val="1176"/>
              </a:spcBef>
            </a:pPr>
            <a:endParaRPr lang="en-US" sz="2000" dirty="0"/>
          </a:p>
          <a:p>
            <a:pPr>
              <a:spcBef>
                <a:spcPts val="1176"/>
              </a:spcBef>
            </a:pPr>
            <a:endParaRPr lang="en-US" sz="2000" dirty="0"/>
          </a:p>
          <a:p>
            <a:pPr>
              <a:spcBef>
                <a:spcPts val="1176"/>
              </a:spcBef>
            </a:pPr>
            <a:endParaRPr lang="en-US" sz="2000" dirty="0"/>
          </a:p>
          <a:p>
            <a:pPr>
              <a:spcBef>
                <a:spcPts val="1176"/>
              </a:spcBef>
            </a:pPr>
            <a:endParaRPr lang="en-US" sz="2000" dirty="0"/>
          </a:p>
          <a:p>
            <a:pPr>
              <a:spcBef>
                <a:spcPts val="1176"/>
              </a:spcBef>
            </a:pPr>
            <a:endParaRPr lang="en-US" sz="2000" dirty="0"/>
          </a:p>
          <a:p>
            <a:pPr>
              <a:spcBef>
                <a:spcPts val="1176"/>
              </a:spcBef>
            </a:pPr>
            <a:endParaRPr lang="en-US" sz="2000" dirty="0"/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Security:   existential </a:t>
            </a:r>
            <a:r>
              <a:rPr lang="en-US" sz="2400" dirty="0" err="1"/>
              <a:t>unforgeability</a:t>
            </a:r>
            <a:r>
              <a:rPr lang="en-US" sz="2400" dirty="0"/>
              <a:t> under a chosen message 		attack in the random oracle model</a:t>
            </a:r>
          </a:p>
          <a:p>
            <a:pPr marL="0" indent="0">
              <a:spcBef>
                <a:spcPts val="1176"/>
              </a:spcBef>
              <a:buNone/>
            </a:pPr>
            <a:endParaRPr lang="en-US" dirty="0"/>
          </a:p>
          <a:p>
            <a:pPr marL="0" indent="0">
              <a:spcBef>
                <a:spcPts val="1176"/>
              </a:spcBef>
              <a:buNone/>
            </a:pP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2133600" y="2997202"/>
            <a:ext cx="3886200" cy="2031998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Sign</a:t>
            </a:r>
            <a:r>
              <a:rPr lang="en-US" b="1" u="sng" dirty="0"/>
              <a:t>(</a:t>
            </a:r>
            <a:r>
              <a:rPr lang="en-US" sz="2400" b="1" u="sng" dirty="0"/>
              <a:t> </a:t>
            </a:r>
            <a:r>
              <a:rPr lang="en-US" sz="2400" b="1" u="sng" dirty="0" err="1"/>
              <a:t>sk</a:t>
            </a:r>
            <a:r>
              <a:rPr lang="en-US" sz="2400" b="1" u="sng" dirty="0"/>
              <a:t>, </a:t>
            </a:r>
            <a:r>
              <a:rPr lang="en-US" sz="2400" b="1" u="sng" dirty="0" err="1"/>
              <a:t>m∈X</a:t>
            </a:r>
            <a:r>
              <a:rPr lang="en-US" b="1" u="sng" dirty="0"/>
              <a:t>)</a:t>
            </a:r>
            <a:r>
              <a:rPr lang="en-US" b="1" dirty="0"/>
              <a:t> </a:t>
            </a:r>
            <a:r>
              <a:rPr lang="en-US" sz="2400" b="1" dirty="0"/>
              <a:t>:</a:t>
            </a:r>
          </a:p>
          <a:p>
            <a:pPr marL="0" indent="0">
              <a:buNone/>
              <a:tabLst>
                <a:tab pos="455613" algn="l"/>
                <a:tab pos="1947863" algn="l"/>
              </a:tabLst>
            </a:pPr>
            <a:r>
              <a:rPr lang="en-US" sz="2400" dirty="0"/>
              <a:t>	output   </a:t>
            </a:r>
          </a:p>
          <a:p>
            <a:pPr marL="0" indent="0">
              <a:buNone/>
              <a:tabLst>
                <a:tab pos="455613" algn="l"/>
                <a:tab pos="1947863" algn="l"/>
              </a:tabLst>
            </a:pPr>
            <a:r>
              <a:rPr lang="en-US" sz="2400" dirty="0"/>
              <a:t>	    sig =  F</a:t>
            </a:r>
            <a:r>
              <a:rPr lang="en-US" sz="2400" baseline="30000" dirty="0"/>
              <a:t>-1</a:t>
            </a:r>
            <a:r>
              <a:rPr lang="en-US" sz="3200" dirty="0"/>
              <a:t>(</a:t>
            </a:r>
            <a:r>
              <a:rPr lang="en-US" sz="2400" dirty="0" err="1"/>
              <a:t>sk</a:t>
            </a:r>
            <a:r>
              <a:rPr lang="en-US" sz="2400" dirty="0"/>
              <a:t>, H(m) </a:t>
            </a:r>
            <a:r>
              <a:rPr lang="en-US" sz="3200" dirty="0"/>
              <a:t>)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324600" y="2997202"/>
            <a:ext cx="4191000" cy="2031999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tabLst>
                <a:tab pos="455613" algn="l"/>
              </a:tabLst>
            </a:pPr>
            <a:r>
              <a:rPr lang="en-US" sz="2400" b="1" u="sng" dirty="0"/>
              <a:t>Verify</a:t>
            </a:r>
            <a:r>
              <a:rPr lang="en-US" b="1" u="sng" dirty="0"/>
              <a:t>(</a:t>
            </a:r>
            <a:r>
              <a:rPr lang="en-US" sz="2400" b="1" u="sng" dirty="0"/>
              <a:t> </a:t>
            </a:r>
            <a:r>
              <a:rPr lang="en-US" sz="2400" b="1" u="sng" dirty="0" err="1"/>
              <a:t>pk</a:t>
            </a:r>
            <a:r>
              <a:rPr lang="en-US" sz="2400" b="1" u="sng" dirty="0"/>
              <a:t>, m, sig</a:t>
            </a:r>
            <a:r>
              <a:rPr lang="en-US" b="1" u="sng" dirty="0"/>
              <a:t>)</a:t>
            </a:r>
            <a:r>
              <a:rPr lang="en-US" b="1" dirty="0"/>
              <a:t> </a:t>
            </a:r>
            <a:r>
              <a:rPr lang="en-US" sz="2400" b="1" dirty="0"/>
              <a:t>:</a:t>
            </a:r>
          </a:p>
          <a:p>
            <a:pPr marL="0" indent="0">
              <a:buNone/>
              <a:tabLst>
                <a:tab pos="455613" algn="l"/>
                <a:tab pos="1947863" algn="l"/>
              </a:tabLst>
            </a:pPr>
            <a:r>
              <a:rPr lang="en-US" sz="2400" dirty="0"/>
              <a:t>	output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2400" dirty="0"/>
              <a:t>	1   if    H(m) = F(</a:t>
            </a:r>
            <a:r>
              <a:rPr lang="en-US" sz="2400" dirty="0" err="1"/>
              <a:t>pk</a:t>
            </a:r>
            <a:r>
              <a:rPr lang="en-US" sz="2400" dirty="0"/>
              <a:t>, sig)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2400" dirty="0"/>
              <a:t>	0   otherwise</a:t>
            </a:r>
          </a:p>
        </p:txBody>
      </p:sp>
      <p:sp>
        <p:nvSpPr>
          <p:cNvPr id="7" name="Left Brace 6"/>
          <p:cNvSpPr/>
          <p:nvPr/>
        </p:nvSpPr>
        <p:spPr bwMode="auto">
          <a:xfrm>
            <a:off x="6629400" y="4038599"/>
            <a:ext cx="152400" cy="7620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ahoma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BB59BF-CCA5-7C45-BB52-5424A308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CAAE5-B283-7644-97C2-1448D746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46EAFC-995A-5349-BDDA-A60FCCCC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DC75-6676-064D-8067-AC1BBE79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Man-in-the-middle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1C977-7577-A24C-A1A9-6C196288E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Active attacker and defense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570F0-A3CC-CD4C-925E-5677DE02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700-66F7-5F4C-BBAB-E7ABBA57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CF151-4870-294F-A411-ED0F411D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639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Insecure against man in the middle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7" y="1600201"/>
            <a:ext cx="8727141" cy="6909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protocol is insecure against </a:t>
            </a:r>
            <a:r>
              <a:rPr lang="en-US" b="1" dirty="0"/>
              <a:t>active</a:t>
            </a:r>
            <a:r>
              <a:rPr lang="en-US" dirty="0"/>
              <a:t> attacks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86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1" y="2286717"/>
            <a:ext cx="92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ahoma"/>
                <a:cs typeface="Tahoma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2286717"/>
            <a:ext cx="7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ahoma"/>
                <a:cs typeface="Tahoma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1" y="2291182"/>
            <a:ext cx="1015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>
                <a:latin typeface="Tahoma"/>
                <a:cs typeface="Tahoma"/>
              </a:rPr>
              <a:t>MiTM</a:t>
            </a:r>
            <a:endParaRPr lang="en-US" sz="2400" b="1" u="sng" dirty="0"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1" y="2748382"/>
            <a:ext cx="222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/>
                <a:cs typeface="Tahoma"/>
              </a:rPr>
              <a:t>(</a:t>
            </a:r>
            <a:r>
              <a:rPr lang="en-US" sz="2400" dirty="0" err="1">
                <a:latin typeface="Tahoma"/>
                <a:cs typeface="Tahoma"/>
              </a:rPr>
              <a:t>pk</a:t>
            </a:r>
            <a:r>
              <a:rPr lang="en-US" sz="2400" dirty="0">
                <a:latin typeface="Tahoma"/>
                <a:cs typeface="Tahoma"/>
              </a:rPr>
              <a:t>, </a:t>
            </a:r>
            <a:r>
              <a:rPr lang="en-US" sz="2400" dirty="0" err="1">
                <a:latin typeface="Tahoma"/>
                <a:cs typeface="Tahoma"/>
              </a:rPr>
              <a:t>sk</a:t>
            </a:r>
            <a:r>
              <a:rPr lang="en-US" sz="2400" dirty="0">
                <a:latin typeface="Tahoma"/>
                <a:cs typeface="Tahoma"/>
              </a:rPr>
              <a:t>) ⟵ G()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38400" y="3353517"/>
            <a:ext cx="2959350" cy="461665"/>
            <a:chOff x="1066800" y="2190750"/>
            <a:chExt cx="2896385" cy="46166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066800" y="2647950"/>
              <a:ext cx="289638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52600" y="2190750"/>
              <a:ext cx="1611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ahoma"/>
                  <a:cs typeface="Tahoma"/>
                </a:rPr>
                <a:t>“Alice”,  </a:t>
              </a:r>
              <a:r>
                <a:rPr lang="en-US" sz="2400" dirty="0" err="1">
                  <a:latin typeface="Tahoma"/>
                  <a:cs typeface="Tahoma"/>
                </a:rPr>
                <a:t>pk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29200" y="2748382"/>
            <a:ext cx="231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/>
                <a:cs typeface="Tahoma"/>
              </a:rPr>
              <a:t>(</a:t>
            </a:r>
            <a:r>
              <a:rPr lang="en-US" sz="2400" dirty="0" err="1">
                <a:latin typeface="Tahoma"/>
                <a:cs typeface="Tahoma"/>
              </a:rPr>
              <a:t>pk</a:t>
            </a:r>
            <a:r>
              <a:rPr lang="en-US" sz="2400" dirty="0">
                <a:latin typeface="Tahoma"/>
                <a:cs typeface="Tahoma"/>
              </a:rPr>
              <a:t>’, </a:t>
            </a:r>
            <a:r>
              <a:rPr lang="en-US" sz="2400" dirty="0" err="1">
                <a:latin typeface="Tahoma"/>
                <a:cs typeface="Tahoma"/>
              </a:rPr>
              <a:t>sk</a:t>
            </a:r>
            <a:r>
              <a:rPr lang="en-US" sz="2400" dirty="0">
                <a:latin typeface="Tahoma"/>
                <a:cs typeface="Tahoma"/>
              </a:rPr>
              <a:t>’) ⟵ G()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5047" y="4128674"/>
            <a:ext cx="1994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/>
                <a:cs typeface="Tahoma"/>
              </a:rPr>
              <a:t>choose random </a:t>
            </a:r>
          </a:p>
          <a:p>
            <a:pPr algn="ctr"/>
            <a:r>
              <a:rPr lang="en-US" sz="2000" dirty="0">
                <a:latin typeface="Tahoma"/>
                <a:cs typeface="Tahoma"/>
              </a:rPr>
              <a:t>x ∈ {0,1}</a:t>
            </a:r>
            <a:r>
              <a:rPr lang="en-US" sz="2000" baseline="30000" dirty="0">
                <a:latin typeface="Tahoma"/>
                <a:cs typeface="Tahoma"/>
              </a:rPr>
              <a:t>128</a:t>
            </a:r>
            <a:endParaRPr lang="en-US" sz="2400" baseline="30000" dirty="0">
              <a:latin typeface="Tahoma"/>
              <a:cs typeface="Tahoma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593766" y="4836561"/>
            <a:ext cx="4007434" cy="461665"/>
            <a:chOff x="4069766" y="4836560"/>
            <a:chExt cx="4007434" cy="461665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4069766" y="5293760"/>
              <a:ext cx="40074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410200" y="4836560"/>
              <a:ext cx="2328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ahoma"/>
                  <a:cs typeface="Tahoma"/>
                </a:rPr>
                <a:t>“Bob”,  E(</a:t>
              </a:r>
              <a:r>
                <a:rPr lang="en-US" sz="2400" dirty="0" err="1">
                  <a:latin typeface="Tahoma"/>
                  <a:cs typeface="Tahoma"/>
                </a:rPr>
                <a:t>pk</a:t>
              </a:r>
              <a:r>
                <a:rPr lang="en-US" sz="2400" dirty="0">
                  <a:latin typeface="Tahoma"/>
                  <a:cs typeface="Tahoma"/>
                </a:rPr>
                <a:t>’, x)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17397" y="5009456"/>
            <a:ext cx="2959614" cy="952465"/>
            <a:chOff x="2493397" y="5009455"/>
            <a:chExt cx="2959614" cy="952465"/>
          </a:xfrm>
        </p:grpSpPr>
        <p:sp>
          <p:nvSpPr>
            <p:cNvPr id="23" name="TextBox 22"/>
            <p:cNvSpPr txBox="1"/>
            <p:nvPr/>
          </p:nvSpPr>
          <p:spPr>
            <a:xfrm>
              <a:off x="3786052" y="5009455"/>
              <a:ext cx="3794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Cambria Math"/>
                  <a:cs typeface="Cambria Math"/>
                </a:rPr>
                <a:t>||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93397" y="5500255"/>
              <a:ext cx="2959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ahoma"/>
                  <a:cs typeface="Tahoma"/>
                </a:rPr>
                <a:t>x ⟵ D(</a:t>
              </a:r>
              <a:r>
                <a:rPr lang="en-US" sz="2400" dirty="0" err="1">
                  <a:latin typeface="Tahoma"/>
                  <a:cs typeface="Tahoma"/>
                </a:rPr>
                <a:t>sk</a:t>
              </a:r>
              <a:r>
                <a:rPr lang="en-US" sz="2400" dirty="0">
                  <a:latin typeface="Tahoma"/>
                  <a:cs typeface="Tahoma"/>
                </a:rPr>
                <a:t>’, E(</a:t>
              </a:r>
              <a:r>
                <a:rPr lang="en-US" sz="2400" dirty="0" err="1">
                  <a:latin typeface="Tahoma"/>
                  <a:cs typeface="Tahoma"/>
                </a:rPr>
                <a:t>pk</a:t>
              </a:r>
              <a:r>
                <a:rPr lang="en-US" sz="2400" dirty="0">
                  <a:latin typeface="Tahoma"/>
                  <a:cs typeface="Tahoma"/>
                </a:rPr>
                <a:t>’, x))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10052" y="3491889"/>
            <a:ext cx="4291148" cy="505303"/>
            <a:chOff x="3786052" y="3491888"/>
            <a:chExt cx="4291148" cy="505303"/>
          </a:xfrm>
        </p:grpSpPr>
        <p:sp>
          <p:nvSpPr>
            <p:cNvPr id="20" name="TextBox 19"/>
            <p:cNvSpPr txBox="1"/>
            <p:nvPr/>
          </p:nvSpPr>
          <p:spPr>
            <a:xfrm>
              <a:off x="3962400" y="3491888"/>
              <a:ext cx="1967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ahoma"/>
                  <a:cs typeface="Tahoma"/>
                </a:rPr>
                <a:t>“Alice”,  </a:t>
              </a:r>
              <a:r>
                <a:rPr lang="en-US" sz="2400" b="1" dirty="0" err="1">
                  <a:latin typeface="Tahoma"/>
                  <a:cs typeface="Tahoma"/>
                </a:rPr>
                <a:t>pk</a:t>
              </a:r>
              <a:r>
                <a:rPr lang="en-US" sz="2400" b="1" dirty="0">
                  <a:latin typeface="Tahoma"/>
                  <a:cs typeface="Tahoma"/>
                </a:rPr>
                <a:t>’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86052" y="3535526"/>
              <a:ext cx="3794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Cambria Math"/>
                  <a:cs typeface="Cambria Math"/>
                </a:rPr>
                <a:t>||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069766" y="3954142"/>
              <a:ext cx="40074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438401" y="5951988"/>
            <a:ext cx="3251083" cy="652393"/>
            <a:chOff x="914400" y="5951987"/>
            <a:chExt cx="3251083" cy="652393"/>
          </a:xfrm>
        </p:grpSpPr>
        <p:sp>
          <p:nvSpPr>
            <p:cNvPr id="19" name="TextBox 18"/>
            <p:cNvSpPr txBox="1"/>
            <p:nvPr/>
          </p:nvSpPr>
          <p:spPr>
            <a:xfrm>
              <a:off x="1295400" y="5951987"/>
              <a:ext cx="2578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ahoma"/>
                  <a:cs typeface="Tahoma"/>
                </a:rPr>
                <a:t>“Bob”,  E(</a:t>
              </a:r>
              <a:r>
                <a:rPr lang="en-US" sz="2400" b="1" dirty="0" err="1">
                  <a:latin typeface="Tahoma"/>
                  <a:cs typeface="Tahoma"/>
                </a:rPr>
                <a:t>pk</a:t>
              </a:r>
              <a:r>
                <a:rPr lang="en-US" sz="2400" b="1" dirty="0">
                  <a:latin typeface="Tahoma"/>
                  <a:cs typeface="Tahoma"/>
                </a:rPr>
                <a:t>, x)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914400" y="6429829"/>
              <a:ext cx="29593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786052" y="6142715"/>
              <a:ext cx="3794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Cambria Math"/>
                  <a:cs typeface="Cambria Math"/>
                </a:rPr>
                <a:t>||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6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ea typeface="Tahoma"/>
              </a:rPr>
              <a:t>You should always expect a </a:t>
            </a:r>
            <a:r>
              <a:rPr lang="en-US" b="1" dirty="0">
                <a:ea typeface="Tahoma"/>
              </a:rPr>
              <a:t>man-in-the-middle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ea typeface="Tahoma"/>
              </a:rPr>
              <a:t>e.g. on the internet, your messages go through many intermediaries</a:t>
            </a:r>
          </a:p>
          <a:p>
            <a:pPr>
              <a:lnSpc>
                <a:spcPct val="130000"/>
              </a:lnSpc>
            </a:pPr>
            <a:endParaRPr lang="en-US" dirty="0">
              <a:ea typeface="Tahoma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Tahoma"/>
              </a:rPr>
              <a:t>Solution: Use an authenticated channel (i.e., use a MAC)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ea typeface="Tahoma"/>
              </a:rPr>
              <a:t>For instance, Alice and Bob have certificates that contain a public key, and exchange them prior to the session setup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ea typeface="Tahoma"/>
              </a:rPr>
              <a:t>They use them to authenticate the values in the session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F9737-ADD7-CF41-9B9A-40FC3394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13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539DA7-E260-EA4B-BAA6-B0A4622AD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6FB442-947D-C046-A714-0958B798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457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Ron </a:t>
            </a:r>
            <a:r>
              <a:rPr lang="en-US" b="1" dirty="0" err="1"/>
              <a:t>R</a:t>
            </a:r>
            <a:r>
              <a:rPr lang="en-US" dirty="0" err="1"/>
              <a:t>ivest</a:t>
            </a:r>
            <a:r>
              <a:rPr lang="en-US" dirty="0"/>
              <a:t>,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b="1" dirty="0"/>
              <a:t>S</a:t>
            </a:r>
            <a:r>
              <a:rPr lang="en-US" dirty="0"/>
              <a:t>hamir, Leonard </a:t>
            </a:r>
            <a:r>
              <a:rPr lang="en-US" b="1" dirty="0" err="1"/>
              <a:t>A</a:t>
            </a:r>
            <a:r>
              <a:rPr lang="en-US" dirty="0" err="1"/>
              <a:t>dleman</a:t>
            </a:r>
            <a:endParaRPr lang="en-US" dirty="0"/>
          </a:p>
          <a:p>
            <a:pPr lvl="1"/>
            <a:r>
              <a:rPr lang="en-US" dirty="0"/>
              <a:t>Proposed in 1977</a:t>
            </a:r>
          </a:p>
          <a:p>
            <a:pPr lvl="1"/>
            <a:r>
              <a:rPr lang="en-US" dirty="0"/>
              <a:t>They won the 2002 Turing award for this work</a:t>
            </a:r>
          </a:p>
          <a:p>
            <a:r>
              <a:rPr lang="en-US" dirty="0"/>
              <a:t>Has withstood years of cryptanalysis</a:t>
            </a:r>
          </a:p>
          <a:p>
            <a:pPr lvl="1"/>
            <a:r>
              <a:rPr lang="en-US" dirty="0"/>
              <a:t>Not a guarantee of security!</a:t>
            </a:r>
          </a:p>
          <a:p>
            <a:pPr lvl="1"/>
            <a:r>
              <a:rPr lang="en-US" dirty="0"/>
              <a:t>But a strong vote of confidence</a:t>
            </a:r>
          </a:p>
          <a:p>
            <a:pPr lvl="2"/>
            <a:r>
              <a:rPr lang="en-US" dirty="0"/>
              <a:t>Further reading:	Twenty years of attacks on the RSA cryptosystem,  </a:t>
            </a:r>
            <a:br>
              <a:rPr lang="en-US" dirty="0"/>
            </a:br>
            <a:r>
              <a:rPr lang="en-US" dirty="0"/>
              <a:t>			D. </a:t>
            </a:r>
            <a:r>
              <a:rPr lang="en-US" dirty="0" err="1"/>
              <a:t>Boneh</a:t>
            </a:r>
            <a:r>
              <a:rPr lang="en-US" dirty="0"/>
              <a:t>,  Notices of the AMS,  1999</a:t>
            </a:r>
          </a:p>
          <a:p>
            <a:r>
              <a:rPr lang="en-US" dirty="0"/>
              <a:t>Hardware implementations:</a:t>
            </a:r>
          </a:p>
          <a:p>
            <a:pPr lvl="1"/>
            <a:r>
              <a:rPr lang="en-US" dirty="0"/>
              <a:t>1000 x slower than DES</a:t>
            </a:r>
          </a:p>
          <a:p>
            <a:r>
              <a:rPr lang="en-US" dirty="0"/>
              <a:t>Very widely used:</a:t>
            </a:r>
          </a:p>
          <a:p>
            <a:pPr lvl="1"/>
            <a:r>
              <a:rPr lang="en-US" dirty="0"/>
              <a:t>SSL/TLS: certificates and key exchange</a:t>
            </a:r>
          </a:p>
          <a:p>
            <a:pPr lvl="1"/>
            <a:r>
              <a:rPr lang="en-US" dirty="0"/>
              <a:t>Secure email and file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7E7FA-6557-DD49-8D06-2DF67FE5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6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Cryptography is: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A tremendous tool for protecting information in computer systems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The basis for many security mechanisms</a:t>
            </a:r>
          </a:p>
          <a:p>
            <a:pPr>
              <a:lnSpc>
                <a:spcPct val="130000"/>
              </a:lnSpc>
            </a:pPr>
            <a:r>
              <a:rPr lang="en-US" dirty="0"/>
              <a:t>Cryptography is </a:t>
            </a:r>
            <a:r>
              <a:rPr lang="en-US" b="1" dirty="0"/>
              <a:t>NOT</a:t>
            </a:r>
            <a:r>
              <a:rPr lang="en-US" dirty="0"/>
              <a:t>: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The solution to all security problems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software bugs, privacy, social engineering attacks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Reliable unless implemented and used properly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Something you should try to invent yourself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many many examples of broken ad-hoc designs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EAAC1-0FC2-4C4F-A4FF-6377AFB3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409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at a High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and private key are derived from secret prime numbers</a:t>
            </a:r>
          </a:p>
          <a:p>
            <a:pPr lvl="1"/>
            <a:r>
              <a:rPr lang="en-US" dirty="0"/>
              <a:t>Today at least 2048 bits to ensure security (4096 bits is better)</a:t>
            </a:r>
          </a:p>
          <a:p>
            <a:r>
              <a:rPr lang="en-US" dirty="0"/>
              <a:t>Plaintext message (a sequence of bits)</a:t>
            </a:r>
          </a:p>
          <a:p>
            <a:pPr lvl="1"/>
            <a:r>
              <a:rPr lang="en-US" dirty="0"/>
              <a:t>Treated as a (large!) binary number</a:t>
            </a:r>
          </a:p>
          <a:p>
            <a:r>
              <a:rPr lang="en-US" dirty="0"/>
              <a:t>Encryption is modular exponentiation</a:t>
            </a:r>
          </a:p>
          <a:p>
            <a:r>
              <a:rPr lang="en-US" dirty="0"/>
              <a:t>To break the encryption, conjectured that</a:t>
            </a:r>
            <a:br>
              <a:rPr lang="en-US" dirty="0"/>
            </a:br>
            <a:r>
              <a:rPr lang="en-US" dirty="0"/>
              <a:t>one must be able to factor large numbers</a:t>
            </a:r>
          </a:p>
          <a:p>
            <a:pPr lvl="1"/>
            <a:r>
              <a:rPr lang="en-US" dirty="0"/>
              <a:t>Not known to be in P (polynomial time algorithms)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CE992-1DC3-3741-AC66-268067E6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3150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Let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 = </a:t>
            </a:r>
            <a:r>
              <a:rPr lang="en-US" i="1" spc="100" dirty="0" err="1">
                <a:latin typeface="Cambria Math"/>
                <a:cs typeface="Cambria Math"/>
              </a:rPr>
              <a:t>p⋅q</a:t>
            </a:r>
            <a:r>
              <a:rPr lang="en-US" i="1" spc="100" dirty="0">
                <a:latin typeface="Cambria Math"/>
                <a:cs typeface="Cambria Math"/>
              </a:rPr>
              <a:t> </a:t>
            </a:r>
            <a:r>
              <a:rPr lang="en-US" dirty="0"/>
              <a:t>where </a:t>
            </a:r>
            <a:r>
              <a:rPr lang="en-US" i="1" dirty="0">
                <a:latin typeface="Cambria Math"/>
                <a:cs typeface="Cambria Math"/>
              </a:rPr>
              <a:t>p</a:t>
            </a:r>
            <a:r>
              <a:rPr lang="en-US" dirty="0"/>
              <a:t> and </a:t>
            </a:r>
            <a:r>
              <a:rPr lang="en-US" i="1" dirty="0">
                <a:latin typeface="Cambria Math"/>
                <a:cs typeface="Cambria Math"/>
              </a:rPr>
              <a:t>q </a:t>
            </a:r>
            <a:r>
              <a:rPr lang="en-US" dirty="0"/>
              <a:t>are prime numbers</a:t>
            </a:r>
          </a:p>
          <a:p>
            <a:pPr>
              <a:lnSpc>
                <a:spcPct val="120000"/>
              </a:lnSpc>
            </a:pPr>
            <a:r>
              <a:rPr lang="en-US" dirty="0"/>
              <a:t>Euler’s totient function </a:t>
            </a:r>
            <a:r>
              <a:rPr lang="en-US" dirty="0" err="1">
                <a:latin typeface="Cambria Math"/>
                <a:cs typeface="Cambria Math"/>
              </a:rPr>
              <a:t>φ</a:t>
            </a:r>
            <a:r>
              <a:rPr lang="en-US" dirty="0">
                <a:latin typeface="Tahoma" charset="0"/>
                <a:ea typeface="Tahoma" charset="0"/>
                <a:cs typeface="Tahoma" charset="0"/>
              </a:rPr>
              <a:t> counts the pos. integers &lt;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Tahoma" charset="0"/>
                <a:ea typeface="Tahoma" charset="0"/>
                <a:cs typeface="Tahoma" charset="0"/>
              </a:rPr>
              <a:t> that are relatively prime to </a:t>
            </a:r>
            <a:r>
              <a:rPr lang="en-US" i="1" dirty="0">
                <a:latin typeface="Cambria Math"/>
                <a:cs typeface="Cambria Math"/>
              </a:rPr>
              <a:t>n</a:t>
            </a:r>
          </a:p>
          <a:p>
            <a:pPr lvl="1">
              <a:lnSpc>
                <a:spcPct val="120000"/>
              </a:lnSpc>
            </a:pPr>
            <a:r>
              <a:rPr lang="en-US" i="1" dirty="0">
                <a:latin typeface="Cambria Math"/>
                <a:cs typeface="Cambria Math"/>
              </a:rPr>
              <a:t>a</a:t>
            </a:r>
            <a:r>
              <a:rPr lang="en-US" dirty="0"/>
              <a:t> and </a:t>
            </a:r>
            <a:r>
              <a:rPr lang="en-US" i="1" dirty="0">
                <a:latin typeface="Cambria Math"/>
                <a:cs typeface="Cambria Math"/>
              </a:rPr>
              <a:t>b</a:t>
            </a:r>
            <a:r>
              <a:rPr lang="en-US" dirty="0"/>
              <a:t> are relatively prime </a:t>
            </a:r>
            <a:r>
              <a:rPr lang="en-US" dirty="0" err="1"/>
              <a:t>iff</a:t>
            </a:r>
            <a:r>
              <a:rPr lang="en-US" dirty="0"/>
              <a:t> their greatest common divisor = 1; </a:t>
            </a:r>
            <a:r>
              <a:rPr lang="en-US" dirty="0">
                <a:latin typeface="Cambria Math"/>
                <a:cs typeface="Cambria Math"/>
              </a:rPr>
              <a:t>GDC(</a:t>
            </a:r>
            <a:r>
              <a:rPr lang="en-US" i="1" dirty="0">
                <a:latin typeface="Cambria Math"/>
                <a:cs typeface="Cambria Math"/>
              </a:rPr>
              <a:t>a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i="1" dirty="0">
                <a:latin typeface="Cambria Math"/>
                <a:cs typeface="Cambria Math"/>
              </a:rPr>
              <a:t>b</a:t>
            </a:r>
            <a:r>
              <a:rPr lang="en-US" dirty="0">
                <a:latin typeface="Cambria Math"/>
                <a:cs typeface="Cambria Math"/>
              </a:rPr>
              <a:t>) = 1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Euler’s theorem:</a:t>
            </a:r>
            <a:endParaRPr lang="en-US" i="1" spc="100" dirty="0">
              <a:latin typeface="Cambria Math"/>
              <a:cs typeface="Cambria Math"/>
            </a:endParaRPr>
          </a:p>
          <a:p>
            <a:pPr>
              <a:lnSpc>
                <a:spcPct val="120000"/>
              </a:lnSpc>
            </a:pPr>
            <a:r>
              <a:rPr lang="en-US" i="1" spc="100" dirty="0" err="1">
                <a:latin typeface="Cambria Math"/>
                <a:cs typeface="Cambria Math"/>
              </a:rPr>
              <a:t>x</a:t>
            </a:r>
            <a:r>
              <a:rPr lang="en-US" spc="100" baseline="30000" dirty="0" err="1">
                <a:latin typeface="Cambria Math"/>
                <a:cs typeface="Cambria Math"/>
              </a:rPr>
              <a:t>φ</a:t>
            </a:r>
            <a:r>
              <a:rPr lang="en-US" baseline="30000" dirty="0">
                <a:latin typeface="Cambria Math"/>
                <a:cs typeface="Cambria Math"/>
              </a:rPr>
              <a:t>(</a:t>
            </a:r>
            <a:r>
              <a:rPr lang="en-US" i="1" baseline="30000" dirty="0">
                <a:latin typeface="Cambria Math"/>
                <a:cs typeface="Cambria Math"/>
              </a:rPr>
              <a:t>n</a:t>
            </a:r>
            <a:r>
              <a:rPr lang="en-US" baseline="30000" dirty="0">
                <a:latin typeface="Cambria Math"/>
                <a:cs typeface="Cambria Math"/>
              </a:rPr>
              <a:t>)</a:t>
            </a:r>
            <a:r>
              <a:rPr lang="en-US" dirty="0">
                <a:latin typeface="Cambria Math"/>
                <a:cs typeface="Cambria Math"/>
              </a:rPr>
              <a:t> ≡ 1 (mod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(= 1)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for any </a:t>
            </a:r>
            <a:r>
              <a:rPr lang="en-US" i="1" dirty="0">
                <a:latin typeface="Cambria Math"/>
                <a:cs typeface="Cambria Math"/>
              </a:rPr>
              <a:t>x</a:t>
            </a:r>
            <a:r>
              <a:rPr lang="en-US" dirty="0"/>
              <a:t> relatively prime with </a:t>
            </a:r>
            <a:r>
              <a:rPr lang="en-US" i="1" dirty="0">
                <a:latin typeface="Cambria Math"/>
                <a:cs typeface="Cambria Math"/>
              </a:rPr>
              <a:t>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6300362" y="4761322"/>
            <a:ext cx="3382297" cy="12954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37160" rIns="0" bIns="0" rtlCol="0" anchor="ctr" anchorCtr="1">
            <a:noAutofit/>
          </a:bodyPr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Cambria Math"/>
                <a:cs typeface="Cambria Math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Cambria Math"/>
                <a:cs typeface="Cambria Math"/>
              </a:rPr>
              <a:t>≡</a:t>
            </a:r>
            <a:r>
              <a:rPr lang="en-US" sz="2400" i="1" dirty="0">
                <a:solidFill>
                  <a:schemeClr val="tx1"/>
                </a:solidFill>
                <a:latin typeface="Cambria Math"/>
                <a:cs typeface="Cambria Math"/>
              </a:rPr>
              <a:t> b </a:t>
            </a:r>
            <a:r>
              <a:rPr lang="en-US" sz="2400" dirty="0">
                <a:solidFill>
                  <a:schemeClr val="tx1"/>
                </a:solidFill>
                <a:latin typeface="Cambria Math"/>
                <a:cs typeface="Cambria Math"/>
              </a:rPr>
              <a:t>(mod</a:t>
            </a:r>
            <a:r>
              <a:rPr lang="en-US" sz="2400" i="1" dirty="0">
                <a:solidFill>
                  <a:schemeClr val="tx1"/>
                </a:solidFill>
                <a:latin typeface="Cambria Math"/>
                <a:cs typeface="Cambria Math"/>
              </a:rPr>
              <a:t> n</a:t>
            </a:r>
            <a:r>
              <a:rPr lang="en-US" sz="2400" dirty="0">
                <a:solidFill>
                  <a:schemeClr val="tx1"/>
                </a:solidFill>
                <a:latin typeface="Cambria Math"/>
                <a:cs typeface="Cambria Math"/>
              </a:rPr>
              <a:t>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is equivalent to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mbria Math"/>
                <a:ea typeface="Tahoma" charset="0"/>
                <a:cs typeface="Cambria Math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Cambria Math"/>
                <a:ea typeface="Tahoma" charset="0"/>
                <a:cs typeface="Cambria Math"/>
              </a:rPr>
              <a:t>mod </a:t>
            </a:r>
            <a:r>
              <a:rPr lang="en-US" sz="2400" i="1" dirty="0">
                <a:solidFill>
                  <a:schemeClr val="tx1"/>
                </a:solidFill>
                <a:latin typeface="Cambria Math"/>
                <a:ea typeface="Tahoma" charset="0"/>
                <a:cs typeface="Cambria Math"/>
              </a:rPr>
              <a:t>n </a:t>
            </a:r>
            <a:r>
              <a:rPr lang="en-US" sz="2400" dirty="0">
                <a:solidFill>
                  <a:schemeClr val="tx1"/>
                </a:solidFill>
                <a:latin typeface="Cambria Math"/>
                <a:ea typeface="Tahoma" charset="0"/>
                <a:cs typeface="Cambria Math"/>
              </a:rPr>
              <a:t>=</a:t>
            </a:r>
            <a:r>
              <a:rPr lang="en-US" sz="2400" i="1" dirty="0">
                <a:solidFill>
                  <a:schemeClr val="tx1"/>
                </a:solidFill>
                <a:latin typeface="Cambria Math"/>
                <a:ea typeface="Tahoma" charset="0"/>
                <a:cs typeface="Cambria Math"/>
              </a:rPr>
              <a:t> b </a:t>
            </a:r>
            <a:r>
              <a:rPr lang="en-US" sz="2400" dirty="0">
                <a:solidFill>
                  <a:schemeClr val="tx1"/>
                </a:solidFill>
                <a:latin typeface="Cambria Math"/>
                <a:ea typeface="Tahoma" charset="0"/>
                <a:cs typeface="Cambria Math"/>
              </a:rPr>
              <a:t>mod </a:t>
            </a:r>
            <a:r>
              <a:rPr lang="en-US" sz="2400" i="1" dirty="0">
                <a:solidFill>
                  <a:schemeClr val="tx1"/>
                </a:solidFill>
                <a:latin typeface="Cambria Math"/>
                <a:ea typeface="Tahoma" charset="0"/>
                <a:cs typeface="Cambria Math"/>
              </a:rPr>
              <a:t>n</a:t>
            </a:r>
            <a:endParaRPr lang="en-US" sz="24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7207C1-0C02-0743-91C2-E9E751EC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Details: Key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Choose two distinct random prime numbers </a:t>
            </a:r>
            <a:r>
              <a:rPr lang="en-US" i="1" dirty="0">
                <a:latin typeface="Cambria Math"/>
                <a:cs typeface="Cambria Math"/>
              </a:rPr>
              <a:t>p</a:t>
            </a:r>
            <a:r>
              <a:rPr lang="en-US" dirty="0"/>
              <a:t> and </a:t>
            </a:r>
            <a:r>
              <a:rPr lang="en-US" i="1" dirty="0">
                <a:latin typeface="Cambria Math"/>
                <a:cs typeface="Cambria Math"/>
              </a:rPr>
              <a:t>q</a:t>
            </a:r>
          </a:p>
          <a:p>
            <a:pPr>
              <a:lnSpc>
                <a:spcPct val="120000"/>
              </a:lnSpc>
            </a:pPr>
            <a:r>
              <a:rPr lang="en-US" dirty="0"/>
              <a:t>Compute the </a:t>
            </a:r>
            <a:r>
              <a:rPr lang="en-US" b="1" dirty="0"/>
              <a:t>modulus</a:t>
            </a:r>
            <a:r>
              <a:rPr lang="en-US" dirty="0"/>
              <a:t>: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 = </a:t>
            </a:r>
            <a:r>
              <a:rPr lang="en-US" i="1" spc="100" dirty="0" err="1">
                <a:latin typeface="Cambria Math"/>
                <a:cs typeface="Cambria Math"/>
              </a:rPr>
              <a:t>p⋅q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Choose </a:t>
            </a:r>
            <a:r>
              <a:rPr lang="en-US" i="1" dirty="0">
                <a:latin typeface="Cambria Math"/>
                <a:cs typeface="Cambria Math"/>
              </a:rPr>
              <a:t>e</a:t>
            </a:r>
            <a:r>
              <a:rPr lang="en-US" dirty="0"/>
              <a:t> such that </a:t>
            </a:r>
            <a:r>
              <a:rPr lang="en-US" dirty="0">
                <a:latin typeface="Cambria Math"/>
                <a:cs typeface="Cambria Math"/>
              </a:rPr>
              <a:t>1 &lt; </a:t>
            </a:r>
            <a:r>
              <a:rPr lang="en-US" i="1" dirty="0">
                <a:latin typeface="Cambria Math"/>
                <a:cs typeface="Cambria Math"/>
              </a:rPr>
              <a:t>e</a:t>
            </a:r>
            <a:r>
              <a:rPr lang="en-US" dirty="0">
                <a:latin typeface="Cambria Math"/>
                <a:cs typeface="Cambria Math"/>
              </a:rPr>
              <a:t> &lt; </a:t>
            </a:r>
            <a:r>
              <a:rPr lang="en-US" dirty="0" err="1">
                <a:latin typeface="Cambria Math"/>
                <a:cs typeface="Cambria Math"/>
              </a:rPr>
              <a:t>φ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dirty="0"/>
              <a:t> with </a:t>
            </a:r>
            <a:r>
              <a:rPr lang="en-US" i="1" dirty="0">
                <a:latin typeface="Cambria Math"/>
                <a:cs typeface="Cambria Math"/>
              </a:rPr>
              <a:t>e</a:t>
            </a:r>
            <a:r>
              <a:rPr lang="en-US" dirty="0"/>
              <a:t> and </a:t>
            </a:r>
            <a:r>
              <a:rPr lang="en-US" dirty="0" err="1">
                <a:latin typeface="Cambria Math"/>
                <a:cs typeface="Cambria Math"/>
              </a:rPr>
              <a:t>φ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dirty="0"/>
              <a:t> relatively prime</a:t>
            </a:r>
          </a:p>
          <a:p>
            <a:pPr lvl="1">
              <a:lnSpc>
                <a:spcPct val="120000"/>
              </a:lnSpc>
            </a:pPr>
            <a:r>
              <a:rPr lang="en-US" i="1" dirty="0">
                <a:latin typeface="Cambria Math"/>
                <a:cs typeface="Cambria Math"/>
              </a:rPr>
              <a:t>e</a:t>
            </a:r>
            <a:r>
              <a:rPr lang="en-US" dirty="0"/>
              <a:t> is the </a:t>
            </a:r>
            <a:r>
              <a:rPr lang="en-US" b="1" dirty="0"/>
              <a:t>public key exponent</a:t>
            </a:r>
            <a:r>
              <a:rPr lang="en-US" dirty="0"/>
              <a:t> (public key </a:t>
            </a:r>
            <a:r>
              <a:rPr lang="en-US" dirty="0">
                <a:latin typeface="Cambria Math"/>
                <a:cs typeface="Cambria Math"/>
              </a:rPr>
              <a:t>= (</a:t>
            </a:r>
            <a:r>
              <a:rPr lang="en-US" i="1" dirty="0">
                <a:latin typeface="Cambria Math"/>
                <a:cs typeface="Cambria Math"/>
              </a:rPr>
              <a:t>e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Typically small: e.g. </a:t>
            </a:r>
            <a:r>
              <a:rPr lang="en-US" i="1" dirty="0">
                <a:latin typeface="Cambria Math"/>
                <a:cs typeface="Cambria Math"/>
              </a:rPr>
              <a:t>e</a:t>
            </a:r>
            <a:r>
              <a:rPr lang="en-US" dirty="0">
                <a:latin typeface="Cambria Math"/>
                <a:cs typeface="Cambria Math"/>
              </a:rPr>
              <a:t> = 2</a:t>
            </a:r>
            <a:r>
              <a:rPr lang="en-US" baseline="30000" dirty="0">
                <a:latin typeface="Cambria Math"/>
                <a:cs typeface="Cambria Math"/>
              </a:rPr>
              <a:t>16</a:t>
            </a:r>
            <a:r>
              <a:rPr lang="en-US" dirty="0">
                <a:latin typeface="Cambria Math"/>
                <a:cs typeface="Cambria Math"/>
              </a:rPr>
              <a:t> + 1 = 65537</a:t>
            </a:r>
          </a:p>
          <a:p>
            <a:pPr>
              <a:lnSpc>
                <a:spcPct val="120000"/>
              </a:lnSpc>
            </a:pPr>
            <a:r>
              <a:rPr lang="en-US" dirty="0"/>
              <a:t>Determine </a:t>
            </a:r>
            <a:r>
              <a:rPr lang="en-US" i="1" dirty="0">
                <a:latin typeface="Cambria Math"/>
                <a:cs typeface="Cambria Math"/>
              </a:rPr>
              <a:t>d</a:t>
            </a:r>
            <a:r>
              <a:rPr lang="en-US" dirty="0">
                <a:latin typeface="Cambria Math"/>
                <a:cs typeface="Cambria Math"/>
              </a:rPr>
              <a:t> ≡ </a:t>
            </a:r>
            <a:r>
              <a:rPr lang="en-US" i="1" spc="100" dirty="0">
                <a:latin typeface="Cambria Math"/>
                <a:cs typeface="Cambria Math"/>
              </a:rPr>
              <a:t>e</a:t>
            </a:r>
            <a:r>
              <a:rPr lang="en-US" spc="100" baseline="30000" dirty="0">
                <a:latin typeface="Cambria Math"/>
                <a:cs typeface="Cambria Math"/>
              </a:rPr>
              <a:t>−1</a:t>
            </a:r>
            <a:r>
              <a:rPr lang="en-US" dirty="0">
                <a:latin typeface="Cambria Math"/>
                <a:cs typeface="Cambria Math"/>
              </a:rPr>
              <a:t> (mod </a:t>
            </a:r>
            <a:r>
              <a:rPr lang="en-US" dirty="0" err="1">
                <a:latin typeface="Cambria Math"/>
                <a:cs typeface="Cambria Math"/>
              </a:rPr>
              <a:t>φ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))</a:t>
            </a:r>
            <a:r>
              <a:rPr lang="en-US" dirty="0"/>
              <a:t>, that is the modular multiplicative inverse of </a:t>
            </a:r>
            <a:r>
              <a:rPr lang="en-US" i="1" dirty="0">
                <a:latin typeface="Cambria Math"/>
                <a:cs typeface="Cambria Math"/>
              </a:rPr>
              <a:t>e </a:t>
            </a:r>
            <a:r>
              <a:rPr lang="en-US" dirty="0">
                <a:latin typeface="Tahoma" charset="0"/>
                <a:ea typeface="Tahoma" charset="0"/>
                <a:cs typeface="Tahoma" charset="0"/>
              </a:rPr>
              <a:t>(modulo </a:t>
            </a:r>
            <a:r>
              <a:rPr lang="en-US" dirty="0" err="1">
                <a:latin typeface="Cambria Math"/>
                <a:cs typeface="Cambria Math"/>
              </a:rPr>
              <a:t>φ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dirty="0">
                <a:latin typeface="Tahoma" charset="0"/>
                <a:ea typeface="Tahoma" charset="0"/>
                <a:cs typeface="Tahoma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That is, solve for </a:t>
            </a:r>
            <a:r>
              <a:rPr lang="en-US" i="1" spc="100" dirty="0">
                <a:latin typeface="Cambria Math"/>
                <a:cs typeface="Cambria Math"/>
              </a:rPr>
              <a:t>d</a:t>
            </a:r>
            <a:r>
              <a:rPr lang="en-US" dirty="0"/>
              <a:t> given </a:t>
            </a:r>
            <a:r>
              <a:rPr lang="en-US" i="1" spc="100" dirty="0" err="1">
                <a:latin typeface="Cambria Math"/>
                <a:cs typeface="Cambria Math"/>
              </a:rPr>
              <a:t>d⋅e</a:t>
            </a:r>
            <a:r>
              <a:rPr lang="en-US" dirty="0">
                <a:latin typeface="Cambria Math"/>
                <a:cs typeface="Cambria Math"/>
              </a:rPr>
              <a:t> ≡ 1 (mod </a:t>
            </a:r>
            <a:r>
              <a:rPr lang="en-US" dirty="0" err="1">
                <a:latin typeface="Cambria Math"/>
                <a:cs typeface="Cambria Math"/>
              </a:rPr>
              <a:t>φ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))</a:t>
            </a:r>
          </a:p>
          <a:p>
            <a:pPr lvl="1">
              <a:lnSpc>
                <a:spcPct val="120000"/>
              </a:lnSpc>
            </a:pPr>
            <a:r>
              <a:rPr lang="en-US" i="1" dirty="0">
                <a:latin typeface="Cambria Math"/>
                <a:cs typeface="Cambria Math"/>
              </a:rPr>
              <a:t>d</a:t>
            </a:r>
            <a:r>
              <a:rPr lang="en-US" dirty="0"/>
              <a:t> is the </a:t>
            </a:r>
            <a:r>
              <a:rPr lang="en-US" b="1" dirty="0"/>
              <a:t>private key exponent</a:t>
            </a:r>
            <a:r>
              <a:rPr lang="en-US" dirty="0"/>
              <a:t> (private key </a:t>
            </a:r>
            <a:r>
              <a:rPr lang="en-US" dirty="0">
                <a:latin typeface="Cambria Math"/>
                <a:cs typeface="Cambria Math"/>
              </a:rPr>
              <a:t>= (</a:t>
            </a:r>
            <a:r>
              <a:rPr lang="en-US" i="1" dirty="0">
                <a:latin typeface="Cambria Math"/>
                <a:cs typeface="Cambria Math"/>
              </a:rPr>
              <a:t>d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5E347-7734-244D-84A9-0A5C68A4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Details: Key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20000"/>
              </a:lnSpc>
            </a:pPr>
            <a:r>
              <a:rPr lang="en-US" dirty="0"/>
              <a:t>Publish 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e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dirty="0"/>
              <a:t> as the public key</a:t>
            </a:r>
          </a:p>
          <a:p>
            <a:pPr>
              <a:lnSpc>
                <a:spcPct val="120000"/>
              </a:lnSpc>
            </a:pPr>
            <a:r>
              <a:rPr lang="en-US" dirty="0"/>
              <a:t>Keep 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d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dirty="0"/>
              <a:t> as the private key</a:t>
            </a:r>
          </a:p>
          <a:p>
            <a:pPr>
              <a:lnSpc>
                <a:spcPct val="120000"/>
              </a:lnSpc>
            </a:pPr>
            <a:r>
              <a:rPr lang="en-US" i="1" dirty="0">
                <a:latin typeface="Cambria Math"/>
                <a:cs typeface="Cambria Math"/>
              </a:rPr>
              <a:t>p</a:t>
            </a:r>
            <a:r>
              <a:rPr lang="en-US" dirty="0"/>
              <a:t>, </a:t>
            </a:r>
            <a:r>
              <a:rPr lang="en-US" i="1" dirty="0">
                <a:latin typeface="Cambria Math"/>
                <a:cs typeface="Cambria Math"/>
              </a:rPr>
              <a:t>q</a:t>
            </a:r>
            <a:r>
              <a:rPr lang="en-US" dirty="0"/>
              <a:t>, and </a:t>
            </a:r>
            <a:r>
              <a:rPr lang="en-US" i="1" dirty="0" err="1">
                <a:latin typeface="Cambria Math"/>
                <a:cs typeface="Cambria Math"/>
              </a:rPr>
              <a:t>φ</a:t>
            </a:r>
            <a:r>
              <a:rPr lang="en-US" i="1" dirty="0">
                <a:latin typeface="Cambria Math"/>
                <a:cs typeface="Cambria Math"/>
              </a:rPr>
              <a:t>(n)</a:t>
            </a:r>
            <a:r>
              <a:rPr lang="en-US" dirty="0"/>
              <a:t> must also be kept secret or even thrown away altogether!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Anyone who knows the value of </a:t>
            </a:r>
            <a:r>
              <a:rPr lang="en-US" i="1" dirty="0" err="1">
                <a:latin typeface="Cambria Math"/>
                <a:cs typeface="Cambria Math"/>
              </a:rPr>
              <a:t>φ</a:t>
            </a:r>
            <a:r>
              <a:rPr lang="en-US" i="1" dirty="0">
                <a:latin typeface="Cambria Math"/>
                <a:cs typeface="Cambria Math"/>
              </a:rPr>
              <a:t>(n)</a:t>
            </a:r>
            <a:r>
              <a:rPr lang="en-US" dirty="0"/>
              <a:t> can compute </a:t>
            </a:r>
            <a:r>
              <a:rPr lang="en-US" i="1" dirty="0">
                <a:latin typeface="Cambria Math"/>
                <a:cs typeface="Cambria Math"/>
              </a:rPr>
              <a:t>d</a:t>
            </a:r>
            <a:r>
              <a:rPr lang="en-US" dirty="0">
                <a:latin typeface="Cambria Math"/>
                <a:cs typeface="Cambria Math"/>
              </a:rPr>
              <a:t> ≡ </a:t>
            </a:r>
            <a:r>
              <a:rPr lang="en-US" i="1" spc="100" dirty="0">
                <a:latin typeface="Cambria Math"/>
                <a:cs typeface="Cambria Math"/>
              </a:rPr>
              <a:t>e</a:t>
            </a:r>
            <a:r>
              <a:rPr lang="en-US" spc="100" baseline="30000" dirty="0">
                <a:latin typeface="Cambria Math"/>
                <a:cs typeface="Cambria Math"/>
              </a:rPr>
              <a:t>−1</a:t>
            </a:r>
            <a:r>
              <a:rPr lang="en-US" dirty="0">
                <a:latin typeface="Cambria Math"/>
                <a:cs typeface="Cambria Math"/>
              </a:rPr>
              <a:t>⋅mod </a:t>
            </a:r>
            <a:r>
              <a:rPr lang="en-US" dirty="0" err="1">
                <a:latin typeface="Cambria Math"/>
                <a:cs typeface="Cambria Math"/>
              </a:rPr>
              <a:t>φ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dirty="0"/>
              <a:t>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47DCC-E236-2D42-AD26-42F2839B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Details: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 M is turned to an integer </a:t>
            </a:r>
            <a:r>
              <a:rPr lang="en-US" i="1" dirty="0">
                <a:latin typeface="Cambria Math"/>
                <a:cs typeface="Cambria Math"/>
              </a:rPr>
              <a:t>m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</a:t>
            </a:r>
            <a:r>
              <a:rPr lang="en-US" dirty="0">
                <a:latin typeface="Cambria Math"/>
                <a:cs typeface="Cambria Math"/>
              </a:rPr>
              <a:t>0 ≤ </a:t>
            </a:r>
            <a:r>
              <a:rPr lang="en-US" i="1" dirty="0">
                <a:latin typeface="Cambria Math"/>
                <a:cs typeface="Cambria Math"/>
              </a:rPr>
              <a:t>m</a:t>
            </a:r>
            <a:r>
              <a:rPr lang="en-US" dirty="0">
                <a:latin typeface="Cambria Math"/>
                <a:cs typeface="Cambria Math"/>
              </a:rPr>
              <a:t> &lt; </a:t>
            </a:r>
            <a:r>
              <a:rPr lang="en-US" i="1" dirty="0">
                <a:latin typeface="Cambria Math"/>
                <a:cs typeface="Cambria Math"/>
              </a:rPr>
              <a:t>n</a:t>
            </a:r>
          </a:p>
          <a:p>
            <a:r>
              <a:rPr lang="en-US" dirty="0"/>
              <a:t>We use the </a:t>
            </a:r>
            <a:r>
              <a:rPr lang="en-US" b="1" dirty="0"/>
              <a:t>recipient’s public key</a:t>
            </a:r>
            <a:r>
              <a:rPr lang="en-US" dirty="0"/>
              <a:t> 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e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dirty="0"/>
              <a:t> to compute </a:t>
            </a:r>
            <a:r>
              <a:rPr lang="en-US" dirty="0" err="1"/>
              <a:t>ciphertext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>
                <a:latin typeface="Cambria Math"/>
                <a:cs typeface="Cambria Math"/>
              </a:rPr>
              <a:t>c</a:t>
            </a:r>
            <a:r>
              <a:rPr lang="en-US" dirty="0">
                <a:latin typeface="Cambria Math"/>
                <a:cs typeface="Cambria Math"/>
              </a:rPr>
              <a:t> ≡ </a:t>
            </a:r>
            <a:r>
              <a:rPr lang="en-US" i="1" spc="100" dirty="0">
                <a:latin typeface="Cambria Math"/>
                <a:cs typeface="Cambria Math"/>
              </a:rPr>
              <a:t>m</a:t>
            </a:r>
            <a:r>
              <a:rPr lang="en-US" i="1" spc="100" baseline="30000" dirty="0">
                <a:latin typeface="Cambria Math"/>
                <a:cs typeface="Cambria Math"/>
              </a:rPr>
              <a:t>e</a:t>
            </a:r>
            <a:r>
              <a:rPr lang="en-US" dirty="0">
                <a:latin typeface="Cambria Math"/>
                <a:cs typeface="Cambria Math"/>
              </a:rPr>
              <a:t> (mod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</a:p>
          <a:p>
            <a:r>
              <a:rPr lang="en-US" dirty="0"/>
              <a:t>We use modular exponentiation by squaring to compute this efficiently: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spc="100" dirty="0">
                <a:latin typeface="Cambria Math"/>
                <a:cs typeface="Cambria Math"/>
              </a:rPr>
              <a:t>m</a:t>
            </a:r>
            <a:r>
              <a:rPr lang="en-US" i="1" spc="100" baseline="30000" dirty="0">
                <a:latin typeface="Cambria Math"/>
                <a:cs typeface="Cambria Math"/>
              </a:rPr>
              <a:t>e</a:t>
            </a:r>
            <a:r>
              <a:rPr lang="en-US" dirty="0">
                <a:latin typeface="Cambria Math"/>
                <a:cs typeface="Cambria Math"/>
              </a:rPr>
              <a:t> ≡ (</a:t>
            </a:r>
            <a:r>
              <a:rPr lang="en-US" i="1" spc="100" dirty="0">
                <a:latin typeface="Cambria Math"/>
                <a:cs typeface="Cambria Math"/>
              </a:rPr>
              <a:t>m</a:t>
            </a:r>
            <a:r>
              <a:rPr lang="en-US" spc="100" baseline="30000" dirty="0">
                <a:latin typeface="Cambria Math"/>
                <a:cs typeface="Cambria Math"/>
              </a:rPr>
              <a:t>2</a:t>
            </a:r>
            <a:r>
              <a:rPr lang="en-US" dirty="0">
                <a:latin typeface="Cambria Math"/>
                <a:cs typeface="Cambria Math"/>
              </a:rPr>
              <a:t> mod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baseline="30000" dirty="0">
                <a:latin typeface="Cambria Math"/>
                <a:cs typeface="Cambria Math"/>
              </a:rPr>
              <a:t>(</a:t>
            </a:r>
            <a:r>
              <a:rPr lang="en-US" i="1" spc="100" baseline="30000" dirty="0">
                <a:latin typeface="Cambria Math"/>
                <a:cs typeface="Cambria Math"/>
              </a:rPr>
              <a:t>e</a:t>
            </a:r>
            <a:r>
              <a:rPr lang="en-US" spc="100" baseline="30000" dirty="0">
                <a:latin typeface="Cambria Math"/>
                <a:cs typeface="Cambria Math"/>
              </a:rPr>
              <a:t>/2</a:t>
            </a:r>
            <a:r>
              <a:rPr lang="en-US" baseline="30000" dirty="0">
                <a:latin typeface="Cambria Math"/>
                <a:cs typeface="Cambria Math"/>
              </a:rPr>
              <a:t>)</a:t>
            </a:r>
            <a:r>
              <a:rPr lang="en-US" dirty="0">
                <a:latin typeface="Cambria Math"/>
                <a:cs typeface="Cambria Math"/>
              </a:rPr>
              <a:t> (mod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	</a:t>
            </a:r>
            <a:r>
              <a:rPr lang="en-US" dirty="0">
                <a:latin typeface="Tahoma" charset="0"/>
                <a:ea typeface="Tahoma" charset="0"/>
                <a:cs typeface="Tahoma" charset="0"/>
              </a:rPr>
              <a:t>, if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dirty="0">
                <a:latin typeface="Tahoma" charset="0"/>
                <a:ea typeface="Tahoma" charset="0"/>
                <a:cs typeface="Tahoma" charset="0"/>
              </a:rPr>
              <a:t> is even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spc="100" dirty="0">
                <a:latin typeface="Cambria Math"/>
                <a:cs typeface="Cambria Math"/>
              </a:rPr>
              <a:t>m</a:t>
            </a:r>
            <a:r>
              <a:rPr lang="en-US" i="1" spc="100" baseline="30000" dirty="0">
                <a:latin typeface="Cambria Math"/>
                <a:cs typeface="Cambria Math"/>
              </a:rPr>
              <a:t>e</a:t>
            </a:r>
            <a:r>
              <a:rPr lang="en-US" dirty="0">
                <a:latin typeface="Cambria Math"/>
                <a:cs typeface="Cambria Math"/>
              </a:rPr>
              <a:t> ≡ </a:t>
            </a:r>
            <a:r>
              <a:rPr lang="en-US" i="1" dirty="0">
                <a:latin typeface="Cambria Math"/>
                <a:cs typeface="Cambria Math"/>
              </a:rPr>
              <a:t>m</a:t>
            </a:r>
            <a:r>
              <a:rPr lang="en-US" dirty="0">
                <a:latin typeface="Cambria Math"/>
                <a:cs typeface="Cambria Math"/>
              </a:rPr>
              <a:t> (</a:t>
            </a:r>
            <a:r>
              <a:rPr lang="en-US" i="1" dirty="0">
                <a:latin typeface="Cambria Math"/>
                <a:cs typeface="Cambria Math"/>
              </a:rPr>
              <a:t>m</a:t>
            </a:r>
            <a:r>
              <a:rPr lang="en-US" baseline="30000" dirty="0">
                <a:latin typeface="Cambria Math"/>
                <a:cs typeface="Cambria Math"/>
              </a:rPr>
              <a:t>2</a:t>
            </a:r>
            <a:r>
              <a:rPr lang="en-US" dirty="0">
                <a:latin typeface="Cambria Math"/>
                <a:cs typeface="Cambria Math"/>
              </a:rPr>
              <a:t> mod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baseline="30000" dirty="0">
                <a:latin typeface="Cambria Math"/>
                <a:cs typeface="Cambria Math"/>
              </a:rPr>
              <a:t>((</a:t>
            </a:r>
            <a:r>
              <a:rPr lang="en-US" i="1" spc="100" baseline="30000" dirty="0">
                <a:latin typeface="Cambria Math"/>
                <a:cs typeface="Cambria Math"/>
              </a:rPr>
              <a:t>e</a:t>
            </a:r>
            <a:r>
              <a:rPr lang="en-US" spc="100" baseline="30000" dirty="0">
                <a:latin typeface="Cambria Math"/>
                <a:cs typeface="Cambria Math"/>
              </a:rPr>
              <a:t>-1</a:t>
            </a:r>
            <a:r>
              <a:rPr lang="en-US" baseline="30000" dirty="0">
                <a:latin typeface="Cambria Math"/>
                <a:cs typeface="Cambria Math"/>
              </a:rPr>
              <a:t>)</a:t>
            </a:r>
            <a:r>
              <a:rPr lang="en-US" spc="100" baseline="30000" dirty="0">
                <a:latin typeface="Cambria Math"/>
                <a:cs typeface="Cambria Math"/>
              </a:rPr>
              <a:t>/2</a:t>
            </a:r>
            <a:r>
              <a:rPr lang="en-US" baseline="30000" dirty="0">
                <a:latin typeface="Cambria Math"/>
                <a:cs typeface="Cambria Math"/>
              </a:rPr>
              <a:t>)</a:t>
            </a:r>
            <a:r>
              <a:rPr lang="en-US" dirty="0">
                <a:latin typeface="Cambria Math"/>
                <a:cs typeface="Cambria Math"/>
              </a:rPr>
              <a:t> (mod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	</a:t>
            </a:r>
            <a:r>
              <a:rPr lang="en-US" dirty="0">
                <a:latin typeface="Tahoma" charset="0"/>
                <a:ea typeface="Tahoma" charset="0"/>
                <a:cs typeface="Tahoma" charset="0"/>
              </a:rPr>
              <a:t>, else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6DA8A-3EA5-EC45-994C-ECDD51D6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Details: Decryption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recipient uses its private key </a:t>
            </a:r>
            <a:r>
              <a:rPr lang="en-US" dirty="0">
                <a:latin typeface="Cambria Math"/>
                <a:cs typeface="Cambria Math"/>
              </a:rPr>
              <a:t>(</a:t>
            </a:r>
            <a:r>
              <a:rPr lang="en-US" i="1" dirty="0">
                <a:latin typeface="Cambria Math"/>
                <a:cs typeface="Cambria Math"/>
              </a:rPr>
              <a:t>d</a:t>
            </a:r>
            <a:r>
              <a:rPr lang="en-US" dirty="0">
                <a:latin typeface="Cambria Math"/>
                <a:cs typeface="Cambria Math"/>
              </a:rPr>
              <a:t>,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dirty="0"/>
              <a:t> to compute: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>
                <a:latin typeface="Cambria Math"/>
                <a:cs typeface="Cambria Math"/>
              </a:rPr>
              <a:t>m</a:t>
            </a:r>
            <a:r>
              <a:rPr lang="en-US" dirty="0">
                <a:latin typeface="Cambria Math"/>
                <a:cs typeface="Cambria Math"/>
              </a:rPr>
              <a:t> ≡ </a:t>
            </a:r>
            <a:r>
              <a:rPr lang="en-US" i="1" spc="100" dirty="0">
                <a:latin typeface="Cambria Math"/>
                <a:cs typeface="Cambria Math"/>
              </a:rPr>
              <a:t>c</a:t>
            </a:r>
            <a:r>
              <a:rPr lang="en-US" i="1" spc="100" baseline="30000" dirty="0">
                <a:latin typeface="Cambria Math"/>
                <a:cs typeface="Cambria Math"/>
              </a:rPr>
              <a:t>d</a:t>
            </a:r>
            <a:r>
              <a:rPr lang="en-US" dirty="0">
                <a:latin typeface="Cambria Math"/>
                <a:cs typeface="Cambria Math"/>
              </a:rPr>
              <a:t> (mod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</a:p>
          <a:p>
            <a:r>
              <a:rPr lang="en-US" dirty="0"/>
              <a:t>This works. Why?</a:t>
            </a:r>
          </a:p>
          <a:p>
            <a:pPr marL="0" indent="0">
              <a:buNone/>
            </a:pPr>
            <a:r>
              <a:rPr lang="en-US" dirty="0">
                <a:latin typeface="Cambria Math"/>
                <a:cs typeface="Cambria Math"/>
              </a:rPr>
              <a:t>	</a:t>
            </a:r>
            <a:r>
              <a:rPr lang="en-US" i="1" spc="100" dirty="0">
                <a:latin typeface="Cambria Math"/>
                <a:cs typeface="Cambria Math"/>
              </a:rPr>
              <a:t>c</a:t>
            </a:r>
            <a:r>
              <a:rPr lang="en-US" i="1" spc="100" baseline="30000" dirty="0">
                <a:latin typeface="Cambria Math"/>
                <a:cs typeface="Cambria Math"/>
              </a:rPr>
              <a:t>d</a:t>
            </a:r>
            <a:r>
              <a:rPr lang="en-US" dirty="0">
                <a:latin typeface="Cambria Math"/>
                <a:cs typeface="Cambria Math"/>
              </a:rPr>
              <a:t> mod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	≡ (</a:t>
            </a:r>
            <a:r>
              <a:rPr lang="en-US" i="1" spc="100" dirty="0">
                <a:latin typeface="Cambria Math"/>
                <a:cs typeface="Cambria Math"/>
              </a:rPr>
              <a:t>m</a:t>
            </a:r>
            <a:r>
              <a:rPr lang="en-US" i="1" spc="100" baseline="30000" dirty="0">
                <a:latin typeface="Cambria Math"/>
                <a:cs typeface="Cambria Math"/>
              </a:rPr>
              <a:t>e</a:t>
            </a:r>
            <a:r>
              <a:rPr lang="en-US" dirty="0">
                <a:latin typeface="Cambria Math"/>
                <a:cs typeface="Cambria Math"/>
              </a:rPr>
              <a:t> mod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i="1" baseline="30000" dirty="0">
                <a:latin typeface="Cambria Math"/>
                <a:cs typeface="Cambria Math"/>
              </a:rPr>
              <a:t>d</a:t>
            </a:r>
            <a:r>
              <a:rPr lang="en-US" dirty="0">
                <a:latin typeface="Cambria Math"/>
                <a:cs typeface="Cambria Math"/>
              </a:rPr>
              <a:t> (mod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ambria Math"/>
                <a:cs typeface="Cambria Math"/>
              </a:rPr>
              <a:t>			≡ </a:t>
            </a:r>
            <a:r>
              <a:rPr lang="en-US" i="1" spc="100" dirty="0">
                <a:latin typeface="Cambria Math"/>
                <a:cs typeface="Cambria Math"/>
              </a:rPr>
              <a:t>m</a:t>
            </a:r>
            <a:r>
              <a:rPr lang="en-US" spc="100" baseline="30000" dirty="0">
                <a:latin typeface="Cambria Math"/>
                <a:cs typeface="Cambria Math"/>
              </a:rPr>
              <a:t>(</a:t>
            </a:r>
            <a:r>
              <a:rPr lang="en-US" i="1" spc="100" baseline="30000" dirty="0" err="1">
                <a:latin typeface="Cambria Math"/>
                <a:cs typeface="Cambria Math"/>
              </a:rPr>
              <a:t>e</a:t>
            </a:r>
            <a:r>
              <a:rPr lang="en-US" spc="100" baseline="30000" dirty="0" err="1">
                <a:latin typeface="Cambria Math"/>
                <a:cs typeface="Cambria Math"/>
              </a:rPr>
              <a:t>⋅</a:t>
            </a:r>
            <a:r>
              <a:rPr lang="en-US" i="1" spc="100" baseline="30000" dirty="0" err="1">
                <a:latin typeface="Cambria Math"/>
                <a:cs typeface="Cambria Math"/>
              </a:rPr>
              <a:t>d</a:t>
            </a:r>
            <a:r>
              <a:rPr lang="en-US" spc="100" baseline="30000" dirty="0">
                <a:latin typeface="Cambria Math"/>
                <a:cs typeface="Cambria Math"/>
              </a:rPr>
              <a:t>)</a:t>
            </a:r>
            <a:r>
              <a:rPr lang="en-US" dirty="0">
                <a:latin typeface="Cambria Math"/>
                <a:cs typeface="Cambria Math"/>
              </a:rPr>
              <a:t> (mod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 )</a:t>
            </a:r>
          </a:p>
          <a:p>
            <a:pPr marL="0" indent="0">
              <a:buNone/>
            </a:pPr>
            <a:r>
              <a:rPr lang="en-US" dirty="0">
                <a:latin typeface="Cambria Math"/>
                <a:cs typeface="Cambria Math"/>
              </a:rPr>
              <a:t>			≡ </a:t>
            </a:r>
            <a:r>
              <a:rPr lang="en-US" i="1" spc="100" dirty="0">
                <a:latin typeface="Cambria Math"/>
                <a:cs typeface="Cambria Math"/>
              </a:rPr>
              <a:t>m</a:t>
            </a:r>
            <a:r>
              <a:rPr lang="en-US" spc="100" baseline="30000" dirty="0">
                <a:latin typeface="Cambria Math"/>
                <a:cs typeface="Cambria Math"/>
              </a:rPr>
              <a:t>(</a:t>
            </a:r>
            <a:r>
              <a:rPr lang="da-DK" i="1" spc="100" baseline="30000" dirty="0">
                <a:latin typeface="Cambria Math"/>
                <a:cs typeface="Cambria Math"/>
              </a:rPr>
              <a:t>k</a:t>
            </a:r>
            <a:r>
              <a:rPr lang="en-US" spc="100" baseline="30000" dirty="0">
                <a:latin typeface="Cambria Math"/>
                <a:cs typeface="Cambria Math"/>
              </a:rPr>
              <a:t>⋅</a:t>
            </a:r>
            <a:r>
              <a:rPr lang="da-DK" spc="100" baseline="30000" dirty="0" err="1">
                <a:latin typeface="Cambria Math"/>
                <a:cs typeface="Cambria Math"/>
              </a:rPr>
              <a:t>φ</a:t>
            </a:r>
            <a:r>
              <a:rPr lang="da-DK" spc="100" baseline="30000" dirty="0">
                <a:latin typeface="Cambria Math"/>
                <a:cs typeface="Cambria Math"/>
              </a:rPr>
              <a:t>(</a:t>
            </a:r>
            <a:r>
              <a:rPr lang="da-DK" i="1" spc="100" baseline="30000" dirty="0">
                <a:latin typeface="Cambria Math"/>
                <a:cs typeface="Cambria Math"/>
              </a:rPr>
              <a:t>n</a:t>
            </a:r>
            <a:r>
              <a:rPr lang="da-DK" spc="100" baseline="30000" dirty="0">
                <a:latin typeface="Cambria Math"/>
                <a:cs typeface="Cambria Math"/>
              </a:rPr>
              <a:t>) + 1</a:t>
            </a:r>
            <a:r>
              <a:rPr lang="en-US" spc="100" baseline="30000" dirty="0">
                <a:latin typeface="Cambria Math"/>
                <a:cs typeface="Cambria Math"/>
              </a:rPr>
              <a:t>)</a:t>
            </a:r>
            <a:r>
              <a:rPr lang="en-US" dirty="0">
                <a:latin typeface="Cambria Math"/>
                <a:cs typeface="Cambria Math"/>
              </a:rPr>
              <a:t> (mod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 )</a:t>
            </a:r>
          </a:p>
          <a:p>
            <a:pPr marL="0" indent="0">
              <a:buNone/>
            </a:pPr>
            <a:r>
              <a:rPr lang="en-US" dirty="0">
                <a:latin typeface="Cambria Math"/>
                <a:cs typeface="Cambria Math"/>
              </a:rPr>
              <a:t>			≡ </a:t>
            </a:r>
            <a:r>
              <a:rPr lang="en-US" i="1" spc="100" dirty="0">
                <a:latin typeface="Cambria Math"/>
                <a:cs typeface="Cambria Math"/>
              </a:rPr>
              <a:t>m</a:t>
            </a:r>
            <a:r>
              <a:rPr lang="en-US" spc="100" dirty="0">
                <a:latin typeface="Cambria Math"/>
                <a:cs typeface="Cambria Math"/>
              </a:rPr>
              <a:t>⋅(</a:t>
            </a:r>
            <a:r>
              <a:rPr lang="en-US" i="1" spc="100" dirty="0">
                <a:latin typeface="Cambria Math"/>
                <a:cs typeface="Cambria Math"/>
              </a:rPr>
              <a:t>m</a:t>
            </a:r>
            <a:r>
              <a:rPr lang="da-DK" spc="100" baseline="30000" dirty="0" err="1">
                <a:latin typeface="Cambria Math"/>
                <a:cs typeface="Cambria Math"/>
              </a:rPr>
              <a:t>φ</a:t>
            </a:r>
            <a:r>
              <a:rPr lang="da-DK" spc="100" baseline="30000" dirty="0">
                <a:latin typeface="Cambria Math"/>
                <a:cs typeface="Cambria Math"/>
              </a:rPr>
              <a:t>(</a:t>
            </a:r>
            <a:r>
              <a:rPr lang="da-DK" i="1" spc="100" baseline="30000" dirty="0">
                <a:latin typeface="Cambria Math"/>
                <a:cs typeface="Cambria Math"/>
              </a:rPr>
              <a:t>n</a:t>
            </a:r>
            <a:r>
              <a:rPr lang="da-DK" spc="100" baseline="30000" dirty="0">
                <a:latin typeface="Cambria Math"/>
                <a:cs typeface="Cambria Math"/>
              </a:rPr>
              <a:t>)</a:t>
            </a:r>
            <a:r>
              <a:rPr lang="en-US" dirty="0">
                <a:latin typeface="Cambria Math"/>
                <a:cs typeface="Cambria Math"/>
              </a:rPr>
              <a:t>)</a:t>
            </a:r>
            <a:r>
              <a:rPr lang="en-US" i="1" baseline="30000" dirty="0">
                <a:latin typeface="Cambria Math"/>
                <a:cs typeface="Cambria Math"/>
              </a:rPr>
              <a:t>k</a:t>
            </a:r>
            <a:r>
              <a:rPr lang="en-US" dirty="0">
                <a:latin typeface="Cambria Math"/>
                <a:cs typeface="Cambria Math"/>
              </a:rPr>
              <a:t> (mod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 )</a:t>
            </a:r>
          </a:p>
          <a:p>
            <a:pPr marL="0" indent="0">
              <a:buNone/>
            </a:pPr>
            <a:r>
              <a:rPr lang="en-US" dirty="0">
                <a:latin typeface="Cambria Math"/>
                <a:cs typeface="Cambria Math"/>
              </a:rPr>
              <a:t>			≡ </a:t>
            </a:r>
            <a:r>
              <a:rPr lang="en-US" i="1" spc="100" dirty="0">
                <a:latin typeface="Cambria Math"/>
                <a:cs typeface="Cambria Math"/>
              </a:rPr>
              <a:t>m</a:t>
            </a:r>
            <a:r>
              <a:rPr lang="en-US" spc="100" baseline="30000" dirty="0">
                <a:latin typeface="Cambria Math"/>
                <a:cs typeface="Cambria Math"/>
              </a:rPr>
              <a:t>1</a:t>
            </a:r>
            <a:r>
              <a:rPr lang="en-US" dirty="0">
                <a:latin typeface="Cambria Math"/>
                <a:cs typeface="Cambria Math"/>
              </a:rPr>
              <a:t> (mod </a:t>
            </a:r>
            <a:r>
              <a:rPr lang="en-US" i="1" dirty="0">
                <a:latin typeface="Cambria Math"/>
                <a:cs typeface="Cambria Math"/>
              </a:rPr>
              <a:t>n</a:t>
            </a:r>
            <a:r>
              <a:rPr lang="en-US" dirty="0">
                <a:latin typeface="Cambria Math"/>
                <a:cs typeface="Cambria Math"/>
              </a:rPr>
              <a:t> )</a:t>
            </a:r>
            <a:endParaRPr lang="en-US" i="1" dirty="0">
              <a:latin typeface="Cambria Math"/>
              <a:cs typeface="Cambria Math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9E806-B6C3-584C-A0BB-B87DD6AF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95</a:t>
            </a:fld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E8D2C262-45EA-464C-97C6-8F093D7A362A}"/>
              </a:ext>
            </a:extLst>
          </p:cNvPr>
          <p:cNvSpPr/>
          <p:nvPr/>
        </p:nvSpPr>
        <p:spPr>
          <a:xfrm>
            <a:off x="7126665" y="3808429"/>
            <a:ext cx="3704856" cy="2615155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37160" rIns="0" bIns="0" rtlCol="0" anchor="ctr" anchorCtr="1">
            <a:noAutofit/>
          </a:bodyPr>
          <a:lstStyle/>
          <a:p>
            <a:r>
              <a:rPr lang="en-US" sz="2400" i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e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⋅</a:t>
            </a:r>
            <a:r>
              <a:rPr lang="en-US" sz="2400" i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d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 = 1 (mod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φ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))</a:t>
            </a: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	⇒ there is integer </a:t>
            </a:r>
            <a:r>
              <a:rPr lang="en-US" sz="2400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s.t.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2400" i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⋅</a:t>
            </a:r>
            <a:r>
              <a:rPr lang="en-US" sz="2400" i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sz="2400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φ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) + 1</a:t>
            </a: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  <a:p>
            <a:r>
              <a:rPr lang="en-US" sz="2400" i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m</a:t>
            </a:r>
            <a:r>
              <a:rPr lang="en-US" sz="2400" baseline="30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φ</a:t>
            </a:r>
            <a:r>
              <a:rPr lang="en-US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lang="en-US" sz="2400" i="1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n</a:t>
            </a:r>
            <a:r>
              <a:rPr lang="en-US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 = 1 (Euler’s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thm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RSA as described is </a:t>
            </a:r>
            <a:r>
              <a:rPr lang="en-US" b="1" dirty="0"/>
              <a:t>NOT</a:t>
            </a:r>
            <a:r>
              <a:rPr lang="en-US" dirty="0"/>
              <a:t> secure</a:t>
            </a:r>
            <a:br>
              <a:rPr lang="en-US" dirty="0"/>
            </a:br>
            <a:r>
              <a:rPr lang="en-US" sz="2800" dirty="0"/>
              <a:t>Proper use as TDF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</a:pPr>
            <a:r>
              <a:rPr lang="en-US" dirty="0"/>
              <a:t>(G, F, F</a:t>
            </a:r>
            <a:r>
              <a:rPr lang="en-US" baseline="30000" dirty="0"/>
              <a:t>-1</a:t>
            </a:r>
            <a:r>
              <a:rPr lang="en-US" dirty="0"/>
              <a:t>):    secure TDF   X ⟶ Y       </a:t>
            </a:r>
          </a:p>
          <a:p>
            <a:pPr>
              <a:spcBef>
                <a:spcPts val="1176"/>
              </a:spcBef>
            </a:pPr>
            <a:r>
              <a:rPr lang="en-US" dirty="0"/>
              <a:t>(</a:t>
            </a:r>
            <a:r>
              <a:rPr lang="en-US" dirty="0" err="1"/>
              <a:t>E</a:t>
            </a:r>
            <a:r>
              <a:rPr lang="en-US" baseline="-25000" dirty="0" err="1"/>
              <a:t>s</a:t>
            </a:r>
            <a:r>
              <a:rPr lang="en-US" dirty="0"/>
              <a:t>, D</a:t>
            </a:r>
            <a:r>
              <a:rPr lang="en-US" baseline="-25000" dirty="0"/>
              <a:t>s</a:t>
            </a:r>
            <a:r>
              <a:rPr lang="en-US" dirty="0"/>
              <a:t>) :   </a:t>
            </a:r>
            <a:r>
              <a:rPr lang="en-US" dirty="0" err="1"/>
              <a:t>symm</a:t>
            </a:r>
            <a:r>
              <a:rPr lang="en-US" dirty="0"/>
              <a:t>. auth. encryption with keys in K</a:t>
            </a:r>
          </a:p>
          <a:p>
            <a:pPr>
              <a:spcBef>
                <a:spcPts val="1176"/>
              </a:spcBef>
            </a:pPr>
            <a:r>
              <a:rPr lang="en-US" dirty="0"/>
              <a:t>H: X ⟶ K   a hash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821712" y="3835403"/>
            <a:ext cx="4045688" cy="2539999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latin typeface="Tahoma"/>
                <a:cs typeface="Tahoma"/>
              </a:rPr>
              <a:t>E</a:t>
            </a:r>
            <a:r>
              <a:rPr lang="en-US" b="1" u="sng" dirty="0">
                <a:latin typeface="Tahoma"/>
                <a:cs typeface="Tahoma"/>
              </a:rPr>
              <a:t>(</a:t>
            </a:r>
            <a:r>
              <a:rPr lang="en-US" sz="2400" b="1" u="sng" dirty="0">
                <a:latin typeface="Tahoma"/>
                <a:cs typeface="Tahoma"/>
              </a:rPr>
              <a:t> </a:t>
            </a:r>
            <a:r>
              <a:rPr lang="en-US" sz="2400" b="1" u="sng" dirty="0" err="1">
                <a:latin typeface="Tahoma"/>
                <a:cs typeface="Tahoma"/>
              </a:rPr>
              <a:t>pk</a:t>
            </a:r>
            <a:r>
              <a:rPr lang="en-US" sz="2400" b="1" u="sng" dirty="0">
                <a:latin typeface="Tahoma"/>
                <a:cs typeface="Tahoma"/>
              </a:rPr>
              <a:t>, m</a:t>
            </a:r>
            <a:r>
              <a:rPr lang="en-US" b="1" u="sng" dirty="0">
                <a:latin typeface="Tahoma"/>
                <a:cs typeface="Tahoma"/>
              </a:rPr>
              <a:t>)</a:t>
            </a:r>
            <a:r>
              <a:rPr lang="en-US" b="1" dirty="0">
                <a:latin typeface="Tahoma"/>
                <a:cs typeface="Tahoma"/>
              </a:rPr>
              <a:t> </a:t>
            </a:r>
            <a:r>
              <a:rPr lang="en-US" sz="2400" b="1" dirty="0">
                <a:latin typeface="Tahoma"/>
                <a:cs typeface="Tahoma"/>
              </a:rPr>
              <a:t>:</a:t>
            </a:r>
          </a:p>
          <a:p>
            <a:pPr marL="0" indent="0">
              <a:buNone/>
              <a:tabLst>
                <a:tab pos="455613" algn="l"/>
                <a:tab pos="1947863" algn="l"/>
              </a:tabLst>
            </a:pPr>
            <a:r>
              <a:rPr lang="en-US" sz="2400" dirty="0">
                <a:latin typeface="Tahoma"/>
                <a:cs typeface="Tahoma"/>
              </a:rPr>
              <a:t>	x ⟵ X,    	y ⟵ F(</a:t>
            </a:r>
            <a:r>
              <a:rPr lang="en-US" sz="2400" dirty="0" err="1">
                <a:latin typeface="Tahoma"/>
                <a:cs typeface="Tahoma"/>
              </a:rPr>
              <a:t>pk</a:t>
            </a:r>
            <a:r>
              <a:rPr lang="en-US" sz="2400" dirty="0">
                <a:latin typeface="Tahoma"/>
                <a:cs typeface="Tahoma"/>
              </a:rPr>
              <a:t>, x)</a:t>
            </a:r>
          </a:p>
          <a:p>
            <a:pPr marL="0" indent="0" defTabSz="1033463">
              <a:buNone/>
              <a:tabLst>
                <a:tab pos="455613" algn="l"/>
                <a:tab pos="1947863" algn="l"/>
              </a:tabLst>
            </a:pPr>
            <a:r>
              <a:rPr lang="en-US" sz="2400" dirty="0">
                <a:latin typeface="Tahoma"/>
                <a:cs typeface="Tahoma"/>
              </a:rPr>
              <a:t>	k ⟵ H(x),  	c ⟵ </a:t>
            </a:r>
            <a:r>
              <a:rPr lang="en-US" sz="2400" dirty="0" err="1">
                <a:latin typeface="Tahoma"/>
                <a:cs typeface="Tahoma"/>
              </a:rPr>
              <a:t>E</a:t>
            </a:r>
            <a:r>
              <a:rPr lang="en-US" sz="2400" baseline="-25000" dirty="0" err="1">
                <a:latin typeface="Tahoma"/>
                <a:cs typeface="Tahoma"/>
              </a:rPr>
              <a:t>s</a:t>
            </a:r>
            <a:r>
              <a:rPr lang="en-US" sz="2400" dirty="0">
                <a:latin typeface="Tahoma"/>
                <a:cs typeface="Tahoma"/>
              </a:rPr>
              <a:t>(k, m)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2400" dirty="0">
                <a:latin typeface="Tahoma"/>
                <a:cs typeface="Tahoma"/>
              </a:rPr>
              <a:t>	output   (y, c)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172200" y="3835403"/>
            <a:ext cx="4191000" cy="2539999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tabLst>
                <a:tab pos="455613" algn="l"/>
              </a:tabLst>
            </a:pPr>
            <a:r>
              <a:rPr lang="en-US" sz="2400" b="1" u="sng" dirty="0">
                <a:latin typeface="Tahoma"/>
                <a:cs typeface="Tahoma"/>
              </a:rPr>
              <a:t>D</a:t>
            </a:r>
            <a:r>
              <a:rPr lang="en-US" b="1" u="sng" dirty="0">
                <a:latin typeface="Tahoma"/>
                <a:cs typeface="Tahoma"/>
              </a:rPr>
              <a:t>(</a:t>
            </a:r>
            <a:r>
              <a:rPr lang="en-US" sz="2400" b="1" u="sng" dirty="0">
                <a:latin typeface="Tahoma"/>
                <a:cs typeface="Tahoma"/>
              </a:rPr>
              <a:t> </a:t>
            </a:r>
            <a:r>
              <a:rPr lang="en-US" sz="2400" b="1" u="sng" dirty="0" err="1">
                <a:latin typeface="Tahoma"/>
                <a:cs typeface="Tahoma"/>
              </a:rPr>
              <a:t>sk</a:t>
            </a:r>
            <a:r>
              <a:rPr lang="en-US" sz="2400" b="1" u="sng" dirty="0">
                <a:latin typeface="Tahoma"/>
                <a:cs typeface="Tahoma"/>
              </a:rPr>
              <a:t>, (</a:t>
            </a:r>
            <a:r>
              <a:rPr lang="en-US" sz="2400" b="1" u="sng" dirty="0" err="1">
                <a:latin typeface="Tahoma"/>
                <a:cs typeface="Tahoma"/>
              </a:rPr>
              <a:t>y,c</a:t>
            </a:r>
            <a:r>
              <a:rPr lang="en-US" sz="2400" b="1" u="sng" dirty="0">
                <a:latin typeface="Tahoma"/>
                <a:cs typeface="Tahoma"/>
              </a:rPr>
              <a:t>) </a:t>
            </a:r>
            <a:r>
              <a:rPr lang="en-US" b="1" u="sng" dirty="0">
                <a:latin typeface="Tahoma"/>
                <a:cs typeface="Tahoma"/>
              </a:rPr>
              <a:t>)</a:t>
            </a:r>
            <a:r>
              <a:rPr lang="en-US" b="1" dirty="0">
                <a:latin typeface="Tahoma"/>
                <a:cs typeface="Tahoma"/>
              </a:rPr>
              <a:t> </a:t>
            </a:r>
            <a:r>
              <a:rPr lang="en-US" sz="2400" b="1" dirty="0">
                <a:latin typeface="Tahoma"/>
                <a:cs typeface="Tahoma"/>
              </a:rPr>
              <a:t>:</a:t>
            </a:r>
          </a:p>
          <a:p>
            <a:pPr marL="0" indent="0">
              <a:buNone/>
              <a:tabLst>
                <a:tab pos="455613" algn="l"/>
                <a:tab pos="1947863" algn="l"/>
              </a:tabLst>
            </a:pPr>
            <a:r>
              <a:rPr lang="en-US" sz="2400" dirty="0">
                <a:latin typeface="Tahoma"/>
                <a:cs typeface="Tahoma"/>
              </a:rPr>
              <a:t>	x ⟵ F</a:t>
            </a:r>
            <a:r>
              <a:rPr lang="en-US" sz="2400" baseline="30000" dirty="0">
                <a:latin typeface="Tahoma"/>
                <a:cs typeface="Tahoma"/>
              </a:rPr>
              <a:t>-1</a:t>
            </a:r>
            <a:r>
              <a:rPr lang="en-US" sz="2400" dirty="0">
                <a:latin typeface="Tahoma"/>
                <a:cs typeface="Tahoma"/>
              </a:rPr>
              <a:t>(</a:t>
            </a:r>
            <a:r>
              <a:rPr lang="en-US" sz="2400" dirty="0" err="1">
                <a:latin typeface="Tahoma"/>
                <a:cs typeface="Tahoma"/>
              </a:rPr>
              <a:t>sk</a:t>
            </a:r>
            <a:r>
              <a:rPr lang="en-US" sz="2400" dirty="0">
                <a:latin typeface="Tahoma"/>
                <a:cs typeface="Tahoma"/>
              </a:rPr>
              <a:t>, y),</a:t>
            </a:r>
          </a:p>
          <a:p>
            <a:pPr marL="0" indent="0">
              <a:buNone/>
              <a:tabLst>
                <a:tab pos="455613" algn="l"/>
                <a:tab pos="1947863" algn="l"/>
              </a:tabLst>
            </a:pPr>
            <a:r>
              <a:rPr lang="en-US" sz="2400" dirty="0">
                <a:latin typeface="Tahoma"/>
                <a:cs typeface="Tahoma"/>
              </a:rPr>
              <a:t>	k ⟵ H(x),   m ⟵ D</a:t>
            </a:r>
            <a:r>
              <a:rPr lang="en-US" sz="2400" baseline="-25000" dirty="0">
                <a:latin typeface="Tahoma"/>
                <a:cs typeface="Tahoma"/>
              </a:rPr>
              <a:t>s</a:t>
            </a:r>
            <a:r>
              <a:rPr lang="en-US" sz="2400" dirty="0">
                <a:latin typeface="Tahoma"/>
                <a:cs typeface="Tahoma"/>
              </a:rPr>
              <a:t>(k, c)</a:t>
            </a:r>
          </a:p>
          <a:p>
            <a:pPr marL="0" indent="0">
              <a:buNone/>
              <a:tabLst>
                <a:tab pos="455613" algn="l"/>
              </a:tabLst>
            </a:pPr>
            <a:r>
              <a:rPr lang="en-US" sz="2400" dirty="0">
                <a:latin typeface="Tahoma"/>
                <a:cs typeface="Tahoma"/>
              </a:rPr>
              <a:t>	output   m</a:t>
            </a:r>
          </a:p>
          <a:p>
            <a:pPr marL="0" indent="0">
              <a:buNone/>
              <a:tabLst>
                <a:tab pos="455613" algn="l"/>
              </a:tabLst>
            </a:pPr>
            <a:endParaRPr lang="en-US" sz="2400" dirty="0"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2293" y="4292650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ahoma"/>
                <a:cs typeface="Tahoma"/>
              </a:rPr>
              <a:t>Rnd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4DE3D7-350B-2740-9B64-76F773CD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3217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lengths</a:t>
            </a:r>
          </a:p>
        </p:txBody>
      </p:sp>
      <p:sp>
        <p:nvSpPr>
          <p:cNvPr id="561155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Security of public key system should be comparable to security of symmetric cipher: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					    RSA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u="sng" dirty="0">
                <a:solidFill>
                  <a:srgbClr val="000000"/>
                </a:solidFill>
              </a:rPr>
              <a:t>Cipher key-size</a:t>
            </a: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en-US" u="sng" dirty="0">
                <a:solidFill>
                  <a:srgbClr val="000000"/>
                </a:solidFill>
              </a:rPr>
              <a:t>Modulus size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		   80 bits			   1024 bits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		  128 bits			  3072 bits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		  256 bits (AES)		  </a:t>
            </a:r>
            <a:r>
              <a:rPr lang="en-US" b="1" u="sng" dirty="0">
                <a:solidFill>
                  <a:srgbClr val="000000"/>
                </a:solidFill>
              </a:rPr>
              <a:t>15360</a:t>
            </a:r>
            <a:r>
              <a:rPr lang="en-US" dirty="0">
                <a:solidFill>
                  <a:srgbClr val="000000"/>
                </a:solidFill>
              </a:rPr>
              <a:t> bits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366A3-C84A-A54A-8222-BC2571A3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8FD74-77C4-8745-8E60-E01215A6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7615-D4E4-E34D-AB9C-AA2FFBA9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581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Details: Encryption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Choose two distinct prime numbers, such as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p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= 61</a:t>
            </a:r>
            <a:r>
              <a:rPr lang="en-US" dirty="0"/>
              <a:t> and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q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= 53</a:t>
            </a:r>
          </a:p>
          <a:p>
            <a:r>
              <a:rPr lang="en-US" dirty="0"/>
              <a:t>Compute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= </a:t>
            </a:r>
            <a:r>
              <a:rPr lang="en-US" i="1" dirty="0" err="1">
                <a:latin typeface="Cambria Math" charset="0"/>
                <a:ea typeface="Cambria Math" charset="0"/>
                <a:cs typeface="Cambria Math" charset="0"/>
              </a:rPr>
              <a:t>p</a:t>
            </a:r>
            <a:r>
              <a:rPr lang="en-US" i="1" spc="100" dirty="0" err="1">
                <a:latin typeface="Cambria Math"/>
                <a:cs typeface="Cambria Math"/>
              </a:rPr>
              <a:t>⋅</a:t>
            </a:r>
            <a:r>
              <a:rPr lang="en-US" i="1" dirty="0" err="1">
                <a:latin typeface="Cambria Math" charset="0"/>
                <a:ea typeface="Cambria Math" charset="0"/>
                <a:cs typeface="Cambria Math" charset="0"/>
              </a:rPr>
              <a:t>q</a:t>
            </a:r>
            <a:r>
              <a:rPr lang="en-US" dirty="0"/>
              <a:t> giving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= 61×53 = 3233</a:t>
            </a:r>
          </a:p>
          <a:p>
            <a:r>
              <a:rPr lang="en-US" dirty="0"/>
              <a:t>Compute the totient of the product as </a:t>
            </a:r>
            <a:r>
              <a:rPr lang="en-US" dirty="0" err="1">
                <a:latin typeface="Cambria Math" charset="0"/>
                <a:ea typeface="Cambria Math" charset="0"/>
                <a:cs typeface="Cambria Math" charset="0"/>
              </a:rPr>
              <a:t>φ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(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) = (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p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− 1)(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q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− 1) </a:t>
            </a:r>
            <a:r>
              <a:rPr lang="en-US" dirty="0"/>
              <a:t>giving</a:t>
            </a:r>
            <a:br>
              <a:rPr lang="en-US" dirty="0"/>
            </a:br>
            <a:r>
              <a:rPr lang="en-US" dirty="0" err="1">
                <a:latin typeface="Cambria Math" charset="0"/>
                <a:ea typeface="Cambria Math" charset="0"/>
                <a:cs typeface="Cambria Math" charset="0"/>
              </a:rPr>
              <a:t>φ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(3233) = (61 - 1)(53 - 1) = 3120</a:t>
            </a:r>
          </a:p>
          <a:p>
            <a:r>
              <a:rPr lang="en-US" dirty="0"/>
              <a:t>Choose any number 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1 &lt;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&lt; 3120</a:t>
            </a:r>
            <a:r>
              <a:rPr lang="en-US" dirty="0"/>
              <a:t> that is relative prime to 3120; let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= 17</a:t>
            </a:r>
          </a:p>
          <a:p>
            <a:pPr lvl="1"/>
            <a:r>
              <a:rPr lang="en-US" dirty="0"/>
              <a:t>Choosing a prime number for e leaves us only to check that e is not a divisor of 3120</a:t>
            </a:r>
          </a:p>
          <a:p>
            <a:r>
              <a:rPr lang="en-US" dirty="0"/>
              <a:t>Compute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d</a:t>
            </a:r>
            <a:r>
              <a:rPr lang="en-US" dirty="0"/>
              <a:t>, the modular multiplicative inverse of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e (mod </a:t>
            </a:r>
            <a:r>
              <a:rPr lang="en-US" i="1" dirty="0" err="1">
                <a:latin typeface="Cambria Math" charset="0"/>
                <a:ea typeface="Cambria Math" charset="0"/>
                <a:cs typeface="Cambria Math" charset="0"/>
              </a:rPr>
              <a:t>φ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(n))</a:t>
            </a:r>
            <a:r>
              <a:rPr lang="en-US" dirty="0"/>
              <a:t> yielding</a:t>
            </a:r>
            <a:br>
              <a:rPr lang="en-US" dirty="0"/>
            </a:br>
            <a:r>
              <a:rPr lang="en-US" dirty="0" err="1">
                <a:latin typeface="Cambria Math" charset="0"/>
                <a:ea typeface="Cambria Math" charset="0"/>
                <a:cs typeface="Cambria Math" charset="0"/>
              </a:rPr>
              <a:t>d</a:t>
            </a:r>
            <a:r>
              <a:rPr lang="en-US" i="1" spc="100" dirty="0" err="1">
                <a:latin typeface="Cambria Math" charset="0"/>
                <a:ea typeface="Cambria Math" charset="0"/>
                <a:cs typeface="Cambria Math" charset="0"/>
              </a:rPr>
              <a:t>⋅</a:t>
            </a:r>
            <a:r>
              <a:rPr lang="en-US" dirty="0" err="1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mod  </a:t>
            </a:r>
            <a:r>
              <a:rPr lang="en-US" dirty="0" err="1">
                <a:latin typeface="Cambria Math" charset="0"/>
                <a:ea typeface="Cambria Math" charset="0"/>
                <a:cs typeface="Cambria Math" charset="0"/>
              </a:rPr>
              <a:t>φ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(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) = 1    ⇒   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d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= 2753</a:t>
            </a:r>
          </a:p>
          <a:p>
            <a:r>
              <a:rPr lang="en-US" dirty="0"/>
              <a:t>The </a:t>
            </a:r>
            <a:r>
              <a:rPr lang="en-US" b="1" dirty="0"/>
              <a:t>public key </a:t>
            </a:r>
            <a:r>
              <a:rPr lang="en-US" dirty="0"/>
              <a:t>is 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(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= 3233,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e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= 17)</a:t>
            </a:r>
          </a:p>
          <a:p>
            <a:r>
              <a:rPr lang="en-US" dirty="0"/>
              <a:t>The </a:t>
            </a:r>
            <a:r>
              <a:rPr lang="en-US" b="1" dirty="0"/>
              <a:t>private key</a:t>
            </a:r>
            <a:r>
              <a:rPr lang="en-US" dirty="0"/>
              <a:t> is 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(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= 3233,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d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= 2753)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73DF4-CF4E-9E40-A2AB-299010E2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2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Details: Encryption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encrypt 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m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= 65</a:t>
            </a:r>
            <a:r>
              <a:rPr lang="en-US" dirty="0"/>
              <a:t>, we calculate</a:t>
            </a:r>
            <a:br>
              <a:rPr lang="en-US" dirty="0"/>
            </a:b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c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= 65</a:t>
            </a:r>
            <a:r>
              <a:rPr lang="en-US" baseline="30000" dirty="0">
                <a:latin typeface="Cambria Math" charset="0"/>
                <a:ea typeface="Cambria Math" charset="0"/>
                <a:cs typeface="Cambria Math" charset="0"/>
              </a:rPr>
              <a:t>17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(mod 3233) = 2790</a:t>
            </a:r>
          </a:p>
          <a:p>
            <a:r>
              <a:rPr lang="en-US" dirty="0"/>
              <a:t>Via modular exponentiation by squaring:</a:t>
            </a:r>
          </a:p>
          <a:p>
            <a:pPr lvl="1"/>
            <a:r>
              <a:rPr lang="en-US" dirty="0"/>
              <a:t>Note: each congruence is 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(mod 3233)</a:t>
            </a:r>
            <a:r>
              <a:rPr lang="en-US" dirty="0"/>
              <a:t>, omitted below</a:t>
            </a:r>
          </a:p>
          <a:p>
            <a:pPr marL="0" indent="0">
              <a:buNone/>
            </a:pPr>
            <a:r>
              <a:rPr lang="en-US" dirty="0">
                <a:latin typeface="Cambria Math"/>
                <a:cs typeface="Cambria Math"/>
              </a:rPr>
              <a:t>65</a:t>
            </a:r>
            <a:r>
              <a:rPr lang="en-US" baseline="30000" dirty="0">
                <a:latin typeface="Cambria Math"/>
                <a:cs typeface="Cambria Math"/>
              </a:rPr>
              <a:t>17</a:t>
            </a:r>
            <a:r>
              <a:rPr lang="en-US" dirty="0">
                <a:latin typeface="Cambria Math"/>
                <a:cs typeface="Cambria Math"/>
              </a:rPr>
              <a:t>	≡ 65 (65</a:t>
            </a:r>
            <a:r>
              <a:rPr lang="en-US" baseline="30000" dirty="0">
                <a:latin typeface="Cambria Math"/>
                <a:cs typeface="Cambria Math"/>
              </a:rPr>
              <a:t>2</a:t>
            </a:r>
            <a:r>
              <a:rPr lang="en-US" dirty="0">
                <a:latin typeface="Cambria Math"/>
                <a:cs typeface="Cambria Math"/>
              </a:rPr>
              <a:t> mod 3233)</a:t>
            </a:r>
            <a:r>
              <a:rPr lang="en-US" baseline="30000" dirty="0">
                <a:latin typeface="Cambria Math"/>
                <a:cs typeface="Cambria Math"/>
              </a:rPr>
              <a:t>8</a:t>
            </a:r>
            <a:r>
              <a:rPr lang="en-US" dirty="0">
                <a:latin typeface="Cambria Math"/>
                <a:cs typeface="Cambria Math"/>
              </a:rPr>
              <a:t> 		≡ 65 ⋅ 992</a:t>
            </a:r>
            <a:r>
              <a:rPr lang="en-US" baseline="30000" dirty="0">
                <a:latin typeface="Cambria Math"/>
                <a:cs typeface="Cambria Math"/>
              </a:rPr>
              <a:t>8</a:t>
            </a:r>
          </a:p>
          <a:p>
            <a:pPr marL="0" indent="0">
              <a:buNone/>
            </a:pPr>
            <a:r>
              <a:rPr lang="en-US" dirty="0">
                <a:latin typeface="Cambria Math"/>
                <a:cs typeface="Cambria Math"/>
              </a:rPr>
              <a:t>	≡ 65 (992</a:t>
            </a:r>
            <a:r>
              <a:rPr lang="en-US" baseline="30000" dirty="0">
                <a:latin typeface="Cambria Math"/>
                <a:cs typeface="Cambria Math"/>
              </a:rPr>
              <a:t>2</a:t>
            </a:r>
            <a:r>
              <a:rPr lang="en-US" dirty="0">
                <a:latin typeface="Cambria Math"/>
                <a:cs typeface="Cambria Math"/>
              </a:rPr>
              <a:t> mod 3233)</a:t>
            </a:r>
            <a:r>
              <a:rPr lang="en-US" baseline="30000" dirty="0">
                <a:latin typeface="Cambria Math"/>
                <a:cs typeface="Cambria Math"/>
              </a:rPr>
              <a:t>4</a:t>
            </a:r>
            <a:r>
              <a:rPr lang="en-US" dirty="0">
                <a:latin typeface="Cambria Math"/>
                <a:cs typeface="Cambria Math"/>
              </a:rPr>
              <a:t> 		≡ 65 ⋅ 1232</a:t>
            </a:r>
            <a:r>
              <a:rPr lang="en-US" baseline="30000" dirty="0">
                <a:latin typeface="Cambria Math"/>
                <a:cs typeface="Cambria Math"/>
              </a:rPr>
              <a:t>4</a:t>
            </a:r>
          </a:p>
          <a:p>
            <a:pPr marL="0" indent="0">
              <a:buNone/>
            </a:pPr>
            <a:r>
              <a:rPr lang="en-US" dirty="0">
                <a:latin typeface="Cambria Math"/>
                <a:cs typeface="Cambria Math"/>
              </a:rPr>
              <a:t>	≡ 65 (1232</a:t>
            </a:r>
            <a:r>
              <a:rPr lang="en-US" baseline="30000" dirty="0">
                <a:latin typeface="Cambria Math"/>
                <a:cs typeface="Cambria Math"/>
              </a:rPr>
              <a:t>2</a:t>
            </a:r>
            <a:r>
              <a:rPr lang="en-US" dirty="0">
                <a:latin typeface="Cambria Math"/>
                <a:cs typeface="Cambria Math"/>
              </a:rPr>
              <a:t> mod 3233)</a:t>
            </a:r>
            <a:r>
              <a:rPr lang="en-US" baseline="30000" dirty="0">
                <a:latin typeface="Cambria Math"/>
                <a:cs typeface="Cambria Math"/>
              </a:rPr>
              <a:t>2</a:t>
            </a:r>
            <a:r>
              <a:rPr lang="en-US" dirty="0">
                <a:latin typeface="Cambria Math"/>
                <a:cs typeface="Cambria Math"/>
              </a:rPr>
              <a:t> 		≡ 65 ⋅ 1547</a:t>
            </a:r>
            <a:r>
              <a:rPr lang="en-US" baseline="30000" dirty="0">
                <a:latin typeface="Cambria Math"/>
                <a:cs typeface="Cambria Math"/>
              </a:rPr>
              <a:t>2</a:t>
            </a:r>
          </a:p>
          <a:p>
            <a:pPr marL="0" indent="0">
              <a:buNone/>
            </a:pPr>
            <a:r>
              <a:rPr lang="en-US" dirty="0">
                <a:latin typeface="Cambria Math"/>
                <a:cs typeface="Cambria Math"/>
              </a:rPr>
              <a:t>	≡ 65 (1547</a:t>
            </a:r>
            <a:r>
              <a:rPr lang="en-US" baseline="30000" dirty="0">
                <a:latin typeface="Cambria Math"/>
                <a:cs typeface="Cambria Math"/>
              </a:rPr>
              <a:t>2</a:t>
            </a:r>
            <a:r>
              <a:rPr lang="en-US" dirty="0">
                <a:latin typeface="Cambria Math"/>
                <a:cs typeface="Cambria Math"/>
              </a:rPr>
              <a:t> mod 3233)		≡ 65 ⋅ 789</a:t>
            </a:r>
          </a:p>
          <a:p>
            <a:pPr marL="0" indent="0">
              <a:buNone/>
            </a:pPr>
            <a:r>
              <a:rPr lang="en-US" dirty="0">
                <a:latin typeface="Cambria Math"/>
                <a:cs typeface="Cambria Math"/>
              </a:rPr>
              <a:t>	≡ 2790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1033-1673-4642-90FA-2FFAFF71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canini-teaching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mcanini-teaching.thmx</Template>
  <TotalTime>8135</TotalTime>
  <Words>7491</Words>
  <Application>Microsoft Macintosh PowerPoint</Application>
  <PresentationFormat>Widescreen</PresentationFormat>
  <Paragraphs>1290</Paragraphs>
  <Slides>99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1" baseType="lpstr">
      <vt:lpstr>Arial</vt:lpstr>
      <vt:lpstr>Calibri</vt:lpstr>
      <vt:lpstr>Cambria Math</vt:lpstr>
      <vt:lpstr>Courier New</vt:lpstr>
      <vt:lpstr>Rockwell</vt:lpstr>
      <vt:lpstr>Tahoma</vt:lpstr>
      <vt:lpstr>Times</vt:lpstr>
      <vt:lpstr>Times New Roman</vt:lpstr>
      <vt:lpstr>Verdana</vt:lpstr>
      <vt:lpstr>Wingdings</vt:lpstr>
      <vt:lpstr>mcanini-teaching</vt:lpstr>
      <vt:lpstr>Equation</vt:lpstr>
      <vt:lpstr>Cryptography</vt:lpstr>
      <vt:lpstr>Cryptography overview</vt:lpstr>
      <vt:lpstr>Cryptography </vt:lpstr>
      <vt:lpstr>Terminology</vt:lpstr>
      <vt:lpstr>Cryptography is everywhere</vt:lpstr>
      <vt:lpstr>Secure communication</vt:lpstr>
      <vt:lpstr>Secure Sockets Layer / TLS</vt:lpstr>
      <vt:lpstr>Protected files on disk</vt:lpstr>
      <vt:lpstr>Things To Remember</vt:lpstr>
      <vt:lpstr>Symmetric-key cryptography</vt:lpstr>
      <vt:lpstr>Build block: sym.-key encryption</vt:lpstr>
      <vt:lpstr>Use Cases</vt:lpstr>
      <vt:lpstr>Symmetric Ciphers: definition</vt:lpstr>
      <vt:lpstr>Stream vs. Block Ciphers</vt:lpstr>
      <vt:lpstr>Stream Ciphers: The One Time Pad (Vernam 1917)</vt:lpstr>
      <vt:lpstr>Stream ciphers (single key use)</vt:lpstr>
      <vt:lpstr>Dangers in using stream ciphers</vt:lpstr>
      <vt:lpstr>What is a secure cipher?</vt:lpstr>
      <vt:lpstr>Model of the attacker (also for PK)</vt:lpstr>
      <vt:lpstr>Block Ciphers</vt:lpstr>
      <vt:lpstr>Building a block cipher</vt:lpstr>
      <vt:lpstr>Block Ciphers Built by Iteration</vt:lpstr>
      <vt:lpstr>DES challenge</vt:lpstr>
      <vt:lpstr>Triple-DES</vt:lpstr>
      <vt:lpstr>Advanced Encryption Standard (AES)</vt:lpstr>
      <vt:lpstr>Incorrect use of block ciphers</vt:lpstr>
      <vt:lpstr>In pictures</vt:lpstr>
      <vt:lpstr>Correct use of block ciphers I:  CBC mode</vt:lpstr>
      <vt:lpstr>Use cases:   how to choose an IV</vt:lpstr>
      <vt:lpstr>In pictures</vt:lpstr>
      <vt:lpstr>Correct use of block ciphers II:  CTR mode</vt:lpstr>
      <vt:lpstr>Performance</vt:lpstr>
      <vt:lpstr>Crypto hash functions</vt:lpstr>
      <vt:lpstr>Hash Algorithms</vt:lpstr>
      <vt:lpstr>Cryptographic Hashes</vt:lpstr>
      <vt:lpstr>Desired Properties</vt:lpstr>
      <vt:lpstr>Collision resistance</vt:lpstr>
      <vt:lpstr>Birthday Paradox</vt:lpstr>
      <vt:lpstr>Birthday Paradox Rule of Thumb</vt:lpstr>
      <vt:lpstr>Generic attack on C.R. functions</vt:lpstr>
      <vt:lpstr>The birthday paradox</vt:lpstr>
      <vt:lpstr>PowerPoint Presentation</vt:lpstr>
      <vt:lpstr>Generic attack</vt:lpstr>
      <vt:lpstr>Sample C.R. hash functions: Crypto++  5.6.0 [ Wei Dai ]</vt:lpstr>
      <vt:lpstr>Integrity</vt:lpstr>
      <vt:lpstr>Message Integrity</vt:lpstr>
      <vt:lpstr>Message Integrity: MACs</vt:lpstr>
      <vt:lpstr>Integrity requires a secret key</vt:lpstr>
      <vt:lpstr>Secure MACs</vt:lpstr>
      <vt:lpstr>Secure PRF   ⇒   Secure MAC</vt:lpstr>
      <vt:lpstr>Construction 1:   ECBC (Encrypt-last-block CBC-MAC)</vt:lpstr>
      <vt:lpstr>Construction 2: HMAC (Hash-MAC)</vt:lpstr>
      <vt:lpstr>SHA-256:    Merkle-Damgard</vt:lpstr>
      <vt:lpstr>Construction 3:  PMAC – parallel MAC</vt:lpstr>
      <vt:lpstr>Authenticated encryption</vt:lpstr>
      <vt:lpstr>Combining MAC and ENC (CCA)</vt:lpstr>
      <vt:lpstr>Trusted 3rd Parties</vt:lpstr>
      <vt:lpstr>Problems with Shared Key Crypto</vt:lpstr>
      <vt:lpstr>Key Management</vt:lpstr>
      <vt:lpstr>A better solution</vt:lpstr>
      <vt:lpstr>Generating keys: a toy protocol</vt:lpstr>
      <vt:lpstr>Generating keys: a toy protocol</vt:lpstr>
      <vt:lpstr>Toy protocol:  insecure against active attacks</vt:lpstr>
      <vt:lpstr>Key question</vt:lpstr>
      <vt:lpstr>Diffie-Hellman Key Exchange</vt:lpstr>
      <vt:lpstr>Key exchange without an online TTP?</vt:lpstr>
      <vt:lpstr>Diffie-Hellman Key Exchange</vt:lpstr>
      <vt:lpstr>The Diffie-Hellman protocol</vt:lpstr>
      <vt:lpstr>Security</vt:lpstr>
      <vt:lpstr>Diffie-Hellman Example</vt:lpstr>
      <vt:lpstr>Public key cryptography</vt:lpstr>
      <vt:lpstr>Public Key Encryption</vt:lpstr>
      <vt:lpstr>Applications</vt:lpstr>
      <vt:lpstr>Applications</vt:lpstr>
      <vt:lpstr>Applications</vt:lpstr>
      <vt:lpstr>Trapdoor functions (TDF)</vt:lpstr>
      <vt:lpstr>Public-key encryption from TDFs </vt:lpstr>
      <vt:lpstr>Public-key encryption from TDFs</vt:lpstr>
      <vt:lpstr>In pictures:</vt:lpstr>
      <vt:lpstr>Trade-offs for Public Key Crypto</vt:lpstr>
      <vt:lpstr>Public-Key Infrastructure (PKI)</vt:lpstr>
      <vt:lpstr>Digital signatures</vt:lpstr>
      <vt:lpstr>Digital Signatures</vt:lpstr>
      <vt:lpstr>Digital Signatures from TDFs </vt:lpstr>
      <vt:lpstr>Man-in-the-middle</vt:lpstr>
      <vt:lpstr>Insecure against man in the middle</vt:lpstr>
      <vt:lpstr>Authenticated channel</vt:lpstr>
      <vt:lpstr>RSA</vt:lpstr>
      <vt:lpstr>RSA Algorithm</vt:lpstr>
      <vt:lpstr>RSA at a High Level</vt:lpstr>
      <vt:lpstr>Modular arithmetic facts</vt:lpstr>
      <vt:lpstr>RSA Details: Key Generation</vt:lpstr>
      <vt:lpstr>RSA Details: Key Generation</vt:lpstr>
      <vt:lpstr>RSA Details: Encryption</vt:lpstr>
      <vt:lpstr>RSA Details: Decryption</vt:lpstr>
      <vt:lpstr>RSA as described is NOT secure Proper use as TDF</vt:lpstr>
      <vt:lpstr>Key lengths</vt:lpstr>
      <vt:lpstr>RSA Details: Encryption Example</vt:lpstr>
      <vt:lpstr>RSA Details: Encryption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1</dc:title>
  <dc:creator>Marco Canini</dc:creator>
  <cp:lastModifiedBy>Marco Canini</cp:lastModifiedBy>
  <cp:revision>413</cp:revision>
  <cp:lastPrinted>2016-02-24T21:46:29Z</cp:lastPrinted>
  <dcterms:created xsi:type="dcterms:W3CDTF">2014-02-21T15:08:43Z</dcterms:created>
  <dcterms:modified xsi:type="dcterms:W3CDTF">2020-06-16T14:15:15Z</dcterms:modified>
</cp:coreProperties>
</file>