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8" r:id="rId1"/>
  </p:sldMasterIdLst>
  <p:notesMasterIdLst>
    <p:notesMasterId r:id="rId74"/>
  </p:notesMasterIdLst>
  <p:handoutMasterIdLst>
    <p:handoutMasterId r:id="rId75"/>
  </p:handoutMasterIdLst>
  <p:sldIdLst>
    <p:sldId id="312" r:id="rId2"/>
    <p:sldId id="313" r:id="rId3"/>
    <p:sldId id="466" r:id="rId4"/>
    <p:sldId id="341" r:id="rId5"/>
    <p:sldId id="342" r:id="rId6"/>
    <p:sldId id="343" r:id="rId7"/>
    <p:sldId id="397" r:id="rId8"/>
    <p:sldId id="398" r:id="rId9"/>
    <p:sldId id="336" r:id="rId10"/>
    <p:sldId id="344" r:id="rId11"/>
    <p:sldId id="399" r:id="rId12"/>
    <p:sldId id="401" r:id="rId13"/>
    <p:sldId id="368" r:id="rId14"/>
    <p:sldId id="369" r:id="rId15"/>
    <p:sldId id="370" r:id="rId16"/>
    <p:sldId id="371" r:id="rId17"/>
    <p:sldId id="396" r:id="rId18"/>
    <p:sldId id="353" r:id="rId19"/>
    <p:sldId id="402" r:id="rId20"/>
    <p:sldId id="403" r:id="rId21"/>
    <p:sldId id="405" r:id="rId22"/>
    <p:sldId id="408" r:id="rId23"/>
    <p:sldId id="407" r:id="rId24"/>
    <p:sldId id="409" r:id="rId25"/>
    <p:sldId id="412" r:id="rId26"/>
    <p:sldId id="418" r:id="rId27"/>
    <p:sldId id="413" r:id="rId28"/>
    <p:sldId id="415" r:id="rId29"/>
    <p:sldId id="416" r:id="rId30"/>
    <p:sldId id="376" r:id="rId31"/>
    <p:sldId id="377" r:id="rId32"/>
    <p:sldId id="419" r:id="rId33"/>
    <p:sldId id="442" r:id="rId34"/>
    <p:sldId id="443" r:id="rId35"/>
    <p:sldId id="422" r:id="rId36"/>
    <p:sldId id="423" r:id="rId37"/>
    <p:sldId id="445" r:id="rId38"/>
    <p:sldId id="446" r:id="rId39"/>
    <p:sldId id="426" r:id="rId40"/>
    <p:sldId id="447" r:id="rId41"/>
    <p:sldId id="428" r:id="rId42"/>
    <p:sldId id="429" r:id="rId43"/>
    <p:sldId id="455" r:id="rId44"/>
    <p:sldId id="430" r:id="rId45"/>
    <p:sldId id="431" r:id="rId46"/>
    <p:sldId id="432" r:id="rId47"/>
    <p:sldId id="433" r:id="rId48"/>
    <p:sldId id="434" r:id="rId49"/>
    <p:sldId id="449" r:id="rId50"/>
    <p:sldId id="450" r:id="rId51"/>
    <p:sldId id="451" r:id="rId52"/>
    <p:sldId id="438" r:id="rId53"/>
    <p:sldId id="439" r:id="rId54"/>
    <p:sldId id="453" r:id="rId55"/>
    <p:sldId id="441" r:id="rId56"/>
    <p:sldId id="456" r:id="rId57"/>
    <p:sldId id="457" r:id="rId58"/>
    <p:sldId id="460" r:id="rId59"/>
    <p:sldId id="459" r:id="rId60"/>
    <p:sldId id="461" r:id="rId61"/>
    <p:sldId id="462" r:id="rId62"/>
    <p:sldId id="464" r:id="rId63"/>
    <p:sldId id="308" r:id="rId64"/>
    <p:sldId id="454" r:id="rId65"/>
    <p:sldId id="260" r:id="rId66"/>
    <p:sldId id="299" r:id="rId67"/>
    <p:sldId id="262" r:id="rId68"/>
    <p:sldId id="300" r:id="rId69"/>
    <p:sldId id="465" r:id="rId70"/>
    <p:sldId id="301" r:id="rId71"/>
    <p:sldId id="303" r:id="rId72"/>
    <p:sldId id="305" r:id="rId73"/>
  </p:sldIdLst>
  <p:sldSz cx="12192000" cy="6858000"/>
  <p:notesSz cx="7099300" cy="10234613"/>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286000" algn="l" defTabSz="457200" rtl="0" eaLnBrk="1" latinLnBrk="0" hangingPunct="1">
      <a:defRPr kern="1200">
        <a:solidFill>
          <a:schemeClr val="tx1"/>
        </a:solidFill>
        <a:latin typeface="Verdana" charset="0"/>
        <a:ea typeface="ＭＳ Ｐゴシック" charset="0"/>
        <a:cs typeface="+mn-cs"/>
      </a:defRPr>
    </a:lvl6pPr>
    <a:lvl7pPr marL="2743200" algn="l" defTabSz="457200" rtl="0" eaLnBrk="1" latinLnBrk="0" hangingPunct="1">
      <a:defRPr kern="1200">
        <a:solidFill>
          <a:schemeClr val="tx1"/>
        </a:solidFill>
        <a:latin typeface="Verdana" charset="0"/>
        <a:ea typeface="ＭＳ Ｐゴシック" charset="0"/>
        <a:cs typeface="+mn-cs"/>
      </a:defRPr>
    </a:lvl7pPr>
    <a:lvl8pPr marL="3200400" algn="l" defTabSz="457200" rtl="0" eaLnBrk="1" latinLnBrk="0" hangingPunct="1">
      <a:defRPr kern="1200">
        <a:solidFill>
          <a:schemeClr val="tx1"/>
        </a:solidFill>
        <a:latin typeface="Verdana" charset="0"/>
        <a:ea typeface="ＭＳ Ｐゴシック" charset="0"/>
        <a:cs typeface="+mn-cs"/>
      </a:defRPr>
    </a:lvl8pPr>
    <a:lvl9pPr marL="3657600" algn="l" defTabSz="457200" rtl="0" eaLnBrk="1" latinLnBrk="0" hangingPunct="1">
      <a:defRPr kern="1200">
        <a:solidFill>
          <a:schemeClr val="tx1"/>
        </a:solidFill>
        <a:latin typeface="Verdana" charset="0"/>
        <a:ea typeface="ＭＳ Ｐゴシック" charset="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3366"/>
    <a:srgbClr val="0000FF"/>
    <a:srgbClr val="9775A7"/>
    <a:srgbClr val="DDDDDD"/>
    <a:srgbClr val="969696"/>
    <a:srgbClr val="FF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7551" autoAdjust="0"/>
  </p:normalViewPr>
  <p:slideViewPr>
    <p:cSldViewPr>
      <p:cViewPr varScale="1">
        <p:scale>
          <a:sx n="104" d="100"/>
          <a:sy n="104" d="100"/>
        </p:scale>
        <p:origin x="232" y="352"/>
      </p:cViewPr>
      <p:guideLst>
        <p:guide orient="horz" pos="2160"/>
        <p:guide pos="3840"/>
      </p:guideLst>
    </p:cSldViewPr>
  </p:slideViewPr>
  <p:notesTextViewPr>
    <p:cViewPr>
      <p:scale>
        <a:sx n="100" d="100"/>
        <a:sy n="100" d="100"/>
      </p:scale>
      <p:origin x="0" y="0"/>
    </p:cViewPr>
  </p:notesTextViewPr>
  <p:notesViewPr>
    <p:cSldViewPr>
      <p:cViewPr varScale="1">
        <p:scale>
          <a:sx n="79" d="100"/>
          <a:sy n="79" d="100"/>
        </p:scale>
        <p:origin x="-3246" y="-10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3076575" cy="5111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9020" tIns="49510" rIns="99020" bIns="49510" numCol="1" anchor="t" anchorCtr="0" compatLnSpc="1">
            <a:prstTxWarp prst="textNoShape">
              <a:avLst/>
            </a:prstTxWarp>
          </a:bodyPr>
          <a:lstStyle>
            <a:lvl1pPr defTabSz="989013" eaLnBrk="1" hangingPunct="1">
              <a:defRPr sz="1300">
                <a:latin typeface="Arial" charset="0"/>
              </a:defRPr>
            </a:lvl1pPr>
          </a:lstStyle>
          <a:p>
            <a:endParaRPr lang="en-US"/>
          </a:p>
        </p:txBody>
      </p:sp>
      <p:sp>
        <p:nvSpPr>
          <p:cNvPr id="135171" name="Rectangle 3"/>
          <p:cNvSpPr>
            <a:spLocks noGrp="1" noChangeArrowheads="1"/>
          </p:cNvSpPr>
          <p:nvPr>
            <p:ph type="dt" sz="quarter" idx="1"/>
          </p:nvPr>
        </p:nvSpPr>
        <p:spPr bwMode="auto">
          <a:xfrm>
            <a:off x="4021138" y="0"/>
            <a:ext cx="3076575" cy="5111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9020" tIns="49510" rIns="99020" bIns="49510" numCol="1" anchor="t" anchorCtr="0" compatLnSpc="1">
            <a:prstTxWarp prst="textNoShape">
              <a:avLst/>
            </a:prstTxWarp>
          </a:bodyPr>
          <a:lstStyle>
            <a:lvl1pPr algn="r" defTabSz="989013" eaLnBrk="1" hangingPunct="1">
              <a:defRPr sz="1300">
                <a:latin typeface="Arial" charset="0"/>
              </a:defRPr>
            </a:lvl1pPr>
          </a:lstStyle>
          <a:p>
            <a:endParaRPr lang="en-US"/>
          </a:p>
        </p:txBody>
      </p:sp>
      <p:sp>
        <p:nvSpPr>
          <p:cNvPr id="135172" name="Rectangle 4"/>
          <p:cNvSpPr>
            <a:spLocks noGrp="1" noChangeArrowheads="1"/>
          </p:cNvSpPr>
          <p:nvPr>
            <p:ph type="ftr" sz="quarter" idx="2"/>
          </p:nvPr>
        </p:nvSpPr>
        <p:spPr bwMode="auto">
          <a:xfrm>
            <a:off x="0" y="9721850"/>
            <a:ext cx="3076575" cy="5111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9020" tIns="49510" rIns="99020" bIns="49510" numCol="1" anchor="b" anchorCtr="0" compatLnSpc="1">
            <a:prstTxWarp prst="textNoShape">
              <a:avLst/>
            </a:prstTxWarp>
          </a:bodyPr>
          <a:lstStyle>
            <a:lvl1pPr defTabSz="989013" eaLnBrk="1" hangingPunct="1">
              <a:defRPr sz="1300">
                <a:latin typeface="Arial" charset="0"/>
              </a:defRPr>
            </a:lvl1pPr>
          </a:lstStyle>
          <a:p>
            <a:endParaRPr lang="en-US" dirty="0"/>
          </a:p>
        </p:txBody>
      </p:sp>
      <p:sp>
        <p:nvSpPr>
          <p:cNvPr id="135173"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9020" tIns="49510" rIns="99020" bIns="49510" numCol="1" anchor="b" anchorCtr="0" compatLnSpc="1">
            <a:prstTxWarp prst="textNoShape">
              <a:avLst/>
            </a:prstTxWarp>
          </a:bodyPr>
          <a:lstStyle>
            <a:lvl1pPr algn="r" defTabSz="989013" eaLnBrk="1" hangingPunct="1">
              <a:defRPr sz="1300">
                <a:latin typeface="Arial" charset="0"/>
              </a:defRPr>
            </a:lvl1pPr>
          </a:lstStyle>
          <a:p>
            <a:fld id="{42623E50-EEFF-7E42-AF58-C101FED8DE65}" type="slidenum">
              <a:rPr lang="en-US"/>
              <a:pPr/>
              <a:t>‹#›</a:t>
            </a:fld>
            <a:endParaRPr lang="en-US"/>
          </a:p>
        </p:txBody>
      </p:sp>
    </p:spTree>
    <p:extLst>
      <p:ext uri="{BB962C8B-B14F-4D97-AF65-F5344CB8AC3E}">
        <p14:creationId xmlns:p14="http://schemas.microsoft.com/office/powerpoint/2010/main" val="1980461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9020" tIns="49510" rIns="99020" bIns="49510" numCol="1" anchor="t" anchorCtr="0" compatLnSpc="1">
            <a:prstTxWarp prst="textNoShape">
              <a:avLst/>
            </a:prstTxWarp>
          </a:bodyPr>
          <a:lstStyle>
            <a:lvl1pPr defTabSz="989013" eaLnBrk="1" hangingPunct="1">
              <a:defRPr sz="1300">
                <a:latin typeface="Arial" charset="0"/>
              </a:defRPr>
            </a:lvl1pPr>
          </a:lstStyle>
          <a:p>
            <a:endParaRPr lang="en-US"/>
          </a:p>
        </p:txBody>
      </p:sp>
      <p:sp>
        <p:nvSpPr>
          <p:cNvPr id="3075" name="Rectangle 3"/>
          <p:cNvSpPr>
            <a:spLocks noGrp="1" noChangeArrowheads="1"/>
          </p:cNvSpPr>
          <p:nvPr>
            <p:ph type="dt" idx="1"/>
          </p:nvPr>
        </p:nvSpPr>
        <p:spPr bwMode="auto">
          <a:xfrm>
            <a:off x="4021138" y="0"/>
            <a:ext cx="3076575" cy="5111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9020" tIns="49510" rIns="99020" bIns="49510" numCol="1" anchor="t" anchorCtr="0" compatLnSpc="1">
            <a:prstTxWarp prst="textNoShape">
              <a:avLst/>
            </a:prstTxWarp>
          </a:bodyPr>
          <a:lstStyle>
            <a:lvl1pPr algn="r" defTabSz="989013" eaLnBrk="1" hangingPunct="1">
              <a:defRPr sz="13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138113" y="766763"/>
            <a:ext cx="6823075" cy="383857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711200" y="4859338"/>
            <a:ext cx="5676900" cy="460851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9020" tIns="49510" rIns="99020" bIns="49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9020" tIns="49510" rIns="99020" bIns="49510" numCol="1" anchor="b" anchorCtr="0" compatLnSpc="1">
            <a:prstTxWarp prst="textNoShape">
              <a:avLst/>
            </a:prstTxWarp>
          </a:bodyPr>
          <a:lstStyle>
            <a:lvl1pPr defTabSz="989013" eaLnBrk="1" hangingPunct="1">
              <a:defRPr sz="1300">
                <a:latin typeface="Arial" charset="0"/>
              </a:defRPr>
            </a:lvl1pPr>
          </a:lstStyle>
          <a:p>
            <a:r>
              <a:rPr lang="en-US"/>
              <a:t>Gildas Avoine</a:t>
            </a:r>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9020" tIns="49510" rIns="99020" bIns="49510" numCol="1" anchor="b" anchorCtr="0" compatLnSpc="1">
            <a:prstTxWarp prst="textNoShape">
              <a:avLst/>
            </a:prstTxWarp>
          </a:bodyPr>
          <a:lstStyle>
            <a:lvl1pPr algn="r" defTabSz="989013" eaLnBrk="1" hangingPunct="1">
              <a:defRPr sz="1300">
                <a:latin typeface="Arial" charset="0"/>
              </a:defRPr>
            </a:lvl1pPr>
          </a:lstStyle>
          <a:p>
            <a:fld id="{AF8ECB6E-8B52-864F-87AD-6A56A131241F}" type="slidenum">
              <a:rPr lang="en-US"/>
              <a:pPr/>
              <a:t>‹#›</a:t>
            </a:fld>
            <a:endParaRPr lang="en-US"/>
          </a:p>
        </p:txBody>
      </p:sp>
    </p:spTree>
    <p:extLst>
      <p:ext uri="{BB962C8B-B14F-4D97-AF65-F5344CB8AC3E}">
        <p14:creationId xmlns:p14="http://schemas.microsoft.com/office/powerpoint/2010/main" val="2911508183"/>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en.wikipedia.org/wiki/Maximum_segment_size"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en.wikipedia.org/wiki/Modulo_operation"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en.wikipedia.org/wiki/Maximum_segment_size"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en.wikipedia.org/wiki/Modulo_oper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Gildas Avoine</a:t>
            </a:r>
          </a:p>
        </p:txBody>
      </p:sp>
      <p:sp>
        <p:nvSpPr>
          <p:cNvPr id="5" name="Rectangle 7"/>
          <p:cNvSpPr>
            <a:spLocks noGrp="1" noChangeArrowheads="1"/>
          </p:cNvSpPr>
          <p:nvPr>
            <p:ph type="sldNum" sz="quarter" idx="5"/>
          </p:nvPr>
        </p:nvSpPr>
        <p:spPr>
          <a:ln/>
        </p:spPr>
        <p:txBody>
          <a:bodyPr/>
          <a:lstStyle/>
          <a:p>
            <a:fld id="{E1B3F84A-6DCB-6146-B39D-030C9A738A1E}" type="slidenum">
              <a:rPr lang="en-US"/>
              <a:pPr/>
              <a:t>1</a:t>
            </a:fld>
            <a:endParaRPr lang="en-US"/>
          </a:p>
        </p:txBody>
      </p:sp>
      <p:sp>
        <p:nvSpPr>
          <p:cNvPr id="4098" name="Rectangle 2"/>
          <p:cNvSpPr>
            <a:spLocks noGrp="1" noRot="1" noChangeAspect="1" noChangeArrowheads="1" noTextEdit="1"/>
          </p:cNvSpPr>
          <p:nvPr>
            <p:ph type="sldImg"/>
          </p:nvPr>
        </p:nvSpPr>
        <p:spPr>
          <a:xfrm>
            <a:off x="141288" y="768350"/>
            <a:ext cx="6818312" cy="3836988"/>
          </a:xfrm>
          <a:ln/>
          <a:extLst>
            <a:ext uri="{FAA26D3D-D897-4be2-8F04-BA451C77F1D7}">
              <ma14:placeholderFlag xmlns:ma14="http://schemas.microsoft.com/office/mac/drawingml/2011/main" xmlns="" val="1"/>
            </a:ext>
          </a:extLst>
        </p:spPr>
      </p:sp>
      <p:sp>
        <p:nvSpPr>
          <p:cNvPr id="4099" name="Rectangle 3"/>
          <p:cNvSpPr>
            <a:spLocks noGrp="1" noChangeArrowheads="1"/>
          </p:cNvSpPr>
          <p:nvPr>
            <p:ph type="body" idx="1"/>
          </p:nvPr>
        </p:nvSpPr>
        <p:spPr/>
        <p:txBody>
          <a:bodyPr/>
          <a:lstStyle/>
          <a:p>
            <a:r>
              <a:rPr lang="en-US" dirty="0"/>
              <a:t>Image source:</a:t>
            </a:r>
            <a:r>
              <a:rPr lang="en-US" baseline="0" dirty="0"/>
              <a:t> http://</a:t>
            </a:r>
            <a:r>
              <a:rPr lang="en-US" baseline="0" dirty="0" err="1"/>
              <a:t>www.itproportal.com</a:t>
            </a:r>
            <a:r>
              <a:rPr lang="en-US" baseline="0" dirty="0"/>
              <a:t>/</a:t>
            </a:r>
            <a:endParaRPr lang="en-US" dirty="0"/>
          </a:p>
        </p:txBody>
      </p:sp>
    </p:spTree>
    <p:extLst>
      <p:ext uri="{BB962C8B-B14F-4D97-AF65-F5344CB8AC3E}">
        <p14:creationId xmlns:p14="http://schemas.microsoft.com/office/powerpoint/2010/main" val="12410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D5E70668-1037-B54F-A2DF-F3805A12AADE}" type="slidenum">
              <a:rPr lang="en-US" sz="1300" b="0">
                <a:latin typeface="Times New Roman" charset="0"/>
              </a:rPr>
              <a:pPr/>
              <a:t>25</a:t>
            </a:fld>
            <a:endParaRPr lang="en-US" sz="1300" b="0">
              <a:latin typeface="Times New Roman" charset="0"/>
            </a:endParaRPr>
          </a:p>
        </p:txBody>
      </p:sp>
      <p:sp>
        <p:nvSpPr>
          <p:cNvPr id="59394" name="Placeholder 2"/>
          <p:cNvSpPr>
            <a:spLocks noGrp="1" noRot="1" noChangeAspect="1" noChangeArrowheads="1"/>
          </p:cNvSpPr>
          <p:nvPr>
            <p:ph type="sldImg"/>
          </p:nvPr>
        </p:nvSpPr>
        <p:spPr>
          <a:xfrm>
            <a:off x="138113" y="766763"/>
            <a:ext cx="6823075" cy="3838575"/>
          </a:xfrm>
          <a:solidFill>
            <a:srgbClr val="FFFFFF"/>
          </a:solidFill>
          <a:ln/>
        </p:spPr>
      </p:sp>
      <p:sp>
        <p:nvSpPr>
          <p:cNvPr id="59395"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942607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Gildas Avoine</a:t>
            </a:r>
          </a:p>
        </p:txBody>
      </p:sp>
      <p:sp>
        <p:nvSpPr>
          <p:cNvPr id="5" name="Rectangle 7"/>
          <p:cNvSpPr>
            <a:spLocks noGrp="1" noChangeArrowheads="1"/>
          </p:cNvSpPr>
          <p:nvPr>
            <p:ph type="sldNum" sz="quarter" idx="5"/>
          </p:nvPr>
        </p:nvSpPr>
        <p:spPr>
          <a:ln/>
        </p:spPr>
        <p:txBody>
          <a:bodyPr/>
          <a:lstStyle/>
          <a:p>
            <a:fld id="{B9D9A1AB-7A0F-E94D-B2D1-954121092FC8}" type="slidenum">
              <a:rPr lang="en-US"/>
              <a:pPr/>
              <a:t>26</a:t>
            </a:fld>
            <a:endParaRPr lang="en-US"/>
          </a:p>
        </p:txBody>
      </p:sp>
      <p:sp>
        <p:nvSpPr>
          <p:cNvPr id="435202" name="Rectangle 2"/>
          <p:cNvSpPr>
            <a:spLocks noGrp="1" noRot="1" noChangeAspect="1" noChangeArrowheads="1" noTextEdit="1"/>
          </p:cNvSpPr>
          <p:nvPr>
            <p:ph type="sldImg"/>
          </p:nvPr>
        </p:nvSpPr>
        <p:spPr>
          <a:xfrm>
            <a:off x="138113" y="766763"/>
            <a:ext cx="6826250" cy="3840162"/>
          </a:xfrm>
          <a:ln/>
          <a:extLst>
            <a:ext uri="{FAA26D3D-D897-4be2-8F04-BA451C77F1D7}">
              <ma14:placeholderFlag xmlns:ma14="http://schemas.microsoft.com/office/mac/drawingml/2011/main" xmlns="" val="1"/>
            </a:ext>
          </a:extLst>
        </p:spPr>
      </p:sp>
      <p:sp>
        <p:nvSpPr>
          <p:cNvPr id="435203" name="Rectangle 3"/>
          <p:cNvSpPr>
            <a:spLocks noGrp="1" noChangeArrowheads="1"/>
          </p:cNvSpPr>
          <p:nvPr>
            <p:ph type="body" idx="1"/>
          </p:nvPr>
        </p:nvSpPr>
        <p:spPr>
          <a:xfrm>
            <a:off x="711200" y="4862513"/>
            <a:ext cx="5676900" cy="4605337"/>
          </a:xfrm>
        </p:spPr>
        <p:txBody>
          <a:bodyPr/>
          <a:lstStyle/>
          <a:p>
            <a:r>
              <a:rPr lang="en-US"/>
              <a:t>Draw the picture with the gateway.</a:t>
            </a:r>
          </a:p>
        </p:txBody>
      </p:sp>
    </p:spTree>
    <p:extLst>
      <p:ext uri="{BB962C8B-B14F-4D97-AF65-F5344CB8AC3E}">
        <p14:creationId xmlns:p14="http://schemas.microsoft.com/office/powerpoint/2010/main" val="121426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87BAA69A-EF58-9D4D-8C5D-15BF2AF74B1D}" type="slidenum">
              <a:rPr lang="en-US" sz="1300" b="0">
                <a:latin typeface="Times New Roman" charset="0"/>
              </a:rPr>
              <a:pPr/>
              <a:t>27</a:t>
            </a:fld>
            <a:endParaRPr lang="en-US" sz="1300" b="0">
              <a:latin typeface="Times New Roman" charset="0"/>
            </a:endParaRPr>
          </a:p>
        </p:txBody>
      </p:sp>
      <p:sp>
        <p:nvSpPr>
          <p:cNvPr id="61442" name="Placeholder 2"/>
          <p:cNvSpPr>
            <a:spLocks noGrp="1" noRot="1" noChangeAspect="1" noChangeArrowheads="1"/>
          </p:cNvSpPr>
          <p:nvPr>
            <p:ph type="sldImg"/>
          </p:nvPr>
        </p:nvSpPr>
        <p:spPr>
          <a:xfrm>
            <a:off x="138113" y="766763"/>
            <a:ext cx="6823075" cy="3838575"/>
          </a:xfrm>
          <a:solidFill>
            <a:srgbClr val="FFFFFF"/>
          </a:solidFill>
          <a:ln/>
        </p:spPr>
      </p:sp>
      <p:sp>
        <p:nvSpPr>
          <p:cNvPr id="61443"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638001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07B3B47C-7A9A-B64A-B88B-B520B3CF79F3}" type="slidenum">
              <a:rPr lang="en-US" sz="1300" b="0">
                <a:latin typeface="Times New Roman" charset="0"/>
              </a:rPr>
              <a:pPr/>
              <a:t>28</a:t>
            </a:fld>
            <a:endParaRPr lang="en-US" sz="1300" b="0">
              <a:latin typeface="Times New Roman" charset="0"/>
            </a:endParaRPr>
          </a:p>
        </p:txBody>
      </p:sp>
      <p:sp>
        <p:nvSpPr>
          <p:cNvPr id="63490" name="Placeholder 2"/>
          <p:cNvSpPr>
            <a:spLocks noGrp="1" noRot="1" noChangeAspect="1" noChangeArrowheads="1"/>
          </p:cNvSpPr>
          <p:nvPr>
            <p:ph type="sldImg"/>
          </p:nvPr>
        </p:nvSpPr>
        <p:spPr>
          <a:xfrm>
            <a:off x="138113" y="766763"/>
            <a:ext cx="6823075" cy="3838575"/>
          </a:xfrm>
          <a:solidFill>
            <a:srgbClr val="FFFFFF"/>
          </a:solidFill>
          <a:ln/>
        </p:spPr>
      </p:sp>
      <p:sp>
        <p:nvSpPr>
          <p:cNvPr id="63491"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507714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E2A476E2-DA88-AA4E-A08B-F629203E23FF}" type="slidenum">
              <a:rPr lang="en-US" sz="1300" b="0">
                <a:latin typeface="Times New Roman" charset="0"/>
              </a:rPr>
              <a:pPr/>
              <a:t>29</a:t>
            </a:fld>
            <a:endParaRPr lang="en-US" sz="1300" b="0">
              <a:latin typeface="Times New Roman" charset="0"/>
            </a:endParaRPr>
          </a:p>
        </p:txBody>
      </p:sp>
      <p:sp>
        <p:nvSpPr>
          <p:cNvPr id="65538" name="Placeholder 2"/>
          <p:cNvSpPr>
            <a:spLocks noGrp="1" noRot="1" noChangeAspect="1" noChangeArrowheads="1"/>
          </p:cNvSpPr>
          <p:nvPr>
            <p:ph type="sldImg"/>
          </p:nvPr>
        </p:nvSpPr>
        <p:spPr>
          <a:xfrm>
            <a:off x="138113" y="766763"/>
            <a:ext cx="6823075" cy="3838575"/>
          </a:xfrm>
          <a:solidFill>
            <a:srgbClr val="FFFFFF"/>
          </a:solidFill>
          <a:ln/>
        </p:spPr>
      </p:sp>
      <p:sp>
        <p:nvSpPr>
          <p:cNvPr id="65539"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196819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9B6DEF5E-8E77-2045-ADD4-A4DE9B64647B}" type="slidenum">
              <a:rPr lang="en-US" sz="1300" b="0">
                <a:latin typeface="Times New Roman" charset="0"/>
              </a:rPr>
              <a:pPr/>
              <a:t>32</a:t>
            </a:fld>
            <a:endParaRPr lang="en-US" sz="1300" b="0">
              <a:latin typeface="Times New Roman" charset="0"/>
            </a:endParaRPr>
          </a:p>
        </p:txBody>
      </p:sp>
      <p:sp>
        <p:nvSpPr>
          <p:cNvPr id="69634" name="Placeholder 2"/>
          <p:cNvSpPr>
            <a:spLocks noGrp="1" noRot="1" noChangeAspect="1" noChangeArrowheads="1"/>
          </p:cNvSpPr>
          <p:nvPr>
            <p:ph type="sldImg"/>
          </p:nvPr>
        </p:nvSpPr>
        <p:spPr>
          <a:xfrm>
            <a:off x="138113" y="766763"/>
            <a:ext cx="6823075" cy="3838575"/>
          </a:xfrm>
          <a:solidFill>
            <a:srgbClr val="FFFFFF"/>
          </a:solidFill>
          <a:ln/>
        </p:spPr>
      </p:sp>
      <p:sp>
        <p:nvSpPr>
          <p:cNvPr id="69635"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758871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9B6DEF5E-8E77-2045-ADD4-A4DE9B64647B}" type="slidenum">
              <a:rPr lang="en-US" sz="1300" b="0">
                <a:latin typeface="Times New Roman" charset="0"/>
              </a:rPr>
              <a:pPr/>
              <a:t>33</a:t>
            </a:fld>
            <a:endParaRPr lang="en-US" sz="1300" b="0">
              <a:latin typeface="Times New Roman" charset="0"/>
            </a:endParaRPr>
          </a:p>
        </p:txBody>
      </p:sp>
      <p:sp>
        <p:nvSpPr>
          <p:cNvPr id="69634" name="Placeholder 2"/>
          <p:cNvSpPr>
            <a:spLocks noGrp="1" noRot="1" noChangeAspect="1" noChangeArrowheads="1"/>
          </p:cNvSpPr>
          <p:nvPr>
            <p:ph type="sldImg"/>
          </p:nvPr>
        </p:nvSpPr>
        <p:spPr>
          <a:xfrm>
            <a:off x="138113" y="766763"/>
            <a:ext cx="6823075" cy="3838575"/>
          </a:xfrm>
          <a:solidFill>
            <a:srgbClr val="FFFFFF"/>
          </a:solidFill>
          <a:ln/>
        </p:spPr>
      </p:sp>
      <p:sp>
        <p:nvSpPr>
          <p:cNvPr id="69635"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445030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9B6DEF5E-8E77-2045-ADD4-A4DE9B64647B}" type="slidenum">
              <a:rPr lang="en-US" sz="1300" b="0">
                <a:latin typeface="Times New Roman" charset="0"/>
              </a:rPr>
              <a:pPr/>
              <a:t>34</a:t>
            </a:fld>
            <a:endParaRPr lang="en-US" sz="1300" b="0">
              <a:latin typeface="Times New Roman" charset="0"/>
            </a:endParaRPr>
          </a:p>
        </p:txBody>
      </p:sp>
      <p:sp>
        <p:nvSpPr>
          <p:cNvPr id="69634" name="Placeholder 2"/>
          <p:cNvSpPr>
            <a:spLocks noGrp="1" noRot="1" noChangeAspect="1" noChangeArrowheads="1"/>
          </p:cNvSpPr>
          <p:nvPr>
            <p:ph type="sldImg"/>
          </p:nvPr>
        </p:nvSpPr>
        <p:spPr>
          <a:xfrm>
            <a:off x="138113" y="766763"/>
            <a:ext cx="6823075" cy="3838575"/>
          </a:xfrm>
          <a:solidFill>
            <a:srgbClr val="FFFFFF"/>
          </a:solidFill>
          <a:ln/>
        </p:spPr>
      </p:sp>
      <p:sp>
        <p:nvSpPr>
          <p:cNvPr id="69635"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083890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7659C7EF-EEB7-084F-B2A0-6D6B616B676F}" type="slidenum">
              <a:rPr lang="en-US" sz="1300" b="0">
                <a:latin typeface="Times New Roman" charset="0"/>
              </a:rPr>
              <a:pPr/>
              <a:t>35</a:t>
            </a:fld>
            <a:endParaRPr lang="en-US" sz="1300" b="0">
              <a:latin typeface="Times New Roman" charset="0"/>
            </a:endParaRPr>
          </a:p>
        </p:txBody>
      </p:sp>
      <p:sp>
        <p:nvSpPr>
          <p:cNvPr id="75778" name="Placeholder 2"/>
          <p:cNvSpPr>
            <a:spLocks noGrp="1" noRot="1" noChangeAspect="1" noChangeArrowheads="1"/>
          </p:cNvSpPr>
          <p:nvPr>
            <p:ph type="sldImg"/>
          </p:nvPr>
        </p:nvSpPr>
        <p:spPr>
          <a:xfrm>
            <a:off x="138113" y="766763"/>
            <a:ext cx="6823075" cy="3838575"/>
          </a:xfrm>
          <a:solidFill>
            <a:srgbClr val="FFFFFF"/>
          </a:solidFill>
          <a:ln/>
        </p:spPr>
      </p:sp>
      <p:sp>
        <p:nvSpPr>
          <p:cNvPr id="75779"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639977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0F0F3E6C-7EB0-C449-A10F-4441A6717682}" type="slidenum">
              <a:rPr lang="en-US" sz="1300" b="0">
                <a:latin typeface="Times New Roman" charset="0"/>
              </a:rPr>
              <a:pPr/>
              <a:t>36</a:t>
            </a:fld>
            <a:endParaRPr lang="en-US" sz="1300" b="0">
              <a:latin typeface="Times New Roman" charset="0"/>
            </a:endParaRPr>
          </a:p>
        </p:txBody>
      </p:sp>
      <p:sp>
        <p:nvSpPr>
          <p:cNvPr id="77826" name="Placeholder 2"/>
          <p:cNvSpPr>
            <a:spLocks noGrp="1" noRot="1" noChangeAspect="1" noChangeArrowheads="1"/>
          </p:cNvSpPr>
          <p:nvPr>
            <p:ph type="sldImg"/>
          </p:nvPr>
        </p:nvSpPr>
        <p:spPr>
          <a:xfrm>
            <a:off x="138113" y="766763"/>
            <a:ext cx="6823075" cy="3838575"/>
          </a:xfrm>
          <a:solidFill>
            <a:srgbClr val="FFFFFF"/>
          </a:solidFill>
          <a:ln/>
        </p:spPr>
      </p:sp>
      <p:sp>
        <p:nvSpPr>
          <p:cNvPr id="77827"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50350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Gildas Avoine</a:t>
            </a:r>
          </a:p>
        </p:txBody>
      </p:sp>
      <p:sp>
        <p:nvSpPr>
          <p:cNvPr id="5" name="Slide Number Placeholder 4"/>
          <p:cNvSpPr>
            <a:spLocks noGrp="1"/>
          </p:cNvSpPr>
          <p:nvPr>
            <p:ph type="sldNum" sz="quarter" idx="11"/>
          </p:nvPr>
        </p:nvSpPr>
        <p:spPr/>
        <p:txBody>
          <a:bodyPr/>
          <a:lstStyle/>
          <a:p>
            <a:fld id="{AF8ECB6E-8B52-864F-87AD-6A56A131241F}" type="slidenum">
              <a:rPr lang="en-US" smtClean="0"/>
              <a:pPr/>
              <a:t>2</a:t>
            </a:fld>
            <a:endParaRPr lang="en-US"/>
          </a:p>
        </p:txBody>
      </p:sp>
    </p:spTree>
    <p:extLst>
      <p:ext uri="{BB962C8B-B14F-4D97-AF65-F5344CB8AC3E}">
        <p14:creationId xmlns:p14="http://schemas.microsoft.com/office/powerpoint/2010/main" val="27375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03BCB4C7-7BB0-C54D-A80A-AEA7E57FB4B7}" type="slidenum">
              <a:rPr lang="en-US" sz="1300" b="0">
                <a:latin typeface="Times New Roman" charset="0"/>
              </a:rPr>
              <a:pPr/>
              <a:t>39</a:t>
            </a:fld>
            <a:endParaRPr lang="en-US" sz="1300" b="0">
              <a:latin typeface="Times New Roman" charset="0"/>
            </a:endParaRPr>
          </a:p>
        </p:txBody>
      </p:sp>
      <p:sp>
        <p:nvSpPr>
          <p:cNvPr id="83970" name="Placeholder 2"/>
          <p:cNvSpPr>
            <a:spLocks noGrp="1" noRot="1" noChangeAspect="1" noChangeArrowheads="1"/>
          </p:cNvSpPr>
          <p:nvPr>
            <p:ph type="sldImg"/>
          </p:nvPr>
        </p:nvSpPr>
        <p:spPr>
          <a:xfrm>
            <a:off x="138113" y="766763"/>
            <a:ext cx="6823075" cy="3838575"/>
          </a:xfrm>
          <a:solidFill>
            <a:srgbClr val="FFFFFF"/>
          </a:solidFill>
          <a:ln/>
        </p:spPr>
      </p:sp>
      <p:sp>
        <p:nvSpPr>
          <p:cNvPr id="83971"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082767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0F0F3E6C-7EB0-C449-A10F-4441A6717682}" type="slidenum">
              <a:rPr lang="en-US" sz="1300" b="0">
                <a:latin typeface="Times New Roman" charset="0"/>
              </a:rPr>
              <a:pPr/>
              <a:t>40</a:t>
            </a:fld>
            <a:endParaRPr lang="en-US" sz="1300" b="0">
              <a:latin typeface="Times New Roman" charset="0"/>
            </a:endParaRPr>
          </a:p>
        </p:txBody>
      </p:sp>
      <p:sp>
        <p:nvSpPr>
          <p:cNvPr id="77826" name="Placeholder 2"/>
          <p:cNvSpPr>
            <a:spLocks noGrp="1" noRot="1" noChangeAspect="1" noChangeArrowheads="1"/>
          </p:cNvSpPr>
          <p:nvPr>
            <p:ph type="sldImg"/>
          </p:nvPr>
        </p:nvSpPr>
        <p:spPr>
          <a:xfrm>
            <a:off x="138113" y="766763"/>
            <a:ext cx="6823075" cy="3838575"/>
          </a:xfrm>
          <a:solidFill>
            <a:srgbClr val="FFFFFF"/>
          </a:solidFill>
          <a:ln/>
        </p:spPr>
      </p:sp>
      <p:sp>
        <p:nvSpPr>
          <p:cNvPr id="77827"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087909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1A77B14C-A5C1-D645-AF30-E46EF0C5E3EC}" type="slidenum">
              <a:rPr lang="en-US" sz="1300" b="0">
                <a:latin typeface="Times New Roman" charset="0"/>
              </a:rPr>
              <a:pPr/>
              <a:t>41</a:t>
            </a:fld>
            <a:endParaRPr lang="en-US" sz="1300" b="0">
              <a:latin typeface="Times New Roman" charset="0"/>
            </a:endParaRPr>
          </a:p>
        </p:txBody>
      </p:sp>
      <p:sp>
        <p:nvSpPr>
          <p:cNvPr id="88066" name="Placeholder 2"/>
          <p:cNvSpPr>
            <a:spLocks noGrp="1" noRot="1" noChangeAspect="1" noChangeArrowheads="1"/>
          </p:cNvSpPr>
          <p:nvPr>
            <p:ph type="sldImg"/>
          </p:nvPr>
        </p:nvSpPr>
        <p:spPr>
          <a:xfrm>
            <a:off x="138113" y="766763"/>
            <a:ext cx="6823075" cy="3838575"/>
          </a:xfrm>
          <a:solidFill>
            <a:srgbClr val="FFFFFF"/>
          </a:solidFill>
          <a:ln/>
        </p:spPr>
      </p:sp>
      <p:sp>
        <p:nvSpPr>
          <p:cNvPr id="88067"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820204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E515E324-EBF4-B340-9DE8-C58EB40207F1}" type="slidenum">
              <a:rPr lang="en-US" sz="1300" b="0">
                <a:latin typeface="Times New Roman" charset="0"/>
              </a:rPr>
              <a:pPr/>
              <a:t>42</a:t>
            </a:fld>
            <a:endParaRPr lang="en-US" sz="1300" b="0">
              <a:latin typeface="Times New Roman" charset="0"/>
            </a:endParaRPr>
          </a:p>
        </p:txBody>
      </p:sp>
      <p:sp>
        <p:nvSpPr>
          <p:cNvPr id="90114" name="Placeholder 2"/>
          <p:cNvSpPr>
            <a:spLocks noGrp="1" noRot="1" noChangeAspect="1" noChangeArrowheads="1"/>
          </p:cNvSpPr>
          <p:nvPr>
            <p:ph type="sldImg"/>
          </p:nvPr>
        </p:nvSpPr>
        <p:spPr>
          <a:xfrm>
            <a:off x="138113" y="766763"/>
            <a:ext cx="6823075" cy="3838575"/>
          </a:xfrm>
          <a:solidFill>
            <a:srgbClr val="FFFFFF"/>
          </a:solidFill>
          <a:ln/>
        </p:spPr>
      </p:sp>
      <p:sp>
        <p:nvSpPr>
          <p:cNvPr id="90115"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477182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177512A2-7C05-4345-933E-FF82252EF614}" type="slidenum">
              <a:rPr lang="en-US" sz="1300" b="0">
                <a:latin typeface="Times New Roman" charset="0"/>
              </a:rPr>
              <a:pPr/>
              <a:t>44</a:t>
            </a:fld>
            <a:endParaRPr lang="en-US" sz="1300" b="0">
              <a:latin typeface="Times New Roman" charset="0"/>
            </a:endParaRPr>
          </a:p>
        </p:txBody>
      </p:sp>
      <p:sp>
        <p:nvSpPr>
          <p:cNvPr id="92162" name="Placeholder 2"/>
          <p:cNvSpPr>
            <a:spLocks noGrp="1" noRot="1" noChangeAspect="1" noChangeArrowheads="1"/>
          </p:cNvSpPr>
          <p:nvPr>
            <p:ph type="sldImg"/>
          </p:nvPr>
        </p:nvSpPr>
        <p:spPr>
          <a:xfrm>
            <a:off x="138113" y="766763"/>
            <a:ext cx="6823075" cy="3838575"/>
          </a:xfrm>
          <a:solidFill>
            <a:srgbClr val="FFFFFF"/>
          </a:solidFill>
          <a:ln/>
        </p:spPr>
      </p:sp>
      <p:sp>
        <p:nvSpPr>
          <p:cNvPr id="92163"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294625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39DB8B1C-59E6-ED46-99AF-FBFC3C86593D}" type="slidenum">
              <a:rPr lang="en-US" sz="1300" b="0">
                <a:latin typeface="Times New Roman" charset="0"/>
              </a:rPr>
              <a:pPr/>
              <a:t>45</a:t>
            </a:fld>
            <a:endParaRPr lang="en-US" sz="1300" b="0">
              <a:latin typeface="Times New Roman" charset="0"/>
            </a:endParaRPr>
          </a:p>
        </p:txBody>
      </p:sp>
      <p:sp>
        <p:nvSpPr>
          <p:cNvPr id="94210" name="Placeholder 2"/>
          <p:cNvSpPr>
            <a:spLocks noGrp="1" noRot="1" noChangeAspect="1" noChangeArrowheads="1"/>
          </p:cNvSpPr>
          <p:nvPr>
            <p:ph type="sldImg"/>
          </p:nvPr>
        </p:nvSpPr>
        <p:spPr>
          <a:xfrm>
            <a:off x="138113" y="766763"/>
            <a:ext cx="6823075" cy="3838575"/>
          </a:xfrm>
          <a:solidFill>
            <a:srgbClr val="FFFFFF"/>
          </a:solidFill>
          <a:ln/>
        </p:spPr>
      </p:sp>
      <p:sp>
        <p:nvSpPr>
          <p:cNvPr id="94211"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461240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0CC971D3-5037-314D-9F88-883D99C91A81}" type="slidenum">
              <a:rPr lang="en-US" sz="1300" b="0">
                <a:latin typeface="Times New Roman" charset="0"/>
              </a:rPr>
              <a:pPr/>
              <a:t>46</a:t>
            </a:fld>
            <a:endParaRPr lang="en-US" sz="1300" b="0">
              <a:latin typeface="Times New Roman" charset="0"/>
            </a:endParaRPr>
          </a:p>
        </p:txBody>
      </p:sp>
      <p:sp>
        <p:nvSpPr>
          <p:cNvPr id="96258" name="Placeholder 2"/>
          <p:cNvSpPr>
            <a:spLocks noGrp="1" noRot="1" noChangeAspect="1" noChangeArrowheads="1"/>
          </p:cNvSpPr>
          <p:nvPr>
            <p:ph type="sldImg"/>
          </p:nvPr>
        </p:nvSpPr>
        <p:spPr>
          <a:xfrm>
            <a:off x="138113" y="766763"/>
            <a:ext cx="6823075" cy="3838575"/>
          </a:xfrm>
          <a:solidFill>
            <a:srgbClr val="FFFFFF"/>
          </a:solidFill>
          <a:ln/>
        </p:spPr>
      </p:sp>
      <p:sp>
        <p:nvSpPr>
          <p:cNvPr id="96259"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794198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494D1DDA-AFD5-314A-A17B-2D0AA8FDB55D}" type="slidenum">
              <a:rPr lang="en-US" sz="1300" b="0">
                <a:latin typeface="Times New Roman" charset="0"/>
              </a:rPr>
              <a:pPr/>
              <a:t>47</a:t>
            </a:fld>
            <a:endParaRPr lang="en-US" sz="1300" b="0">
              <a:latin typeface="Times New Roman" charset="0"/>
            </a:endParaRPr>
          </a:p>
        </p:txBody>
      </p:sp>
      <p:sp>
        <p:nvSpPr>
          <p:cNvPr id="98306" name="Placeholder 2"/>
          <p:cNvSpPr>
            <a:spLocks noGrp="1" noRot="1" noChangeAspect="1" noChangeArrowheads="1"/>
          </p:cNvSpPr>
          <p:nvPr>
            <p:ph type="sldImg"/>
          </p:nvPr>
        </p:nvSpPr>
        <p:spPr>
          <a:xfrm>
            <a:off x="138113" y="766763"/>
            <a:ext cx="6823075" cy="3838575"/>
          </a:xfrm>
          <a:solidFill>
            <a:srgbClr val="FFFFFF"/>
          </a:solidFill>
          <a:ln/>
        </p:spPr>
      </p:sp>
      <p:sp>
        <p:nvSpPr>
          <p:cNvPr id="98307"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20582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092E333A-0D9A-C541-8363-123517BE6B32}" type="slidenum">
              <a:rPr lang="en-US" sz="1300" b="0">
                <a:latin typeface="Times New Roman" charset="0"/>
              </a:rPr>
              <a:pPr/>
              <a:t>48</a:t>
            </a:fld>
            <a:endParaRPr lang="en-US" sz="1300" b="0">
              <a:latin typeface="Times New Roman" charset="0"/>
            </a:endParaRPr>
          </a:p>
        </p:txBody>
      </p:sp>
      <p:sp>
        <p:nvSpPr>
          <p:cNvPr id="100354" name="Placeholder 2"/>
          <p:cNvSpPr>
            <a:spLocks noGrp="1" noRot="1" noChangeAspect="1" noChangeArrowheads="1"/>
          </p:cNvSpPr>
          <p:nvPr>
            <p:ph type="sldImg"/>
          </p:nvPr>
        </p:nvSpPr>
        <p:spPr>
          <a:xfrm>
            <a:off x="138113" y="766763"/>
            <a:ext cx="6823075" cy="3838575"/>
          </a:xfrm>
          <a:solidFill>
            <a:srgbClr val="FFFFFF"/>
          </a:solidFill>
          <a:ln/>
        </p:spPr>
      </p:sp>
      <p:sp>
        <p:nvSpPr>
          <p:cNvPr id="100355"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559653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092E333A-0D9A-C541-8363-123517BE6B32}" type="slidenum">
              <a:rPr lang="en-US" sz="1300" b="0">
                <a:latin typeface="Times New Roman" charset="0"/>
              </a:rPr>
              <a:pPr/>
              <a:t>49</a:t>
            </a:fld>
            <a:endParaRPr lang="en-US" sz="1300" b="0">
              <a:latin typeface="Times New Roman" charset="0"/>
            </a:endParaRPr>
          </a:p>
        </p:txBody>
      </p:sp>
      <p:sp>
        <p:nvSpPr>
          <p:cNvPr id="100354" name="Placeholder 2"/>
          <p:cNvSpPr>
            <a:spLocks noGrp="1" noRot="1" noChangeAspect="1" noChangeArrowheads="1"/>
          </p:cNvSpPr>
          <p:nvPr>
            <p:ph type="sldImg"/>
          </p:nvPr>
        </p:nvSpPr>
        <p:spPr>
          <a:xfrm>
            <a:off x="138113" y="766763"/>
            <a:ext cx="6823075" cy="3838575"/>
          </a:xfrm>
          <a:solidFill>
            <a:srgbClr val="FFFFFF"/>
          </a:solidFill>
          <a:ln/>
        </p:spPr>
      </p:sp>
      <p:sp>
        <p:nvSpPr>
          <p:cNvPr id="100355"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91855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AADDBE-71AC-A846-A829-CAC17CCAFCEC}" type="slidenum">
              <a:rPr lang="en-US"/>
              <a:pPr/>
              <a:t>7</a:t>
            </a:fld>
            <a:endParaRPr lang="en-US"/>
          </a:p>
        </p:txBody>
      </p:sp>
      <p:sp>
        <p:nvSpPr>
          <p:cNvPr id="1362946" name="Rectangle 2"/>
          <p:cNvSpPr>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62947" name="Rectangle 3"/>
          <p:cNvSpPr>
            <a:spLocks noGrp="1" noChangeArrowheads="1"/>
          </p:cNvSpPr>
          <p:nvPr>
            <p:ph type="body" idx="1"/>
          </p:nvPr>
        </p:nvSpPr>
        <p:spPr bwMode="auto">
          <a:xfrm>
            <a:off x="710239" y="4861781"/>
            <a:ext cx="5678824" cy="460456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691509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092E333A-0D9A-C541-8363-123517BE6B32}" type="slidenum">
              <a:rPr lang="en-US" sz="1300" b="0">
                <a:latin typeface="Times New Roman" charset="0"/>
              </a:rPr>
              <a:pPr/>
              <a:t>50</a:t>
            </a:fld>
            <a:endParaRPr lang="en-US" sz="1300" b="0">
              <a:latin typeface="Times New Roman" charset="0"/>
            </a:endParaRPr>
          </a:p>
        </p:txBody>
      </p:sp>
      <p:sp>
        <p:nvSpPr>
          <p:cNvPr id="100354" name="Placeholder 2"/>
          <p:cNvSpPr>
            <a:spLocks noGrp="1" noRot="1" noChangeAspect="1" noChangeArrowheads="1"/>
          </p:cNvSpPr>
          <p:nvPr>
            <p:ph type="sldImg"/>
          </p:nvPr>
        </p:nvSpPr>
        <p:spPr>
          <a:xfrm>
            <a:off x="138113" y="766763"/>
            <a:ext cx="6823075" cy="3838575"/>
          </a:xfrm>
          <a:solidFill>
            <a:srgbClr val="FFFFFF"/>
          </a:solidFill>
          <a:ln/>
        </p:spPr>
      </p:sp>
      <p:sp>
        <p:nvSpPr>
          <p:cNvPr id="100355"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111599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092E333A-0D9A-C541-8363-123517BE6B32}" type="slidenum">
              <a:rPr lang="en-US" sz="1300" b="0">
                <a:latin typeface="Times New Roman" charset="0"/>
              </a:rPr>
              <a:pPr/>
              <a:t>51</a:t>
            </a:fld>
            <a:endParaRPr lang="en-US" sz="1300" b="0">
              <a:latin typeface="Times New Roman" charset="0"/>
            </a:endParaRPr>
          </a:p>
        </p:txBody>
      </p:sp>
      <p:sp>
        <p:nvSpPr>
          <p:cNvPr id="100354" name="Placeholder 2"/>
          <p:cNvSpPr>
            <a:spLocks noGrp="1" noRot="1" noChangeAspect="1" noChangeArrowheads="1"/>
          </p:cNvSpPr>
          <p:nvPr>
            <p:ph type="sldImg"/>
          </p:nvPr>
        </p:nvSpPr>
        <p:spPr>
          <a:xfrm>
            <a:off x="138113" y="766763"/>
            <a:ext cx="6823075" cy="3838575"/>
          </a:xfrm>
          <a:solidFill>
            <a:srgbClr val="FFFFFF"/>
          </a:solidFill>
          <a:ln/>
        </p:spPr>
      </p:sp>
      <p:sp>
        <p:nvSpPr>
          <p:cNvPr id="100355"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39542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1EECFF73-0367-B749-B82A-595BE5CBADE0}" type="slidenum">
              <a:rPr lang="en-US" sz="1300" b="0">
                <a:latin typeface="Times New Roman" charset="0"/>
              </a:rPr>
              <a:pPr/>
              <a:t>52</a:t>
            </a:fld>
            <a:endParaRPr lang="en-US" sz="1300" b="0">
              <a:latin typeface="Times New Roman" charset="0"/>
            </a:endParaRPr>
          </a:p>
        </p:txBody>
      </p:sp>
      <p:sp>
        <p:nvSpPr>
          <p:cNvPr id="108546" name="Placeholder 2"/>
          <p:cNvSpPr>
            <a:spLocks noGrp="1" noRot="1" noChangeAspect="1" noChangeArrowheads="1"/>
          </p:cNvSpPr>
          <p:nvPr>
            <p:ph type="sldImg"/>
          </p:nvPr>
        </p:nvSpPr>
        <p:spPr>
          <a:xfrm>
            <a:off x="138113" y="766763"/>
            <a:ext cx="6823075" cy="3838575"/>
          </a:xfrm>
          <a:solidFill>
            <a:srgbClr val="FFFFFF"/>
          </a:solidFill>
          <a:ln/>
        </p:spPr>
      </p:sp>
      <p:sp>
        <p:nvSpPr>
          <p:cNvPr id="108547"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703480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988F9F22-F5DB-3248-9EF6-8C5108FE680B}" type="slidenum">
              <a:rPr lang="en-US" sz="1300" b="0">
                <a:latin typeface="Times New Roman" charset="0"/>
              </a:rPr>
              <a:pPr/>
              <a:t>53</a:t>
            </a:fld>
            <a:endParaRPr lang="en-US" sz="1300" b="0">
              <a:latin typeface="Times New Roman" charset="0"/>
            </a:endParaRPr>
          </a:p>
        </p:txBody>
      </p:sp>
      <p:sp>
        <p:nvSpPr>
          <p:cNvPr id="110594" name="Placeholder 2"/>
          <p:cNvSpPr>
            <a:spLocks noGrp="1" noRot="1" noChangeAspect="1" noChangeArrowheads="1"/>
          </p:cNvSpPr>
          <p:nvPr>
            <p:ph type="sldImg"/>
          </p:nvPr>
        </p:nvSpPr>
        <p:spPr>
          <a:xfrm>
            <a:off x="138113" y="766763"/>
            <a:ext cx="6823075" cy="3838575"/>
          </a:xfrm>
          <a:solidFill>
            <a:srgbClr val="FFFFFF"/>
          </a:solidFill>
          <a:ln/>
        </p:spPr>
      </p:sp>
      <p:sp>
        <p:nvSpPr>
          <p:cNvPr id="110595"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38193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988F9F22-F5DB-3248-9EF6-8C5108FE680B}" type="slidenum">
              <a:rPr lang="en-US" sz="1300" b="0">
                <a:latin typeface="Times New Roman" charset="0"/>
              </a:rPr>
              <a:pPr/>
              <a:t>54</a:t>
            </a:fld>
            <a:endParaRPr lang="en-US" sz="1300" b="0">
              <a:latin typeface="Times New Roman" charset="0"/>
            </a:endParaRPr>
          </a:p>
        </p:txBody>
      </p:sp>
      <p:sp>
        <p:nvSpPr>
          <p:cNvPr id="110594" name="Placeholder 2"/>
          <p:cNvSpPr>
            <a:spLocks noGrp="1" noRot="1" noChangeAspect="1" noChangeArrowheads="1"/>
          </p:cNvSpPr>
          <p:nvPr>
            <p:ph type="sldImg"/>
          </p:nvPr>
        </p:nvSpPr>
        <p:spPr>
          <a:xfrm>
            <a:off x="138113" y="766763"/>
            <a:ext cx="6823075" cy="3838575"/>
          </a:xfrm>
          <a:solidFill>
            <a:srgbClr val="FFFFFF"/>
          </a:solidFill>
          <a:ln/>
        </p:spPr>
      </p:sp>
      <p:sp>
        <p:nvSpPr>
          <p:cNvPr id="110595"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185844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7933A755-9BFA-B147-9BD9-19EC04E0704B}" type="slidenum">
              <a:rPr lang="en-US" sz="1300" b="0">
                <a:latin typeface="Times New Roman" charset="0"/>
              </a:rPr>
              <a:pPr/>
              <a:t>55</a:t>
            </a:fld>
            <a:endParaRPr lang="en-US" sz="1300" b="0">
              <a:latin typeface="Times New Roman" charset="0"/>
            </a:endParaRPr>
          </a:p>
        </p:txBody>
      </p:sp>
      <p:sp>
        <p:nvSpPr>
          <p:cNvPr id="114690" name="Placeholder 2"/>
          <p:cNvSpPr>
            <a:spLocks noGrp="1" noRot="1" noChangeAspect="1" noChangeArrowheads="1"/>
          </p:cNvSpPr>
          <p:nvPr>
            <p:ph type="sldImg"/>
          </p:nvPr>
        </p:nvSpPr>
        <p:spPr>
          <a:xfrm>
            <a:off x="138113" y="766763"/>
            <a:ext cx="6823075" cy="3838575"/>
          </a:xfrm>
          <a:solidFill>
            <a:srgbClr val="FFFFFF"/>
          </a:solidFill>
          <a:ln/>
        </p:spPr>
      </p:sp>
      <p:sp>
        <p:nvSpPr>
          <p:cNvPr id="114691" name="Placeholder 3"/>
          <p:cNvSpPr>
            <a:spLocks noGrp="1" noChangeArrowheads="1"/>
          </p:cNvSpPr>
          <p:nvPr>
            <p:ph type="body" idx="1"/>
          </p:nvPr>
        </p:nvSpPr>
        <p:spPr>
          <a:xfrm>
            <a:off x="945957" y="4861781"/>
            <a:ext cx="5207386" cy="4604560"/>
          </a:xfrm>
          <a:solidFill>
            <a:srgbClr val="FFFFFF"/>
          </a:solidFill>
          <a:ln>
            <a:solidFill>
              <a:srgbClr val="000000"/>
            </a:solidFill>
          </a:ln>
          <a:extLst>
            <a:ext uri="{FAA26D3D-D897-4be2-8F04-BA451C77F1D7}">
              <ma14:placeholderFlag xmlns:ma14="http://schemas.microsoft.com/office/mac/drawingml/2011/main" xmlns="" val="1"/>
            </a:ext>
          </a:extLst>
        </p:spPr>
        <p:txBody>
          <a:bodyPr lIns="96661" tIns="48331" rIns="96661" bIns="48331"/>
          <a:lstStyle/>
          <a:p>
            <a:endParaRPr lang="en-US"/>
          </a:p>
        </p:txBody>
      </p:sp>
    </p:spTree>
    <p:extLst>
      <p:ext uri="{BB962C8B-B14F-4D97-AF65-F5344CB8AC3E}">
        <p14:creationId xmlns:p14="http://schemas.microsoft.com/office/powerpoint/2010/main" val="1842906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430CE-1CC8-8A4F-9337-B56F00BF2FF6}" type="slidenum">
              <a:rPr lang="en-US"/>
              <a:pPr/>
              <a:t>56</a:t>
            </a:fld>
            <a:endParaRPr lang="en-US"/>
          </a:p>
        </p:txBody>
      </p:sp>
      <p:sp>
        <p:nvSpPr>
          <p:cNvPr id="1176578" name="Rectangle 2"/>
          <p:cNvSpPr>
            <a:spLocks noGrp="1" noRot="1" noChangeAspect="1" noChangeArrowheads="1" noTextEdit="1"/>
          </p:cNvSpPr>
          <p:nvPr>
            <p:ph type="sldImg"/>
          </p:nvPr>
        </p:nvSpPr>
        <p:spPr bwMode="auto">
          <a:xfrm>
            <a:off x="128588" y="754063"/>
            <a:ext cx="6843712" cy="38512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176579" name="Rectangle 3"/>
          <p:cNvSpPr>
            <a:spLocks noGrp="1" noChangeArrowheads="1"/>
          </p:cNvSpPr>
          <p:nvPr>
            <p:ph type="body" idx="1"/>
          </p:nvPr>
        </p:nvSpPr>
        <p:spPr bwMode="auto">
          <a:xfrm>
            <a:off x="915144" y="4865165"/>
            <a:ext cx="5269012" cy="4619791"/>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fr-FR"/>
          </a:p>
        </p:txBody>
      </p:sp>
    </p:spTree>
    <p:extLst>
      <p:ext uri="{BB962C8B-B14F-4D97-AF65-F5344CB8AC3E}">
        <p14:creationId xmlns:p14="http://schemas.microsoft.com/office/powerpoint/2010/main" val="2143974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12DE13-9E3F-0F4E-B3FC-9D6696EBCCF1}" type="slidenum">
              <a:rPr lang="en-US"/>
              <a:pPr/>
              <a:t>57</a:t>
            </a:fld>
            <a:endParaRPr lang="en-US"/>
          </a:p>
        </p:txBody>
      </p:sp>
      <p:sp>
        <p:nvSpPr>
          <p:cNvPr id="1277954" name="Rectangle 2"/>
          <p:cNvSpPr>
            <a:spLocks noGrp="1" noRot="1" noChangeAspect="1" noChangeArrowheads="1" noTextEdit="1"/>
          </p:cNvSpPr>
          <p:nvPr>
            <p:ph type="sldImg"/>
          </p:nvPr>
        </p:nvSpPr>
        <p:spPr bwMode="auto">
          <a:xfrm>
            <a:off x="128588" y="754063"/>
            <a:ext cx="6843712" cy="38512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77955" name="Rectangle 3"/>
          <p:cNvSpPr>
            <a:spLocks noGrp="1" noChangeArrowheads="1"/>
          </p:cNvSpPr>
          <p:nvPr>
            <p:ph type="body" idx="1"/>
          </p:nvPr>
        </p:nvSpPr>
        <p:spPr bwMode="auto">
          <a:xfrm>
            <a:off x="915144" y="4865165"/>
            <a:ext cx="5269012" cy="4619791"/>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fr-FR"/>
          </a:p>
        </p:txBody>
      </p:sp>
    </p:spTree>
    <p:extLst>
      <p:ext uri="{BB962C8B-B14F-4D97-AF65-F5344CB8AC3E}">
        <p14:creationId xmlns:p14="http://schemas.microsoft.com/office/powerpoint/2010/main" val="479136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59799-D73F-CE49-A6C4-B96EF7D995CE}" type="slidenum">
              <a:rPr lang="en-US"/>
              <a:pPr/>
              <a:t>59</a:t>
            </a:fld>
            <a:endParaRPr lang="en-US"/>
          </a:p>
        </p:txBody>
      </p:sp>
      <p:sp>
        <p:nvSpPr>
          <p:cNvPr id="1186818" name="Rectangle 2"/>
          <p:cNvSpPr>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186819" name="Rectangle 3"/>
          <p:cNvSpPr>
            <a:spLocks noGrp="1" noChangeArrowheads="1"/>
          </p:cNvSpPr>
          <p:nvPr>
            <p:ph type="body" idx="1"/>
          </p:nvPr>
        </p:nvSpPr>
        <p:spPr bwMode="auto">
          <a:xfrm>
            <a:off x="710239" y="4861781"/>
            <a:ext cx="5678824" cy="460456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494733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Gildas Avoine</a:t>
            </a:r>
          </a:p>
        </p:txBody>
      </p:sp>
      <p:sp>
        <p:nvSpPr>
          <p:cNvPr id="5" name="Slide Number Placeholder 4"/>
          <p:cNvSpPr>
            <a:spLocks noGrp="1"/>
          </p:cNvSpPr>
          <p:nvPr>
            <p:ph type="sldNum" sz="quarter" idx="11"/>
          </p:nvPr>
        </p:nvSpPr>
        <p:spPr/>
        <p:txBody>
          <a:bodyPr/>
          <a:lstStyle/>
          <a:p>
            <a:fld id="{AF8ECB6E-8B52-864F-87AD-6A56A131241F}" type="slidenum">
              <a:rPr lang="en-US" smtClean="0"/>
              <a:pPr/>
              <a:t>63</a:t>
            </a:fld>
            <a:endParaRPr lang="en-US"/>
          </a:p>
        </p:txBody>
      </p:sp>
    </p:spTree>
    <p:extLst>
      <p:ext uri="{BB962C8B-B14F-4D97-AF65-F5344CB8AC3E}">
        <p14:creationId xmlns:p14="http://schemas.microsoft.com/office/powerpoint/2010/main" val="1452777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1A261-7A2D-5342-945E-AE971F3E2EC7}" type="slidenum">
              <a:rPr lang="en-US"/>
              <a:pPr/>
              <a:t>8</a:t>
            </a:fld>
            <a:endParaRPr lang="en-US"/>
          </a:p>
        </p:txBody>
      </p:sp>
      <p:sp>
        <p:nvSpPr>
          <p:cNvPr id="1364994" name="Rectangle 2"/>
          <p:cNvSpPr>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64995" name="Rectangle 3"/>
          <p:cNvSpPr>
            <a:spLocks noGrp="1" noChangeArrowheads="1"/>
          </p:cNvSpPr>
          <p:nvPr>
            <p:ph type="body" idx="1"/>
          </p:nvPr>
        </p:nvSpPr>
        <p:spPr bwMode="auto">
          <a:xfrm>
            <a:off x="710239" y="4861781"/>
            <a:ext cx="5678824" cy="460456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3711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Gildas Avoine</a:t>
            </a:r>
          </a:p>
        </p:txBody>
      </p:sp>
      <p:sp>
        <p:nvSpPr>
          <p:cNvPr id="5" name="Rectangle 7"/>
          <p:cNvSpPr>
            <a:spLocks noGrp="1" noChangeArrowheads="1"/>
          </p:cNvSpPr>
          <p:nvPr>
            <p:ph type="sldNum" sz="quarter" idx="5"/>
          </p:nvPr>
        </p:nvSpPr>
        <p:spPr>
          <a:ln/>
        </p:spPr>
        <p:txBody>
          <a:bodyPr/>
          <a:lstStyle/>
          <a:p>
            <a:fld id="{ED5E03F8-7450-424A-8B9F-69C15E66D06A}" type="slidenum">
              <a:rPr lang="en-US"/>
              <a:pPr/>
              <a:t>65</a:t>
            </a:fld>
            <a:endParaRPr lang="en-US"/>
          </a:p>
        </p:txBody>
      </p:sp>
      <p:sp>
        <p:nvSpPr>
          <p:cNvPr id="388098" name="Rectangle 2"/>
          <p:cNvSpPr>
            <a:spLocks noGrp="1" noRot="1" noChangeAspect="1" noChangeArrowheads="1" noTextEdit="1"/>
          </p:cNvSpPr>
          <p:nvPr>
            <p:ph type="sldImg"/>
          </p:nvPr>
        </p:nvSpPr>
        <p:spPr>
          <a:xfrm>
            <a:off x="138113" y="766763"/>
            <a:ext cx="6826250" cy="3840162"/>
          </a:xfrm>
          <a:ln/>
          <a:extLst>
            <a:ext uri="{FAA26D3D-D897-4be2-8F04-BA451C77F1D7}">
              <ma14:placeholderFlag xmlns:ma14="http://schemas.microsoft.com/office/mac/drawingml/2011/main" xmlns="" val="1"/>
            </a:ext>
          </a:extLst>
        </p:spPr>
      </p:sp>
      <p:sp>
        <p:nvSpPr>
          <p:cNvPr id="388099" name="Rectangle 3"/>
          <p:cNvSpPr>
            <a:spLocks noGrp="1" noChangeArrowheads="1"/>
          </p:cNvSpPr>
          <p:nvPr>
            <p:ph type="body" idx="1"/>
          </p:nvPr>
        </p:nvSpPr>
        <p:spPr>
          <a:xfrm>
            <a:off x="711200" y="4862513"/>
            <a:ext cx="5676900" cy="4605337"/>
          </a:xfrm>
        </p:spPr>
        <p:txBody>
          <a:bodyPr/>
          <a:lstStyle/>
          <a:p>
            <a:r>
              <a:rPr lang="en-US" dirty="0"/>
              <a:t>The IP packet is fragmented, and the bug is during the reconstruction of the packet once all the fragments are received.</a:t>
            </a:r>
          </a:p>
        </p:txBody>
      </p:sp>
    </p:spTree>
    <p:extLst>
      <p:ext uri="{BB962C8B-B14F-4D97-AF65-F5344CB8AC3E}">
        <p14:creationId xmlns:p14="http://schemas.microsoft.com/office/powerpoint/2010/main" val="270032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Gildas Avoine</a:t>
            </a:r>
          </a:p>
        </p:txBody>
      </p:sp>
      <p:sp>
        <p:nvSpPr>
          <p:cNvPr id="5" name="Rectangle 7"/>
          <p:cNvSpPr>
            <a:spLocks noGrp="1" noChangeArrowheads="1"/>
          </p:cNvSpPr>
          <p:nvPr>
            <p:ph type="sldNum" sz="quarter" idx="5"/>
          </p:nvPr>
        </p:nvSpPr>
        <p:spPr>
          <a:ln/>
        </p:spPr>
        <p:txBody>
          <a:bodyPr/>
          <a:lstStyle/>
          <a:p>
            <a:fld id="{DED51B19-FE38-594D-975A-F61353545FF9}" type="slidenum">
              <a:rPr lang="en-US"/>
              <a:pPr/>
              <a:t>66</a:t>
            </a:fld>
            <a:endParaRPr lang="en-US"/>
          </a:p>
        </p:txBody>
      </p:sp>
      <p:sp>
        <p:nvSpPr>
          <p:cNvPr id="470018" name="Rectangle 2"/>
          <p:cNvSpPr>
            <a:spLocks noGrp="1" noRot="1" noChangeAspect="1" noChangeArrowheads="1" noTextEdit="1"/>
          </p:cNvSpPr>
          <p:nvPr>
            <p:ph type="sldImg"/>
          </p:nvPr>
        </p:nvSpPr>
        <p:spPr>
          <a:xfrm>
            <a:off x="138113" y="766763"/>
            <a:ext cx="6823075" cy="3838575"/>
          </a:xfrm>
          <a:ln/>
          <a:extLst>
            <a:ext uri="{FAA26D3D-D897-4be2-8F04-BA451C77F1D7}">
              <ma14:placeholderFlag xmlns:ma14="http://schemas.microsoft.com/office/mac/drawingml/2011/main" xmlns="" val="1"/>
            </a:ext>
          </a:extLst>
        </p:spPr>
      </p:sp>
      <p:sp>
        <p:nvSpPr>
          <p:cNvPr id="470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2659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Gildas Avoine</a:t>
            </a:r>
          </a:p>
        </p:txBody>
      </p:sp>
      <p:sp>
        <p:nvSpPr>
          <p:cNvPr id="5" name="Rectangle 7"/>
          <p:cNvSpPr>
            <a:spLocks noGrp="1" noChangeArrowheads="1"/>
          </p:cNvSpPr>
          <p:nvPr>
            <p:ph type="sldNum" sz="quarter" idx="5"/>
          </p:nvPr>
        </p:nvSpPr>
        <p:spPr>
          <a:ln/>
        </p:spPr>
        <p:txBody>
          <a:bodyPr/>
          <a:lstStyle/>
          <a:p>
            <a:fld id="{683E7130-F9C9-2C47-BDD1-59676F015E64}" type="slidenum">
              <a:rPr lang="en-US"/>
              <a:pPr/>
              <a:t>67</a:t>
            </a:fld>
            <a:endParaRPr lang="en-US"/>
          </a:p>
        </p:txBody>
      </p:sp>
      <p:sp>
        <p:nvSpPr>
          <p:cNvPr id="392194" name="Rectangle 2"/>
          <p:cNvSpPr>
            <a:spLocks noGrp="1" noRot="1" noChangeAspect="1" noChangeArrowheads="1" noTextEdit="1"/>
          </p:cNvSpPr>
          <p:nvPr>
            <p:ph type="sldImg"/>
          </p:nvPr>
        </p:nvSpPr>
        <p:spPr>
          <a:xfrm>
            <a:off x="138113" y="766763"/>
            <a:ext cx="6826250" cy="3840162"/>
          </a:xfrm>
          <a:ln/>
          <a:extLst>
            <a:ext uri="{FAA26D3D-D897-4be2-8F04-BA451C77F1D7}">
              <ma14:placeholderFlag xmlns:ma14="http://schemas.microsoft.com/office/mac/drawingml/2011/main" xmlns="" val="1"/>
            </a:ext>
          </a:extLst>
        </p:spPr>
      </p:sp>
      <p:sp>
        <p:nvSpPr>
          <p:cNvPr id="392195" name="Rectangle 3"/>
          <p:cNvSpPr>
            <a:spLocks noGrp="1" noChangeArrowheads="1"/>
          </p:cNvSpPr>
          <p:nvPr>
            <p:ph type="body" idx="1"/>
          </p:nvPr>
        </p:nvSpPr>
        <p:spPr>
          <a:xfrm>
            <a:off x="711200" y="4862513"/>
            <a:ext cx="5676900" cy="4605337"/>
          </a:xfrm>
        </p:spPr>
        <p:txBody>
          <a:bodyPr/>
          <a:lstStyle/>
          <a:p>
            <a:endParaRPr lang="en-US"/>
          </a:p>
        </p:txBody>
      </p:sp>
    </p:spTree>
    <p:extLst>
      <p:ext uri="{BB962C8B-B14F-4D97-AF65-F5344CB8AC3E}">
        <p14:creationId xmlns:p14="http://schemas.microsoft.com/office/powerpoint/2010/main" val="1953933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Gildas Avoine</a:t>
            </a:r>
          </a:p>
        </p:txBody>
      </p:sp>
      <p:sp>
        <p:nvSpPr>
          <p:cNvPr id="5" name="Rectangle 7"/>
          <p:cNvSpPr>
            <a:spLocks noGrp="1" noChangeArrowheads="1"/>
          </p:cNvSpPr>
          <p:nvPr>
            <p:ph type="sldNum" sz="quarter" idx="5"/>
          </p:nvPr>
        </p:nvSpPr>
        <p:spPr>
          <a:ln/>
        </p:spPr>
        <p:txBody>
          <a:bodyPr/>
          <a:lstStyle/>
          <a:p>
            <a:fld id="{13072F85-0DC2-C14C-B74A-4D3A91AC3778}" type="slidenum">
              <a:rPr lang="en-US"/>
              <a:pPr/>
              <a:t>68</a:t>
            </a:fld>
            <a:endParaRPr lang="en-US"/>
          </a:p>
        </p:txBody>
      </p:sp>
      <p:sp>
        <p:nvSpPr>
          <p:cNvPr id="472066" name="Rectangle 2"/>
          <p:cNvSpPr>
            <a:spLocks noGrp="1" noRot="1" noChangeAspect="1" noChangeArrowheads="1" noTextEdit="1"/>
          </p:cNvSpPr>
          <p:nvPr>
            <p:ph type="sldImg"/>
          </p:nvPr>
        </p:nvSpPr>
        <p:spPr>
          <a:xfrm>
            <a:off x="138113" y="766763"/>
            <a:ext cx="6823075" cy="3838575"/>
          </a:xfrm>
          <a:ln/>
          <a:extLst>
            <a:ext uri="{FAA26D3D-D897-4be2-8F04-BA451C77F1D7}">
              <ma14:placeholderFlag xmlns:ma14="http://schemas.microsoft.com/office/mac/drawingml/2011/main" xmlns="" val="1"/>
            </a:ext>
          </a:extLst>
        </p:spPr>
      </p:sp>
      <p:sp>
        <p:nvSpPr>
          <p:cNvPr id="472067" name="Rectangle 3"/>
          <p:cNvSpPr>
            <a:spLocks noGrp="1" noChangeArrowheads="1"/>
          </p:cNvSpPr>
          <p:nvPr>
            <p:ph type="body" idx="1"/>
          </p:nvPr>
        </p:nvSpPr>
        <p:spPr/>
        <p:txBody>
          <a:bodyPr/>
          <a:lstStyle/>
          <a:p>
            <a:pPr>
              <a:buFontTx/>
              <a:buChar char="-"/>
            </a:pPr>
            <a:r>
              <a:rPr lang="en-US" dirty="0"/>
              <a:t>Increase the queue size put forward the problem. Moreover, increasing the queue size consumes memory.</a:t>
            </a:r>
          </a:p>
          <a:p>
            <a:pPr>
              <a:buFontTx/>
              <a:buChar char="-"/>
            </a:pPr>
            <a:r>
              <a:rPr lang="en-US" dirty="0"/>
              <a:t>The shorter timeouts can also be a source for trouble. While 25 seconds appears to be a safe value (if it takes more than 25 seconds to exchange one pair of packets, maybe you should try again later), people coming from dial-up connected systems might be excluded. If a smaller value, such as ten seconds, is chosen, you will very likely be excluding sites connected via PPP, SLIP and modems. </a:t>
            </a:r>
          </a:p>
          <a:p>
            <a:pPr>
              <a:buFontTx/>
              <a:buChar char="-"/>
            </a:pPr>
            <a:r>
              <a:rPr lang="en-US" dirty="0"/>
              <a:t>Filtering on IP addresses: if an IP address does not send an ACK, then drop the subsequent SYN request coming from this address.</a:t>
            </a:r>
          </a:p>
        </p:txBody>
      </p:sp>
    </p:spTree>
    <p:extLst>
      <p:ext uri="{BB962C8B-B14F-4D97-AF65-F5344CB8AC3E}">
        <p14:creationId xmlns:p14="http://schemas.microsoft.com/office/powerpoint/2010/main" val="447177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Gildas Avoine</a:t>
            </a:r>
          </a:p>
        </p:txBody>
      </p:sp>
      <p:sp>
        <p:nvSpPr>
          <p:cNvPr id="5" name="Rectangle 7"/>
          <p:cNvSpPr>
            <a:spLocks noGrp="1" noChangeArrowheads="1"/>
          </p:cNvSpPr>
          <p:nvPr>
            <p:ph type="sldNum" sz="quarter" idx="5"/>
          </p:nvPr>
        </p:nvSpPr>
        <p:spPr>
          <a:ln/>
        </p:spPr>
        <p:txBody>
          <a:bodyPr/>
          <a:lstStyle/>
          <a:p>
            <a:fld id="{13072F85-0DC2-C14C-B74A-4D3A91AC3778}" type="slidenum">
              <a:rPr lang="en-US"/>
              <a:pPr/>
              <a:t>69</a:t>
            </a:fld>
            <a:endParaRPr lang="en-US"/>
          </a:p>
        </p:txBody>
      </p:sp>
      <p:sp>
        <p:nvSpPr>
          <p:cNvPr id="472066" name="Rectangle 2"/>
          <p:cNvSpPr>
            <a:spLocks noGrp="1" noRot="1" noChangeAspect="1" noChangeArrowheads="1" noTextEdit="1"/>
          </p:cNvSpPr>
          <p:nvPr>
            <p:ph type="sldImg"/>
          </p:nvPr>
        </p:nvSpPr>
        <p:spPr>
          <a:xfrm>
            <a:off x="138113" y="766763"/>
            <a:ext cx="6823075" cy="3838575"/>
          </a:xfrm>
          <a:ln/>
          <a:extLst>
            <a:ext uri="{FAA26D3D-D897-4be2-8F04-BA451C77F1D7}">
              <ma14:placeholderFlag xmlns:ma14="http://schemas.microsoft.com/office/mac/drawingml/2011/main" xmlns="" val="1"/>
            </a:ext>
          </a:extLst>
        </p:spPr>
      </p:sp>
      <p:sp>
        <p:nvSpPr>
          <p:cNvPr id="472067" name="Rectangle 3"/>
          <p:cNvSpPr>
            <a:spLocks noGrp="1" noChangeArrowheads="1"/>
          </p:cNvSpPr>
          <p:nvPr>
            <p:ph type="body" idx="1"/>
          </p:nvPr>
        </p:nvSpPr>
        <p:spPr/>
        <p:txBody>
          <a:bodyPr/>
          <a:lstStyle/>
          <a:p>
            <a:pPr>
              <a:buFontTx/>
              <a:buNone/>
            </a:pPr>
            <a:endParaRPr lang="en-US" dirty="0"/>
          </a:p>
        </p:txBody>
      </p:sp>
    </p:spTree>
    <p:extLst>
      <p:ext uri="{BB962C8B-B14F-4D97-AF65-F5344CB8AC3E}">
        <p14:creationId xmlns:p14="http://schemas.microsoft.com/office/powerpoint/2010/main" val="1968872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Gildas Avoine</a:t>
            </a:r>
          </a:p>
        </p:txBody>
      </p:sp>
      <p:sp>
        <p:nvSpPr>
          <p:cNvPr id="5" name="Rectangle 7"/>
          <p:cNvSpPr>
            <a:spLocks noGrp="1" noChangeArrowheads="1"/>
          </p:cNvSpPr>
          <p:nvPr>
            <p:ph type="sldNum" sz="quarter" idx="5"/>
          </p:nvPr>
        </p:nvSpPr>
        <p:spPr>
          <a:ln/>
        </p:spPr>
        <p:txBody>
          <a:bodyPr/>
          <a:lstStyle/>
          <a:p>
            <a:fld id="{C30E68A1-3269-5C48-809D-3926762B6104}" type="slidenum">
              <a:rPr lang="en-US"/>
              <a:pPr/>
              <a:t>70</a:t>
            </a:fld>
            <a:endParaRPr lang="en-US"/>
          </a:p>
        </p:txBody>
      </p:sp>
      <p:sp>
        <p:nvSpPr>
          <p:cNvPr id="474114" name="Rectangle 2"/>
          <p:cNvSpPr>
            <a:spLocks noGrp="1" noRot="1" noChangeAspect="1" noChangeArrowheads="1" noTextEdit="1"/>
          </p:cNvSpPr>
          <p:nvPr>
            <p:ph type="sldImg"/>
          </p:nvPr>
        </p:nvSpPr>
        <p:spPr>
          <a:xfrm>
            <a:off x="138113" y="766763"/>
            <a:ext cx="6823075" cy="3838575"/>
          </a:xfrm>
          <a:ln/>
          <a:extLst>
            <a:ext uri="{FAA26D3D-D897-4be2-8F04-BA451C77F1D7}">
              <ma14:placeholderFlag xmlns:ma14="http://schemas.microsoft.com/office/mac/drawingml/2011/main" xmlns="" val="1"/>
            </a:ext>
          </a:extLst>
        </p:spPr>
      </p:sp>
      <p:sp>
        <p:nvSpPr>
          <p:cNvPr id="474115"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67195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Gildas Avoine</a:t>
            </a:r>
          </a:p>
        </p:txBody>
      </p:sp>
      <p:sp>
        <p:nvSpPr>
          <p:cNvPr id="5" name="Rectangle 7"/>
          <p:cNvSpPr>
            <a:spLocks noGrp="1" noChangeArrowheads="1"/>
          </p:cNvSpPr>
          <p:nvPr>
            <p:ph type="sldNum" sz="quarter" idx="5"/>
          </p:nvPr>
        </p:nvSpPr>
        <p:spPr>
          <a:ln/>
        </p:spPr>
        <p:txBody>
          <a:bodyPr/>
          <a:lstStyle/>
          <a:p>
            <a:fld id="{CF2C06B8-7C1A-EC42-9460-E8E8978468E1}" type="slidenum">
              <a:rPr lang="en-US"/>
              <a:pPr/>
              <a:t>71</a:t>
            </a:fld>
            <a:endParaRPr lang="en-US"/>
          </a:p>
        </p:txBody>
      </p:sp>
      <p:sp>
        <p:nvSpPr>
          <p:cNvPr id="478210" name="Rectangle 2"/>
          <p:cNvSpPr>
            <a:spLocks noGrp="1" noRot="1" noChangeAspect="1" noChangeArrowheads="1" noTextEdit="1"/>
          </p:cNvSpPr>
          <p:nvPr>
            <p:ph type="sldImg"/>
          </p:nvPr>
        </p:nvSpPr>
        <p:spPr>
          <a:xfrm>
            <a:off x="138113" y="766763"/>
            <a:ext cx="6823075" cy="3838575"/>
          </a:xfrm>
          <a:ln/>
          <a:extLst>
            <a:ext uri="{FAA26D3D-D897-4be2-8F04-BA451C77F1D7}">
              <ma14:placeholderFlag xmlns:ma14="http://schemas.microsoft.com/office/mac/drawingml/2011/main" xmlns="" val="1"/>
            </a:ext>
          </a:extLst>
        </p:spPr>
      </p:sp>
      <p:sp>
        <p:nvSpPr>
          <p:cNvPr id="478211" name="Rectangle 3"/>
          <p:cNvSpPr>
            <a:spLocks noGrp="1" noChangeArrowheads="1"/>
          </p:cNvSpPr>
          <p:nvPr>
            <p:ph type="body" idx="1"/>
          </p:nvPr>
        </p:nvSpPr>
        <p:spPr/>
        <p:txBody>
          <a:bodyPr/>
          <a:lstStyle/>
          <a:p>
            <a:pPr>
              <a:lnSpc>
                <a:spcPct val="80000"/>
              </a:lnSpc>
            </a:pPr>
            <a:r>
              <a:rPr lang="ja-JP" altLang="en-US" sz="900" dirty="0">
                <a:latin typeface="Arial"/>
              </a:rPr>
              <a:t>“</a:t>
            </a:r>
            <a:r>
              <a:rPr lang="en-US" sz="900" dirty="0"/>
              <a:t>In order to initiate a TCP connection, the client sends a TCP SYN packet to the server. In response, the server sends a TCP SYN+ACK packet back to the client. One of the values in this packet is a </a:t>
            </a:r>
            <a:r>
              <a:rPr lang="en-US" sz="900" i="1" dirty="0"/>
              <a:t>sequence number</a:t>
            </a:r>
            <a:r>
              <a:rPr lang="en-US" sz="900" dirty="0"/>
              <a:t>, which is used by the TCP protocol to reassemble the data stream. According to the TCP specification, that first sequence number sent by an endpoint can be any value as decided by that endpoint. SYN Cookies are initial sequence numbers that are carefully constructed according to the following rules:</a:t>
            </a:r>
          </a:p>
          <a:p>
            <a:pPr>
              <a:lnSpc>
                <a:spcPct val="80000"/>
              </a:lnSpc>
            </a:pPr>
            <a:r>
              <a:rPr lang="en-US" sz="900" dirty="0"/>
              <a:t>let </a:t>
            </a:r>
            <a:r>
              <a:rPr lang="en-US" sz="900" b="1" dirty="0"/>
              <a:t>t</a:t>
            </a:r>
            <a:r>
              <a:rPr lang="en-US" sz="900" dirty="0"/>
              <a:t> = A counter incremented every 64 seconds </a:t>
            </a:r>
          </a:p>
          <a:p>
            <a:pPr>
              <a:lnSpc>
                <a:spcPct val="80000"/>
              </a:lnSpc>
            </a:pPr>
            <a:r>
              <a:rPr lang="en-US" sz="900" dirty="0"/>
              <a:t>let </a:t>
            </a:r>
            <a:r>
              <a:rPr lang="en-US" sz="900" b="1" dirty="0"/>
              <a:t>m</a:t>
            </a:r>
            <a:r>
              <a:rPr lang="en-US" sz="900" dirty="0"/>
              <a:t> = The </a:t>
            </a:r>
            <a:r>
              <a:rPr lang="en-US" sz="900" dirty="0">
                <a:hlinkClick r:id="rId3" tooltip="Maximum segment size"/>
              </a:rPr>
              <a:t>maximum segment size</a:t>
            </a:r>
            <a:r>
              <a:rPr lang="en-US" sz="900" dirty="0"/>
              <a:t> (MSS) value that the server would have stored in the SYN queue entry </a:t>
            </a:r>
          </a:p>
          <a:p>
            <a:pPr>
              <a:lnSpc>
                <a:spcPct val="80000"/>
              </a:lnSpc>
            </a:pPr>
            <a:r>
              <a:rPr lang="en-US" sz="900" dirty="0"/>
              <a:t>let </a:t>
            </a:r>
            <a:r>
              <a:rPr lang="en-US" sz="900" b="1" dirty="0"/>
              <a:t>s</a:t>
            </a:r>
            <a:r>
              <a:rPr lang="en-US" sz="900" dirty="0"/>
              <a:t> = The result of a cryptographic secret function computed over the server IP address and port number, the client IP address and port number, and the value </a:t>
            </a:r>
            <a:r>
              <a:rPr lang="en-US" sz="900" b="1" dirty="0"/>
              <a:t>t</a:t>
            </a:r>
            <a:r>
              <a:rPr lang="en-US" sz="900" dirty="0"/>
              <a:t>. The returned value "</a:t>
            </a:r>
            <a:r>
              <a:rPr lang="en-US" sz="900" b="1" dirty="0"/>
              <a:t>s</a:t>
            </a:r>
            <a:r>
              <a:rPr lang="en-US" sz="900" dirty="0"/>
              <a:t> " must be a 24-bit value. </a:t>
            </a:r>
          </a:p>
          <a:p>
            <a:pPr>
              <a:lnSpc>
                <a:spcPct val="80000"/>
              </a:lnSpc>
            </a:pPr>
            <a:r>
              <a:rPr lang="en-US" sz="900" dirty="0"/>
              <a:t>The initial TCP sequence number, i.e. the </a:t>
            </a:r>
            <a:r>
              <a:rPr lang="en-US" sz="900" i="1" dirty="0"/>
              <a:t>SYN Cookie</a:t>
            </a:r>
            <a:r>
              <a:rPr lang="en-US" sz="900" dirty="0"/>
              <a:t>, is computed as follows:</a:t>
            </a:r>
          </a:p>
          <a:p>
            <a:pPr>
              <a:lnSpc>
                <a:spcPct val="80000"/>
              </a:lnSpc>
            </a:pPr>
            <a:r>
              <a:rPr lang="en-US" sz="900" dirty="0"/>
              <a:t>First 5 bits: </a:t>
            </a:r>
            <a:r>
              <a:rPr lang="en-US" sz="900" b="1" dirty="0"/>
              <a:t>t</a:t>
            </a:r>
            <a:r>
              <a:rPr lang="en-US" sz="900" dirty="0"/>
              <a:t> </a:t>
            </a:r>
            <a:r>
              <a:rPr lang="en-US" sz="900" dirty="0">
                <a:hlinkClick r:id="rId4" tooltip="Modulo operation"/>
              </a:rPr>
              <a:t>mod</a:t>
            </a:r>
            <a:r>
              <a:rPr lang="en-US" sz="900" dirty="0"/>
              <a:t> 32 </a:t>
            </a:r>
          </a:p>
          <a:p>
            <a:pPr>
              <a:lnSpc>
                <a:spcPct val="80000"/>
              </a:lnSpc>
            </a:pPr>
            <a:r>
              <a:rPr lang="en-US" sz="900" dirty="0"/>
              <a:t>Next 3 bits: an encoded value representing </a:t>
            </a:r>
            <a:r>
              <a:rPr lang="en-US" sz="900" b="1" dirty="0"/>
              <a:t>m</a:t>
            </a:r>
            <a:r>
              <a:rPr lang="en-US" sz="900" dirty="0"/>
              <a:t> </a:t>
            </a:r>
          </a:p>
          <a:p>
            <a:pPr>
              <a:lnSpc>
                <a:spcPct val="80000"/>
              </a:lnSpc>
            </a:pPr>
            <a:r>
              <a:rPr lang="en-US" sz="900" dirty="0"/>
              <a:t>Final 24 bits: </a:t>
            </a:r>
            <a:r>
              <a:rPr lang="en-US" sz="900" b="1" dirty="0"/>
              <a:t>s</a:t>
            </a:r>
            <a:r>
              <a:rPr lang="en-US" sz="900" dirty="0"/>
              <a:t> </a:t>
            </a:r>
          </a:p>
          <a:p>
            <a:pPr>
              <a:lnSpc>
                <a:spcPct val="80000"/>
              </a:lnSpc>
            </a:pPr>
            <a:r>
              <a:rPr lang="en-US" sz="900" i="1" dirty="0"/>
              <a:t>(Note: since </a:t>
            </a:r>
            <a:r>
              <a:rPr lang="en-US" sz="900" b="1" i="1" dirty="0"/>
              <a:t>m</a:t>
            </a:r>
            <a:r>
              <a:rPr lang="en-US" sz="900" i="1" dirty="0"/>
              <a:t> must be encoded using 3 bits, the server is restricted to sending up to 8 unique values for </a:t>
            </a:r>
            <a:r>
              <a:rPr lang="en-US" sz="900" b="1" i="1" dirty="0"/>
              <a:t>m</a:t>
            </a:r>
            <a:r>
              <a:rPr lang="en-US" sz="900" i="1" dirty="0"/>
              <a:t> when SYN Cookies are in use.)</a:t>
            </a:r>
            <a:endParaRPr lang="en-US" sz="900" dirty="0"/>
          </a:p>
          <a:p>
            <a:pPr>
              <a:lnSpc>
                <a:spcPct val="80000"/>
              </a:lnSpc>
            </a:pPr>
            <a:r>
              <a:rPr lang="en-US" sz="900" dirty="0"/>
              <a:t>When a client sends back a TCP ACK packet to the server in response to the server's SYN+ACK packet, the client MUST (according to the TCP spec) use </a:t>
            </a:r>
            <a:r>
              <a:rPr lang="en-US" sz="900" i="1" dirty="0"/>
              <a:t>n+1</a:t>
            </a:r>
            <a:r>
              <a:rPr lang="en-US" sz="900" dirty="0"/>
              <a:t> in the packet's </a:t>
            </a:r>
            <a:r>
              <a:rPr lang="en-US" sz="900" i="1" dirty="0"/>
              <a:t>Acknowledgement number</a:t>
            </a:r>
            <a:r>
              <a:rPr lang="en-US" sz="900" dirty="0"/>
              <a:t>, where </a:t>
            </a:r>
            <a:r>
              <a:rPr lang="en-US" sz="900" i="1" dirty="0"/>
              <a:t>n</a:t>
            </a:r>
            <a:r>
              <a:rPr lang="en-US" sz="900" dirty="0"/>
              <a:t> is the initial sequence number sent by the server. The server then subtracts 1 from the acknowledgement number to reveal the SYN Cookie sent to the client.</a:t>
            </a:r>
          </a:p>
          <a:p>
            <a:pPr>
              <a:lnSpc>
                <a:spcPct val="80000"/>
              </a:lnSpc>
            </a:pPr>
            <a:r>
              <a:rPr lang="en-US" sz="900" dirty="0"/>
              <a:t>The server then performs the following operations.</a:t>
            </a:r>
          </a:p>
          <a:p>
            <a:pPr>
              <a:lnSpc>
                <a:spcPct val="80000"/>
              </a:lnSpc>
            </a:pPr>
            <a:r>
              <a:rPr lang="en-US" sz="900" dirty="0"/>
              <a:t>Checks the value </a:t>
            </a:r>
            <a:r>
              <a:rPr lang="en-US" sz="900" b="1" dirty="0"/>
              <a:t>t</a:t>
            </a:r>
            <a:r>
              <a:rPr lang="en-US" sz="900" dirty="0"/>
              <a:t> against the current time to see if the connection is expired. </a:t>
            </a:r>
          </a:p>
          <a:p>
            <a:pPr>
              <a:lnSpc>
                <a:spcPct val="80000"/>
              </a:lnSpc>
            </a:pPr>
            <a:r>
              <a:rPr lang="en-US" sz="900" dirty="0" err="1"/>
              <a:t>Recomputes</a:t>
            </a:r>
            <a:r>
              <a:rPr lang="en-US" sz="900" dirty="0"/>
              <a:t> </a:t>
            </a:r>
            <a:r>
              <a:rPr lang="en-US" sz="900" b="1" dirty="0"/>
              <a:t>s</a:t>
            </a:r>
            <a:r>
              <a:rPr lang="en-US" sz="900" dirty="0"/>
              <a:t> to determine whether this is, indeed, a valid SYN Cookie. </a:t>
            </a:r>
          </a:p>
          <a:p>
            <a:pPr>
              <a:lnSpc>
                <a:spcPct val="80000"/>
              </a:lnSpc>
            </a:pPr>
            <a:r>
              <a:rPr lang="en-US" sz="900" dirty="0"/>
              <a:t>Decodes the value </a:t>
            </a:r>
            <a:r>
              <a:rPr lang="en-US" sz="900" b="1" dirty="0"/>
              <a:t>m</a:t>
            </a:r>
            <a:r>
              <a:rPr lang="en-US" sz="900" dirty="0"/>
              <a:t> from the 3-bit encoding in the SYN Cookie, which it then can use to reconstruct the SYN queue entry. </a:t>
            </a:r>
          </a:p>
          <a:p>
            <a:pPr>
              <a:lnSpc>
                <a:spcPct val="80000"/>
              </a:lnSpc>
            </a:pPr>
            <a:r>
              <a:rPr lang="en-US" sz="900" dirty="0"/>
              <a:t>From this point forward, the connection proceeds as normal.</a:t>
            </a:r>
            <a:r>
              <a:rPr lang="ja-JP" altLang="en-US" sz="900" dirty="0">
                <a:latin typeface="Arial"/>
              </a:rPr>
              <a:t>”</a:t>
            </a:r>
            <a:r>
              <a:rPr lang="en-US" sz="900" dirty="0"/>
              <a:t> (Source: Wikipedia)</a:t>
            </a:r>
          </a:p>
          <a:p>
            <a:pPr>
              <a:lnSpc>
                <a:spcPct val="80000"/>
              </a:lnSpc>
            </a:pPr>
            <a:endParaRPr lang="en-US" sz="900" dirty="0"/>
          </a:p>
          <a:p>
            <a:pPr>
              <a:lnSpc>
                <a:spcPct val="80000"/>
              </a:lnSpc>
            </a:pPr>
            <a:r>
              <a:rPr lang="en-US" sz="900" dirty="0"/>
              <a:t>MSS is the Maximum Segment Size. Since m is encoded on 3 bits, a table containing the most common MSS is stored by the server and m is an index in this table.</a:t>
            </a:r>
          </a:p>
        </p:txBody>
      </p:sp>
    </p:spTree>
    <p:extLst>
      <p:ext uri="{BB962C8B-B14F-4D97-AF65-F5344CB8AC3E}">
        <p14:creationId xmlns:p14="http://schemas.microsoft.com/office/powerpoint/2010/main" val="6960290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Gildas Avoine</a:t>
            </a:r>
          </a:p>
        </p:txBody>
      </p:sp>
      <p:sp>
        <p:nvSpPr>
          <p:cNvPr id="5" name="Rectangle 7"/>
          <p:cNvSpPr>
            <a:spLocks noGrp="1" noChangeArrowheads="1"/>
          </p:cNvSpPr>
          <p:nvPr>
            <p:ph type="sldNum" sz="quarter" idx="5"/>
          </p:nvPr>
        </p:nvSpPr>
        <p:spPr>
          <a:ln/>
        </p:spPr>
        <p:txBody>
          <a:bodyPr/>
          <a:lstStyle/>
          <a:p>
            <a:fld id="{019976C6-D89B-9143-8E80-5D0BB2680DCE}" type="slidenum">
              <a:rPr lang="en-US"/>
              <a:pPr/>
              <a:t>72</a:t>
            </a:fld>
            <a:endParaRPr lang="en-US"/>
          </a:p>
        </p:txBody>
      </p:sp>
      <p:sp>
        <p:nvSpPr>
          <p:cNvPr id="482306" name="Rectangle 2"/>
          <p:cNvSpPr>
            <a:spLocks noGrp="1" noRot="1" noChangeAspect="1" noChangeArrowheads="1" noTextEdit="1"/>
          </p:cNvSpPr>
          <p:nvPr>
            <p:ph type="sldImg"/>
          </p:nvPr>
        </p:nvSpPr>
        <p:spPr>
          <a:xfrm>
            <a:off x="138113" y="766763"/>
            <a:ext cx="6823075" cy="3838575"/>
          </a:xfrm>
          <a:ln/>
          <a:extLst>
            <a:ext uri="{FAA26D3D-D897-4be2-8F04-BA451C77F1D7}">
              <ma14:placeholderFlag xmlns:ma14="http://schemas.microsoft.com/office/mac/drawingml/2011/main" xmlns="" val="1"/>
            </a:ext>
          </a:extLst>
        </p:spPr>
      </p:sp>
      <p:sp>
        <p:nvSpPr>
          <p:cNvPr id="482307" name="Rectangle 3"/>
          <p:cNvSpPr>
            <a:spLocks noGrp="1" noChangeArrowheads="1"/>
          </p:cNvSpPr>
          <p:nvPr>
            <p:ph type="body" idx="1"/>
          </p:nvPr>
        </p:nvSpPr>
        <p:spPr/>
        <p:txBody>
          <a:bodyPr/>
          <a:lstStyle/>
          <a:p>
            <a:pPr>
              <a:lnSpc>
                <a:spcPct val="80000"/>
              </a:lnSpc>
            </a:pPr>
            <a:r>
              <a:rPr lang="ja-JP" altLang="en-US" sz="1200">
                <a:latin typeface="Arial"/>
              </a:rPr>
              <a:t>“</a:t>
            </a:r>
            <a:r>
              <a:rPr lang="en-US" sz="1200" dirty="0"/>
              <a:t>In order to initiate a TCP connection, the client sends a TCP SYN packet to the server. In response, the server sends a TCP SYN+ACK packet back to the client. One of the values in this packet is a </a:t>
            </a:r>
            <a:r>
              <a:rPr lang="en-US" sz="1200" i="1" dirty="0"/>
              <a:t>sequence number</a:t>
            </a:r>
            <a:r>
              <a:rPr lang="en-US" sz="1200" dirty="0"/>
              <a:t>, which is used by the TCP protocol to reassemble the data stream. According to the TCP specification, that first sequence number sent by an endpoint can be any value as decided by that endpoint. SYN Cookies are initial sequence numbers that are carefully constructed according to the following rules:</a:t>
            </a:r>
          </a:p>
          <a:p>
            <a:pPr>
              <a:lnSpc>
                <a:spcPct val="80000"/>
              </a:lnSpc>
            </a:pPr>
            <a:r>
              <a:rPr lang="en-US" sz="1200" dirty="0"/>
              <a:t>let </a:t>
            </a:r>
            <a:r>
              <a:rPr lang="en-US" sz="1200" b="1" dirty="0"/>
              <a:t>t</a:t>
            </a:r>
            <a:r>
              <a:rPr lang="en-US" sz="1200" dirty="0"/>
              <a:t> = A counter incremented every 64 seconds </a:t>
            </a:r>
          </a:p>
          <a:p>
            <a:pPr>
              <a:lnSpc>
                <a:spcPct val="80000"/>
              </a:lnSpc>
            </a:pPr>
            <a:r>
              <a:rPr lang="en-US" sz="1200" dirty="0"/>
              <a:t>let </a:t>
            </a:r>
            <a:r>
              <a:rPr lang="en-US" sz="1200" b="1" dirty="0"/>
              <a:t>m</a:t>
            </a:r>
            <a:r>
              <a:rPr lang="en-US" sz="1200" dirty="0"/>
              <a:t> = The </a:t>
            </a:r>
            <a:r>
              <a:rPr lang="en-US" sz="1200" dirty="0">
                <a:hlinkClick r:id="rId3" tooltip="Maximum segment size"/>
              </a:rPr>
              <a:t>maximum segment size</a:t>
            </a:r>
            <a:r>
              <a:rPr lang="en-US" sz="1200" dirty="0"/>
              <a:t> (MSS) value that the server would have stored in the SYN queue entry </a:t>
            </a:r>
          </a:p>
          <a:p>
            <a:pPr>
              <a:lnSpc>
                <a:spcPct val="80000"/>
              </a:lnSpc>
            </a:pPr>
            <a:r>
              <a:rPr lang="en-US" sz="1200" dirty="0"/>
              <a:t>let </a:t>
            </a:r>
            <a:r>
              <a:rPr lang="en-US" sz="1200" b="1" dirty="0"/>
              <a:t>s</a:t>
            </a:r>
            <a:r>
              <a:rPr lang="en-US" sz="1200" dirty="0"/>
              <a:t> = The result of a cryptographic secret function computed over the server IP address and port number, the client IP address and port number, and the value </a:t>
            </a:r>
            <a:r>
              <a:rPr lang="en-US" sz="1200" b="1" dirty="0"/>
              <a:t>t</a:t>
            </a:r>
            <a:r>
              <a:rPr lang="en-US" sz="1200" dirty="0"/>
              <a:t>. The returned value "</a:t>
            </a:r>
            <a:r>
              <a:rPr lang="en-US" sz="1200" b="1" dirty="0"/>
              <a:t>s</a:t>
            </a:r>
            <a:r>
              <a:rPr lang="en-US" sz="1200" dirty="0"/>
              <a:t> " must be a 24-bit value. </a:t>
            </a:r>
          </a:p>
          <a:p>
            <a:pPr>
              <a:lnSpc>
                <a:spcPct val="80000"/>
              </a:lnSpc>
            </a:pPr>
            <a:r>
              <a:rPr lang="en-US" sz="1200" dirty="0"/>
              <a:t>The initial TCP sequence number, i.e. the </a:t>
            </a:r>
            <a:r>
              <a:rPr lang="en-US" sz="1200" i="1" dirty="0"/>
              <a:t>SYN Cookie</a:t>
            </a:r>
            <a:r>
              <a:rPr lang="en-US" sz="1200" dirty="0"/>
              <a:t>, is computed as follows:</a:t>
            </a:r>
          </a:p>
          <a:p>
            <a:pPr>
              <a:lnSpc>
                <a:spcPct val="80000"/>
              </a:lnSpc>
            </a:pPr>
            <a:r>
              <a:rPr lang="en-US" sz="1200" dirty="0"/>
              <a:t>First 5 bits: </a:t>
            </a:r>
            <a:r>
              <a:rPr lang="en-US" sz="1200" b="1" dirty="0"/>
              <a:t>t</a:t>
            </a:r>
            <a:r>
              <a:rPr lang="en-US" sz="1200" dirty="0"/>
              <a:t> </a:t>
            </a:r>
            <a:r>
              <a:rPr lang="en-US" sz="1200" dirty="0">
                <a:hlinkClick r:id="rId4" tooltip="Modulo operation"/>
              </a:rPr>
              <a:t>mod</a:t>
            </a:r>
            <a:r>
              <a:rPr lang="en-US" sz="1200" dirty="0"/>
              <a:t> 32 </a:t>
            </a:r>
          </a:p>
          <a:p>
            <a:pPr>
              <a:lnSpc>
                <a:spcPct val="80000"/>
              </a:lnSpc>
            </a:pPr>
            <a:r>
              <a:rPr lang="en-US" sz="1200" dirty="0"/>
              <a:t>Next 3 bits: an encoded value representing </a:t>
            </a:r>
            <a:r>
              <a:rPr lang="en-US" sz="1200" b="1" dirty="0"/>
              <a:t>m</a:t>
            </a:r>
            <a:r>
              <a:rPr lang="en-US" sz="1200" dirty="0"/>
              <a:t> </a:t>
            </a:r>
          </a:p>
          <a:p>
            <a:pPr>
              <a:lnSpc>
                <a:spcPct val="80000"/>
              </a:lnSpc>
            </a:pPr>
            <a:r>
              <a:rPr lang="en-US" sz="1200" dirty="0"/>
              <a:t>Final 24 bits: </a:t>
            </a:r>
            <a:r>
              <a:rPr lang="en-US" sz="1200" b="1" dirty="0"/>
              <a:t>s</a:t>
            </a:r>
            <a:r>
              <a:rPr lang="en-US" sz="1200" dirty="0"/>
              <a:t> </a:t>
            </a:r>
          </a:p>
          <a:p>
            <a:pPr>
              <a:lnSpc>
                <a:spcPct val="80000"/>
              </a:lnSpc>
            </a:pPr>
            <a:r>
              <a:rPr lang="en-US" sz="1200" i="1" dirty="0"/>
              <a:t>(Note: since </a:t>
            </a:r>
            <a:r>
              <a:rPr lang="en-US" sz="1200" b="1" i="1" dirty="0"/>
              <a:t>m</a:t>
            </a:r>
            <a:r>
              <a:rPr lang="en-US" sz="1200" i="1" dirty="0"/>
              <a:t> must be encoded using 3 bits, the server is restricted to sending up to 8 unique values for </a:t>
            </a:r>
            <a:r>
              <a:rPr lang="en-US" sz="1200" b="1" i="1" dirty="0"/>
              <a:t>m</a:t>
            </a:r>
            <a:r>
              <a:rPr lang="en-US" sz="1200" i="1" dirty="0"/>
              <a:t> when SYN Cookies are in use.)</a:t>
            </a:r>
            <a:endParaRPr lang="en-US" sz="1200" dirty="0"/>
          </a:p>
          <a:p>
            <a:pPr>
              <a:lnSpc>
                <a:spcPct val="80000"/>
              </a:lnSpc>
            </a:pPr>
            <a:r>
              <a:rPr lang="en-US" sz="1200" dirty="0"/>
              <a:t>When a client sends back a TCP ACK packet to the server in response to the server's SYN+ACK packet, the client MUST (according to the TCP spec) use </a:t>
            </a:r>
            <a:r>
              <a:rPr lang="en-US" sz="1200" i="1" dirty="0"/>
              <a:t>n+1</a:t>
            </a:r>
            <a:r>
              <a:rPr lang="en-US" sz="1200" dirty="0"/>
              <a:t> in the packet's </a:t>
            </a:r>
            <a:r>
              <a:rPr lang="en-US" sz="1200" i="1" dirty="0"/>
              <a:t>Acknowledgement number</a:t>
            </a:r>
            <a:r>
              <a:rPr lang="en-US" sz="1200" dirty="0"/>
              <a:t>, where </a:t>
            </a:r>
            <a:r>
              <a:rPr lang="en-US" sz="1200" i="1" dirty="0"/>
              <a:t>n</a:t>
            </a:r>
            <a:r>
              <a:rPr lang="en-US" sz="1200" dirty="0"/>
              <a:t> is the initial sequence number sent by the server. The server then subtracts 1 from the acknowledgement number to reveal the SYN Cookie sent to the client.</a:t>
            </a:r>
          </a:p>
          <a:p>
            <a:pPr>
              <a:lnSpc>
                <a:spcPct val="80000"/>
              </a:lnSpc>
            </a:pPr>
            <a:r>
              <a:rPr lang="en-US" sz="1200" dirty="0"/>
              <a:t>The server then performs the following operations.</a:t>
            </a:r>
          </a:p>
          <a:p>
            <a:pPr>
              <a:lnSpc>
                <a:spcPct val="80000"/>
              </a:lnSpc>
            </a:pPr>
            <a:r>
              <a:rPr lang="en-US" sz="1200" dirty="0"/>
              <a:t>Checks the value </a:t>
            </a:r>
            <a:r>
              <a:rPr lang="en-US" sz="1200" b="1" dirty="0"/>
              <a:t>t</a:t>
            </a:r>
            <a:r>
              <a:rPr lang="en-US" sz="1200" dirty="0"/>
              <a:t> against the current time to see if the connection is expired. </a:t>
            </a:r>
          </a:p>
          <a:p>
            <a:pPr>
              <a:lnSpc>
                <a:spcPct val="80000"/>
              </a:lnSpc>
            </a:pPr>
            <a:r>
              <a:rPr lang="en-US" sz="1200" dirty="0"/>
              <a:t>Recomputes </a:t>
            </a:r>
            <a:r>
              <a:rPr lang="en-US" sz="1200" b="1" dirty="0"/>
              <a:t>s</a:t>
            </a:r>
            <a:r>
              <a:rPr lang="en-US" sz="1200" dirty="0"/>
              <a:t> to determine whether this is, indeed, a valid SYN Cookie. </a:t>
            </a:r>
          </a:p>
          <a:p>
            <a:pPr>
              <a:lnSpc>
                <a:spcPct val="80000"/>
              </a:lnSpc>
            </a:pPr>
            <a:r>
              <a:rPr lang="en-US" sz="1200" dirty="0"/>
              <a:t>Decodes the value </a:t>
            </a:r>
            <a:r>
              <a:rPr lang="en-US" sz="1200" b="1" dirty="0"/>
              <a:t>m</a:t>
            </a:r>
            <a:r>
              <a:rPr lang="en-US" sz="1200" dirty="0"/>
              <a:t> from the 3-bit encoding in the SYN Cookie, which it then can use to reconstruct the SYN queue entry. </a:t>
            </a:r>
          </a:p>
          <a:p>
            <a:pPr>
              <a:lnSpc>
                <a:spcPct val="80000"/>
              </a:lnSpc>
            </a:pPr>
            <a:r>
              <a:rPr lang="en-US" sz="1200" dirty="0"/>
              <a:t>From this point forward, the connection proceeds as normal.</a:t>
            </a:r>
            <a:r>
              <a:rPr lang="ja-JP" altLang="en-US" sz="1200">
                <a:latin typeface="Arial"/>
              </a:rPr>
              <a:t>”</a:t>
            </a:r>
            <a:r>
              <a:rPr lang="en-US" sz="1200" dirty="0"/>
              <a:t> (Source: Wikipedia)</a:t>
            </a:r>
          </a:p>
          <a:p>
            <a:pPr>
              <a:lnSpc>
                <a:spcPct val="80000"/>
              </a:lnSpc>
            </a:pPr>
            <a:endParaRPr lang="en-US" sz="1200" dirty="0"/>
          </a:p>
          <a:p>
            <a:pPr>
              <a:lnSpc>
                <a:spcPct val="80000"/>
              </a:lnSpc>
            </a:pPr>
            <a:r>
              <a:rPr lang="en-US" sz="1200" dirty="0"/>
              <a:t>MSS is the Maximum Segment Size. Since m is encoded on 3 bits, a table containing the most common MSS is stored by the server and m is an index in this table.</a:t>
            </a:r>
          </a:p>
          <a:p>
            <a:endParaRPr lang="en-US" dirty="0"/>
          </a:p>
        </p:txBody>
      </p:sp>
    </p:spTree>
    <p:extLst>
      <p:ext uri="{BB962C8B-B14F-4D97-AF65-F5344CB8AC3E}">
        <p14:creationId xmlns:p14="http://schemas.microsoft.com/office/powerpoint/2010/main" val="81744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AA47C-FFF4-E740-BC09-CC855B6ABC29}" type="slidenum">
              <a:rPr lang="en-US"/>
              <a:pPr/>
              <a:t>11</a:t>
            </a:fld>
            <a:endParaRPr lang="en-US"/>
          </a:p>
        </p:txBody>
      </p:sp>
      <p:sp>
        <p:nvSpPr>
          <p:cNvPr id="1298434" name="Rectangle 2"/>
          <p:cNvSpPr>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98435" name="Rectangle 3"/>
          <p:cNvSpPr>
            <a:spLocks noGrp="1" noChangeArrowheads="1"/>
          </p:cNvSpPr>
          <p:nvPr>
            <p:ph type="body" idx="1"/>
          </p:nvPr>
        </p:nvSpPr>
        <p:spPr bwMode="auto">
          <a:xfrm>
            <a:off x="710239" y="4861781"/>
            <a:ext cx="5678824" cy="460456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22690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646F237B-5912-5E40-8444-34FEE49A7295}" type="slidenum">
              <a:rPr lang="en-US" sz="1300" b="0">
                <a:latin typeface="Times New Roman" charset="0"/>
              </a:rPr>
              <a:pPr/>
              <a:t>19</a:t>
            </a:fld>
            <a:endParaRPr lang="en-US" sz="1300" b="0">
              <a:latin typeface="Times New Roman" charset="0"/>
            </a:endParaRPr>
          </a:p>
        </p:txBody>
      </p:sp>
      <p:sp>
        <p:nvSpPr>
          <p:cNvPr id="32770" name="Placeholder 2"/>
          <p:cNvSpPr>
            <a:spLocks noGrp="1" noRot="1" noChangeAspect="1" noChangeArrowheads="1"/>
          </p:cNvSpPr>
          <p:nvPr>
            <p:ph type="sldImg"/>
          </p:nvPr>
        </p:nvSpPr>
        <p:spPr>
          <a:xfrm>
            <a:off x="138113" y="766763"/>
            <a:ext cx="6823075" cy="3838575"/>
          </a:xfrm>
          <a:solidFill>
            <a:srgbClr val="FFFFFF"/>
          </a:solidFill>
          <a:ln/>
        </p:spPr>
      </p:sp>
      <p:sp>
        <p:nvSpPr>
          <p:cNvPr id="32771" name="Placeholder 3"/>
          <p:cNvSpPr>
            <a:spLocks noGrp="1" noChangeArrowheads="1"/>
          </p:cNvSpPr>
          <p:nvPr>
            <p:ph type="body" idx="1"/>
          </p:nvPr>
        </p:nvSpPr>
        <p:spPr>
          <a:xfrm>
            <a:off x="945957" y="4861781"/>
            <a:ext cx="5207386" cy="4604560"/>
          </a:xfrm>
          <a:solidFill>
            <a:srgbClr val="FFFFFF"/>
          </a:solidFill>
          <a:ln>
            <a:solidFill>
              <a:srgbClr val="000000"/>
            </a:solidFill>
          </a:ln>
          <a:extLst>
            <a:ext uri="{FAA26D3D-D897-4be2-8F04-BA451C77F1D7}">
              <ma14:placeholderFlag xmlns:ma14="http://schemas.microsoft.com/office/mac/drawingml/2011/main" xmlns="" val="1"/>
            </a:ext>
          </a:extLst>
        </p:spPr>
        <p:txBody>
          <a:bodyPr lIns="96661" tIns="48331" rIns="96661" bIns="48331"/>
          <a:lstStyle/>
          <a:p>
            <a:endParaRPr lang="en-US"/>
          </a:p>
        </p:txBody>
      </p:sp>
    </p:spTree>
    <p:extLst>
      <p:ext uri="{BB962C8B-B14F-4D97-AF65-F5344CB8AC3E}">
        <p14:creationId xmlns:p14="http://schemas.microsoft.com/office/powerpoint/2010/main" val="31331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BFBC303B-C4BD-5B4A-B841-8D6FF1EA49E2}" type="slidenum">
              <a:rPr lang="en-US" sz="1300" b="0">
                <a:latin typeface="Times New Roman" charset="0"/>
              </a:rPr>
              <a:pPr/>
              <a:t>20</a:t>
            </a:fld>
            <a:endParaRPr lang="en-US" sz="1300" b="0">
              <a:latin typeface="Times New Roman" charset="0"/>
            </a:endParaRPr>
          </a:p>
        </p:txBody>
      </p:sp>
      <p:sp>
        <p:nvSpPr>
          <p:cNvPr id="34818" name="Placeholder 2"/>
          <p:cNvSpPr>
            <a:spLocks noGrp="1" noRot="1" noChangeAspect="1" noChangeArrowheads="1"/>
          </p:cNvSpPr>
          <p:nvPr>
            <p:ph type="sldImg"/>
          </p:nvPr>
        </p:nvSpPr>
        <p:spPr>
          <a:xfrm>
            <a:off x="138113" y="766763"/>
            <a:ext cx="6823075" cy="3838575"/>
          </a:xfrm>
          <a:solidFill>
            <a:srgbClr val="FFFFFF"/>
          </a:solidFill>
          <a:ln/>
        </p:spPr>
      </p:sp>
      <p:sp>
        <p:nvSpPr>
          <p:cNvPr id="34819"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21169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Gildas Avoine</a:t>
            </a:r>
          </a:p>
        </p:txBody>
      </p:sp>
      <p:sp>
        <p:nvSpPr>
          <p:cNvPr id="5" name="Rectangle 7"/>
          <p:cNvSpPr>
            <a:spLocks noGrp="1" noChangeArrowheads="1"/>
          </p:cNvSpPr>
          <p:nvPr>
            <p:ph type="sldNum" sz="quarter" idx="5"/>
          </p:nvPr>
        </p:nvSpPr>
        <p:spPr>
          <a:ln/>
        </p:spPr>
        <p:txBody>
          <a:bodyPr/>
          <a:lstStyle/>
          <a:p>
            <a:fld id="{DD6CF52B-5A44-0B42-AC27-432358BA6626}" type="slidenum">
              <a:rPr lang="en-US"/>
              <a:pPr/>
              <a:t>23</a:t>
            </a:fld>
            <a:endParaRPr lang="en-US"/>
          </a:p>
        </p:txBody>
      </p:sp>
      <p:sp>
        <p:nvSpPr>
          <p:cNvPr id="439298" name="Rectangle 2"/>
          <p:cNvSpPr>
            <a:spLocks noGrp="1" noRot="1" noChangeAspect="1" noChangeArrowheads="1" noTextEdit="1"/>
          </p:cNvSpPr>
          <p:nvPr>
            <p:ph type="sldImg"/>
          </p:nvPr>
        </p:nvSpPr>
        <p:spPr>
          <a:xfrm>
            <a:off x="138113" y="766763"/>
            <a:ext cx="6826250" cy="3840162"/>
          </a:xfrm>
          <a:ln/>
          <a:extLst>
            <a:ext uri="{FAA26D3D-D897-4be2-8F04-BA451C77F1D7}">
              <ma14:placeholderFlag xmlns:ma14="http://schemas.microsoft.com/office/mac/drawingml/2011/main" xmlns="" val="1"/>
            </a:ext>
          </a:extLst>
        </p:spPr>
      </p:sp>
      <p:sp>
        <p:nvSpPr>
          <p:cNvPr id="439299" name="Rectangle 3"/>
          <p:cNvSpPr>
            <a:spLocks noGrp="1" noChangeArrowheads="1"/>
          </p:cNvSpPr>
          <p:nvPr>
            <p:ph type="body" idx="1"/>
          </p:nvPr>
        </p:nvSpPr>
        <p:spPr>
          <a:xfrm>
            <a:off x="711200" y="4862513"/>
            <a:ext cx="5676900" cy="4605337"/>
          </a:xfrm>
        </p:spPr>
        <p:txBody>
          <a:bodyPr/>
          <a:lstStyle/>
          <a:p>
            <a:r>
              <a:rPr lang="en-US" dirty="0"/>
              <a:t>Do a demo with an FTP server</a:t>
            </a:r>
          </a:p>
        </p:txBody>
      </p:sp>
    </p:spTree>
    <p:extLst>
      <p:ext uri="{BB962C8B-B14F-4D97-AF65-F5344CB8AC3E}">
        <p14:creationId xmlns:p14="http://schemas.microsoft.com/office/powerpoint/2010/main" val="1264154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defTabSz="957263">
              <a:defRPr sz="2000" b="1">
                <a:solidFill>
                  <a:schemeClr val="tx1"/>
                </a:solidFill>
                <a:latin typeface="Courier New" charset="0"/>
                <a:ea typeface="ＭＳ Ｐゴシック" charset="0"/>
                <a:cs typeface="Arial" charset="0"/>
              </a:defRPr>
            </a:lvl1pPr>
            <a:lvl2pPr marL="37931725" indent="-37474525" algn="r" defTabSz="957263">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fld id="{77C697E4-7B78-AD45-A956-534BD54BBA55}" type="slidenum">
              <a:rPr lang="en-US" sz="1300" b="0">
                <a:latin typeface="Times New Roman" charset="0"/>
              </a:rPr>
              <a:pPr/>
              <a:t>24</a:t>
            </a:fld>
            <a:endParaRPr lang="en-US" sz="1300" b="0">
              <a:latin typeface="Times New Roman" charset="0"/>
            </a:endParaRPr>
          </a:p>
        </p:txBody>
      </p:sp>
      <p:sp>
        <p:nvSpPr>
          <p:cNvPr id="55298" name="Placeholder 2"/>
          <p:cNvSpPr>
            <a:spLocks noGrp="1" noRot="1" noChangeAspect="1" noChangeArrowheads="1"/>
          </p:cNvSpPr>
          <p:nvPr>
            <p:ph type="sldImg"/>
          </p:nvPr>
        </p:nvSpPr>
        <p:spPr>
          <a:xfrm>
            <a:off x="138113" y="766763"/>
            <a:ext cx="6823075" cy="3838575"/>
          </a:xfrm>
          <a:solidFill>
            <a:srgbClr val="FFFFFF"/>
          </a:solidFill>
          <a:ln/>
        </p:spPr>
      </p:sp>
      <p:sp>
        <p:nvSpPr>
          <p:cNvPr id="55299" name="Placeholder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590844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6768" y="4624668"/>
            <a:ext cx="11408833" cy="1313323"/>
          </a:xfrm>
        </p:spPr>
        <p:txBody>
          <a:bodyPr>
            <a:normAutofit/>
          </a:bodyPr>
          <a:lstStyle>
            <a:lvl1pPr>
              <a:defRPr sz="3600"/>
            </a:lvl1pPr>
          </a:lstStyle>
          <a:p>
            <a:r>
              <a:rPr lang="en-US"/>
              <a:t>Click to edit Master title style</a:t>
            </a:r>
            <a:endParaRPr dirty="0"/>
          </a:p>
        </p:txBody>
      </p:sp>
      <p:sp>
        <p:nvSpPr>
          <p:cNvPr id="3" name="Subtitle 2"/>
          <p:cNvSpPr>
            <a:spLocks noGrp="1"/>
          </p:cNvSpPr>
          <p:nvPr>
            <p:ph type="subTitle" idx="1"/>
          </p:nvPr>
        </p:nvSpPr>
        <p:spPr>
          <a:xfrm>
            <a:off x="2402579" y="5937990"/>
            <a:ext cx="9383021" cy="373162"/>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r>
              <a:rPr lang="en-US"/>
              <a:t>22 Jun 2020</a:t>
            </a:r>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r>
              <a:rPr lang="en-US"/>
              <a:t>Marco Canini, © 2020</a:t>
            </a:r>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Picture 12">
            <a:extLst>
              <a:ext uri="{FF2B5EF4-FFF2-40B4-BE49-F238E27FC236}">
                <a16:creationId xmlns:a16="http://schemas.microsoft.com/office/drawing/2014/main" id="{B1266246-7B7C-8247-9E8B-F159948200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4811" y="5004300"/>
            <a:ext cx="3382266" cy="11004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r>
              <a:rPr lang="en-US"/>
              <a:t>22 Jun 2020</a:t>
            </a:r>
          </a:p>
        </p:txBody>
      </p:sp>
      <p:sp>
        <p:nvSpPr>
          <p:cNvPr id="6" name="Footer Placeholder 5"/>
          <p:cNvSpPr>
            <a:spLocks noGrp="1"/>
          </p:cNvSpPr>
          <p:nvPr>
            <p:ph type="ftr" sz="quarter" idx="11"/>
          </p:nvPr>
        </p:nvSpPr>
        <p:spPr/>
        <p:txBody>
          <a:bodyPr/>
          <a:lstStyle/>
          <a:p>
            <a:r>
              <a:rPr lang="en-US"/>
              <a:t>Marco Canini, © 2020</a:t>
            </a:r>
          </a:p>
        </p:txBody>
      </p:sp>
      <p:sp>
        <p:nvSpPr>
          <p:cNvPr id="7" name="Slide Number Placeholder 6"/>
          <p:cNvSpPr>
            <a:spLocks noGrp="1"/>
          </p:cNvSpPr>
          <p:nvPr>
            <p:ph type="sldNum" sz="quarter" idx="12"/>
          </p:nvPr>
        </p:nvSpPr>
        <p:spPr/>
        <p:txBody>
          <a:bodyPr/>
          <a:lstStyle/>
          <a:p>
            <a:fld id="{BBEF75CB-9FBF-624C-BFC9-BB488B6AAB9C}" type="slidenum">
              <a:rPr lang="en-US" smtClean="0"/>
              <a:pPr/>
              <a:t>‹#›</a:t>
            </a:fld>
            <a:endParaRPr lang="en-US"/>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Box 12"/>
          <p:cNvSpPr txBox="1"/>
          <p:nvPr/>
        </p:nvSpPr>
        <p:spPr>
          <a:xfrm>
            <a:off x="297581" y="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22 Jun 2020</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a:t>
            </a:fld>
            <a:endParaRPr lang="en-US"/>
          </a:p>
        </p:txBody>
      </p:sp>
      <p:sp>
        <p:nvSpPr>
          <p:cNvPr id="9" name="TextBox 8"/>
          <p:cNvSpPr txBox="1"/>
          <p:nvPr/>
        </p:nvSpPr>
        <p:spPr>
          <a:xfrm>
            <a:off x="297581" y="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r>
              <a:rPr lang="en-US"/>
              <a:t>22 Jun 2020</a:t>
            </a:r>
          </a:p>
        </p:txBody>
      </p:sp>
      <p:sp>
        <p:nvSpPr>
          <p:cNvPr id="3" name="Footer Placeholder 2"/>
          <p:cNvSpPr>
            <a:spLocks noGrp="1"/>
          </p:cNvSpPr>
          <p:nvPr>
            <p:ph type="ftr" sz="quarter" idx="11"/>
          </p:nvPr>
        </p:nvSpPr>
        <p:spPr/>
        <p:txBody>
          <a:bodyPr/>
          <a:lstStyle/>
          <a:p>
            <a:r>
              <a:rPr lang="en-US"/>
              <a:t>Marco Canini, © 2020</a:t>
            </a:r>
          </a:p>
        </p:txBody>
      </p:sp>
      <p:sp>
        <p:nvSpPr>
          <p:cNvPr id="4" name="Slide Number Placeholder 3"/>
          <p:cNvSpPr>
            <a:spLocks noGrp="1"/>
          </p:cNvSpPr>
          <p:nvPr>
            <p:ph type="sldNum" sz="quarter" idx="12"/>
          </p:nvPr>
        </p:nvSpPr>
        <p:spPr/>
        <p:txBody>
          <a:bodyPr/>
          <a:lstStyle/>
          <a:p>
            <a:fld id="{7AD6C4B2-5E30-A148-90DE-E737DD34071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08124" y="3733801"/>
            <a:ext cx="4340352"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r>
              <a:rPr lang="en-US"/>
              <a:t>22 Jun 2020</a:t>
            </a:r>
          </a:p>
        </p:txBody>
      </p:sp>
      <p:sp>
        <p:nvSpPr>
          <p:cNvPr id="6" name="Footer Placeholder 5"/>
          <p:cNvSpPr>
            <a:spLocks noGrp="1"/>
          </p:cNvSpPr>
          <p:nvPr>
            <p:ph type="ftr" sz="quarter" idx="11"/>
          </p:nvPr>
        </p:nvSpPr>
        <p:spPr>
          <a:xfrm>
            <a:off x="5145741" y="6423586"/>
            <a:ext cx="4422588" cy="365125"/>
          </a:xfrm>
        </p:spPr>
        <p:txBody>
          <a:bodyPr/>
          <a:lstStyle/>
          <a:p>
            <a:r>
              <a:rPr lang="en-US"/>
              <a:t>Marco Canini, © 2020</a:t>
            </a: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559205" y="3995737"/>
            <a:ext cx="5197696"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r>
              <a:rPr lang="en-US"/>
              <a:t>22 Jun 2020</a:t>
            </a:r>
          </a:p>
        </p:txBody>
      </p:sp>
      <p:sp>
        <p:nvSpPr>
          <p:cNvPr id="6" name="Footer Placeholder 5"/>
          <p:cNvSpPr>
            <a:spLocks noGrp="1"/>
          </p:cNvSpPr>
          <p:nvPr>
            <p:ph type="ftr" sz="quarter" idx="11"/>
          </p:nvPr>
        </p:nvSpPr>
        <p:spPr>
          <a:xfrm>
            <a:off x="5588000" y="6423586"/>
            <a:ext cx="4006851" cy="365125"/>
          </a:xfrm>
        </p:spPr>
        <p:txBody>
          <a:bodyPr/>
          <a:lstStyle/>
          <a:p>
            <a:r>
              <a:rPr lang="en-US"/>
              <a:t>Marco Canini, © 2020</a:t>
            </a:r>
          </a:p>
        </p:txBody>
      </p:sp>
      <p:sp>
        <p:nvSpPr>
          <p:cNvPr id="7" name="Slide Number Placeholder 6"/>
          <p:cNvSpPr>
            <a:spLocks noGrp="1"/>
          </p:cNvSpPr>
          <p:nvPr>
            <p:ph type="sldNum" sz="quarter" idx="12"/>
          </p:nvPr>
        </p:nvSpPr>
        <p:spPr/>
        <p:txBody>
          <a:bodyPr/>
          <a:lstStyle/>
          <a:p>
            <a:fld id="{42280A04-5897-484D-B104-D3C87767CCDB}" type="slidenum">
              <a:rPr lang="en-US" smtClean="0"/>
              <a:pPr/>
              <a:t>‹#›</a:t>
            </a:fld>
            <a:endParaRPr lang="en-US"/>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22 Jun 2020</a:t>
            </a:r>
          </a:p>
        </p:txBody>
      </p:sp>
      <p:sp>
        <p:nvSpPr>
          <p:cNvPr id="6" name="Footer Placeholder 5"/>
          <p:cNvSpPr>
            <a:spLocks noGrp="1"/>
          </p:cNvSpPr>
          <p:nvPr>
            <p:ph type="ftr" sz="quarter" idx="11"/>
          </p:nvPr>
        </p:nvSpPr>
        <p:spPr/>
        <p:txBody>
          <a:bodyPr/>
          <a:lstStyle/>
          <a:p>
            <a:r>
              <a:rPr lang="en-US"/>
              <a:t>Marco Canini, © 2020</a:t>
            </a:r>
          </a:p>
        </p:txBody>
      </p:sp>
      <p:sp>
        <p:nvSpPr>
          <p:cNvPr id="7" name="Slide Number Placeholder 6"/>
          <p:cNvSpPr>
            <a:spLocks noGrp="1"/>
          </p:cNvSpPr>
          <p:nvPr>
            <p:ph type="sldNum" sz="quarter" idx="12"/>
          </p:nvPr>
        </p:nvSpPr>
        <p:spPr/>
        <p:txBody>
          <a:bodyPr/>
          <a:lstStyle/>
          <a:p>
            <a:fld id="{BBEF75CB-9FBF-624C-BFC9-BB488B6AAB9C}" type="slidenum">
              <a:rPr lang="en-US" smtClean="0"/>
              <a:pPr/>
              <a:t>‹#›</a:t>
            </a:fld>
            <a:endParaRPr lang="en-US"/>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r>
              <a:rPr lang="en-US"/>
              <a:t>22 Jun 2020</a:t>
            </a:r>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r>
              <a:rPr lang="en-US"/>
              <a:t>Marco Canini, © 2020</a:t>
            </a:r>
          </a:p>
        </p:txBody>
      </p:sp>
      <p:sp>
        <p:nvSpPr>
          <p:cNvPr id="7" name="Slide Number Placeholder 6"/>
          <p:cNvSpPr>
            <a:spLocks noGrp="1"/>
          </p:cNvSpPr>
          <p:nvPr>
            <p:ph type="sldNum" sz="quarter" idx="12"/>
          </p:nvPr>
        </p:nvSpPr>
        <p:spPr/>
        <p:txBody>
          <a:bodyPr/>
          <a:lstStyle/>
          <a:p>
            <a:fld id="{BBEF75CB-9FBF-624C-BFC9-BB488B6AAB9C}"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r>
              <a:rPr lang="en-US"/>
              <a:t>22 Jun 2020</a:t>
            </a:r>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r>
              <a:rPr lang="en-US"/>
              <a:t>Marco Canini, © 2020</a:t>
            </a:r>
          </a:p>
        </p:txBody>
      </p:sp>
      <p:sp>
        <p:nvSpPr>
          <p:cNvPr id="7" name="Slide Number Placeholder 6"/>
          <p:cNvSpPr>
            <a:spLocks noGrp="1"/>
          </p:cNvSpPr>
          <p:nvPr>
            <p:ph type="sldNum" sz="quarter" idx="12"/>
          </p:nvPr>
        </p:nvSpPr>
        <p:spPr/>
        <p:txBody>
          <a:bodyPr/>
          <a:lstStyle/>
          <a:p>
            <a:fld id="{BBEF75CB-9FBF-624C-BFC9-BB488B6AAB9C}"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604000" y="3995737"/>
            <a:ext cx="414528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r>
              <a:rPr lang="en-US"/>
              <a:t>22 Jun 2020</a:t>
            </a:r>
          </a:p>
        </p:txBody>
      </p:sp>
      <p:sp>
        <p:nvSpPr>
          <p:cNvPr id="6" name="Footer Placeholder 5"/>
          <p:cNvSpPr>
            <a:spLocks noGrp="1"/>
          </p:cNvSpPr>
          <p:nvPr>
            <p:ph type="ftr" sz="quarter" idx="11"/>
          </p:nvPr>
        </p:nvSpPr>
        <p:spPr>
          <a:xfrm>
            <a:off x="5588000" y="6423586"/>
            <a:ext cx="4006851" cy="365125"/>
          </a:xfrm>
        </p:spPr>
        <p:txBody>
          <a:bodyPr/>
          <a:lstStyle/>
          <a:p>
            <a:r>
              <a:rPr lang="en-US"/>
              <a:t>Marco Canini, © 2020</a:t>
            </a:r>
          </a:p>
        </p:txBody>
      </p:sp>
      <p:sp>
        <p:nvSpPr>
          <p:cNvPr id="7" name="Slide Number Placeholder 6"/>
          <p:cNvSpPr>
            <a:spLocks noGrp="1"/>
          </p:cNvSpPr>
          <p:nvPr>
            <p:ph type="sldNum" sz="quarter" idx="12"/>
          </p:nvPr>
        </p:nvSpPr>
        <p:spPr/>
        <p:txBody>
          <a:bodyPr/>
          <a:lstStyle/>
          <a:p>
            <a:fld id="{BBEF75CB-9FBF-624C-BFC9-BB488B6AAB9C}" type="slidenum">
              <a:rPr lang="en-US" smtClean="0"/>
              <a:pPr/>
              <a:t>‹#›</a:t>
            </a:fld>
            <a:endParaRPr lang="en-US"/>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3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22 Jun 2020</a:t>
            </a:r>
          </a:p>
        </p:txBody>
      </p:sp>
      <p:sp>
        <p:nvSpPr>
          <p:cNvPr id="5" name="Footer Placeholder 4"/>
          <p:cNvSpPr>
            <a:spLocks noGrp="1"/>
          </p:cNvSpPr>
          <p:nvPr>
            <p:ph type="ftr" sz="quarter" idx="11"/>
          </p:nvPr>
        </p:nvSpPr>
        <p:spPr/>
        <p:txBody>
          <a:bodyPr/>
          <a:lstStyle/>
          <a:p>
            <a:r>
              <a:rPr lang="en-US"/>
              <a:t>Marco Canini, © 2020</a:t>
            </a:r>
          </a:p>
        </p:txBody>
      </p:sp>
      <p:sp>
        <p:nvSpPr>
          <p:cNvPr id="6" name="Slide Number Placeholder 5"/>
          <p:cNvSpPr>
            <a:spLocks noGrp="1"/>
          </p:cNvSpPr>
          <p:nvPr>
            <p:ph type="sldNum" sz="quarter" idx="12"/>
          </p:nvPr>
        </p:nvSpPr>
        <p:spPr/>
        <p:txBody>
          <a:bodyPr/>
          <a:lstStyle/>
          <a:p>
            <a:fld id="{D0EB79EB-0B62-EA46-9D1F-A6BF034DE639}" type="slidenum">
              <a:rPr lang="en-US" smtClean="0"/>
              <a:pPr/>
              <a:t>‹#›</a:t>
            </a:fld>
            <a:endParaRPr lang="en-US"/>
          </a:p>
        </p:txBody>
      </p:sp>
      <p:sp>
        <p:nvSpPr>
          <p:cNvPr id="10" name="TextBox 9"/>
          <p:cNvSpPr txBox="1"/>
          <p:nvPr/>
        </p:nvSpPr>
        <p:spPr>
          <a:xfrm>
            <a:off x="297581" y="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317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22 Jun 2020</a:t>
            </a:r>
          </a:p>
        </p:txBody>
      </p:sp>
      <p:sp>
        <p:nvSpPr>
          <p:cNvPr id="5" name="Footer Placeholder 4"/>
          <p:cNvSpPr>
            <a:spLocks noGrp="1"/>
          </p:cNvSpPr>
          <p:nvPr>
            <p:ph type="ftr" sz="quarter" idx="11"/>
          </p:nvPr>
        </p:nvSpPr>
        <p:spPr/>
        <p:txBody>
          <a:bodyPr/>
          <a:lstStyle/>
          <a:p>
            <a:r>
              <a:rPr lang="en-US"/>
              <a:t>Marco Canini, © 2020</a:t>
            </a:r>
          </a:p>
        </p:txBody>
      </p:sp>
      <p:sp>
        <p:nvSpPr>
          <p:cNvPr id="6" name="Slide Number Placeholder 5"/>
          <p:cNvSpPr>
            <a:spLocks noGrp="1"/>
          </p:cNvSpPr>
          <p:nvPr>
            <p:ph type="sldNum" sz="quarter" idx="12"/>
          </p:nvPr>
        </p:nvSpPr>
        <p:spPr/>
        <p:txBody>
          <a:bodyPr/>
          <a:lstStyle/>
          <a:p>
            <a:fld id="{EC3CB770-4B24-234B-BCDD-99949A9A3C35}" type="slidenum">
              <a:rPr lang="en-US" smtClean="0"/>
              <a:pPr/>
              <a:t>‹#›</a:t>
            </a:fld>
            <a:endParaRPr lang="en-US"/>
          </a:p>
        </p:txBody>
      </p:sp>
      <p:sp>
        <p:nvSpPr>
          <p:cNvPr id="9" name="TextBox 8"/>
          <p:cNvSpPr txBox="1"/>
          <p:nvPr/>
        </p:nvSpPr>
        <p:spPr>
          <a:xfrm>
            <a:off x="297581" y="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Rectangle 9"/>
          <p:cNvSpPr/>
          <p:nvPr/>
        </p:nvSpPr>
        <p:spPr>
          <a:xfrm>
            <a:off x="10757647" y="282574"/>
            <a:ext cx="121920" cy="13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22 Jun 2020</a:t>
            </a:r>
          </a:p>
        </p:txBody>
      </p:sp>
      <p:sp>
        <p:nvSpPr>
          <p:cNvPr id="5" name="Footer Placeholder 4"/>
          <p:cNvSpPr>
            <a:spLocks noGrp="1"/>
          </p:cNvSpPr>
          <p:nvPr>
            <p:ph type="ftr" sz="quarter" idx="11"/>
          </p:nvPr>
        </p:nvSpPr>
        <p:spPr/>
        <p:txBody>
          <a:bodyPr/>
          <a:lstStyle/>
          <a:p>
            <a:r>
              <a:rPr lang="en-US"/>
              <a:t>Marco Canini, © 2020</a:t>
            </a:r>
          </a:p>
        </p:txBody>
      </p:sp>
      <p:sp>
        <p:nvSpPr>
          <p:cNvPr id="6" name="Slide Number Placeholder 5"/>
          <p:cNvSpPr>
            <a:spLocks noGrp="1"/>
          </p:cNvSpPr>
          <p:nvPr>
            <p:ph type="sldNum" sz="quarter" idx="12"/>
          </p:nvPr>
        </p:nvSpPr>
        <p:spPr/>
        <p:txBody>
          <a:bodyPr/>
          <a:lstStyle/>
          <a:p>
            <a:fld id="{87F98390-0CC2-2045-BCAC-340021960F67}" type="slidenum">
              <a:rPr lang="en-US" smtClean="0"/>
              <a:pPr/>
              <a:t>‹#›</a:t>
            </a:fld>
            <a:endParaRPr lang="en-US"/>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Norm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BEF75CB-9FBF-624C-BFC9-BB488B6AAB9C}"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r>
              <a:rPr lang="en-US"/>
              <a:t>Marco Canini, © 2020</a:t>
            </a:r>
          </a:p>
        </p:txBody>
      </p:sp>
    </p:spTree>
    <p:extLst>
      <p:ext uri="{BB962C8B-B14F-4D97-AF65-F5344CB8AC3E}">
        <p14:creationId xmlns:p14="http://schemas.microsoft.com/office/powerpoint/2010/main" val="3436622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r>
              <a:rPr lang="en-US"/>
              <a:t>22 Jun 2020</a:t>
            </a: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r>
              <a:rPr lang="en-US"/>
              <a:t>Marco Canini, © 2020</a:t>
            </a: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BBEF75CB-9FBF-624C-BFC9-BB488B6AAB9C}" type="slidenum">
              <a:rPr lang="en-US" smtClean="0"/>
              <a:pPr/>
              <a:t>‹#›</a:t>
            </a:fld>
            <a:endParaRPr lang="en-US"/>
          </a:p>
        </p:txBody>
      </p:sp>
    </p:spTree>
    <p:extLst>
      <p:ext uri="{BB962C8B-B14F-4D97-AF65-F5344CB8AC3E}">
        <p14:creationId xmlns:p14="http://schemas.microsoft.com/office/powerpoint/2010/main" val="984620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endParaRPr lang="en-US"/>
          </a:p>
        </p:txBody>
      </p:sp>
      <p:sp>
        <p:nvSpPr>
          <p:cNvPr id="4" name="Date Placeholder 3"/>
          <p:cNvSpPr>
            <a:spLocks noGrp="1"/>
          </p:cNvSpPr>
          <p:nvPr>
            <p:ph type="dt" sz="half" idx="10"/>
          </p:nvPr>
        </p:nvSpPr>
        <p:spPr>
          <a:xfrm>
            <a:off x="609600" y="6248400"/>
            <a:ext cx="2844800" cy="457200"/>
          </a:xfrm>
        </p:spPr>
        <p:txBody>
          <a:bodyPr/>
          <a:lstStyle>
            <a:lvl1pPr>
              <a:defRPr/>
            </a:lvl1pPr>
          </a:lstStyle>
          <a:p>
            <a:r>
              <a:rPr lang="en-US"/>
              <a:t>22 Jun 2020</a:t>
            </a: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r>
              <a:rPr lang="en-US"/>
              <a:t>Marco Canini, © 2020</a:t>
            </a:r>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7D15981F-4B06-824D-8A84-D98E50853F5B}" type="slidenum">
              <a:rPr lang="en-US"/>
              <a:pPr/>
              <a:t>‹#›</a:t>
            </a:fld>
            <a:endParaRPr lang="en-US"/>
          </a:p>
        </p:txBody>
      </p:sp>
    </p:spTree>
    <p:extLst>
      <p:ext uri="{BB962C8B-B14F-4D97-AF65-F5344CB8AC3E}">
        <p14:creationId xmlns:p14="http://schemas.microsoft.com/office/powerpoint/2010/main" val="291985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3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64633" y="134471"/>
            <a:ext cx="10075084" cy="995082"/>
          </a:xfrm>
        </p:spPr>
        <p:txBody>
          <a:bodyPr anchor="b" anchorCtr="0"/>
          <a:lstStyle/>
          <a:p>
            <a:r>
              <a:rPr lang="en-US"/>
              <a:t>Click to edit Master title style</a:t>
            </a:r>
            <a:endParaRPr/>
          </a:p>
        </p:txBody>
      </p:sp>
      <p:sp>
        <p:nvSpPr>
          <p:cNvPr id="3" name="Content Placeholder 2"/>
          <p:cNvSpPr>
            <a:spLocks noGrp="1"/>
          </p:cNvSpPr>
          <p:nvPr>
            <p:ph idx="1"/>
          </p:nvPr>
        </p:nvSpPr>
        <p:spPr>
          <a:xfrm>
            <a:off x="268942" y="1904254"/>
            <a:ext cx="11636188" cy="451933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22 Jun 2020</a:t>
            </a:r>
          </a:p>
        </p:txBody>
      </p:sp>
      <p:sp>
        <p:nvSpPr>
          <p:cNvPr id="5" name="Footer Placeholder 4"/>
          <p:cNvSpPr>
            <a:spLocks noGrp="1"/>
          </p:cNvSpPr>
          <p:nvPr>
            <p:ph type="ftr" sz="quarter" idx="11"/>
          </p:nvPr>
        </p:nvSpPr>
        <p:spPr/>
        <p:txBody>
          <a:bodyPr/>
          <a:lstStyle/>
          <a:p>
            <a:r>
              <a:rPr lang="en-US"/>
              <a:t>Marco Canini, © 2020</a:t>
            </a:r>
          </a:p>
        </p:txBody>
      </p:sp>
      <p:sp>
        <p:nvSpPr>
          <p:cNvPr id="6" name="Slide Number Placeholder 5"/>
          <p:cNvSpPr>
            <a:spLocks noGrp="1"/>
          </p:cNvSpPr>
          <p:nvPr>
            <p:ph type="sldNum" sz="quarter" idx="12"/>
          </p:nvPr>
        </p:nvSpPr>
        <p:spPr/>
        <p:txBody>
          <a:bodyPr/>
          <a:lstStyle/>
          <a:p>
            <a:fld id="{BBEF75CB-9FBF-624C-BFC9-BB488B6AAB9C}" type="slidenum">
              <a:rPr lang="en-US" smtClean="0"/>
              <a:pPr/>
              <a:t>‹#›</a:t>
            </a:fld>
            <a:endParaRPr lang="en-US"/>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Rockwell"/>
                <a:ea typeface="+mj-ea"/>
                <a:cs typeface="Rockwe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12" name="TextBox 11"/>
          <p:cNvSpPr txBox="1"/>
          <p:nvPr/>
        </p:nvSpPr>
        <p:spPr>
          <a:xfrm>
            <a:off x="297581" y="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r>
              <a:rPr lang="en-US"/>
              <a:t>22 Jun 2020</a:t>
            </a:r>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r>
              <a:rPr lang="en-US"/>
              <a:t>Marco Canini, © 2020</a:t>
            </a:r>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r>
              <a:rPr lang="en-US"/>
              <a:t>22 Jun 2020</a:t>
            </a:r>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r>
              <a:rPr lang="en-US"/>
              <a:t>Marco Canini, © 2020</a:t>
            </a:r>
          </a:p>
        </p:txBody>
      </p:sp>
      <p:sp>
        <p:nvSpPr>
          <p:cNvPr id="6" name="Slide Number Placeholder 5"/>
          <p:cNvSpPr>
            <a:spLocks noGrp="1"/>
          </p:cNvSpPr>
          <p:nvPr>
            <p:ph type="sldNum" sz="quarter" idx="12"/>
          </p:nvPr>
        </p:nvSpPr>
        <p:spPr>
          <a:xfrm>
            <a:off x="11074400" y="6248775"/>
            <a:ext cx="738717" cy="365125"/>
          </a:xfrm>
        </p:spPr>
        <p:txBody>
          <a:bodyPr/>
          <a:lstStyle/>
          <a:p>
            <a:fld id="{F6D2A809-FAB3-224C-A567-6B861B90C59D}" type="slidenum">
              <a:rPr lang="en-US" smtClean="0"/>
              <a:pPr/>
              <a:t>‹#›</a:t>
            </a:fld>
            <a:endParaRPr lang="en-US"/>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3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0757647" y="282574"/>
            <a:ext cx="121920" cy="13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22 Jun 2020</a:t>
            </a:r>
          </a:p>
        </p:txBody>
      </p:sp>
      <p:sp>
        <p:nvSpPr>
          <p:cNvPr id="6" name="Footer Placeholder 5"/>
          <p:cNvSpPr>
            <a:spLocks noGrp="1"/>
          </p:cNvSpPr>
          <p:nvPr>
            <p:ph type="ftr" sz="quarter" idx="11"/>
          </p:nvPr>
        </p:nvSpPr>
        <p:spPr/>
        <p:txBody>
          <a:bodyPr/>
          <a:lstStyle/>
          <a:p>
            <a:r>
              <a:rPr lang="en-US"/>
              <a:t>Marco Canini, © 2020</a:t>
            </a:r>
          </a:p>
        </p:txBody>
      </p:sp>
      <p:sp>
        <p:nvSpPr>
          <p:cNvPr id="7" name="Slide Number Placeholder 6"/>
          <p:cNvSpPr>
            <a:spLocks noGrp="1"/>
          </p:cNvSpPr>
          <p:nvPr>
            <p:ph type="sldNum" sz="quarter" idx="12"/>
          </p:nvPr>
        </p:nvSpPr>
        <p:spPr/>
        <p:txBody>
          <a:bodyPr/>
          <a:lstStyle/>
          <a:p>
            <a:fld id="{EC1AB890-FC86-1140-8BCD-FEDA3750AB3A}" type="slidenum">
              <a:rPr lang="en-US" smtClean="0"/>
              <a:pPr/>
              <a:t>‹#›</a:t>
            </a:fld>
            <a:endParaRPr lang="en-US"/>
          </a:p>
        </p:txBody>
      </p:sp>
      <p:sp>
        <p:nvSpPr>
          <p:cNvPr id="13" name="TextBox 12"/>
          <p:cNvSpPr txBox="1"/>
          <p:nvPr/>
        </p:nvSpPr>
        <p:spPr>
          <a:xfrm>
            <a:off x="297581" y="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3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a:lvl1pPr>
          </a:lstStyle>
          <a:p>
            <a:r>
              <a:rPr lang="en-US"/>
              <a:t>Click to edit Master title style</a:t>
            </a:r>
            <a:endParaRPr dirty="0"/>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US"/>
              <a:t>22 Jun 2020</a:t>
            </a:r>
          </a:p>
        </p:txBody>
      </p:sp>
      <p:sp>
        <p:nvSpPr>
          <p:cNvPr id="8" name="Footer Placeholder 7"/>
          <p:cNvSpPr>
            <a:spLocks noGrp="1"/>
          </p:cNvSpPr>
          <p:nvPr>
            <p:ph type="ftr" sz="quarter" idx="11"/>
          </p:nvPr>
        </p:nvSpPr>
        <p:spPr/>
        <p:txBody>
          <a:bodyPr/>
          <a:lstStyle/>
          <a:p>
            <a:r>
              <a:rPr lang="en-US"/>
              <a:t>Marco Canini, © 2020</a:t>
            </a:r>
          </a:p>
        </p:txBody>
      </p:sp>
      <p:sp>
        <p:nvSpPr>
          <p:cNvPr id="9" name="Slide Number Placeholder 8"/>
          <p:cNvSpPr>
            <a:spLocks noGrp="1"/>
          </p:cNvSpPr>
          <p:nvPr>
            <p:ph type="sldNum" sz="quarter" idx="12"/>
          </p:nvPr>
        </p:nvSpPr>
        <p:spPr/>
        <p:txBody>
          <a:bodyPr/>
          <a:lstStyle/>
          <a:p>
            <a:fld id="{C7544A82-FC89-7A45-9C3C-16B472058D2E}" type="slidenum">
              <a:rPr lang="en-US" smtClean="0"/>
              <a:pPr/>
              <a:t>‹#›</a:t>
            </a:fld>
            <a:endParaRPr lang="en-US"/>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Box 12"/>
          <p:cNvSpPr txBox="1"/>
          <p:nvPr/>
        </p:nvSpPr>
        <p:spPr>
          <a:xfrm>
            <a:off x="297581" y="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22 Jun 2020</a:t>
            </a:r>
          </a:p>
        </p:txBody>
      </p:sp>
      <p:sp>
        <p:nvSpPr>
          <p:cNvPr id="6" name="Footer Placeholder 5"/>
          <p:cNvSpPr>
            <a:spLocks noGrp="1"/>
          </p:cNvSpPr>
          <p:nvPr>
            <p:ph type="ftr" sz="quarter" idx="11"/>
          </p:nvPr>
        </p:nvSpPr>
        <p:spPr/>
        <p:txBody>
          <a:bodyPr/>
          <a:lstStyle/>
          <a:p>
            <a:r>
              <a:rPr lang="en-US"/>
              <a:t>Marco Canini, © 2020</a:t>
            </a:r>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10889129" y="282574"/>
            <a:ext cx="914400" cy="13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11074400" y="242235"/>
            <a:ext cx="738717" cy="365125"/>
          </a:xfrm>
        </p:spPr>
        <p:txBody>
          <a:bodyPr/>
          <a:lstStyle/>
          <a:p>
            <a:fld id="{BBEF75CB-9FBF-624C-BFC9-BB488B6AAB9C}" type="slidenum">
              <a:rPr lang="en-US" smtClean="0"/>
              <a:pPr/>
              <a:t>‹#›</a:t>
            </a:fld>
            <a:endParaRPr lang="en-US"/>
          </a:p>
        </p:txBody>
      </p:sp>
      <p:sp>
        <p:nvSpPr>
          <p:cNvPr id="11" name="TextBox 10"/>
          <p:cNvSpPr txBox="1"/>
          <p:nvPr/>
        </p:nvSpPr>
        <p:spPr>
          <a:xfrm>
            <a:off x="297581" y="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22 Jun 2020</a:t>
            </a:r>
          </a:p>
        </p:txBody>
      </p:sp>
      <p:sp>
        <p:nvSpPr>
          <p:cNvPr id="6" name="Footer Placeholder 5"/>
          <p:cNvSpPr>
            <a:spLocks noGrp="1"/>
          </p:cNvSpPr>
          <p:nvPr>
            <p:ph type="ftr" sz="quarter" idx="11"/>
          </p:nvPr>
        </p:nvSpPr>
        <p:spPr/>
        <p:txBody>
          <a:bodyPr/>
          <a:lstStyle/>
          <a:p>
            <a:r>
              <a:rPr lang="en-US"/>
              <a:t>Marco Canini, © 2020</a:t>
            </a:r>
          </a:p>
        </p:txBody>
      </p:sp>
      <p:sp>
        <p:nvSpPr>
          <p:cNvPr id="7" name="Slide Number Placeholder 6"/>
          <p:cNvSpPr>
            <a:spLocks noGrp="1"/>
          </p:cNvSpPr>
          <p:nvPr>
            <p:ph type="sldNum" sz="quarter" idx="12"/>
          </p:nvPr>
        </p:nvSpPr>
        <p:spPr/>
        <p:txBody>
          <a:bodyPr/>
          <a:lstStyle/>
          <a:p>
            <a:fld id="{BBEF75CB-9FBF-624C-BFC9-BB488B6AAB9C}" type="slidenum">
              <a:rPr lang="en-US" smtClean="0"/>
              <a:pPr/>
              <a:t>‹#›</a:t>
            </a:fld>
            <a:endParaRPr lang="en-US"/>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Box 11"/>
          <p:cNvSpPr txBox="1"/>
          <p:nvPr/>
        </p:nvSpPr>
        <p:spPr>
          <a:xfrm>
            <a:off x="297581" y="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gs>
            <a:gs pos="75000">
              <a:schemeClr val="bg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42" y="484094"/>
            <a:ext cx="10470775"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268942" y="1600201"/>
            <a:ext cx="11636188" cy="48233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r>
              <a:rPr lang="en-US"/>
              <a:t>22 Jun 2020</a:t>
            </a:r>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a:t>Marco Canini, © 2020</a:t>
            </a:r>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fld id="{BBEF75CB-9FBF-624C-BFC9-BB488B6AAB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Lst>
  <p:hf hdr="0" dt="0"/>
  <p:txStyles>
    <p:titleStyle>
      <a:lvl1pPr algn="l" defTabSz="914400" rtl="0" eaLnBrk="1" latinLnBrk="0" hangingPunct="1">
        <a:spcBef>
          <a:spcPct val="0"/>
        </a:spcBef>
        <a:buNone/>
        <a:defRPr sz="3600" b="0" kern="1200">
          <a:solidFill>
            <a:schemeClr val="accent1"/>
          </a:solidFill>
          <a:latin typeface="Rockwell"/>
          <a:ea typeface="+mj-ea"/>
          <a:cs typeface="Rockwell"/>
        </a:defRPr>
      </a:lvl1pPr>
    </p:titleStyle>
    <p:bodyStyle>
      <a:lvl1pPr marL="342000" indent="-342000" algn="l" defTabSz="914400" rtl="0" eaLnBrk="1" latinLnBrk="0" hangingPunct="1">
        <a:spcBef>
          <a:spcPts val="2000"/>
        </a:spcBef>
        <a:buClr>
          <a:schemeClr val="accent6"/>
        </a:buClr>
        <a:buSzPct val="75000"/>
        <a:buFont typeface="Wingdings" pitchFamily="2" charset="2"/>
        <a:buChar char="n"/>
        <a:defRPr sz="2800" kern="1200">
          <a:solidFill>
            <a:schemeClr val="tx1">
              <a:lumMod val="85000"/>
              <a:lumOff val="15000"/>
            </a:schemeClr>
          </a:solidFill>
          <a:latin typeface="Tahoma"/>
          <a:ea typeface="+mn-ea"/>
          <a:cs typeface="Tahoma"/>
        </a:defRPr>
      </a:lvl1pPr>
      <a:lvl2pPr marL="496800" indent="-270000" algn="l" defTabSz="914400" rtl="0" eaLnBrk="1" latinLnBrk="0" hangingPunct="1">
        <a:spcBef>
          <a:spcPts val="600"/>
        </a:spcBef>
        <a:buClr>
          <a:schemeClr val="accent2"/>
        </a:buClr>
        <a:buSzPct val="75000"/>
        <a:buFont typeface="Wingdings" pitchFamily="2" charset="2"/>
        <a:buChar char="n"/>
        <a:defRPr sz="2000" kern="1200">
          <a:solidFill>
            <a:schemeClr val="tx1">
              <a:lumMod val="85000"/>
              <a:lumOff val="15000"/>
            </a:schemeClr>
          </a:solidFill>
          <a:latin typeface="Tahoma"/>
          <a:ea typeface="+mn-ea"/>
          <a:cs typeface="Tahoma"/>
        </a:defRPr>
      </a:lvl2pPr>
      <a:lvl3pPr marL="685800" indent="-228600" algn="l" defTabSz="914400" rtl="0" eaLnBrk="1" latinLnBrk="0" hangingPunct="1">
        <a:spcBef>
          <a:spcPts val="600"/>
        </a:spcBef>
        <a:buClr>
          <a:schemeClr val="accent4"/>
        </a:buClr>
        <a:buSzPct val="75000"/>
        <a:buFont typeface="Wingdings" pitchFamily="2" charset="2"/>
        <a:buChar char="n"/>
        <a:defRPr sz="1600" kern="1200">
          <a:solidFill>
            <a:schemeClr val="tx1">
              <a:lumMod val="85000"/>
              <a:lumOff val="15000"/>
            </a:schemeClr>
          </a:solidFill>
          <a:latin typeface="Tahoma"/>
          <a:ea typeface="+mn-ea"/>
          <a:cs typeface="Tahoma"/>
        </a:defRPr>
      </a:lvl3pPr>
      <a:lvl4pPr marL="914400" indent="-228600" algn="l" defTabSz="914400" rtl="0" eaLnBrk="1" latinLnBrk="0" hangingPunct="1">
        <a:spcBef>
          <a:spcPts val="600"/>
        </a:spcBef>
        <a:buClr>
          <a:schemeClr val="accent4"/>
        </a:buClr>
        <a:buSzPct val="75000"/>
        <a:buFont typeface="Wingdings" pitchFamily="2" charset="2"/>
        <a:buChar char="n"/>
        <a:defRPr sz="1600" kern="1200">
          <a:solidFill>
            <a:schemeClr val="tx1">
              <a:lumMod val="85000"/>
              <a:lumOff val="15000"/>
            </a:schemeClr>
          </a:solidFill>
          <a:latin typeface="Tahoma"/>
          <a:ea typeface="+mn-ea"/>
          <a:cs typeface="Tahoma"/>
        </a:defRPr>
      </a:lvl4pPr>
      <a:lvl5pPr marL="1143000" indent="-228600" algn="l" defTabSz="914400" rtl="0" eaLnBrk="1" latinLnBrk="0" hangingPunct="1">
        <a:spcBef>
          <a:spcPts val="600"/>
        </a:spcBef>
        <a:buClr>
          <a:schemeClr val="accent1"/>
        </a:buClr>
        <a:buSzPct val="75000"/>
        <a:buFont typeface="Wingdings" pitchFamily="2" charset="2"/>
        <a:buChar char="n"/>
        <a:defRPr sz="1600" kern="1200">
          <a:solidFill>
            <a:schemeClr val="tx1">
              <a:lumMod val="85000"/>
              <a:lumOff val="15000"/>
            </a:schemeClr>
          </a:solidFill>
          <a:latin typeface="Tahoma"/>
          <a:ea typeface="+mn-ea"/>
          <a:cs typeface="Tahoma"/>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vimeo.com/17247507"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000" dirty="0"/>
              <a:t>Network vulnerabilities</a:t>
            </a:r>
          </a:p>
        </p:txBody>
      </p:sp>
      <p:sp>
        <p:nvSpPr>
          <p:cNvPr id="2051" name="Rectangle 3"/>
          <p:cNvSpPr>
            <a:spLocks noGrp="1" noChangeArrowheads="1"/>
          </p:cNvSpPr>
          <p:nvPr>
            <p:ph type="subTitle" idx="1"/>
          </p:nvPr>
        </p:nvSpPr>
        <p:spPr>
          <a:xfrm>
            <a:off x="1905000" y="5410200"/>
            <a:ext cx="7037266" cy="900952"/>
          </a:xfrm>
        </p:spPr>
        <p:txBody>
          <a:bodyPr>
            <a:normAutofit/>
          </a:bodyPr>
          <a:lstStyle/>
          <a:p>
            <a:pPr>
              <a:lnSpc>
                <a:spcPct val="90000"/>
              </a:lnSpc>
            </a:pPr>
            <a:r>
              <a:rPr lang="en-US" b="1" dirty="0"/>
              <a:t>CS230: COMPUTER SYSTEMS SECURITY (Summer 2020)</a:t>
            </a:r>
          </a:p>
          <a:p>
            <a:pPr>
              <a:lnSpc>
                <a:spcPct val="90000"/>
              </a:lnSpc>
            </a:pPr>
            <a:endParaRPr lang="en-US" dirty="0"/>
          </a:p>
          <a:p>
            <a:pPr>
              <a:lnSpc>
                <a:spcPct val="90000"/>
              </a:lnSpc>
            </a:pPr>
            <a:r>
              <a:rPr lang="en-US" dirty="0"/>
              <a:t>Marco </a:t>
            </a:r>
            <a:r>
              <a:rPr lang="en-US" dirty="0" err="1"/>
              <a:t>Canini</a:t>
            </a:r>
            <a:endParaRPr lang="en-US" dirty="0"/>
          </a:p>
        </p:txBody>
      </p:sp>
      <p:sp>
        <p:nvSpPr>
          <p:cNvPr id="9" name="Footer Placeholder 3"/>
          <p:cNvSpPr txBox="1">
            <a:spLocks/>
          </p:cNvSpPr>
          <p:nvPr/>
        </p:nvSpPr>
        <p:spPr>
          <a:xfrm>
            <a:off x="1676400" y="6400801"/>
            <a:ext cx="6580094"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100" kern="1200">
                <a:solidFill>
                  <a:schemeClr val="tx1">
                    <a:lumMod val="65000"/>
                    <a:lumOff val="35000"/>
                  </a:schemeClr>
                </a:solidFill>
                <a:latin typeface="Verdana"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286000" algn="l" defTabSz="457200" rtl="0" eaLnBrk="1" latinLnBrk="0" hangingPunct="1">
              <a:defRPr kern="1200">
                <a:solidFill>
                  <a:schemeClr val="tx1"/>
                </a:solidFill>
                <a:latin typeface="Verdana" charset="0"/>
                <a:ea typeface="ＭＳ Ｐゴシック" charset="0"/>
                <a:cs typeface="+mn-cs"/>
              </a:defRPr>
            </a:lvl6pPr>
            <a:lvl7pPr marL="2743200" algn="l" defTabSz="457200" rtl="0" eaLnBrk="1" latinLnBrk="0" hangingPunct="1">
              <a:defRPr kern="1200">
                <a:solidFill>
                  <a:schemeClr val="tx1"/>
                </a:solidFill>
                <a:latin typeface="Verdana" charset="0"/>
                <a:ea typeface="ＭＳ Ｐゴシック" charset="0"/>
                <a:cs typeface="+mn-cs"/>
              </a:defRPr>
            </a:lvl7pPr>
            <a:lvl8pPr marL="3200400" algn="l" defTabSz="457200" rtl="0" eaLnBrk="1" latinLnBrk="0" hangingPunct="1">
              <a:defRPr kern="1200">
                <a:solidFill>
                  <a:schemeClr val="tx1"/>
                </a:solidFill>
                <a:latin typeface="Verdana" charset="0"/>
                <a:ea typeface="ＭＳ Ｐゴシック" charset="0"/>
                <a:cs typeface="+mn-cs"/>
              </a:defRPr>
            </a:lvl8pPr>
            <a:lvl9pPr marL="3657600" algn="l" defTabSz="457200" rtl="0" eaLnBrk="1" latinLnBrk="0" hangingPunct="1">
              <a:defRPr kern="1200">
                <a:solidFill>
                  <a:schemeClr val="tx1"/>
                </a:solidFill>
                <a:latin typeface="Verdana" charset="0"/>
                <a:ea typeface="ＭＳ Ｐゴシック" charset="0"/>
                <a:cs typeface="+mn-cs"/>
              </a:defRPr>
            </a:lvl9pPr>
          </a:lstStyle>
          <a:p>
            <a:r>
              <a:rPr lang="en-US" sz="900" dirty="0">
                <a:solidFill>
                  <a:schemeClr val="tx1">
                    <a:lumMod val="50000"/>
                    <a:lumOff val="50000"/>
                  </a:schemeClr>
                </a:solidFill>
              </a:rPr>
              <a:t>Lecture slides adapted from </a:t>
            </a:r>
            <a:r>
              <a:rPr lang="en-US" sz="900" dirty="0" err="1">
                <a:solidFill>
                  <a:schemeClr val="tx1">
                    <a:lumMod val="50000"/>
                    <a:lumOff val="50000"/>
                  </a:schemeClr>
                </a:solidFill>
              </a:rPr>
              <a:t>Upenn</a:t>
            </a:r>
            <a:r>
              <a:rPr lang="en-US" sz="900" dirty="0">
                <a:solidFill>
                  <a:schemeClr val="tx1">
                    <a:lumMod val="50000"/>
                    <a:lumOff val="50000"/>
                  </a:schemeClr>
                </a:solidFill>
              </a:rPr>
              <a:t> CSE331 by Steve </a:t>
            </a:r>
            <a:r>
              <a:rPr lang="en-US" sz="900" dirty="0" err="1">
                <a:solidFill>
                  <a:schemeClr val="tx1">
                    <a:lumMod val="50000"/>
                    <a:lumOff val="50000"/>
                  </a:schemeClr>
                </a:solidFill>
              </a:rPr>
              <a:t>Zdancewic</a:t>
            </a:r>
            <a:r>
              <a:rPr lang="en-US" sz="900" dirty="0">
                <a:solidFill>
                  <a:schemeClr val="tx1">
                    <a:lumMod val="50000"/>
                    <a:lumOff val="50000"/>
                  </a:schemeClr>
                </a:solidFill>
              </a:rPr>
              <a:t> and UC Berkeley CS161 by Vern Paxson</a:t>
            </a:r>
            <a:br>
              <a:rPr lang="en-US" sz="900" dirty="0">
                <a:solidFill>
                  <a:schemeClr val="tx1">
                    <a:lumMod val="50000"/>
                    <a:lumOff val="50000"/>
                  </a:schemeClr>
                </a:solidFill>
              </a:rPr>
            </a:br>
            <a:r>
              <a:rPr lang="en-US" sz="900" dirty="0">
                <a:solidFill>
                  <a:schemeClr val="tx1">
                    <a:lumMod val="50000"/>
                    <a:lumOff val="50000"/>
                  </a:schemeClr>
                </a:solidFill>
              </a:rPr>
              <a:t>Reproduced with permission – Certain slides judiciously adapted from Stanford  CS155 By Dan </a:t>
            </a:r>
            <a:r>
              <a:rPr lang="en-US" sz="900" dirty="0" err="1">
                <a:solidFill>
                  <a:schemeClr val="tx1">
                    <a:lumMod val="50000"/>
                    <a:lumOff val="50000"/>
                  </a:schemeClr>
                </a:solidFill>
              </a:rPr>
              <a:t>Boneh</a:t>
            </a:r>
            <a:endParaRPr lang="en-US" sz="900" dirty="0">
              <a:solidFill>
                <a:schemeClr val="tx1">
                  <a:lumMod val="50000"/>
                  <a:lumOff val="50000"/>
                </a:schemeClr>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525000" y="2467200"/>
            <a:ext cx="1802192" cy="1800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29400" y="330102"/>
            <a:ext cx="1774371" cy="1803499"/>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905000" y="1219201"/>
            <a:ext cx="4061666" cy="3077999"/>
          </a:xfrm>
          <a:prstGeom prst="rect">
            <a:avLst/>
          </a:prstGeom>
        </p:spPr>
      </p:pic>
    </p:spTree>
    <p:extLst>
      <p:ext uri="{BB962C8B-B14F-4D97-AF65-F5344CB8AC3E}">
        <p14:creationId xmlns:p14="http://schemas.microsoft.com/office/powerpoint/2010/main" val="346547231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IP</a:t>
            </a:r>
          </a:p>
        </p:txBody>
      </p:sp>
      <p:sp>
        <p:nvSpPr>
          <p:cNvPr id="9" name="Content Placeholder 8"/>
          <p:cNvSpPr>
            <a:spLocks noGrp="1"/>
          </p:cNvSpPr>
          <p:nvPr>
            <p:ph idx="1"/>
          </p:nvPr>
        </p:nvSpPr>
        <p:spPr>
          <a:xfrm>
            <a:off x="1725707" y="4876801"/>
            <a:ext cx="8727141" cy="1546785"/>
          </a:xfrm>
        </p:spPr>
        <p:txBody>
          <a:bodyPr/>
          <a:lstStyle/>
          <a:p>
            <a:r>
              <a:rPr lang="en-US" dirty="0"/>
              <a:t>Can you trust the contents?</a:t>
            </a:r>
          </a:p>
        </p:txBody>
      </p:sp>
      <p:graphicFrame>
        <p:nvGraphicFramePr>
          <p:cNvPr id="6" name="Group 133"/>
          <p:cNvGraphicFramePr>
            <a:graphicFrameLocks/>
          </p:cNvGraphicFramePr>
          <p:nvPr>
            <p:extLst>
              <p:ext uri="{D42A27DB-BD31-4B8C-83A1-F6EECF244321}">
                <p14:modId xmlns:p14="http://schemas.microsoft.com/office/powerpoint/2010/main" val="862079952"/>
              </p:ext>
            </p:extLst>
          </p:nvPr>
        </p:nvGraphicFramePr>
        <p:xfrm>
          <a:off x="1981201" y="1600201"/>
          <a:ext cx="7696201" cy="3096935"/>
        </p:xfrm>
        <a:graphic>
          <a:graphicData uri="http://schemas.openxmlformats.org/drawingml/2006/table">
            <a:tbl>
              <a:tblPr>
                <a:tableStyleId>{37CE84F3-28C3-443E-9E96-99CF82512B78}</a:tableStyleId>
              </a:tblPr>
              <a:tblGrid>
                <a:gridCol w="1065628">
                  <a:extLst>
                    <a:ext uri="{9D8B030D-6E8A-4147-A177-3AD203B41FA5}">
                      <a16:colId xmlns:a16="http://schemas.microsoft.com/office/drawing/2014/main" val="20000"/>
                    </a:ext>
                  </a:extLst>
                </a:gridCol>
                <a:gridCol w="992745">
                  <a:extLst>
                    <a:ext uri="{9D8B030D-6E8A-4147-A177-3AD203B41FA5}">
                      <a16:colId xmlns:a16="http://schemas.microsoft.com/office/drawing/2014/main" val="20001"/>
                    </a:ext>
                  </a:extLst>
                </a:gridCol>
                <a:gridCol w="1848929">
                  <a:extLst>
                    <a:ext uri="{9D8B030D-6E8A-4147-A177-3AD203B41FA5}">
                      <a16:colId xmlns:a16="http://schemas.microsoft.com/office/drawing/2014/main" val="20002"/>
                    </a:ext>
                  </a:extLst>
                </a:gridCol>
                <a:gridCol w="853234">
                  <a:extLst>
                    <a:ext uri="{9D8B030D-6E8A-4147-A177-3AD203B41FA5}">
                      <a16:colId xmlns:a16="http://schemas.microsoft.com/office/drawing/2014/main" val="20003"/>
                    </a:ext>
                  </a:extLst>
                </a:gridCol>
                <a:gridCol w="1466764">
                  <a:extLst>
                    <a:ext uri="{9D8B030D-6E8A-4147-A177-3AD203B41FA5}">
                      <a16:colId xmlns:a16="http://schemas.microsoft.com/office/drawing/2014/main" val="20004"/>
                    </a:ext>
                  </a:extLst>
                </a:gridCol>
                <a:gridCol w="1468901">
                  <a:extLst>
                    <a:ext uri="{9D8B030D-6E8A-4147-A177-3AD203B41FA5}">
                      <a16:colId xmlns:a16="http://schemas.microsoft.com/office/drawing/2014/main" val="20005"/>
                    </a:ext>
                  </a:extLst>
                </a:gridCol>
              </a:tblGrid>
              <a:tr h="429936">
                <a:tc gridSpan="6">
                  <a:txBody>
                    <a:bodyPr/>
                    <a:lstStyle/>
                    <a:p>
                      <a:pPr algn="just"/>
                      <a:r>
                        <a:rPr lang="en-US" dirty="0">
                          <a:solidFill>
                            <a:schemeClr val="tx1"/>
                          </a:solidFill>
                          <a:latin typeface="Tahoma"/>
                          <a:cs typeface="Tahoma"/>
                        </a:rPr>
                        <a:t>0            4            8                        16        19                                   31</a:t>
                      </a:r>
                    </a:p>
                  </a:txBody>
                  <a:tcPr marL="0" marR="0" anchor="ctr" anchorCtr="1"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prstClr val="white"/>
                      </a:solidFill>
                      <a:prstDash val="solid"/>
                      <a:round/>
                      <a:headEnd type="none" w="med" len="med"/>
                      <a:tailEnd type="none" w="med" len="med"/>
                    </a:lnB>
                    <a:noFill/>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9936">
                <a:tc>
                  <a:txBody>
                    <a:bodyPr/>
                    <a:lstStyle/>
                    <a:p>
                      <a:r>
                        <a:rPr lang="en-US" dirty="0">
                          <a:solidFill>
                            <a:schemeClr val="tx1"/>
                          </a:solidFill>
                          <a:latin typeface="Tahoma"/>
                          <a:cs typeface="Tahoma"/>
                        </a:rPr>
                        <a:t>Version</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a:txBody>
                    <a:bodyPr/>
                    <a:lstStyle/>
                    <a:p>
                      <a:r>
                        <a:rPr lang="en-US" dirty="0" err="1">
                          <a:solidFill>
                            <a:schemeClr val="tx1"/>
                          </a:solidFill>
                          <a:latin typeface="Tahoma"/>
                          <a:cs typeface="Tahoma"/>
                        </a:rPr>
                        <a:t>Hlen</a:t>
                      </a:r>
                      <a:endParaRPr lang="en-US" dirty="0">
                        <a:solidFill>
                          <a:schemeClr val="tx1"/>
                        </a:solidFill>
                        <a:latin typeface="Tahoma"/>
                        <a:cs typeface="Tahoma"/>
                      </a:endParaRP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a:txBody>
                    <a:bodyPr/>
                    <a:lstStyle/>
                    <a:p>
                      <a:r>
                        <a:rPr lang="en-US" dirty="0">
                          <a:solidFill>
                            <a:schemeClr val="tx1"/>
                          </a:solidFill>
                          <a:latin typeface="Tahoma"/>
                          <a:cs typeface="Tahoma"/>
                        </a:rPr>
                        <a:t>TOS</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gridSpan="3">
                  <a:txBody>
                    <a:bodyPr/>
                    <a:lstStyle/>
                    <a:p>
                      <a:r>
                        <a:rPr lang="en-US" dirty="0">
                          <a:solidFill>
                            <a:schemeClr val="tx1"/>
                          </a:solidFill>
                          <a:latin typeface="Tahoma"/>
                          <a:cs typeface="Tahoma"/>
                        </a:rPr>
                        <a:t>Length</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a:p>
                  </a:txBody>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1"/>
                  </a:ext>
                </a:extLst>
              </a:tr>
              <a:tr h="429936">
                <a:tc gridSpan="3">
                  <a:txBody>
                    <a:bodyPr/>
                    <a:lstStyle/>
                    <a:p>
                      <a:r>
                        <a:rPr lang="en-US" dirty="0">
                          <a:solidFill>
                            <a:schemeClr val="tx1"/>
                          </a:solidFill>
                          <a:latin typeface="Tahoma"/>
                          <a:cs typeface="Tahoma"/>
                        </a:rPr>
                        <a:t>Identification</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hMerge="1">
                  <a:txBody>
                    <a:bodyPr/>
                    <a:lstStyle/>
                    <a:p>
                      <a:endParaRPr lang="en-US"/>
                    </a:p>
                  </a:txBody>
                  <a:tcPr/>
                </a:tc>
                <a:tc>
                  <a:txBody>
                    <a:bodyPr/>
                    <a:lstStyle/>
                    <a:p>
                      <a:r>
                        <a:rPr lang="en-US" dirty="0">
                          <a:solidFill>
                            <a:schemeClr val="tx1"/>
                          </a:solidFill>
                          <a:latin typeface="Tahoma"/>
                          <a:cs typeface="Tahoma"/>
                        </a:rPr>
                        <a:t>Flags</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gridSpan="2">
                  <a:txBody>
                    <a:bodyPr/>
                    <a:lstStyle/>
                    <a:p>
                      <a:r>
                        <a:rPr lang="en-US" dirty="0">
                          <a:solidFill>
                            <a:schemeClr val="tx1"/>
                          </a:solidFill>
                          <a:latin typeface="Tahoma"/>
                          <a:cs typeface="Tahoma"/>
                        </a:rPr>
                        <a:t>Offset</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2"/>
                  </a:ext>
                </a:extLst>
              </a:tr>
              <a:tr h="435527">
                <a:tc gridSpan="2">
                  <a:txBody>
                    <a:bodyPr/>
                    <a:lstStyle/>
                    <a:p>
                      <a:r>
                        <a:rPr lang="en-US" dirty="0">
                          <a:solidFill>
                            <a:schemeClr val="tx1"/>
                          </a:solidFill>
                          <a:latin typeface="Tahoma"/>
                          <a:cs typeface="Tahoma"/>
                        </a:rPr>
                        <a:t>Time</a:t>
                      </a:r>
                      <a:r>
                        <a:rPr lang="en-US" baseline="0" dirty="0">
                          <a:solidFill>
                            <a:schemeClr val="tx1"/>
                          </a:solidFill>
                          <a:latin typeface="Tahoma"/>
                          <a:cs typeface="Tahoma"/>
                        </a:rPr>
                        <a:t> to </a:t>
                      </a:r>
                      <a:r>
                        <a:rPr lang="en-US" dirty="0">
                          <a:solidFill>
                            <a:schemeClr val="tx1"/>
                          </a:solidFill>
                          <a:latin typeface="Tahoma"/>
                          <a:cs typeface="Tahoma"/>
                        </a:rPr>
                        <a:t>Live</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r>
                        <a:rPr lang="en-US" dirty="0">
                          <a:solidFill>
                            <a:schemeClr val="tx1"/>
                          </a:solidFill>
                          <a:latin typeface="Tahoma"/>
                          <a:cs typeface="Tahoma"/>
                        </a:rPr>
                        <a:t>Protocol</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gridSpan="3">
                  <a:txBody>
                    <a:bodyPr/>
                    <a:lstStyle/>
                    <a:p>
                      <a:r>
                        <a:rPr lang="en-US" dirty="0">
                          <a:solidFill>
                            <a:schemeClr val="tx1"/>
                          </a:solidFill>
                          <a:latin typeface="Tahoma"/>
                          <a:cs typeface="Tahoma"/>
                        </a:rPr>
                        <a:t>Checksum</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a:p>
                  </a:txBody>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3"/>
                  </a:ext>
                </a:extLst>
              </a:tr>
              <a:tr h="457200">
                <a:tc gridSpan="6">
                  <a:txBody>
                    <a:bodyPr/>
                    <a:lstStyle/>
                    <a:p>
                      <a:r>
                        <a:rPr lang="en-US" dirty="0">
                          <a:solidFill>
                            <a:schemeClr val="tx1"/>
                          </a:solidFill>
                          <a:latin typeface="Tahoma"/>
                          <a:cs typeface="Tahoma"/>
                        </a:rPr>
                        <a:t>Source Address</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4"/>
                  </a:ext>
                </a:extLst>
              </a:tr>
              <a:tr h="457200">
                <a:tc gridSpan="6">
                  <a:txBody>
                    <a:bodyPr/>
                    <a:lstStyle/>
                    <a:p>
                      <a:r>
                        <a:rPr lang="en-US" dirty="0">
                          <a:solidFill>
                            <a:schemeClr val="tx1"/>
                          </a:solidFill>
                          <a:latin typeface="Tahoma"/>
                          <a:cs typeface="Tahoma"/>
                        </a:rPr>
                        <a:t>Destination Address</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57200">
                <a:tc gridSpan="5">
                  <a:txBody>
                    <a:bodyPr/>
                    <a:lstStyle/>
                    <a:p>
                      <a:r>
                        <a:rPr lang="en-US" dirty="0">
                          <a:solidFill>
                            <a:schemeClr val="tx1"/>
                          </a:solidFill>
                          <a:latin typeface="Tahoma"/>
                          <a:cs typeface="Tahoma"/>
                        </a:rPr>
                        <a:t>Options (variable length)</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29000"/>
                      </a:srgbClr>
                    </a:solidFill>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hMerge="1">
                  <a:txBody>
                    <a:bodyPr/>
                    <a:lstStyle/>
                    <a:p>
                      <a:endParaRPr lang="en-US"/>
                    </a:p>
                  </a:txBody>
                  <a:tcPr/>
                </a:tc>
                <a:tc>
                  <a:txBody>
                    <a:bodyPr/>
                    <a:lstStyle/>
                    <a:p>
                      <a:r>
                        <a:rPr lang="en-US" dirty="0">
                          <a:solidFill>
                            <a:schemeClr val="tx1"/>
                          </a:solidFill>
                          <a:latin typeface="Tahoma"/>
                          <a:cs typeface="Tahoma"/>
                        </a:rPr>
                        <a:t>Pad</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29000"/>
                      </a:srgbClr>
                    </a:solidFill>
                  </a:tcPr>
                </a:tc>
                <a:extLst>
                  <a:ext uri="{0D108BD9-81ED-4DB2-BD59-A6C34878D82A}">
                    <a16:rowId xmlns:a16="http://schemas.microsoft.com/office/drawing/2014/main" val="10006"/>
                  </a:ext>
                </a:extLst>
              </a:tr>
            </a:tbl>
          </a:graphicData>
        </a:graphic>
      </p:graphicFrame>
      <p:sp>
        <p:nvSpPr>
          <p:cNvPr id="8" name="Footer Placeholder 7"/>
          <p:cNvSpPr>
            <a:spLocks noGrp="1"/>
          </p:cNvSpPr>
          <p:nvPr>
            <p:ph type="ftr" sz="quarter" idx="11"/>
          </p:nvPr>
        </p:nvSpPr>
        <p:spPr/>
        <p:txBody>
          <a:bodyPr/>
          <a:lstStyle/>
          <a:p>
            <a:r>
              <a:rPr lang="en-US"/>
              <a:t>Marco Canini, © 2020</a:t>
            </a:r>
          </a:p>
        </p:txBody>
      </p:sp>
      <p:sp>
        <p:nvSpPr>
          <p:cNvPr id="10" name="Slide Number Placeholder 9"/>
          <p:cNvSpPr>
            <a:spLocks noGrp="1"/>
          </p:cNvSpPr>
          <p:nvPr>
            <p:ph type="sldNum" sz="quarter" idx="12"/>
          </p:nvPr>
        </p:nvSpPr>
        <p:spPr/>
        <p:txBody>
          <a:bodyPr/>
          <a:lstStyle/>
          <a:p>
            <a:fld id="{EC3CB770-4B24-234B-BCDD-99949A9A3C35}" type="slidenum">
              <a:rPr lang="en-US" smtClean="0"/>
              <a:pPr/>
              <a:t>10</a:t>
            </a:fld>
            <a:endParaRPr lang="en-US"/>
          </a:p>
        </p:txBody>
      </p:sp>
    </p:spTree>
    <p:extLst>
      <p:ext uri="{BB962C8B-B14F-4D97-AF65-F5344CB8AC3E}">
        <p14:creationId xmlns:p14="http://schemas.microsoft.com/office/powerpoint/2010/main" val="231075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p:txBody>
          <a:bodyPr/>
          <a:lstStyle/>
          <a:p>
            <a:r>
              <a:rPr lang="en-US" dirty="0"/>
              <a:t>Recall IP</a:t>
            </a:r>
          </a:p>
        </p:txBody>
      </p:sp>
      <p:sp>
        <p:nvSpPr>
          <p:cNvPr id="1297411" name="Rectangle 3"/>
          <p:cNvSpPr>
            <a:spLocks noGrp="1" noChangeArrowheads="1"/>
          </p:cNvSpPr>
          <p:nvPr>
            <p:ph idx="1"/>
          </p:nvPr>
        </p:nvSpPr>
        <p:spPr/>
        <p:txBody>
          <a:bodyPr>
            <a:normAutofit fontScale="92500" lnSpcReduction="20000"/>
          </a:bodyPr>
          <a:lstStyle/>
          <a:p>
            <a:r>
              <a:rPr lang="en-US" sz="3200" dirty="0"/>
              <a:t>Two IP addresses</a:t>
            </a:r>
          </a:p>
          <a:p>
            <a:pPr lvl="1"/>
            <a:r>
              <a:rPr lang="en-US" sz="2800" dirty="0"/>
              <a:t>Source IP address (32 bits)</a:t>
            </a:r>
          </a:p>
          <a:p>
            <a:pPr lvl="1"/>
            <a:r>
              <a:rPr lang="en-US" sz="2800" dirty="0"/>
              <a:t>Destination IP address (32 bits)</a:t>
            </a:r>
          </a:p>
          <a:p>
            <a:r>
              <a:rPr lang="en-US" sz="3200" dirty="0"/>
              <a:t>Destination address</a:t>
            </a:r>
          </a:p>
          <a:p>
            <a:pPr lvl="1"/>
            <a:r>
              <a:rPr lang="en-US" sz="2800" dirty="0"/>
              <a:t>Unique </a:t>
            </a:r>
            <a:r>
              <a:rPr lang="en-US" sz="2800" dirty="0">
                <a:solidFill>
                  <a:srgbClr val="FF0000"/>
                </a:solidFill>
              </a:rPr>
              <a:t>identifier/locator</a:t>
            </a:r>
            <a:r>
              <a:rPr lang="en-US" sz="2800" dirty="0"/>
              <a:t> for the receiving host</a:t>
            </a:r>
          </a:p>
          <a:p>
            <a:pPr lvl="1"/>
            <a:r>
              <a:rPr lang="en-US" sz="2800" dirty="0"/>
              <a:t>Allows each node to make forwarding decisions</a:t>
            </a:r>
          </a:p>
          <a:p>
            <a:r>
              <a:rPr lang="en-US" sz="3200" dirty="0"/>
              <a:t>Source address</a:t>
            </a:r>
          </a:p>
          <a:p>
            <a:pPr lvl="1"/>
            <a:r>
              <a:rPr lang="en-US" sz="2800" dirty="0"/>
              <a:t>Unique identifier/locator for the sending host</a:t>
            </a:r>
          </a:p>
          <a:p>
            <a:pPr lvl="1"/>
            <a:r>
              <a:rPr lang="en-US" sz="2800" dirty="0"/>
              <a:t>Recipient can decide whether to accept packet</a:t>
            </a:r>
          </a:p>
          <a:p>
            <a:pPr lvl="1"/>
            <a:r>
              <a:rPr lang="en-US" sz="2800" dirty="0"/>
              <a:t>Enables recipient to send a reply back to source</a:t>
            </a:r>
          </a:p>
        </p:txBody>
      </p:sp>
      <p:sp>
        <p:nvSpPr>
          <p:cNvPr id="4" name="Slide Number Placeholder 3"/>
          <p:cNvSpPr>
            <a:spLocks noGrp="1"/>
          </p:cNvSpPr>
          <p:nvPr>
            <p:ph type="sldNum" sz="quarter" idx="12"/>
          </p:nvPr>
        </p:nvSpPr>
        <p:spPr/>
        <p:txBody>
          <a:bodyPr/>
          <a:lstStyle/>
          <a:p>
            <a:fld id="{04853175-1DFB-6946-987D-D35B1659FAE7}" type="slidenum">
              <a:rPr lang="en-US"/>
              <a:pPr/>
              <a:t>11</a:t>
            </a:fld>
            <a:endParaRPr lang="en-US"/>
          </a:p>
        </p:txBody>
      </p:sp>
      <p:sp>
        <p:nvSpPr>
          <p:cNvPr id="3" name="Footer Placeholder 2"/>
          <p:cNvSpPr>
            <a:spLocks noGrp="1"/>
          </p:cNvSpPr>
          <p:nvPr>
            <p:ph type="ftr" sz="quarter" idx="11"/>
          </p:nvPr>
        </p:nvSpPr>
        <p:spPr/>
        <p:txBody>
          <a:bodyPr/>
          <a:lstStyle/>
          <a:p>
            <a:r>
              <a:rPr lang="en-US"/>
              <a:t>Marco Canini, © 2020</a:t>
            </a:r>
          </a:p>
        </p:txBody>
      </p:sp>
    </p:spTree>
    <p:extLst>
      <p:ext uri="{BB962C8B-B14F-4D97-AF65-F5344CB8AC3E}">
        <p14:creationId xmlns:p14="http://schemas.microsoft.com/office/powerpoint/2010/main" val="3278843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74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97411">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12974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97411">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12974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97411">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74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97411">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2974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97411">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129741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97411">
                                            <p:txEl>
                                              <p:pRg st="5" end="5"/>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74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9741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741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97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“Best Effort” Packet Delivery</a:t>
            </a:r>
          </a:p>
        </p:txBody>
      </p:sp>
      <p:sp>
        <p:nvSpPr>
          <p:cNvPr id="5" name="Footer Placeholder 4"/>
          <p:cNvSpPr>
            <a:spLocks noGrp="1"/>
          </p:cNvSpPr>
          <p:nvPr>
            <p:ph type="ftr" sz="quarter" idx="11"/>
          </p:nvPr>
        </p:nvSpPr>
        <p:spPr/>
        <p:txBody>
          <a:bodyPr/>
          <a:lstStyle/>
          <a:p>
            <a:r>
              <a:rPr lang="en-US"/>
              <a:t>Marco Canini, © 2020</a:t>
            </a:r>
          </a:p>
        </p:txBody>
      </p:sp>
      <p:sp>
        <p:nvSpPr>
          <p:cNvPr id="6" name="Slide Number Placeholder 5"/>
          <p:cNvSpPr>
            <a:spLocks noGrp="1"/>
          </p:cNvSpPr>
          <p:nvPr>
            <p:ph type="sldNum" sz="quarter" idx="12"/>
          </p:nvPr>
        </p:nvSpPr>
        <p:spPr/>
        <p:txBody>
          <a:bodyPr/>
          <a:lstStyle/>
          <a:p>
            <a:fld id="{EC3CB770-4B24-234B-BCDD-99949A9A3C35}" type="slidenum">
              <a:rPr lang="en-US" smtClean="0"/>
              <a:pPr/>
              <a:t>12</a:t>
            </a:fld>
            <a:endParaRPr lang="en-US"/>
          </a:p>
        </p:txBody>
      </p:sp>
      <p:sp>
        <p:nvSpPr>
          <p:cNvPr id="7" name="Rectangle 3"/>
          <p:cNvSpPr>
            <a:spLocks noGrp="1" noChangeArrowheads="1"/>
          </p:cNvSpPr>
          <p:nvPr>
            <p:ph idx="1"/>
          </p:nvPr>
        </p:nvSpPr>
        <p:spPr/>
        <p:txBody>
          <a:bodyPr/>
          <a:lstStyle/>
          <a:p>
            <a:r>
              <a:rPr lang="en-US" dirty="0"/>
              <a:t>Routers inspect destination address, locate </a:t>
            </a:r>
            <a:r>
              <a:rPr lang="en-US" altLang="ja-JP" dirty="0"/>
              <a:t>“</a:t>
            </a:r>
            <a:r>
              <a:rPr lang="en-US" dirty="0"/>
              <a:t>next hop” in forwarding table</a:t>
            </a:r>
          </a:p>
          <a:p>
            <a:pPr marL="561975" lvl="1"/>
            <a:r>
              <a:rPr lang="en-US" dirty="0"/>
              <a:t>Address = ~unique </a:t>
            </a:r>
            <a:r>
              <a:rPr lang="en-US" dirty="0">
                <a:solidFill>
                  <a:srgbClr val="0000FF"/>
                </a:solidFill>
              </a:rPr>
              <a:t>identifier/locator</a:t>
            </a:r>
            <a:r>
              <a:rPr lang="en-US" dirty="0"/>
              <a:t> for the receiving host</a:t>
            </a:r>
          </a:p>
          <a:p>
            <a:r>
              <a:rPr lang="en-US" dirty="0"/>
              <a:t>Only provides a “</a:t>
            </a:r>
            <a:r>
              <a:rPr lang="en-US" i="1" dirty="0">
                <a:solidFill>
                  <a:srgbClr val="FF0000"/>
                </a:solidFill>
              </a:rPr>
              <a:t>I’ll give it a try </a:t>
            </a:r>
            <a:r>
              <a:rPr lang="en-US" altLang="ja-JP" dirty="0"/>
              <a:t>”</a:t>
            </a:r>
            <a:r>
              <a:rPr lang="en-US" dirty="0"/>
              <a:t> delivery service:</a:t>
            </a:r>
          </a:p>
          <a:p>
            <a:pPr marL="561975" lvl="1"/>
            <a:r>
              <a:rPr lang="en-US" dirty="0"/>
              <a:t>Packets may be lost</a:t>
            </a:r>
          </a:p>
          <a:p>
            <a:pPr marL="561975" lvl="1"/>
            <a:r>
              <a:rPr lang="en-US" dirty="0"/>
              <a:t>Packets may be corrupted</a:t>
            </a:r>
          </a:p>
          <a:p>
            <a:pPr marL="561975" lvl="1"/>
            <a:r>
              <a:rPr lang="en-US" dirty="0"/>
              <a:t>Packets may be delivered out of order</a:t>
            </a:r>
          </a:p>
        </p:txBody>
      </p:sp>
      <p:sp>
        <p:nvSpPr>
          <p:cNvPr id="8" name="Cloud 7"/>
          <p:cNvSpPr/>
          <p:nvPr/>
        </p:nvSpPr>
        <p:spPr>
          <a:xfrm>
            <a:off x="4648200" y="4876800"/>
            <a:ext cx="2819400" cy="1524000"/>
          </a:xfrm>
          <a:prstGeom prst="cloud">
            <a:avLst/>
          </a:prstGeom>
          <a:ln w="28575" cmpd="sng"/>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t>IP network</a:t>
            </a:r>
          </a:p>
        </p:txBody>
      </p:sp>
      <p:sp>
        <p:nvSpPr>
          <p:cNvPr id="9" name="Rectangle 8"/>
          <p:cNvSpPr/>
          <p:nvPr/>
        </p:nvSpPr>
        <p:spPr>
          <a:xfrm>
            <a:off x="1752600" y="5161086"/>
            <a:ext cx="1371600" cy="955431"/>
          </a:xfrm>
          <a:prstGeom prst="rect">
            <a:avLst/>
          </a:prstGeom>
          <a:solidFill>
            <a:schemeClr val="accent3">
              <a:lumMod val="50000"/>
            </a:schemeClr>
          </a:solidFill>
          <a:ln w="28575" cmpd="sng">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ahoma"/>
                <a:cs typeface="Tahoma"/>
              </a:rPr>
              <a:t>Source</a:t>
            </a:r>
          </a:p>
        </p:txBody>
      </p:sp>
      <p:sp>
        <p:nvSpPr>
          <p:cNvPr id="10" name="Rectangle 9"/>
          <p:cNvSpPr/>
          <p:nvPr/>
        </p:nvSpPr>
        <p:spPr>
          <a:xfrm>
            <a:off x="8991600" y="5161086"/>
            <a:ext cx="1371600" cy="955431"/>
          </a:xfrm>
          <a:prstGeom prst="rect">
            <a:avLst/>
          </a:prstGeom>
          <a:solidFill>
            <a:schemeClr val="accent3">
              <a:lumMod val="50000"/>
            </a:schemeClr>
          </a:solidFill>
          <a:ln w="28575" cmpd="sng">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ahoma"/>
                <a:cs typeface="Tahoma"/>
              </a:rPr>
              <a:t>Destination</a:t>
            </a:r>
          </a:p>
        </p:txBody>
      </p:sp>
      <p:sp>
        <p:nvSpPr>
          <p:cNvPr id="11" name="Freeform 10"/>
          <p:cNvSpPr/>
          <p:nvPr/>
        </p:nvSpPr>
        <p:spPr>
          <a:xfrm>
            <a:off x="6096000" y="5334000"/>
            <a:ext cx="1066800" cy="845868"/>
          </a:xfrm>
          <a:custGeom>
            <a:avLst/>
            <a:gdLst>
              <a:gd name="connsiteX0" fmla="*/ 0 w 1270000"/>
              <a:gd name="connsiteY0" fmla="*/ 60476 h 484148"/>
              <a:gd name="connsiteX1" fmla="*/ 387047 w 1270000"/>
              <a:gd name="connsiteY1" fmla="*/ 483810 h 484148"/>
              <a:gd name="connsiteX2" fmla="*/ 1270000 w 1270000"/>
              <a:gd name="connsiteY2" fmla="*/ 0 h 484148"/>
              <a:gd name="connsiteX0" fmla="*/ 0 w 1270000"/>
              <a:gd name="connsiteY0" fmla="*/ 60476 h 315735"/>
              <a:gd name="connsiteX1" fmla="*/ 507999 w 1270000"/>
              <a:gd name="connsiteY1" fmla="*/ 314477 h 315735"/>
              <a:gd name="connsiteX2" fmla="*/ 1270000 w 1270000"/>
              <a:gd name="connsiteY2" fmla="*/ 0 h 315735"/>
              <a:gd name="connsiteX0" fmla="*/ 0 w 955524"/>
              <a:gd name="connsiteY0" fmla="*/ 0 h 736172"/>
              <a:gd name="connsiteX1" fmla="*/ 507999 w 955524"/>
              <a:gd name="connsiteY1" fmla="*/ 254001 h 736172"/>
              <a:gd name="connsiteX2" fmla="*/ 955524 w 955524"/>
              <a:gd name="connsiteY2" fmla="*/ 677333 h 736172"/>
              <a:gd name="connsiteX0" fmla="*/ 0 w 955524"/>
              <a:gd name="connsiteY0" fmla="*/ 0 h 677333"/>
              <a:gd name="connsiteX1" fmla="*/ 507999 w 955524"/>
              <a:gd name="connsiteY1" fmla="*/ 254001 h 677333"/>
              <a:gd name="connsiteX2" fmla="*/ 955524 w 955524"/>
              <a:gd name="connsiteY2" fmla="*/ 677333 h 677333"/>
              <a:gd name="connsiteX0" fmla="*/ 0 w 955524"/>
              <a:gd name="connsiteY0" fmla="*/ 0 h 677333"/>
              <a:gd name="connsiteX1" fmla="*/ 604761 w 955524"/>
              <a:gd name="connsiteY1" fmla="*/ 133048 h 677333"/>
              <a:gd name="connsiteX2" fmla="*/ 955524 w 955524"/>
              <a:gd name="connsiteY2" fmla="*/ 677333 h 677333"/>
              <a:gd name="connsiteX0" fmla="*/ 0 w 955524"/>
              <a:gd name="connsiteY0" fmla="*/ 16135 h 693468"/>
              <a:gd name="connsiteX1" fmla="*/ 604761 w 955524"/>
              <a:gd name="connsiteY1" fmla="*/ 149183 h 693468"/>
              <a:gd name="connsiteX2" fmla="*/ 955524 w 955524"/>
              <a:gd name="connsiteY2" fmla="*/ 693468 h 693468"/>
            </a:gdLst>
            <a:ahLst/>
            <a:cxnLst>
              <a:cxn ang="0">
                <a:pos x="connsiteX0" y="connsiteY0"/>
              </a:cxn>
              <a:cxn ang="0">
                <a:pos x="connsiteX1" y="connsiteY1"/>
              </a:cxn>
              <a:cxn ang="0">
                <a:pos x="connsiteX2" y="connsiteY2"/>
              </a:cxn>
            </a:cxnLst>
            <a:rect l="l" t="t" r="r" b="b"/>
            <a:pathLst>
              <a:path w="955524" h="693468">
                <a:moveTo>
                  <a:pt x="0" y="16135"/>
                </a:moveTo>
                <a:cubicBezTo>
                  <a:pt x="220738" y="-33254"/>
                  <a:pt x="445507" y="36294"/>
                  <a:pt x="604761" y="149183"/>
                </a:cubicBezTo>
                <a:cubicBezTo>
                  <a:pt x="764015" y="262072"/>
                  <a:pt x="837596" y="325571"/>
                  <a:pt x="955524" y="693468"/>
                </a:cubicBezTo>
              </a:path>
            </a:pathLst>
          </a:cu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Arrow Connector 12"/>
          <p:cNvCxnSpPr>
            <a:stCxn id="9" idx="3"/>
            <a:endCxn id="8" idx="2"/>
          </p:cNvCxnSpPr>
          <p:nvPr/>
        </p:nvCxnSpPr>
        <p:spPr>
          <a:xfrm flipV="1">
            <a:off x="3124201" y="5638801"/>
            <a:ext cx="1532745" cy="1"/>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0"/>
            <a:endCxn id="10" idx="1"/>
          </p:cNvCxnSpPr>
          <p:nvPr/>
        </p:nvCxnSpPr>
        <p:spPr>
          <a:xfrm>
            <a:off x="7465252" y="5638801"/>
            <a:ext cx="1526349" cy="1"/>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3581400" y="5181600"/>
            <a:ext cx="228600" cy="304800"/>
          </a:xfrm>
          <a:prstGeom prst="rect">
            <a:avLst/>
          </a:prstGeom>
          <a:solidFill>
            <a:schemeClr val="tx1">
              <a:lumMod val="50000"/>
              <a:lumOff val="5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Rectangle 19"/>
          <p:cNvSpPr/>
          <p:nvPr/>
        </p:nvSpPr>
        <p:spPr>
          <a:xfrm>
            <a:off x="3581400" y="5105400"/>
            <a:ext cx="228600" cy="76200"/>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Rectangle 20"/>
          <p:cNvSpPr/>
          <p:nvPr/>
        </p:nvSpPr>
        <p:spPr>
          <a:xfrm>
            <a:off x="3962400" y="5181600"/>
            <a:ext cx="228600" cy="304800"/>
          </a:xfrm>
          <a:prstGeom prst="rect">
            <a:avLst/>
          </a:prstGeom>
          <a:solidFill>
            <a:schemeClr val="tx1">
              <a:lumMod val="50000"/>
              <a:lumOff val="5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Rectangle 21"/>
          <p:cNvSpPr/>
          <p:nvPr/>
        </p:nvSpPr>
        <p:spPr>
          <a:xfrm>
            <a:off x="3962400" y="5105400"/>
            <a:ext cx="228600" cy="76200"/>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Rectangle 22"/>
          <p:cNvSpPr/>
          <p:nvPr/>
        </p:nvSpPr>
        <p:spPr>
          <a:xfrm>
            <a:off x="7696200" y="5181600"/>
            <a:ext cx="228600" cy="304800"/>
          </a:xfrm>
          <a:prstGeom prst="rect">
            <a:avLst/>
          </a:prstGeom>
          <a:solidFill>
            <a:schemeClr val="tx1">
              <a:lumMod val="50000"/>
              <a:lumOff val="5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ectangle 23"/>
          <p:cNvSpPr/>
          <p:nvPr/>
        </p:nvSpPr>
        <p:spPr>
          <a:xfrm>
            <a:off x="7696200" y="5105400"/>
            <a:ext cx="228600" cy="76200"/>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Rectangle 24"/>
          <p:cNvSpPr/>
          <p:nvPr/>
        </p:nvSpPr>
        <p:spPr>
          <a:xfrm>
            <a:off x="5867400" y="5181600"/>
            <a:ext cx="228600" cy="304800"/>
          </a:xfrm>
          <a:prstGeom prst="rect">
            <a:avLst/>
          </a:prstGeom>
          <a:solidFill>
            <a:schemeClr val="tx1">
              <a:lumMod val="50000"/>
              <a:lumOff val="5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Rectangle 25"/>
          <p:cNvSpPr/>
          <p:nvPr/>
        </p:nvSpPr>
        <p:spPr>
          <a:xfrm>
            <a:off x="5867400" y="5105400"/>
            <a:ext cx="228600" cy="76200"/>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TextBox 26"/>
          <p:cNvSpPr txBox="1"/>
          <p:nvPr/>
        </p:nvSpPr>
        <p:spPr>
          <a:xfrm>
            <a:off x="6996040" y="6096001"/>
            <a:ext cx="395361" cy="461665"/>
          </a:xfrm>
          <a:prstGeom prst="rect">
            <a:avLst/>
          </a:prstGeom>
          <a:noFill/>
        </p:spPr>
        <p:txBody>
          <a:bodyPr wrap="none" rtlCol="0">
            <a:spAutoFit/>
          </a:bodyPr>
          <a:lstStyle/>
          <a:p>
            <a:r>
              <a:rPr lang="en-US" sz="2400" b="1" dirty="0">
                <a:solidFill>
                  <a:srgbClr val="FF0000"/>
                </a:solidFill>
                <a:latin typeface="Tahoma"/>
                <a:cs typeface="Tahoma"/>
              </a:rPr>
              <a:t>X</a:t>
            </a:r>
          </a:p>
        </p:txBody>
      </p:sp>
    </p:spTree>
    <p:extLst>
      <p:ext uri="{BB962C8B-B14F-4D97-AF65-F5344CB8AC3E}">
        <p14:creationId xmlns:p14="http://schemas.microsoft.com/office/powerpoint/2010/main" val="8293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UDP</a:t>
            </a:r>
          </a:p>
        </p:txBody>
      </p:sp>
      <p:sp>
        <p:nvSpPr>
          <p:cNvPr id="7" name="Content Placeholder 6"/>
          <p:cNvSpPr>
            <a:spLocks noGrp="1"/>
          </p:cNvSpPr>
          <p:nvPr>
            <p:ph idx="1"/>
          </p:nvPr>
        </p:nvSpPr>
        <p:spPr>
          <a:xfrm>
            <a:off x="1725707" y="3352801"/>
            <a:ext cx="8727141" cy="3070785"/>
          </a:xfrm>
        </p:spPr>
        <p:txBody>
          <a:bodyPr/>
          <a:lstStyle/>
          <a:p>
            <a:r>
              <a:rPr lang="en-US" dirty="0"/>
              <a:t>Minimal message-oriented transport protocol</a:t>
            </a:r>
          </a:p>
          <a:p>
            <a:r>
              <a:rPr lang="en-US" dirty="0"/>
              <a:t>Provide no guarantees for message delivery</a:t>
            </a:r>
          </a:p>
          <a:p>
            <a:r>
              <a:rPr lang="en-US" dirty="0"/>
              <a:t>Port numbers to perform application </a:t>
            </a:r>
            <a:r>
              <a:rPr lang="en-US"/>
              <a:t>demultiplexing</a:t>
            </a:r>
            <a:endParaRPr lang="en-US" dirty="0"/>
          </a:p>
          <a:p>
            <a:pPr lvl="1"/>
            <a:r>
              <a:rPr lang="en-US" dirty="0"/>
              <a:t>e.g., port 53 is DNS, port 2049 is NFS, port 138 is </a:t>
            </a:r>
            <a:r>
              <a:rPr lang="en-US" dirty="0" err="1"/>
              <a:t>Netbios</a:t>
            </a:r>
            <a:endParaRPr lang="en-US" dirty="0"/>
          </a:p>
        </p:txBody>
      </p:sp>
      <p:graphicFrame>
        <p:nvGraphicFramePr>
          <p:cNvPr id="9" name="Group 133"/>
          <p:cNvGraphicFramePr>
            <a:graphicFrameLocks/>
          </p:cNvGraphicFramePr>
          <p:nvPr>
            <p:extLst>
              <p:ext uri="{D42A27DB-BD31-4B8C-83A1-F6EECF244321}">
                <p14:modId xmlns:p14="http://schemas.microsoft.com/office/powerpoint/2010/main" val="2003921497"/>
              </p:ext>
            </p:extLst>
          </p:nvPr>
        </p:nvGraphicFramePr>
        <p:xfrm>
          <a:off x="1981201" y="1600201"/>
          <a:ext cx="7696201" cy="1295399"/>
        </p:xfrm>
        <a:graphic>
          <a:graphicData uri="http://schemas.openxmlformats.org/drawingml/2006/table">
            <a:tbl>
              <a:tblPr>
                <a:tableStyleId>{37CE84F3-28C3-443E-9E96-99CF82512B78}</a:tableStyleId>
              </a:tblPr>
              <a:tblGrid>
                <a:gridCol w="3907302">
                  <a:extLst>
                    <a:ext uri="{9D8B030D-6E8A-4147-A177-3AD203B41FA5}">
                      <a16:colId xmlns:a16="http://schemas.microsoft.com/office/drawing/2014/main" val="20000"/>
                    </a:ext>
                  </a:extLst>
                </a:gridCol>
                <a:gridCol w="3788899">
                  <a:extLst>
                    <a:ext uri="{9D8B030D-6E8A-4147-A177-3AD203B41FA5}">
                      <a16:colId xmlns:a16="http://schemas.microsoft.com/office/drawing/2014/main" val="20001"/>
                    </a:ext>
                  </a:extLst>
                </a:gridCol>
              </a:tblGrid>
              <a:tr h="429936">
                <a:tc gridSpan="2">
                  <a:txBody>
                    <a:bodyPr/>
                    <a:lstStyle/>
                    <a:p>
                      <a:pPr algn="just"/>
                      <a:r>
                        <a:rPr lang="en-US" dirty="0">
                          <a:solidFill>
                            <a:schemeClr val="tx1"/>
                          </a:solidFill>
                          <a:latin typeface="Tahoma"/>
                          <a:cs typeface="Tahoma"/>
                        </a:rPr>
                        <a:t>0            </a:t>
                      </a:r>
                      <a:r>
                        <a:rPr lang="en-US" baseline="0" dirty="0">
                          <a:solidFill>
                            <a:schemeClr val="tx1"/>
                          </a:solidFill>
                          <a:latin typeface="Tahoma"/>
                          <a:cs typeface="Tahoma"/>
                        </a:rPr>
                        <a:t> </a:t>
                      </a:r>
                      <a:r>
                        <a:rPr lang="en-US" dirty="0">
                          <a:solidFill>
                            <a:schemeClr val="tx1"/>
                          </a:solidFill>
                          <a:latin typeface="Tahoma"/>
                          <a:cs typeface="Tahoma"/>
                        </a:rPr>
                        <a:t>            </a:t>
                      </a:r>
                      <a:r>
                        <a:rPr lang="en-US" baseline="0" dirty="0">
                          <a:solidFill>
                            <a:schemeClr val="tx1"/>
                          </a:solidFill>
                          <a:latin typeface="Tahoma"/>
                          <a:cs typeface="Tahoma"/>
                        </a:rPr>
                        <a:t> </a:t>
                      </a:r>
                      <a:r>
                        <a:rPr lang="en-US" dirty="0">
                          <a:solidFill>
                            <a:schemeClr val="tx1"/>
                          </a:solidFill>
                          <a:latin typeface="Tahoma"/>
                          <a:cs typeface="Tahoma"/>
                        </a:rPr>
                        <a:t>                          16                                              31</a:t>
                      </a:r>
                    </a:p>
                  </a:txBody>
                  <a:tcPr marL="0" marR="0" anchor="ctr" anchorCtr="1"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prstClr val="white"/>
                      </a:solidFill>
                      <a:prstDash val="solid"/>
                      <a:round/>
                      <a:headEnd type="none" w="med" len="med"/>
                      <a:tailEnd type="none" w="med" len="med"/>
                    </a:lnB>
                    <a:noFill/>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0"/>
                  </a:ext>
                </a:extLst>
              </a:tr>
              <a:tr h="429936">
                <a:tc>
                  <a:txBody>
                    <a:bodyPr/>
                    <a:lstStyle/>
                    <a:p>
                      <a:r>
                        <a:rPr lang="en-US" dirty="0">
                          <a:solidFill>
                            <a:schemeClr val="tx1"/>
                          </a:solidFill>
                          <a:latin typeface="Tahoma"/>
                          <a:cs typeface="Tahoma"/>
                        </a:rPr>
                        <a:t>Source Port</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a:txBody>
                    <a:bodyPr/>
                    <a:lstStyle/>
                    <a:p>
                      <a:r>
                        <a:rPr lang="en-US" dirty="0">
                          <a:solidFill>
                            <a:schemeClr val="tx1"/>
                          </a:solidFill>
                          <a:latin typeface="Tahoma"/>
                          <a:cs typeface="Tahoma"/>
                        </a:rPr>
                        <a:t>Destination Port</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extLst>
                  <a:ext uri="{0D108BD9-81ED-4DB2-BD59-A6C34878D82A}">
                    <a16:rowId xmlns:a16="http://schemas.microsoft.com/office/drawing/2014/main" val="10001"/>
                  </a:ext>
                </a:extLst>
              </a:tr>
              <a:tr h="435527">
                <a:tc>
                  <a:txBody>
                    <a:bodyPr/>
                    <a:lstStyle/>
                    <a:p>
                      <a:r>
                        <a:rPr lang="en-US" dirty="0">
                          <a:solidFill>
                            <a:schemeClr val="tx1"/>
                          </a:solidFill>
                          <a:latin typeface="Tahoma"/>
                          <a:cs typeface="Tahoma"/>
                        </a:rPr>
                        <a:t>Length</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a:txBody>
                    <a:bodyPr/>
                    <a:lstStyle/>
                    <a:p>
                      <a:r>
                        <a:rPr lang="en-US" dirty="0">
                          <a:solidFill>
                            <a:schemeClr val="tx1"/>
                          </a:solidFill>
                          <a:latin typeface="Tahoma"/>
                          <a:cs typeface="Tahoma"/>
                        </a:rPr>
                        <a:t>Checksum</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extLst>
                  <a:ext uri="{0D108BD9-81ED-4DB2-BD59-A6C34878D82A}">
                    <a16:rowId xmlns:a16="http://schemas.microsoft.com/office/drawing/2014/main" val="10002"/>
                  </a:ext>
                </a:extLst>
              </a:tr>
            </a:tbl>
          </a:graphicData>
        </a:graphic>
      </p:graphicFrame>
      <p:sp>
        <p:nvSpPr>
          <p:cNvPr id="8" name="Footer Placeholder 7"/>
          <p:cNvSpPr>
            <a:spLocks noGrp="1"/>
          </p:cNvSpPr>
          <p:nvPr>
            <p:ph type="ftr" sz="quarter" idx="11"/>
          </p:nvPr>
        </p:nvSpPr>
        <p:spPr/>
        <p:txBody>
          <a:bodyPr/>
          <a:lstStyle/>
          <a:p>
            <a:r>
              <a:rPr lang="en-US"/>
              <a:t>Marco Canini, © 2020</a:t>
            </a:r>
          </a:p>
        </p:txBody>
      </p:sp>
      <p:sp>
        <p:nvSpPr>
          <p:cNvPr id="10" name="Slide Number Placeholder 9"/>
          <p:cNvSpPr>
            <a:spLocks noGrp="1"/>
          </p:cNvSpPr>
          <p:nvPr>
            <p:ph type="sldNum" sz="quarter" idx="12"/>
          </p:nvPr>
        </p:nvSpPr>
        <p:spPr/>
        <p:txBody>
          <a:bodyPr/>
          <a:lstStyle/>
          <a:p>
            <a:fld id="{EC3CB770-4B24-234B-BCDD-99949A9A3C35}" type="slidenum">
              <a:rPr lang="en-US" smtClean="0"/>
              <a:pPr/>
              <a:t>13</a:t>
            </a:fld>
            <a:endParaRPr lang="en-US"/>
          </a:p>
        </p:txBody>
      </p:sp>
    </p:spTree>
    <p:extLst>
      <p:ext uri="{BB962C8B-B14F-4D97-AF65-F5344CB8AC3E}">
        <p14:creationId xmlns:p14="http://schemas.microsoft.com/office/powerpoint/2010/main" val="192215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TCP</a:t>
            </a:r>
          </a:p>
        </p:txBody>
      </p:sp>
      <p:sp>
        <p:nvSpPr>
          <p:cNvPr id="7" name="Content Placeholder 6"/>
          <p:cNvSpPr>
            <a:spLocks noGrp="1"/>
          </p:cNvSpPr>
          <p:nvPr>
            <p:ph idx="1"/>
          </p:nvPr>
        </p:nvSpPr>
        <p:spPr>
          <a:xfrm>
            <a:off x="1725707" y="4724401"/>
            <a:ext cx="8727141" cy="1699185"/>
          </a:xfrm>
        </p:spPr>
        <p:txBody>
          <a:bodyPr>
            <a:normAutofit/>
          </a:bodyPr>
          <a:lstStyle/>
          <a:p>
            <a:r>
              <a:rPr lang="en-US" dirty="0"/>
              <a:t>Reliable, in-order message delivery</a:t>
            </a:r>
          </a:p>
          <a:p>
            <a:pPr lvl="1"/>
            <a:r>
              <a:rPr lang="en-US" dirty="0"/>
              <a:t>Sequence numbers identify the order of the bytes sent</a:t>
            </a:r>
          </a:p>
          <a:p>
            <a:pPr lvl="1"/>
            <a:r>
              <a:rPr lang="en-US" dirty="0" err="1"/>
              <a:t>Ack</a:t>
            </a:r>
            <a:r>
              <a:rPr lang="en-US" dirty="0"/>
              <a:t> number specify the sequence number of the next expected byte</a:t>
            </a:r>
          </a:p>
          <a:p>
            <a:pPr lvl="1"/>
            <a:r>
              <a:rPr lang="en-US" dirty="0"/>
              <a:t>Sliding window flow control to not overflow receiver</a:t>
            </a:r>
          </a:p>
        </p:txBody>
      </p:sp>
      <p:graphicFrame>
        <p:nvGraphicFramePr>
          <p:cNvPr id="19" name="Group 133"/>
          <p:cNvGraphicFramePr>
            <a:graphicFrameLocks/>
          </p:cNvGraphicFramePr>
          <p:nvPr>
            <p:extLst>
              <p:ext uri="{D42A27DB-BD31-4B8C-83A1-F6EECF244321}">
                <p14:modId xmlns:p14="http://schemas.microsoft.com/office/powerpoint/2010/main" val="3701737160"/>
              </p:ext>
            </p:extLst>
          </p:nvPr>
        </p:nvGraphicFramePr>
        <p:xfrm>
          <a:off x="1828800" y="1295401"/>
          <a:ext cx="7771790" cy="3279815"/>
        </p:xfrm>
        <a:graphic>
          <a:graphicData uri="http://schemas.openxmlformats.org/drawingml/2006/table">
            <a:tbl>
              <a:tblPr>
                <a:tableStyleId>{37CE84F3-28C3-443E-9E96-99CF82512B78}</a:tableStyleId>
              </a:tblPr>
              <a:tblGrid>
                <a:gridCol w="1184363">
                  <a:extLst>
                    <a:ext uri="{9D8B030D-6E8A-4147-A177-3AD203B41FA5}">
                      <a16:colId xmlns:a16="http://schemas.microsoft.com/office/drawing/2014/main" val="20000"/>
                    </a:ext>
                  </a:extLst>
                </a:gridCol>
                <a:gridCol w="740227">
                  <a:extLst>
                    <a:ext uri="{9D8B030D-6E8A-4147-A177-3AD203B41FA5}">
                      <a16:colId xmlns:a16="http://schemas.microsoft.com/office/drawing/2014/main" val="20001"/>
                    </a:ext>
                  </a:extLst>
                </a:gridCol>
                <a:gridCol w="1990060">
                  <a:extLst>
                    <a:ext uri="{9D8B030D-6E8A-4147-A177-3AD203B41FA5}">
                      <a16:colId xmlns:a16="http://schemas.microsoft.com/office/drawing/2014/main" val="20002"/>
                    </a:ext>
                  </a:extLst>
                </a:gridCol>
                <a:gridCol w="2430211">
                  <a:extLst>
                    <a:ext uri="{9D8B030D-6E8A-4147-A177-3AD203B41FA5}">
                      <a16:colId xmlns:a16="http://schemas.microsoft.com/office/drawing/2014/main" val="20003"/>
                    </a:ext>
                  </a:extLst>
                </a:gridCol>
                <a:gridCol w="1426929">
                  <a:extLst>
                    <a:ext uri="{9D8B030D-6E8A-4147-A177-3AD203B41FA5}">
                      <a16:colId xmlns:a16="http://schemas.microsoft.com/office/drawing/2014/main" val="20004"/>
                    </a:ext>
                  </a:extLst>
                </a:gridCol>
              </a:tblGrid>
              <a:tr h="429936">
                <a:tc gridSpan="5">
                  <a:txBody>
                    <a:bodyPr/>
                    <a:lstStyle/>
                    <a:p>
                      <a:pPr algn="just"/>
                      <a:r>
                        <a:rPr lang="en-US" dirty="0">
                          <a:solidFill>
                            <a:schemeClr val="tx1"/>
                          </a:solidFill>
                          <a:latin typeface="Tahoma"/>
                          <a:cs typeface="Tahoma"/>
                        </a:rPr>
                        <a:t>0                                                     16        </a:t>
                      </a:r>
                      <a:r>
                        <a:rPr lang="en-US" baseline="0" dirty="0">
                          <a:solidFill>
                            <a:schemeClr val="tx1"/>
                          </a:solidFill>
                          <a:latin typeface="Tahoma"/>
                          <a:cs typeface="Tahoma"/>
                        </a:rPr>
                        <a:t>       </a:t>
                      </a:r>
                      <a:r>
                        <a:rPr lang="en-US" dirty="0">
                          <a:solidFill>
                            <a:schemeClr val="tx1"/>
                          </a:solidFill>
                          <a:latin typeface="Tahoma"/>
                          <a:cs typeface="Tahoma"/>
                        </a:rPr>
                        <a:t>                                31</a:t>
                      </a:r>
                    </a:p>
                  </a:txBody>
                  <a:tcPr marL="0" marR="0" anchor="ctr" anchorCtr="1"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prstClr val="whit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9936">
                <a:tc gridSpan="3">
                  <a:txBody>
                    <a:bodyPr/>
                    <a:lstStyle/>
                    <a:p>
                      <a:r>
                        <a:rPr lang="en-US" dirty="0">
                          <a:solidFill>
                            <a:schemeClr val="tx1"/>
                          </a:solidFill>
                          <a:latin typeface="Tahoma"/>
                          <a:cs typeface="Tahoma"/>
                        </a:rPr>
                        <a:t>Source Port</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a:p>
                  </a:txBody>
                  <a:tcPr/>
                </a:tc>
                <a:tc hMerge="1">
                  <a:txBody>
                    <a:bodyPr/>
                    <a:lstStyle/>
                    <a:p>
                      <a:endParaRPr lang="en-US"/>
                    </a:p>
                  </a:txBody>
                  <a:tcPr/>
                </a:tc>
                <a:tc gridSpan="2">
                  <a:txBody>
                    <a:bodyPr/>
                    <a:lstStyle/>
                    <a:p>
                      <a:r>
                        <a:rPr lang="en-US" dirty="0">
                          <a:solidFill>
                            <a:schemeClr val="tx1"/>
                          </a:solidFill>
                          <a:latin typeface="Tahoma"/>
                          <a:cs typeface="Tahoma"/>
                        </a:rPr>
                        <a:t>Destination Port</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1"/>
                  </a:ext>
                </a:extLst>
              </a:tr>
              <a:tr h="429936">
                <a:tc gridSpan="5">
                  <a:txBody>
                    <a:bodyPr/>
                    <a:lstStyle/>
                    <a:p>
                      <a:r>
                        <a:rPr lang="en-US" dirty="0">
                          <a:solidFill>
                            <a:schemeClr val="tx1"/>
                          </a:solidFill>
                          <a:latin typeface="Tahoma"/>
                          <a:cs typeface="Tahoma"/>
                        </a:rPr>
                        <a:t>Sequence Number</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2"/>
                  </a:ext>
                </a:extLst>
              </a:tr>
              <a:tr h="435527">
                <a:tc gridSpan="5">
                  <a:txBody>
                    <a:bodyPr/>
                    <a:lstStyle/>
                    <a:p>
                      <a:r>
                        <a:rPr lang="en-US" dirty="0">
                          <a:solidFill>
                            <a:schemeClr val="tx1"/>
                          </a:solidFill>
                          <a:latin typeface="Tahoma"/>
                          <a:cs typeface="Tahoma"/>
                        </a:rPr>
                        <a:t>Acknowledgment Number (if ACK set)</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r>
                        <a:rPr lang="en-US" dirty="0">
                          <a:solidFill>
                            <a:schemeClr val="tx1"/>
                          </a:solidFill>
                          <a:latin typeface="Tahoma"/>
                          <a:cs typeface="Tahoma"/>
                        </a:rPr>
                        <a:t>Data Offset</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a:txBody>
                    <a:bodyPr/>
                    <a:lstStyle/>
                    <a:p>
                      <a:r>
                        <a:rPr lang="en-US" dirty="0">
                          <a:solidFill>
                            <a:schemeClr val="tx1"/>
                          </a:solidFill>
                          <a:latin typeface="Tahoma"/>
                          <a:cs typeface="Tahoma"/>
                        </a:rPr>
                        <a:t>0</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a:txBody>
                    <a:bodyPr/>
                    <a:lstStyle/>
                    <a:p>
                      <a:r>
                        <a:rPr lang="en-US" dirty="0">
                          <a:solidFill>
                            <a:schemeClr val="tx1"/>
                          </a:solidFill>
                          <a:latin typeface="Tahoma"/>
                          <a:cs typeface="Tahoma"/>
                        </a:rPr>
                        <a:t>Flags</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gridSpan="2">
                  <a:txBody>
                    <a:bodyPr/>
                    <a:lstStyle/>
                    <a:p>
                      <a:r>
                        <a:rPr lang="en-US" dirty="0">
                          <a:solidFill>
                            <a:schemeClr val="tx1"/>
                          </a:solidFill>
                          <a:latin typeface="Tahoma"/>
                          <a:cs typeface="Tahoma"/>
                        </a:rPr>
                        <a:t>Window Size</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dirty="0"/>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4"/>
                  </a:ext>
                </a:extLst>
              </a:tr>
              <a:tr h="457200">
                <a:tc gridSpan="3">
                  <a:txBody>
                    <a:bodyPr/>
                    <a:lstStyle/>
                    <a:p>
                      <a:r>
                        <a:rPr lang="en-US" dirty="0">
                          <a:solidFill>
                            <a:schemeClr val="tx1"/>
                          </a:solidFill>
                          <a:latin typeface="Tahoma"/>
                          <a:cs typeface="Tahoma"/>
                        </a:rPr>
                        <a:t>Checksum</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a:p>
                  </a:txBody>
                  <a:tcPr/>
                </a:tc>
                <a:tc hMerge="1">
                  <a:txBody>
                    <a:bodyPr/>
                    <a:lstStyle/>
                    <a:p>
                      <a:endParaRPr lang="en-US"/>
                    </a:p>
                  </a:txBody>
                  <a:tcPr/>
                </a:tc>
                <a:tc gridSpan="2">
                  <a:txBody>
                    <a:bodyPr/>
                    <a:lstStyle/>
                    <a:p>
                      <a:r>
                        <a:rPr lang="en-US" dirty="0">
                          <a:solidFill>
                            <a:schemeClr val="tx1"/>
                          </a:solidFill>
                          <a:latin typeface="Tahoma"/>
                          <a:cs typeface="Tahoma"/>
                        </a:rPr>
                        <a:t>Urgent Pointer (if URG set)</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50000"/>
                      </a:srgbClr>
                    </a:solidFill>
                  </a:tcPr>
                </a:tc>
                <a:tc hMerge="1">
                  <a:txBody>
                    <a:bodyPr/>
                    <a:lstStyle/>
                    <a:p>
                      <a:endParaRPr lang="en-US"/>
                    </a:p>
                  </a:txBody>
                  <a:tcPr/>
                </a:tc>
                <a:extLst>
                  <a:ext uri="{0D108BD9-81ED-4DB2-BD59-A6C34878D82A}">
                    <a16:rowId xmlns:a16="http://schemas.microsoft.com/office/drawing/2014/main" val="10005"/>
                  </a:ext>
                </a:extLst>
              </a:tr>
              <a:tr h="457200">
                <a:tc gridSpan="4">
                  <a:txBody>
                    <a:bodyPr/>
                    <a:lstStyle/>
                    <a:p>
                      <a:r>
                        <a:rPr lang="en-US" dirty="0">
                          <a:solidFill>
                            <a:schemeClr val="tx1"/>
                          </a:solidFill>
                          <a:latin typeface="Tahoma"/>
                          <a:cs typeface="Tahoma"/>
                        </a:rPr>
                        <a:t>Options (variable length)</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29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dirty="0">
                          <a:solidFill>
                            <a:schemeClr val="tx1"/>
                          </a:solidFill>
                          <a:latin typeface="Tahoma"/>
                          <a:cs typeface="Tahoma"/>
                        </a:rPr>
                        <a:t>Pad</a:t>
                      </a: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663366">
                        <a:alpha val="29000"/>
                      </a:srgbClr>
                    </a:solidFill>
                  </a:tcPr>
                </a:tc>
                <a:extLst>
                  <a:ext uri="{0D108BD9-81ED-4DB2-BD59-A6C34878D82A}">
                    <a16:rowId xmlns:a16="http://schemas.microsoft.com/office/drawing/2014/main" val="10006"/>
                  </a:ext>
                </a:extLst>
              </a:tr>
            </a:tbl>
          </a:graphicData>
        </a:graphic>
      </p:graphicFrame>
      <p:sp>
        <p:nvSpPr>
          <p:cNvPr id="8" name="Footer Placeholder 7"/>
          <p:cNvSpPr>
            <a:spLocks noGrp="1"/>
          </p:cNvSpPr>
          <p:nvPr>
            <p:ph type="ftr" sz="quarter" idx="11"/>
          </p:nvPr>
        </p:nvSpPr>
        <p:spPr/>
        <p:txBody>
          <a:bodyPr/>
          <a:lstStyle/>
          <a:p>
            <a:r>
              <a:rPr lang="en-US"/>
              <a:t>Marco Canini, © 2020</a:t>
            </a:r>
          </a:p>
        </p:txBody>
      </p:sp>
      <p:sp>
        <p:nvSpPr>
          <p:cNvPr id="9" name="Slide Number Placeholder 8"/>
          <p:cNvSpPr>
            <a:spLocks noGrp="1"/>
          </p:cNvSpPr>
          <p:nvPr>
            <p:ph type="sldNum" sz="quarter" idx="12"/>
          </p:nvPr>
        </p:nvSpPr>
        <p:spPr/>
        <p:txBody>
          <a:bodyPr/>
          <a:lstStyle/>
          <a:p>
            <a:fld id="{EC3CB770-4B24-234B-BCDD-99949A9A3C35}" type="slidenum">
              <a:rPr lang="en-US" smtClean="0"/>
              <a:pPr/>
              <a:t>14</a:t>
            </a:fld>
            <a:endParaRPr lang="en-US"/>
          </a:p>
        </p:txBody>
      </p:sp>
    </p:spTree>
    <p:extLst>
      <p:ext uri="{BB962C8B-B14F-4D97-AF65-F5344CB8AC3E}">
        <p14:creationId xmlns:p14="http://schemas.microsoft.com/office/powerpoint/2010/main" val="201606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Connection Establishment</a:t>
            </a:r>
          </a:p>
        </p:txBody>
      </p:sp>
      <p:sp>
        <p:nvSpPr>
          <p:cNvPr id="7" name="Content Placeholder 6"/>
          <p:cNvSpPr>
            <a:spLocks noGrp="1"/>
          </p:cNvSpPr>
          <p:nvPr>
            <p:ph idx="1"/>
          </p:nvPr>
        </p:nvSpPr>
        <p:spPr/>
        <p:txBody>
          <a:bodyPr/>
          <a:lstStyle/>
          <a:p>
            <a:r>
              <a:rPr lang="en-US" dirty="0"/>
              <a:t>3-way handshake: SYN ; SYN + ACK ; ACK</a:t>
            </a:r>
          </a:p>
        </p:txBody>
      </p:sp>
      <p:grpSp>
        <p:nvGrpSpPr>
          <p:cNvPr id="20" name="Group 19"/>
          <p:cNvGrpSpPr/>
          <p:nvPr/>
        </p:nvGrpSpPr>
        <p:grpSpPr>
          <a:xfrm>
            <a:off x="2743200" y="2286001"/>
            <a:ext cx="6477000" cy="3912281"/>
            <a:chOff x="914400" y="2588912"/>
            <a:chExt cx="6477000" cy="3912281"/>
          </a:xfrm>
        </p:grpSpPr>
        <p:sp>
          <p:nvSpPr>
            <p:cNvPr id="9" name="Line 6"/>
            <p:cNvSpPr>
              <a:spLocks noChangeShapeType="1"/>
            </p:cNvSpPr>
            <p:nvPr/>
          </p:nvSpPr>
          <p:spPr bwMode="auto">
            <a:xfrm>
              <a:off x="1634067" y="3108478"/>
              <a:ext cx="0" cy="3392715"/>
            </a:xfrm>
            <a:prstGeom prst="line">
              <a:avLst/>
            </a:prstGeom>
            <a:ln>
              <a:tailEnd type="arrow"/>
            </a:ln>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en-US" sz="2400">
                <a:latin typeface="Arial"/>
                <a:cs typeface="Arial"/>
              </a:endParaRPr>
            </a:p>
          </p:txBody>
        </p:sp>
        <p:sp>
          <p:nvSpPr>
            <p:cNvPr id="10" name="Line 7"/>
            <p:cNvSpPr>
              <a:spLocks noChangeShapeType="1"/>
            </p:cNvSpPr>
            <p:nvPr/>
          </p:nvSpPr>
          <p:spPr bwMode="auto">
            <a:xfrm>
              <a:off x="6671733" y="3108478"/>
              <a:ext cx="0" cy="3392715"/>
            </a:xfrm>
            <a:prstGeom prst="line">
              <a:avLst/>
            </a:prstGeom>
            <a:ln>
              <a:tailEnd type="arrow"/>
            </a:ln>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en-US" sz="2400">
                <a:latin typeface="Arial"/>
                <a:cs typeface="Arial"/>
              </a:endParaRPr>
            </a:p>
          </p:txBody>
        </p:sp>
        <p:sp>
          <p:nvSpPr>
            <p:cNvPr id="11" name="Line 8"/>
            <p:cNvSpPr>
              <a:spLocks noChangeShapeType="1"/>
            </p:cNvSpPr>
            <p:nvPr/>
          </p:nvSpPr>
          <p:spPr bwMode="auto">
            <a:xfrm>
              <a:off x="1839686" y="3416907"/>
              <a:ext cx="4729238" cy="514048"/>
            </a:xfrm>
            <a:prstGeom prst="line">
              <a:avLst/>
            </a:prstGeom>
            <a:ln>
              <a:tailEnd type="arrow"/>
            </a:ln>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en-US" sz="2400">
                <a:latin typeface="Arial"/>
                <a:cs typeface="Arial"/>
              </a:endParaRPr>
            </a:p>
          </p:txBody>
        </p:sp>
        <p:sp>
          <p:nvSpPr>
            <p:cNvPr id="12" name="Text Box 9"/>
            <p:cNvSpPr txBox="1">
              <a:spLocks noChangeArrowheads="1"/>
            </p:cNvSpPr>
            <p:nvPr/>
          </p:nvSpPr>
          <p:spPr bwMode="auto">
            <a:xfrm>
              <a:off x="914400" y="2588912"/>
              <a:ext cx="133652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800" dirty="0">
                  <a:latin typeface="Arial"/>
                  <a:cs typeface="Arial"/>
                </a:rPr>
                <a:t>client</a:t>
              </a:r>
            </a:p>
          </p:txBody>
        </p:sp>
        <p:sp>
          <p:nvSpPr>
            <p:cNvPr id="13" name="Text Box 10"/>
            <p:cNvSpPr txBox="1">
              <a:spLocks noChangeArrowheads="1"/>
            </p:cNvSpPr>
            <p:nvPr/>
          </p:nvSpPr>
          <p:spPr bwMode="auto">
            <a:xfrm>
              <a:off x="6054876" y="2588912"/>
              <a:ext cx="133652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800">
                  <a:latin typeface="Arial"/>
                  <a:cs typeface="Arial"/>
                </a:rPr>
                <a:t>server</a:t>
              </a:r>
            </a:p>
          </p:txBody>
        </p:sp>
        <p:sp>
          <p:nvSpPr>
            <p:cNvPr id="14" name="Text Box 11"/>
            <p:cNvSpPr txBox="1">
              <a:spLocks noChangeArrowheads="1"/>
            </p:cNvSpPr>
            <p:nvPr/>
          </p:nvSpPr>
          <p:spPr bwMode="auto">
            <a:xfrm rot="331470">
              <a:off x="2349450" y="3195432"/>
              <a:ext cx="340984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dirty="0">
                  <a:latin typeface="Arial"/>
                  <a:cs typeface="Arial"/>
                </a:rPr>
                <a:t>flags = (</a:t>
              </a:r>
              <a:r>
                <a:rPr lang="en-US" sz="2000" b="1" dirty="0">
                  <a:solidFill>
                    <a:schemeClr val="accent2"/>
                  </a:solidFill>
                  <a:latin typeface="Arial"/>
                  <a:cs typeface="Arial"/>
                </a:rPr>
                <a:t>SYN</a:t>
              </a:r>
              <a:r>
                <a:rPr lang="en-US" sz="2000" dirty="0">
                  <a:latin typeface="Arial"/>
                  <a:cs typeface="Arial"/>
                </a:rPr>
                <a:t>)   </a:t>
              </a:r>
              <a:r>
                <a:rPr lang="en-US" sz="2000" dirty="0" err="1">
                  <a:solidFill>
                    <a:schemeClr val="accent1"/>
                  </a:solidFill>
                  <a:latin typeface="Arial"/>
                  <a:cs typeface="Arial"/>
                </a:rPr>
                <a:t>seq</a:t>
              </a:r>
              <a:r>
                <a:rPr lang="en-US" sz="2000" dirty="0">
                  <a:latin typeface="Arial"/>
                  <a:cs typeface="Arial"/>
                </a:rPr>
                <a:t>=x</a:t>
              </a:r>
            </a:p>
          </p:txBody>
        </p:sp>
        <p:sp>
          <p:nvSpPr>
            <p:cNvPr id="15" name="Text Box 12"/>
            <p:cNvSpPr txBox="1">
              <a:spLocks noChangeArrowheads="1"/>
            </p:cNvSpPr>
            <p:nvPr/>
          </p:nvSpPr>
          <p:spPr bwMode="auto">
            <a:xfrm rot="329528">
              <a:off x="1627641" y="5397270"/>
              <a:ext cx="495413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dirty="0">
                  <a:latin typeface="Arial"/>
                  <a:cs typeface="Arial"/>
                </a:rPr>
                <a:t>flags = (</a:t>
              </a:r>
              <a:r>
                <a:rPr lang="en-US" sz="2000" b="1" dirty="0">
                  <a:solidFill>
                    <a:schemeClr val="accent2"/>
                  </a:solidFill>
                  <a:latin typeface="Arial"/>
                  <a:cs typeface="Arial"/>
                </a:rPr>
                <a:t>ACK</a:t>
              </a:r>
              <a:r>
                <a:rPr lang="en-US" sz="2000" dirty="0">
                  <a:latin typeface="Arial"/>
                  <a:cs typeface="Arial"/>
                </a:rPr>
                <a:t>)  </a:t>
              </a:r>
              <a:r>
                <a:rPr lang="en-US" sz="2000" dirty="0" err="1">
                  <a:solidFill>
                    <a:schemeClr val="accent1"/>
                  </a:solidFill>
                  <a:latin typeface="Arial"/>
                  <a:cs typeface="Arial"/>
                </a:rPr>
                <a:t>seq</a:t>
              </a:r>
              <a:r>
                <a:rPr lang="en-US" sz="2000" dirty="0">
                  <a:latin typeface="Arial"/>
                  <a:cs typeface="Arial"/>
                </a:rPr>
                <a:t>=x+1  </a:t>
              </a:r>
              <a:r>
                <a:rPr lang="en-US" sz="2000" dirty="0" err="1">
                  <a:solidFill>
                    <a:schemeClr val="accent1"/>
                  </a:solidFill>
                  <a:latin typeface="Arial"/>
                  <a:cs typeface="Arial"/>
                </a:rPr>
                <a:t>ack</a:t>
              </a:r>
              <a:r>
                <a:rPr lang="en-US" sz="2000" dirty="0">
                  <a:latin typeface="Arial"/>
                  <a:cs typeface="Arial"/>
                </a:rPr>
                <a:t>=y+1</a:t>
              </a:r>
            </a:p>
          </p:txBody>
        </p:sp>
        <p:sp>
          <p:nvSpPr>
            <p:cNvPr id="16" name="Text Box 13"/>
            <p:cNvSpPr txBox="1">
              <a:spLocks noChangeArrowheads="1"/>
            </p:cNvSpPr>
            <p:nvPr/>
          </p:nvSpPr>
          <p:spPr bwMode="auto">
            <a:xfrm rot="21240317">
              <a:off x="1640492" y="4266365"/>
              <a:ext cx="513405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dirty="0">
                  <a:latin typeface="Arial"/>
                  <a:cs typeface="Arial"/>
                </a:rPr>
                <a:t>flags = (</a:t>
              </a:r>
              <a:r>
                <a:rPr lang="en-US" sz="2000" b="1" dirty="0">
                  <a:solidFill>
                    <a:schemeClr val="accent2"/>
                  </a:solidFill>
                  <a:latin typeface="Arial"/>
                  <a:cs typeface="Arial"/>
                </a:rPr>
                <a:t>SYN</a:t>
              </a:r>
              <a:r>
                <a:rPr lang="en-US" sz="2000" dirty="0">
                  <a:latin typeface="Arial"/>
                  <a:cs typeface="Arial"/>
                </a:rPr>
                <a:t>,</a:t>
              </a:r>
              <a:r>
                <a:rPr lang="en-US" sz="2000" b="1" dirty="0">
                  <a:solidFill>
                    <a:schemeClr val="accent2"/>
                  </a:solidFill>
                  <a:latin typeface="Arial"/>
                  <a:cs typeface="Arial"/>
                </a:rPr>
                <a:t>ACK</a:t>
              </a:r>
              <a:r>
                <a:rPr lang="en-US" sz="2000" dirty="0">
                  <a:latin typeface="Arial"/>
                  <a:cs typeface="Arial"/>
                </a:rPr>
                <a:t>)  </a:t>
              </a:r>
              <a:r>
                <a:rPr lang="en-US" sz="2000" dirty="0" err="1">
                  <a:solidFill>
                    <a:schemeClr val="accent1"/>
                  </a:solidFill>
                  <a:latin typeface="Arial"/>
                  <a:cs typeface="Arial"/>
                </a:rPr>
                <a:t>seq</a:t>
              </a:r>
              <a:r>
                <a:rPr lang="en-US" sz="2000" dirty="0">
                  <a:latin typeface="Arial"/>
                  <a:cs typeface="Arial"/>
                </a:rPr>
                <a:t>=y </a:t>
              </a:r>
              <a:r>
                <a:rPr lang="en-US" sz="2000" dirty="0" err="1">
                  <a:solidFill>
                    <a:schemeClr val="accent1"/>
                  </a:solidFill>
                  <a:latin typeface="Arial"/>
                  <a:cs typeface="Arial"/>
                </a:rPr>
                <a:t>ack</a:t>
              </a:r>
              <a:r>
                <a:rPr lang="en-US" sz="2000" dirty="0">
                  <a:latin typeface="Arial"/>
                  <a:cs typeface="Arial"/>
                </a:rPr>
                <a:t>=x+1</a:t>
              </a:r>
            </a:p>
          </p:txBody>
        </p:sp>
        <p:sp>
          <p:nvSpPr>
            <p:cNvPr id="17" name="Line 14"/>
            <p:cNvSpPr>
              <a:spLocks noChangeShapeType="1"/>
            </p:cNvSpPr>
            <p:nvPr/>
          </p:nvSpPr>
          <p:spPr bwMode="auto">
            <a:xfrm flipV="1">
              <a:off x="1839686" y="4445002"/>
              <a:ext cx="4729238" cy="514048"/>
            </a:xfrm>
            <a:prstGeom prst="line">
              <a:avLst/>
            </a:prstGeom>
            <a:ln>
              <a:headEnd type="arrow"/>
              <a:tailEnd type="none"/>
            </a:ln>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en-US" sz="2400">
                <a:latin typeface="Arial"/>
                <a:cs typeface="Arial"/>
              </a:endParaRPr>
            </a:p>
          </p:txBody>
        </p:sp>
        <p:sp>
          <p:nvSpPr>
            <p:cNvPr id="18" name="Line 15"/>
            <p:cNvSpPr>
              <a:spLocks noChangeShapeType="1"/>
            </p:cNvSpPr>
            <p:nvPr/>
          </p:nvSpPr>
          <p:spPr bwMode="auto">
            <a:xfrm>
              <a:off x="1839686" y="5575907"/>
              <a:ext cx="4729238" cy="514048"/>
            </a:xfrm>
            <a:prstGeom prst="line">
              <a:avLst/>
            </a:prstGeom>
            <a:ln>
              <a:tailEnd type="arrow"/>
            </a:ln>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en-US" sz="2400">
                <a:latin typeface="Arial"/>
                <a:cs typeface="Arial"/>
              </a:endParaRPr>
            </a:p>
          </p:txBody>
        </p:sp>
      </p:grpSp>
      <p:sp>
        <p:nvSpPr>
          <p:cNvPr id="8" name="Footer Placeholder 7"/>
          <p:cNvSpPr>
            <a:spLocks noGrp="1"/>
          </p:cNvSpPr>
          <p:nvPr>
            <p:ph type="ftr" sz="quarter" idx="11"/>
          </p:nvPr>
        </p:nvSpPr>
        <p:spPr/>
        <p:txBody>
          <a:bodyPr/>
          <a:lstStyle/>
          <a:p>
            <a:r>
              <a:rPr lang="en-US"/>
              <a:t>Marco Canini, © 2020</a:t>
            </a:r>
          </a:p>
        </p:txBody>
      </p:sp>
      <p:sp>
        <p:nvSpPr>
          <p:cNvPr id="19" name="Slide Number Placeholder 18"/>
          <p:cNvSpPr>
            <a:spLocks noGrp="1"/>
          </p:cNvSpPr>
          <p:nvPr>
            <p:ph type="sldNum" sz="quarter" idx="12"/>
          </p:nvPr>
        </p:nvSpPr>
        <p:spPr/>
        <p:txBody>
          <a:bodyPr/>
          <a:lstStyle/>
          <a:p>
            <a:fld id="{EC3CB770-4B24-234B-BCDD-99949A9A3C35}" type="slidenum">
              <a:rPr lang="en-US" smtClean="0"/>
              <a:pPr/>
              <a:t>15</a:t>
            </a:fld>
            <a:endParaRPr lang="en-US"/>
          </a:p>
        </p:txBody>
      </p:sp>
    </p:spTree>
    <p:extLst>
      <p:ext uri="{BB962C8B-B14F-4D97-AF65-F5344CB8AC3E}">
        <p14:creationId xmlns:p14="http://schemas.microsoft.com/office/powerpoint/2010/main" val="105655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Connection Termination</a:t>
            </a:r>
          </a:p>
        </p:txBody>
      </p:sp>
      <p:sp>
        <p:nvSpPr>
          <p:cNvPr id="7" name="Content Placeholder 6"/>
          <p:cNvSpPr>
            <a:spLocks noGrp="1"/>
          </p:cNvSpPr>
          <p:nvPr>
            <p:ph idx="1"/>
          </p:nvPr>
        </p:nvSpPr>
        <p:spPr>
          <a:xfrm>
            <a:off x="1725707" y="5029201"/>
            <a:ext cx="8727141" cy="1394385"/>
          </a:xfrm>
        </p:spPr>
        <p:txBody>
          <a:bodyPr>
            <a:normAutofit fontScale="92500"/>
          </a:bodyPr>
          <a:lstStyle/>
          <a:p>
            <a:r>
              <a:rPr lang="en-US" dirty="0"/>
              <a:t>Each side of the connection terminates independently</a:t>
            </a:r>
          </a:p>
          <a:p>
            <a:pPr lvl="1"/>
            <a:r>
              <a:rPr lang="en-US" dirty="0"/>
              <a:t>A connection can be “half-open”, in which case one side has terminated, but the other has not</a:t>
            </a:r>
          </a:p>
        </p:txBody>
      </p:sp>
      <p:grpSp>
        <p:nvGrpSpPr>
          <p:cNvPr id="3" name="Group 2"/>
          <p:cNvGrpSpPr/>
          <p:nvPr/>
        </p:nvGrpSpPr>
        <p:grpSpPr>
          <a:xfrm>
            <a:off x="3429000" y="1600200"/>
            <a:ext cx="5334000" cy="3221878"/>
            <a:chOff x="1219200" y="2286000"/>
            <a:chExt cx="6477000" cy="3912281"/>
          </a:xfrm>
        </p:grpSpPr>
        <p:sp>
          <p:nvSpPr>
            <p:cNvPr id="9" name="Line 6"/>
            <p:cNvSpPr>
              <a:spLocks noChangeShapeType="1"/>
            </p:cNvSpPr>
            <p:nvPr/>
          </p:nvSpPr>
          <p:spPr bwMode="auto">
            <a:xfrm>
              <a:off x="1938867" y="2805566"/>
              <a:ext cx="0" cy="3392715"/>
            </a:xfrm>
            <a:prstGeom prst="line">
              <a:avLst/>
            </a:prstGeom>
            <a:ln>
              <a:tailEnd type="arrow"/>
            </a:ln>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en-US">
                <a:latin typeface="Arial"/>
                <a:cs typeface="Arial"/>
              </a:endParaRPr>
            </a:p>
          </p:txBody>
        </p:sp>
        <p:sp>
          <p:nvSpPr>
            <p:cNvPr id="10" name="Line 7"/>
            <p:cNvSpPr>
              <a:spLocks noChangeShapeType="1"/>
            </p:cNvSpPr>
            <p:nvPr/>
          </p:nvSpPr>
          <p:spPr bwMode="auto">
            <a:xfrm>
              <a:off x="6976533" y="2805566"/>
              <a:ext cx="0" cy="3392715"/>
            </a:xfrm>
            <a:prstGeom prst="line">
              <a:avLst/>
            </a:prstGeom>
            <a:ln>
              <a:tailEnd type="arrow"/>
            </a:ln>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en-US">
                <a:latin typeface="Arial"/>
                <a:ea typeface="+mn-ea"/>
                <a:cs typeface="Arial"/>
              </a:endParaRPr>
            </a:p>
          </p:txBody>
        </p:sp>
        <p:sp>
          <p:nvSpPr>
            <p:cNvPr id="11" name="Line 8"/>
            <p:cNvSpPr>
              <a:spLocks noChangeShapeType="1"/>
            </p:cNvSpPr>
            <p:nvPr/>
          </p:nvSpPr>
          <p:spPr bwMode="auto">
            <a:xfrm>
              <a:off x="2144486" y="3113995"/>
              <a:ext cx="4729238" cy="514048"/>
            </a:xfrm>
            <a:prstGeom prst="line">
              <a:avLst/>
            </a:prstGeom>
            <a:ln>
              <a:tailEnd type="arrow"/>
            </a:ln>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en-US">
                <a:latin typeface="Arial"/>
                <a:ea typeface="+mn-ea"/>
                <a:cs typeface="Arial"/>
              </a:endParaRPr>
            </a:p>
          </p:txBody>
        </p:sp>
        <p:sp>
          <p:nvSpPr>
            <p:cNvPr id="12" name="Text Box 9"/>
            <p:cNvSpPr txBox="1">
              <a:spLocks noChangeArrowheads="1"/>
            </p:cNvSpPr>
            <p:nvPr/>
          </p:nvSpPr>
          <p:spPr bwMode="auto">
            <a:xfrm>
              <a:off x="1219200" y="2286000"/>
              <a:ext cx="1447800" cy="4858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000" dirty="0">
                  <a:latin typeface="Arial"/>
                  <a:cs typeface="Arial"/>
                </a:rPr>
                <a:t>initiator</a:t>
              </a:r>
            </a:p>
          </p:txBody>
        </p:sp>
        <p:sp>
          <p:nvSpPr>
            <p:cNvPr id="13" name="Text Box 10"/>
            <p:cNvSpPr txBox="1">
              <a:spLocks noChangeArrowheads="1"/>
            </p:cNvSpPr>
            <p:nvPr/>
          </p:nvSpPr>
          <p:spPr bwMode="auto">
            <a:xfrm>
              <a:off x="6248400" y="2286000"/>
              <a:ext cx="1447800" cy="4858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000" dirty="0">
                  <a:latin typeface="Arial"/>
                  <a:cs typeface="Arial"/>
                </a:rPr>
                <a:t>receiver</a:t>
              </a:r>
            </a:p>
          </p:txBody>
        </p:sp>
        <p:sp>
          <p:nvSpPr>
            <p:cNvPr id="14" name="Text Box 11"/>
            <p:cNvSpPr txBox="1">
              <a:spLocks noChangeArrowheads="1"/>
            </p:cNvSpPr>
            <p:nvPr/>
          </p:nvSpPr>
          <p:spPr bwMode="auto">
            <a:xfrm rot="331470">
              <a:off x="2654250" y="2887024"/>
              <a:ext cx="3409849" cy="4111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dirty="0">
                  <a:latin typeface="Arial"/>
                  <a:cs typeface="Arial"/>
                </a:rPr>
                <a:t>flags = </a:t>
              </a:r>
              <a:r>
                <a:rPr lang="en-US" sz="1600" b="1" dirty="0">
                  <a:solidFill>
                    <a:schemeClr val="accent2"/>
                  </a:solidFill>
                  <a:latin typeface="Arial"/>
                  <a:cs typeface="Arial"/>
                </a:rPr>
                <a:t>FIN</a:t>
              </a:r>
              <a:endParaRPr lang="en-US" sz="1600" b="1" dirty="0">
                <a:latin typeface="Arial"/>
                <a:cs typeface="Arial"/>
              </a:endParaRPr>
            </a:p>
          </p:txBody>
        </p:sp>
        <p:sp>
          <p:nvSpPr>
            <p:cNvPr id="15" name="Text Box 12"/>
            <p:cNvSpPr txBox="1">
              <a:spLocks noChangeArrowheads="1"/>
            </p:cNvSpPr>
            <p:nvPr/>
          </p:nvSpPr>
          <p:spPr bwMode="auto">
            <a:xfrm rot="329528">
              <a:off x="1932441" y="5088862"/>
              <a:ext cx="4954134" cy="4111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dirty="0">
                  <a:latin typeface="Arial"/>
                  <a:cs typeface="Arial"/>
                </a:rPr>
                <a:t>flags = </a:t>
              </a:r>
              <a:r>
                <a:rPr lang="en-US" sz="1600" b="1" dirty="0">
                  <a:solidFill>
                    <a:schemeClr val="accent2"/>
                  </a:solidFill>
                  <a:latin typeface="Arial"/>
                  <a:cs typeface="Arial"/>
                </a:rPr>
                <a:t>ACK</a:t>
              </a:r>
              <a:endParaRPr lang="en-US" sz="1600" b="1" dirty="0">
                <a:latin typeface="Arial"/>
                <a:cs typeface="Arial"/>
              </a:endParaRPr>
            </a:p>
          </p:txBody>
        </p:sp>
        <p:sp>
          <p:nvSpPr>
            <p:cNvPr id="16" name="Text Box 13"/>
            <p:cNvSpPr txBox="1">
              <a:spLocks noChangeArrowheads="1"/>
            </p:cNvSpPr>
            <p:nvPr/>
          </p:nvSpPr>
          <p:spPr bwMode="auto">
            <a:xfrm rot="21240317">
              <a:off x="1945292" y="3766703"/>
              <a:ext cx="5134051" cy="4111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dirty="0">
                  <a:latin typeface="Arial"/>
                  <a:cs typeface="Arial"/>
                </a:rPr>
                <a:t>flags = </a:t>
              </a:r>
              <a:r>
                <a:rPr lang="en-US" sz="1600" b="1" dirty="0">
                  <a:solidFill>
                    <a:schemeClr val="accent2"/>
                  </a:solidFill>
                  <a:latin typeface="Arial"/>
                  <a:cs typeface="Arial"/>
                </a:rPr>
                <a:t>ACK</a:t>
              </a:r>
              <a:endParaRPr lang="en-US" sz="1600" b="1" dirty="0">
                <a:latin typeface="Arial"/>
                <a:cs typeface="Arial"/>
              </a:endParaRPr>
            </a:p>
          </p:txBody>
        </p:sp>
        <p:sp>
          <p:nvSpPr>
            <p:cNvPr id="17" name="Line 14"/>
            <p:cNvSpPr>
              <a:spLocks noChangeShapeType="1"/>
            </p:cNvSpPr>
            <p:nvPr/>
          </p:nvSpPr>
          <p:spPr bwMode="auto">
            <a:xfrm flipV="1">
              <a:off x="2144486" y="3950835"/>
              <a:ext cx="4729238" cy="514048"/>
            </a:xfrm>
            <a:prstGeom prst="line">
              <a:avLst/>
            </a:prstGeom>
            <a:ln>
              <a:headEnd type="arrow"/>
              <a:tailEnd type="none"/>
            </a:ln>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en-US">
                <a:latin typeface="Arial"/>
                <a:ea typeface="+mn-ea"/>
                <a:cs typeface="Arial"/>
              </a:endParaRPr>
            </a:p>
          </p:txBody>
        </p:sp>
        <p:sp>
          <p:nvSpPr>
            <p:cNvPr id="18" name="Line 15"/>
            <p:cNvSpPr>
              <a:spLocks noChangeShapeType="1"/>
            </p:cNvSpPr>
            <p:nvPr/>
          </p:nvSpPr>
          <p:spPr bwMode="auto">
            <a:xfrm>
              <a:off x="2144486" y="5272995"/>
              <a:ext cx="4729238" cy="514048"/>
            </a:xfrm>
            <a:prstGeom prst="line">
              <a:avLst/>
            </a:prstGeom>
            <a:ln>
              <a:tailEnd type="arrow"/>
            </a:ln>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en-US">
                <a:latin typeface="Arial"/>
                <a:ea typeface="+mn-ea"/>
                <a:cs typeface="Arial"/>
              </a:endParaRPr>
            </a:p>
          </p:txBody>
        </p:sp>
        <p:sp>
          <p:nvSpPr>
            <p:cNvPr id="19" name="Text Box 13"/>
            <p:cNvSpPr txBox="1">
              <a:spLocks noChangeArrowheads="1"/>
            </p:cNvSpPr>
            <p:nvPr/>
          </p:nvSpPr>
          <p:spPr bwMode="auto">
            <a:xfrm rot="21240317">
              <a:off x="1945693" y="4254819"/>
              <a:ext cx="5134051" cy="4111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dirty="0">
                  <a:latin typeface="Arial"/>
                  <a:cs typeface="Arial"/>
                </a:rPr>
                <a:t>flags = </a:t>
              </a:r>
              <a:r>
                <a:rPr lang="en-US" sz="1600" b="1" dirty="0">
                  <a:solidFill>
                    <a:schemeClr val="accent2"/>
                  </a:solidFill>
                  <a:latin typeface="Arial"/>
                  <a:cs typeface="Arial"/>
                </a:rPr>
                <a:t>FIN</a:t>
              </a:r>
              <a:endParaRPr lang="en-US" sz="1600" b="1" dirty="0">
                <a:latin typeface="Arial"/>
                <a:cs typeface="Arial"/>
              </a:endParaRPr>
            </a:p>
          </p:txBody>
        </p:sp>
        <p:sp>
          <p:nvSpPr>
            <p:cNvPr id="21" name="Line 14"/>
            <p:cNvSpPr>
              <a:spLocks noChangeShapeType="1"/>
            </p:cNvSpPr>
            <p:nvPr/>
          </p:nvSpPr>
          <p:spPr bwMode="auto">
            <a:xfrm flipV="1">
              <a:off x="2144887" y="4438952"/>
              <a:ext cx="4729238" cy="514048"/>
            </a:xfrm>
            <a:prstGeom prst="line">
              <a:avLst/>
            </a:prstGeom>
            <a:ln>
              <a:headEnd type="arrow"/>
              <a:tailEnd type="none"/>
            </a:ln>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en-US">
                <a:latin typeface="Arial"/>
                <a:ea typeface="+mn-ea"/>
                <a:cs typeface="Arial"/>
              </a:endParaRPr>
            </a:p>
          </p:txBody>
        </p:sp>
      </p:grpSp>
      <p:sp>
        <p:nvSpPr>
          <p:cNvPr id="20" name="Footer Placeholder 19"/>
          <p:cNvSpPr>
            <a:spLocks noGrp="1"/>
          </p:cNvSpPr>
          <p:nvPr>
            <p:ph type="ftr" sz="quarter" idx="11"/>
          </p:nvPr>
        </p:nvSpPr>
        <p:spPr/>
        <p:txBody>
          <a:bodyPr/>
          <a:lstStyle/>
          <a:p>
            <a:r>
              <a:rPr lang="en-US"/>
              <a:t>Marco Canini, © 2020</a:t>
            </a:r>
          </a:p>
        </p:txBody>
      </p:sp>
      <p:sp>
        <p:nvSpPr>
          <p:cNvPr id="22" name="Slide Number Placeholder 21"/>
          <p:cNvSpPr>
            <a:spLocks noGrp="1"/>
          </p:cNvSpPr>
          <p:nvPr>
            <p:ph type="sldNum" sz="quarter" idx="12"/>
          </p:nvPr>
        </p:nvSpPr>
        <p:spPr/>
        <p:txBody>
          <a:bodyPr/>
          <a:lstStyle/>
          <a:p>
            <a:fld id="{EC3CB770-4B24-234B-BCDD-99949A9A3C35}" type="slidenum">
              <a:rPr lang="en-US" smtClean="0"/>
              <a:pPr/>
              <a:t>16</a:t>
            </a:fld>
            <a:endParaRPr lang="en-US"/>
          </a:p>
        </p:txBody>
      </p:sp>
    </p:spTree>
    <p:extLst>
      <p:ext uri="{BB962C8B-B14F-4D97-AF65-F5344CB8AC3E}">
        <p14:creationId xmlns:p14="http://schemas.microsoft.com/office/powerpoint/2010/main" val="4259167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ARP </a:t>
            </a:r>
            <a:r>
              <a:rPr lang="en-US" sz="2800" dirty="0"/>
              <a:t>(Address Resolution Protocol)</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Problem:</a:t>
            </a:r>
          </a:p>
          <a:p>
            <a:pPr lvl="1"/>
            <a:r>
              <a:rPr lang="en-US" dirty="0"/>
              <a:t>Need mapping between IP addresses and hardware addresses</a:t>
            </a:r>
          </a:p>
          <a:p>
            <a:r>
              <a:rPr lang="en-US" dirty="0"/>
              <a:t>Solution: ARP</a:t>
            </a:r>
          </a:p>
          <a:p>
            <a:pPr lvl="1"/>
            <a:r>
              <a:rPr lang="en-US" dirty="0"/>
              <a:t>Every host maintains IP-HW address mapping table (cache)</a:t>
            </a:r>
          </a:p>
          <a:p>
            <a:pPr lvl="1"/>
            <a:r>
              <a:rPr lang="en-US" dirty="0"/>
              <a:t>Timeout associate with cached info (15 min)</a:t>
            </a:r>
          </a:p>
          <a:p>
            <a:r>
              <a:rPr lang="en-US" dirty="0"/>
              <a:t>Sender</a:t>
            </a:r>
          </a:p>
          <a:p>
            <a:pPr lvl="1"/>
            <a:r>
              <a:rPr lang="en-US" dirty="0"/>
              <a:t>Broadcasts “Who is IP address X?”</a:t>
            </a:r>
          </a:p>
          <a:p>
            <a:pPr lvl="1"/>
            <a:r>
              <a:rPr lang="en-US" dirty="0"/>
              <a:t>Broadcast message includes sender’s IP and HW addresses</a:t>
            </a:r>
          </a:p>
          <a:p>
            <a:r>
              <a:rPr lang="en-US" dirty="0"/>
              <a:t>Receivers</a:t>
            </a:r>
          </a:p>
          <a:p>
            <a:pPr lvl="1"/>
            <a:r>
              <a:rPr lang="en-US" dirty="0"/>
              <a:t>Any host with sender in cache “refreshes” timeout</a:t>
            </a:r>
          </a:p>
          <a:p>
            <a:pPr lvl="1"/>
            <a:r>
              <a:rPr lang="en-US" dirty="0"/>
              <a:t>Host with IP address X replies “IP X has HW address Y”</a:t>
            </a:r>
          </a:p>
          <a:p>
            <a:pPr lvl="1"/>
            <a:r>
              <a:rPr lang="en-US" dirty="0"/>
              <a:t>Target host adds sender (if not already in cache)</a:t>
            </a:r>
          </a:p>
          <a:p>
            <a:pPr lvl="1"/>
            <a:endParaRPr lang="en-US" dirty="0"/>
          </a:p>
        </p:txBody>
      </p:sp>
      <p:sp>
        <p:nvSpPr>
          <p:cNvPr id="8" name="Footer Placeholder 7"/>
          <p:cNvSpPr>
            <a:spLocks noGrp="1"/>
          </p:cNvSpPr>
          <p:nvPr>
            <p:ph type="ftr" sz="quarter" idx="11"/>
          </p:nvPr>
        </p:nvSpPr>
        <p:spPr/>
        <p:txBody>
          <a:bodyPr/>
          <a:lstStyle/>
          <a:p>
            <a:r>
              <a:rPr lang="en-US"/>
              <a:t>Marco Canini, © 2020</a:t>
            </a:r>
          </a:p>
        </p:txBody>
      </p:sp>
      <p:sp>
        <p:nvSpPr>
          <p:cNvPr id="9" name="Slide Number Placeholder 8"/>
          <p:cNvSpPr>
            <a:spLocks noGrp="1"/>
          </p:cNvSpPr>
          <p:nvPr>
            <p:ph type="sldNum" sz="quarter" idx="12"/>
          </p:nvPr>
        </p:nvSpPr>
        <p:spPr/>
        <p:txBody>
          <a:bodyPr/>
          <a:lstStyle/>
          <a:p>
            <a:fld id="{EC3CB770-4B24-234B-BCDD-99949A9A3C35}" type="slidenum">
              <a:rPr lang="en-US" smtClean="0"/>
              <a:pPr/>
              <a:t>17</a:t>
            </a:fld>
            <a:endParaRPr lang="en-US"/>
          </a:p>
        </p:txBody>
      </p:sp>
    </p:spTree>
    <p:extLst>
      <p:ext uri="{BB962C8B-B14F-4D97-AF65-F5344CB8AC3E}">
        <p14:creationId xmlns:p14="http://schemas.microsoft.com/office/powerpoint/2010/main" val="169538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dirty="0"/>
              <a:t>Network attacks</a:t>
            </a:r>
          </a:p>
        </p:txBody>
      </p:sp>
      <p:sp>
        <p:nvSpPr>
          <p:cNvPr id="2" name="Text Placeholder 1"/>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F6D2A809-FAB3-224C-A567-6B861B90C59D}" type="slidenum">
              <a:rPr lang="en-US" smtClean="0"/>
              <a:pPr/>
              <a:t>18</a:t>
            </a:fld>
            <a:endParaRPr lang="en-US"/>
          </a:p>
        </p:txBody>
      </p:sp>
    </p:spTree>
    <p:extLst>
      <p:ext uri="{BB962C8B-B14F-4D97-AF65-F5344CB8AC3E}">
        <p14:creationId xmlns:p14="http://schemas.microsoft.com/office/powerpoint/2010/main" val="69010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Communication Security Goals: CIA</a:t>
            </a:r>
          </a:p>
        </p:txBody>
      </p:sp>
      <p:sp>
        <p:nvSpPr>
          <p:cNvPr id="1489923" name="Rectangle 3"/>
          <p:cNvSpPr>
            <a:spLocks noGrp="1" noChangeArrowheads="1"/>
          </p:cNvSpPr>
          <p:nvPr>
            <p:ph idx="1"/>
          </p:nvPr>
        </p:nvSpPr>
        <p:spPr/>
        <p:txBody>
          <a:bodyPr/>
          <a:lstStyle/>
          <a:p>
            <a:r>
              <a:rPr lang="en-US" dirty="0">
                <a:solidFill>
                  <a:srgbClr val="0000FF"/>
                </a:solidFill>
              </a:rPr>
              <a:t>Confidentiality</a:t>
            </a:r>
            <a:r>
              <a:rPr lang="en-US" dirty="0"/>
              <a:t>:</a:t>
            </a:r>
          </a:p>
          <a:p>
            <a:pPr lvl="1"/>
            <a:r>
              <a:rPr lang="en-US" dirty="0">
                <a:ea typeface="Arial" charset="0"/>
              </a:rPr>
              <a:t>No one can </a:t>
            </a:r>
            <a:r>
              <a:rPr lang="en-US" i="1" dirty="0">
                <a:solidFill>
                  <a:srgbClr val="FF0000"/>
                </a:solidFill>
                <a:ea typeface="Arial" charset="0"/>
              </a:rPr>
              <a:t>read</a:t>
            </a:r>
            <a:r>
              <a:rPr lang="en-US" dirty="0">
                <a:ea typeface="Arial" charset="0"/>
              </a:rPr>
              <a:t> our </a:t>
            </a:r>
            <a:r>
              <a:rPr lang="en-US" dirty="0">
                <a:solidFill>
                  <a:srgbClr val="006B01"/>
                </a:solidFill>
                <a:ea typeface="Arial" charset="0"/>
              </a:rPr>
              <a:t>data</a:t>
            </a:r>
            <a:r>
              <a:rPr lang="en-US" dirty="0">
                <a:ea typeface="Arial" charset="0"/>
              </a:rPr>
              <a:t> / </a:t>
            </a:r>
            <a:r>
              <a:rPr lang="en-US" dirty="0">
                <a:solidFill>
                  <a:srgbClr val="006B01"/>
                </a:solidFill>
                <a:ea typeface="Arial" charset="0"/>
              </a:rPr>
              <a:t>communication</a:t>
            </a:r>
            <a:r>
              <a:rPr lang="en-US" dirty="0">
                <a:ea typeface="Arial" charset="0"/>
              </a:rPr>
              <a:t> unless we want them to</a:t>
            </a:r>
          </a:p>
          <a:p>
            <a:r>
              <a:rPr lang="en-US" dirty="0">
                <a:solidFill>
                  <a:srgbClr val="0000FF"/>
                </a:solidFill>
              </a:rPr>
              <a:t>Integrity</a:t>
            </a:r>
            <a:endParaRPr lang="en-US" dirty="0"/>
          </a:p>
          <a:p>
            <a:pPr lvl="1"/>
            <a:r>
              <a:rPr lang="en-US" dirty="0">
                <a:ea typeface="Arial" charset="0"/>
              </a:rPr>
              <a:t>No one can </a:t>
            </a:r>
            <a:r>
              <a:rPr lang="en-US" i="1" dirty="0">
                <a:solidFill>
                  <a:srgbClr val="FF0000"/>
                </a:solidFill>
                <a:ea typeface="Arial" charset="0"/>
              </a:rPr>
              <a:t>manipulate</a:t>
            </a:r>
            <a:r>
              <a:rPr lang="en-US" dirty="0">
                <a:ea typeface="Arial" charset="0"/>
              </a:rPr>
              <a:t> our </a:t>
            </a:r>
            <a:r>
              <a:rPr lang="en-US" dirty="0">
                <a:solidFill>
                  <a:srgbClr val="006B01"/>
                </a:solidFill>
                <a:ea typeface="Arial" charset="0"/>
              </a:rPr>
              <a:t>data</a:t>
            </a:r>
            <a:r>
              <a:rPr lang="en-US" dirty="0">
                <a:ea typeface="Arial" charset="0"/>
              </a:rPr>
              <a:t> / </a:t>
            </a:r>
            <a:r>
              <a:rPr lang="en-US" dirty="0">
                <a:solidFill>
                  <a:srgbClr val="006B01"/>
                </a:solidFill>
                <a:ea typeface="Arial" charset="0"/>
              </a:rPr>
              <a:t>processing</a:t>
            </a:r>
            <a:r>
              <a:rPr lang="en-US" dirty="0">
                <a:ea typeface="Arial" charset="0"/>
              </a:rPr>
              <a:t> / </a:t>
            </a:r>
            <a:r>
              <a:rPr lang="en-US" dirty="0">
                <a:solidFill>
                  <a:srgbClr val="006B01"/>
                </a:solidFill>
                <a:ea typeface="Arial" charset="0"/>
              </a:rPr>
              <a:t>communication</a:t>
            </a:r>
            <a:r>
              <a:rPr lang="en-US" dirty="0">
                <a:ea typeface="Arial" charset="0"/>
              </a:rPr>
              <a:t> unless we want them to</a:t>
            </a:r>
          </a:p>
          <a:p>
            <a:r>
              <a:rPr lang="en-US" dirty="0">
                <a:solidFill>
                  <a:srgbClr val="0000FF"/>
                </a:solidFill>
              </a:rPr>
              <a:t>Availability</a:t>
            </a:r>
            <a:endParaRPr lang="en-US" dirty="0"/>
          </a:p>
          <a:p>
            <a:pPr lvl="1"/>
            <a:r>
              <a:rPr lang="en-US" dirty="0">
                <a:ea typeface="Arial" charset="0"/>
              </a:rPr>
              <a:t>We can </a:t>
            </a:r>
            <a:r>
              <a:rPr lang="en-US" i="1" dirty="0">
                <a:solidFill>
                  <a:srgbClr val="FF0000"/>
                </a:solidFill>
                <a:ea typeface="Arial" charset="0"/>
              </a:rPr>
              <a:t>access</a:t>
            </a:r>
            <a:r>
              <a:rPr lang="en-US" dirty="0">
                <a:ea typeface="Arial" charset="0"/>
              </a:rPr>
              <a:t> our </a:t>
            </a:r>
            <a:r>
              <a:rPr lang="en-US" dirty="0">
                <a:solidFill>
                  <a:srgbClr val="006B01"/>
                </a:solidFill>
                <a:ea typeface="Arial" charset="0"/>
              </a:rPr>
              <a:t>data</a:t>
            </a:r>
            <a:r>
              <a:rPr lang="en-US" dirty="0">
                <a:ea typeface="Arial" charset="0"/>
              </a:rPr>
              <a:t> / conduct our </a:t>
            </a:r>
            <a:r>
              <a:rPr lang="en-US" dirty="0">
                <a:solidFill>
                  <a:srgbClr val="006B01"/>
                </a:solidFill>
                <a:ea typeface="Arial" charset="0"/>
              </a:rPr>
              <a:t>processing</a:t>
            </a:r>
            <a:r>
              <a:rPr lang="en-US" dirty="0">
                <a:ea typeface="Arial" charset="0"/>
              </a:rPr>
              <a:t> / use our </a:t>
            </a:r>
            <a:r>
              <a:rPr lang="en-US" dirty="0">
                <a:solidFill>
                  <a:srgbClr val="006B01"/>
                </a:solidFill>
                <a:ea typeface="Arial" charset="0"/>
              </a:rPr>
              <a:t>communication</a:t>
            </a:r>
            <a:r>
              <a:rPr lang="en-US" dirty="0">
                <a:ea typeface="Arial" charset="0"/>
              </a:rPr>
              <a:t> capabilities when we want to</a:t>
            </a:r>
          </a:p>
          <a:p>
            <a:r>
              <a:rPr lang="en-US" dirty="0"/>
              <a:t>Also: no </a:t>
            </a:r>
            <a:r>
              <a:rPr lang="en-US" i="1" dirty="0"/>
              <a:t>additional</a:t>
            </a:r>
            <a:r>
              <a:rPr lang="en-US" dirty="0"/>
              <a:t> traffic other than ours …</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19</a:t>
            </a:fld>
            <a:endParaRPr lang="en-US"/>
          </a:p>
        </p:txBody>
      </p:sp>
    </p:spTree>
    <p:extLst>
      <p:ext uri="{BB962C8B-B14F-4D97-AF65-F5344CB8AC3E}">
        <p14:creationId xmlns:p14="http://schemas.microsoft.com/office/powerpoint/2010/main" val="2176546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99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8992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148992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489923">
                                            <p:txEl>
                                              <p:pRg st="1" end="1"/>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99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489923">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48992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489923">
                                            <p:txEl>
                                              <p:pRg st="3" end="3"/>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899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8992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89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99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solidFill>
                  <a:schemeClr val="tx1"/>
                </a:solidFill>
              </a:rPr>
              <a:t>Networking basics</a:t>
            </a:r>
          </a:p>
          <a:p>
            <a:r>
              <a:rPr lang="en-US" dirty="0"/>
              <a:t>Networking attacks</a:t>
            </a:r>
          </a:p>
          <a:p>
            <a:pPr lvl="1"/>
            <a:r>
              <a:rPr lang="en-US" dirty="0"/>
              <a:t>Eavesdropping, sniffing</a:t>
            </a:r>
          </a:p>
          <a:p>
            <a:pPr lvl="1"/>
            <a:r>
              <a:rPr lang="en-US" dirty="0"/>
              <a:t>Spoofing</a:t>
            </a:r>
          </a:p>
          <a:p>
            <a:pPr lvl="1"/>
            <a:r>
              <a:rPr lang="en-US" dirty="0"/>
              <a:t>Session Hijacking</a:t>
            </a:r>
          </a:p>
          <a:p>
            <a:pPr lvl="1"/>
            <a:r>
              <a:rPr lang="en-US" dirty="0"/>
              <a:t>DNS Cache poisoning</a:t>
            </a:r>
          </a:p>
          <a:p>
            <a:r>
              <a:rPr lang="en-US" dirty="0"/>
              <a:t>Denial of Service (</a:t>
            </a:r>
            <a:r>
              <a:rPr lang="en-US" dirty="0" err="1"/>
              <a:t>DoS</a:t>
            </a:r>
            <a:r>
              <a:rPr lang="en-US" dirty="0"/>
              <a:t>)</a:t>
            </a:r>
          </a:p>
          <a:p>
            <a:pPr lvl="1"/>
            <a:r>
              <a:rPr lang="en-US" dirty="0"/>
              <a:t>SYN flooding</a:t>
            </a:r>
          </a:p>
        </p:txBody>
      </p:sp>
      <p:sp>
        <p:nvSpPr>
          <p:cNvPr id="5" name="Footer Placeholder 4"/>
          <p:cNvSpPr>
            <a:spLocks noGrp="1"/>
          </p:cNvSpPr>
          <p:nvPr>
            <p:ph type="ftr" sz="quarter" idx="11"/>
          </p:nvPr>
        </p:nvSpPr>
        <p:spPr/>
        <p:txBody>
          <a:bodyPr/>
          <a:lstStyle/>
          <a:p>
            <a:r>
              <a:rPr lang="en-US"/>
              <a:t>Marco Canini, © 2020</a:t>
            </a:r>
          </a:p>
        </p:txBody>
      </p:sp>
      <p:sp>
        <p:nvSpPr>
          <p:cNvPr id="6" name="Slide Number Placeholder 5"/>
          <p:cNvSpPr>
            <a:spLocks noGrp="1"/>
          </p:cNvSpPr>
          <p:nvPr>
            <p:ph type="sldNum" sz="quarter" idx="12"/>
          </p:nvPr>
        </p:nvSpPr>
        <p:spPr/>
        <p:txBody>
          <a:bodyPr/>
          <a:lstStyle/>
          <a:p>
            <a:fld id="{BBEF75CB-9FBF-624C-BFC9-BB488B6AAB9C}" type="slidenum">
              <a:rPr lang="en-US" smtClean="0"/>
              <a:pPr/>
              <a:t>2</a:t>
            </a:fld>
            <a:endParaRPr lang="en-US"/>
          </a:p>
        </p:txBody>
      </p:sp>
    </p:spTree>
    <p:extLst>
      <p:ext uri="{BB962C8B-B14F-4D97-AF65-F5344CB8AC3E}">
        <p14:creationId xmlns:p14="http://schemas.microsoft.com/office/powerpoint/2010/main" val="2761032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Layers 1 &amp; 2: General Threats?</a:t>
            </a:r>
          </a:p>
        </p:txBody>
      </p:sp>
      <p:grpSp>
        <p:nvGrpSpPr>
          <p:cNvPr id="33795" name="Group 3"/>
          <p:cNvGrpSpPr>
            <a:grpSpLocks/>
          </p:cNvGrpSpPr>
          <p:nvPr/>
        </p:nvGrpSpPr>
        <p:grpSpPr bwMode="auto">
          <a:xfrm>
            <a:off x="2286000" y="2530475"/>
            <a:ext cx="2832100" cy="2616200"/>
            <a:chOff x="3024" y="2208"/>
            <a:chExt cx="1784" cy="1648"/>
          </a:xfrm>
        </p:grpSpPr>
        <p:sp>
          <p:nvSpPr>
            <p:cNvPr id="33798" name="Rectangle 4"/>
            <p:cNvSpPr>
              <a:spLocks noChangeArrowheads="1"/>
            </p:cNvSpPr>
            <p:nvPr/>
          </p:nvSpPr>
          <p:spPr bwMode="auto">
            <a:xfrm>
              <a:off x="3253" y="2217"/>
              <a:ext cx="1555" cy="233"/>
            </a:xfrm>
            <a:prstGeom prst="rect">
              <a:avLst/>
            </a:prstGeom>
            <a:solidFill>
              <a:srgbClr val="FFCC99"/>
            </a:solidFill>
            <a:ln w="31750">
              <a:solidFill>
                <a:schemeClr val="tx1"/>
              </a:solidFill>
              <a:miter lim="800000"/>
              <a:headEnd/>
              <a:tailEnd/>
            </a:ln>
          </p:spPr>
          <p:txBody>
            <a:bodyPr anchor="ctr">
              <a:spAutoFit/>
            </a:bodyPr>
            <a:lstStyle/>
            <a:p>
              <a:pPr algn="ctr"/>
              <a:r>
                <a:rPr lang="en-US" b="1">
                  <a:latin typeface="Tahoma"/>
                  <a:cs typeface="Tahoma"/>
                </a:rPr>
                <a:t>Application</a:t>
              </a:r>
            </a:p>
          </p:txBody>
        </p:sp>
        <p:sp>
          <p:nvSpPr>
            <p:cNvPr id="33799" name="Rectangle 5"/>
            <p:cNvSpPr>
              <a:spLocks noChangeArrowheads="1"/>
            </p:cNvSpPr>
            <p:nvPr/>
          </p:nvSpPr>
          <p:spPr bwMode="auto">
            <a:xfrm>
              <a:off x="3253" y="2501"/>
              <a:ext cx="1555" cy="256"/>
            </a:xfrm>
            <a:prstGeom prst="rect">
              <a:avLst/>
            </a:prstGeom>
            <a:solidFill>
              <a:srgbClr val="FFCC99"/>
            </a:solidFill>
            <a:ln w="31750">
              <a:solidFill>
                <a:schemeClr val="tx1"/>
              </a:solidFill>
              <a:miter lim="800000"/>
              <a:headEnd/>
              <a:tailEnd/>
            </a:ln>
          </p:spPr>
          <p:txBody>
            <a:bodyPr anchor="ctr"/>
            <a:lstStyle/>
            <a:p>
              <a:pPr algn="ctr"/>
              <a:r>
                <a:rPr lang="en-US" b="1">
                  <a:latin typeface="Tahoma"/>
                  <a:cs typeface="Tahoma"/>
                </a:rPr>
                <a:t>Transport</a:t>
              </a:r>
            </a:p>
          </p:txBody>
        </p:sp>
        <p:sp>
          <p:nvSpPr>
            <p:cNvPr id="33800" name="Rectangle 6"/>
            <p:cNvSpPr>
              <a:spLocks noChangeArrowheads="1"/>
            </p:cNvSpPr>
            <p:nvPr/>
          </p:nvSpPr>
          <p:spPr bwMode="auto">
            <a:xfrm>
              <a:off x="3253" y="2795"/>
              <a:ext cx="1555" cy="256"/>
            </a:xfrm>
            <a:prstGeom prst="rect">
              <a:avLst/>
            </a:prstGeom>
            <a:solidFill>
              <a:srgbClr val="FFCC99"/>
            </a:solidFill>
            <a:ln w="31750">
              <a:solidFill>
                <a:schemeClr val="tx1"/>
              </a:solidFill>
              <a:miter lim="800000"/>
              <a:headEnd/>
              <a:tailEnd/>
            </a:ln>
          </p:spPr>
          <p:txBody>
            <a:bodyPr anchor="ctr"/>
            <a:lstStyle/>
            <a:p>
              <a:pPr algn="ctr"/>
              <a:r>
                <a:rPr lang="en-US" b="1">
                  <a:latin typeface="Tahoma"/>
                  <a:cs typeface="Tahoma"/>
                </a:rPr>
                <a:t>(Inter)Network</a:t>
              </a:r>
            </a:p>
          </p:txBody>
        </p:sp>
        <p:sp>
          <p:nvSpPr>
            <p:cNvPr id="33801" name="Rectangle 7"/>
            <p:cNvSpPr>
              <a:spLocks noChangeArrowheads="1"/>
            </p:cNvSpPr>
            <p:nvPr/>
          </p:nvSpPr>
          <p:spPr bwMode="auto">
            <a:xfrm>
              <a:off x="3253" y="3110"/>
              <a:ext cx="1555" cy="256"/>
            </a:xfrm>
            <a:prstGeom prst="rect">
              <a:avLst/>
            </a:prstGeom>
            <a:solidFill>
              <a:srgbClr val="0000FF">
                <a:alpha val="50195"/>
              </a:srgbClr>
            </a:solidFill>
            <a:ln w="31750">
              <a:solidFill>
                <a:schemeClr val="tx1"/>
              </a:solidFill>
              <a:miter lim="800000"/>
              <a:headEnd/>
              <a:tailEnd/>
            </a:ln>
          </p:spPr>
          <p:txBody>
            <a:bodyPr anchor="ctr"/>
            <a:lstStyle/>
            <a:p>
              <a:pPr algn="ctr"/>
              <a:r>
                <a:rPr lang="en-US" b="1">
                  <a:latin typeface="Tahoma"/>
                  <a:cs typeface="Tahoma"/>
                </a:rPr>
                <a:t>Link</a:t>
              </a:r>
            </a:p>
          </p:txBody>
        </p:sp>
        <p:sp>
          <p:nvSpPr>
            <p:cNvPr id="33802" name="Rectangle 8"/>
            <p:cNvSpPr>
              <a:spLocks noChangeArrowheads="1"/>
            </p:cNvSpPr>
            <p:nvPr/>
          </p:nvSpPr>
          <p:spPr bwMode="auto">
            <a:xfrm>
              <a:off x="3253" y="3408"/>
              <a:ext cx="1555" cy="448"/>
            </a:xfrm>
            <a:prstGeom prst="rect">
              <a:avLst/>
            </a:prstGeom>
            <a:solidFill>
              <a:srgbClr val="0000FF">
                <a:alpha val="50195"/>
              </a:srgbClr>
            </a:solidFill>
            <a:ln w="31750">
              <a:solidFill>
                <a:schemeClr val="tx1"/>
              </a:solidFill>
              <a:miter lim="800000"/>
              <a:headEnd/>
              <a:tailEnd/>
            </a:ln>
          </p:spPr>
          <p:txBody>
            <a:bodyPr anchor="ctr"/>
            <a:lstStyle/>
            <a:p>
              <a:pPr algn="ctr"/>
              <a:r>
                <a:rPr lang="en-US" b="1">
                  <a:latin typeface="Tahoma"/>
                  <a:cs typeface="Tahoma"/>
                </a:rPr>
                <a:t>Physical</a:t>
              </a:r>
            </a:p>
          </p:txBody>
        </p:sp>
        <p:sp>
          <p:nvSpPr>
            <p:cNvPr id="33803" name="Rectangle 9"/>
            <p:cNvSpPr>
              <a:spLocks noChangeArrowheads="1"/>
            </p:cNvSpPr>
            <p:nvPr/>
          </p:nvSpPr>
          <p:spPr bwMode="auto">
            <a:xfrm>
              <a:off x="3024" y="2208"/>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7</a:t>
              </a:r>
              <a:endParaRPr lang="en-US" b="0">
                <a:latin typeface="Tahoma"/>
                <a:cs typeface="Tahoma"/>
              </a:endParaRPr>
            </a:p>
          </p:txBody>
        </p:sp>
        <p:sp>
          <p:nvSpPr>
            <p:cNvPr id="33804" name="Rectangle 10"/>
            <p:cNvSpPr>
              <a:spLocks noChangeArrowheads="1"/>
            </p:cNvSpPr>
            <p:nvPr/>
          </p:nvSpPr>
          <p:spPr bwMode="auto">
            <a:xfrm>
              <a:off x="3024" y="2503"/>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dirty="0">
                  <a:solidFill>
                    <a:schemeClr val="bg2"/>
                  </a:solidFill>
                  <a:latin typeface="Tahoma"/>
                  <a:cs typeface="Tahoma"/>
                </a:rPr>
                <a:t>4</a:t>
              </a:r>
              <a:endParaRPr lang="en-US" dirty="0">
                <a:latin typeface="Tahoma"/>
                <a:cs typeface="Tahoma"/>
              </a:endParaRPr>
            </a:p>
          </p:txBody>
        </p:sp>
        <p:sp>
          <p:nvSpPr>
            <p:cNvPr id="33805" name="Rectangle 11"/>
            <p:cNvSpPr>
              <a:spLocks noChangeArrowheads="1"/>
            </p:cNvSpPr>
            <p:nvPr/>
          </p:nvSpPr>
          <p:spPr bwMode="auto">
            <a:xfrm>
              <a:off x="3024" y="2798"/>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3</a:t>
              </a:r>
              <a:endParaRPr lang="en-US">
                <a:latin typeface="Tahoma"/>
                <a:cs typeface="Tahoma"/>
              </a:endParaRPr>
            </a:p>
          </p:txBody>
        </p:sp>
        <p:sp>
          <p:nvSpPr>
            <p:cNvPr id="33806" name="Rectangle 12"/>
            <p:cNvSpPr>
              <a:spLocks noChangeArrowheads="1"/>
            </p:cNvSpPr>
            <p:nvPr/>
          </p:nvSpPr>
          <p:spPr bwMode="auto">
            <a:xfrm>
              <a:off x="3024" y="3114"/>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rgbClr val="FF0000"/>
                  </a:solidFill>
                  <a:latin typeface="Tahoma"/>
                  <a:cs typeface="Tahoma"/>
                </a:rPr>
                <a:t>2</a:t>
              </a:r>
              <a:endParaRPr lang="en-US">
                <a:latin typeface="Tahoma"/>
                <a:cs typeface="Tahoma"/>
              </a:endParaRPr>
            </a:p>
          </p:txBody>
        </p:sp>
        <p:sp>
          <p:nvSpPr>
            <p:cNvPr id="33807" name="Rectangle 13"/>
            <p:cNvSpPr>
              <a:spLocks noChangeArrowheads="1"/>
            </p:cNvSpPr>
            <p:nvPr/>
          </p:nvSpPr>
          <p:spPr bwMode="auto">
            <a:xfrm>
              <a:off x="3024" y="3507"/>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rgbClr val="FF0000"/>
                  </a:solidFill>
                  <a:latin typeface="Tahoma"/>
                  <a:cs typeface="Tahoma"/>
                </a:rPr>
                <a:t>1</a:t>
              </a:r>
              <a:endParaRPr lang="en-US">
                <a:latin typeface="Tahoma"/>
                <a:cs typeface="Tahoma"/>
              </a:endParaRPr>
            </a:p>
          </p:txBody>
        </p:sp>
      </p:grpSp>
      <p:sp>
        <p:nvSpPr>
          <p:cNvPr id="33796" name="AutoShape 14"/>
          <p:cNvSpPr>
            <a:spLocks noChangeArrowheads="1"/>
          </p:cNvSpPr>
          <p:nvPr/>
        </p:nvSpPr>
        <p:spPr bwMode="auto">
          <a:xfrm>
            <a:off x="6324600" y="4114800"/>
            <a:ext cx="3962400" cy="2298700"/>
          </a:xfrm>
          <a:prstGeom prst="wedgeRectCallout">
            <a:avLst>
              <a:gd name="adj1" fmla="val -79926"/>
              <a:gd name="adj2" fmla="val -20718"/>
            </a:avLst>
          </a:prstGeom>
          <a:noFill/>
          <a:ln w="1587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r>
              <a:rPr lang="en-US" sz="2400" dirty="0">
                <a:solidFill>
                  <a:schemeClr val="accent1"/>
                </a:solidFill>
                <a:latin typeface="Tahoma"/>
                <a:cs typeface="Tahoma"/>
              </a:rPr>
              <a:t>Encoding </a:t>
            </a:r>
            <a:r>
              <a:rPr lang="en-US" sz="2400" dirty="0">
                <a:solidFill>
                  <a:srgbClr val="0000FF"/>
                </a:solidFill>
                <a:latin typeface="Tahoma"/>
                <a:cs typeface="Tahoma"/>
              </a:rPr>
              <a:t>bits</a:t>
            </a:r>
            <a:r>
              <a:rPr lang="en-US" sz="2400" dirty="0">
                <a:solidFill>
                  <a:schemeClr val="accent1"/>
                </a:solidFill>
                <a:latin typeface="Tahoma"/>
                <a:cs typeface="Tahoma"/>
              </a:rPr>
              <a:t> to send them over a </a:t>
            </a:r>
            <a:r>
              <a:rPr lang="en-US" sz="2400" u="sng" dirty="0">
                <a:solidFill>
                  <a:schemeClr val="accent1"/>
                </a:solidFill>
                <a:latin typeface="Tahoma"/>
                <a:cs typeface="Tahoma"/>
              </a:rPr>
              <a:t>single</a:t>
            </a:r>
            <a:r>
              <a:rPr lang="en-US" sz="2400" dirty="0">
                <a:solidFill>
                  <a:schemeClr val="accent1"/>
                </a:solidFill>
                <a:latin typeface="Tahoma"/>
                <a:cs typeface="Tahoma"/>
              </a:rPr>
              <a:t> physical link</a:t>
            </a:r>
          </a:p>
          <a:p>
            <a:r>
              <a:rPr lang="en-US" sz="2400" dirty="0">
                <a:solidFill>
                  <a:schemeClr val="accent1"/>
                </a:solidFill>
                <a:latin typeface="Tahoma"/>
                <a:cs typeface="Tahoma"/>
              </a:rPr>
              <a:t>   e.g. patterns of</a:t>
            </a:r>
            <a:br>
              <a:rPr lang="en-US" sz="2400" dirty="0">
                <a:solidFill>
                  <a:schemeClr val="accent1"/>
                </a:solidFill>
                <a:latin typeface="Tahoma"/>
                <a:cs typeface="Tahoma"/>
              </a:rPr>
            </a:br>
            <a:r>
              <a:rPr lang="en-US" sz="2400" dirty="0">
                <a:solidFill>
                  <a:schemeClr val="accent1"/>
                </a:solidFill>
                <a:latin typeface="Tahoma"/>
                <a:cs typeface="Tahoma"/>
              </a:rPr>
              <a:t>     </a:t>
            </a:r>
            <a:r>
              <a:rPr lang="en-US" sz="2400" i="1" dirty="0">
                <a:solidFill>
                  <a:schemeClr val="accent1"/>
                </a:solidFill>
                <a:latin typeface="Tahoma"/>
                <a:cs typeface="Tahoma"/>
              </a:rPr>
              <a:t>voltage levels /</a:t>
            </a:r>
            <a:br>
              <a:rPr lang="en-US" sz="2400" i="1" dirty="0">
                <a:solidFill>
                  <a:schemeClr val="accent1"/>
                </a:solidFill>
                <a:latin typeface="Tahoma"/>
                <a:cs typeface="Tahoma"/>
              </a:rPr>
            </a:br>
            <a:r>
              <a:rPr lang="en-US" sz="2400" i="1" dirty="0">
                <a:solidFill>
                  <a:schemeClr val="accent1"/>
                </a:solidFill>
                <a:latin typeface="Tahoma"/>
                <a:cs typeface="Tahoma"/>
              </a:rPr>
              <a:t>     photon intensities /</a:t>
            </a:r>
            <a:br>
              <a:rPr lang="en-US" sz="2400" i="1" dirty="0">
                <a:solidFill>
                  <a:schemeClr val="accent1"/>
                </a:solidFill>
                <a:latin typeface="Tahoma"/>
                <a:cs typeface="Tahoma"/>
              </a:rPr>
            </a:br>
            <a:r>
              <a:rPr lang="en-US" sz="2400" i="1" dirty="0">
                <a:solidFill>
                  <a:schemeClr val="accent1"/>
                </a:solidFill>
                <a:latin typeface="Tahoma"/>
                <a:cs typeface="Tahoma"/>
              </a:rPr>
              <a:t>     RF modulation</a:t>
            </a:r>
            <a:endParaRPr lang="en-US" sz="2400" dirty="0">
              <a:solidFill>
                <a:schemeClr val="accent1"/>
              </a:solidFill>
              <a:latin typeface="Tahoma"/>
              <a:cs typeface="Tahoma"/>
            </a:endParaRPr>
          </a:p>
        </p:txBody>
      </p:sp>
      <p:sp>
        <p:nvSpPr>
          <p:cNvPr id="33797" name="AutoShape 15"/>
          <p:cNvSpPr>
            <a:spLocks noChangeArrowheads="1"/>
          </p:cNvSpPr>
          <p:nvPr/>
        </p:nvSpPr>
        <p:spPr bwMode="auto">
          <a:xfrm>
            <a:off x="5943600" y="1905001"/>
            <a:ext cx="4343400" cy="1927225"/>
          </a:xfrm>
          <a:prstGeom prst="wedgeRectCallout">
            <a:avLst>
              <a:gd name="adj1" fmla="val -68495"/>
              <a:gd name="adj2" fmla="val 68249"/>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p>
            <a:r>
              <a:rPr lang="en-US" sz="2400" dirty="0">
                <a:solidFill>
                  <a:schemeClr val="accent1"/>
                </a:solidFill>
                <a:latin typeface="Tahoma"/>
                <a:cs typeface="Tahoma"/>
              </a:rPr>
              <a:t>Framing and transmission of a collection of bits into individual </a:t>
            </a:r>
            <a:r>
              <a:rPr lang="en-US" sz="2400" dirty="0">
                <a:solidFill>
                  <a:srgbClr val="0000FF"/>
                </a:solidFill>
                <a:latin typeface="Tahoma"/>
                <a:cs typeface="Tahoma"/>
              </a:rPr>
              <a:t>messages</a:t>
            </a:r>
            <a:r>
              <a:rPr lang="en-US" sz="2400" dirty="0">
                <a:solidFill>
                  <a:schemeClr val="accent1"/>
                </a:solidFill>
                <a:latin typeface="Tahoma"/>
                <a:cs typeface="Tahoma"/>
              </a:rPr>
              <a:t> sent across a single </a:t>
            </a:r>
            <a:r>
              <a:rPr lang="ja-JP" altLang="en-US" sz="2400" dirty="0">
                <a:solidFill>
                  <a:schemeClr val="accent1"/>
                </a:solidFill>
                <a:latin typeface="Tahoma"/>
                <a:cs typeface="Tahoma"/>
              </a:rPr>
              <a:t>“</a:t>
            </a:r>
            <a:r>
              <a:rPr lang="en-US" sz="2400" dirty="0" err="1">
                <a:solidFill>
                  <a:schemeClr val="accent1"/>
                </a:solidFill>
                <a:latin typeface="Tahoma"/>
                <a:cs typeface="Tahoma"/>
              </a:rPr>
              <a:t>subnetwork</a:t>
            </a:r>
            <a:r>
              <a:rPr lang="ja-JP" altLang="en-US" sz="2400" dirty="0">
                <a:solidFill>
                  <a:schemeClr val="accent1"/>
                </a:solidFill>
                <a:latin typeface="Tahoma"/>
                <a:cs typeface="Tahoma"/>
              </a:rPr>
              <a:t>”</a:t>
            </a:r>
            <a:r>
              <a:rPr lang="en-US" sz="2400" dirty="0">
                <a:solidFill>
                  <a:schemeClr val="accent1"/>
                </a:solidFill>
                <a:latin typeface="Tahoma"/>
                <a:cs typeface="Tahoma"/>
              </a:rPr>
              <a:t> (one physical technology)</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20</a:t>
            </a:fld>
            <a:endParaRPr lang="en-US"/>
          </a:p>
        </p:txBody>
      </p:sp>
    </p:spTree>
    <p:extLst>
      <p:ext uri="{BB962C8B-B14F-4D97-AF65-F5344CB8AC3E}">
        <p14:creationId xmlns:p14="http://schemas.microsoft.com/office/powerpoint/2010/main" val="399737846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Physical/Link-Layer Threats: </a:t>
            </a:r>
            <a:r>
              <a:rPr lang="en-US" i="1" dirty="0"/>
              <a:t>Eavesdropping</a:t>
            </a:r>
          </a:p>
        </p:txBody>
      </p:sp>
      <p:sp>
        <p:nvSpPr>
          <p:cNvPr id="3" name="Content Placeholder 2"/>
          <p:cNvSpPr>
            <a:spLocks noGrp="1"/>
          </p:cNvSpPr>
          <p:nvPr>
            <p:ph idx="1"/>
          </p:nvPr>
        </p:nvSpPr>
        <p:spPr/>
        <p:txBody>
          <a:bodyPr/>
          <a:lstStyle/>
          <a:p>
            <a:r>
              <a:rPr lang="en-US" dirty="0"/>
              <a:t>Also termed </a:t>
            </a:r>
            <a:r>
              <a:rPr lang="en-US" i="1" dirty="0">
                <a:solidFill>
                  <a:srgbClr val="0000FF"/>
                </a:solidFill>
                <a:latin typeface="Arial" charset="0"/>
                <a:cs typeface="Arial" charset="0"/>
              </a:rPr>
              <a:t>sniffing</a:t>
            </a:r>
          </a:p>
          <a:p>
            <a:r>
              <a:rPr lang="en-US" dirty="0"/>
              <a:t>For subnets using </a:t>
            </a:r>
            <a:r>
              <a:rPr lang="en-US" dirty="0">
                <a:solidFill>
                  <a:srgbClr val="FF0000"/>
                </a:solidFill>
                <a:latin typeface="Arial" charset="0"/>
                <a:cs typeface="Arial" charset="0"/>
              </a:rPr>
              <a:t>broadcast</a:t>
            </a:r>
            <a:r>
              <a:rPr lang="en-US" dirty="0"/>
              <a:t> technologies</a:t>
            </a:r>
            <a:br>
              <a:rPr lang="en-US" dirty="0"/>
            </a:br>
            <a:r>
              <a:rPr lang="en-US" dirty="0"/>
              <a:t>(e.g., </a:t>
            </a:r>
            <a:r>
              <a:rPr lang="en-US" dirty="0" err="1"/>
              <a:t>WiFi</a:t>
            </a:r>
            <a:r>
              <a:rPr lang="en-US" dirty="0"/>
              <a:t>, some types of Ethernet), get it for “free”</a:t>
            </a:r>
          </a:p>
          <a:p>
            <a:pPr lvl="1"/>
            <a:r>
              <a:rPr lang="en-US" dirty="0"/>
              <a:t>Each attached system’s NIC (Network Interface Card) can capture any communication on the subnet</a:t>
            </a:r>
          </a:p>
        </p:txBody>
      </p:sp>
      <p:sp>
        <p:nvSpPr>
          <p:cNvPr id="5" name="Footer Placeholder 4"/>
          <p:cNvSpPr>
            <a:spLocks noGrp="1"/>
          </p:cNvSpPr>
          <p:nvPr>
            <p:ph type="ftr" sz="quarter" idx="11"/>
          </p:nvPr>
        </p:nvSpPr>
        <p:spPr/>
        <p:txBody>
          <a:bodyPr/>
          <a:lstStyle/>
          <a:p>
            <a:r>
              <a:rPr lang="en-US"/>
              <a:t>Marco Canini, © 2020</a:t>
            </a:r>
          </a:p>
        </p:txBody>
      </p:sp>
      <p:sp>
        <p:nvSpPr>
          <p:cNvPr id="6" name="Slide Number Placeholder 5"/>
          <p:cNvSpPr>
            <a:spLocks noGrp="1"/>
          </p:cNvSpPr>
          <p:nvPr>
            <p:ph type="sldNum" sz="quarter" idx="12"/>
          </p:nvPr>
        </p:nvSpPr>
        <p:spPr/>
        <p:txBody>
          <a:bodyPr/>
          <a:lstStyle/>
          <a:p>
            <a:fld id="{EC3CB770-4B24-234B-BCDD-99949A9A3C35}" type="slidenum">
              <a:rPr lang="en-US" smtClean="0"/>
              <a:pPr/>
              <a:t>21</a:t>
            </a:fld>
            <a:endParaRPr lang="en-US"/>
          </a:p>
        </p:txBody>
      </p:sp>
    </p:spTree>
    <p:extLst>
      <p:ext uri="{BB962C8B-B14F-4D97-AF65-F5344CB8AC3E}">
        <p14:creationId xmlns:p14="http://schemas.microsoft.com/office/powerpoint/2010/main" val="418383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Physical/Link-Layer Threats: Eavesdropping</a:t>
            </a:r>
          </a:p>
        </p:txBody>
      </p:sp>
      <p:sp>
        <p:nvSpPr>
          <p:cNvPr id="3" name="Content Placeholder 2"/>
          <p:cNvSpPr>
            <a:spLocks noGrp="1"/>
          </p:cNvSpPr>
          <p:nvPr>
            <p:ph idx="1"/>
          </p:nvPr>
        </p:nvSpPr>
        <p:spPr/>
        <p:txBody>
          <a:bodyPr>
            <a:normAutofit/>
          </a:bodyPr>
          <a:lstStyle/>
          <a:p>
            <a:r>
              <a:rPr lang="en-US" dirty="0">
                <a:solidFill>
                  <a:schemeClr val="bg2"/>
                </a:solidFill>
              </a:rPr>
              <a:t>Also termed </a:t>
            </a:r>
            <a:r>
              <a:rPr lang="en-US" i="1" dirty="0">
                <a:solidFill>
                  <a:schemeClr val="bg2"/>
                </a:solidFill>
              </a:rPr>
              <a:t>sniffing</a:t>
            </a:r>
          </a:p>
          <a:p>
            <a:r>
              <a:rPr lang="en-US" dirty="0">
                <a:solidFill>
                  <a:schemeClr val="bg2"/>
                </a:solidFill>
              </a:rPr>
              <a:t>For subnets using broadcast technologies</a:t>
            </a:r>
            <a:br>
              <a:rPr lang="en-US" dirty="0">
                <a:solidFill>
                  <a:schemeClr val="bg2"/>
                </a:solidFill>
              </a:rPr>
            </a:br>
            <a:r>
              <a:rPr lang="en-US" dirty="0">
                <a:solidFill>
                  <a:schemeClr val="bg2"/>
                </a:solidFill>
              </a:rPr>
              <a:t>(e.g., </a:t>
            </a:r>
            <a:r>
              <a:rPr lang="en-US" dirty="0" err="1">
                <a:solidFill>
                  <a:schemeClr val="bg2"/>
                </a:solidFill>
              </a:rPr>
              <a:t>WiFi</a:t>
            </a:r>
            <a:r>
              <a:rPr lang="en-US" dirty="0">
                <a:solidFill>
                  <a:schemeClr val="bg2"/>
                </a:solidFill>
              </a:rPr>
              <a:t>, some types of Ethernet), get it for “free”</a:t>
            </a:r>
          </a:p>
          <a:p>
            <a:pPr lvl="1"/>
            <a:r>
              <a:rPr lang="en-US" dirty="0">
                <a:solidFill>
                  <a:schemeClr val="bg2"/>
                </a:solidFill>
              </a:rPr>
              <a:t>Each attached system’s NIC (= Network Interface Card) can capture any communication on the subnet</a:t>
            </a:r>
          </a:p>
          <a:p>
            <a:r>
              <a:rPr lang="en-US" dirty="0"/>
              <a:t>For any technology, routers (and internal “switches”) can look at / export traffic they forward</a:t>
            </a:r>
          </a:p>
          <a:p>
            <a:r>
              <a:rPr lang="en-US" dirty="0"/>
              <a:t>You can also “tap” a link</a:t>
            </a:r>
          </a:p>
          <a:p>
            <a:pPr lvl="1"/>
            <a:r>
              <a:rPr lang="en-US" dirty="0"/>
              <a:t>Insert a device to mirror physical signal</a:t>
            </a:r>
          </a:p>
        </p:txBody>
      </p:sp>
      <p:sp>
        <p:nvSpPr>
          <p:cNvPr id="5" name="Footer Placeholder 4"/>
          <p:cNvSpPr>
            <a:spLocks noGrp="1"/>
          </p:cNvSpPr>
          <p:nvPr>
            <p:ph type="ftr" sz="quarter" idx="11"/>
          </p:nvPr>
        </p:nvSpPr>
        <p:spPr/>
        <p:txBody>
          <a:bodyPr/>
          <a:lstStyle/>
          <a:p>
            <a:r>
              <a:rPr lang="en-US"/>
              <a:t>Marco Canini, © 2020</a:t>
            </a:r>
          </a:p>
        </p:txBody>
      </p:sp>
      <p:sp>
        <p:nvSpPr>
          <p:cNvPr id="6" name="Slide Number Placeholder 5"/>
          <p:cNvSpPr>
            <a:spLocks noGrp="1"/>
          </p:cNvSpPr>
          <p:nvPr>
            <p:ph type="sldNum" sz="quarter" idx="12"/>
          </p:nvPr>
        </p:nvSpPr>
        <p:spPr/>
        <p:txBody>
          <a:bodyPr/>
          <a:lstStyle/>
          <a:p>
            <a:fld id="{EC3CB770-4B24-234B-BCDD-99949A9A3C35}" type="slidenum">
              <a:rPr lang="en-US" smtClean="0"/>
              <a:pPr/>
              <a:t>22</a:t>
            </a:fld>
            <a:endParaRPr lang="en-US"/>
          </a:p>
        </p:txBody>
      </p:sp>
    </p:spTree>
    <p:extLst>
      <p:ext uri="{BB962C8B-B14F-4D97-AF65-F5344CB8AC3E}">
        <p14:creationId xmlns:p14="http://schemas.microsoft.com/office/powerpoint/2010/main" val="38705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r>
              <a:rPr lang="en-US" dirty="0"/>
              <a:t>Sniffing Tools</a:t>
            </a:r>
          </a:p>
        </p:txBody>
      </p:sp>
      <p:sp>
        <p:nvSpPr>
          <p:cNvPr id="6" name="Content Placeholder 5">
            <a:extLst>
              <a:ext uri="{FF2B5EF4-FFF2-40B4-BE49-F238E27FC236}">
                <a16:creationId xmlns:a16="http://schemas.microsoft.com/office/drawing/2014/main" id="{7487989D-56BD-E34B-8E5C-574496CD06D7}"/>
              </a:ext>
            </a:extLst>
          </p:cNvPr>
          <p:cNvSpPr>
            <a:spLocks noGrp="1"/>
          </p:cNvSpPr>
          <p:nvPr>
            <p:ph idx="1"/>
          </p:nvPr>
        </p:nvSpPr>
        <p:spPr/>
        <p:txBody>
          <a:bodyPr/>
          <a:lstStyle/>
          <a:p>
            <a:r>
              <a:rPr lang="en-US" dirty="0"/>
              <a:t>Some handy tools for sniffing</a:t>
            </a:r>
          </a:p>
          <a:p>
            <a:pPr lvl="1"/>
            <a:r>
              <a:rPr lang="en-US" dirty="0" err="1"/>
              <a:t>tcpdump</a:t>
            </a:r>
            <a:r>
              <a:rPr lang="en-US" dirty="0"/>
              <a:t> / </a:t>
            </a:r>
            <a:r>
              <a:rPr lang="en-US" dirty="0" err="1"/>
              <a:t>windump</a:t>
            </a:r>
            <a:r>
              <a:rPr lang="en-US" dirty="0"/>
              <a:t> (low-level ASCII printout)</a:t>
            </a:r>
          </a:p>
          <a:p>
            <a:pPr lvl="1"/>
            <a:r>
              <a:rPr lang="en-US" dirty="0"/>
              <a:t>Wireshark (GUI for displaying 800+ protocols)</a:t>
            </a:r>
          </a:p>
          <a:p>
            <a:endParaRPr lang="en-US" dirty="0"/>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23</a:t>
            </a:fld>
            <a:endParaRPr lang="en-US"/>
          </a:p>
        </p:txBody>
      </p:sp>
      <p:pic>
        <p:nvPicPr>
          <p:cNvPr id="2" name="Picture 1"/>
          <p:cNvPicPr>
            <a:picLocks noChangeAspect="1"/>
          </p:cNvPicPr>
          <p:nvPr/>
        </p:nvPicPr>
        <p:blipFill>
          <a:blip r:embed="rId3"/>
          <a:stretch>
            <a:fillRect/>
          </a:stretch>
        </p:blipFill>
        <p:spPr>
          <a:xfrm>
            <a:off x="3505200" y="2901588"/>
            <a:ext cx="7088716" cy="3521997"/>
          </a:xfrm>
          <a:prstGeom prst="rect">
            <a:avLst/>
          </a:prstGeom>
        </p:spPr>
      </p:pic>
    </p:spTree>
    <p:extLst>
      <p:ext uri="{BB962C8B-B14F-4D97-AF65-F5344CB8AC3E}">
        <p14:creationId xmlns:p14="http://schemas.microsoft.com/office/powerpoint/2010/main" val="1276895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Physical/Link-Layer Threats: Disruption</a:t>
            </a:r>
            <a:br>
              <a:rPr lang="en-US" dirty="0"/>
            </a:br>
            <a:endParaRPr lang="en-US" dirty="0"/>
          </a:p>
        </p:txBody>
      </p:sp>
      <p:sp>
        <p:nvSpPr>
          <p:cNvPr id="7" name="Rectangle 2"/>
          <p:cNvSpPr>
            <a:spLocks noGrp="1" noChangeArrowheads="1"/>
          </p:cNvSpPr>
          <p:nvPr>
            <p:ph idx="1"/>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fontAlgn="base">
              <a:lnSpc>
                <a:spcPct val="90000"/>
              </a:lnSpc>
              <a:spcAft>
                <a:spcPct val="0"/>
              </a:spcAft>
            </a:pPr>
            <a:r>
              <a:rPr lang="en-US" dirty="0"/>
              <a:t>With physical access to a </a:t>
            </a:r>
            <a:r>
              <a:rPr lang="en-US" dirty="0" err="1"/>
              <a:t>subnetwork</a:t>
            </a:r>
            <a:r>
              <a:rPr lang="en-US" dirty="0"/>
              <a:t>, attacker can</a:t>
            </a:r>
          </a:p>
          <a:p>
            <a:pPr lvl="1" fontAlgn="base">
              <a:lnSpc>
                <a:spcPct val="90000"/>
              </a:lnSpc>
              <a:spcAft>
                <a:spcPct val="0"/>
              </a:spcAft>
            </a:pPr>
            <a:r>
              <a:rPr lang="en-US" dirty="0">
                <a:solidFill>
                  <a:srgbClr val="FF0000"/>
                </a:solidFill>
              </a:rPr>
              <a:t>Overwhelm</a:t>
            </a:r>
            <a:r>
              <a:rPr lang="en-US" dirty="0"/>
              <a:t> its signaling</a:t>
            </a:r>
          </a:p>
          <a:p>
            <a:pPr lvl="2" fontAlgn="base">
              <a:lnSpc>
                <a:spcPct val="90000"/>
              </a:lnSpc>
              <a:spcAft>
                <a:spcPct val="0"/>
              </a:spcAft>
            </a:pPr>
            <a:r>
              <a:rPr lang="en-US" dirty="0"/>
              <a:t>E.g., jam </a:t>
            </a:r>
            <a:r>
              <a:rPr lang="en-US" dirty="0" err="1"/>
              <a:t>WiFi’s</a:t>
            </a:r>
            <a:r>
              <a:rPr lang="en-US" dirty="0"/>
              <a:t> RF</a:t>
            </a:r>
          </a:p>
          <a:p>
            <a:pPr lvl="1" fontAlgn="base">
              <a:lnSpc>
                <a:spcPct val="90000"/>
              </a:lnSpc>
              <a:spcAft>
                <a:spcPct val="0"/>
              </a:spcAft>
            </a:pPr>
            <a:r>
              <a:rPr lang="en-US" dirty="0"/>
              <a:t>Send messages that </a:t>
            </a:r>
            <a:r>
              <a:rPr lang="en-US" dirty="0">
                <a:solidFill>
                  <a:srgbClr val="FF0000"/>
                </a:solidFill>
              </a:rPr>
              <a:t>violate</a:t>
            </a:r>
            <a:r>
              <a:rPr lang="en-US" dirty="0"/>
              <a:t> the protocol’s </a:t>
            </a:r>
            <a:r>
              <a:rPr lang="en-US" dirty="0">
                <a:solidFill>
                  <a:srgbClr val="FF0000"/>
                </a:solidFill>
              </a:rPr>
              <a:t>rules</a:t>
            </a:r>
          </a:p>
          <a:p>
            <a:pPr lvl="2" fontAlgn="base">
              <a:lnSpc>
                <a:spcPct val="90000"/>
              </a:lnSpc>
              <a:spcAft>
                <a:spcPct val="0"/>
              </a:spcAft>
            </a:pPr>
            <a:r>
              <a:rPr lang="en-US" dirty="0"/>
              <a:t>E.g., send messages &gt; maximum allowed size, sever timing synchronization, ignore fairness rules</a:t>
            </a:r>
          </a:p>
          <a:p>
            <a:pPr fontAlgn="base">
              <a:lnSpc>
                <a:spcPct val="90000"/>
              </a:lnSpc>
              <a:spcAft>
                <a:spcPct val="0"/>
              </a:spcAft>
            </a:pPr>
            <a:r>
              <a:rPr lang="en-US" dirty="0"/>
              <a:t>Routers &amp; switches can simply</a:t>
            </a:r>
            <a:r>
              <a:rPr lang="en-US" altLang="ja-JP" dirty="0"/>
              <a:t> “</a:t>
            </a:r>
            <a:r>
              <a:rPr lang="en-US" dirty="0"/>
              <a:t>drop” traffic</a:t>
            </a:r>
          </a:p>
          <a:p>
            <a:pPr fontAlgn="base">
              <a:lnSpc>
                <a:spcPct val="90000"/>
              </a:lnSpc>
              <a:spcAft>
                <a:spcPct val="0"/>
              </a:spcAft>
            </a:pPr>
            <a:r>
              <a:rPr lang="en-US" dirty="0"/>
              <a:t>There</a:t>
            </a:r>
            <a:r>
              <a:rPr lang="en-US" altLang="ja-JP" dirty="0"/>
              <a:t>’</a:t>
            </a:r>
            <a:r>
              <a:rPr lang="en-US" dirty="0"/>
              <a:t>s also the heavy-handed approach … cut the cable!</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24</a:t>
            </a:fld>
            <a:endParaRPr lang="en-US"/>
          </a:p>
        </p:txBody>
      </p:sp>
    </p:spTree>
    <p:extLst>
      <p:ext uri="{BB962C8B-B14F-4D97-AF65-F5344CB8AC3E}">
        <p14:creationId xmlns:p14="http://schemas.microsoft.com/office/powerpoint/2010/main" val="38327126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Physical/Link-Layer Threats: Spoofing</a:t>
            </a:r>
            <a:br>
              <a:rPr lang="en-US" i="1" dirty="0"/>
            </a:br>
            <a:endParaRPr lang="en-US" i="1" dirty="0"/>
          </a:p>
        </p:txBody>
      </p:sp>
      <p:sp>
        <p:nvSpPr>
          <p:cNvPr id="8" name="Rectangle 2"/>
          <p:cNvSpPr>
            <a:spLocks noGrp="1" noChangeArrowheads="1"/>
          </p:cNvSpPr>
          <p:nvPr>
            <p:ph idx="1"/>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fontAlgn="base">
              <a:lnSpc>
                <a:spcPct val="90000"/>
              </a:lnSpc>
              <a:spcAft>
                <a:spcPct val="0"/>
              </a:spcAft>
            </a:pPr>
            <a:r>
              <a:rPr lang="en-US" dirty="0"/>
              <a:t>With physical access to a </a:t>
            </a:r>
            <a:r>
              <a:rPr lang="en-US" dirty="0" err="1"/>
              <a:t>subnetwork</a:t>
            </a:r>
            <a:r>
              <a:rPr lang="en-US" dirty="0"/>
              <a:t>, attacker can create any message they like</a:t>
            </a:r>
          </a:p>
          <a:p>
            <a:pPr lvl="1" fontAlgn="base">
              <a:lnSpc>
                <a:spcPct val="90000"/>
              </a:lnSpc>
              <a:spcAft>
                <a:spcPct val="0"/>
              </a:spcAft>
            </a:pPr>
            <a:r>
              <a:rPr lang="en-US" dirty="0"/>
              <a:t>When with a bogus source address: </a:t>
            </a:r>
            <a:r>
              <a:rPr lang="en-US" dirty="0">
                <a:solidFill>
                  <a:srgbClr val="0000FF"/>
                </a:solidFill>
              </a:rPr>
              <a:t>spoofing</a:t>
            </a:r>
          </a:p>
          <a:p>
            <a:pPr fontAlgn="base">
              <a:lnSpc>
                <a:spcPct val="90000"/>
              </a:lnSpc>
              <a:spcAft>
                <a:spcPct val="0"/>
              </a:spcAft>
            </a:pPr>
            <a:r>
              <a:rPr lang="en-US" dirty="0"/>
              <a:t>When using a typical computer, may require root/administrator to have full freedom</a:t>
            </a:r>
          </a:p>
          <a:p>
            <a:pPr fontAlgn="base">
              <a:lnSpc>
                <a:spcPct val="90000"/>
              </a:lnSpc>
              <a:spcAft>
                <a:spcPct val="0"/>
              </a:spcAft>
            </a:pPr>
            <a:r>
              <a:rPr lang="en-US" dirty="0"/>
              <a:t>Particularly powerful when combined with </a:t>
            </a:r>
            <a:r>
              <a:rPr lang="en-US" dirty="0">
                <a:solidFill>
                  <a:srgbClr val="FF0000"/>
                </a:solidFill>
              </a:rPr>
              <a:t>eavesdropping</a:t>
            </a:r>
          </a:p>
          <a:p>
            <a:pPr lvl="1" fontAlgn="base">
              <a:lnSpc>
                <a:spcPct val="90000"/>
              </a:lnSpc>
              <a:spcAft>
                <a:spcPct val="0"/>
              </a:spcAft>
            </a:pPr>
            <a:r>
              <a:rPr lang="en-US" dirty="0"/>
              <a:t>Because attacker can understand exact state of victim</a:t>
            </a:r>
            <a:r>
              <a:rPr lang="en-US" altLang="ja-JP" dirty="0"/>
              <a:t>’</a:t>
            </a:r>
            <a:r>
              <a:rPr lang="en-US" dirty="0"/>
              <a:t>s communication and craft their spoofed traffic to match it</a:t>
            </a:r>
          </a:p>
          <a:p>
            <a:pPr lvl="1" fontAlgn="base">
              <a:lnSpc>
                <a:spcPct val="90000"/>
              </a:lnSpc>
              <a:spcAft>
                <a:spcPct val="0"/>
              </a:spcAft>
            </a:pPr>
            <a:r>
              <a:rPr lang="en-US" dirty="0"/>
              <a:t>Spoofing w/o eavesdropping = </a:t>
            </a:r>
            <a:r>
              <a:rPr lang="en-US" dirty="0">
                <a:solidFill>
                  <a:srgbClr val="0000FF"/>
                </a:solidFill>
              </a:rPr>
              <a:t>blind spoofing</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25</a:t>
            </a:fld>
            <a:endParaRPr lang="en-US"/>
          </a:p>
        </p:txBody>
      </p:sp>
    </p:spTree>
    <p:extLst>
      <p:ext uri="{BB962C8B-B14F-4D97-AF65-F5344CB8AC3E}">
        <p14:creationId xmlns:p14="http://schemas.microsoft.com/office/powerpoint/2010/main" val="6704510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dirty="0"/>
              <a:t>ARP Spoofing</a:t>
            </a:r>
          </a:p>
        </p:txBody>
      </p:sp>
      <p:sp>
        <p:nvSpPr>
          <p:cNvPr id="434179" name="Rectangle 3"/>
          <p:cNvSpPr>
            <a:spLocks noGrp="1" noChangeArrowheads="1"/>
          </p:cNvSpPr>
          <p:nvPr>
            <p:ph idx="1"/>
          </p:nvPr>
        </p:nvSpPr>
        <p:spPr/>
        <p:txBody>
          <a:bodyPr anchor="ctr"/>
          <a:lstStyle/>
          <a:p>
            <a:r>
              <a:rPr lang="en-US" dirty="0"/>
              <a:t>Recall: ARP maps between IP addresses and hardware addresses</a:t>
            </a:r>
          </a:p>
          <a:p>
            <a:r>
              <a:rPr lang="en-US" dirty="0"/>
              <a:t>ARP is very simple and </a:t>
            </a:r>
            <a:r>
              <a:rPr lang="en-US" dirty="0">
                <a:solidFill>
                  <a:schemeClr val="accent2"/>
                </a:solidFill>
              </a:rPr>
              <a:t>insecure</a:t>
            </a:r>
            <a:endParaRPr lang="en-US" dirty="0"/>
          </a:p>
          <a:p>
            <a:pPr lvl="1"/>
            <a:r>
              <a:rPr lang="en-US" dirty="0"/>
              <a:t>client: who knows the Ethernet address of 1.2.3.4?</a:t>
            </a:r>
          </a:p>
          <a:p>
            <a:pPr lvl="1"/>
            <a:r>
              <a:rPr lang="en-US" dirty="0"/>
              <a:t>anybody: 1.2.3.4 has Ethernet address 01:02:03:04:05:06</a:t>
            </a:r>
          </a:p>
          <a:p>
            <a:r>
              <a:rPr lang="en-US" dirty="0"/>
              <a:t>It is </a:t>
            </a:r>
            <a:r>
              <a:rPr lang="en-US" dirty="0">
                <a:solidFill>
                  <a:schemeClr val="accent2"/>
                </a:solidFill>
              </a:rPr>
              <a:t>easy to forge responses</a:t>
            </a:r>
            <a:r>
              <a:rPr lang="en-US" dirty="0"/>
              <a:t> (even non-solicited) to redirect traffic!</a:t>
            </a:r>
          </a:p>
        </p:txBody>
      </p:sp>
      <p:sp>
        <p:nvSpPr>
          <p:cNvPr id="3" name="Footer Placeholder 2"/>
          <p:cNvSpPr>
            <a:spLocks noGrp="1"/>
          </p:cNvSpPr>
          <p:nvPr>
            <p:ph type="ftr" sz="quarter" idx="11"/>
          </p:nvPr>
        </p:nvSpPr>
        <p:spPr/>
        <p:txBody>
          <a:bodyPr/>
          <a:lstStyle/>
          <a:p>
            <a:r>
              <a:rPr lang="en-US"/>
              <a:t>Marco Canini, © 2020</a:t>
            </a:r>
          </a:p>
        </p:txBody>
      </p:sp>
      <p:sp>
        <p:nvSpPr>
          <p:cNvPr id="4" name="Slide Number Placeholder 3"/>
          <p:cNvSpPr>
            <a:spLocks noGrp="1"/>
          </p:cNvSpPr>
          <p:nvPr>
            <p:ph type="sldNum" sz="quarter" idx="12"/>
          </p:nvPr>
        </p:nvSpPr>
        <p:spPr/>
        <p:txBody>
          <a:bodyPr/>
          <a:lstStyle/>
          <a:p>
            <a:fld id="{EC3CB770-4B24-234B-BCDD-99949A9A3C35}" type="slidenum">
              <a:rPr lang="en-US" smtClean="0"/>
              <a:pPr/>
              <a:t>26</a:t>
            </a:fld>
            <a:endParaRPr lang="en-US"/>
          </a:p>
        </p:txBody>
      </p:sp>
    </p:spTree>
    <p:extLst>
      <p:ext uri="{BB962C8B-B14F-4D97-AF65-F5344CB8AC3E}">
        <p14:creationId xmlns:p14="http://schemas.microsoft.com/office/powerpoint/2010/main" val="266304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3417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417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34179">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43417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34179">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43417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34179">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4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Spoofing Considerations</a:t>
            </a:r>
          </a:p>
        </p:txBody>
      </p:sp>
      <p:sp>
        <p:nvSpPr>
          <p:cNvPr id="7" name="Rectangle 2"/>
          <p:cNvSpPr>
            <a:spLocks noGrp="1" noChangeArrowheads="1"/>
          </p:cNvSpPr>
          <p:nvPr>
            <p:ph idx="1"/>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base">
              <a:lnSpc>
                <a:spcPct val="90000"/>
              </a:lnSpc>
              <a:spcAft>
                <a:spcPct val="0"/>
              </a:spcAft>
            </a:pPr>
            <a:r>
              <a:rPr lang="en-US" dirty="0"/>
              <a:t>“On path” attackers can see victim</a:t>
            </a:r>
            <a:r>
              <a:rPr lang="en-US" altLang="ja-JP" dirty="0"/>
              <a:t>’</a:t>
            </a:r>
            <a:r>
              <a:rPr lang="en-US" dirty="0"/>
              <a:t>s traffic </a:t>
            </a:r>
            <a:r>
              <a:rPr lang="en-US" dirty="0">
                <a:sym typeface="Symbol" charset="0"/>
              </a:rPr>
              <a:t> spoofing is easy</a:t>
            </a:r>
          </a:p>
          <a:p>
            <a:pPr fontAlgn="base">
              <a:lnSpc>
                <a:spcPct val="90000"/>
              </a:lnSpc>
              <a:spcAft>
                <a:spcPct val="0"/>
              </a:spcAft>
            </a:pPr>
            <a:r>
              <a:rPr lang="en-US" altLang="ja-JP" dirty="0">
                <a:sym typeface="Symbol" charset="0"/>
              </a:rPr>
              <a:t>“</a:t>
            </a:r>
            <a:r>
              <a:rPr lang="en-US" dirty="0">
                <a:sym typeface="Symbol" charset="0"/>
              </a:rPr>
              <a:t>Off path” attackers can</a:t>
            </a:r>
            <a:r>
              <a:rPr lang="en-US" altLang="ja-JP" dirty="0">
                <a:sym typeface="Symbol" charset="0"/>
              </a:rPr>
              <a:t>’</a:t>
            </a:r>
            <a:r>
              <a:rPr lang="en-US" dirty="0">
                <a:sym typeface="Symbol" charset="0"/>
              </a:rPr>
              <a:t>t see victim</a:t>
            </a:r>
            <a:r>
              <a:rPr lang="en-US" altLang="ja-JP" dirty="0">
                <a:sym typeface="Symbol" charset="0"/>
              </a:rPr>
              <a:t>’</a:t>
            </a:r>
            <a:r>
              <a:rPr lang="en-US" dirty="0">
                <a:sym typeface="Symbol" charset="0"/>
              </a:rPr>
              <a:t>s traffic</a:t>
            </a:r>
          </a:p>
          <a:p>
            <a:pPr lvl="1" fontAlgn="base">
              <a:lnSpc>
                <a:spcPct val="90000"/>
              </a:lnSpc>
              <a:spcAft>
                <a:spcPct val="0"/>
              </a:spcAft>
            </a:pPr>
            <a:r>
              <a:rPr lang="en-US" dirty="0"/>
              <a:t>They have to resort to blind spoofing</a:t>
            </a:r>
          </a:p>
          <a:p>
            <a:pPr lvl="1" fontAlgn="base">
              <a:lnSpc>
                <a:spcPct val="90000"/>
              </a:lnSpc>
              <a:spcAft>
                <a:spcPct val="0"/>
              </a:spcAft>
            </a:pPr>
            <a:r>
              <a:rPr lang="en-US" dirty="0"/>
              <a:t>Often must guess/infer header values to succeed</a:t>
            </a:r>
          </a:p>
          <a:p>
            <a:pPr lvl="2" fontAlgn="base">
              <a:lnSpc>
                <a:spcPct val="90000"/>
              </a:lnSpc>
              <a:spcAft>
                <a:spcPct val="0"/>
              </a:spcAft>
            </a:pPr>
            <a:r>
              <a:rPr lang="en-US" dirty="0"/>
              <a:t>We then care about work factor: how hard is this</a:t>
            </a:r>
          </a:p>
          <a:p>
            <a:pPr lvl="1" fontAlgn="base">
              <a:lnSpc>
                <a:spcPct val="90000"/>
              </a:lnSpc>
              <a:spcAft>
                <a:spcPct val="0"/>
              </a:spcAft>
            </a:pPr>
            <a:r>
              <a:rPr lang="en-US" dirty="0"/>
              <a:t>But sometimes they can just brute force</a:t>
            </a:r>
          </a:p>
          <a:p>
            <a:pPr lvl="2" fontAlgn="base">
              <a:lnSpc>
                <a:spcPct val="90000"/>
              </a:lnSpc>
              <a:spcAft>
                <a:spcPct val="0"/>
              </a:spcAft>
            </a:pPr>
            <a:r>
              <a:rPr lang="en-US" dirty="0"/>
              <a:t>E.g., 16-bit value: just try all 65,536 possibilities!</a:t>
            </a:r>
          </a:p>
          <a:p>
            <a:pPr fontAlgn="base">
              <a:lnSpc>
                <a:spcPct val="90000"/>
              </a:lnSpc>
              <a:spcAft>
                <a:spcPct val="0"/>
              </a:spcAft>
            </a:pPr>
            <a:r>
              <a:rPr lang="en-US" dirty="0"/>
              <a:t>When we say an attacker </a:t>
            </a:r>
            <a:r>
              <a:rPr lang="en-US" altLang="ja-JP" dirty="0"/>
              <a:t>“</a:t>
            </a:r>
            <a:r>
              <a:rPr lang="en-US" dirty="0"/>
              <a:t>can spoof”, we usually mean </a:t>
            </a:r>
            <a:r>
              <a:rPr lang="en-US" altLang="ja-JP" dirty="0"/>
              <a:t>“</a:t>
            </a:r>
            <a:r>
              <a:rPr lang="en-US" dirty="0"/>
              <a:t>with reasonable chance of success”</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27</a:t>
            </a:fld>
            <a:endParaRPr lang="en-US"/>
          </a:p>
        </p:txBody>
      </p:sp>
    </p:spTree>
    <p:extLst>
      <p:ext uri="{BB962C8B-B14F-4D97-AF65-F5344CB8AC3E}">
        <p14:creationId xmlns:p14="http://schemas.microsoft.com/office/powerpoint/2010/main" val="181547717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6" end="6"/>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3: General Threats?</a:t>
            </a:r>
          </a:p>
        </p:txBody>
      </p:sp>
      <p:grpSp>
        <p:nvGrpSpPr>
          <p:cNvPr id="62467" name="Group 3"/>
          <p:cNvGrpSpPr>
            <a:grpSpLocks/>
          </p:cNvGrpSpPr>
          <p:nvPr/>
        </p:nvGrpSpPr>
        <p:grpSpPr bwMode="auto">
          <a:xfrm>
            <a:off x="2286000" y="2530800"/>
            <a:ext cx="2832100" cy="2616200"/>
            <a:chOff x="3024" y="2208"/>
            <a:chExt cx="1784" cy="1648"/>
          </a:xfrm>
        </p:grpSpPr>
        <p:sp>
          <p:nvSpPr>
            <p:cNvPr id="62495" name="Rectangle 4"/>
            <p:cNvSpPr>
              <a:spLocks noChangeArrowheads="1"/>
            </p:cNvSpPr>
            <p:nvPr/>
          </p:nvSpPr>
          <p:spPr bwMode="auto">
            <a:xfrm>
              <a:off x="3253" y="2217"/>
              <a:ext cx="1555" cy="233"/>
            </a:xfrm>
            <a:prstGeom prst="rect">
              <a:avLst/>
            </a:prstGeom>
            <a:solidFill>
              <a:srgbClr val="FFCC99"/>
            </a:solidFill>
            <a:ln w="31750">
              <a:solidFill>
                <a:schemeClr val="tx1"/>
              </a:solidFill>
              <a:miter lim="800000"/>
              <a:headEnd/>
              <a:tailEnd/>
            </a:ln>
          </p:spPr>
          <p:txBody>
            <a:bodyPr anchor="ctr">
              <a:spAutoFit/>
            </a:bodyPr>
            <a:lstStyle/>
            <a:p>
              <a:pPr algn="ctr"/>
              <a:r>
                <a:rPr lang="en-US" b="1">
                  <a:latin typeface="Tahoma"/>
                  <a:cs typeface="Tahoma"/>
                </a:rPr>
                <a:t>Application</a:t>
              </a:r>
            </a:p>
          </p:txBody>
        </p:sp>
        <p:sp>
          <p:nvSpPr>
            <p:cNvPr id="62496" name="Rectangle 5"/>
            <p:cNvSpPr>
              <a:spLocks noChangeArrowheads="1"/>
            </p:cNvSpPr>
            <p:nvPr/>
          </p:nvSpPr>
          <p:spPr bwMode="auto">
            <a:xfrm>
              <a:off x="3253" y="2501"/>
              <a:ext cx="1555" cy="256"/>
            </a:xfrm>
            <a:prstGeom prst="rect">
              <a:avLst/>
            </a:prstGeom>
            <a:solidFill>
              <a:srgbClr val="FFCC99"/>
            </a:solidFill>
            <a:ln w="31750">
              <a:solidFill>
                <a:schemeClr val="tx1"/>
              </a:solidFill>
              <a:miter lim="800000"/>
              <a:headEnd/>
              <a:tailEnd/>
            </a:ln>
          </p:spPr>
          <p:txBody>
            <a:bodyPr anchor="ctr"/>
            <a:lstStyle/>
            <a:p>
              <a:pPr algn="ctr"/>
              <a:r>
                <a:rPr lang="en-US" b="1">
                  <a:latin typeface="Tahoma"/>
                  <a:cs typeface="Tahoma"/>
                </a:rPr>
                <a:t>Transport</a:t>
              </a:r>
            </a:p>
          </p:txBody>
        </p:sp>
        <p:sp>
          <p:nvSpPr>
            <p:cNvPr id="62497" name="Rectangle 6"/>
            <p:cNvSpPr>
              <a:spLocks noChangeArrowheads="1"/>
            </p:cNvSpPr>
            <p:nvPr/>
          </p:nvSpPr>
          <p:spPr bwMode="auto">
            <a:xfrm>
              <a:off x="3253" y="2795"/>
              <a:ext cx="1555" cy="256"/>
            </a:xfrm>
            <a:prstGeom prst="rect">
              <a:avLst/>
            </a:prstGeom>
            <a:solidFill>
              <a:srgbClr val="FFCC99"/>
            </a:solidFill>
            <a:ln w="31750">
              <a:solidFill>
                <a:schemeClr val="tx1"/>
              </a:solidFill>
              <a:miter lim="800000"/>
              <a:headEnd/>
              <a:tailEnd/>
            </a:ln>
          </p:spPr>
          <p:txBody>
            <a:bodyPr anchor="ctr"/>
            <a:lstStyle/>
            <a:p>
              <a:pPr algn="ctr"/>
              <a:r>
                <a:rPr lang="en-US" b="1">
                  <a:latin typeface="Tahoma"/>
                  <a:cs typeface="Tahoma"/>
                </a:rPr>
                <a:t>(Inter)Network</a:t>
              </a:r>
            </a:p>
          </p:txBody>
        </p:sp>
        <p:sp>
          <p:nvSpPr>
            <p:cNvPr id="62498" name="Rectangle 7"/>
            <p:cNvSpPr>
              <a:spLocks noChangeArrowheads="1"/>
            </p:cNvSpPr>
            <p:nvPr/>
          </p:nvSpPr>
          <p:spPr bwMode="auto">
            <a:xfrm>
              <a:off x="3253" y="3110"/>
              <a:ext cx="1555" cy="256"/>
            </a:xfrm>
            <a:prstGeom prst="rect">
              <a:avLst/>
            </a:prstGeom>
            <a:solidFill>
              <a:srgbClr val="0000FF">
                <a:alpha val="50195"/>
              </a:srgbClr>
            </a:solidFill>
            <a:ln w="31750">
              <a:solidFill>
                <a:schemeClr val="tx1"/>
              </a:solidFill>
              <a:miter lim="800000"/>
              <a:headEnd/>
              <a:tailEnd/>
            </a:ln>
          </p:spPr>
          <p:txBody>
            <a:bodyPr anchor="ctr"/>
            <a:lstStyle/>
            <a:p>
              <a:pPr algn="ctr"/>
              <a:r>
                <a:rPr lang="en-US" b="1">
                  <a:latin typeface="Tahoma"/>
                  <a:cs typeface="Tahoma"/>
                </a:rPr>
                <a:t>Link</a:t>
              </a:r>
            </a:p>
          </p:txBody>
        </p:sp>
        <p:sp>
          <p:nvSpPr>
            <p:cNvPr id="62499" name="Rectangle 8"/>
            <p:cNvSpPr>
              <a:spLocks noChangeArrowheads="1"/>
            </p:cNvSpPr>
            <p:nvPr/>
          </p:nvSpPr>
          <p:spPr bwMode="auto">
            <a:xfrm>
              <a:off x="3253" y="3408"/>
              <a:ext cx="1555" cy="448"/>
            </a:xfrm>
            <a:prstGeom prst="rect">
              <a:avLst/>
            </a:prstGeom>
            <a:solidFill>
              <a:srgbClr val="0000FF">
                <a:alpha val="50195"/>
              </a:srgbClr>
            </a:solidFill>
            <a:ln w="31750">
              <a:solidFill>
                <a:schemeClr val="tx1"/>
              </a:solidFill>
              <a:miter lim="800000"/>
              <a:headEnd/>
              <a:tailEnd/>
            </a:ln>
          </p:spPr>
          <p:txBody>
            <a:bodyPr anchor="ctr"/>
            <a:lstStyle/>
            <a:p>
              <a:pPr algn="ctr"/>
              <a:r>
                <a:rPr lang="en-US" b="1">
                  <a:latin typeface="Tahoma"/>
                  <a:cs typeface="Tahoma"/>
                </a:rPr>
                <a:t>Physical</a:t>
              </a:r>
            </a:p>
          </p:txBody>
        </p:sp>
        <p:sp>
          <p:nvSpPr>
            <p:cNvPr id="62500" name="Rectangle 9"/>
            <p:cNvSpPr>
              <a:spLocks noChangeArrowheads="1"/>
            </p:cNvSpPr>
            <p:nvPr/>
          </p:nvSpPr>
          <p:spPr bwMode="auto">
            <a:xfrm>
              <a:off x="3024" y="2208"/>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7</a:t>
              </a:r>
              <a:endParaRPr lang="en-US" b="0">
                <a:latin typeface="Tahoma"/>
                <a:cs typeface="Tahoma"/>
              </a:endParaRPr>
            </a:p>
          </p:txBody>
        </p:sp>
        <p:sp>
          <p:nvSpPr>
            <p:cNvPr id="62501" name="Rectangle 10"/>
            <p:cNvSpPr>
              <a:spLocks noChangeArrowheads="1"/>
            </p:cNvSpPr>
            <p:nvPr/>
          </p:nvSpPr>
          <p:spPr bwMode="auto">
            <a:xfrm>
              <a:off x="3024" y="2503"/>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4</a:t>
              </a:r>
              <a:endParaRPr lang="en-US">
                <a:latin typeface="Tahoma"/>
                <a:cs typeface="Tahoma"/>
              </a:endParaRPr>
            </a:p>
          </p:txBody>
        </p:sp>
        <p:sp>
          <p:nvSpPr>
            <p:cNvPr id="62502" name="Rectangle 11"/>
            <p:cNvSpPr>
              <a:spLocks noChangeArrowheads="1"/>
            </p:cNvSpPr>
            <p:nvPr/>
          </p:nvSpPr>
          <p:spPr bwMode="auto">
            <a:xfrm>
              <a:off x="3024" y="2798"/>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rgbClr val="FF3300"/>
                  </a:solidFill>
                  <a:latin typeface="Tahoma"/>
                  <a:cs typeface="Tahoma"/>
                </a:rPr>
                <a:t>3</a:t>
              </a:r>
              <a:endParaRPr lang="en-US">
                <a:latin typeface="Tahoma"/>
                <a:cs typeface="Tahoma"/>
              </a:endParaRPr>
            </a:p>
          </p:txBody>
        </p:sp>
        <p:sp>
          <p:nvSpPr>
            <p:cNvPr id="62503" name="Rectangle 12"/>
            <p:cNvSpPr>
              <a:spLocks noChangeArrowheads="1"/>
            </p:cNvSpPr>
            <p:nvPr/>
          </p:nvSpPr>
          <p:spPr bwMode="auto">
            <a:xfrm>
              <a:off x="3024" y="3114"/>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2</a:t>
              </a:r>
              <a:endParaRPr lang="en-US">
                <a:latin typeface="Tahoma"/>
                <a:cs typeface="Tahoma"/>
              </a:endParaRPr>
            </a:p>
          </p:txBody>
        </p:sp>
        <p:sp>
          <p:nvSpPr>
            <p:cNvPr id="62504" name="Rectangle 13"/>
            <p:cNvSpPr>
              <a:spLocks noChangeArrowheads="1"/>
            </p:cNvSpPr>
            <p:nvPr/>
          </p:nvSpPr>
          <p:spPr bwMode="auto">
            <a:xfrm>
              <a:off x="3024" y="3507"/>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1</a:t>
              </a:r>
              <a:endParaRPr lang="en-US">
                <a:latin typeface="Tahoma"/>
                <a:cs typeface="Tahoma"/>
              </a:endParaRPr>
            </a:p>
          </p:txBody>
        </p:sp>
      </p:grpSp>
      <p:sp>
        <p:nvSpPr>
          <p:cNvPr id="62468" name="AutoShape 14"/>
          <p:cNvSpPr>
            <a:spLocks noChangeArrowheads="1"/>
          </p:cNvSpPr>
          <p:nvPr/>
        </p:nvSpPr>
        <p:spPr bwMode="auto">
          <a:xfrm>
            <a:off x="6096000" y="2397450"/>
            <a:ext cx="4191000" cy="1196975"/>
          </a:xfrm>
          <a:prstGeom prst="wedgeRectCallout">
            <a:avLst>
              <a:gd name="adj1" fmla="val -72727"/>
              <a:gd name="adj2" fmla="val 55569"/>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r>
              <a:rPr lang="en-US" sz="2400" dirty="0">
                <a:solidFill>
                  <a:schemeClr val="accent1"/>
                </a:solidFill>
                <a:latin typeface="Tahoma"/>
                <a:cs typeface="Tahoma"/>
              </a:rPr>
              <a:t>Bridges multiple </a:t>
            </a:r>
            <a:r>
              <a:rPr lang="en-US" altLang="ja-JP" sz="2400" dirty="0">
                <a:solidFill>
                  <a:schemeClr val="accent1"/>
                </a:solidFill>
                <a:latin typeface="Tahoma"/>
                <a:cs typeface="Tahoma"/>
              </a:rPr>
              <a:t>“</a:t>
            </a:r>
            <a:r>
              <a:rPr lang="en-US" sz="2400" dirty="0">
                <a:solidFill>
                  <a:schemeClr val="accent1"/>
                </a:solidFill>
                <a:latin typeface="Tahoma"/>
                <a:cs typeface="Tahoma"/>
              </a:rPr>
              <a:t>subnets” to provide </a:t>
            </a:r>
            <a:r>
              <a:rPr lang="en-US" sz="2400" i="1" dirty="0">
                <a:solidFill>
                  <a:schemeClr val="accent1"/>
                </a:solidFill>
                <a:latin typeface="Tahoma"/>
                <a:cs typeface="Tahoma"/>
              </a:rPr>
              <a:t>end-to-end</a:t>
            </a:r>
            <a:r>
              <a:rPr lang="en-US" sz="2400" dirty="0">
                <a:solidFill>
                  <a:schemeClr val="accent1"/>
                </a:solidFill>
                <a:latin typeface="Tahoma"/>
                <a:cs typeface="Tahoma"/>
              </a:rPr>
              <a:t> </a:t>
            </a:r>
            <a:r>
              <a:rPr lang="en-US" sz="2400" dirty="0">
                <a:solidFill>
                  <a:srgbClr val="0000FF"/>
                </a:solidFill>
                <a:latin typeface="Tahoma"/>
                <a:cs typeface="Tahoma"/>
              </a:rPr>
              <a:t>internet</a:t>
            </a:r>
            <a:r>
              <a:rPr lang="en-US" sz="2400" dirty="0">
                <a:solidFill>
                  <a:schemeClr val="accent1"/>
                </a:solidFill>
                <a:latin typeface="Tahoma"/>
                <a:cs typeface="Tahoma"/>
              </a:rPr>
              <a:t> connectivity between </a:t>
            </a:r>
            <a:r>
              <a:rPr lang="en-US" sz="2400" dirty="0">
                <a:solidFill>
                  <a:srgbClr val="008000"/>
                </a:solidFill>
                <a:latin typeface="Tahoma"/>
                <a:cs typeface="Tahoma"/>
              </a:rPr>
              <a:t>nodes</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28</a:t>
            </a:fld>
            <a:endParaRPr lang="en-US"/>
          </a:p>
        </p:txBody>
      </p:sp>
    </p:spTree>
    <p:extLst>
      <p:ext uri="{BB962C8B-B14F-4D97-AF65-F5344CB8AC3E}">
        <p14:creationId xmlns:p14="http://schemas.microsoft.com/office/powerpoint/2010/main" val="303273919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Network-Layer (IP) Threats</a:t>
            </a:r>
          </a:p>
        </p:txBody>
      </p:sp>
      <p:sp>
        <p:nvSpPr>
          <p:cNvPr id="7" name="Rectangle 2"/>
          <p:cNvSpPr>
            <a:spLocks noGrp="1" noChangeArrowheads="1"/>
          </p:cNvSpPr>
          <p:nvPr>
            <p:ph idx="1"/>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p>
            <a:pPr fontAlgn="base">
              <a:spcAft>
                <a:spcPct val="0"/>
              </a:spcAft>
            </a:pPr>
            <a:r>
              <a:rPr lang="en-US" dirty="0"/>
              <a:t>Can set arbitrary source address</a:t>
            </a:r>
          </a:p>
          <a:p>
            <a:pPr lvl="1" fontAlgn="base">
              <a:spcAft>
                <a:spcPct val="0"/>
              </a:spcAft>
            </a:pPr>
            <a:r>
              <a:rPr lang="en-US" altLang="ja-JP" sz="2200" dirty="0"/>
              <a:t>“</a:t>
            </a:r>
            <a:r>
              <a:rPr lang="en-US" sz="2200" dirty="0">
                <a:solidFill>
                  <a:srgbClr val="FF0000"/>
                </a:solidFill>
              </a:rPr>
              <a:t>Spoofing</a:t>
            </a:r>
            <a:r>
              <a:rPr lang="en-US" sz="2200" dirty="0"/>
              <a:t>” – receiver has no idea who you are</a:t>
            </a:r>
          </a:p>
          <a:p>
            <a:pPr lvl="1" fontAlgn="base">
              <a:spcAft>
                <a:spcPct val="0"/>
              </a:spcAft>
            </a:pPr>
            <a:r>
              <a:rPr lang="en-US" sz="2200" dirty="0"/>
              <a:t>Could be </a:t>
            </a:r>
            <a:r>
              <a:rPr lang="en-US" sz="2200" dirty="0">
                <a:solidFill>
                  <a:srgbClr val="008000"/>
                </a:solidFill>
              </a:rPr>
              <a:t>blind</a:t>
            </a:r>
            <a:r>
              <a:rPr lang="en-US" sz="2200" dirty="0"/>
              <a:t>, or could be coupled with </a:t>
            </a:r>
            <a:r>
              <a:rPr lang="en-US" sz="2200" dirty="0">
                <a:solidFill>
                  <a:srgbClr val="008000"/>
                </a:solidFill>
              </a:rPr>
              <a:t>sniffing</a:t>
            </a:r>
          </a:p>
          <a:p>
            <a:pPr lvl="1" fontAlgn="base">
              <a:spcAft>
                <a:spcPct val="0"/>
              </a:spcAft>
            </a:pPr>
            <a:r>
              <a:rPr lang="en-US" sz="2200" dirty="0"/>
              <a:t>Note: many attacks require </a:t>
            </a:r>
            <a:r>
              <a:rPr lang="en-US" sz="2200" dirty="0">
                <a:solidFill>
                  <a:schemeClr val="accent5"/>
                </a:solidFill>
              </a:rPr>
              <a:t>two-way communication</a:t>
            </a:r>
          </a:p>
          <a:p>
            <a:pPr lvl="2" fontAlgn="base">
              <a:spcAft>
                <a:spcPct val="0"/>
              </a:spcAft>
            </a:pPr>
            <a:r>
              <a:rPr lang="en-US" sz="1700" dirty="0"/>
              <a:t>So successful off-path/blind spoofing might not suffice</a:t>
            </a:r>
          </a:p>
          <a:p>
            <a:pPr fontAlgn="base">
              <a:spcAft>
                <a:spcPct val="0"/>
              </a:spcAft>
            </a:pPr>
            <a:r>
              <a:rPr lang="en-US" dirty="0"/>
              <a:t>Can set arbitrary destination address</a:t>
            </a:r>
          </a:p>
          <a:p>
            <a:pPr lvl="1" fontAlgn="base">
              <a:spcAft>
                <a:spcPct val="0"/>
              </a:spcAft>
            </a:pPr>
            <a:r>
              <a:rPr lang="en-US" sz="2200" dirty="0"/>
              <a:t>Enables </a:t>
            </a:r>
            <a:r>
              <a:rPr lang="en-US" altLang="ja-JP" sz="2200" dirty="0"/>
              <a:t>“</a:t>
            </a:r>
            <a:r>
              <a:rPr lang="en-US" sz="2200" dirty="0"/>
              <a:t>scanning” – brute force searching for hosts</a:t>
            </a:r>
          </a:p>
          <a:p>
            <a:pPr fontAlgn="base">
              <a:spcAft>
                <a:spcPct val="0"/>
              </a:spcAft>
            </a:pPr>
            <a:r>
              <a:rPr lang="en-US" sz="3000" dirty="0"/>
              <a:t>Can send like crazy (</a:t>
            </a:r>
            <a:r>
              <a:rPr lang="en-US" sz="3000" dirty="0">
                <a:solidFill>
                  <a:srgbClr val="0000FF"/>
                </a:solidFill>
              </a:rPr>
              <a:t>flooding</a:t>
            </a:r>
            <a:r>
              <a:rPr lang="en-US" sz="3000" dirty="0"/>
              <a:t>)</a:t>
            </a:r>
          </a:p>
          <a:p>
            <a:pPr lvl="1" fontAlgn="base">
              <a:spcAft>
                <a:spcPct val="0"/>
              </a:spcAft>
            </a:pPr>
            <a:r>
              <a:rPr lang="en-US" sz="2200" dirty="0"/>
              <a:t>IP has no general mechanism for tracking </a:t>
            </a:r>
            <a:r>
              <a:rPr lang="en-US" sz="2200" dirty="0">
                <a:solidFill>
                  <a:srgbClr val="FF0000"/>
                </a:solidFill>
              </a:rPr>
              <a:t>overuse</a:t>
            </a:r>
          </a:p>
          <a:p>
            <a:pPr lvl="1" fontAlgn="base">
              <a:spcAft>
                <a:spcPct val="0"/>
              </a:spcAft>
            </a:pPr>
            <a:r>
              <a:rPr lang="en-US" sz="2200" dirty="0"/>
              <a:t>IP has no general mechanism for tracking </a:t>
            </a:r>
            <a:r>
              <a:rPr lang="en-US" sz="2200" dirty="0">
                <a:solidFill>
                  <a:srgbClr val="FF0000"/>
                </a:solidFill>
              </a:rPr>
              <a:t>consent</a:t>
            </a:r>
          </a:p>
          <a:p>
            <a:pPr lvl="1" fontAlgn="base">
              <a:spcAft>
                <a:spcPct val="0"/>
              </a:spcAft>
            </a:pPr>
            <a:r>
              <a:rPr lang="en-US" sz="2200" dirty="0"/>
              <a:t>Very hard to tell where a spoofed flood comes from!</a:t>
            </a:r>
          </a:p>
          <a:p>
            <a:pPr fontAlgn="base">
              <a:spcAft>
                <a:spcPct val="0"/>
              </a:spcAft>
            </a:pPr>
            <a:r>
              <a:rPr lang="en-US" sz="3000" b="1" dirty="0"/>
              <a:t>If</a:t>
            </a:r>
            <a:r>
              <a:rPr lang="en-US" sz="3000" dirty="0"/>
              <a:t> attacker can </a:t>
            </a:r>
            <a:r>
              <a:rPr lang="en-US" sz="3000" dirty="0">
                <a:solidFill>
                  <a:srgbClr val="FF0000"/>
                </a:solidFill>
              </a:rPr>
              <a:t>manipulate routing</a:t>
            </a:r>
            <a:r>
              <a:rPr lang="en-US" sz="3000" dirty="0"/>
              <a:t>, can bring traffic to themselves for eavesdropping (viewed as hard)</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29</a:t>
            </a:fld>
            <a:endParaRPr lang="en-US"/>
          </a:p>
        </p:txBody>
      </p:sp>
      <p:grpSp>
        <p:nvGrpSpPr>
          <p:cNvPr id="8" name="Group 15">
            <a:extLst>
              <a:ext uri="{FF2B5EF4-FFF2-40B4-BE49-F238E27FC236}">
                <a16:creationId xmlns:a16="http://schemas.microsoft.com/office/drawing/2014/main" id="{05E8D2F2-48B4-B445-9669-5A9EF71C779D}"/>
              </a:ext>
            </a:extLst>
          </p:cNvPr>
          <p:cNvGrpSpPr>
            <a:grpSpLocks/>
          </p:cNvGrpSpPr>
          <p:nvPr/>
        </p:nvGrpSpPr>
        <p:grpSpPr bwMode="auto">
          <a:xfrm>
            <a:off x="6501413" y="1676400"/>
            <a:ext cx="5667933" cy="3899693"/>
            <a:chOff x="917" y="983"/>
            <a:chExt cx="3792" cy="2609"/>
          </a:xfrm>
        </p:grpSpPr>
        <p:sp>
          <p:nvSpPr>
            <p:cNvPr id="9" name="Rectangle 16">
              <a:extLst>
                <a:ext uri="{FF2B5EF4-FFF2-40B4-BE49-F238E27FC236}">
                  <a16:creationId xmlns:a16="http://schemas.microsoft.com/office/drawing/2014/main" id="{1B45595F-02B4-A341-A637-1BCEF363CB3B}"/>
                </a:ext>
              </a:extLst>
            </p:cNvPr>
            <p:cNvSpPr>
              <a:spLocks noChangeArrowheads="1"/>
            </p:cNvSpPr>
            <p:nvPr/>
          </p:nvSpPr>
          <p:spPr bwMode="auto">
            <a:xfrm>
              <a:off x="917" y="983"/>
              <a:ext cx="3784" cy="2086"/>
            </a:xfrm>
            <a:prstGeom prst="rect">
              <a:avLst/>
            </a:prstGeom>
            <a:solidFill>
              <a:srgbClr val="663366">
                <a:alpha val="50000"/>
              </a:srgbClr>
            </a:solidFill>
            <a:ln w="12700">
              <a:solidFill>
                <a:srgbClr val="FFFFFF"/>
              </a:solidFill>
              <a:miter lim="800000"/>
              <a:headEnd/>
              <a:tailEnd/>
            </a:ln>
          </p:spPr>
          <p:txBody>
            <a:bodyPr wrap="none" anchor="ctr"/>
            <a:lstStyle/>
            <a:p>
              <a:pPr algn="r"/>
              <a:endParaRPr lang="en-US" sz="1600" dirty="0">
                <a:solidFill>
                  <a:schemeClr val="bg1"/>
                </a:solidFill>
                <a:latin typeface="Tahoma"/>
                <a:cs typeface="Tahoma"/>
              </a:endParaRPr>
            </a:p>
          </p:txBody>
        </p:sp>
        <p:sp>
          <p:nvSpPr>
            <p:cNvPr id="10" name="Rectangle 17">
              <a:extLst>
                <a:ext uri="{FF2B5EF4-FFF2-40B4-BE49-F238E27FC236}">
                  <a16:creationId xmlns:a16="http://schemas.microsoft.com/office/drawing/2014/main" id="{617745ED-BFCB-454C-9DDB-39CE195B2F73}"/>
                </a:ext>
              </a:extLst>
            </p:cNvPr>
            <p:cNvSpPr>
              <a:spLocks noChangeAspect="1" noChangeArrowheads="1"/>
            </p:cNvSpPr>
            <p:nvPr/>
          </p:nvSpPr>
          <p:spPr bwMode="auto">
            <a:xfrm>
              <a:off x="917" y="3072"/>
              <a:ext cx="3784" cy="520"/>
            </a:xfrm>
            <a:prstGeom prst="rect">
              <a:avLst/>
            </a:prstGeom>
            <a:solidFill>
              <a:srgbClr val="9775A7">
                <a:alpha val="50000"/>
              </a:srgbClr>
            </a:solidFill>
            <a:ln w="12700">
              <a:solidFill>
                <a:srgbClr val="FFFFFF"/>
              </a:solidFill>
              <a:miter lim="800000"/>
              <a:headEnd/>
              <a:tailEnd/>
            </a:ln>
          </p:spPr>
          <p:txBody>
            <a:bodyPr wrap="none" anchor="ctr"/>
            <a:lstStyle/>
            <a:p>
              <a:pPr algn="r"/>
              <a:endParaRPr lang="en-US" sz="1600">
                <a:solidFill>
                  <a:schemeClr val="bg1"/>
                </a:solidFill>
                <a:latin typeface="Tahoma"/>
                <a:cs typeface="Tahoma"/>
              </a:endParaRPr>
            </a:p>
          </p:txBody>
        </p:sp>
        <p:sp>
          <p:nvSpPr>
            <p:cNvPr id="11" name="Line 18">
              <a:extLst>
                <a:ext uri="{FF2B5EF4-FFF2-40B4-BE49-F238E27FC236}">
                  <a16:creationId xmlns:a16="http://schemas.microsoft.com/office/drawing/2014/main" id="{50B27B8F-9033-344E-9554-C0DBC2DBA2C6}"/>
                </a:ext>
              </a:extLst>
            </p:cNvPr>
            <p:cNvSpPr>
              <a:spLocks noChangeShapeType="1"/>
            </p:cNvSpPr>
            <p:nvPr/>
          </p:nvSpPr>
          <p:spPr bwMode="auto">
            <a:xfrm flipV="1">
              <a:off x="961" y="1442"/>
              <a:ext cx="3748" cy="10"/>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600">
                <a:solidFill>
                  <a:schemeClr val="bg1"/>
                </a:solidFill>
                <a:latin typeface="Tahoma"/>
                <a:cs typeface="Tahoma"/>
              </a:endParaRPr>
            </a:p>
          </p:txBody>
        </p:sp>
        <p:sp>
          <p:nvSpPr>
            <p:cNvPr id="12" name="Line 19">
              <a:extLst>
                <a:ext uri="{FF2B5EF4-FFF2-40B4-BE49-F238E27FC236}">
                  <a16:creationId xmlns:a16="http://schemas.microsoft.com/office/drawing/2014/main" id="{91453013-FDE4-EF4B-AB00-9D92E9F3E93E}"/>
                </a:ext>
              </a:extLst>
            </p:cNvPr>
            <p:cNvSpPr>
              <a:spLocks noChangeShapeType="1"/>
            </p:cNvSpPr>
            <p:nvPr/>
          </p:nvSpPr>
          <p:spPr bwMode="auto">
            <a:xfrm>
              <a:off x="917" y="1884"/>
              <a:ext cx="3751" cy="1"/>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600">
                <a:solidFill>
                  <a:schemeClr val="bg1"/>
                </a:solidFill>
                <a:latin typeface="Tahoma"/>
                <a:cs typeface="Tahoma"/>
              </a:endParaRPr>
            </a:p>
          </p:txBody>
        </p:sp>
        <p:sp>
          <p:nvSpPr>
            <p:cNvPr id="13" name="Line 20">
              <a:extLst>
                <a:ext uri="{FF2B5EF4-FFF2-40B4-BE49-F238E27FC236}">
                  <a16:creationId xmlns:a16="http://schemas.microsoft.com/office/drawing/2014/main" id="{C47B211B-5481-3C4F-B72A-3C38F79CF3DF}"/>
                </a:ext>
              </a:extLst>
            </p:cNvPr>
            <p:cNvSpPr>
              <a:spLocks noChangeShapeType="1"/>
            </p:cNvSpPr>
            <p:nvPr/>
          </p:nvSpPr>
          <p:spPr bwMode="auto">
            <a:xfrm>
              <a:off x="917" y="2292"/>
              <a:ext cx="3752" cy="1"/>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600">
                <a:solidFill>
                  <a:schemeClr val="bg1"/>
                </a:solidFill>
                <a:latin typeface="Tahoma"/>
                <a:cs typeface="Tahoma"/>
              </a:endParaRPr>
            </a:p>
          </p:txBody>
        </p:sp>
        <p:sp>
          <p:nvSpPr>
            <p:cNvPr id="14" name="Line 21">
              <a:extLst>
                <a:ext uri="{FF2B5EF4-FFF2-40B4-BE49-F238E27FC236}">
                  <a16:creationId xmlns:a16="http://schemas.microsoft.com/office/drawing/2014/main" id="{76BAEF53-8CC2-6E42-AD0A-2CD0426041DE}"/>
                </a:ext>
              </a:extLst>
            </p:cNvPr>
            <p:cNvSpPr>
              <a:spLocks noChangeShapeType="1"/>
            </p:cNvSpPr>
            <p:nvPr/>
          </p:nvSpPr>
          <p:spPr bwMode="auto">
            <a:xfrm>
              <a:off x="2792" y="999"/>
              <a:ext cx="1" cy="1277"/>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600">
                <a:solidFill>
                  <a:schemeClr val="bg1"/>
                </a:solidFill>
                <a:latin typeface="Tahoma"/>
                <a:cs typeface="Tahoma"/>
              </a:endParaRPr>
            </a:p>
          </p:txBody>
        </p:sp>
        <p:sp>
          <p:nvSpPr>
            <p:cNvPr id="15" name="Line 22">
              <a:extLst>
                <a:ext uri="{FF2B5EF4-FFF2-40B4-BE49-F238E27FC236}">
                  <a16:creationId xmlns:a16="http://schemas.microsoft.com/office/drawing/2014/main" id="{9B5CA8B7-C1A4-9440-99B5-0FD18C69FC2D}"/>
                </a:ext>
              </a:extLst>
            </p:cNvPr>
            <p:cNvSpPr>
              <a:spLocks noChangeShapeType="1"/>
            </p:cNvSpPr>
            <p:nvPr/>
          </p:nvSpPr>
          <p:spPr bwMode="auto">
            <a:xfrm>
              <a:off x="1864" y="1021"/>
              <a:ext cx="1" cy="415"/>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600">
                <a:solidFill>
                  <a:schemeClr val="bg1"/>
                </a:solidFill>
                <a:latin typeface="Tahoma"/>
                <a:cs typeface="Tahoma"/>
              </a:endParaRPr>
            </a:p>
          </p:txBody>
        </p:sp>
        <p:sp>
          <p:nvSpPr>
            <p:cNvPr id="16" name="Line 23">
              <a:extLst>
                <a:ext uri="{FF2B5EF4-FFF2-40B4-BE49-F238E27FC236}">
                  <a16:creationId xmlns:a16="http://schemas.microsoft.com/office/drawing/2014/main" id="{B4BC2FC7-E09E-964D-BA7D-D61F0845D2BC}"/>
                </a:ext>
              </a:extLst>
            </p:cNvPr>
            <p:cNvSpPr>
              <a:spLocks noChangeShapeType="1"/>
            </p:cNvSpPr>
            <p:nvPr/>
          </p:nvSpPr>
          <p:spPr bwMode="auto">
            <a:xfrm>
              <a:off x="1408" y="1021"/>
              <a:ext cx="1" cy="415"/>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600">
                <a:solidFill>
                  <a:schemeClr val="bg1"/>
                </a:solidFill>
                <a:latin typeface="Tahoma"/>
                <a:cs typeface="Tahoma"/>
              </a:endParaRPr>
            </a:p>
          </p:txBody>
        </p:sp>
        <p:sp>
          <p:nvSpPr>
            <p:cNvPr id="17" name="Rectangle 24">
              <a:extLst>
                <a:ext uri="{FF2B5EF4-FFF2-40B4-BE49-F238E27FC236}">
                  <a16:creationId xmlns:a16="http://schemas.microsoft.com/office/drawing/2014/main" id="{75AE2DDB-3E01-EB46-A53A-15DF160CD345}"/>
                </a:ext>
              </a:extLst>
            </p:cNvPr>
            <p:cNvSpPr>
              <a:spLocks noChangeArrowheads="1"/>
            </p:cNvSpPr>
            <p:nvPr/>
          </p:nvSpPr>
          <p:spPr bwMode="auto">
            <a:xfrm>
              <a:off x="943" y="1052"/>
              <a:ext cx="454" cy="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1200" dirty="0">
                  <a:latin typeface="Tahoma"/>
                  <a:cs typeface="Tahoma"/>
                </a:rPr>
                <a:t>4-bit</a:t>
              </a:r>
            </a:p>
            <a:p>
              <a:pPr algn="ctr" eaLnBrk="0" hangingPunct="0"/>
              <a:r>
                <a:rPr lang="en-US" sz="1200" dirty="0">
                  <a:latin typeface="Tahoma"/>
                  <a:cs typeface="Tahoma"/>
                </a:rPr>
                <a:t>Version</a:t>
              </a:r>
            </a:p>
          </p:txBody>
        </p:sp>
        <p:sp>
          <p:nvSpPr>
            <p:cNvPr id="18" name="Rectangle 25">
              <a:extLst>
                <a:ext uri="{FF2B5EF4-FFF2-40B4-BE49-F238E27FC236}">
                  <a16:creationId xmlns:a16="http://schemas.microsoft.com/office/drawing/2014/main" id="{EC964355-2A3A-574C-A1C0-00B17C3FA148}"/>
                </a:ext>
              </a:extLst>
            </p:cNvPr>
            <p:cNvSpPr>
              <a:spLocks noChangeArrowheads="1"/>
            </p:cNvSpPr>
            <p:nvPr/>
          </p:nvSpPr>
          <p:spPr bwMode="auto">
            <a:xfrm>
              <a:off x="1416" y="1003"/>
              <a:ext cx="449" cy="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1200" dirty="0">
                  <a:latin typeface="Tahoma"/>
                  <a:cs typeface="Tahoma"/>
                </a:rPr>
                <a:t>4-bit</a:t>
              </a:r>
            </a:p>
            <a:p>
              <a:pPr algn="ctr" eaLnBrk="0" hangingPunct="0"/>
              <a:r>
                <a:rPr lang="en-US" sz="1200" dirty="0">
                  <a:latin typeface="Tahoma"/>
                  <a:cs typeface="Tahoma"/>
                </a:rPr>
                <a:t>Header</a:t>
              </a:r>
            </a:p>
            <a:p>
              <a:pPr algn="ctr" eaLnBrk="0" hangingPunct="0"/>
              <a:r>
                <a:rPr lang="en-US" sz="1200" dirty="0">
                  <a:latin typeface="Tahoma"/>
                  <a:cs typeface="Tahoma"/>
                </a:rPr>
                <a:t>Length</a:t>
              </a:r>
            </a:p>
          </p:txBody>
        </p:sp>
        <p:sp>
          <p:nvSpPr>
            <p:cNvPr id="19" name="Rectangle 26">
              <a:extLst>
                <a:ext uri="{FF2B5EF4-FFF2-40B4-BE49-F238E27FC236}">
                  <a16:creationId xmlns:a16="http://schemas.microsoft.com/office/drawing/2014/main" id="{D72E0E15-A255-3C40-AFBA-4DF4AA466B64}"/>
                </a:ext>
              </a:extLst>
            </p:cNvPr>
            <p:cNvSpPr>
              <a:spLocks noChangeArrowheads="1"/>
            </p:cNvSpPr>
            <p:nvPr/>
          </p:nvSpPr>
          <p:spPr bwMode="auto">
            <a:xfrm>
              <a:off x="1911" y="1003"/>
              <a:ext cx="815" cy="43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90488" tIns="44450" rIns="90488" bIns="44450">
              <a:spAutoFit/>
            </a:bodyPr>
            <a:lstStyle/>
            <a:p>
              <a:pPr algn="ctr" eaLnBrk="0" hangingPunct="0"/>
              <a:r>
                <a:rPr lang="en-US" sz="1200" dirty="0">
                  <a:latin typeface="Tahoma"/>
                  <a:cs typeface="Tahoma"/>
                </a:rPr>
                <a:t>8-bit</a:t>
              </a:r>
            </a:p>
            <a:p>
              <a:pPr algn="ctr" eaLnBrk="0" hangingPunct="0"/>
              <a:r>
                <a:rPr lang="en-US" sz="1200" dirty="0">
                  <a:latin typeface="Tahoma"/>
                  <a:cs typeface="Tahoma"/>
                </a:rPr>
                <a:t>Type of Service</a:t>
              </a:r>
            </a:p>
            <a:p>
              <a:pPr algn="ctr" eaLnBrk="0" hangingPunct="0"/>
              <a:r>
                <a:rPr lang="en-US" sz="1200" dirty="0">
                  <a:latin typeface="Tahoma"/>
                  <a:cs typeface="Tahoma"/>
                </a:rPr>
                <a:t>(TOS)</a:t>
              </a:r>
            </a:p>
          </p:txBody>
        </p:sp>
        <p:sp>
          <p:nvSpPr>
            <p:cNvPr id="20" name="Rectangle 27">
              <a:extLst>
                <a:ext uri="{FF2B5EF4-FFF2-40B4-BE49-F238E27FC236}">
                  <a16:creationId xmlns:a16="http://schemas.microsoft.com/office/drawing/2014/main" id="{2D741152-B9D1-F342-B0AF-FAD3FE9FEA8C}"/>
                </a:ext>
              </a:extLst>
            </p:cNvPr>
            <p:cNvSpPr>
              <a:spLocks noChangeArrowheads="1"/>
            </p:cNvSpPr>
            <p:nvPr/>
          </p:nvSpPr>
          <p:spPr bwMode="auto">
            <a:xfrm>
              <a:off x="2893" y="1111"/>
              <a:ext cx="1540"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400" dirty="0">
                  <a:latin typeface="Tahoma"/>
                  <a:cs typeface="Tahoma"/>
                </a:rPr>
                <a:t>16-bit Total Length (Bytes)</a:t>
              </a:r>
              <a:endParaRPr lang="en-US" sz="1200" dirty="0">
                <a:latin typeface="Tahoma"/>
                <a:cs typeface="Tahoma"/>
              </a:endParaRPr>
            </a:p>
          </p:txBody>
        </p:sp>
        <p:sp>
          <p:nvSpPr>
            <p:cNvPr id="21" name="Rectangle 28">
              <a:extLst>
                <a:ext uri="{FF2B5EF4-FFF2-40B4-BE49-F238E27FC236}">
                  <a16:creationId xmlns:a16="http://schemas.microsoft.com/office/drawing/2014/main" id="{1DA7E009-6086-9F47-B1B0-16F52186EA6E}"/>
                </a:ext>
              </a:extLst>
            </p:cNvPr>
            <p:cNvSpPr>
              <a:spLocks noChangeArrowheads="1"/>
            </p:cNvSpPr>
            <p:nvPr/>
          </p:nvSpPr>
          <p:spPr bwMode="auto">
            <a:xfrm>
              <a:off x="1248" y="1584"/>
              <a:ext cx="116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400" dirty="0">
                  <a:latin typeface="Tahoma"/>
                  <a:cs typeface="Tahoma"/>
                </a:rPr>
                <a:t>16-bit Identification</a:t>
              </a:r>
              <a:endParaRPr lang="en-US" sz="1200" dirty="0">
                <a:latin typeface="Tahoma"/>
                <a:cs typeface="Tahoma"/>
              </a:endParaRPr>
            </a:p>
          </p:txBody>
        </p:sp>
        <p:sp>
          <p:nvSpPr>
            <p:cNvPr id="22" name="Line 29">
              <a:extLst>
                <a:ext uri="{FF2B5EF4-FFF2-40B4-BE49-F238E27FC236}">
                  <a16:creationId xmlns:a16="http://schemas.microsoft.com/office/drawing/2014/main" id="{3BF48E7C-5D2F-5649-94A1-5C4FC5FDAE31}"/>
                </a:ext>
              </a:extLst>
            </p:cNvPr>
            <p:cNvSpPr>
              <a:spLocks noChangeShapeType="1"/>
            </p:cNvSpPr>
            <p:nvPr/>
          </p:nvSpPr>
          <p:spPr bwMode="auto">
            <a:xfrm>
              <a:off x="3208" y="1461"/>
              <a:ext cx="1" cy="415"/>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600">
                <a:solidFill>
                  <a:schemeClr val="bg1"/>
                </a:solidFill>
                <a:latin typeface="Tahoma"/>
                <a:cs typeface="Tahoma"/>
              </a:endParaRPr>
            </a:p>
          </p:txBody>
        </p:sp>
        <p:sp>
          <p:nvSpPr>
            <p:cNvPr id="23" name="Rectangle 30">
              <a:extLst>
                <a:ext uri="{FF2B5EF4-FFF2-40B4-BE49-F238E27FC236}">
                  <a16:creationId xmlns:a16="http://schemas.microsoft.com/office/drawing/2014/main" id="{0EE09F88-6AD3-FB4D-A1D5-32FBFB9DA19D}"/>
                </a:ext>
              </a:extLst>
            </p:cNvPr>
            <p:cNvSpPr>
              <a:spLocks noChangeArrowheads="1"/>
            </p:cNvSpPr>
            <p:nvPr/>
          </p:nvSpPr>
          <p:spPr bwMode="auto">
            <a:xfrm>
              <a:off x="2824" y="1499"/>
              <a:ext cx="356" cy="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1200">
                  <a:latin typeface="Tahoma"/>
                  <a:cs typeface="Tahoma"/>
                </a:rPr>
                <a:t>3-bit</a:t>
              </a:r>
            </a:p>
            <a:p>
              <a:pPr algn="ctr" eaLnBrk="0" hangingPunct="0"/>
              <a:r>
                <a:rPr lang="en-US" sz="1200">
                  <a:latin typeface="Tahoma"/>
                  <a:cs typeface="Tahoma"/>
                </a:rPr>
                <a:t>Flags</a:t>
              </a:r>
            </a:p>
          </p:txBody>
        </p:sp>
        <p:sp>
          <p:nvSpPr>
            <p:cNvPr id="24" name="Rectangle 31">
              <a:extLst>
                <a:ext uri="{FF2B5EF4-FFF2-40B4-BE49-F238E27FC236}">
                  <a16:creationId xmlns:a16="http://schemas.microsoft.com/office/drawing/2014/main" id="{D564DCDF-7C32-314D-B502-FCFDC76CCE81}"/>
                </a:ext>
              </a:extLst>
            </p:cNvPr>
            <p:cNvSpPr>
              <a:spLocks noChangeArrowheads="1"/>
            </p:cNvSpPr>
            <p:nvPr/>
          </p:nvSpPr>
          <p:spPr bwMode="auto">
            <a:xfrm>
              <a:off x="3246" y="1582"/>
              <a:ext cx="1326"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400">
                  <a:latin typeface="Tahoma"/>
                  <a:cs typeface="Tahoma"/>
                </a:rPr>
                <a:t>13-bit Fragment Offset</a:t>
              </a:r>
              <a:endParaRPr lang="en-US" sz="1200">
                <a:latin typeface="Tahoma"/>
                <a:cs typeface="Tahoma"/>
              </a:endParaRPr>
            </a:p>
          </p:txBody>
        </p:sp>
        <p:sp>
          <p:nvSpPr>
            <p:cNvPr id="25" name="Line 32">
              <a:extLst>
                <a:ext uri="{FF2B5EF4-FFF2-40B4-BE49-F238E27FC236}">
                  <a16:creationId xmlns:a16="http://schemas.microsoft.com/office/drawing/2014/main" id="{22EC20E4-2FE6-604E-8419-9C3563F3C679}"/>
                </a:ext>
              </a:extLst>
            </p:cNvPr>
            <p:cNvSpPr>
              <a:spLocks noChangeShapeType="1"/>
            </p:cNvSpPr>
            <p:nvPr/>
          </p:nvSpPr>
          <p:spPr bwMode="auto">
            <a:xfrm>
              <a:off x="1904" y="1901"/>
              <a:ext cx="1" cy="379"/>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600">
                <a:solidFill>
                  <a:schemeClr val="bg1"/>
                </a:solidFill>
                <a:latin typeface="Tahoma"/>
                <a:cs typeface="Tahoma"/>
              </a:endParaRPr>
            </a:p>
          </p:txBody>
        </p:sp>
        <p:sp>
          <p:nvSpPr>
            <p:cNvPr id="26" name="Rectangle 33">
              <a:extLst>
                <a:ext uri="{FF2B5EF4-FFF2-40B4-BE49-F238E27FC236}">
                  <a16:creationId xmlns:a16="http://schemas.microsoft.com/office/drawing/2014/main" id="{721F4221-122A-7E4E-AF5D-00ED2806036C}"/>
                </a:ext>
              </a:extLst>
            </p:cNvPr>
            <p:cNvSpPr>
              <a:spLocks noChangeArrowheads="1"/>
            </p:cNvSpPr>
            <p:nvPr/>
          </p:nvSpPr>
          <p:spPr bwMode="auto">
            <a:xfrm>
              <a:off x="1060" y="1923"/>
              <a:ext cx="742" cy="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1200">
                  <a:latin typeface="Tahoma"/>
                  <a:cs typeface="Tahoma"/>
                </a:rPr>
                <a:t>8-bit Time to </a:t>
              </a:r>
            </a:p>
            <a:p>
              <a:pPr algn="ctr" eaLnBrk="0" hangingPunct="0"/>
              <a:r>
                <a:rPr lang="en-US" sz="1200">
                  <a:latin typeface="Tahoma"/>
                  <a:cs typeface="Tahoma"/>
                </a:rPr>
                <a:t>Live (TTL)</a:t>
              </a:r>
            </a:p>
          </p:txBody>
        </p:sp>
        <p:sp>
          <p:nvSpPr>
            <p:cNvPr id="27" name="Rectangle 34">
              <a:extLst>
                <a:ext uri="{FF2B5EF4-FFF2-40B4-BE49-F238E27FC236}">
                  <a16:creationId xmlns:a16="http://schemas.microsoft.com/office/drawing/2014/main" id="{2A8FA2DB-6180-0943-A660-AE76D465D7BB}"/>
                </a:ext>
              </a:extLst>
            </p:cNvPr>
            <p:cNvSpPr>
              <a:spLocks noChangeArrowheads="1"/>
            </p:cNvSpPr>
            <p:nvPr/>
          </p:nvSpPr>
          <p:spPr bwMode="auto">
            <a:xfrm>
              <a:off x="1890" y="1984"/>
              <a:ext cx="83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400">
                  <a:latin typeface="Tahoma"/>
                  <a:cs typeface="Tahoma"/>
                </a:rPr>
                <a:t>8-bit Protocol</a:t>
              </a:r>
              <a:endParaRPr lang="en-US" sz="1200">
                <a:latin typeface="Tahoma"/>
                <a:cs typeface="Tahoma"/>
              </a:endParaRPr>
            </a:p>
          </p:txBody>
        </p:sp>
        <p:sp>
          <p:nvSpPr>
            <p:cNvPr id="28" name="Rectangle 35">
              <a:extLst>
                <a:ext uri="{FF2B5EF4-FFF2-40B4-BE49-F238E27FC236}">
                  <a16:creationId xmlns:a16="http://schemas.microsoft.com/office/drawing/2014/main" id="{64EAE35B-C39B-B141-9DC8-E892B9CD8684}"/>
                </a:ext>
              </a:extLst>
            </p:cNvPr>
            <p:cNvSpPr>
              <a:spLocks noChangeArrowheads="1"/>
            </p:cNvSpPr>
            <p:nvPr/>
          </p:nvSpPr>
          <p:spPr bwMode="auto">
            <a:xfrm>
              <a:off x="2967" y="1995"/>
              <a:ext cx="1426"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400">
                  <a:latin typeface="Tahoma"/>
                  <a:cs typeface="Tahoma"/>
                </a:rPr>
                <a:t>16-bit Header Checksum</a:t>
              </a:r>
              <a:endParaRPr lang="en-US" sz="1200">
                <a:latin typeface="Tahoma"/>
                <a:cs typeface="Tahoma"/>
              </a:endParaRPr>
            </a:p>
          </p:txBody>
        </p:sp>
        <p:sp>
          <p:nvSpPr>
            <p:cNvPr id="29" name="Line 36">
              <a:extLst>
                <a:ext uri="{FF2B5EF4-FFF2-40B4-BE49-F238E27FC236}">
                  <a16:creationId xmlns:a16="http://schemas.microsoft.com/office/drawing/2014/main" id="{D8C338D9-022A-6C49-B4F1-15B7BCF66A8A}"/>
                </a:ext>
              </a:extLst>
            </p:cNvPr>
            <p:cNvSpPr>
              <a:spLocks noChangeShapeType="1"/>
            </p:cNvSpPr>
            <p:nvPr/>
          </p:nvSpPr>
          <p:spPr bwMode="auto">
            <a:xfrm>
              <a:off x="917" y="2700"/>
              <a:ext cx="3759" cy="1"/>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600">
                <a:solidFill>
                  <a:schemeClr val="bg1"/>
                </a:solidFill>
                <a:latin typeface="Tahoma"/>
                <a:cs typeface="Tahoma"/>
              </a:endParaRPr>
            </a:p>
          </p:txBody>
        </p:sp>
        <p:sp>
          <p:nvSpPr>
            <p:cNvPr id="30" name="Rectangle 37">
              <a:extLst>
                <a:ext uri="{FF2B5EF4-FFF2-40B4-BE49-F238E27FC236}">
                  <a16:creationId xmlns:a16="http://schemas.microsoft.com/office/drawing/2014/main" id="{1A3E9429-CBB4-C447-8FB4-573F47AE529F}"/>
                </a:ext>
              </a:extLst>
            </p:cNvPr>
            <p:cNvSpPr>
              <a:spLocks noChangeArrowheads="1"/>
            </p:cNvSpPr>
            <p:nvPr/>
          </p:nvSpPr>
          <p:spPr bwMode="auto">
            <a:xfrm>
              <a:off x="2017" y="2400"/>
              <a:ext cx="1433"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400">
                  <a:latin typeface="Tahoma"/>
                  <a:cs typeface="Tahoma"/>
                </a:rPr>
                <a:t>32-bit Source IP Address</a:t>
              </a:r>
              <a:endParaRPr lang="en-US" sz="1200">
                <a:latin typeface="Tahoma"/>
                <a:cs typeface="Tahoma"/>
              </a:endParaRPr>
            </a:p>
          </p:txBody>
        </p:sp>
        <p:sp>
          <p:nvSpPr>
            <p:cNvPr id="31" name="Rectangle 38">
              <a:extLst>
                <a:ext uri="{FF2B5EF4-FFF2-40B4-BE49-F238E27FC236}">
                  <a16:creationId xmlns:a16="http://schemas.microsoft.com/office/drawing/2014/main" id="{654E1DF0-63A3-DA46-96A5-168037FAD28C}"/>
                </a:ext>
              </a:extLst>
            </p:cNvPr>
            <p:cNvSpPr>
              <a:spLocks noChangeArrowheads="1"/>
            </p:cNvSpPr>
            <p:nvPr/>
          </p:nvSpPr>
          <p:spPr bwMode="auto">
            <a:xfrm>
              <a:off x="1910" y="2794"/>
              <a:ext cx="1668"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400">
                  <a:latin typeface="Tahoma"/>
                  <a:cs typeface="Tahoma"/>
                </a:rPr>
                <a:t>32-bit Destination IP Address</a:t>
              </a:r>
              <a:endParaRPr lang="en-US" sz="1200">
                <a:latin typeface="Tahoma"/>
                <a:cs typeface="Tahoma"/>
              </a:endParaRPr>
            </a:p>
          </p:txBody>
        </p:sp>
        <p:sp>
          <p:nvSpPr>
            <p:cNvPr id="32" name="Rectangle 39">
              <a:extLst>
                <a:ext uri="{FF2B5EF4-FFF2-40B4-BE49-F238E27FC236}">
                  <a16:creationId xmlns:a16="http://schemas.microsoft.com/office/drawing/2014/main" id="{85A3AB5D-A04E-3346-884E-39810384F1B4}"/>
                </a:ext>
              </a:extLst>
            </p:cNvPr>
            <p:cNvSpPr>
              <a:spLocks noChangeArrowheads="1"/>
            </p:cNvSpPr>
            <p:nvPr/>
          </p:nvSpPr>
          <p:spPr bwMode="auto">
            <a:xfrm>
              <a:off x="2544" y="3216"/>
              <a:ext cx="53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400" dirty="0">
                  <a:latin typeface="Tahoma"/>
                  <a:cs typeface="Tahoma"/>
                </a:rPr>
                <a:t>Payload</a:t>
              </a:r>
              <a:endParaRPr lang="en-US" sz="1200" dirty="0">
                <a:latin typeface="Tahoma"/>
                <a:cs typeface="Tahoma"/>
              </a:endParaRPr>
            </a:p>
          </p:txBody>
        </p:sp>
      </p:grpSp>
    </p:spTree>
    <p:extLst>
      <p:ext uri="{BB962C8B-B14F-4D97-AF65-F5344CB8AC3E}">
        <p14:creationId xmlns:p14="http://schemas.microsoft.com/office/powerpoint/2010/main" val="17580546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6" end="6"/>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7" end="7"/>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8" end="8"/>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9" end="9"/>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0" end="10"/>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1C493-88D5-5D4B-8667-939EEB099268}"/>
              </a:ext>
            </a:extLst>
          </p:cNvPr>
          <p:cNvSpPr>
            <a:spLocks noGrp="1"/>
          </p:cNvSpPr>
          <p:nvPr>
            <p:ph type="title"/>
          </p:nvPr>
        </p:nvSpPr>
        <p:spPr/>
        <p:txBody>
          <a:bodyPr/>
          <a:lstStyle/>
          <a:p>
            <a:r>
              <a:rPr lang="en-US" dirty="0"/>
              <a:t>Recall networking</a:t>
            </a:r>
          </a:p>
        </p:txBody>
      </p:sp>
      <p:sp>
        <p:nvSpPr>
          <p:cNvPr id="3" name="Text Placeholder 2">
            <a:extLst>
              <a:ext uri="{FF2B5EF4-FFF2-40B4-BE49-F238E27FC236}">
                <a16:creationId xmlns:a16="http://schemas.microsoft.com/office/drawing/2014/main" id="{C8E59CD0-55C3-4544-9920-F27885D9C8C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D36F09D-F427-FC4F-863E-C8610D31880E}"/>
              </a:ext>
            </a:extLst>
          </p:cNvPr>
          <p:cNvSpPr>
            <a:spLocks noGrp="1"/>
          </p:cNvSpPr>
          <p:nvPr>
            <p:ph type="ftr" sz="quarter" idx="11"/>
          </p:nvPr>
        </p:nvSpPr>
        <p:spPr/>
        <p:txBody>
          <a:bodyPr/>
          <a:lstStyle/>
          <a:p>
            <a:r>
              <a:rPr lang="en-US"/>
              <a:t>Marco Canini, © 2020</a:t>
            </a:r>
          </a:p>
        </p:txBody>
      </p:sp>
      <p:sp>
        <p:nvSpPr>
          <p:cNvPr id="5" name="Slide Number Placeholder 4">
            <a:extLst>
              <a:ext uri="{FF2B5EF4-FFF2-40B4-BE49-F238E27FC236}">
                <a16:creationId xmlns:a16="http://schemas.microsoft.com/office/drawing/2014/main" id="{C4BD6D6D-D678-6248-89DC-F25A9EFA32CC}"/>
              </a:ext>
            </a:extLst>
          </p:cNvPr>
          <p:cNvSpPr>
            <a:spLocks noGrp="1"/>
          </p:cNvSpPr>
          <p:nvPr>
            <p:ph type="sldNum" sz="quarter" idx="12"/>
          </p:nvPr>
        </p:nvSpPr>
        <p:spPr/>
        <p:txBody>
          <a:bodyPr/>
          <a:lstStyle/>
          <a:p>
            <a:fld id="{F6D2A809-FAB3-224C-A567-6B861B90C59D}" type="slidenum">
              <a:rPr lang="en-US" smtClean="0"/>
              <a:pPr/>
              <a:t>3</a:t>
            </a:fld>
            <a:endParaRPr lang="en-US"/>
          </a:p>
        </p:txBody>
      </p:sp>
    </p:spTree>
    <p:extLst>
      <p:ext uri="{BB962C8B-B14F-4D97-AF65-F5344CB8AC3E}">
        <p14:creationId xmlns:p14="http://schemas.microsoft.com/office/powerpoint/2010/main" val="1294433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Spoofing Example</a:t>
            </a:r>
          </a:p>
        </p:txBody>
      </p:sp>
      <p:sp>
        <p:nvSpPr>
          <p:cNvPr id="6" name="Rectangle 5"/>
          <p:cNvSpPr/>
          <p:nvPr/>
        </p:nvSpPr>
        <p:spPr>
          <a:xfrm>
            <a:off x="2209800" y="2479432"/>
            <a:ext cx="1371600" cy="955431"/>
          </a:xfrm>
          <a:prstGeom prst="rect">
            <a:avLst/>
          </a:prstGeom>
          <a:ln w="28575" cmpd="sng">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ahoma"/>
                <a:cs typeface="Tahoma"/>
              </a:rPr>
              <a:t>Attacker</a:t>
            </a:r>
          </a:p>
        </p:txBody>
      </p:sp>
      <p:sp>
        <p:nvSpPr>
          <p:cNvPr id="7" name="Cloud 6"/>
          <p:cNvSpPr/>
          <p:nvPr/>
        </p:nvSpPr>
        <p:spPr>
          <a:xfrm>
            <a:off x="4038600" y="1600200"/>
            <a:ext cx="2819400" cy="1524000"/>
          </a:xfrm>
          <a:prstGeom prst="cloud">
            <a:avLst/>
          </a:prstGeom>
          <a:ln w="28575" cmpd="sng"/>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t>Internet</a:t>
            </a:r>
          </a:p>
        </p:txBody>
      </p:sp>
      <p:sp>
        <p:nvSpPr>
          <p:cNvPr id="8" name="Rectangle 7"/>
          <p:cNvSpPr/>
          <p:nvPr/>
        </p:nvSpPr>
        <p:spPr>
          <a:xfrm>
            <a:off x="6172200" y="3044691"/>
            <a:ext cx="1371600" cy="955431"/>
          </a:xfrm>
          <a:prstGeom prst="rect">
            <a:avLst/>
          </a:prstGeom>
          <a:solidFill>
            <a:schemeClr val="accent3"/>
          </a:solidFill>
          <a:ln w="28575" cmpd="sng">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ahoma"/>
                <a:cs typeface="Tahoma"/>
              </a:rPr>
              <a:t>Router</a:t>
            </a:r>
          </a:p>
        </p:txBody>
      </p:sp>
      <p:sp>
        <p:nvSpPr>
          <p:cNvPr id="9" name="Rectangle 8"/>
          <p:cNvSpPr/>
          <p:nvPr/>
        </p:nvSpPr>
        <p:spPr>
          <a:xfrm>
            <a:off x="4648200" y="4416291"/>
            <a:ext cx="1371600" cy="955431"/>
          </a:xfrm>
          <a:prstGeom prst="rect">
            <a:avLst/>
          </a:prstGeom>
          <a:solidFill>
            <a:schemeClr val="accent3">
              <a:lumMod val="50000"/>
            </a:schemeClr>
          </a:solidFill>
          <a:ln w="28575" cmpd="sng">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ahoma"/>
                <a:cs typeface="Tahoma"/>
              </a:rPr>
              <a:t>Spoofed Host</a:t>
            </a:r>
          </a:p>
        </p:txBody>
      </p:sp>
      <p:sp>
        <p:nvSpPr>
          <p:cNvPr id="10" name="Rectangle 9"/>
          <p:cNvSpPr/>
          <p:nvPr/>
        </p:nvSpPr>
        <p:spPr>
          <a:xfrm>
            <a:off x="7315200" y="4416291"/>
            <a:ext cx="1371600" cy="955431"/>
          </a:xfrm>
          <a:prstGeom prst="rect">
            <a:avLst/>
          </a:prstGeom>
          <a:solidFill>
            <a:srgbClr val="800000"/>
          </a:solidFill>
          <a:ln w="28575" cmpd="sng">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ahoma"/>
                <a:cs typeface="Tahoma"/>
              </a:rPr>
              <a:t>Victim</a:t>
            </a:r>
          </a:p>
        </p:txBody>
      </p:sp>
      <p:sp>
        <p:nvSpPr>
          <p:cNvPr id="12" name="Freeform 11"/>
          <p:cNvSpPr/>
          <p:nvPr/>
        </p:nvSpPr>
        <p:spPr>
          <a:xfrm>
            <a:off x="7304314" y="3753466"/>
            <a:ext cx="919279" cy="967625"/>
          </a:xfrm>
          <a:custGeom>
            <a:avLst/>
            <a:gdLst>
              <a:gd name="connsiteX0" fmla="*/ 0 w 1270000"/>
              <a:gd name="connsiteY0" fmla="*/ 60476 h 484148"/>
              <a:gd name="connsiteX1" fmla="*/ 387047 w 1270000"/>
              <a:gd name="connsiteY1" fmla="*/ 483810 h 484148"/>
              <a:gd name="connsiteX2" fmla="*/ 1270000 w 1270000"/>
              <a:gd name="connsiteY2" fmla="*/ 0 h 484148"/>
              <a:gd name="connsiteX0" fmla="*/ 0 w 1270000"/>
              <a:gd name="connsiteY0" fmla="*/ 60476 h 315735"/>
              <a:gd name="connsiteX1" fmla="*/ 507999 w 1270000"/>
              <a:gd name="connsiteY1" fmla="*/ 314477 h 315735"/>
              <a:gd name="connsiteX2" fmla="*/ 1270000 w 1270000"/>
              <a:gd name="connsiteY2" fmla="*/ 0 h 315735"/>
              <a:gd name="connsiteX0" fmla="*/ 0 w 1136952"/>
              <a:gd name="connsiteY0" fmla="*/ 0 h 713683"/>
              <a:gd name="connsiteX1" fmla="*/ 507999 w 1136952"/>
              <a:gd name="connsiteY1" fmla="*/ 254001 h 713683"/>
              <a:gd name="connsiteX2" fmla="*/ 1136952 w 1136952"/>
              <a:gd name="connsiteY2" fmla="*/ 653143 h 713683"/>
              <a:gd name="connsiteX0" fmla="*/ 0 w 1136952"/>
              <a:gd name="connsiteY0" fmla="*/ 0 h 653143"/>
              <a:gd name="connsiteX1" fmla="*/ 507999 w 1136952"/>
              <a:gd name="connsiteY1" fmla="*/ 254001 h 653143"/>
              <a:gd name="connsiteX2" fmla="*/ 1136952 w 1136952"/>
              <a:gd name="connsiteY2" fmla="*/ 653143 h 653143"/>
              <a:gd name="connsiteX0" fmla="*/ 0 w 1136952"/>
              <a:gd name="connsiteY0" fmla="*/ 0 h 653143"/>
              <a:gd name="connsiteX1" fmla="*/ 435427 w 1136952"/>
              <a:gd name="connsiteY1" fmla="*/ 435429 h 653143"/>
              <a:gd name="connsiteX2" fmla="*/ 1136952 w 1136952"/>
              <a:gd name="connsiteY2" fmla="*/ 653143 h 653143"/>
              <a:gd name="connsiteX0" fmla="*/ 0 w 919238"/>
              <a:gd name="connsiteY0" fmla="*/ 0 h 762000"/>
              <a:gd name="connsiteX1" fmla="*/ 217713 w 919238"/>
              <a:gd name="connsiteY1" fmla="*/ 544286 h 762000"/>
              <a:gd name="connsiteX2" fmla="*/ 919238 w 919238"/>
              <a:gd name="connsiteY2" fmla="*/ 762000 h 762000"/>
              <a:gd name="connsiteX0" fmla="*/ 0 w 919238"/>
              <a:gd name="connsiteY0" fmla="*/ 0 h 762000"/>
              <a:gd name="connsiteX1" fmla="*/ 665237 w 919238"/>
              <a:gd name="connsiteY1" fmla="*/ 157238 h 762000"/>
              <a:gd name="connsiteX2" fmla="*/ 919238 w 919238"/>
              <a:gd name="connsiteY2" fmla="*/ 762000 h 762000"/>
              <a:gd name="connsiteX0" fmla="*/ 0 w 919238"/>
              <a:gd name="connsiteY0" fmla="*/ 0 h 967619"/>
              <a:gd name="connsiteX1" fmla="*/ 665237 w 919238"/>
              <a:gd name="connsiteY1" fmla="*/ 157238 h 967619"/>
              <a:gd name="connsiteX2" fmla="*/ 919238 w 919238"/>
              <a:gd name="connsiteY2" fmla="*/ 967619 h 967619"/>
              <a:gd name="connsiteX0" fmla="*/ 0 w 959852"/>
              <a:gd name="connsiteY0" fmla="*/ 0 h 967619"/>
              <a:gd name="connsiteX1" fmla="*/ 665237 w 959852"/>
              <a:gd name="connsiteY1" fmla="*/ 157238 h 967619"/>
              <a:gd name="connsiteX2" fmla="*/ 919238 w 959852"/>
              <a:gd name="connsiteY2" fmla="*/ 967619 h 967619"/>
              <a:gd name="connsiteX0" fmla="*/ 0 w 959852"/>
              <a:gd name="connsiteY0" fmla="*/ 4175 h 971794"/>
              <a:gd name="connsiteX1" fmla="*/ 665237 w 959852"/>
              <a:gd name="connsiteY1" fmla="*/ 161413 h 971794"/>
              <a:gd name="connsiteX2" fmla="*/ 919238 w 959852"/>
              <a:gd name="connsiteY2" fmla="*/ 971794 h 971794"/>
              <a:gd name="connsiteX0" fmla="*/ 0 w 959852"/>
              <a:gd name="connsiteY0" fmla="*/ 4175 h 971794"/>
              <a:gd name="connsiteX1" fmla="*/ 665237 w 959852"/>
              <a:gd name="connsiteY1" fmla="*/ 161413 h 971794"/>
              <a:gd name="connsiteX2" fmla="*/ 919238 w 959852"/>
              <a:gd name="connsiteY2" fmla="*/ 971794 h 971794"/>
              <a:gd name="connsiteX0" fmla="*/ 0 w 967951"/>
              <a:gd name="connsiteY0" fmla="*/ 7565 h 975184"/>
              <a:gd name="connsiteX1" fmla="*/ 725713 w 967951"/>
              <a:gd name="connsiteY1" fmla="*/ 140613 h 975184"/>
              <a:gd name="connsiteX2" fmla="*/ 919238 w 967951"/>
              <a:gd name="connsiteY2" fmla="*/ 975184 h 975184"/>
              <a:gd name="connsiteX0" fmla="*/ 0 w 967951"/>
              <a:gd name="connsiteY0" fmla="*/ 2328 h 969947"/>
              <a:gd name="connsiteX1" fmla="*/ 725713 w 967951"/>
              <a:gd name="connsiteY1" fmla="*/ 135376 h 969947"/>
              <a:gd name="connsiteX2" fmla="*/ 919238 w 967951"/>
              <a:gd name="connsiteY2" fmla="*/ 969947 h 969947"/>
              <a:gd name="connsiteX0" fmla="*/ 0 w 956109"/>
              <a:gd name="connsiteY0" fmla="*/ 10 h 967629"/>
              <a:gd name="connsiteX1" fmla="*/ 628951 w 956109"/>
              <a:gd name="connsiteY1" fmla="*/ 241915 h 967629"/>
              <a:gd name="connsiteX2" fmla="*/ 919238 w 956109"/>
              <a:gd name="connsiteY2" fmla="*/ 967629 h 967629"/>
              <a:gd name="connsiteX0" fmla="*/ 0 w 954098"/>
              <a:gd name="connsiteY0" fmla="*/ 6 h 967625"/>
              <a:gd name="connsiteX1" fmla="*/ 628951 w 954098"/>
              <a:gd name="connsiteY1" fmla="*/ 241911 h 967625"/>
              <a:gd name="connsiteX2" fmla="*/ 919238 w 954098"/>
              <a:gd name="connsiteY2" fmla="*/ 967625 h 967625"/>
              <a:gd name="connsiteX0" fmla="*/ 0 w 954098"/>
              <a:gd name="connsiteY0" fmla="*/ 6 h 967625"/>
              <a:gd name="connsiteX1" fmla="*/ 628951 w 954098"/>
              <a:gd name="connsiteY1" fmla="*/ 241911 h 967625"/>
              <a:gd name="connsiteX2" fmla="*/ 919238 w 954098"/>
              <a:gd name="connsiteY2" fmla="*/ 967625 h 967625"/>
              <a:gd name="connsiteX0" fmla="*/ 0 w 919279"/>
              <a:gd name="connsiteY0" fmla="*/ 6 h 967625"/>
              <a:gd name="connsiteX1" fmla="*/ 628951 w 919279"/>
              <a:gd name="connsiteY1" fmla="*/ 241911 h 967625"/>
              <a:gd name="connsiteX2" fmla="*/ 919238 w 919279"/>
              <a:gd name="connsiteY2" fmla="*/ 967625 h 967625"/>
            </a:gdLst>
            <a:ahLst/>
            <a:cxnLst>
              <a:cxn ang="0">
                <a:pos x="connsiteX0" y="connsiteY0"/>
              </a:cxn>
              <a:cxn ang="0">
                <a:pos x="connsiteX1" y="connsiteY1"/>
              </a:cxn>
              <a:cxn ang="0">
                <a:pos x="connsiteX2" y="connsiteY2"/>
              </a:cxn>
            </a:cxnLst>
            <a:rect l="l" t="t" r="r" b="b"/>
            <a:pathLst>
              <a:path w="919279" h="967625">
                <a:moveTo>
                  <a:pt x="0" y="6"/>
                </a:moveTo>
                <a:cubicBezTo>
                  <a:pt x="184451" y="-1001"/>
                  <a:pt x="499935" y="129021"/>
                  <a:pt x="628951" y="241911"/>
                </a:cubicBezTo>
                <a:cubicBezTo>
                  <a:pt x="757967" y="354801"/>
                  <a:pt x="922262" y="551346"/>
                  <a:pt x="919238" y="967625"/>
                </a:cubicBezTo>
              </a:path>
            </a:pathLst>
          </a:cu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867400" y="2624163"/>
            <a:ext cx="955524" cy="693468"/>
          </a:xfrm>
          <a:custGeom>
            <a:avLst/>
            <a:gdLst>
              <a:gd name="connsiteX0" fmla="*/ 0 w 1270000"/>
              <a:gd name="connsiteY0" fmla="*/ 60476 h 484148"/>
              <a:gd name="connsiteX1" fmla="*/ 387047 w 1270000"/>
              <a:gd name="connsiteY1" fmla="*/ 483810 h 484148"/>
              <a:gd name="connsiteX2" fmla="*/ 1270000 w 1270000"/>
              <a:gd name="connsiteY2" fmla="*/ 0 h 484148"/>
              <a:gd name="connsiteX0" fmla="*/ 0 w 1270000"/>
              <a:gd name="connsiteY0" fmla="*/ 60476 h 315735"/>
              <a:gd name="connsiteX1" fmla="*/ 507999 w 1270000"/>
              <a:gd name="connsiteY1" fmla="*/ 314477 h 315735"/>
              <a:gd name="connsiteX2" fmla="*/ 1270000 w 1270000"/>
              <a:gd name="connsiteY2" fmla="*/ 0 h 315735"/>
              <a:gd name="connsiteX0" fmla="*/ 0 w 955524"/>
              <a:gd name="connsiteY0" fmla="*/ 0 h 736172"/>
              <a:gd name="connsiteX1" fmla="*/ 507999 w 955524"/>
              <a:gd name="connsiteY1" fmla="*/ 254001 h 736172"/>
              <a:gd name="connsiteX2" fmla="*/ 955524 w 955524"/>
              <a:gd name="connsiteY2" fmla="*/ 677333 h 736172"/>
              <a:gd name="connsiteX0" fmla="*/ 0 w 955524"/>
              <a:gd name="connsiteY0" fmla="*/ 0 h 677333"/>
              <a:gd name="connsiteX1" fmla="*/ 507999 w 955524"/>
              <a:gd name="connsiteY1" fmla="*/ 254001 h 677333"/>
              <a:gd name="connsiteX2" fmla="*/ 955524 w 955524"/>
              <a:gd name="connsiteY2" fmla="*/ 677333 h 677333"/>
              <a:gd name="connsiteX0" fmla="*/ 0 w 955524"/>
              <a:gd name="connsiteY0" fmla="*/ 0 h 677333"/>
              <a:gd name="connsiteX1" fmla="*/ 604761 w 955524"/>
              <a:gd name="connsiteY1" fmla="*/ 133048 h 677333"/>
              <a:gd name="connsiteX2" fmla="*/ 955524 w 955524"/>
              <a:gd name="connsiteY2" fmla="*/ 677333 h 677333"/>
              <a:gd name="connsiteX0" fmla="*/ 0 w 955524"/>
              <a:gd name="connsiteY0" fmla="*/ 16135 h 693468"/>
              <a:gd name="connsiteX1" fmla="*/ 604761 w 955524"/>
              <a:gd name="connsiteY1" fmla="*/ 149183 h 693468"/>
              <a:gd name="connsiteX2" fmla="*/ 955524 w 955524"/>
              <a:gd name="connsiteY2" fmla="*/ 693468 h 693468"/>
            </a:gdLst>
            <a:ahLst/>
            <a:cxnLst>
              <a:cxn ang="0">
                <a:pos x="connsiteX0" y="connsiteY0"/>
              </a:cxn>
              <a:cxn ang="0">
                <a:pos x="connsiteX1" y="connsiteY1"/>
              </a:cxn>
              <a:cxn ang="0">
                <a:pos x="connsiteX2" y="connsiteY2"/>
              </a:cxn>
            </a:cxnLst>
            <a:rect l="l" t="t" r="r" b="b"/>
            <a:pathLst>
              <a:path w="955524" h="693468">
                <a:moveTo>
                  <a:pt x="0" y="16135"/>
                </a:moveTo>
                <a:cubicBezTo>
                  <a:pt x="220738" y="-33254"/>
                  <a:pt x="445507" y="36294"/>
                  <a:pt x="604761" y="149183"/>
                </a:cubicBezTo>
                <a:cubicBezTo>
                  <a:pt x="764015" y="262072"/>
                  <a:pt x="837596" y="325571"/>
                  <a:pt x="955524" y="693468"/>
                </a:cubicBezTo>
              </a:path>
            </a:pathLst>
          </a:cu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flipH="1">
            <a:off x="5871029" y="3953303"/>
            <a:ext cx="1753811" cy="762153"/>
          </a:xfrm>
          <a:custGeom>
            <a:avLst/>
            <a:gdLst>
              <a:gd name="connsiteX0" fmla="*/ 0 w 1270000"/>
              <a:gd name="connsiteY0" fmla="*/ 60476 h 484148"/>
              <a:gd name="connsiteX1" fmla="*/ 387047 w 1270000"/>
              <a:gd name="connsiteY1" fmla="*/ 483810 h 484148"/>
              <a:gd name="connsiteX2" fmla="*/ 1270000 w 1270000"/>
              <a:gd name="connsiteY2" fmla="*/ 0 h 484148"/>
              <a:gd name="connsiteX0" fmla="*/ 0 w 1270000"/>
              <a:gd name="connsiteY0" fmla="*/ 60476 h 315735"/>
              <a:gd name="connsiteX1" fmla="*/ 507999 w 1270000"/>
              <a:gd name="connsiteY1" fmla="*/ 314477 h 315735"/>
              <a:gd name="connsiteX2" fmla="*/ 1270000 w 1270000"/>
              <a:gd name="connsiteY2" fmla="*/ 0 h 315735"/>
              <a:gd name="connsiteX0" fmla="*/ 0 w 955524"/>
              <a:gd name="connsiteY0" fmla="*/ 0 h 736172"/>
              <a:gd name="connsiteX1" fmla="*/ 507999 w 955524"/>
              <a:gd name="connsiteY1" fmla="*/ 254001 h 736172"/>
              <a:gd name="connsiteX2" fmla="*/ 955524 w 955524"/>
              <a:gd name="connsiteY2" fmla="*/ 677333 h 736172"/>
              <a:gd name="connsiteX0" fmla="*/ 0 w 955524"/>
              <a:gd name="connsiteY0" fmla="*/ 0 h 677333"/>
              <a:gd name="connsiteX1" fmla="*/ 507999 w 955524"/>
              <a:gd name="connsiteY1" fmla="*/ 254001 h 677333"/>
              <a:gd name="connsiteX2" fmla="*/ 955524 w 955524"/>
              <a:gd name="connsiteY2" fmla="*/ 677333 h 677333"/>
              <a:gd name="connsiteX0" fmla="*/ 0 w 955524"/>
              <a:gd name="connsiteY0" fmla="*/ 0 h 677333"/>
              <a:gd name="connsiteX1" fmla="*/ 604761 w 955524"/>
              <a:gd name="connsiteY1" fmla="*/ 133048 h 677333"/>
              <a:gd name="connsiteX2" fmla="*/ 955524 w 955524"/>
              <a:gd name="connsiteY2" fmla="*/ 677333 h 677333"/>
              <a:gd name="connsiteX0" fmla="*/ 0 w 955524"/>
              <a:gd name="connsiteY0" fmla="*/ 16135 h 693468"/>
              <a:gd name="connsiteX1" fmla="*/ 604761 w 955524"/>
              <a:gd name="connsiteY1" fmla="*/ 149183 h 693468"/>
              <a:gd name="connsiteX2" fmla="*/ 955524 w 955524"/>
              <a:gd name="connsiteY2" fmla="*/ 693468 h 693468"/>
              <a:gd name="connsiteX0" fmla="*/ 0 w 1028096"/>
              <a:gd name="connsiteY0" fmla="*/ 11774 h 398821"/>
              <a:gd name="connsiteX1" fmla="*/ 604761 w 1028096"/>
              <a:gd name="connsiteY1" fmla="*/ 144822 h 398821"/>
              <a:gd name="connsiteX2" fmla="*/ 1028096 w 1028096"/>
              <a:gd name="connsiteY2" fmla="*/ 398821 h 398821"/>
              <a:gd name="connsiteX0" fmla="*/ 0 w 1028096"/>
              <a:gd name="connsiteY0" fmla="*/ 11774 h 398821"/>
              <a:gd name="connsiteX1" fmla="*/ 604761 w 1028096"/>
              <a:gd name="connsiteY1" fmla="*/ 144822 h 398821"/>
              <a:gd name="connsiteX2" fmla="*/ 1028096 w 1028096"/>
              <a:gd name="connsiteY2" fmla="*/ 398821 h 398821"/>
              <a:gd name="connsiteX0" fmla="*/ 0 w 1028096"/>
              <a:gd name="connsiteY0" fmla="*/ 263926 h 650973"/>
              <a:gd name="connsiteX1" fmla="*/ 326570 w 1028096"/>
              <a:gd name="connsiteY1" fmla="*/ 9926 h 650973"/>
              <a:gd name="connsiteX2" fmla="*/ 1028096 w 1028096"/>
              <a:gd name="connsiteY2" fmla="*/ 650973 h 650973"/>
              <a:gd name="connsiteX0" fmla="*/ 0 w 2225525"/>
              <a:gd name="connsiteY0" fmla="*/ 580711 h 641186"/>
              <a:gd name="connsiteX1" fmla="*/ 1523999 w 2225525"/>
              <a:gd name="connsiteY1" fmla="*/ 139 h 641186"/>
              <a:gd name="connsiteX2" fmla="*/ 2225525 w 2225525"/>
              <a:gd name="connsiteY2" fmla="*/ 641186 h 641186"/>
              <a:gd name="connsiteX0" fmla="*/ 0 w 1632858"/>
              <a:gd name="connsiteY0" fmla="*/ 811692 h 811692"/>
              <a:gd name="connsiteX1" fmla="*/ 931332 w 1632858"/>
              <a:gd name="connsiteY1" fmla="*/ 1310 h 811692"/>
              <a:gd name="connsiteX2" fmla="*/ 1632858 w 1632858"/>
              <a:gd name="connsiteY2" fmla="*/ 642357 h 811692"/>
              <a:gd name="connsiteX0" fmla="*/ 0 w 1632858"/>
              <a:gd name="connsiteY0" fmla="*/ 811692 h 811692"/>
              <a:gd name="connsiteX1" fmla="*/ 931332 w 1632858"/>
              <a:gd name="connsiteY1" fmla="*/ 1310 h 811692"/>
              <a:gd name="connsiteX2" fmla="*/ 1632858 w 1632858"/>
              <a:gd name="connsiteY2" fmla="*/ 642357 h 811692"/>
              <a:gd name="connsiteX0" fmla="*/ 0 w 1632858"/>
              <a:gd name="connsiteY0" fmla="*/ 818184 h 818184"/>
              <a:gd name="connsiteX1" fmla="*/ 931332 w 1632858"/>
              <a:gd name="connsiteY1" fmla="*/ 7802 h 818184"/>
              <a:gd name="connsiteX2" fmla="*/ 1632858 w 1632858"/>
              <a:gd name="connsiteY2" fmla="*/ 648849 h 818184"/>
              <a:gd name="connsiteX0" fmla="*/ 0 w 1632858"/>
              <a:gd name="connsiteY0" fmla="*/ 889953 h 889953"/>
              <a:gd name="connsiteX1" fmla="*/ 774094 w 1632858"/>
              <a:gd name="connsiteY1" fmla="*/ 6999 h 889953"/>
              <a:gd name="connsiteX2" fmla="*/ 1632858 w 1632858"/>
              <a:gd name="connsiteY2" fmla="*/ 720618 h 889953"/>
              <a:gd name="connsiteX0" fmla="*/ 0 w 1632858"/>
              <a:gd name="connsiteY0" fmla="*/ 889953 h 889953"/>
              <a:gd name="connsiteX1" fmla="*/ 774094 w 1632858"/>
              <a:gd name="connsiteY1" fmla="*/ 6999 h 889953"/>
              <a:gd name="connsiteX2" fmla="*/ 1632858 w 1632858"/>
              <a:gd name="connsiteY2" fmla="*/ 720618 h 889953"/>
              <a:gd name="connsiteX0" fmla="*/ 0 w 1753811"/>
              <a:gd name="connsiteY0" fmla="*/ 762153 h 762153"/>
              <a:gd name="connsiteX1" fmla="*/ 895047 w 1753811"/>
              <a:gd name="connsiteY1" fmla="*/ 151 h 762153"/>
              <a:gd name="connsiteX2" fmla="*/ 1753811 w 1753811"/>
              <a:gd name="connsiteY2" fmla="*/ 713770 h 762153"/>
            </a:gdLst>
            <a:ahLst/>
            <a:cxnLst>
              <a:cxn ang="0">
                <a:pos x="connsiteX0" y="connsiteY0"/>
              </a:cxn>
              <a:cxn ang="0">
                <a:pos x="connsiteX1" y="connsiteY1"/>
              </a:cxn>
              <a:cxn ang="0">
                <a:pos x="connsiteX2" y="connsiteY2"/>
              </a:cxn>
            </a:cxnLst>
            <a:rect l="l" t="t" r="r" b="b"/>
            <a:pathLst>
              <a:path w="1753811" h="762153">
                <a:moveTo>
                  <a:pt x="0" y="762153"/>
                </a:moveTo>
                <a:cubicBezTo>
                  <a:pt x="111881" y="434574"/>
                  <a:pt x="602745" y="8215"/>
                  <a:pt x="895047" y="151"/>
                </a:cubicBezTo>
                <a:cubicBezTo>
                  <a:pt x="1187349" y="-7913"/>
                  <a:pt x="1357693" y="309588"/>
                  <a:pt x="1753811" y="713770"/>
                </a:cubicBezTo>
              </a:path>
            </a:pathLst>
          </a:cu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3581400" y="2784231"/>
            <a:ext cx="1270000" cy="315735"/>
          </a:xfrm>
          <a:custGeom>
            <a:avLst/>
            <a:gdLst>
              <a:gd name="connsiteX0" fmla="*/ 0 w 1270000"/>
              <a:gd name="connsiteY0" fmla="*/ 60476 h 484148"/>
              <a:gd name="connsiteX1" fmla="*/ 387047 w 1270000"/>
              <a:gd name="connsiteY1" fmla="*/ 483810 h 484148"/>
              <a:gd name="connsiteX2" fmla="*/ 1270000 w 1270000"/>
              <a:gd name="connsiteY2" fmla="*/ 0 h 484148"/>
              <a:gd name="connsiteX0" fmla="*/ 0 w 1270000"/>
              <a:gd name="connsiteY0" fmla="*/ 60476 h 315735"/>
              <a:gd name="connsiteX1" fmla="*/ 507999 w 1270000"/>
              <a:gd name="connsiteY1" fmla="*/ 314477 h 315735"/>
              <a:gd name="connsiteX2" fmla="*/ 1270000 w 1270000"/>
              <a:gd name="connsiteY2" fmla="*/ 0 h 315735"/>
            </a:gdLst>
            <a:ahLst/>
            <a:cxnLst>
              <a:cxn ang="0">
                <a:pos x="connsiteX0" y="connsiteY0"/>
              </a:cxn>
              <a:cxn ang="0">
                <a:pos x="connsiteX1" y="connsiteY1"/>
              </a:cxn>
              <a:cxn ang="0">
                <a:pos x="connsiteX2" y="connsiteY2"/>
              </a:cxn>
            </a:cxnLst>
            <a:rect l="l" t="t" r="r" b="b"/>
            <a:pathLst>
              <a:path w="1270000" h="315735">
                <a:moveTo>
                  <a:pt x="0" y="60476"/>
                </a:moveTo>
                <a:cubicBezTo>
                  <a:pt x="87690" y="277182"/>
                  <a:pt x="296332" y="324556"/>
                  <a:pt x="507999" y="314477"/>
                </a:cubicBezTo>
                <a:cubicBezTo>
                  <a:pt x="719666" y="304398"/>
                  <a:pt x="934357" y="236865"/>
                  <a:pt x="1270000" y="0"/>
                </a:cubicBezTo>
              </a:path>
            </a:pathLst>
          </a:cu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1828801" y="2133600"/>
            <a:ext cx="2021407" cy="369332"/>
          </a:xfrm>
          <a:prstGeom prst="rect">
            <a:avLst/>
          </a:prstGeom>
          <a:noFill/>
        </p:spPr>
        <p:txBody>
          <a:bodyPr wrap="none" rtlCol="0">
            <a:spAutoFit/>
          </a:bodyPr>
          <a:lstStyle/>
          <a:p>
            <a:pPr algn="ctr"/>
            <a:r>
              <a:rPr lang="en-US" dirty="0"/>
              <a:t>Real IP: 1.1.1.1</a:t>
            </a:r>
          </a:p>
        </p:txBody>
      </p:sp>
      <p:sp>
        <p:nvSpPr>
          <p:cNvPr id="18" name="TextBox 17"/>
          <p:cNvSpPr txBox="1"/>
          <p:nvPr/>
        </p:nvSpPr>
        <p:spPr>
          <a:xfrm>
            <a:off x="4572000" y="5371721"/>
            <a:ext cx="1445904" cy="369332"/>
          </a:xfrm>
          <a:prstGeom prst="rect">
            <a:avLst/>
          </a:prstGeom>
          <a:noFill/>
        </p:spPr>
        <p:txBody>
          <a:bodyPr wrap="none" rtlCol="0">
            <a:spAutoFit/>
          </a:bodyPr>
          <a:lstStyle/>
          <a:p>
            <a:pPr algn="ctr"/>
            <a:r>
              <a:rPr lang="en-US" dirty="0"/>
              <a:t>IP: 3.3.3.3</a:t>
            </a:r>
          </a:p>
        </p:txBody>
      </p:sp>
      <p:sp>
        <p:nvSpPr>
          <p:cNvPr id="19" name="TextBox 18"/>
          <p:cNvSpPr txBox="1"/>
          <p:nvPr/>
        </p:nvSpPr>
        <p:spPr>
          <a:xfrm>
            <a:off x="7239000" y="5371721"/>
            <a:ext cx="1445904" cy="369332"/>
          </a:xfrm>
          <a:prstGeom prst="rect">
            <a:avLst/>
          </a:prstGeom>
          <a:noFill/>
        </p:spPr>
        <p:txBody>
          <a:bodyPr wrap="none" rtlCol="0">
            <a:spAutoFit/>
          </a:bodyPr>
          <a:lstStyle/>
          <a:p>
            <a:pPr algn="ctr"/>
            <a:r>
              <a:rPr lang="en-US" dirty="0"/>
              <a:t>IP: 2.2.2.2</a:t>
            </a:r>
          </a:p>
        </p:txBody>
      </p:sp>
      <p:sp>
        <p:nvSpPr>
          <p:cNvPr id="21" name="Rectangle 20"/>
          <p:cNvSpPr/>
          <p:nvPr/>
        </p:nvSpPr>
        <p:spPr>
          <a:xfrm>
            <a:off x="7848600" y="3120890"/>
            <a:ext cx="2514600" cy="762000"/>
          </a:xfrm>
          <a:prstGeom prst="rect">
            <a:avLst/>
          </a:prstGeom>
          <a:solidFill>
            <a:schemeClr val="tx1"/>
          </a:solidFill>
          <a:ln w="28575" cmpd="sng">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rPr>
              <a:t>Source (spoofed): 3.3.3.3</a:t>
            </a:r>
            <a:br>
              <a:rPr lang="en-US" dirty="0">
                <a:solidFill>
                  <a:schemeClr val="bg1"/>
                </a:solidFill>
              </a:rPr>
            </a:br>
            <a:r>
              <a:rPr lang="en-US" dirty="0">
                <a:solidFill>
                  <a:schemeClr val="bg1"/>
                </a:solidFill>
              </a:rPr>
              <a:t>Destination: 2.2.2.2</a:t>
            </a:r>
          </a:p>
        </p:txBody>
      </p:sp>
      <p:sp>
        <p:nvSpPr>
          <p:cNvPr id="24" name="Footer Placeholder 23"/>
          <p:cNvSpPr>
            <a:spLocks noGrp="1"/>
          </p:cNvSpPr>
          <p:nvPr>
            <p:ph type="ftr" sz="quarter" idx="11"/>
          </p:nvPr>
        </p:nvSpPr>
        <p:spPr/>
        <p:txBody>
          <a:bodyPr/>
          <a:lstStyle/>
          <a:p>
            <a:r>
              <a:rPr lang="en-US"/>
              <a:t>Marco Canini, © 2020</a:t>
            </a:r>
          </a:p>
        </p:txBody>
      </p:sp>
      <p:sp>
        <p:nvSpPr>
          <p:cNvPr id="25" name="Slide Number Placeholder 24"/>
          <p:cNvSpPr>
            <a:spLocks noGrp="1"/>
          </p:cNvSpPr>
          <p:nvPr>
            <p:ph type="sldNum" sz="quarter" idx="12"/>
          </p:nvPr>
        </p:nvSpPr>
        <p:spPr/>
        <p:txBody>
          <a:bodyPr/>
          <a:lstStyle/>
          <a:p>
            <a:fld id="{E1AEAC84-D1C9-0441-9C6D-2A786F1B0818}" type="slidenum">
              <a:rPr lang="en-US" smtClean="0"/>
              <a:pPr/>
              <a:t>30</a:t>
            </a:fld>
            <a:endParaRPr lang="en-US"/>
          </a:p>
        </p:txBody>
      </p:sp>
    </p:spTree>
    <p:extLst>
      <p:ext uri="{BB962C8B-B14F-4D97-AF65-F5344CB8AC3E}">
        <p14:creationId xmlns:p14="http://schemas.microsoft.com/office/powerpoint/2010/main" val="4077319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Spoofing</a:t>
            </a:r>
          </a:p>
        </p:txBody>
      </p:sp>
      <p:sp>
        <p:nvSpPr>
          <p:cNvPr id="3" name="Content Placeholder 2"/>
          <p:cNvSpPr>
            <a:spLocks noGrp="1"/>
          </p:cNvSpPr>
          <p:nvPr>
            <p:ph idx="1"/>
          </p:nvPr>
        </p:nvSpPr>
        <p:spPr/>
        <p:txBody>
          <a:bodyPr>
            <a:normAutofit/>
          </a:bodyPr>
          <a:lstStyle/>
          <a:p>
            <a:r>
              <a:rPr lang="en-US" dirty="0"/>
              <a:t>The response to a forged message is sent to the forged source address</a:t>
            </a:r>
          </a:p>
          <a:p>
            <a:pPr lvl="1"/>
            <a:r>
              <a:rPr lang="en-US" dirty="0"/>
              <a:t>Spoofing mainly used when an attacker does not care about response</a:t>
            </a:r>
          </a:p>
          <a:p>
            <a:pPr lvl="1"/>
            <a:r>
              <a:rPr lang="en-US" dirty="0"/>
              <a:t>The LAN is a special case as the attacker can observe the response</a:t>
            </a:r>
          </a:p>
          <a:p>
            <a:r>
              <a:rPr lang="en-US" dirty="0"/>
              <a:t>Easy to use with protocols based on </a:t>
            </a:r>
            <a:r>
              <a:rPr lang="en-US" dirty="0">
                <a:solidFill>
                  <a:schemeClr val="accent2"/>
                </a:solidFill>
              </a:rPr>
              <a:t>UDP</a:t>
            </a:r>
          </a:p>
          <a:p>
            <a:r>
              <a:rPr lang="en-US" dirty="0">
                <a:solidFill>
                  <a:schemeClr val="accent2"/>
                </a:solidFill>
              </a:rPr>
              <a:t>Spoofing a TCP connection is more difficult</a:t>
            </a:r>
          </a:p>
          <a:p>
            <a:pPr lvl="1"/>
            <a:r>
              <a:rPr lang="en-US" dirty="0">
                <a:solidFill>
                  <a:schemeClr val="accent2"/>
                </a:solidFill>
              </a:rPr>
              <a:t>Recall 3-way handshake: SYN ; SYN + ACK ; ACK</a:t>
            </a:r>
            <a:endParaRPr lang="en-US" dirty="0"/>
          </a:p>
        </p:txBody>
      </p:sp>
      <p:sp>
        <p:nvSpPr>
          <p:cNvPr id="8" name="Footer Placeholder 7"/>
          <p:cNvSpPr>
            <a:spLocks noGrp="1"/>
          </p:cNvSpPr>
          <p:nvPr>
            <p:ph type="ftr" sz="quarter" idx="11"/>
          </p:nvPr>
        </p:nvSpPr>
        <p:spPr/>
        <p:txBody>
          <a:bodyPr/>
          <a:lstStyle/>
          <a:p>
            <a:r>
              <a:rPr lang="en-US"/>
              <a:t>Marco Canini, © 2020</a:t>
            </a:r>
          </a:p>
        </p:txBody>
      </p:sp>
      <p:sp>
        <p:nvSpPr>
          <p:cNvPr id="9" name="Slide Number Placeholder 8"/>
          <p:cNvSpPr>
            <a:spLocks noGrp="1"/>
          </p:cNvSpPr>
          <p:nvPr>
            <p:ph type="sldNum" sz="quarter" idx="12"/>
          </p:nvPr>
        </p:nvSpPr>
        <p:spPr/>
        <p:txBody>
          <a:bodyPr/>
          <a:lstStyle/>
          <a:p>
            <a:fld id="{EC3CB770-4B24-234B-BCDD-99949A9A3C35}" type="slidenum">
              <a:rPr lang="en-US" smtClean="0"/>
              <a:pPr/>
              <a:t>31</a:t>
            </a:fld>
            <a:endParaRPr lang="en-US"/>
          </a:p>
        </p:txBody>
      </p:sp>
    </p:spTree>
    <p:extLst>
      <p:ext uri="{BB962C8B-B14F-4D97-AF65-F5344CB8AC3E}">
        <p14:creationId xmlns:p14="http://schemas.microsoft.com/office/powerpoint/2010/main" val="4012313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4: General Threats?</a:t>
            </a:r>
          </a:p>
        </p:txBody>
      </p:sp>
      <p:grpSp>
        <p:nvGrpSpPr>
          <p:cNvPr id="68611" name="Group 3"/>
          <p:cNvGrpSpPr>
            <a:grpSpLocks/>
          </p:cNvGrpSpPr>
          <p:nvPr/>
        </p:nvGrpSpPr>
        <p:grpSpPr bwMode="auto">
          <a:xfrm>
            <a:off x="1676400" y="1387475"/>
            <a:ext cx="2832100" cy="2616200"/>
            <a:chOff x="3024" y="2208"/>
            <a:chExt cx="1784" cy="1648"/>
          </a:xfrm>
        </p:grpSpPr>
        <p:sp>
          <p:nvSpPr>
            <p:cNvPr id="68637" name="Rectangle 4"/>
            <p:cNvSpPr>
              <a:spLocks noChangeArrowheads="1"/>
            </p:cNvSpPr>
            <p:nvPr/>
          </p:nvSpPr>
          <p:spPr bwMode="auto">
            <a:xfrm>
              <a:off x="3253" y="2217"/>
              <a:ext cx="1555" cy="233"/>
            </a:xfrm>
            <a:prstGeom prst="rect">
              <a:avLst/>
            </a:prstGeom>
            <a:solidFill>
              <a:srgbClr val="FFCC99"/>
            </a:solidFill>
            <a:ln w="31750">
              <a:solidFill>
                <a:schemeClr val="tx1"/>
              </a:solidFill>
              <a:miter lim="800000"/>
              <a:headEnd/>
              <a:tailEnd/>
            </a:ln>
          </p:spPr>
          <p:txBody>
            <a:bodyPr anchor="ctr">
              <a:spAutoFit/>
            </a:bodyPr>
            <a:lstStyle/>
            <a:p>
              <a:pPr algn="ctr"/>
              <a:r>
                <a:rPr lang="en-US" dirty="0">
                  <a:latin typeface="Tahoma"/>
                  <a:cs typeface="Tahoma"/>
                </a:rPr>
                <a:t>Application</a:t>
              </a:r>
            </a:p>
          </p:txBody>
        </p:sp>
        <p:sp>
          <p:nvSpPr>
            <p:cNvPr id="68638" name="Rectangle 5"/>
            <p:cNvSpPr>
              <a:spLocks noChangeArrowheads="1"/>
            </p:cNvSpPr>
            <p:nvPr/>
          </p:nvSpPr>
          <p:spPr bwMode="auto">
            <a:xfrm>
              <a:off x="3253" y="2501"/>
              <a:ext cx="1555" cy="256"/>
            </a:xfrm>
            <a:prstGeom prst="rect">
              <a:avLst/>
            </a:prstGeom>
            <a:solidFill>
              <a:srgbClr val="FFCC99"/>
            </a:solidFill>
            <a:ln w="31750">
              <a:solidFill>
                <a:schemeClr val="tx1"/>
              </a:solidFill>
              <a:miter lim="800000"/>
              <a:headEnd/>
              <a:tailEnd/>
            </a:ln>
          </p:spPr>
          <p:txBody>
            <a:bodyPr anchor="ctr"/>
            <a:lstStyle/>
            <a:p>
              <a:pPr algn="ctr"/>
              <a:r>
                <a:rPr lang="en-US">
                  <a:latin typeface="Tahoma"/>
                  <a:cs typeface="Tahoma"/>
                </a:rPr>
                <a:t>Transport</a:t>
              </a:r>
            </a:p>
          </p:txBody>
        </p:sp>
        <p:sp>
          <p:nvSpPr>
            <p:cNvPr id="68639" name="Rectangle 6"/>
            <p:cNvSpPr>
              <a:spLocks noChangeArrowheads="1"/>
            </p:cNvSpPr>
            <p:nvPr/>
          </p:nvSpPr>
          <p:spPr bwMode="auto">
            <a:xfrm>
              <a:off x="3253" y="2795"/>
              <a:ext cx="1555" cy="256"/>
            </a:xfrm>
            <a:prstGeom prst="rect">
              <a:avLst/>
            </a:prstGeom>
            <a:solidFill>
              <a:srgbClr val="FFCC99"/>
            </a:solidFill>
            <a:ln w="31750">
              <a:solidFill>
                <a:schemeClr val="tx1"/>
              </a:solidFill>
              <a:miter lim="800000"/>
              <a:headEnd/>
              <a:tailEnd/>
            </a:ln>
          </p:spPr>
          <p:txBody>
            <a:bodyPr anchor="ctr"/>
            <a:lstStyle/>
            <a:p>
              <a:pPr algn="ctr"/>
              <a:r>
                <a:rPr lang="en-US">
                  <a:latin typeface="Tahoma"/>
                  <a:cs typeface="Tahoma"/>
                </a:rPr>
                <a:t>(Inter)Network</a:t>
              </a:r>
            </a:p>
          </p:txBody>
        </p:sp>
        <p:sp>
          <p:nvSpPr>
            <p:cNvPr id="68640" name="Rectangle 7"/>
            <p:cNvSpPr>
              <a:spLocks noChangeArrowheads="1"/>
            </p:cNvSpPr>
            <p:nvPr/>
          </p:nvSpPr>
          <p:spPr bwMode="auto">
            <a:xfrm>
              <a:off x="3253" y="3110"/>
              <a:ext cx="1555" cy="256"/>
            </a:xfrm>
            <a:prstGeom prst="rect">
              <a:avLst/>
            </a:prstGeom>
            <a:solidFill>
              <a:srgbClr val="0000FF">
                <a:alpha val="50195"/>
              </a:srgbClr>
            </a:solidFill>
            <a:ln w="31750">
              <a:solidFill>
                <a:schemeClr val="tx1"/>
              </a:solidFill>
              <a:miter lim="800000"/>
              <a:headEnd/>
              <a:tailEnd/>
            </a:ln>
          </p:spPr>
          <p:txBody>
            <a:bodyPr anchor="ctr"/>
            <a:lstStyle/>
            <a:p>
              <a:pPr algn="ctr"/>
              <a:r>
                <a:rPr lang="en-US">
                  <a:latin typeface="Tahoma"/>
                  <a:cs typeface="Tahoma"/>
                </a:rPr>
                <a:t>Link</a:t>
              </a:r>
            </a:p>
          </p:txBody>
        </p:sp>
        <p:sp>
          <p:nvSpPr>
            <p:cNvPr id="68641" name="Rectangle 8"/>
            <p:cNvSpPr>
              <a:spLocks noChangeArrowheads="1"/>
            </p:cNvSpPr>
            <p:nvPr/>
          </p:nvSpPr>
          <p:spPr bwMode="auto">
            <a:xfrm>
              <a:off x="3253" y="3408"/>
              <a:ext cx="1555" cy="448"/>
            </a:xfrm>
            <a:prstGeom prst="rect">
              <a:avLst/>
            </a:prstGeom>
            <a:solidFill>
              <a:srgbClr val="0000FF">
                <a:alpha val="50195"/>
              </a:srgbClr>
            </a:solidFill>
            <a:ln w="31750">
              <a:solidFill>
                <a:schemeClr val="tx1"/>
              </a:solidFill>
              <a:miter lim="800000"/>
              <a:headEnd/>
              <a:tailEnd/>
            </a:ln>
          </p:spPr>
          <p:txBody>
            <a:bodyPr anchor="ctr"/>
            <a:lstStyle/>
            <a:p>
              <a:pPr algn="ctr"/>
              <a:r>
                <a:rPr lang="en-US">
                  <a:latin typeface="Tahoma"/>
                  <a:cs typeface="Tahoma"/>
                </a:rPr>
                <a:t>Physical</a:t>
              </a:r>
            </a:p>
          </p:txBody>
        </p:sp>
        <p:sp>
          <p:nvSpPr>
            <p:cNvPr id="68642" name="Rectangle 9"/>
            <p:cNvSpPr>
              <a:spLocks noChangeArrowheads="1"/>
            </p:cNvSpPr>
            <p:nvPr/>
          </p:nvSpPr>
          <p:spPr bwMode="auto">
            <a:xfrm>
              <a:off x="3024" y="2208"/>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7</a:t>
              </a:r>
              <a:endParaRPr lang="en-US" b="0">
                <a:latin typeface="Tahoma"/>
                <a:cs typeface="Tahoma"/>
              </a:endParaRPr>
            </a:p>
          </p:txBody>
        </p:sp>
        <p:sp>
          <p:nvSpPr>
            <p:cNvPr id="68643" name="Rectangle 10"/>
            <p:cNvSpPr>
              <a:spLocks noChangeArrowheads="1"/>
            </p:cNvSpPr>
            <p:nvPr/>
          </p:nvSpPr>
          <p:spPr bwMode="auto">
            <a:xfrm>
              <a:off x="3024" y="2503"/>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rgbClr val="FF3300"/>
                  </a:solidFill>
                  <a:latin typeface="Tahoma"/>
                  <a:cs typeface="Tahoma"/>
                </a:rPr>
                <a:t>4</a:t>
              </a:r>
              <a:endParaRPr lang="en-US">
                <a:latin typeface="Tahoma"/>
                <a:cs typeface="Tahoma"/>
              </a:endParaRPr>
            </a:p>
          </p:txBody>
        </p:sp>
        <p:sp>
          <p:nvSpPr>
            <p:cNvPr id="68644" name="Rectangle 11"/>
            <p:cNvSpPr>
              <a:spLocks noChangeArrowheads="1"/>
            </p:cNvSpPr>
            <p:nvPr/>
          </p:nvSpPr>
          <p:spPr bwMode="auto">
            <a:xfrm>
              <a:off x="3024" y="2798"/>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3</a:t>
              </a:r>
              <a:endParaRPr lang="en-US">
                <a:latin typeface="Tahoma"/>
                <a:cs typeface="Tahoma"/>
              </a:endParaRPr>
            </a:p>
          </p:txBody>
        </p:sp>
        <p:sp>
          <p:nvSpPr>
            <p:cNvPr id="68645" name="Rectangle 12"/>
            <p:cNvSpPr>
              <a:spLocks noChangeArrowheads="1"/>
            </p:cNvSpPr>
            <p:nvPr/>
          </p:nvSpPr>
          <p:spPr bwMode="auto">
            <a:xfrm>
              <a:off x="3024" y="3114"/>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2</a:t>
              </a:r>
              <a:endParaRPr lang="en-US">
                <a:latin typeface="Tahoma"/>
                <a:cs typeface="Tahoma"/>
              </a:endParaRPr>
            </a:p>
          </p:txBody>
        </p:sp>
        <p:sp>
          <p:nvSpPr>
            <p:cNvPr id="68646" name="Rectangle 13"/>
            <p:cNvSpPr>
              <a:spLocks noChangeArrowheads="1"/>
            </p:cNvSpPr>
            <p:nvPr/>
          </p:nvSpPr>
          <p:spPr bwMode="auto">
            <a:xfrm>
              <a:off x="3024" y="3507"/>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1</a:t>
              </a:r>
              <a:endParaRPr lang="en-US">
                <a:latin typeface="Tahoma"/>
                <a:cs typeface="Tahoma"/>
              </a:endParaRPr>
            </a:p>
          </p:txBody>
        </p:sp>
      </p:grpSp>
      <p:sp>
        <p:nvSpPr>
          <p:cNvPr id="68612" name="AutoShape 14"/>
          <p:cNvSpPr>
            <a:spLocks noChangeArrowheads="1"/>
          </p:cNvSpPr>
          <p:nvPr/>
        </p:nvSpPr>
        <p:spPr bwMode="auto">
          <a:xfrm>
            <a:off x="5334000" y="1295401"/>
            <a:ext cx="4267200" cy="1196975"/>
          </a:xfrm>
          <a:prstGeom prst="wedgeRectCallout">
            <a:avLst>
              <a:gd name="adj1" fmla="val -68824"/>
              <a:gd name="adj2" fmla="val 16181"/>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r>
              <a:rPr lang="en-US" sz="2400" i="1" dirty="0">
                <a:latin typeface="Tahoma"/>
                <a:cs typeface="Tahoma"/>
              </a:rPr>
              <a:t>End-to-end</a:t>
            </a:r>
            <a:r>
              <a:rPr lang="en-US" sz="2400" dirty="0">
                <a:latin typeface="Tahoma"/>
                <a:cs typeface="Tahoma"/>
              </a:rPr>
              <a:t> communication between </a:t>
            </a:r>
            <a:r>
              <a:rPr lang="en-US" sz="2400" dirty="0">
                <a:solidFill>
                  <a:srgbClr val="0000FF"/>
                </a:solidFill>
                <a:latin typeface="Tahoma"/>
                <a:cs typeface="Tahoma"/>
              </a:rPr>
              <a:t>processes</a:t>
            </a:r>
            <a:endParaRPr lang="en-US" sz="2400" dirty="0">
              <a:solidFill>
                <a:schemeClr val="accent1"/>
              </a:solidFill>
              <a:latin typeface="Tahoma"/>
              <a:cs typeface="Tahoma"/>
            </a:endParaRPr>
          </a:p>
          <a:p>
            <a:r>
              <a:rPr lang="en-US" sz="2400" dirty="0">
                <a:latin typeface="Tahoma"/>
                <a:cs typeface="Tahoma"/>
              </a:rPr>
              <a:t>  (TCP, UDP)</a:t>
            </a:r>
          </a:p>
        </p:txBody>
      </p:sp>
      <p:grpSp>
        <p:nvGrpSpPr>
          <p:cNvPr id="68613" name="Group 15"/>
          <p:cNvGrpSpPr>
            <a:grpSpLocks/>
          </p:cNvGrpSpPr>
          <p:nvPr/>
        </p:nvGrpSpPr>
        <p:grpSpPr bwMode="auto">
          <a:xfrm>
            <a:off x="5721350" y="2743200"/>
            <a:ext cx="4946650" cy="4114800"/>
            <a:chOff x="2057" y="1152"/>
            <a:chExt cx="3116" cy="2592"/>
          </a:xfrm>
        </p:grpSpPr>
        <p:sp>
          <p:nvSpPr>
            <p:cNvPr id="68614" name="Rectangle 16"/>
            <p:cNvSpPr>
              <a:spLocks noChangeArrowheads="1"/>
            </p:cNvSpPr>
            <p:nvPr/>
          </p:nvSpPr>
          <p:spPr bwMode="auto">
            <a:xfrm>
              <a:off x="2101" y="1152"/>
              <a:ext cx="1488"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8615" name="Text Box 17"/>
            <p:cNvSpPr txBox="1">
              <a:spLocks noChangeArrowheads="1"/>
            </p:cNvSpPr>
            <p:nvPr/>
          </p:nvSpPr>
          <p:spPr bwMode="auto">
            <a:xfrm>
              <a:off x="2341" y="1181"/>
              <a:ext cx="943"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Source port</a:t>
              </a:r>
            </a:p>
          </p:txBody>
        </p:sp>
        <p:sp>
          <p:nvSpPr>
            <p:cNvPr id="68616" name="Rectangle 18"/>
            <p:cNvSpPr>
              <a:spLocks noChangeArrowheads="1"/>
            </p:cNvSpPr>
            <p:nvPr/>
          </p:nvSpPr>
          <p:spPr bwMode="auto">
            <a:xfrm>
              <a:off x="3589" y="1152"/>
              <a:ext cx="1584"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8617" name="Text Box 19"/>
            <p:cNvSpPr txBox="1">
              <a:spLocks noChangeArrowheads="1"/>
            </p:cNvSpPr>
            <p:nvPr/>
          </p:nvSpPr>
          <p:spPr bwMode="auto">
            <a:xfrm>
              <a:off x="3685" y="1181"/>
              <a:ext cx="1263"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Destination port</a:t>
              </a:r>
            </a:p>
          </p:txBody>
        </p:sp>
        <p:sp>
          <p:nvSpPr>
            <p:cNvPr id="68618" name="Rectangle 20"/>
            <p:cNvSpPr>
              <a:spLocks noChangeArrowheads="1"/>
            </p:cNvSpPr>
            <p:nvPr/>
          </p:nvSpPr>
          <p:spPr bwMode="auto">
            <a:xfrm>
              <a:off x="2101" y="1488"/>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8619" name="Text Box 21"/>
            <p:cNvSpPr txBox="1">
              <a:spLocks noChangeArrowheads="1"/>
            </p:cNvSpPr>
            <p:nvPr/>
          </p:nvSpPr>
          <p:spPr bwMode="auto">
            <a:xfrm>
              <a:off x="2917" y="1517"/>
              <a:ext cx="1424"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latin typeface="Tahoma"/>
                  <a:cs typeface="Tahoma"/>
                </a:rPr>
                <a:t>Sequence number</a:t>
              </a:r>
            </a:p>
          </p:txBody>
        </p:sp>
        <p:sp>
          <p:nvSpPr>
            <p:cNvPr id="68620" name="Rectangle 22"/>
            <p:cNvSpPr>
              <a:spLocks noChangeArrowheads="1"/>
            </p:cNvSpPr>
            <p:nvPr/>
          </p:nvSpPr>
          <p:spPr bwMode="auto">
            <a:xfrm>
              <a:off x="2101" y="1776"/>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8621" name="Text Box 23"/>
            <p:cNvSpPr txBox="1">
              <a:spLocks noChangeArrowheads="1"/>
            </p:cNvSpPr>
            <p:nvPr/>
          </p:nvSpPr>
          <p:spPr bwMode="auto">
            <a:xfrm>
              <a:off x="2917" y="1805"/>
              <a:ext cx="1334"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latin typeface="Tahoma"/>
                  <a:cs typeface="Tahoma"/>
                </a:rPr>
                <a:t>Acknowledgment</a:t>
              </a:r>
            </a:p>
          </p:txBody>
        </p:sp>
        <p:sp>
          <p:nvSpPr>
            <p:cNvPr id="68622" name="Rectangle 24"/>
            <p:cNvSpPr>
              <a:spLocks noChangeArrowheads="1"/>
            </p:cNvSpPr>
            <p:nvPr/>
          </p:nvSpPr>
          <p:spPr bwMode="auto">
            <a:xfrm>
              <a:off x="2101" y="2064"/>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8623" name="Rectangle 25"/>
            <p:cNvSpPr>
              <a:spLocks noChangeArrowheads="1"/>
            </p:cNvSpPr>
            <p:nvPr/>
          </p:nvSpPr>
          <p:spPr bwMode="auto">
            <a:xfrm>
              <a:off x="3637" y="2064"/>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8624" name="Text Box 26"/>
            <p:cNvSpPr txBox="1">
              <a:spLocks noChangeArrowheads="1"/>
            </p:cNvSpPr>
            <p:nvPr/>
          </p:nvSpPr>
          <p:spPr bwMode="auto">
            <a:xfrm>
              <a:off x="3678" y="2110"/>
              <a:ext cx="1450"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solidFill>
                    <a:schemeClr val="tx1">
                      <a:lumMod val="75000"/>
                      <a:lumOff val="25000"/>
                    </a:schemeClr>
                  </a:solidFill>
                  <a:latin typeface="Tahoma"/>
                  <a:cs typeface="Tahoma"/>
                </a:rPr>
                <a:t>Advertised window</a:t>
              </a:r>
            </a:p>
          </p:txBody>
        </p:sp>
        <p:sp>
          <p:nvSpPr>
            <p:cNvPr id="68625" name="Text Box 27"/>
            <p:cNvSpPr txBox="1">
              <a:spLocks noChangeArrowheads="1"/>
            </p:cNvSpPr>
            <p:nvPr/>
          </p:nvSpPr>
          <p:spPr bwMode="auto">
            <a:xfrm>
              <a:off x="2057" y="2112"/>
              <a:ext cx="672" cy="250"/>
            </a:xfrm>
            <a:prstGeom prst="rect">
              <a:avLst/>
            </a:prstGeom>
            <a:noFill/>
            <a:ln w="9525">
              <a:noFill/>
              <a:miter lim="800000"/>
              <a:headEnd/>
              <a:tailEnd/>
            </a:ln>
          </p:spPr>
          <p:txBody>
            <a:bodyP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err="1">
                  <a:solidFill>
                    <a:schemeClr val="tx1">
                      <a:lumMod val="75000"/>
                      <a:lumOff val="25000"/>
                    </a:schemeClr>
                  </a:solidFill>
                  <a:latin typeface="Tahoma"/>
                  <a:cs typeface="Tahoma"/>
                </a:rPr>
                <a:t>HdrLen</a:t>
              </a:r>
              <a:endParaRPr lang="en-US" b="0" dirty="0">
                <a:solidFill>
                  <a:schemeClr val="tx1">
                    <a:lumMod val="75000"/>
                    <a:lumOff val="25000"/>
                  </a:schemeClr>
                </a:solidFill>
                <a:latin typeface="Tahoma"/>
                <a:cs typeface="Tahoma"/>
              </a:endParaRPr>
            </a:p>
          </p:txBody>
        </p:sp>
        <p:sp>
          <p:nvSpPr>
            <p:cNvPr id="68626" name="Line 28"/>
            <p:cNvSpPr>
              <a:spLocks noChangeShapeType="1"/>
            </p:cNvSpPr>
            <p:nvPr/>
          </p:nvSpPr>
          <p:spPr bwMode="auto">
            <a:xfrm>
              <a:off x="2677" y="2064"/>
              <a:ext cx="0" cy="336"/>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chemeClr val="bg1"/>
                </a:solidFill>
                <a:latin typeface="Tahoma"/>
                <a:cs typeface="Tahoma"/>
              </a:endParaRPr>
            </a:p>
          </p:txBody>
        </p:sp>
        <p:sp>
          <p:nvSpPr>
            <p:cNvPr id="68627" name="Line 29"/>
            <p:cNvSpPr>
              <a:spLocks noChangeShapeType="1"/>
            </p:cNvSpPr>
            <p:nvPr/>
          </p:nvSpPr>
          <p:spPr bwMode="auto">
            <a:xfrm>
              <a:off x="2965" y="2064"/>
              <a:ext cx="0" cy="336"/>
            </a:xfrm>
            <a:prstGeom prst="line">
              <a:avLst/>
            </a:prstGeom>
            <a:solidFill>
              <a:schemeClr val="accent2"/>
            </a:solidFill>
            <a:ln w="9525">
              <a:solidFill>
                <a:srgbClr val="FFFFFF"/>
              </a:solidFill>
              <a:round/>
              <a:headEnd/>
              <a:tailEnd/>
            </a:ln>
          </p:spPr>
          <p:txBody>
            <a:bodyPr wrap="none" anchor="ctr"/>
            <a:lstStyle/>
            <a:p>
              <a:endParaRPr lang="en-US">
                <a:solidFill>
                  <a:schemeClr val="bg1"/>
                </a:solidFill>
                <a:latin typeface="Tahoma"/>
                <a:cs typeface="Tahoma"/>
              </a:endParaRPr>
            </a:p>
          </p:txBody>
        </p:sp>
        <p:sp>
          <p:nvSpPr>
            <p:cNvPr id="68628" name="Text Box 30"/>
            <p:cNvSpPr txBox="1">
              <a:spLocks noChangeArrowheads="1"/>
            </p:cNvSpPr>
            <p:nvPr/>
          </p:nvSpPr>
          <p:spPr bwMode="auto">
            <a:xfrm>
              <a:off x="3099" y="2119"/>
              <a:ext cx="484"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Flags</a:t>
              </a:r>
            </a:p>
          </p:txBody>
        </p:sp>
        <p:sp>
          <p:nvSpPr>
            <p:cNvPr id="68629" name="Text Box 31"/>
            <p:cNvSpPr txBox="1">
              <a:spLocks noChangeArrowheads="1"/>
            </p:cNvSpPr>
            <p:nvPr/>
          </p:nvSpPr>
          <p:spPr bwMode="auto">
            <a:xfrm>
              <a:off x="2725" y="2112"/>
              <a:ext cx="205"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solidFill>
                    <a:schemeClr val="tx1">
                      <a:lumMod val="75000"/>
                      <a:lumOff val="25000"/>
                    </a:schemeClr>
                  </a:solidFill>
                  <a:latin typeface="Tahoma"/>
                  <a:cs typeface="Tahoma"/>
                </a:rPr>
                <a:t>0</a:t>
              </a:r>
            </a:p>
          </p:txBody>
        </p:sp>
        <p:sp>
          <p:nvSpPr>
            <p:cNvPr id="68630" name="Rectangle 32"/>
            <p:cNvSpPr>
              <a:spLocks noChangeArrowheads="1"/>
            </p:cNvSpPr>
            <p:nvPr/>
          </p:nvSpPr>
          <p:spPr bwMode="auto">
            <a:xfrm>
              <a:off x="2101" y="2400"/>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8631" name="Rectangle 33"/>
            <p:cNvSpPr>
              <a:spLocks noChangeArrowheads="1"/>
            </p:cNvSpPr>
            <p:nvPr/>
          </p:nvSpPr>
          <p:spPr bwMode="auto">
            <a:xfrm>
              <a:off x="3637" y="2400"/>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8632" name="Text Box 34"/>
            <p:cNvSpPr txBox="1">
              <a:spLocks noChangeArrowheads="1"/>
            </p:cNvSpPr>
            <p:nvPr/>
          </p:nvSpPr>
          <p:spPr bwMode="auto">
            <a:xfrm>
              <a:off x="2331" y="2455"/>
              <a:ext cx="872"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Checksum</a:t>
              </a:r>
            </a:p>
          </p:txBody>
        </p:sp>
        <p:sp>
          <p:nvSpPr>
            <p:cNvPr id="68633" name="Text Box 35"/>
            <p:cNvSpPr txBox="1">
              <a:spLocks noChangeArrowheads="1"/>
            </p:cNvSpPr>
            <p:nvPr/>
          </p:nvSpPr>
          <p:spPr bwMode="auto">
            <a:xfrm>
              <a:off x="3819" y="2455"/>
              <a:ext cx="1150"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Urgent pointer</a:t>
              </a:r>
            </a:p>
          </p:txBody>
        </p:sp>
        <p:sp>
          <p:nvSpPr>
            <p:cNvPr id="68634" name="Rectangle 36"/>
            <p:cNvSpPr>
              <a:spLocks noChangeArrowheads="1"/>
            </p:cNvSpPr>
            <p:nvPr/>
          </p:nvSpPr>
          <p:spPr bwMode="auto">
            <a:xfrm>
              <a:off x="2101" y="2736"/>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8635" name="Text Box 37"/>
            <p:cNvSpPr txBox="1">
              <a:spLocks noChangeArrowheads="1"/>
            </p:cNvSpPr>
            <p:nvPr/>
          </p:nvSpPr>
          <p:spPr bwMode="auto">
            <a:xfrm>
              <a:off x="3013" y="2765"/>
              <a:ext cx="1379"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Options (variable)</a:t>
              </a:r>
            </a:p>
          </p:txBody>
        </p:sp>
        <p:sp>
          <p:nvSpPr>
            <p:cNvPr id="68636" name="Rectangle 38"/>
            <p:cNvSpPr>
              <a:spLocks noChangeArrowheads="1"/>
            </p:cNvSpPr>
            <p:nvPr/>
          </p:nvSpPr>
          <p:spPr bwMode="auto">
            <a:xfrm>
              <a:off x="2101" y="3024"/>
              <a:ext cx="3072" cy="720"/>
            </a:xfrm>
            <a:prstGeom prst="rect">
              <a:avLst/>
            </a:prstGeom>
            <a:solidFill>
              <a:srgbClr val="0000FF">
                <a:alpha val="29000"/>
              </a:srgbClr>
            </a:solidFill>
            <a:ln w="9525">
              <a:solidFill>
                <a:srgbClr val="FFFFFF"/>
              </a:solidFill>
              <a:miter lim="800000"/>
              <a:headEnd/>
              <a:tailEnd/>
            </a:ln>
          </p:spPr>
          <p:txBody>
            <a:bodyPr wrap="none" anchor="ctr"/>
            <a:lstStyle/>
            <a:p>
              <a:pPr algn="ctr" eaLnBrk="0" hangingPunct="0"/>
              <a:r>
                <a:rPr lang="en-US" sz="2400" dirty="0">
                  <a:latin typeface="Tahoma"/>
                  <a:cs typeface="Tahoma"/>
                </a:rPr>
                <a:t>Data</a:t>
              </a:r>
            </a:p>
          </p:txBody>
        </p:sp>
      </p:gr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32</a:t>
            </a:fld>
            <a:endParaRPr lang="en-US"/>
          </a:p>
        </p:txBody>
      </p:sp>
    </p:spTree>
    <p:extLst>
      <p:ext uri="{BB962C8B-B14F-4D97-AF65-F5344CB8AC3E}">
        <p14:creationId xmlns:p14="http://schemas.microsoft.com/office/powerpoint/2010/main" val="345163224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15">
            <a:extLst>
              <a:ext uri="{FF2B5EF4-FFF2-40B4-BE49-F238E27FC236}">
                <a16:creationId xmlns:a16="http://schemas.microsoft.com/office/drawing/2014/main" id="{65C09839-E7C0-9440-80E7-EE4782B2E501}"/>
              </a:ext>
            </a:extLst>
          </p:cNvPr>
          <p:cNvGrpSpPr>
            <a:grpSpLocks/>
          </p:cNvGrpSpPr>
          <p:nvPr/>
        </p:nvGrpSpPr>
        <p:grpSpPr bwMode="auto">
          <a:xfrm>
            <a:off x="5721350" y="2743200"/>
            <a:ext cx="4946650" cy="4114800"/>
            <a:chOff x="2057" y="1152"/>
            <a:chExt cx="3116" cy="2592"/>
          </a:xfrm>
        </p:grpSpPr>
        <p:sp>
          <p:nvSpPr>
            <p:cNvPr id="45" name="Rectangle 16">
              <a:extLst>
                <a:ext uri="{FF2B5EF4-FFF2-40B4-BE49-F238E27FC236}">
                  <a16:creationId xmlns:a16="http://schemas.microsoft.com/office/drawing/2014/main" id="{F96093B4-E7CE-5040-96A5-6D261371EE63}"/>
                </a:ext>
              </a:extLst>
            </p:cNvPr>
            <p:cNvSpPr>
              <a:spLocks noChangeArrowheads="1"/>
            </p:cNvSpPr>
            <p:nvPr/>
          </p:nvSpPr>
          <p:spPr bwMode="auto">
            <a:xfrm>
              <a:off x="2101" y="1152"/>
              <a:ext cx="1488"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46" name="Text Box 17">
              <a:extLst>
                <a:ext uri="{FF2B5EF4-FFF2-40B4-BE49-F238E27FC236}">
                  <a16:creationId xmlns:a16="http://schemas.microsoft.com/office/drawing/2014/main" id="{2F1DF7BD-3376-D542-B01E-E1BB8E1444C2}"/>
                </a:ext>
              </a:extLst>
            </p:cNvPr>
            <p:cNvSpPr txBox="1">
              <a:spLocks noChangeArrowheads="1"/>
            </p:cNvSpPr>
            <p:nvPr/>
          </p:nvSpPr>
          <p:spPr bwMode="auto">
            <a:xfrm>
              <a:off x="2341" y="1181"/>
              <a:ext cx="943"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Source port</a:t>
              </a:r>
            </a:p>
          </p:txBody>
        </p:sp>
        <p:sp>
          <p:nvSpPr>
            <p:cNvPr id="47" name="Rectangle 18">
              <a:extLst>
                <a:ext uri="{FF2B5EF4-FFF2-40B4-BE49-F238E27FC236}">
                  <a16:creationId xmlns:a16="http://schemas.microsoft.com/office/drawing/2014/main" id="{43654836-A96F-6148-ABC3-377D7CD1E193}"/>
                </a:ext>
              </a:extLst>
            </p:cNvPr>
            <p:cNvSpPr>
              <a:spLocks noChangeArrowheads="1"/>
            </p:cNvSpPr>
            <p:nvPr/>
          </p:nvSpPr>
          <p:spPr bwMode="auto">
            <a:xfrm>
              <a:off x="3589" y="1152"/>
              <a:ext cx="1584"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48" name="Text Box 19">
              <a:extLst>
                <a:ext uri="{FF2B5EF4-FFF2-40B4-BE49-F238E27FC236}">
                  <a16:creationId xmlns:a16="http://schemas.microsoft.com/office/drawing/2014/main" id="{6F5C6613-5221-C749-BCFD-796092BEC059}"/>
                </a:ext>
              </a:extLst>
            </p:cNvPr>
            <p:cNvSpPr txBox="1">
              <a:spLocks noChangeArrowheads="1"/>
            </p:cNvSpPr>
            <p:nvPr/>
          </p:nvSpPr>
          <p:spPr bwMode="auto">
            <a:xfrm>
              <a:off x="3685" y="1181"/>
              <a:ext cx="1263"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Destination port</a:t>
              </a:r>
            </a:p>
          </p:txBody>
        </p:sp>
        <p:sp>
          <p:nvSpPr>
            <p:cNvPr id="49" name="Rectangle 20">
              <a:extLst>
                <a:ext uri="{FF2B5EF4-FFF2-40B4-BE49-F238E27FC236}">
                  <a16:creationId xmlns:a16="http://schemas.microsoft.com/office/drawing/2014/main" id="{9C3502AD-CF5D-D04B-B278-733C568806F8}"/>
                </a:ext>
              </a:extLst>
            </p:cNvPr>
            <p:cNvSpPr>
              <a:spLocks noChangeArrowheads="1"/>
            </p:cNvSpPr>
            <p:nvPr/>
          </p:nvSpPr>
          <p:spPr bwMode="auto">
            <a:xfrm>
              <a:off x="2101" y="1488"/>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50" name="Text Box 21">
              <a:extLst>
                <a:ext uri="{FF2B5EF4-FFF2-40B4-BE49-F238E27FC236}">
                  <a16:creationId xmlns:a16="http://schemas.microsoft.com/office/drawing/2014/main" id="{42FE8C5A-0B70-CD4B-80BC-63209A1B99C5}"/>
                </a:ext>
              </a:extLst>
            </p:cNvPr>
            <p:cNvSpPr txBox="1">
              <a:spLocks noChangeArrowheads="1"/>
            </p:cNvSpPr>
            <p:nvPr/>
          </p:nvSpPr>
          <p:spPr bwMode="auto">
            <a:xfrm>
              <a:off x="2917" y="1517"/>
              <a:ext cx="1424"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latin typeface="Tahoma"/>
                  <a:cs typeface="Tahoma"/>
                </a:rPr>
                <a:t>Sequence number</a:t>
              </a:r>
            </a:p>
          </p:txBody>
        </p:sp>
        <p:sp>
          <p:nvSpPr>
            <p:cNvPr id="51" name="Rectangle 22">
              <a:extLst>
                <a:ext uri="{FF2B5EF4-FFF2-40B4-BE49-F238E27FC236}">
                  <a16:creationId xmlns:a16="http://schemas.microsoft.com/office/drawing/2014/main" id="{832781D0-051C-BE4D-BF33-5AE77937DEB6}"/>
                </a:ext>
              </a:extLst>
            </p:cNvPr>
            <p:cNvSpPr>
              <a:spLocks noChangeArrowheads="1"/>
            </p:cNvSpPr>
            <p:nvPr/>
          </p:nvSpPr>
          <p:spPr bwMode="auto">
            <a:xfrm>
              <a:off x="2101" y="1776"/>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52" name="Text Box 23">
              <a:extLst>
                <a:ext uri="{FF2B5EF4-FFF2-40B4-BE49-F238E27FC236}">
                  <a16:creationId xmlns:a16="http://schemas.microsoft.com/office/drawing/2014/main" id="{05526B63-A168-394B-A3F7-A2F03BC37E76}"/>
                </a:ext>
              </a:extLst>
            </p:cNvPr>
            <p:cNvSpPr txBox="1">
              <a:spLocks noChangeArrowheads="1"/>
            </p:cNvSpPr>
            <p:nvPr/>
          </p:nvSpPr>
          <p:spPr bwMode="auto">
            <a:xfrm>
              <a:off x="2917" y="1805"/>
              <a:ext cx="1334"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latin typeface="Tahoma"/>
                  <a:cs typeface="Tahoma"/>
                </a:rPr>
                <a:t>Acknowledgment</a:t>
              </a:r>
            </a:p>
          </p:txBody>
        </p:sp>
        <p:sp>
          <p:nvSpPr>
            <p:cNvPr id="53" name="Rectangle 24">
              <a:extLst>
                <a:ext uri="{FF2B5EF4-FFF2-40B4-BE49-F238E27FC236}">
                  <a16:creationId xmlns:a16="http://schemas.microsoft.com/office/drawing/2014/main" id="{91BEA125-C053-0346-A1FC-24720F5D1193}"/>
                </a:ext>
              </a:extLst>
            </p:cNvPr>
            <p:cNvSpPr>
              <a:spLocks noChangeArrowheads="1"/>
            </p:cNvSpPr>
            <p:nvPr/>
          </p:nvSpPr>
          <p:spPr bwMode="auto">
            <a:xfrm>
              <a:off x="2101" y="2064"/>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54" name="Rectangle 25">
              <a:extLst>
                <a:ext uri="{FF2B5EF4-FFF2-40B4-BE49-F238E27FC236}">
                  <a16:creationId xmlns:a16="http://schemas.microsoft.com/office/drawing/2014/main" id="{A37C6FA6-B7B3-834A-AB4F-F8067629EE3B}"/>
                </a:ext>
              </a:extLst>
            </p:cNvPr>
            <p:cNvSpPr>
              <a:spLocks noChangeArrowheads="1"/>
            </p:cNvSpPr>
            <p:nvPr/>
          </p:nvSpPr>
          <p:spPr bwMode="auto">
            <a:xfrm>
              <a:off x="3637" y="2064"/>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55" name="Text Box 26">
              <a:extLst>
                <a:ext uri="{FF2B5EF4-FFF2-40B4-BE49-F238E27FC236}">
                  <a16:creationId xmlns:a16="http://schemas.microsoft.com/office/drawing/2014/main" id="{108F6A6E-1D75-0646-83AC-C4D34D789ECD}"/>
                </a:ext>
              </a:extLst>
            </p:cNvPr>
            <p:cNvSpPr txBox="1">
              <a:spLocks noChangeArrowheads="1"/>
            </p:cNvSpPr>
            <p:nvPr/>
          </p:nvSpPr>
          <p:spPr bwMode="auto">
            <a:xfrm>
              <a:off x="3678" y="2110"/>
              <a:ext cx="1450"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solidFill>
                    <a:schemeClr val="tx1">
                      <a:lumMod val="75000"/>
                      <a:lumOff val="25000"/>
                    </a:schemeClr>
                  </a:solidFill>
                  <a:latin typeface="Tahoma"/>
                  <a:cs typeface="Tahoma"/>
                </a:rPr>
                <a:t>Advertised window</a:t>
              </a:r>
            </a:p>
          </p:txBody>
        </p:sp>
        <p:sp>
          <p:nvSpPr>
            <p:cNvPr id="56" name="Text Box 27">
              <a:extLst>
                <a:ext uri="{FF2B5EF4-FFF2-40B4-BE49-F238E27FC236}">
                  <a16:creationId xmlns:a16="http://schemas.microsoft.com/office/drawing/2014/main" id="{5763E543-3D9D-F448-8757-11AFDE6C31AD}"/>
                </a:ext>
              </a:extLst>
            </p:cNvPr>
            <p:cNvSpPr txBox="1">
              <a:spLocks noChangeArrowheads="1"/>
            </p:cNvSpPr>
            <p:nvPr/>
          </p:nvSpPr>
          <p:spPr bwMode="auto">
            <a:xfrm>
              <a:off x="2057" y="2112"/>
              <a:ext cx="672" cy="250"/>
            </a:xfrm>
            <a:prstGeom prst="rect">
              <a:avLst/>
            </a:prstGeom>
            <a:noFill/>
            <a:ln w="9525">
              <a:noFill/>
              <a:miter lim="800000"/>
              <a:headEnd/>
              <a:tailEnd/>
            </a:ln>
          </p:spPr>
          <p:txBody>
            <a:bodyP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err="1">
                  <a:solidFill>
                    <a:schemeClr val="tx1">
                      <a:lumMod val="75000"/>
                      <a:lumOff val="25000"/>
                    </a:schemeClr>
                  </a:solidFill>
                  <a:latin typeface="Tahoma"/>
                  <a:cs typeface="Tahoma"/>
                </a:rPr>
                <a:t>HdrLen</a:t>
              </a:r>
              <a:endParaRPr lang="en-US" b="0" dirty="0">
                <a:solidFill>
                  <a:schemeClr val="tx1">
                    <a:lumMod val="75000"/>
                    <a:lumOff val="25000"/>
                  </a:schemeClr>
                </a:solidFill>
                <a:latin typeface="Tahoma"/>
                <a:cs typeface="Tahoma"/>
              </a:endParaRPr>
            </a:p>
          </p:txBody>
        </p:sp>
        <p:sp>
          <p:nvSpPr>
            <p:cNvPr id="57" name="Line 28">
              <a:extLst>
                <a:ext uri="{FF2B5EF4-FFF2-40B4-BE49-F238E27FC236}">
                  <a16:creationId xmlns:a16="http://schemas.microsoft.com/office/drawing/2014/main" id="{5BBCB7E4-38C7-B044-8D1C-6A1FE8F0028F}"/>
                </a:ext>
              </a:extLst>
            </p:cNvPr>
            <p:cNvSpPr>
              <a:spLocks noChangeShapeType="1"/>
            </p:cNvSpPr>
            <p:nvPr/>
          </p:nvSpPr>
          <p:spPr bwMode="auto">
            <a:xfrm>
              <a:off x="2677" y="2064"/>
              <a:ext cx="0" cy="336"/>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chemeClr val="bg1"/>
                </a:solidFill>
                <a:latin typeface="Tahoma"/>
                <a:cs typeface="Tahoma"/>
              </a:endParaRPr>
            </a:p>
          </p:txBody>
        </p:sp>
        <p:sp>
          <p:nvSpPr>
            <p:cNvPr id="58" name="Line 29">
              <a:extLst>
                <a:ext uri="{FF2B5EF4-FFF2-40B4-BE49-F238E27FC236}">
                  <a16:creationId xmlns:a16="http://schemas.microsoft.com/office/drawing/2014/main" id="{1B8621CE-CCAE-B24F-AF0E-6408B8A5BFC3}"/>
                </a:ext>
              </a:extLst>
            </p:cNvPr>
            <p:cNvSpPr>
              <a:spLocks noChangeShapeType="1"/>
            </p:cNvSpPr>
            <p:nvPr/>
          </p:nvSpPr>
          <p:spPr bwMode="auto">
            <a:xfrm>
              <a:off x="2965" y="2064"/>
              <a:ext cx="0" cy="336"/>
            </a:xfrm>
            <a:prstGeom prst="line">
              <a:avLst/>
            </a:prstGeom>
            <a:solidFill>
              <a:schemeClr val="accent2"/>
            </a:solidFill>
            <a:ln w="9525">
              <a:solidFill>
                <a:srgbClr val="FFFFFF"/>
              </a:solidFill>
              <a:round/>
              <a:headEnd/>
              <a:tailEnd/>
            </a:ln>
          </p:spPr>
          <p:txBody>
            <a:bodyPr wrap="none" anchor="ctr"/>
            <a:lstStyle/>
            <a:p>
              <a:endParaRPr lang="en-US">
                <a:solidFill>
                  <a:schemeClr val="bg1"/>
                </a:solidFill>
                <a:latin typeface="Tahoma"/>
                <a:cs typeface="Tahoma"/>
              </a:endParaRPr>
            </a:p>
          </p:txBody>
        </p:sp>
        <p:sp>
          <p:nvSpPr>
            <p:cNvPr id="59" name="Text Box 30">
              <a:extLst>
                <a:ext uri="{FF2B5EF4-FFF2-40B4-BE49-F238E27FC236}">
                  <a16:creationId xmlns:a16="http://schemas.microsoft.com/office/drawing/2014/main" id="{2C2B01A0-CBD9-3546-B594-D03660B56430}"/>
                </a:ext>
              </a:extLst>
            </p:cNvPr>
            <p:cNvSpPr txBox="1">
              <a:spLocks noChangeArrowheads="1"/>
            </p:cNvSpPr>
            <p:nvPr/>
          </p:nvSpPr>
          <p:spPr bwMode="auto">
            <a:xfrm>
              <a:off x="3099" y="2119"/>
              <a:ext cx="484"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Flags</a:t>
              </a:r>
            </a:p>
          </p:txBody>
        </p:sp>
        <p:sp>
          <p:nvSpPr>
            <p:cNvPr id="60" name="Text Box 31">
              <a:extLst>
                <a:ext uri="{FF2B5EF4-FFF2-40B4-BE49-F238E27FC236}">
                  <a16:creationId xmlns:a16="http://schemas.microsoft.com/office/drawing/2014/main" id="{5938D957-45C4-C346-B39E-1F0B01A082B3}"/>
                </a:ext>
              </a:extLst>
            </p:cNvPr>
            <p:cNvSpPr txBox="1">
              <a:spLocks noChangeArrowheads="1"/>
            </p:cNvSpPr>
            <p:nvPr/>
          </p:nvSpPr>
          <p:spPr bwMode="auto">
            <a:xfrm>
              <a:off x="2725" y="2112"/>
              <a:ext cx="205"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solidFill>
                    <a:schemeClr val="tx1">
                      <a:lumMod val="75000"/>
                      <a:lumOff val="25000"/>
                    </a:schemeClr>
                  </a:solidFill>
                  <a:latin typeface="Tahoma"/>
                  <a:cs typeface="Tahoma"/>
                </a:rPr>
                <a:t>0</a:t>
              </a:r>
            </a:p>
          </p:txBody>
        </p:sp>
        <p:sp>
          <p:nvSpPr>
            <p:cNvPr id="61" name="Rectangle 32">
              <a:extLst>
                <a:ext uri="{FF2B5EF4-FFF2-40B4-BE49-F238E27FC236}">
                  <a16:creationId xmlns:a16="http://schemas.microsoft.com/office/drawing/2014/main" id="{C27BF128-4773-9B45-B382-3D4D5C4BEF6E}"/>
                </a:ext>
              </a:extLst>
            </p:cNvPr>
            <p:cNvSpPr>
              <a:spLocks noChangeArrowheads="1"/>
            </p:cNvSpPr>
            <p:nvPr/>
          </p:nvSpPr>
          <p:spPr bwMode="auto">
            <a:xfrm>
              <a:off x="2101" y="2400"/>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2" name="Rectangle 33">
              <a:extLst>
                <a:ext uri="{FF2B5EF4-FFF2-40B4-BE49-F238E27FC236}">
                  <a16:creationId xmlns:a16="http://schemas.microsoft.com/office/drawing/2014/main" id="{2DE51E22-1B12-ED40-9572-ECACB64BDC8B}"/>
                </a:ext>
              </a:extLst>
            </p:cNvPr>
            <p:cNvSpPr>
              <a:spLocks noChangeArrowheads="1"/>
            </p:cNvSpPr>
            <p:nvPr/>
          </p:nvSpPr>
          <p:spPr bwMode="auto">
            <a:xfrm>
              <a:off x="3637" y="2400"/>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3" name="Text Box 34">
              <a:extLst>
                <a:ext uri="{FF2B5EF4-FFF2-40B4-BE49-F238E27FC236}">
                  <a16:creationId xmlns:a16="http://schemas.microsoft.com/office/drawing/2014/main" id="{0D60CB9D-AFAD-A24D-B329-052379F6C7A2}"/>
                </a:ext>
              </a:extLst>
            </p:cNvPr>
            <p:cNvSpPr txBox="1">
              <a:spLocks noChangeArrowheads="1"/>
            </p:cNvSpPr>
            <p:nvPr/>
          </p:nvSpPr>
          <p:spPr bwMode="auto">
            <a:xfrm>
              <a:off x="2331" y="2455"/>
              <a:ext cx="872"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Checksum</a:t>
              </a:r>
            </a:p>
          </p:txBody>
        </p:sp>
        <p:sp>
          <p:nvSpPr>
            <p:cNvPr id="64" name="Text Box 35">
              <a:extLst>
                <a:ext uri="{FF2B5EF4-FFF2-40B4-BE49-F238E27FC236}">
                  <a16:creationId xmlns:a16="http://schemas.microsoft.com/office/drawing/2014/main" id="{CADD0247-54BC-4645-9296-B3C988A09CAD}"/>
                </a:ext>
              </a:extLst>
            </p:cNvPr>
            <p:cNvSpPr txBox="1">
              <a:spLocks noChangeArrowheads="1"/>
            </p:cNvSpPr>
            <p:nvPr/>
          </p:nvSpPr>
          <p:spPr bwMode="auto">
            <a:xfrm>
              <a:off x="3819" y="2455"/>
              <a:ext cx="1150"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Urgent pointer</a:t>
              </a:r>
            </a:p>
          </p:txBody>
        </p:sp>
        <p:sp>
          <p:nvSpPr>
            <p:cNvPr id="65" name="Rectangle 36">
              <a:extLst>
                <a:ext uri="{FF2B5EF4-FFF2-40B4-BE49-F238E27FC236}">
                  <a16:creationId xmlns:a16="http://schemas.microsoft.com/office/drawing/2014/main" id="{901473B2-E15C-C24C-9AA8-F2357A345C78}"/>
                </a:ext>
              </a:extLst>
            </p:cNvPr>
            <p:cNvSpPr>
              <a:spLocks noChangeArrowheads="1"/>
            </p:cNvSpPr>
            <p:nvPr/>
          </p:nvSpPr>
          <p:spPr bwMode="auto">
            <a:xfrm>
              <a:off x="2101" y="2736"/>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6" name="Text Box 37">
              <a:extLst>
                <a:ext uri="{FF2B5EF4-FFF2-40B4-BE49-F238E27FC236}">
                  <a16:creationId xmlns:a16="http://schemas.microsoft.com/office/drawing/2014/main" id="{16C0DBD3-043B-0740-9D21-3A5D027588FD}"/>
                </a:ext>
              </a:extLst>
            </p:cNvPr>
            <p:cNvSpPr txBox="1">
              <a:spLocks noChangeArrowheads="1"/>
            </p:cNvSpPr>
            <p:nvPr/>
          </p:nvSpPr>
          <p:spPr bwMode="auto">
            <a:xfrm>
              <a:off x="3013" y="2765"/>
              <a:ext cx="1379"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Options (variable)</a:t>
              </a:r>
            </a:p>
          </p:txBody>
        </p:sp>
        <p:sp>
          <p:nvSpPr>
            <p:cNvPr id="67" name="Rectangle 38">
              <a:extLst>
                <a:ext uri="{FF2B5EF4-FFF2-40B4-BE49-F238E27FC236}">
                  <a16:creationId xmlns:a16="http://schemas.microsoft.com/office/drawing/2014/main" id="{9CE5ECFE-40FC-AB4F-943D-38810AC12BB9}"/>
                </a:ext>
              </a:extLst>
            </p:cNvPr>
            <p:cNvSpPr>
              <a:spLocks noChangeArrowheads="1"/>
            </p:cNvSpPr>
            <p:nvPr/>
          </p:nvSpPr>
          <p:spPr bwMode="auto">
            <a:xfrm>
              <a:off x="2101" y="3024"/>
              <a:ext cx="3072" cy="720"/>
            </a:xfrm>
            <a:prstGeom prst="rect">
              <a:avLst/>
            </a:prstGeom>
            <a:solidFill>
              <a:srgbClr val="0000FF">
                <a:alpha val="29000"/>
              </a:srgbClr>
            </a:solidFill>
            <a:ln w="9525">
              <a:solidFill>
                <a:srgbClr val="FFFFFF"/>
              </a:solidFill>
              <a:miter lim="800000"/>
              <a:headEnd/>
              <a:tailEnd/>
            </a:ln>
          </p:spPr>
          <p:txBody>
            <a:bodyPr wrap="none" anchor="ctr"/>
            <a:lstStyle/>
            <a:p>
              <a:pPr algn="ctr" eaLnBrk="0" hangingPunct="0"/>
              <a:r>
                <a:rPr lang="en-US" sz="2400" dirty="0">
                  <a:latin typeface="Tahoma"/>
                  <a:cs typeface="Tahoma"/>
                </a:rPr>
                <a:t>Data</a:t>
              </a:r>
            </a:p>
          </p:txBody>
        </p:sp>
      </p:grpSp>
      <p:sp>
        <p:nvSpPr>
          <p:cNvPr id="2" name="Title 1"/>
          <p:cNvSpPr>
            <a:spLocks noGrp="1"/>
          </p:cNvSpPr>
          <p:nvPr>
            <p:ph type="title"/>
          </p:nvPr>
        </p:nvSpPr>
        <p:spPr/>
        <p:txBody>
          <a:bodyPr/>
          <a:lstStyle/>
          <a:p>
            <a:r>
              <a:rPr lang="en-US" dirty="0"/>
              <a:t>Layer 4: General Threats?</a:t>
            </a:r>
          </a:p>
        </p:txBody>
      </p:sp>
      <p:grpSp>
        <p:nvGrpSpPr>
          <p:cNvPr id="68611" name="Group 3"/>
          <p:cNvGrpSpPr>
            <a:grpSpLocks/>
          </p:cNvGrpSpPr>
          <p:nvPr/>
        </p:nvGrpSpPr>
        <p:grpSpPr bwMode="auto">
          <a:xfrm>
            <a:off x="1676400" y="1387475"/>
            <a:ext cx="2832100" cy="2616200"/>
            <a:chOff x="3024" y="2208"/>
            <a:chExt cx="1784" cy="1648"/>
          </a:xfrm>
        </p:grpSpPr>
        <p:sp>
          <p:nvSpPr>
            <p:cNvPr id="68637" name="Rectangle 4"/>
            <p:cNvSpPr>
              <a:spLocks noChangeArrowheads="1"/>
            </p:cNvSpPr>
            <p:nvPr/>
          </p:nvSpPr>
          <p:spPr bwMode="auto">
            <a:xfrm>
              <a:off x="3253" y="2217"/>
              <a:ext cx="1555" cy="233"/>
            </a:xfrm>
            <a:prstGeom prst="rect">
              <a:avLst/>
            </a:prstGeom>
            <a:solidFill>
              <a:srgbClr val="FFCC99"/>
            </a:solidFill>
            <a:ln w="31750">
              <a:solidFill>
                <a:schemeClr val="tx1"/>
              </a:solidFill>
              <a:miter lim="800000"/>
              <a:headEnd/>
              <a:tailEnd/>
            </a:ln>
          </p:spPr>
          <p:txBody>
            <a:bodyPr anchor="ctr">
              <a:spAutoFit/>
            </a:bodyPr>
            <a:lstStyle/>
            <a:p>
              <a:pPr algn="ctr"/>
              <a:r>
                <a:rPr lang="en-US" dirty="0">
                  <a:latin typeface="Tahoma"/>
                  <a:cs typeface="Tahoma"/>
                </a:rPr>
                <a:t>Application</a:t>
              </a:r>
            </a:p>
          </p:txBody>
        </p:sp>
        <p:sp>
          <p:nvSpPr>
            <p:cNvPr id="68638" name="Rectangle 5"/>
            <p:cNvSpPr>
              <a:spLocks noChangeArrowheads="1"/>
            </p:cNvSpPr>
            <p:nvPr/>
          </p:nvSpPr>
          <p:spPr bwMode="auto">
            <a:xfrm>
              <a:off x="3253" y="2501"/>
              <a:ext cx="1555" cy="256"/>
            </a:xfrm>
            <a:prstGeom prst="rect">
              <a:avLst/>
            </a:prstGeom>
            <a:solidFill>
              <a:srgbClr val="FFCC99"/>
            </a:solidFill>
            <a:ln w="31750">
              <a:solidFill>
                <a:schemeClr val="tx1"/>
              </a:solidFill>
              <a:miter lim="800000"/>
              <a:headEnd/>
              <a:tailEnd/>
            </a:ln>
          </p:spPr>
          <p:txBody>
            <a:bodyPr anchor="ctr"/>
            <a:lstStyle/>
            <a:p>
              <a:pPr algn="ctr"/>
              <a:r>
                <a:rPr lang="en-US">
                  <a:latin typeface="Tahoma"/>
                  <a:cs typeface="Tahoma"/>
                </a:rPr>
                <a:t>Transport</a:t>
              </a:r>
            </a:p>
          </p:txBody>
        </p:sp>
        <p:sp>
          <p:nvSpPr>
            <p:cNvPr id="68639" name="Rectangle 6"/>
            <p:cNvSpPr>
              <a:spLocks noChangeArrowheads="1"/>
            </p:cNvSpPr>
            <p:nvPr/>
          </p:nvSpPr>
          <p:spPr bwMode="auto">
            <a:xfrm>
              <a:off x="3253" y="2795"/>
              <a:ext cx="1555" cy="256"/>
            </a:xfrm>
            <a:prstGeom prst="rect">
              <a:avLst/>
            </a:prstGeom>
            <a:solidFill>
              <a:srgbClr val="FFCC99"/>
            </a:solidFill>
            <a:ln w="31750">
              <a:solidFill>
                <a:schemeClr val="tx1"/>
              </a:solidFill>
              <a:miter lim="800000"/>
              <a:headEnd/>
              <a:tailEnd/>
            </a:ln>
          </p:spPr>
          <p:txBody>
            <a:bodyPr anchor="ctr"/>
            <a:lstStyle/>
            <a:p>
              <a:pPr algn="ctr"/>
              <a:r>
                <a:rPr lang="en-US">
                  <a:latin typeface="Tahoma"/>
                  <a:cs typeface="Tahoma"/>
                </a:rPr>
                <a:t>(Inter)Network</a:t>
              </a:r>
            </a:p>
          </p:txBody>
        </p:sp>
        <p:sp>
          <p:nvSpPr>
            <p:cNvPr id="68640" name="Rectangle 7"/>
            <p:cNvSpPr>
              <a:spLocks noChangeArrowheads="1"/>
            </p:cNvSpPr>
            <p:nvPr/>
          </p:nvSpPr>
          <p:spPr bwMode="auto">
            <a:xfrm>
              <a:off x="3253" y="3110"/>
              <a:ext cx="1555" cy="256"/>
            </a:xfrm>
            <a:prstGeom prst="rect">
              <a:avLst/>
            </a:prstGeom>
            <a:solidFill>
              <a:srgbClr val="0000FF">
                <a:alpha val="50195"/>
              </a:srgbClr>
            </a:solidFill>
            <a:ln w="31750">
              <a:solidFill>
                <a:schemeClr val="tx1"/>
              </a:solidFill>
              <a:miter lim="800000"/>
              <a:headEnd/>
              <a:tailEnd/>
            </a:ln>
          </p:spPr>
          <p:txBody>
            <a:bodyPr anchor="ctr"/>
            <a:lstStyle/>
            <a:p>
              <a:pPr algn="ctr"/>
              <a:r>
                <a:rPr lang="en-US">
                  <a:latin typeface="Tahoma"/>
                  <a:cs typeface="Tahoma"/>
                </a:rPr>
                <a:t>Link</a:t>
              </a:r>
            </a:p>
          </p:txBody>
        </p:sp>
        <p:sp>
          <p:nvSpPr>
            <p:cNvPr id="68641" name="Rectangle 8"/>
            <p:cNvSpPr>
              <a:spLocks noChangeArrowheads="1"/>
            </p:cNvSpPr>
            <p:nvPr/>
          </p:nvSpPr>
          <p:spPr bwMode="auto">
            <a:xfrm>
              <a:off x="3253" y="3408"/>
              <a:ext cx="1555" cy="448"/>
            </a:xfrm>
            <a:prstGeom prst="rect">
              <a:avLst/>
            </a:prstGeom>
            <a:solidFill>
              <a:srgbClr val="0000FF">
                <a:alpha val="50195"/>
              </a:srgbClr>
            </a:solidFill>
            <a:ln w="31750">
              <a:solidFill>
                <a:schemeClr val="tx1"/>
              </a:solidFill>
              <a:miter lim="800000"/>
              <a:headEnd/>
              <a:tailEnd/>
            </a:ln>
          </p:spPr>
          <p:txBody>
            <a:bodyPr anchor="ctr"/>
            <a:lstStyle/>
            <a:p>
              <a:pPr algn="ctr"/>
              <a:r>
                <a:rPr lang="en-US">
                  <a:latin typeface="Tahoma"/>
                  <a:cs typeface="Tahoma"/>
                </a:rPr>
                <a:t>Physical</a:t>
              </a:r>
            </a:p>
          </p:txBody>
        </p:sp>
        <p:sp>
          <p:nvSpPr>
            <p:cNvPr id="68642" name="Rectangle 9"/>
            <p:cNvSpPr>
              <a:spLocks noChangeArrowheads="1"/>
            </p:cNvSpPr>
            <p:nvPr/>
          </p:nvSpPr>
          <p:spPr bwMode="auto">
            <a:xfrm>
              <a:off x="3024" y="2208"/>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7</a:t>
              </a:r>
              <a:endParaRPr lang="en-US" b="0">
                <a:latin typeface="Tahoma"/>
                <a:cs typeface="Tahoma"/>
              </a:endParaRPr>
            </a:p>
          </p:txBody>
        </p:sp>
        <p:sp>
          <p:nvSpPr>
            <p:cNvPr id="68643" name="Rectangle 10"/>
            <p:cNvSpPr>
              <a:spLocks noChangeArrowheads="1"/>
            </p:cNvSpPr>
            <p:nvPr/>
          </p:nvSpPr>
          <p:spPr bwMode="auto">
            <a:xfrm>
              <a:off x="3024" y="2503"/>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rgbClr val="FF3300"/>
                  </a:solidFill>
                  <a:latin typeface="Tahoma"/>
                  <a:cs typeface="Tahoma"/>
                </a:rPr>
                <a:t>4</a:t>
              </a:r>
              <a:endParaRPr lang="en-US">
                <a:latin typeface="Tahoma"/>
                <a:cs typeface="Tahoma"/>
              </a:endParaRPr>
            </a:p>
          </p:txBody>
        </p:sp>
        <p:sp>
          <p:nvSpPr>
            <p:cNvPr id="68644" name="Rectangle 11"/>
            <p:cNvSpPr>
              <a:spLocks noChangeArrowheads="1"/>
            </p:cNvSpPr>
            <p:nvPr/>
          </p:nvSpPr>
          <p:spPr bwMode="auto">
            <a:xfrm>
              <a:off x="3024" y="2798"/>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3</a:t>
              </a:r>
              <a:endParaRPr lang="en-US">
                <a:latin typeface="Tahoma"/>
                <a:cs typeface="Tahoma"/>
              </a:endParaRPr>
            </a:p>
          </p:txBody>
        </p:sp>
        <p:sp>
          <p:nvSpPr>
            <p:cNvPr id="68645" name="Rectangle 12"/>
            <p:cNvSpPr>
              <a:spLocks noChangeArrowheads="1"/>
            </p:cNvSpPr>
            <p:nvPr/>
          </p:nvSpPr>
          <p:spPr bwMode="auto">
            <a:xfrm>
              <a:off x="3024" y="3114"/>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2</a:t>
              </a:r>
              <a:endParaRPr lang="en-US">
                <a:latin typeface="Tahoma"/>
                <a:cs typeface="Tahoma"/>
              </a:endParaRPr>
            </a:p>
          </p:txBody>
        </p:sp>
        <p:sp>
          <p:nvSpPr>
            <p:cNvPr id="68646" name="Rectangle 13"/>
            <p:cNvSpPr>
              <a:spLocks noChangeArrowheads="1"/>
            </p:cNvSpPr>
            <p:nvPr/>
          </p:nvSpPr>
          <p:spPr bwMode="auto">
            <a:xfrm>
              <a:off x="3024" y="3507"/>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1</a:t>
              </a:r>
              <a:endParaRPr lang="en-US">
                <a:latin typeface="Tahoma"/>
                <a:cs typeface="Tahoma"/>
              </a:endParaRPr>
            </a:p>
          </p:txBody>
        </p:sp>
      </p:grpSp>
      <p:sp>
        <p:nvSpPr>
          <p:cNvPr id="39" name="Oval 39"/>
          <p:cNvSpPr>
            <a:spLocks noChangeArrowheads="1"/>
          </p:cNvSpPr>
          <p:nvPr/>
        </p:nvSpPr>
        <p:spPr bwMode="auto">
          <a:xfrm>
            <a:off x="5715000" y="2514600"/>
            <a:ext cx="2209800" cy="914400"/>
          </a:xfrm>
          <a:prstGeom prst="ellipse">
            <a:avLst/>
          </a:prstGeom>
          <a:noFill/>
          <a:ln w="15875">
            <a:solidFill>
              <a:schemeClr val="accent5"/>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solidFill>
                <a:srgbClr val="000000"/>
              </a:solidFill>
              <a:cs typeface="Arial" charset="0"/>
            </a:endParaRPr>
          </a:p>
        </p:txBody>
      </p:sp>
      <p:sp>
        <p:nvSpPr>
          <p:cNvPr id="40" name="Oval 40"/>
          <p:cNvSpPr>
            <a:spLocks noChangeArrowheads="1"/>
          </p:cNvSpPr>
          <p:nvPr/>
        </p:nvSpPr>
        <p:spPr bwMode="auto">
          <a:xfrm>
            <a:off x="8153400" y="2514600"/>
            <a:ext cx="2209800" cy="914400"/>
          </a:xfrm>
          <a:prstGeom prst="ellipse">
            <a:avLst/>
          </a:prstGeom>
          <a:noFill/>
          <a:ln w="15875">
            <a:solidFill>
              <a:schemeClr val="accent5"/>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solidFill>
                <a:srgbClr val="000000"/>
              </a:solidFill>
              <a:cs typeface="Arial" charset="0"/>
            </a:endParaRPr>
          </a:p>
        </p:txBody>
      </p:sp>
      <p:sp>
        <p:nvSpPr>
          <p:cNvPr id="41" name="Text Box 41"/>
          <p:cNvSpPr txBox="1">
            <a:spLocks noChangeArrowheads="1"/>
          </p:cNvSpPr>
          <p:nvPr/>
        </p:nvSpPr>
        <p:spPr bwMode="auto">
          <a:xfrm>
            <a:off x="6400800" y="1444694"/>
            <a:ext cx="35052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0000"/>
                </a:solidFill>
                <a:latin typeface="Tahoma"/>
                <a:cs typeface="Tahoma"/>
              </a:rPr>
              <a:t>These plus IP addresses define a given connection </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33</a:t>
            </a:fld>
            <a:endParaRPr lang="en-US"/>
          </a:p>
        </p:txBody>
      </p:sp>
    </p:spTree>
    <p:extLst>
      <p:ext uri="{BB962C8B-B14F-4D97-AF65-F5344CB8AC3E}">
        <p14:creationId xmlns:p14="http://schemas.microsoft.com/office/powerpoint/2010/main" val="206754254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15">
            <a:extLst>
              <a:ext uri="{FF2B5EF4-FFF2-40B4-BE49-F238E27FC236}">
                <a16:creationId xmlns:a16="http://schemas.microsoft.com/office/drawing/2014/main" id="{CC9FC3D5-3E56-4841-9435-F0298AE065C4}"/>
              </a:ext>
            </a:extLst>
          </p:cNvPr>
          <p:cNvGrpSpPr>
            <a:grpSpLocks/>
          </p:cNvGrpSpPr>
          <p:nvPr/>
        </p:nvGrpSpPr>
        <p:grpSpPr bwMode="auto">
          <a:xfrm>
            <a:off x="5721350" y="2743200"/>
            <a:ext cx="4946650" cy="4114800"/>
            <a:chOff x="2057" y="1152"/>
            <a:chExt cx="3116" cy="2592"/>
          </a:xfrm>
        </p:grpSpPr>
        <p:sp>
          <p:nvSpPr>
            <p:cNvPr id="45" name="Rectangle 16">
              <a:extLst>
                <a:ext uri="{FF2B5EF4-FFF2-40B4-BE49-F238E27FC236}">
                  <a16:creationId xmlns:a16="http://schemas.microsoft.com/office/drawing/2014/main" id="{F3D05110-FA63-2D48-B6CD-4F92CBBF3163}"/>
                </a:ext>
              </a:extLst>
            </p:cNvPr>
            <p:cNvSpPr>
              <a:spLocks noChangeArrowheads="1"/>
            </p:cNvSpPr>
            <p:nvPr/>
          </p:nvSpPr>
          <p:spPr bwMode="auto">
            <a:xfrm>
              <a:off x="2101" y="1152"/>
              <a:ext cx="1488"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46" name="Text Box 17">
              <a:extLst>
                <a:ext uri="{FF2B5EF4-FFF2-40B4-BE49-F238E27FC236}">
                  <a16:creationId xmlns:a16="http://schemas.microsoft.com/office/drawing/2014/main" id="{29DFF443-1897-BA4C-8EDD-73452E5645D5}"/>
                </a:ext>
              </a:extLst>
            </p:cNvPr>
            <p:cNvSpPr txBox="1">
              <a:spLocks noChangeArrowheads="1"/>
            </p:cNvSpPr>
            <p:nvPr/>
          </p:nvSpPr>
          <p:spPr bwMode="auto">
            <a:xfrm>
              <a:off x="2341" y="1181"/>
              <a:ext cx="943"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Source port</a:t>
              </a:r>
            </a:p>
          </p:txBody>
        </p:sp>
        <p:sp>
          <p:nvSpPr>
            <p:cNvPr id="47" name="Rectangle 18">
              <a:extLst>
                <a:ext uri="{FF2B5EF4-FFF2-40B4-BE49-F238E27FC236}">
                  <a16:creationId xmlns:a16="http://schemas.microsoft.com/office/drawing/2014/main" id="{EDAA4F0F-031E-214C-A2E2-99598D43142D}"/>
                </a:ext>
              </a:extLst>
            </p:cNvPr>
            <p:cNvSpPr>
              <a:spLocks noChangeArrowheads="1"/>
            </p:cNvSpPr>
            <p:nvPr/>
          </p:nvSpPr>
          <p:spPr bwMode="auto">
            <a:xfrm>
              <a:off x="3589" y="1152"/>
              <a:ext cx="1584"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48" name="Text Box 19">
              <a:extLst>
                <a:ext uri="{FF2B5EF4-FFF2-40B4-BE49-F238E27FC236}">
                  <a16:creationId xmlns:a16="http://schemas.microsoft.com/office/drawing/2014/main" id="{78AB5874-275D-6D48-AD03-05D8F8B3740D}"/>
                </a:ext>
              </a:extLst>
            </p:cNvPr>
            <p:cNvSpPr txBox="1">
              <a:spLocks noChangeArrowheads="1"/>
            </p:cNvSpPr>
            <p:nvPr/>
          </p:nvSpPr>
          <p:spPr bwMode="auto">
            <a:xfrm>
              <a:off x="3685" y="1181"/>
              <a:ext cx="1263"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Destination port</a:t>
              </a:r>
            </a:p>
          </p:txBody>
        </p:sp>
        <p:sp>
          <p:nvSpPr>
            <p:cNvPr id="49" name="Rectangle 20">
              <a:extLst>
                <a:ext uri="{FF2B5EF4-FFF2-40B4-BE49-F238E27FC236}">
                  <a16:creationId xmlns:a16="http://schemas.microsoft.com/office/drawing/2014/main" id="{C5E712AC-E7DB-6543-94EA-C90E9DF22957}"/>
                </a:ext>
              </a:extLst>
            </p:cNvPr>
            <p:cNvSpPr>
              <a:spLocks noChangeArrowheads="1"/>
            </p:cNvSpPr>
            <p:nvPr/>
          </p:nvSpPr>
          <p:spPr bwMode="auto">
            <a:xfrm>
              <a:off x="2101" y="1488"/>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50" name="Text Box 21">
              <a:extLst>
                <a:ext uri="{FF2B5EF4-FFF2-40B4-BE49-F238E27FC236}">
                  <a16:creationId xmlns:a16="http://schemas.microsoft.com/office/drawing/2014/main" id="{545A9C4C-C06D-F547-A270-6899D2A91295}"/>
                </a:ext>
              </a:extLst>
            </p:cNvPr>
            <p:cNvSpPr txBox="1">
              <a:spLocks noChangeArrowheads="1"/>
            </p:cNvSpPr>
            <p:nvPr/>
          </p:nvSpPr>
          <p:spPr bwMode="auto">
            <a:xfrm>
              <a:off x="2917" y="1517"/>
              <a:ext cx="1424"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latin typeface="Tahoma"/>
                  <a:cs typeface="Tahoma"/>
                </a:rPr>
                <a:t>Sequence number</a:t>
              </a:r>
            </a:p>
          </p:txBody>
        </p:sp>
        <p:sp>
          <p:nvSpPr>
            <p:cNvPr id="51" name="Rectangle 22">
              <a:extLst>
                <a:ext uri="{FF2B5EF4-FFF2-40B4-BE49-F238E27FC236}">
                  <a16:creationId xmlns:a16="http://schemas.microsoft.com/office/drawing/2014/main" id="{56005ABE-B1CC-2C46-A5A7-529E5C18EB05}"/>
                </a:ext>
              </a:extLst>
            </p:cNvPr>
            <p:cNvSpPr>
              <a:spLocks noChangeArrowheads="1"/>
            </p:cNvSpPr>
            <p:nvPr/>
          </p:nvSpPr>
          <p:spPr bwMode="auto">
            <a:xfrm>
              <a:off x="2101" y="1776"/>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52" name="Text Box 23">
              <a:extLst>
                <a:ext uri="{FF2B5EF4-FFF2-40B4-BE49-F238E27FC236}">
                  <a16:creationId xmlns:a16="http://schemas.microsoft.com/office/drawing/2014/main" id="{F577B75A-8570-8643-B7BB-A8483C20D244}"/>
                </a:ext>
              </a:extLst>
            </p:cNvPr>
            <p:cNvSpPr txBox="1">
              <a:spLocks noChangeArrowheads="1"/>
            </p:cNvSpPr>
            <p:nvPr/>
          </p:nvSpPr>
          <p:spPr bwMode="auto">
            <a:xfrm>
              <a:off x="2917" y="1805"/>
              <a:ext cx="1334"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latin typeface="Tahoma"/>
                  <a:cs typeface="Tahoma"/>
                </a:rPr>
                <a:t>Acknowledgment</a:t>
              </a:r>
            </a:p>
          </p:txBody>
        </p:sp>
        <p:sp>
          <p:nvSpPr>
            <p:cNvPr id="53" name="Rectangle 24">
              <a:extLst>
                <a:ext uri="{FF2B5EF4-FFF2-40B4-BE49-F238E27FC236}">
                  <a16:creationId xmlns:a16="http://schemas.microsoft.com/office/drawing/2014/main" id="{AD662A66-C79C-B345-9A2E-4DFF50CB5140}"/>
                </a:ext>
              </a:extLst>
            </p:cNvPr>
            <p:cNvSpPr>
              <a:spLocks noChangeArrowheads="1"/>
            </p:cNvSpPr>
            <p:nvPr/>
          </p:nvSpPr>
          <p:spPr bwMode="auto">
            <a:xfrm>
              <a:off x="2101" y="2064"/>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54" name="Rectangle 25">
              <a:extLst>
                <a:ext uri="{FF2B5EF4-FFF2-40B4-BE49-F238E27FC236}">
                  <a16:creationId xmlns:a16="http://schemas.microsoft.com/office/drawing/2014/main" id="{EA76D557-6F94-A14A-B106-AD4ABD3A1507}"/>
                </a:ext>
              </a:extLst>
            </p:cNvPr>
            <p:cNvSpPr>
              <a:spLocks noChangeArrowheads="1"/>
            </p:cNvSpPr>
            <p:nvPr/>
          </p:nvSpPr>
          <p:spPr bwMode="auto">
            <a:xfrm>
              <a:off x="3637" y="2064"/>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55" name="Text Box 26">
              <a:extLst>
                <a:ext uri="{FF2B5EF4-FFF2-40B4-BE49-F238E27FC236}">
                  <a16:creationId xmlns:a16="http://schemas.microsoft.com/office/drawing/2014/main" id="{D90914BA-3008-7E4B-8573-FE119CE8BC8D}"/>
                </a:ext>
              </a:extLst>
            </p:cNvPr>
            <p:cNvSpPr txBox="1">
              <a:spLocks noChangeArrowheads="1"/>
            </p:cNvSpPr>
            <p:nvPr/>
          </p:nvSpPr>
          <p:spPr bwMode="auto">
            <a:xfrm>
              <a:off x="3678" y="2110"/>
              <a:ext cx="1450"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solidFill>
                    <a:schemeClr val="tx1">
                      <a:lumMod val="75000"/>
                      <a:lumOff val="25000"/>
                    </a:schemeClr>
                  </a:solidFill>
                  <a:latin typeface="Tahoma"/>
                  <a:cs typeface="Tahoma"/>
                </a:rPr>
                <a:t>Advertised window</a:t>
              </a:r>
            </a:p>
          </p:txBody>
        </p:sp>
        <p:sp>
          <p:nvSpPr>
            <p:cNvPr id="56" name="Text Box 27">
              <a:extLst>
                <a:ext uri="{FF2B5EF4-FFF2-40B4-BE49-F238E27FC236}">
                  <a16:creationId xmlns:a16="http://schemas.microsoft.com/office/drawing/2014/main" id="{F3F0BDC2-70FB-4042-B5AB-A905706B0438}"/>
                </a:ext>
              </a:extLst>
            </p:cNvPr>
            <p:cNvSpPr txBox="1">
              <a:spLocks noChangeArrowheads="1"/>
            </p:cNvSpPr>
            <p:nvPr/>
          </p:nvSpPr>
          <p:spPr bwMode="auto">
            <a:xfrm>
              <a:off x="2057" y="2112"/>
              <a:ext cx="672" cy="250"/>
            </a:xfrm>
            <a:prstGeom prst="rect">
              <a:avLst/>
            </a:prstGeom>
            <a:noFill/>
            <a:ln w="9525">
              <a:noFill/>
              <a:miter lim="800000"/>
              <a:headEnd/>
              <a:tailEnd/>
            </a:ln>
          </p:spPr>
          <p:txBody>
            <a:bodyP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err="1">
                  <a:solidFill>
                    <a:schemeClr val="tx1">
                      <a:lumMod val="75000"/>
                      <a:lumOff val="25000"/>
                    </a:schemeClr>
                  </a:solidFill>
                  <a:latin typeface="Tahoma"/>
                  <a:cs typeface="Tahoma"/>
                </a:rPr>
                <a:t>HdrLen</a:t>
              </a:r>
              <a:endParaRPr lang="en-US" b="0" dirty="0">
                <a:solidFill>
                  <a:schemeClr val="tx1">
                    <a:lumMod val="75000"/>
                    <a:lumOff val="25000"/>
                  </a:schemeClr>
                </a:solidFill>
                <a:latin typeface="Tahoma"/>
                <a:cs typeface="Tahoma"/>
              </a:endParaRPr>
            </a:p>
          </p:txBody>
        </p:sp>
        <p:sp>
          <p:nvSpPr>
            <p:cNvPr id="57" name="Line 28">
              <a:extLst>
                <a:ext uri="{FF2B5EF4-FFF2-40B4-BE49-F238E27FC236}">
                  <a16:creationId xmlns:a16="http://schemas.microsoft.com/office/drawing/2014/main" id="{E307050F-628A-464E-825E-5C7E7A9B24B1}"/>
                </a:ext>
              </a:extLst>
            </p:cNvPr>
            <p:cNvSpPr>
              <a:spLocks noChangeShapeType="1"/>
            </p:cNvSpPr>
            <p:nvPr/>
          </p:nvSpPr>
          <p:spPr bwMode="auto">
            <a:xfrm>
              <a:off x="2677" y="2064"/>
              <a:ext cx="0" cy="336"/>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chemeClr val="bg1"/>
                </a:solidFill>
                <a:latin typeface="Tahoma"/>
                <a:cs typeface="Tahoma"/>
              </a:endParaRPr>
            </a:p>
          </p:txBody>
        </p:sp>
        <p:sp>
          <p:nvSpPr>
            <p:cNvPr id="58" name="Line 29">
              <a:extLst>
                <a:ext uri="{FF2B5EF4-FFF2-40B4-BE49-F238E27FC236}">
                  <a16:creationId xmlns:a16="http://schemas.microsoft.com/office/drawing/2014/main" id="{C861A6CF-9C7A-B447-8E14-28788AA45481}"/>
                </a:ext>
              </a:extLst>
            </p:cNvPr>
            <p:cNvSpPr>
              <a:spLocks noChangeShapeType="1"/>
            </p:cNvSpPr>
            <p:nvPr/>
          </p:nvSpPr>
          <p:spPr bwMode="auto">
            <a:xfrm>
              <a:off x="2965" y="2064"/>
              <a:ext cx="0" cy="336"/>
            </a:xfrm>
            <a:prstGeom prst="line">
              <a:avLst/>
            </a:prstGeom>
            <a:solidFill>
              <a:schemeClr val="accent2"/>
            </a:solidFill>
            <a:ln w="9525">
              <a:solidFill>
                <a:srgbClr val="FFFFFF"/>
              </a:solidFill>
              <a:round/>
              <a:headEnd/>
              <a:tailEnd/>
            </a:ln>
          </p:spPr>
          <p:txBody>
            <a:bodyPr wrap="none" anchor="ctr"/>
            <a:lstStyle/>
            <a:p>
              <a:endParaRPr lang="en-US">
                <a:solidFill>
                  <a:schemeClr val="bg1"/>
                </a:solidFill>
                <a:latin typeface="Tahoma"/>
                <a:cs typeface="Tahoma"/>
              </a:endParaRPr>
            </a:p>
          </p:txBody>
        </p:sp>
        <p:sp>
          <p:nvSpPr>
            <p:cNvPr id="59" name="Text Box 30">
              <a:extLst>
                <a:ext uri="{FF2B5EF4-FFF2-40B4-BE49-F238E27FC236}">
                  <a16:creationId xmlns:a16="http://schemas.microsoft.com/office/drawing/2014/main" id="{24788106-4B7A-234B-A830-B92DBFE568DE}"/>
                </a:ext>
              </a:extLst>
            </p:cNvPr>
            <p:cNvSpPr txBox="1">
              <a:spLocks noChangeArrowheads="1"/>
            </p:cNvSpPr>
            <p:nvPr/>
          </p:nvSpPr>
          <p:spPr bwMode="auto">
            <a:xfrm>
              <a:off x="3099" y="2119"/>
              <a:ext cx="484"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Flags</a:t>
              </a:r>
            </a:p>
          </p:txBody>
        </p:sp>
        <p:sp>
          <p:nvSpPr>
            <p:cNvPr id="60" name="Text Box 31">
              <a:extLst>
                <a:ext uri="{FF2B5EF4-FFF2-40B4-BE49-F238E27FC236}">
                  <a16:creationId xmlns:a16="http://schemas.microsoft.com/office/drawing/2014/main" id="{71045F89-E3D9-604F-94E5-93E2D71C11EA}"/>
                </a:ext>
              </a:extLst>
            </p:cNvPr>
            <p:cNvSpPr txBox="1">
              <a:spLocks noChangeArrowheads="1"/>
            </p:cNvSpPr>
            <p:nvPr/>
          </p:nvSpPr>
          <p:spPr bwMode="auto">
            <a:xfrm>
              <a:off x="2725" y="2112"/>
              <a:ext cx="205"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solidFill>
                    <a:schemeClr val="tx1">
                      <a:lumMod val="75000"/>
                      <a:lumOff val="25000"/>
                    </a:schemeClr>
                  </a:solidFill>
                  <a:latin typeface="Tahoma"/>
                  <a:cs typeface="Tahoma"/>
                </a:rPr>
                <a:t>0</a:t>
              </a:r>
            </a:p>
          </p:txBody>
        </p:sp>
        <p:sp>
          <p:nvSpPr>
            <p:cNvPr id="61" name="Rectangle 32">
              <a:extLst>
                <a:ext uri="{FF2B5EF4-FFF2-40B4-BE49-F238E27FC236}">
                  <a16:creationId xmlns:a16="http://schemas.microsoft.com/office/drawing/2014/main" id="{83EB8BE4-0282-6047-8C0C-E98E6244E30D}"/>
                </a:ext>
              </a:extLst>
            </p:cNvPr>
            <p:cNvSpPr>
              <a:spLocks noChangeArrowheads="1"/>
            </p:cNvSpPr>
            <p:nvPr/>
          </p:nvSpPr>
          <p:spPr bwMode="auto">
            <a:xfrm>
              <a:off x="2101" y="2400"/>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2" name="Rectangle 33">
              <a:extLst>
                <a:ext uri="{FF2B5EF4-FFF2-40B4-BE49-F238E27FC236}">
                  <a16:creationId xmlns:a16="http://schemas.microsoft.com/office/drawing/2014/main" id="{E41C22A1-B9C7-9B41-963A-CFA7CC3F699F}"/>
                </a:ext>
              </a:extLst>
            </p:cNvPr>
            <p:cNvSpPr>
              <a:spLocks noChangeArrowheads="1"/>
            </p:cNvSpPr>
            <p:nvPr/>
          </p:nvSpPr>
          <p:spPr bwMode="auto">
            <a:xfrm>
              <a:off x="3637" y="2400"/>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3" name="Text Box 34">
              <a:extLst>
                <a:ext uri="{FF2B5EF4-FFF2-40B4-BE49-F238E27FC236}">
                  <a16:creationId xmlns:a16="http://schemas.microsoft.com/office/drawing/2014/main" id="{C54A5440-9EBB-8A4D-9EAB-16D038F0EBAB}"/>
                </a:ext>
              </a:extLst>
            </p:cNvPr>
            <p:cNvSpPr txBox="1">
              <a:spLocks noChangeArrowheads="1"/>
            </p:cNvSpPr>
            <p:nvPr/>
          </p:nvSpPr>
          <p:spPr bwMode="auto">
            <a:xfrm>
              <a:off x="2331" y="2455"/>
              <a:ext cx="872"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Checksum</a:t>
              </a:r>
            </a:p>
          </p:txBody>
        </p:sp>
        <p:sp>
          <p:nvSpPr>
            <p:cNvPr id="64" name="Text Box 35">
              <a:extLst>
                <a:ext uri="{FF2B5EF4-FFF2-40B4-BE49-F238E27FC236}">
                  <a16:creationId xmlns:a16="http://schemas.microsoft.com/office/drawing/2014/main" id="{8F4A95EF-2438-DE45-BC62-3256057BF926}"/>
                </a:ext>
              </a:extLst>
            </p:cNvPr>
            <p:cNvSpPr txBox="1">
              <a:spLocks noChangeArrowheads="1"/>
            </p:cNvSpPr>
            <p:nvPr/>
          </p:nvSpPr>
          <p:spPr bwMode="auto">
            <a:xfrm>
              <a:off x="3819" y="2455"/>
              <a:ext cx="1150"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Urgent pointer</a:t>
              </a:r>
            </a:p>
          </p:txBody>
        </p:sp>
        <p:sp>
          <p:nvSpPr>
            <p:cNvPr id="65" name="Rectangle 36">
              <a:extLst>
                <a:ext uri="{FF2B5EF4-FFF2-40B4-BE49-F238E27FC236}">
                  <a16:creationId xmlns:a16="http://schemas.microsoft.com/office/drawing/2014/main" id="{12A52527-EF55-9743-9131-B2F128769870}"/>
                </a:ext>
              </a:extLst>
            </p:cNvPr>
            <p:cNvSpPr>
              <a:spLocks noChangeArrowheads="1"/>
            </p:cNvSpPr>
            <p:nvPr/>
          </p:nvSpPr>
          <p:spPr bwMode="auto">
            <a:xfrm>
              <a:off x="2101" y="2736"/>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66" name="Text Box 37">
              <a:extLst>
                <a:ext uri="{FF2B5EF4-FFF2-40B4-BE49-F238E27FC236}">
                  <a16:creationId xmlns:a16="http://schemas.microsoft.com/office/drawing/2014/main" id="{F7CE2097-DBBC-9145-8DBB-1FC4585B0289}"/>
                </a:ext>
              </a:extLst>
            </p:cNvPr>
            <p:cNvSpPr txBox="1">
              <a:spLocks noChangeArrowheads="1"/>
            </p:cNvSpPr>
            <p:nvPr/>
          </p:nvSpPr>
          <p:spPr bwMode="auto">
            <a:xfrm>
              <a:off x="3013" y="2765"/>
              <a:ext cx="1379"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Options (variable)</a:t>
              </a:r>
            </a:p>
          </p:txBody>
        </p:sp>
        <p:sp>
          <p:nvSpPr>
            <p:cNvPr id="67" name="Rectangle 38">
              <a:extLst>
                <a:ext uri="{FF2B5EF4-FFF2-40B4-BE49-F238E27FC236}">
                  <a16:creationId xmlns:a16="http://schemas.microsoft.com/office/drawing/2014/main" id="{FA2FF4A6-B647-E049-A86C-0D4CBFA55188}"/>
                </a:ext>
              </a:extLst>
            </p:cNvPr>
            <p:cNvSpPr>
              <a:spLocks noChangeArrowheads="1"/>
            </p:cNvSpPr>
            <p:nvPr/>
          </p:nvSpPr>
          <p:spPr bwMode="auto">
            <a:xfrm>
              <a:off x="2101" y="3024"/>
              <a:ext cx="3072" cy="720"/>
            </a:xfrm>
            <a:prstGeom prst="rect">
              <a:avLst/>
            </a:prstGeom>
            <a:solidFill>
              <a:srgbClr val="0000FF">
                <a:alpha val="29000"/>
              </a:srgbClr>
            </a:solidFill>
            <a:ln w="9525">
              <a:solidFill>
                <a:srgbClr val="FFFFFF"/>
              </a:solidFill>
              <a:miter lim="800000"/>
              <a:headEnd/>
              <a:tailEnd/>
            </a:ln>
          </p:spPr>
          <p:txBody>
            <a:bodyPr wrap="none" anchor="ctr"/>
            <a:lstStyle/>
            <a:p>
              <a:pPr algn="ctr" eaLnBrk="0" hangingPunct="0"/>
              <a:r>
                <a:rPr lang="en-US" sz="2400" dirty="0">
                  <a:latin typeface="Tahoma"/>
                  <a:cs typeface="Tahoma"/>
                </a:rPr>
                <a:t>Data</a:t>
              </a:r>
            </a:p>
          </p:txBody>
        </p:sp>
      </p:grpSp>
      <p:sp>
        <p:nvSpPr>
          <p:cNvPr id="2" name="Title 1"/>
          <p:cNvSpPr>
            <a:spLocks noGrp="1"/>
          </p:cNvSpPr>
          <p:nvPr>
            <p:ph type="title"/>
          </p:nvPr>
        </p:nvSpPr>
        <p:spPr/>
        <p:txBody>
          <a:bodyPr/>
          <a:lstStyle/>
          <a:p>
            <a:r>
              <a:rPr lang="en-US" dirty="0"/>
              <a:t>Layer 4: General Threats?</a:t>
            </a:r>
          </a:p>
        </p:txBody>
      </p:sp>
      <p:grpSp>
        <p:nvGrpSpPr>
          <p:cNvPr id="68611" name="Group 3"/>
          <p:cNvGrpSpPr>
            <a:grpSpLocks/>
          </p:cNvGrpSpPr>
          <p:nvPr/>
        </p:nvGrpSpPr>
        <p:grpSpPr bwMode="auto">
          <a:xfrm>
            <a:off x="1676400" y="1387475"/>
            <a:ext cx="2832100" cy="2616200"/>
            <a:chOff x="3024" y="2208"/>
            <a:chExt cx="1784" cy="1648"/>
          </a:xfrm>
        </p:grpSpPr>
        <p:sp>
          <p:nvSpPr>
            <p:cNvPr id="68637" name="Rectangle 4"/>
            <p:cNvSpPr>
              <a:spLocks noChangeArrowheads="1"/>
            </p:cNvSpPr>
            <p:nvPr/>
          </p:nvSpPr>
          <p:spPr bwMode="auto">
            <a:xfrm>
              <a:off x="3253" y="2217"/>
              <a:ext cx="1555" cy="233"/>
            </a:xfrm>
            <a:prstGeom prst="rect">
              <a:avLst/>
            </a:prstGeom>
            <a:solidFill>
              <a:srgbClr val="FFCC99"/>
            </a:solidFill>
            <a:ln w="31750">
              <a:solidFill>
                <a:schemeClr val="tx1"/>
              </a:solidFill>
              <a:miter lim="800000"/>
              <a:headEnd/>
              <a:tailEnd/>
            </a:ln>
          </p:spPr>
          <p:txBody>
            <a:bodyPr anchor="ctr">
              <a:spAutoFit/>
            </a:bodyPr>
            <a:lstStyle/>
            <a:p>
              <a:pPr algn="ctr"/>
              <a:r>
                <a:rPr lang="en-US" dirty="0">
                  <a:latin typeface="Tahoma"/>
                  <a:cs typeface="Tahoma"/>
                </a:rPr>
                <a:t>Application</a:t>
              </a:r>
            </a:p>
          </p:txBody>
        </p:sp>
        <p:sp>
          <p:nvSpPr>
            <p:cNvPr id="68638" name="Rectangle 5"/>
            <p:cNvSpPr>
              <a:spLocks noChangeArrowheads="1"/>
            </p:cNvSpPr>
            <p:nvPr/>
          </p:nvSpPr>
          <p:spPr bwMode="auto">
            <a:xfrm>
              <a:off x="3253" y="2501"/>
              <a:ext cx="1555" cy="256"/>
            </a:xfrm>
            <a:prstGeom prst="rect">
              <a:avLst/>
            </a:prstGeom>
            <a:solidFill>
              <a:srgbClr val="FFCC99"/>
            </a:solidFill>
            <a:ln w="31750">
              <a:solidFill>
                <a:schemeClr val="tx1"/>
              </a:solidFill>
              <a:miter lim="800000"/>
              <a:headEnd/>
              <a:tailEnd/>
            </a:ln>
          </p:spPr>
          <p:txBody>
            <a:bodyPr anchor="ctr"/>
            <a:lstStyle/>
            <a:p>
              <a:pPr algn="ctr"/>
              <a:r>
                <a:rPr lang="en-US">
                  <a:latin typeface="Tahoma"/>
                  <a:cs typeface="Tahoma"/>
                </a:rPr>
                <a:t>Transport</a:t>
              </a:r>
            </a:p>
          </p:txBody>
        </p:sp>
        <p:sp>
          <p:nvSpPr>
            <p:cNvPr id="68639" name="Rectangle 6"/>
            <p:cNvSpPr>
              <a:spLocks noChangeArrowheads="1"/>
            </p:cNvSpPr>
            <p:nvPr/>
          </p:nvSpPr>
          <p:spPr bwMode="auto">
            <a:xfrm>
              <a:off x="3253" y="2795"/>
              <a:ext cx="1555" cy="256"/>
            </a:xfrm>
            <a:prstGeom prst="rect">
              <a:avLst/>
            </a:prstGeom>
            <a:solidFill>
              <a:srgbClr val="FFCC99"/>
            </a:solidFill>
            <a:ln w="31750">
              <a:solidFill>
                <a:schemeClr val="tx1"/>
              </a:solidFill>
              <a:miter lim="800000"/>
              <a:headEnd/>
              <a:tailEnd/>
            </a:ln>
          </p:spPr>
          <p:txBody>
            <a:bodyPr anchor="ctr"/>
            <a:lstStyle/>
            <a:p>
              <a:pPr algn="ctr"/>
              <a:r>
                <a:rPr lang="en-US">
                  <a:latin typeface="Tahoma"/>
                  <a:cs typeface="Tahoma"/>
                </a:rPr>
                <a:t>(Inter)Network</a:t>
              </a:r>
            </a:p>
          </p:txBody>
        </p:sp>
        <p:sp>
          <p:nvSpPr>
            <p:cNvPr id="68640" name="Rectangle 7"/>
            <p:cNvSpPr>
              <a:spLocks noChangeArrowheads="1"/>
            </p:cNvSpPr>
            <p:nvPr/>
          </p:nvSpPr>
          <p:spPr bwMode="auto">
            <a:xfrm>
              <a:off x="3253" y="3110"/>
              <a:ext cx="1555" cy="256"/>
            </a:xfrm>
            <a:prstGeom prst="rect">
              <a:avLst/>
            </a:prstGeom>
            <a:solidFill>
              <a:srgbClr val="0000FF">
                <a:alpha val="50195"/>
              </a:srgbClr>
            </a:solidFill>
            <a:ln w="31750">
              <a:solidFill>
                <a:schemeClr val="tx1"/>
              </a:solidFill>
              <a:miter lim="800000"/>
              <a:headEnd/>
              <a:tailEnd/>
            </a:ln>
          </p:spPr>
          <p:txBody>
            <a:bodyPr anchor="ctr"/>
            <a:lstStyle/>
            <a:p>
              <a:pPr algn="ctr"/>
              <a:r>
                <a:rPr lang="en-US">
                  <a:latin typeface="Tahoma"/>
                  <a:cs typeface="Tahoma"/>
                </a:rPr>
                <a:t>Link</a:t>
              </a:r>
            </a:p>
          </p:txBody>
        </p:sp>
        <p:sp>
          <p:nvSpPr>
            <p:cNvPr id="68641" name="Rectangle 8"/>
            <p:cNvSpPr>
              <a:spLocks noChangeArrowheads="1"/>
            </p:cNvSpPr>
            <p:nvPr/>
          </p:nvSpPr>
          <p:spPr bwMode="auto">
            <a:xfrm>
              <a:off x="3253" y="3408"/>
              <a:ext cx="1555" cy="448"/>
            </a:xfrm>
            <a:prstGeom prst="rect">
              <a:avLst/>
            </a:prstGeom>
            <a:solidFill>
              <a:srgbClr val="0000FF">
                <a:alpha val="50195"/>
              </a:srgbClr>
            </a:solidFill>
            <a:ln w="31750">
              <a:solidFill>
                <a:schemeClr val="tx1"/>
              </a:solidFill>
              <a:miter lim="800000"/>
              <a:headEnd/>
              <a:tailEnd/>
            </a:ln>
          </p:spPr>
          <p:txBody>
            <a:bodyPr anchor="ctr"/>
            <a:lstStyle/>
            <a:p>
              <a:pPr algn="ctr"/>
              <a:r>
                <a:rPr lang="en-US">
                  <a:latin typeface="Tahoma"/>
                  <a:cs typeface="Tahoma"/>
                </a:rPr>
                <a:t>Physical</a:t>
              </a:r>
            </a:p>
          </p:txBody>
        </p:sp>
        <p:sp>
          <p:nvSpPr>
            <p:cNvPr id="68642" name="Rectangle 9"/>
            <p:cNvSpPr>
              <a:spLocks noChangeArrowheads="1"/>
            </p:cNvSpPr>
            <p:nvPr/>
          </p:nvSpPr>
          <p:spPr bwMode="auto">
            <a:xfrm>
              <a:off x="3024" y="2208"/>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7</a:t>
              </a:r>
              <a:endParaRPr lang="en-US" b="0">
                <a:latin typeface="Tahoma"/>
                <a:cs typeface="Tahoma"/>
              </a:endParaRPr>
            </a:p>
          </p:txBody>
        </p:sp>
        <p:sp>
          <p:nvSpPr>
            <p:cNvPr id="68643" name="Rectangle 10"/>
            <p:cNvSpPr>
              <a:spLocks noChangeArrowheads="1"/>
            </p:cNvSpPr>
            <p:nvPr/>
          </p:nvSpPr>
          <p:spPr bwMode="auto">
            <a:xfrm>
              <a:off x="3024" y="2503"/>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rgbClr val="FF3300"/>
                  </a:solidFill>
                  <a:latin typeface="Tahoma"/>
                  <a:cs typeface="Tahoma"/>
                </a:rPr>
                <a:t>4</a:t>
              </a:r>
              <a:endParaRPr lang="en-US">
                <a:latin typeface="Tahoma"/>
                <a:cs typeface="Tahoma"/>
              </a:endParaRPr>
            </a:p>
          </p:txBody>
        </p:sp>
        <p:sp>
          <p:nvSpPr>
            <p:cNvPr id="68644" name="Rectangle 11"/>
            <p:cNvSpPr>
              <a:spLocks noChangeArrowheads="1"/>
            </p:cNvSpPr>
            <p:nvPr/>
          </p:nvSpPr>
          <p:spPr bwMode="auto">
            <a:xfrm>
              <a:off x="3024" y="2798"/>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3</a:t>
              </a:r>
              <a:endParaRPr lang="en-US">
                <a:latin typeface="Tahoma"/>
                <a:cs typeface="Tahoma"/>
              </a:endParaRPr>
            </a:p>
          </p:txBody>
        </p:sp>
        <p:sp>
          <p:nvSpPr>
            <p:cNvPr id="68645" name="Rectangle 12"/>
            <p:cNvSpPr>
              <a:spLocks noChangeArrowheads="1"/>
            </p:cNvSpPr>
            <p:nvPr/>
          </p:nvSpPr>
          <p:spPr bwMode="auto">
            <a:xfrm>
              <a:off x="3024" y="3114"/>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2</a:t>
              </a:r>
              <a:endParaRPr lang="en-US">
                <a:latin typeface="Tahoma"/>
                <a:cs typeface="Tahoma"/>
              </a:endParaRPr>
            </a:p>
          </p:txBody>
        </p:sp>
        <p:sp>
          <p:nvSpPr>
            <p:cNvPr id="68646" name="Rectangle 13"/>
            <p:cNvSpPr>
              <a:spLocks noChangeArrowheads="1"/>
            </p:cNvSpPr>
            <p:nvPr/>
          </p:nvSpPr>
          <p:spPr bwMode="auto">
            <a:xfrm>
              <a:off x="3024" y="3507"/>
              <a:ext cx="14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a:spAutoFit/>
            </a:bodyPr>
            <a:lstStyle/>
            <a:p>
              <a:pPr marL="223838" indent="-223838" algn="ctr"/>
              <a:r>
                <a:rPr lang="en-US" b="0">
                  <a:solidFill>
                    <a:schemeClr val="bg2"/>
                  </a:solidFill>
                  <a:latin typeface="Tahoma"/>
                  <a:cs typeface="Tahoma"/>
                </a:rPr>
                <a:t>1</a:t>
              </a:r>
              <a:endParaRPr lang="en-US">
                <a:latin typeface="Tahoma"/>
                <a:cs typeface="Tahoma"/>
              </a:endParaRPr>
            </a:p>
          </p:txBody>
        </p:sp>
      </p:grpSp>
      <p:sp>
        <p:nvSpPr>
          <p:cNvPr id="42" name="Oval 38"/>
          <p:cNvSpPr>
            <a:spLocks noChangeArrowheads="1"/>
          </p:cNvSpPr>
          <p:nvPr/>
        </p:nvSpPr>
        <p:spPr bwMode="auto">
          <a:xfrm>
            <a:off x="5562600" y="3200400"/>
            <a:ext cx="5105400" cy="609600"/>
          </a:xfrm>
          <a:prstGeom prst="ellipse">
            <a:avLst/>
          </a:prstGeom>
          <a:noFill/>
          <a:ln w="15875">
            <a:solidFill>
              <a:srgbClr val="F7901E"/>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cs typeface="Arial" charset="0"/>
            </a:endParaRPr>
          </a:p>
        </p:txBody>
      </p:sp>
      <p:sp>
        <p:nvSpPr>
          <p:cNvPr id="43" name="Text Box 40"/>
          <p:cNvSpPr txBox="1">
            <a:spLocks noChangeArrowheads="1"/>
          </p:cNvSpPr>
          <p:nvPr/>
        </p:nvSpPr>
        <p:spPr bwMode="auto">
          <a:xfrm>
            <a:off x="6781800" y="1519407"/>
            <a:ext cx="2895600" cy="1015663"/>
          </a:xfrm>
          <a:prstGeom prst="rect">
            <a:avLst/>
          </a:prstGeom>
          <a:noFill/>
          <a:ln>
            <a:noFill/>
          </a:ln>
        </p:spPr>
        <p:txBody>
          <a:bodyPr wrap="squar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ahoma"/>
                <a:cs typeface="Tahoma"/>
              </a:rPr>
              <a:t>Defines where this packet fits within the sender</a:t>
            </a:r>
            <a:r>
              <a:rPr lang="en-US" altLang="ja-JP" dirty="0">
                <a:latin typeface="Tahoma"/>
                <a:cs typeface="Tahoma"/>
              </a:rPr>
              <a:t>’</a:t>
            </a:r>
            <a:r>
              <a:rPr lang="en-US" dirty="0">
                <a:latin typeface="Tahoma"/>
                <a:cs typeface="Tahoma"/>
              </a:rPr>
              <a:t>s </a:t>
            </a:r>
            <a:r>
              <a:rPr lang="en-US" dirty="0" err="1">
                <a:latin typeface="Tahoma"/>
                <a:cs typeface="Tahoma"/>
              </a:rPr>
              <a:t>bytestream</a:t>
            </a:r>
            <a:endParaRPr lang="en-US" dirty="0">
              <a:latin typeface="Tahoma"/>
              <a:cs typeface="Tahoma"/>
            </a:endParaRP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34</a:t>
            </a:fld>
            <a:endParaRPr lang="en-US"/>
          </a:p>
        </p:txBody>
      </p:sp>
    </p:spTree>
    <p:extLst>
      <p:ext uri="{BB962C8B-B14F-4D97-AF65-F5344CB8AC3E}">
        <p14:creationId xmlns:p14="http://schemas.microsoft.com/office/powerpoint/2010/main" val="244317885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Conn. Setup &amp; Data Exchange</a:t>
            </a:r>
          </a:p>
        </p:txBody>
      </p:sp>
      <p:sp>
        <p:nvSpPr>
          <p:cNvPr id="74755" name="Line 3"/>
          <p:cNvSpPr>
            <a:spLocks noChangeShapeType="1"/>
          </p:cNvSpPr>
          <p:nvPr/>
        </p:nvSpPr>
        <p:spPr bwMode="auto">
          <a:xfrm>
            <a:off x="3382964" y="1746250"/>
            <a:ext cx="46037"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74756" name="Text Box 4"/>
          <p:cNvSpPr txBox="1">
            <a:spLocks noChangeArrowheads="1"/>
          </p:cNvSpPr>
          <p:nvPr/>
        </p:nvSpPr>
        <p:spPr bwMode="auto">
          <a:xfrm>
            <a:off x="1818700" y="1143000"/>
            <a:ext cx="3568265"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00FF"/>
                </a:solidFill>
                <a:latin typeface="Tahoma"/>
                <a:cs typeface="Tahoma"/>
              </a:rPr>
              <a:t>Client (initiator)</a:t>
            </a:r>
            <a:br>
              <a:rPr lang="en-US" sz="1800" dirty="0">
                <a:solidFill>
                  <a:srgbClr val="0000FF"/>
                </a:solidFill>
                <a:latin typeface="Tahoma"/>
                <a:cs typeface="Tahoma"/>
              </a:rPr>
            </a:br>
            <a:r>
              <a:rPr lang="en-US" sz="1800" dirty="0">
                <a:solidFill>
                  <a:schemeClr val="tx1">
                    <a:lumMod val="75000"/>
                    <a:lumOff val="25000"/>
                  </a:schemeClr>
                </a:solidFill>
                <a:latin typeface="Tahoma"/>
                <a:cs typeface="Tahoma"/>
              </a:rPr>
              <a:t>IP address 1.2.1.2, port 3344</a:t>
            </a:r>
          </a:p>
        </p:txBody>
      </p:sp>
      <p:sp>
        <p:nvSpPr>
          <p:cNvPr id="74757" name="Text Box 5"/>
          <p:cNvSpPr txBox="1">
            <a:spLocks noChangeArrowheads="1"/>
          </p:cNvSpPr>
          <p:nvPr/>
        </p:nvSpPr>
        <p:spPr bwMode="auto">
          <a:xfrm>
            <a:off x="7246972" y="1143000"/>
            <a:ext cx="3278121"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8000"/>
                </a:solidFill>
                <a:latin typeface="Tahoma"/>
                <a:cs typeface="Tahoma"/>
              </a:rPr>
              <a:t>Server</a:t>
            </a:r>
            <a:br>
              <a:rPr lang="en-US" sz="1800" dirty="0">
                <a:latin typeface="Tahoma"/>
                <a:cs typeface="Tahoma"/>
              </a:rPr>
            </a:br>
            <a:r>
              <a:rPr lang="en-US" sz="1800" dirty="0">
                <a:solidFill>
                  <a:srgbClr val="404040"/>
                </a:solidFill>
                <a:latin typeface="Tahoma"/>
                <a:cs typeface="Tahoma"/>
              </a:rPr>
              <a:t>IP address 9.8.7.6, port 80</a:t>
            </a:r>
            <a:endParaRPr lang="en-US" sz="1800" dirty="0">
              <a:latin typeface="Tahoma"/>
              <a:cs typeface="Tahoma"/>
            </a:endParaRPr>
          </a:p>
        </p:txBody>
      </p:sp>
      <p:sp>
        <p:nvSpPr>
          <p:cNvPr id="74758" name="Line 6"/>
          <p:cNvSpPr>
            <a:spLocks noChangeShapeType="1"/>
          </p:cNvSpPr>
          <p:nvPr/>
        </p:nvSpPr>
        <p:spPr bwMode="auto">
          <a:xfrm>
            <a:off x="9067800" y="1746250"/>
            <a:ext cx="0"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grpSp>
        <p:nvGrpSpPr>
          <p:cNvPr id="1494054" name="Group 38"/>
          <p:cNvGrpSpPr>
            <a:grpSpLocks/>
          </p:cNvGrpSpPr>
          <p:nvPr/>
        </p:nvGrpSpPr>
        <p:grpSpPr bwMode="auto">
          <a:xfrm>
            <a:off x="3370264" y="1901826"/>
            <a:ext cx="5699125" cy="835025"/>
            <a:chOff x="1163" y="1198"/>
            <a:chExt cx="3590" cy="526"/>
          </a:xfrm>
        </p:grpSpPr>
        <p:sp>
          <p:nvSpPr>
            <p:cNvPr id="74772" name="Line 8"/>
            <p:cNvSpPr>
              <a:spLocks noChangeShapeType="1"/>
            </p:cNvSpPr>
            <p:nvPr/>
          </p:nvSpPr>
          <p:spPr bwMode="auto">
            <a:xfrm>
              <a:off x="1163" y="1340"/>
              <a:ext cx="3590" cy="384"/>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74773" name="Text Box 9"/>
            <p:cNvSpPr txBox="1">
              <a:spLocks noChangeArrowheads="1"/>
            </p:cNvSpPr>
            <p:nvPr/>
          </p:nvSpPr>
          <p:spPr bwMode="auto">
            <a:xfrm rot="357583">
              <a:off x="1757" y="1198"/>
              <a:ext cx="2249"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a:solidFill>
                    <a:srgbClr val="0000FF"/>
                  </a:solidFill>
                  <a:latin typeface="Tahoma"/>
                  <a:cs typeface="Tahoma"/>
                </a:rPr>
                <a:t>SrcA=1.2.1.2, SrcP=3344,</a:t>
              </a:r>
              <a:br>
                <a:rPr lang="en-US" sz="1400">
                  <a:solidFill>
                    <a:srgbClr val="0000FF"/>
                  </a:solidFill>
                  <a:latin typeface="Tahoma"/>
                  <a:cs typeface="Tahoma"/>
                </a:rPr>
              </a:br>
              <a:r>
                <a:rPr lang="en-US" sz="1400">
                  <a:solidFill>
                    <a:srgbClr val="0000FF"/>
                  </a:solidFill>
                  <a:latin typeface="Tahoma"/>
                  <a:cs typeface="Tahoma"/>
                </a:rPr>
                <a:t>DstA=9.8.7.6, DstP=80, SYN, Seq = x</a:t>
              </a:r>
            </a:p>
          </p:txBody>
        </p:sp>
      </p:grpSp>
      <p:grpSp>
        <p:nvGrpSpPr>
          <p:cNvPr id="1494053" name="Group 37"/>
          <p:cNvGrpSpPr>
            <a:grpSpLocks/>
          </p:cNvGrpSpPr>
          <p:nvPr/>
        </p:nvGrpSpPr>
        <p:grpSpPr bwMode="auto">
          <a:xfrm>
            <a:off x="3408364" y="2740026"/>
            <a:ext cx="5659437" cy="758825"/>
            <a:chOff x="1187" y="1726"/>
            <a:chExt cx="3565" cy="478"/>
          </a:xfrm>
        </p:grpSpPr>
        <p:sp>
          <p:nvSpPr>
            <p:cNvPr id="74770" name="Line 11"/>
            <p:cNvSpPr>
              <a:spLocks noChangeShapeType="1"/>
            </p:cNvSpPr>
            <p:nvPr/>
          </p:nvSpPr>
          <p:spPr bwMode="auto">
            <a:xfrm flipH="1">
              <a:off x="1187" y="1872"/>
              <a:ext cx="3565" cy="332"/>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74771" name="Text Box 12"/>
            <p:cNvSpPr txBox="1">
              <a:spLocks noChangeArrowheads="1"/>
            </p:cNvSpPr>
            <p:nvPr/>
          </p:nvSpPr>
          <p:spPr bwMode="auto">
            <a:xfrm rot="21293156">
              <a:off x="1191" y="1726"/>
              <a:ext cx="3379"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008000"/>
                  </a:solidFill>
                  <a:latin typeface="Tahoma"/>
                  <a:cs typeface="Tahoma"/>
                </a:rPr>
                <a:t>SrcA</a:t>
              </a:r>
              <a:r>
                <a:rPr lang="en-US" sz="1400" dirty="0">
                  <a:solidFill>
                    <a:srgbClr val="008000"/>
                  </a:solidFill>
                  <a:latin typeface="Tahoma"/>
                  <a:cs typeface="Tahoma"/>
                </a:rPr>
                <a:t>=9.8.7.6, </a:t>
              </a:r>
              <a:r>
                <a:rPr lang="en-US" sz="1400" dirty="0" err="1">
                  <a:solidFill>
                    <a:srgbClr val="008000"/>
                  </a:solidFill>
                  <a:latin typeface="Tahoma"/>
                  <a:cs typeface="Tahoma"/>
                </a:rPr>
                <a:t>SrcP</a:t>
              </a:r>
              <a:r>
                <a:rPr lang="en-US" sz="1400" dirty="0">
                  <a:solidFill>
                    <a:srgbClr val="008000"/>
                  </a:solidFill>
                  <a:latin typeface="Tahoma"/>
                  <a:cs typeface="Tahoma"/>
                </a:rPr>
                <a:t>=80,</a:t>
              </a:r>
              <a:br>
                <a:rPr lang="en-US" sz="1400" dirty="0">
                  <a:solidFill>
                    <a:srgbClr val="008000"/>
                  </a:solidFill>
                  <a:latin typeface="Tahoma"/>
                  <a:cs typeface="Tahoma"/>
                </a:rPr>
              </a:br>
              <a:r>
                <a:rPr lang="en-US" sz="1400" dirty="0" err="1">
                  <a:solidFill>
                    <a:srgbClr val="008000"/>
                  </a:solidFill>
                  <a:latin typeface="Tahoma"/>
                  <a:cs typeface="Tahoma"/>
                </a:rPr>
                <a:t>DstA</a:t>
              </a:r>
              <a:r>
                <a:rPr lang="en-US" sz="1400" dirty="0">
                  <a:solidFill>
                    <a:srgbClr val="008000"/>
                  </a:solidFill>
                  <a:latin typeface="Tahoma"/>
                  <a:cs typeface="Tahoma"/>
                </a:rPr>
                <a:t>=1.2.1.2, </a:t>
              </a:r>
              <a:r>
                <a:rPr lang="en-US" sz="1400" dirty="0" err="1">
                  <a:solidFill>
                    <a:srgbClr val="008000"/>
                  </a:solidFill>
                  <a:latin typeface="Tahoma"/>
                  <a:cs typeface="Tahoma"/>
                </a:rPr>
                <a:t>DstP</a:t>
              </a:r>
              <a:r>
                <a:rPr lang="en-US" sz="1400" dirty="0">
                  <a:solidFill>
                    <a:srgbClr val="008000"/>
                  </a:solidFill>
                  <a:latin typeface="Tahoma"/>
                  <a:cs typeface="Tahoma"/>
                </a:rPr>
                <a:t>=3344, SYN+ACK, </a:t>
              </a:r>
              <a:r>
                <a:rPr lang="en-US" sz="1400" dirty="0" err="1">
                  <a:solidFill>
                    <a:srgbClr val="008000"/>
                  </a:solidFill>
                  <a:latin typeface="Tahoma"/>
                  <a:cs typeface="Tahoma"/>
                </a:rPr>
                <a:t>Seq</a:t>
              </a:r>
              <a:r>
                <a:rPr lang="en-US" sz="1400" dirty="0">
                  <a:solidFill>
                    <a:srgbClr val="008000"/>
                  </a:solidFill>
                  <a:latin typeface="Tahoma"/>
                  <a:cs typeface="Tahoma"/>
                </a:rPr>
                <a:t> = y, </a:t>
              </a:r>
              <a:r>
                <a:rPr lang="en-US" sz="1400" dirty="0" err="1">
                  <a:solidFill>
                    <a:srgbClr val="008000"/>
                  </a:solidFill>
                  <a:latin typeface="Tahoma"/>
                  <a:cs typeface="Tahoma"/>
                </a:rPr>
                <a:t>Ack</a:t>
              </a:r>
              <a:r>
                <a:rPr lang="en-US" sz="1400" dirty="0">
                  <a:solidFill>
                    <a:srgbClr val="008000"/>
                  </a:solidFill>
                  <a:latin typeface="Tahoma"/>
                  <a:cs typeface="Tahoma"/>
                </a:rPr>
                <a:t> = x+1</a:t>
              </a:r>
            </a:p>
          </p:txBody>
        </p:sp>
      </p:grpSp>
      <p:grpSp>
        <p:nvGrpSpPr>
          <p:cNvPr id="1494052" name="Group 36"/>
          <p:cNvGrpSpPr>
            <a:grpSpLocks/>
          </p:cNvGrpSpPr>
          <p:nvPr/>
        </p:nvGrpSpPr>
        <p:grpSpPr bwMode="auto">
          <a:xfrm>
            <a:off x="3378200" y="3578226"/>
            <a:ext cx="5689600" cy="841375"/>
            <a:chOff x="1168" y="2254"/>
            <a:chExt cx="3584" cy="530"/>
          </a:xfrm>
        </p:grpSpPr>
        <p:sp>
          <p:nvSpPr>
            <p:cNvPr id="74768" name="Line 14"/>
            <p:cNvSpPr>
              <a:spLocks noChangeShapeType="1"/>
            </p:cNvSpPr>
            <p:nvPr/>
          </p:nvSpPr>
          <p:spPr bwMode="auto">
            <a:xfrm>
              <a:off x="1168" y="2396"/>
              <a:ext cx="3584" cy="388"/>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74769" name="Text Box 29"/>
            <p:cNvSpPr txBox="1">
              <a:spLocks noChangeArrowheads="1"/>
            </p:cNvSpPr>
            <p:nvPr/>
          </p:nvSpPr>
          <p:spPr bwMode="auto">
            <a:xfrm rot="357583">
              <a:off x="1770" y="2254"/>
              <a:ext cx="2402"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a:solidFill>
                    <a:srgbClr val="0000FF"/>
                  </a:solidFill>
                  <a:latin typeface="Tahoma"/>
                  <a:cs typeface="Tahoma"/>
                </a:rPr>
                <a:t>SrcA=1.2.1.2, SrcP=3344,</a:t>
              </a:r>
              <a:br>
                <a:rPr lang="en-US" sz="1400">
                  <a:solidFill>
                    <a:srgbClr val="0000FF"/>
                  </a:solidFill>
                  <a:latin typeface="Tahoma"/>
                  <a:cs typeface="Tahoma"/>
                </a:rPr>
              </a:br>
              <a:r>
                <a:rPr lang="en-US" sz="1400">
                  <a:solidFill>
                    <a:srgbClr val="0000FF"/>
                  </a:solidFill>
                  <a:latin typeface="Tahoma"/>
                  <a:cs typeface="Tahoma"/>
                </a:rPr>
                <a:t>DstA=9.8.7.6, DstP=80, ACK, Ack = y+1</a:t>
              </a:r>
            </a:p>
          </p:txBody>
        </p:sp>
      </p:grpSp>
      <p:grpSp>
        <p:nvGrpSpPr>
          <p:cNvPr id="1494051" name="Group 35"/>
          <p:cNvGrpSpPr>
            <a:grpSpLocks/>
          </p:cNvGrpSpPr>
          <p:nvPr/>
        </p:nvGrpSpPr>
        <p:grpSpPr bwMode="auto">
          <a:xfrm>
            <a:off x="3378200" y="4264026"/>
            <a:ext cx="5689600" cy="841375"/>
            <a:chOff x="1168" y="2686"/>
            <a:chExt cx="3584" cy="530"/>
          </a:xfrm>
        </p:grpSpPr>
        <p:sp>
          <p:nvSpPr>
            <p:cNvPr id="74766" name="Line 30"/>
            <p:cNvSpPr>
              <a:spLocks noChangeShapeType="1"/>
            </p:cNvSpPr>
            <p:nvPr/>
          </p:nvSpPr>
          <p:spPr bwMode="auto">
            <a:xfrm>
              <a:off x="1168" y="2828"/>
              <a:ext cx="3584" cy="388"/>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74767" name="Text Box 31"/>
            <p:cNvSpPr txBox="1">
              <a:spLocks noChangeArrowheads="1"/>
            </p:cNvSpPr>
            <p:nvPr/>
          </p:nvSpPr>
          <p:spPr bwMode="auto">
            <a:xfrm rot="357583">
              <a:off x="1480" y="2686"/>
              <a:ext cx="3064"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0000FF"/>
                  </a:solidFill>
                  <a:latin typeface="Tahoma"/>
                  <a:cs typeface="Tahoma"/>
                </a:rPr>
                <a:t>SrcA</a:t>
              </a:r>
              <a:r>
                <a:rPr lang="en-US" sz="1400" dirty="0">
                  <a:solidFill>
                    <a:srgbClr val="0000FF"/>
                  </a:solidFill>
                  <a:latin typeface="Tahoma"/>
                  <a:cs typeface="Tahoma"/>
                </a:rPr>
                <a:t>=1.2.1.2, </a:t>
              </a:r>
              <a:r>
                <a:rPr lang="en-US" sz="1400" dirty="0" err="1">
                  <a:solidFill>
                    <a:srgbClr val="0000FF"/>
                  </a:solidFill>
                  <a:latin typeface="Tahoma"/>
                  <a:cs typeface="Tahoma"/>
                </a:rPr>
                <a:t>SrcP</a:t>
              </a:r>
              <a:r>
                <a:rPr lang="en-US" sz="1400" dirty="0">
                  <a:solidFill>
                    <a:srgbClr val="0000FF"/>
                  </a:solidFill>
                  <a:latin typeface="Tahoma"/>
                  <a:cs typeface="Tahoma"/>
                </a:rPr>
                <a:t>=3344, </a:t>
              </a:r>
              <a:r>
                <a:rPr lang="en-US" sz="1400" dirty="0" err="1">
                  <a:solidFill>
                    <a:srgbClr val="0000FF"/>
                  </a:solidFill>
                  <a:latin typeface="Tahoma"/>
                  <a:cs typeface="Tahoma"/>
                </a:rPr>
                <a:t>DstA</a:t>
              </a:r>
              <a:r>
                <a:rPr lang="en-US" sz="1400" dirty="0">
                  <a:solidFill>
                    <a:srgbClr val="0000FF"/>
                  </a:solidFill>
                  <a:latin typeface="Tahoma"/>
                  <a:cs typeface="Tahoma"/>
                </a:rPr>
                <a:t>=9.8.7.6, </a:t>
              </a:r>
              <a:r>
                <a:rPr lang="en-US" sz="1400" dirty="0" err="1">
                  <a:solidFill>
                    <a:srgbClr val="0000FF"/>
                  </a:solidFill>
                  <a:latin typeface="Tahoma"/>
                  <a:cs typeface="Tahoma"/>
                </a:rPr>
                <a:t>DstP</a:t>
              </a:r>
              <a:r>
                <a:rPr lang="en-US" sz="1400" dirty="0">
                  <a:solidFill>
                    <a:srgbClr val="0000FF"/>
                  </a:solidFill>
                  <a:latin typeface="Tahoma"/>
                  <a:cs typeface="Tahoma"/>
                </a:rPr>
                <a:t>=80,</a:t>
              </a:r>
            </a:p>
            <a:p>
              <a:pPr algn="ctr" eaLnBrk="0" hangingPunct="0"/>
              <a:r>
                <a:rPr lang="en-US" sz="1400" dirty="0">
                  <a:solidFill>
                    <a:srgbClr val="0000FF"/>
                  </a:solidFill>
                  <a:latin typeface="Tahoma"/>
                  <a:cs typeface="Tahoma"/>
                </a:rPr>
                <a:t>ACK, </a:t>
              </a:r>
              <a:r>
                <a:rPr lang="en-US" sz="1400" dirty="0" err="1">
                  <a:solidFill>
                    <a:srgbClr val="0000FF"/>
                  </a:solidFill>
                  <a:latin typeface="Tahoma"/>
                  <a:cs typeface="Tahoma"/>
                </a:rPr>
                <a:t>Seq</a:t>
              </a:r>
              <a:r>
                <a:rPr lang="en-US" sz="1400" dirty="0">
                  <a:solidFill>
                    <a:srgbClr val="0000FF"/>
                  </a:solidFill>
                  <a:latin typeface="Tahoma"/>
                  <a:cs typeface="Tahoma"/>
                </a:rPr>
                <a:t>=x+1, </a:t>
              </a:r>
              <a:r>
                <a:rPr lang="en-US" sz="1400" dirty="0" err="1">
                  <a:solidFill>
                    <a:srgbClr val="0000FF"/>
                  </a:solidFill>
                  <a:latin typeface="Tahoma"/>
                  <a:cs typeface="Tahoma"/>
                </a:rPr>
                <a:t>Ack</a:t>
              </a:r>
              <a:r>
                <a:rPr lang="en-US" sz="1400" dirty="0">
                  <a:solidFill>
                    <a:srgbClr val="0000FF"/>
                  </a:solidFill>
                  <a:latin typeface="Tahoma"/>
                  <a:cs typeface="Tahoma"/>
                </a:rPr>
                <a:t> = y+1, Data=</a:t>
              </a:r>
              <a:r>
                <a:rPr lang="en-US" altLang="ja-JP" sz="1400" dirty="0">
                  <a:solidFill>
                    <a:srgbClr val="0000FF"/>
                  </a:solidFill>
                  <a:latin typeface="Tahoma"/>
                  <a:cs typeface="Tahoma"/>
                </a:rPr>
                <a:t>“</a:t>
              </a:r>
              <a:r>
                <a:rPr lang="en-US" sz="1400" dirty="0">
                  <a:solidFill>
                    <a:srgbClr val="0000FF"/>
                  </a:solidFill>
                  <a:latin typeface="Tahoma"/>
                  <a:cs typeface="Tahoma"/>
                </a:rPr>
                <a:t>GET /</a:t>
              </a:r>
              <a:r>
                <a:rPr lang="en-US" sz="1400" dirty="0" err="1">
                  <a:solidFill>
                    <a:srgbClr val="0000FF"/>
                  </a:solidFill>
                  <a:latin typeface="Tahoma"/>
                  <a:cs typeface="Tahoma"/>
                </a:rPr>
                <a:t>login.html</a:t>
              </a:r>
              <a:r>
                <a:rPr lang="en-US" sz="1400" dirty="0">
                  <a:solidFill>
                    <a:srgbClr val="0000FF"/>
                  </a:solidFill>
                  <a:latin typeface="Tahoma"/>
                  <a:cs typeface="Tahoma"/>
                </a:rPr>
                <a:t>”</a:t>
              </a:r>
            </a:p>
          </p:txBody>
        </p:sp>
      </p:grpSp>
      <p:grpSp>
        <p:nvGrpSpPr>
          <p:cNvPr id="1494050" name="Group 34"/>
          <p:cNvGrpSpPr>
            <a:grpSpLocks/>
          </p:cNvGrpSpPr>
          <p:nvPr/>
        </p:nvGrpSpPr>
        <p:grpSpPr bwMode="auto">
          <a:xfrm>
            <a:off x="3335338" y="5407026"/>
            <a:ext cx="5730876" cy="758825"/>
            <a:chOff x="1141" y="3406"/>
            <a:chExt cx="3610" cy="478"/>
          </a:xfrm>
        </p:grpSpPr>
        <p:sp>
          <p:nvSpPr>
            <p:cNvPr id="74764" name="Line 32"/>
            <p:cNvSpPr>
              <a:spLocks noChangeShapeType="1"/>
            </p:cNvSpPr>
            <p:nvPr/>
          </p:nvSpPr>
          <p:spPr bwMode="auto">
            <a:xfrm flipH="1">
              <a:off x="1186" y="3552"/>
              <a:ext cx="3565" cy="332"/>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74765" name="Text Box 33"/>
            <p:cNvSpPr txBox="1">
              <a:spLocks noChangeArrowheads="1"/>
            </p:cNvSpPr>
            <p:nvPr/>
          </p:nvSpPr>
          <p:spPr bwMode="auto">
            <a:xfrm rot="21293156">
              <a:off x="1141" y="3406"/>
              <a:ext cx="3486"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008000"/>
                  </a:solidFill>
                  <a:latin typeface="Tahoma"/>
                  <a:cs typeface="Tahoma"/>
                </a:rPr>
                <a:t>SrcA</a:t>
              </a:r>
              <a:r>
                <a:rPr lang="en-US" sz="1400" dirty="0">
                  <a:solidFill>
                    <a:srgbClr val="008000"/>
                  </a:solidFill>
                  <a:latin typeface="Tahoma"/>
                  <a:cs typeface="Tahoma"/>
                </a:rPr>
                <a:t>=9.8.7.6, </a:t>
              </a:r>
              <a:r>
                <a:rPr lang="en-US" sz="1400" dirty="0" err="1">
                  <a:solidFill>
                    <a:srgbClr val="008000"/>
                  </a:solidFill>
                  <a:latin typeface="Tahoma"/>
                  <a:cs typeface="Tahoma"/>
                </a:rPr>
                <a:t>SrcP</a:t>
              </a:r>
              <a:r>
                <a:rPr lang="en-US" sz="1400" dirty="0">
                  <a:solidFill>
                    <a:srgbClr val="008000"/>
                  </a:solidFill>
                  <a:latin typeface="Tahoma"/>
                  <a:cs typeface="Tahoma"/>
                </a:rPr>
                <a:t>=80, </a:t>
              </a:r>
              <a:r>
                <a:rPr lang="en-US" sz="1400" dirty="0" err="1">
                  <a:solidFill>
                    <a:srgbClr val="008000"/>
                  </a:solidFill>
                  <a:latin typeface="Tahoma"/>
                  <a:cs typeface="Tahoma"/>
                </a:rPr>
                <a:t>DstA</a:t>
              </a:r>
              <a:r>
                <a:rPr lang="en-US" sz="1400" dirty="0">
                  <a:solidFill>
                    <a:srgbClr val="008000"/>
                  </a:solidFill>
                  <a:latin typeface="Tahoma"/>
                  <a:cs typeface="Tahoma"/>
                </a:rPr>
                <a:t>=1.2.1.2, </a:t>
              </a:r>
              <a:r>
                <a:rPr lang="en-US" sz="1400" dirty="0" err="1">
                  <a:solidFill>
                    <a:srgbClr val="008000"/>
                  </a:solidFill>
                  <a:latin typeface="Tahoma"/>
                  <a:cs typeface="Tahoma"/>
                </a:rPr>
                <a:t>DstP</a:t>
              </a:r>
              <a:r>
                <a:rPr lang="en-US" sz="1400" dirty="0">
                  <a:solidFill>
                    <a:srgbClr val="008000"/>
                  </a:solidFill>
                  <a:latin typeface="Tahoma"/>
                  <a:cs typeface="Tahoma"/>
                </a:rPr>
                <a:t>=3344,</a:t>
              </a:r>
              <a:br>
                <a:rPr lang="en-US" sz="1400" dirty="0">
                  <a:solidFill>
                    <a:srgbClr val="008000"/>
                  </a:solidFill>
                  <a:latin typeface="Tahoma"/>
                  <a:cs typeface="Tahoma"/>
                </a:rPr>
              </a:br>
              <a:r>
                <a:rPr lang="en-US" sz="1400" dirty="0">
                  <a:solidFill>
                    <a:srgbClr val="008000"/>
                  </a:solidFill>
                  <a:latin typeface="Tahoma"/>
                  <a:cs typeface="Tahoma"/>
                </a:rPr>
                <a:t>ACK, </a:t>
              </a:r>
              <a:r>
                <a:rPr lang="en-US" sz="1400" dirty="0" err="1">
                  <a:solidFill>
                    <a:srgbClr val="008000"/>
                  </a:solidFill>
                  <a:latin typeface="Tahoma"/>
                  <a:cs typeface="Tahoma"/>
                </a:rPr>
                <a:t>Seq</a:t>
              </a:r>
              <a:r>
                <a:rPr lang="en-US" sz="1400" dirty="0">
                  <a:solidFill>
                    <a:srgbClr val="008000"/>
                  </a:solidFill>
                  <a:latin typeface="Tahoma"/>
                  <a:cs typeface="Tahoma"/>
                </a:rPr>
                <a:t> = y+1, </a:t>
              </a:r>
              <a:r>
                <a:rPr lang="en-US" sz="1400" dirty="0" err="1">
                  <a:solidFill>
                    <a:srgbClr val="008000"/>
                  </a:solidFill>
                  <a:latin typeface="Tahoma"/>
                  <a:cs typeface="Tahoma"/>
                </a:rPr>
                <a:t>Ack</a:t>
              </a:r>
              <a:r>
                <a:rPr lang="en-US" sz="1400" dirty="0">
                  <a:solidFill>
                    <a:srgbClr val="008000"/>
                  </a:solidFill>
                  <a:latin typeface="Tahoma"/>
                  <a:cs typeface="Tahoma"/>
                </a:rPr>
                <a:t> = x+16, Data=</a:t>
              </a:r>
              <a:r>
                <a:rPr lang="en-US" altLang="ja-JP" sz="1400" dirty="0">
                  <a:solidFill>
                    <a:srgbClr val="008000"/>
                  </a:solidFill>
                  <a:latin typeface="Tahoma"/>
                  <a:cs typeface="Tahoma"/>
                </a:rPr>
                <a:t>“</a:t>
              </a:r>
              <a:r>
                <a:rPr lang="en-US" sz="1400" dirty="0">
                  <a:solidFill>
                    <a:srgbClr val="008000"/>
                  </a:solidFill>
                  <a:latin typeface="Tahoma"/>
                  <a:cs typeface="Tahoma"/>
                </a:rPr>
                <a:t>200 OK … &lt;html&gt; …”</a:t>
              </a:r>
            </a:p>
          </p:txBody>
        </p:sp>
      </p:gr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35</a:t>
            </a:fld>
            <a:endParaRPr lang="en-US"/>
          </a:p>
        </p:txBody>
      </p:sp>
    </p:spTree>
    <p:extLst>
      <p:ext uri="{BB962C8B-B14F-4D97-AF65-F5344CB8AC3E}">
        <p14:creationId xmlns:p14="http://schemas.microsoft.com/office/powerpoint/2010/main" val="191108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40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940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940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940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94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Threat: Disruption</a:t>
            </a:r>
          </a:p>
        </p:txBody>
      </p:sp>
      <p:sp>
        <p:nvSpPr>
          <p:cNvPr id="7" name="Rectangle 2"/>
          <p:cNvSpPr>
            <a:spLocks noGrp="1" noChangeArrowheads="1"/>
          </p:cNvSpPr>
          <p:nvPr>
            <p:ph idx="1"/>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base">
              <a:lnSpc>
                <a:spcPct val="90000"/>
              </a:lnSpc>
              <a:spcAft>
                <a:spcPct val="0"/>
              </a:spcAft>
            </a:pPr>
            <a:r>
              <a:rPr lang="en-US" dirty="0"/>
              <a:t>Normally, TCP finishes (</a:t>
            </a:r>
            <a:r>
              <a:rPr lang="en-US" altLang="ja-JP" dirty="0"/>
              <a:t>“</a:t>
            </a:r>
            <a:r>
              <a:rPr lang="en-US" dirty="0"/>
              <a:t>closes”) a connection by each side sending a FIN control message</a:t>
            </a:r>
          </a:p>
          <a:p>
            <a:pPr lvl="1" fontAlgn="base">
              <a:lnSpc>
                <a:spcPct val="90000"/>
              </a:lnSpc>
              <a:spcAft>
                <a:spcPct val="0"/>
              </a:spcAft>
            </a:pPr>
            <a:r>
              <a:rPr lang="en-US" dirty="0"/>
              <a:t>Reliably delivered, since other side must </a:t>
            </a:r>
            <a:r>
              <a:rPr lang="en-US" dirty="0" err="1"/>
              <a:t>ack</a:t>
            </a:r>
            <a:endParaRPr lang="en-US" dirty="0"/>
          </a:p>
          <a:p>
            <a:pPr fontAlgn="base">
              <a:lnSpc>
                <a:spcPct val="90000"/>
              </a:lnSpc>
              <a:spcAft>
                <a:spcPct val="0"/>
              </a:spcAft>
            </a:pPr>
            <a:r>
              <a:rPr lang="en-US" dirty="0"/>
              <a:t>But: if a TCP endpoint finds unable to continue (process dies; info from other </a:t>
            </a:r>
            <a:r>
              <a:rPr lang="en-US" altLang="ja-JP" dirty="0"/>
              <a:t>“</a:t>
            </a:r>
            <a:r>
              <a:rPr lang="en-US" dirty="0"/>
              <a:t>peer” is inconsistent), it abruptly </a:t>
            </a:r>
            <a:r>
              <a:rPr lang="en-US" dirty="0">
                <a:solidFill>
                  <a:srgbClr val="FF0000"/>
                </a:solidFill>
              </a:rPr>
              <a:t>terminates</a:t>
            </a:r>
            <a:r>
              <a:rPr lang="en-US" dirty="0"/>
              <a:t> by sending a RST control message</a:t>
            </a:r>
          </a:p>
          <a:p>
            <a:pPr lvl="1" fontAlgn="base">
              <a:lnSpc>
                <a:spcPct val="90000"/>
              </a:lnSpc>
              <a:spcAft>
                <a:spcPct val="0"/>
              </a:spcAft>
            </a:pPr>
            <a:r>
              <a:rPr lang="en-US" dirty="0"/>
              <a:t>Unilateral</a:t>
            </a:r>
          </a:p>
          <a:p>
            <a:pPr lvl="1" fontAlgn="base">
              <a:lnSpc>
                <a:spcPct val="90000"/>
              </a:lnSpc>
              <a:spcAft>
                <a:spcPct val="0"/>
              </a:spcAft>
            </a:pPr>
            <a:r>
              <a:rPr lang="en-US" dirty="0"/>
              <a:t>Takes effect immediately (no </a:t>
            </a:r>
            <a:r>
              <a:rPr lang="en-US" dirty="0" err="1"/>
              <a:t>ack</a:t>
            </a:r>
            <a:r>
              <a:rPr lang="en-US" dirty="0"/>
              <a:t> needed)</a:t>
            </a:r>
          </a:p>
          <a:p>
            <a:pPr lvl="1" fontAlgn="base">
              <a:lnSpc>
                <a:spcPct val="90000"/>
              </a:lnSpc>
              <a:spcAft>
                <a:spcPct val="0"/>
              </a:spcAft>
            </a:pPr>
            <a:r>
              <a:rPr lang="en-US" dirty="0"/>
              <a:t>Only accepted by peer if has correct sequence number</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36</a:t>
            </a:fld>
            <a:endParaRPr lang="en-US"/>
          </a:p>
        </p:txBody>
      </p:sp>
    </p:spTree>
    <p:extLst>
      <p:ext uri="{BB962C8B-B14F-4D97-AF65-F5344CB8AC3E}">
        <p14:creationId xmlns:p14="http://schemas.microsoft.com/office/powerpoint/2010/main" val="38842320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15">
            <a:extLst>
              <a:ext uri="{FF2B5EF4-FFF2-40B4-BE49-F238E27FC236}">
                <a16:creationId xmlns:a16="http://schemas.microsoft.com/office/drawing/2014/main" id="{9C05B3AA-D7FF-8A49-A936-91065D10636A}"/>
              </a:ext>
            </a:extLst>
          </p:cNvPr>
          <p:cNvGrpSpPr>
            <a:grpSpLocks/>
          </p:cNvGrpSpPr>
          <p:nvPr/>
        </p:nvGrpSpPr>
        <p:grpSpPr bwMode="auto">
          <a:xfrm>
            <a:off x="3620616" y="1828800"/>
            <a:ext cx="4946650" cy="4114800"/>
            <a:chOff x="2057" y="1152"/>
            <a:chExt cx="3116" cy="2592"/>
          </a:xfrm>
        </p:grpSpPr>
        <p:sp>
          <p:nvSpPr>
            <p:cNvPr id="30" name="Rectangle 16">
              <a:extLst>
                <a:ext uri="{FF2B5EF4-FFF2-40B4-BE49-F238E27FC236}">
                  <a16:creationId xmlns:a16="http://schemas.microsoft.com/office/drawing/2014/main" id="{4F6FB053-BB7D-2744-B1D8-FAC28704F98A}"/>
                </a:ext>
              </a:extLst>
            </p:cNvPr>
            <p:cNvSpPr>
              <a:spLocks noChangeArrowheads="1"/>
            </p:cNvSpPr>
            <p:nvPr/>
          </p:nvSpPr>
          <p:spPr bwMode="auto">
            <a:xfrm>
              <a:off x="2101" y="1152"/>
              <a:ext cx="1488"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31" name="Text Box 17">
              <a:extLst>
                <a:ext uri="{FF2B5EF4-FFF2-40B4-BE49-F238E27FC236}">
                  <a16:creationId xmlns:a16="http://schemas.microsoft.com/office/drawing/2014/main" id="{30F1DDB0-5B19-394B-A12A-536CD2A28DC5}"/>
                </a:ext>
              </a:extLst>
            </p:cNvPr>
            <p:cNvSpPr txBox="1">
              <a:spLocks noChangeArrowheads="1"/>
            </p:cNvSpPr>
            <p:nvPr/>
          </p:nvSpPr>
          <p:spPr bwMode="auto">
            <a:xfrm>
              <a:off x="2341" y="1181"/>
              <a:ext cx="943"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Source port</a:t>
              </a:r>
            </a:p>
          </p:txBody>
        </p:sp>
        <p:sp>
          <p:nvSpPr>
            <p:cNvPr id="32" name="Rectangle 18">
              <a:extLst>
                <a:ext uri="{FF2B5EF4-FFF2-40B4-BE49-F238E27FC236}">
                  <a16:creationId xmlns:a16="http://schemas.microsoft.com/office/drawing/2014/main" id="{64C17279-224C-1846-8D38-C11C36803B36}"/>
                </a:ext>
              </a:extLst>
            </p:cNvPr>
            <p:cNvSpPr>
              <a:spLocks noChangeArrowheads="1"/>
            </p:cNvSpPr>
            <p:nvPr/>
          </p:nvSpPr>
          <p:spPr bwMode="auto">
            <a:xfrm>
              <a:off x="3589" y="1152"/>
              <a:ext cx="1584"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33" name="Text Box 19">
              <a:extLst>
                <a:ext uri="{FF2B5EF4-FFF2-40B4-BE49-F238E27FC236}">
                  <a16:creationId xmlns:a16="http://schemas.microsoft.com/office/drawing/2014/main" id="{26B42057-57A3-F343-A91C-68C228BEF5A8}"/>
                </a:ext>
              </a:extLst>
            </p:cNvPr>
            <p:cNvSpPr txBox="1">
              <a:spLocks noChangeArrowheads="1"/>
            </p:cNvSpPr>
            <p:nvPr/>
          </p:nvSpPr>
          <p:spPr bwMode="auto">
            <a:xfrm>
              <a:off x="3685" y="1181"/>
              <a:ext cx="1263"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Destination port</a:t>
              </a:r>
            </a:p>
          </p:txBody>
        </p:sp>
        <p:sp>
          <p:nvSpPr>
            <p:cNvPr id="34" name="Rectangle 20">
              <a:extLst>
                <a:ext uri="{FF2B5EF4-FFF2-40B4-BE49-F238E27FC236}">
                  <a16:creationId xmlns:a16="http://schemas.microsoft.com/office/drawing/2014/main" id="{4935B974-F2FD-5F43-B1DB-9EBF97DEBC06}"/>
                </a:ext>
              </a:extLst>
            </p:cNvPr>
            <p:cNvSpPr>
              <a:spLocks noChangeArrowheads="1"/>
            </p:cNvSpPr>
            <p:nvPr/>
          </p:nvSpPr>
          <p:spPr bwMode="auto">
            <a:xfrm>
              <a:off x="2101" y="1488"/>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35" name="Text Box 21">
              <a:extLst>
                <a:ext uri="{FF2B5EF4-FFF2-40B4-BE49-F238E27FC236}">
                  <a16:creationId xmlns:a16="http://schemas.microsoft.com/office/drawing/2014/main" id="{B53ABFE4-9939-A942-B141-03D5D9E902F4}"/>
                </a:ext>
              </a:extLst>
            </p:cNvPr>
            <p:cNvSpPr txBox="1">
              <a:spLocks noChangeArrowheads="1"/>
            </p:cNvSpPr>
            <p:nvPr/>
          </p:nvSpPr>
          <p:spPr bwMode="auto">
            <a:xfrm>
              <a:off x="2917" y="1517"/>
              <a:ext cx="1424"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latin typeface="Tahoma"/>
                  <a:cs typeface="Tahoma"/>
                </a:rPr>
                <a:t>Sequence number</a:t>
              </a:r>
            </a:p>
          </p:txBody>
        </p:sp>
        <p:sp>
          <p:nvSpPr>
            <p:cNvPr id="36" name="Rectangle 22">
              <a:extLst>
                <a:ext uri="{FF2B5EF4-FFF2-40B4-BE49-F238E27FC236}">
                  <a16:creationId xmlns:a16="http://schemas.microsoft.com/office/drawing/2014/main" id="{69B9C800-55F8-6948-A5C4-595FCEAE0795}"/>
                </a:ext>
              </a:extLst>
            </p:cNvPr>
            <p:cNvSpPr>
              <a:spLocks noChangeArrowheads="1"/>
            </p:cNvSpPr>
            <p:nvPr/>
          </p:nvSpPr>
          <p:spPr bwMode="auto">
            <a:xfrm>
              <a:off x="2101" y="1776"/>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37" name="Text Box 23">
              <a:extLst>
                <a:ext uri="{FF2B5EF4-FFF2-40B4-BE49-F238E27FC236}">
                  <a16:creationId xmlns:a16="http://schemas.microsoft.com/office/drawing/2014/main" id="{60DEAECF-C14D-0047-B94F-C8D5F107640A}"/>
                </a:ext>
              </a:extLst>
            </p:cNvPr>
            <p:cNvSpPr txBox="1">
              <a:spLocks noChangeArrowheads="1"/>
            </p:cNvSpPr>
            <p:nvPr/>
          </p:nvSpPr>
          <p:spPr bwMode="auto">
            <a:xfrm>
              <a:off x="2917" y="1805"/>
              <a:ext cx="1334"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latin typeface="Tahoma"/>
                  <a:cs typeface="Tahoma"/>
                </a:rPr>
                <a:t>Acknowledgment</a:t>
              </a:r>
            </a:p>
          </p:txBody>
        </p:sp>
        <p:sp>
          <p:nvSpPr>
            <p:cNvPr id="38" name="Rectangle 24">
              <a:extLst>
                <a:ext uri="{FF2B5EF4-FFF2-40B4-BE49-F238E27FC236}">
                  <a16:creationId xmlns:a16="http://schemas.microsoft.com/office/drawing/2014/main" id="{315664FF-095F-4B4F-BBEA-BB37F2EF6D3C}"/>
                </a:ext>
              </a:extLst>
            </p:cNvPr>
            <p:cNvSpPr>
              <a:spLocks noChangeArrowheads="1"/>
            </p:cNvSpPr>
            <p:nvPr/>
          </p:nvSpPr>
          <p:spPr bwMode="auto">
            <a:xfrm>
              <a:off x="2101" y="2064"/>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39" name="Rectangle 25">
              <a:extLst>
                <a:ext uri="{FF2B5EF4-FFF2-40B4-BE49-F238E27FC236}">
                  <a16:creationId xmlns:a16="http://schemas.microsoft.com/office/drawing/2014/main" id="{E4377DF7-F7C6-F443-9AF9-5866AB0018ED}"/>
                </a:ext>
              </a:extLst>
            </p:cNvPr>
            <p:cNvSpPr>
              <a:spLocks noChangeArrowheads="1"/>
            </p:cNvSpPr>
            <p:nvPr/>
          </p:nvSpPr>
          <p:spPr bwMode="auto">
            <a:xfrm>
              <a:off x="3637" y="2064"/>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40" name="Text Box 26">
              <a:extLst>
                <a:ext uri="{FF2B5EF4-FFF2-40B4-BE49-F238E27FC236}">
                  <a16:creationId xmlns:a16="http://schemas.microsoft.com/office/drawing/2014/main" id="{B33A8A56-0F1C-9245-97BD-C47CB80290A8}"/>
                </a:ext>
              </a:extLst>
            </p:cNvPr>
            <p:cNvSpPr txBox="1">
              <a:spLocks noChangeArrowheads="1"/>
            </p:cNvSpPr>
            <p:nvPr/>
          </p:nvSpPr>
          <p:spPr bwMode="auto">
            <a:xfrm>
              <a:off x="3678" y="2110"/>
              <a:ext cx="1450"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solidFill>
                    <a:schemeClr val="tx1">
                      <a:lumMod val="75000"/>
                      <a:lumOff val="25000"/>
                    </a:schemeClr>
                  </a:solidFill>
                  <a:latin typeface="Tahoma"/>
                  <a:cs typeface="Tahoma"/>
                </a:rPr>
                <a:t>Advertised window</a:t>
              </a:r>
            </a:p>
          </p:txBody>
        </p:sp>
        <p:sp>
          <p:nvSpPr>
            <p:cNvPr id="41" name="Text Box 27">
              <a:extLst>
                <a:ext uri="{FF2B5EF4-FFF2-40B4-BE49-F238E27FC236}">
                  <a16:creationId xmlns:a16="http://schemas.microsoft.com/office/drawing/2014/main" id="{367B1936-7AED-9249-9618-60CEEE008509}"/>
                </a:ext>
              </a:extLst>
            </p:cNvPr>
            <p:cNvSpPr txBox="1">
              <a:spLocks noChangeArrowheads="1"/>
            </p:cNvSpPr>
            <p:nvPr/>
          </p:nvSpPr>
          <p:spPr bwMode="auto">
            <a:xfrm>
              <a:off x="2057" y="2112"/>
              <a:ext cx="672" cy="250"/>
            </a:xfrm>
            <a:prstGeom prst="rect">
              <a:avLst/>
            </a:prstGeom>
            <a:noFill/>
            <a:ln w="9525">
              <a:noFill/>
              <a:miter lim="800000"/>
              <a:headEnd/>
              <a:tailEnd/>
            </a:ln>
          </p:spPr>
          <p:txBody>
            <a:bodyP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err="1">
                  <a:solidFill>
                    <a:schemeClr val="tx1">
                      <a:lumMod val="75000"/>
                      <a:lumOff val="25000"/>
                    </a:schemeClr>
                  </a:solidFill>
                  <a:latin typeface="Tahoma"/>
                  <a:cs typeface="Tahoma"/>
                </a:rPr>
                <a:t>HdrLen</a:t>
              </a:r>
              <a:endParaRPr lang="en-US" b="0" dirty="0">
                <a:solidFill>
                  <a:schemeClr val="tx1">
                    <a:lumMod val="75000"/>
                    <a:lumOff val="25000"/>
                  </a:schemeClr>
                </a:solidFill>
                <a:latin typeface="Tahoma"/>
                <a:cs typeface="Tahoma"/>
              </a:endParaRPr>
            </a:p>
          </p:txBody>
        </p:sp>
        <p:sp>
          <p:nvSpPr>
            <p:cNvPr id="42" name="Line 28">
              <a:extLst>
                <a:ext uri="{FF2B5EF4-FFF2-40B4-BE49-F238E27FC236}">
                  <a16:creationId xmlns:a16="http://schemas.microsoft.com/office/drawing/2014/main" id="{6A91B510-BBEE-214E-A878-4EC2A5B0FC39}"/>
                </a:ext>
              </a:extLst>
            </p:cNvPr>
            <p:cNvSpPr>
              <a:spLocks noChangeShapeType="1"/>
            </p:cNvSpPr>
            <p:nvPr/>
          </p:nvSpPr>
          <p:spPr bwMode="auto">
            <a:xfrm>
              <a:off x="2677" y="2064"/>
              <a:ext cx="0" cy="336"/>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chemeClr val="bg1"/>
                </a:solidFill>
                <a:latin typeface="Tahoma"/>
                <a:cs typeface="Tahoma"/>
              </a:endParaRPr>
            </a:p>
          </p:txBody>
        </p:sp>
        <p:sp>
          <p:nvSpPr>
            <p:cNvPr id="43" name="Line 29">
              <a:extLst>
                <a:ext uri="{FF2B5EF4-FFF2-40B4-BE49-F238E27FC236}">
                  <a16:creationId xmlns:a16="http://schemas.microsoft.com/office/drawing/2014/main" id="{E9A5F463-D9AD-5B4E-907B-9E8C2F5E1D2F}"/>
                </a:ext>
              </a:extLst>
            </p:cNvPr>
            <p:cNvSpPr>
              <a:spLocks noChangeShapeType="1"/>
            </p:cNvSpPr>
            <p:nvPr/>
          </p:nvSpPr>
          <p:spPr bwMode="auto">
            <a:xfrm>
              <a:off x="2965" y="2064"/>
              <a:ext cx="0" cy="336"/>
            </a:xfrm>
            <a:prstGeom prst="line">
              <a:avLst/>
            </a:prstGeom>
            <a:solidFill>
              <a:schemeClr val="accent2"/>
            </a:solidFill>
            <a:ln w="9525">
              <a:solidFill>
                <a:srgbClr val="FFFFFF"/>
              </a:solidFill>
              <a:round/>
              <a:headEnd/>
              <a:tailEnd/>
            </a:ln>
          </p:spPr>
          <p:txBody>
            <a:bodyPr wrap="none" anchor="ctr"/>
            <a:lstStyle/>
            <a:p>
              <a:endParaRPr lang="en-US">
                <a:solidFill>
                  <a:schemeClr val="bg1"/>
                </a:solidFill>
                <a:latin typeface="Tahoma"/>
                <a:cs typeface="Tahoma"/>
              </a:endParaRPr>
            </a:p>
          </p:txBody>
        </p:sp>
        <p:sp>
          <p:nvSpPr>
            <p:cNvPr id="44" name="Text Box 30">
              <a:extLst>
                <a:ext uri="{FF2B5EF4-FFF2-40B4-BE49-F238E27FC236}">
                  <a16:creationId xmlns:a16="http://schemas.microsoft.com/office/drawing/2014/main" id="{E0501B44-B5C7-7E45-8554-BCCECADA2C0B}"/>
                </a:ext>
              </a:extLst>
            </p:cNvPr>
            <p:cNvSpPr txBox="1">
              <a:spLocks noChangeArrowheads="1"/>
            </p:cNvSpPr>
            <p:nvPr/>
          </p:nvSpPr>
          <p:spPr bwMode="auto">
            <a:xfrm>
              <a:off x="3099" y="2119"/>
              <a:ext cx="484"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Flags</a:t>
              </a:r>
            </a:p>
          </p:txBody>
        </p:sp>
        <p:sp>
          <p:nvSpPr>
            <p:cNvPr id="45" name="Text Box 31">
              <a:extLst>
                <a:ext uri="{FF2B5EF4-FFF2-40B4-BE49-F238E27FC236}">
                  <a16:creationId xmlns:a16="http://schemas.microsoft.com/office/drawing/2014/main" id="{B0A29C88-C9E4-D842-B2E6-738535726100}"/>
                </a:ext>
              </a:extLst>
            </p:cNvPr>
            <p:cNvSpPr txBox="1">
              <a:spLocks noChangeArrowheads="1"/>
            </p:cNvSpPr>
            <p:nvPr/>
          </p:nvSpPr>
          <p:spPr bwMode="auto">
            <a:xfrm>
              <a:off x="2725" y="2112"/>
              <a:ext cx="205"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solidFill>
                    <a:schemeClr val="tx1">
                      <a:lumMod val="75000"/>
                      <a:lumOff val="25000"/>
                    </a:schemeClr>
                  </a:solidFill>
                  <a:latin typeface="Tahoma"/>
                  <a:cs typeface="Tahoma"/>
                </a:rPr>
                <a:t>0</a:t>
              </a:r>
            </a:p>
          </p:txBody>
        </p:sp>
        <p:sp>
          <p:nvSpPr>
            <p:cNvPr id="46" name="Rectangle 32">
              <a:extLst>
                <a:ext uri="{FF2B5EF4-FFF2-40B4-BE49-F238E27FC236}">
                  <a16:creationId xmlns:a16="http://schemas.microsoft.com/office/drawing/2014/main" id="{903E50A8-EED6-B347-803D-26A6D53BCAF7}"/>
                </a:ext>
              </a:extLst>
            </p:cNvPr>
            <p:cNvSpPr>
              <a:spLocks noChangeArrowheads="1"/>
            </p:cNvSpPr>
            <p:nvPr/>
          </p:nvSpPr>
          <p:spPr bwMode="auto">
            <a:xfrm>
              <a:off x="2101" y="2400"/>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47" name="Rectangle 33">
              <a:extLst>
                <a:ext uri="{FF2B5EF4-FFF2-40B4-BE49-F238E27FC236}">
                  <a16:creationId xmlns:a16="http://schemas.microsoft.com/office/drawing/2014/main" id="{CC739553-CE44-A646-989F-91CD9312C1E3}"/>
                </a:ext>
              </a:extLst>
            </p:cNvPr>
            <p:cNvSpPr>
              <a:spLocks noChangeArrowheads="1"/>
            </p:cNvSpPr>
            <p:nvPr/>
          </p:nvSpPr>
          <p:spPr bwMode="auto">
            <a:xfrm>
              <a:off x="3637" y="2400"/>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48" name="Text Box 34">
              <a:extLst>
                <a:ext uri="{FF2B5EF4-FFF2-40B4-BE49-F238E27FC236}">
                  <a16:creationId xmlns:a16="http://schemas.microsoft.com/office/drawing/2014/main" id="{EB35ABAA-63E4-EF47-B180-0F9FF97EEFAD}"/>
                </a:ext>
              </a:extLst>
            </p:cNvPr>
            <p:cNvSpPr txBox="1">
              <a:spLocks noChangeArrowheads="1"/>
            </p:cNvSpPr>
            <p:nvPr/>
          </p:nvSpPr>
          <p:spPr bwMode="auto">
            <a:xfrm>
              <a:off x="2331" y="2455"/>
              <a:ext cx="872"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Checksum</a:t>
              </a:r>
            </a:p>
          </p:txBody>
        </p:sp>
        <p:sp>
          <p:nvSpPr>
            <p:cNvPr id="49" name="Text Box 35">
              <a:extLst>
                <a:ext uri="{FF2B5EF4-FFF2-40B4-BE49-F238E27FC236}">
                  <a16:creationId xmlns:a16="http://schemas.microsoft.com/office/drawing/2014/main" id="{B4779715-1F23-5A46-BABE-8B37F270CF1F}"/>
                </a:ext>
              </a:extLst>
            </p:cNvPr>
            <p:cNvSpPr txBox="1">
              <a:spLocks noChangeArrowheads="1"/>
            </p:cNvSpPr>
            <p:nvPr/>
          </p:nvSpPr>
          <p:spPr bwMode="auto">
            <a:xfrm>
              <a:off x="3819" y="2455"/>
              <a:ext cx="1150"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Urgent pointer</a:t>
              </a:r>
            </a:p>
          </p:txBody>
        </p:sp>
        <p:sp>
          <p:nvSpPr>
            <p:cNvPr id="50" name="Rectangle 36">
              <a:extLst>
                <a:ext uri="{FF2B5EF4-FFF2-40B4-BE49-F238E27FC236}">
                  <a16:creationId xmlns:a16="http://schemas.microsoft.com/office/drawing/2014/main" id="{8FD46DEC-BAD9-714D-9643-7B6646C60161}"/>
                </a:ext>
              </a:extLst>
            </p:cNvPr>
            <p:cNvSpPr>
              <a:spLocks noChangeArrowheads="1"/>
            </p:cNvSpPr>
            <p:nvPr/>
          </p:nvSpPr>
          <p:spPr bwMode="auto">
            <a:xfrm>
              <a:off x="2101" y="2736"/>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51" name="Text Box 37">
              <a:extLst>
                <a:ext uri="{FF2B5EF4-FFF2-40B4-BE49-F238E27FC236}">
                  <a16:creationId xmlns:a16="http://schemas.microsoft.com/office/drawing/2014/main" id="{0D9F2FD2-4179-DA49-9EEF-8402042133A2}"/>
                </a:ext>
              </a:extLst>
            </p:cNvPr>
            <p:cNvSpPr txBox="1">
              <a:spLocks noChangeArrowheads="1"/>
            </p:cNvSpPr>
            <p:nvPr/>
          </p:nvSpPr>
          <p:spPr bwMode="auto">
            <a:xfrm>
              <a:off x="3013" y="2765"/>
              <a:ext cx="1379"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Options (variable)</a:t>
              </a:r>
            </a:p>
          </p:txBody>
        </p:sp>
        <p:sp>
          <p:nvSpPr>
            <p:cNvPr id="52" name="Rectangle 38">
              <a:extLst>
                <a:ext uri="{FF2B5EF4-FFF2-40B4-BE49-F238E27FC236}">
                  <a16:creationId xmlns:a16="http://schemas.microsoft.com/office/drawing/2014/main" id="{12A47FF9-D17D-4C4C-B411-C1FF37AACDBB}"/>
                </a:ext>
              </a:extLst>
            </p:cNvPr>
            <p:cNvSpPr>
              <a:spLocks noChangeArrowheads="1"/>
            </p:cNvSpPr>
            <p:nvPr/>
          </p:nvSpPr>
          <p:spPr bwMode="auto">
            <a:xfrm>
              <a:off x="2101" y="3024"/>
              <a:ext cx="3072" cy="720"/>
            </a:xfrm>
            <a:prstGeom prst="rect">
              <a:avLst/>
            </a:prstGeom>
            <a:solidFill>
              <a:srgbClr val="0000FF">
                <a:alpha val="29000"/>
              </a:srgbClr>
            </a:solidFill>
            <a:ln w="9525">
              <a:solidFill>
                <a:srgbClr val="FFFFFF"/>
              </a:solidFill>
              <a:miter lim="800000"/>
              <a:headEnd/>
              <a:tailEnd/>
            </a:ln>
          </p:spPr>
          <p:txBody>
            <a:bodyPr wrap="none" anchor="ctr"/>
            <a:lstStyle/>
            <a:p>
              <a:pPr algn="ctr" eaLnBrk="0" hangingPunct="0"/>
              <a:r>
                <a:rPr lang="en-US" sz="2400" dirty="0">
                  <a:latin typeface="Tahoma"/>
                  <a:cs typeface="Tahoma"/>
                </a:rPr>
                <a:t>Data</a:t>
              </a:r>
            </a:p>
          </p:txBody>
        </p:sp>
      </p:grpSp>
      <p:sp>
        <p:nvSpPr>
          <p:cNvPr id="3" name="Footer Placeholder 2"/>
          <p:cNvSpPr>
            <a:spLocks noGrp="1"/>
          </p:cNvSpPr>
          <p:nvPr>
            <p:ph type="ftr" sz="quarter" idx="11"/>
          </p:nvPr>
        </p:nvSpPr>
        <p:spPr/>
        <p:txBody>
          <a:bodyPr/>
          <a:lstStyle/>
          <a:p>
            <a:r>
              <a:rPr lang="en-US"/>
              <a:t>Marco Canini, © 2020</a:t>
            </a:r>
          </a:p>
        </p:txBody>
      </p:sp>
      <p:sp>
        <p:nvSpPr>
          <p:cNvPr id="4" name="Slide Number Placeholder 3"/>
          <p:cNvSpPr>
            <a:spLocks noGrp="1"/>
          </p:cNvSpPr>
          <p:nvPr>
            <p:ph type="sldNum" sz="quarter" idx="12"/>
          </p:nvPr>
        </p:nvSpPr>
        <p:spPr/>
        <p:txBody>
          <a:bodyPr/>
          <a:lstStyle/>
          <a:p>
            <a:fld id="{7AD6C4B2-5E30-A148-90DE-E737DD340713}" type="slidenum">
              <a:rPr lang="en-US" smtClean="0"/>
              <a:pPr/>
              <a:t>37</a:t>
            </a:fld>
            <a:endParaRPr lang="en-US"/>
          </a:p>
        </p:txBody>
      </p:sp>
    </p:spTree>
    <p:extLst>
      <p:ext uri="{BB962C8B-B14F-4D97-AF65-F5344CB8AC3E}">
        <p14:creationId xmlns:p14="http://schemas.microsoft.com/office/powerpoint/2010/main" val="787397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5">
            <a:extLst>
              <a:ext uri="{FF2B5EF4-FFF2-40B4-BE49-F238E27FC236}">
                <a16:creationId xmlns:a16="http://schemas.microsoft.com/office/drawing/2014/main" id="{6E6A3E7D-5B6A-2D41-ABDF-AFABC831C328}"/>
              </a:ext>
            </a:extLst>
          </p:cNvPr>
          <p:cNvGrpSpPr>
            <a:grpSpLocks/>
          </p:cNvGrpSpPr>
          <p:nvPr/>
        </p:nvGrpSpPr>
        <p:grpSpPr bwMode="auto">
          <a:xfrm>
            <a:off x="3620616" y="1828800"/>
            <a:ext cx="4946650" cy="4114800"/>
            <a:chOff x="2057" y="1152"/>
            <a:chExt cx="3116" cy="2592"/>
          </a:xfrm>
        </p:grpSpPr>
        <p:sp>
          <p:nvSpPr>
            <p:cNvPr id="31" name="Rectangle 16">
              <a:extLst>
                <a:ext uri="{FF2B5EF4-FFF2-40B4-BE49-F238E27FC236}">
                  <a16:creationId xmlns:a16="http://schemas.microsoft.com/office/drawing/2014/main" id="{012485DB-84CB-694D-B6F3-451789C17F55}"/>
                </a:ext>
              </a:extLst>
            </p:cNvPr>
            <p:cNvSpPr>
              <a:spLocks noChangeArrowheads="1"/>
            </p:cNvSpPr>
            <p:nvPr/>
          </p:nvSpPr>
          <p:spPr bwMode="auto">
            <a:xfrm>
              <a:off x="2101" y="1152"/>
              <a:ext cx="1488"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32" name="Text Box 17">
              <a:extLst>
                <a:ext uri="{FF2B5EF4-FFF2-40B4-BE49-F238E27FC236}">
                  <a16:creationId xmlns:a16="http://schemas.microsoft.com/office/drawing/2014/main" id="{2B9159DC-0050-C042-BD13-9D4FA4521329}"/>
                </a:ext>
              </a:extLst>
            </p:cNvPr>
            <p:cNvSpPr txBox="1">
              <a:spLocks noChangeArrowheads="1"/>
            </p:cNvSpPr>
            <p:nvPr/>
          </p:nvSpPr>
          <p:spPr bwMode="auto">
            <a:xfrm>
              <a:off x="2341" y="1181"/>
              <a:ext cx="943"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Source port</a:t>
              </a:r>
            </a:p>
          </p:txBody>
        </p:sp>
        <p:sp>
          <p:nvSpPr>
            <p:cNvPr id="33" name="Rectangle 18">
              <a:extLst>
                <a:ext uri="{FF2B5EF4-FFF2-40B4-BE49-F238E27FC236}">
                  <a16:creationId xmlns:a16="http://schemas.microsoft.com/office/drawing/2014/main" id="{8164B63B-EBC7-D04D-AC96-47A6AD75792C}"/>
                </a:ext>
              </a:extLst>
            </p:cNvPr>
            <p:cNvSpPr>
              <a:spLocks noChangeArrowheads="1"/>
            </p:cNvSpPr>
            <p:nvPr/>
          </p:nvSpPr>
          <p:spPr bwMode="auto">
            <a:xfrm>
              <a:off x="3589" y="1152"/>
              <a:ext cx="1584"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34" name="Text Box 19">
              <a:extLst>
                <a:ext uri="{FF2B5EF4-FFF2-40B4-BE49-F238E27FC236}">
                  <a16:creationId xmlns:a16="http://schemas.microsoft.com/office/drawing/2014/main" id="{FFCF9847-7AAC-004E-B53D-24F926B4F79E}"/>
                </a:ext>
              </a:extLst>
            </p:cNvPr>
            <p:cNvSpPr txBox="1">
              <a:spLocks noChangeArrowheads="1"/>
            </p:cNvSpPr>
            <p:nvPr/>
          </p:nvSpPr>
          <p:spPr bwMode="auto">
            <a:xfrm>
              <a:off x="3685" y="1181"/>
              <a:ext cx="1263"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latin typeface="Tahoma"/>
                  <a:cs typeface="Tahoma"/>
                </a:rPr>
                <a:t>Destination port</a:t>
              </a:r>
            </a:p>
          </p:txBody>
        </p:sp>
        <p:sp>
          <p:nvSpPr>
            <p:cNvPr id="35" name="Rectangle 20">
              <a:extLst>
                <a:ext uri="{FF2B5EF4-FFF2-40B4-BE49-F238E27FC236}">
                  <a16:creationId xmlns:a16="http://schemas.microsoft.com/office/drawing/2014/main" id="{C5C4E26B-EFA5-D847-8A4D-9D860CB04A00}"/>
                </a:ext>
              </a:extLst>
            </p:cNvPr>
            <p:cNvSpPr>
              <a:spLocks noChangeArrowheads="1"/>
            </p:cNvSpPr>
            <p:nvPr/>
          </p:nvSpPr>
          <p:spPr bwMode="auto">
            <a:xfrm>
              <a:off x="2101" y="1488"/>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36" name="Text Box 21">
              <a:extLst>
                <a:ext uri="{FF2B5EF4-FFF2-40B4-BE49-F238E27FC236}">
                  <a16:creationId xmlns:a16="http://schemas.microsoft.com/office/drawing/2014/main" id="{0744F83F-64AD-3E48-99C6-E26F76B0D4FB}"/>
                </a:ext>
              </a:extLst>
            </p:cNvPr>
            <p:cNvSpPr txBox="1">
              <a:spLocks noChangeArrowheads="1"/>
            </p:cNvSpPr>
            <p:nvPr/>
          </p:nvSpPr>
          <p:spPr bwMode="auto">
            <a:xfrm>
              <a:off x="2917" y="1517"/>
              <a:ext cx="1424"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latin typeface="Tahoma"/>
                  <a:cs typeface="Tahoma"/>
                </a:rPr>
                <a:t>Sequence number</a:t>
              </a:r>
            </a:p>
          </p:txBody>
        </p:sp>
        <p:sp>
          <p:nvSpPr>
            <p:cNvPr id="37" name="Rectangle 22">
              <a:extLst>
                <a:ext uri="{FF2B5EF4-FFF2-40B4-BE49-F238E27FC236}">
                  <a16:creationId xmlns:a16="http://schemas.microsoft.com/office/drawing/2014/main" id="{9B107AED-9A89-DE46-A91A-70E6E2BF095D}"/>
                </a:ext>
              </a:extLst>
            </p:cNvPr>
            <p:cNvSpPr>
              <a:spLocks noChangeArrowheads="1"/>
            </p:cNvSpPr>
            <p:nvPr/>
          </p:nvSpPr>
          <p:spPr bwMode="auto">
            <a:xfrm>
              <a:off x="2101" y="1776"/>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38" name="Text Box 23">
              <a:extLst>
                <a:ext uri="{FF2B5EF4-FFF2-40B4-BE49-F238E27FC236}">
                  <a16:creationId xmlns:a16="http://schemas.microsoft.com/office/drawing/2014/main" id="{FD2E32B6-351C-EC42-98D3-A1FCEEAB3E90}"/>
                </a:ext>
              </a:extLst>
            </p:cNvPr>
            <p:cNvSpPr txBox="1">
              <a:spLocks noChangeArrowheads="1"/>
            </p:cNvSpPr>
            <p:nvPr/>
          </p:nvSpPr>
          <p:spPr bwMode="auto">
            <a:xfrm>
              <a:off x="2917" y="1805"/>
              <a:ext cx="1334"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latin typeface="Tahoma"/>
                  <a:cs typeface="Tahoma"/>
                </a:rPr>
                <a:t>Acknowledgment</a:t>
              </a:r>
            </a:p>
          </p:txBody>
        </p:sp>
        <p:sp>
          <p:nvSpPr>
            <p:cNvPr id="39" name="Rectangle 24">
              <a:extLst>
                <a:ext uri="{FF2B5EF4-FFF2-40B4-BE49-F238E27FC236}">
                  <a16:creationId xmlns:a16="http://schemas.microsoft.com/office/drawing/2014/main" id="{6F94CE2E-19FB-A84F-B276-6DB4354E3ABF}"/>
                </a:ext>
              </a:extLst>
            </p:cNvPr>
            <p:cNvSpPr>
              <a:spLocks noChangeArrowheads="1"/>
            </p:cNvSpPr>
            <p:nvPr/>
          </p:nvSpPr>
          <p:spPr bwMode="auto">
            <a:xfrm>
              <a:off x="2101" y="2064"/>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40" name="Rectangle 25">
              <a:extLst>
                <a:ext uri="{FF2B5EF4-FFF2-40B4-BE49-F238E27FC236}">
                  <a16:creationId xmlns:a16="http://schemas.microsoft.com/office/drawing/2014/main" id="{C844E850-0998-5248-A0D5-3329B8075481}"/>
                </a:ext>
              </a:extLst>
            </p:cNvPr>
            <p:cNvSpPr>
              <a:spLocks noChangeArrowheads="1"/>
            </p:cNvSpPr>
            <p:nvPr/>
          </p:nvSpPr>
          <p:spPr bwMode="auto">
            <a:xfrm>
              <a:off x="3637" y="2064"/>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41" name="Text Box 26">
              <a:extLst>
                <a:ext uri="{FF2B5EF4-FFF2-40B4-BE49-F238E27FC236}">
                  <a16:creationId xmlns:a16="http://schemas.microsoft.com/office/drawing/2014/main" id="{40FD4292-AAEC-664A-A26F-A3A5B0B84B23}"/>
                </a:ext>
              </a:extLst>
            </p:cNvPr>
            <p:cNvSpPr txBox="1">
              <a:spLocks noChangeArrowheads="1"/>
            </p:cNvSpPr>
            <p:nvPr/>
          </p:nvSpPr>
          <p:spPr bwMode="auto">
            <a:xfrm>
              <a:off x="3678" y="2110"/>
              <a:ext cx="1450"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solidFill>
                    <a:schemeClr val="tx1">
                      <a:lumMod val="75000"/>
                      <a:lumOff val="25000"/>
                    </a:schemeClr>
                  </a:solidFill>
                  <a:latin typeface="Tahoma"/>
                  <a:cs typeface="Tahoma"/>
                </a:rPr>
                <a:t>Advertised window</a:t>
              </a:r>
            </a:p>
          </p:txBody>
        </p:sp>
        <p:sp>
          <p:nvSpPr>
            <p:cNvPr id="42" name="Text Box 27">
              <a:extLst>
                <a:ext uri="{FF2B5EF4-FFF2-40B4-BE49-F238E27FC236}">
                  <a16:creationId xmlns:a16="http://schemas.microsoft.com/office/drawing/2014/main" id="{26454A5B-A3C7-DC40-A455-A2982879B5AB}"/>
                </a:ext>
              </a:extLst>
            </p:cNvPr>
            <p:cNvSpPr txBox="1">
              <a:spLocks noChangeArrowheads="1"/>
            </p:cNvSpPr>
            <p:nvPr/>
          </p:nvSpPr>
          <p:spPr bwMode="auto">
            <a:xfrm>
              <a:off x="2057" y="2112"/>
              <a:ext cx="672" cy="250"/>
            </a:xfrm>
            <a:prstGeom prst="rect">
              <a:avLst/>
            </a:prstGeom>
            <a:noFill/>
            <a:ln w="9525">
              <a:noFill/>
              <a:miter lim="800000"/>
              <a:headEnd/>
              <a:tailEnd/>
            </a:ln>
          </p:spPr>
          <p:txBody>
            <a:bodyP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err="1">
                  <a:solidFill>
                    <a:schemeClr val="tx1">
                      <a:lumMod val="75000"/>
                      <a:lumOff val="25000"/>
                    </a:schemeClr>
                  </a:solidFill>
                  <a:latin typeface="Tahoma"/>
                  <a:cs typeface="Tahoma"/>
                </a:rPr>
                <a:t>HdrLen</a:t>
              </a:r>
              <a:endParaRPr lang="en-US" b="0" dirty="0">
                <a:solidFill>
                  <a:schemeClr val="tx1">
                    <a:lumMod val="75000"/>
                    <a:lumOff val="25000"/>
                  </a:schemeClr>
                </a:solidFill>
                <a:latin typeface="Tahoma"/>
                <a:cs typeface="Tahoma"/>
              </a:endParaRPr>
            </a:p>
          </p:txBody>
        </p:sp>
        <p:sp>
          <p:nvSpPr>
            <p:cNvPr id="43" name="Line 28">
              <a:extLst>
                <a:ext uri="{FF2B5EF4-FFF2-40B4-BE49-F238E27FC236}">
                  <a16:creationId xmlns:a16="http://schemas.microsoft.com/office/drawing/2014/main" id="{3A54B30C-36AC-4A4D-A07D-6CEB351FEF4C}"/>
                </a:ext>
              </a:extLst>
            </p:cNvPr>
            <p:cNvSpPr>
              <a:spLocks noChangeShapeType="1"/>
            </p:cNvSpPr>
            <p:nvPr/>
          </p:nvSpPr>
          <p:spPr bwMode="auto">
            <a:xfrm>
              <a:off x="2677" y="2064"/>
              <a:ext cx="0" cy="336"/>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chemeClr val="bg1"/>
                </a:solidFill>
                <a:latin typeface="Tahoma"/>
                <a:cs typeface="Tahoma"/>
              </a:endParaRPr>
            </a:p>
          </p:txBody>
        </p:sp>
        <p:sp>
          <p:nvSpPr>
            <p:cNvPr id="44" name="Line 29">
              <a:extLst>
                <a:ext uri="{FF2B5EF4-FFF2-40B4-BE49-F238E27FC236}">
                  <a16:creationId xmlns:a16="http://schemas.microsoft.com/office/drawing/2014/main" id="{FBBE17E1-8F3C-BA42-8A86-EA40FF3F8D75}"/>
                </a:ext>
              </a:extLst>
            </p:cNvPr>
            <p:cNvSpPr>
              <a:spLocks noChangeShapeType="1"/>
            </p:cNvSpPr>
            <p:nvPr/>
          </p:nvSpPr>
          <p:spPr bwMode="auto">
            <a:xfrm>
              <a:off x="2965" y="2064"/>
              <a:ext cx="0" cy="336"/>
            </a:xfrm>
            <a:prstGeom prst="line">
              <a:avLst/>
            </a:prstGeom>
            <a:solidFill>
              <a:schemeClr val="accent2"/>
            </a:solidFill>
            <a:ln w="9525">
              <a:solidFill>
                <a:srgbClr val="FFFFFF"/>
              </a:solidFill>
              <a:round/>
              <a:headEnd/>
              <a:tailEnd/>
            </a:ln>
          </p:spPr>
          <p:txBody>
            <a:bodyPr wrap="none" anchor="ctr"/>
            <a:lstStyle/>
            <a:p>
              <a:endParaRPr lang="en-US">
                <a:solidFill>
                  <a:schemeClr val="bg1"/>
                </a:solidFill>
                <a:latin typeface="Tahoma"/>
                <a:cs typeface="Tahoma"/>
              </a:endParaRPr>
            </a:p>
          </p:txBody>
        </p:sp>
        <p:sp>
          <p:nvSpPr>
            <p:cNvPr id="46" name="Text Box 31">
              <a:extLst>
                <a:ext uri="{FF2B5EF4-FFF2-40B4-BE49-F238E27FC236}">
                  <a16:creationId xmlns:a16="http://schemas.microsoft.com/office/drawing/2014/main" id="{CDC765DA-10F4-7242-B02C-AB19B2EDB9F9}"/>
                </a:ext>
              </a:extLst>
            </p:cNvPr>
            <p:cNvSpPr txBox="1">
              <a:spLocks noChangeArrowheads="1"/>
            </p:cNvSpPr>
            <p:nvPr/>
          </p:nvSpPr>
          <p:spPr bwMode="auto">
            <a:xfrm>
              <a:off x="2725" y="2112"/>
              <a:ext cx="205"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dirty="0">
                  <a:solidFill>
                    <a:schemeClr val="tx1">
                      <a:lumMod val="75000"/>
                      <a:lumOff val="25000"/>
                    </a:schemeClr>
                  </a:solidFill>
                  <a:latin typeface="Tahoma"/>
                  <a:cs typeface="Tahoma"/>
                </a:rPr>
                <a:t>0</a:t>
              </a:r>
            </a:p>
          </p:txBody>
        </p:sp>
        <p:sp>
          <p:nvSpPr>
            <p:cNvPr id="47" name="Rectangle 32">
              <a:extLst>
                <a:ext uri="{FF2B5EF4-FFF2-40B4-BE49-F238E27FC236}">
                  <a16:creationId xmlns:a16="http://schemas.microsoft.com/office/drawing/2014/main" id="{93BD6601-AC6F-6848-9DD6-6FB17DAAFFCA}"/>
                </a:ext>
              </a:extLst>
            </p:cNvPr>
            <p:cNvSpPr>
              <a:spLocks noChangeArrowheads="1"/>
            </p:cNvSpPr>
            <p:nvPr/>
          </p:nvSpPr>
          <p:spPr bwMode="auto">
            <a:xfrm>
              <a:off x="2101" y="2400"/>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48" name="Rectangle 33">
              <a:extLst>
                <a:ext uri="{FF2B5EF4-FFF2-40B4-BE49-F238E27FC236}">
                  <a16:creationId xmlns:a16="http://schemas.microsoft.com/office/drawing/2014/main" id="{15BE0978-04E5-3548-AC4B-05CFC7F7FD40}"/>
                </a:ext>
              </a:extLst>
            </p:cNvPr>
            <p:cNvSpPr>
              <a:spLocks noChangeArrowheads="1"/>
            </p:cNvSpPr>
            <p:nvPr/>
          </p:nvSpPr>
          <p:spPr bwMode="auto">
            <a:xfrm>
              <a:off x="3637" y="2400"/>
              <a:ext cx="1536" cy="336"/>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49" name="Text Box 34">
              <a:extLst>
                <a:ext uri="{FF2B5EF4-FFF2-40B4-BE49-F238E27FC236}">
                  <a16:creationId xmlns:a16="http://schemas.microsoft.com/office/drawing/2014/main" id="{9E0FCD87-055C-DE4F-BEFD-9845C4010A1B}"/>
                </a:ext>
              </a:extLst>
            </p:cNvPr>
            <p:cNvSpPr txBox="1">
              <a:spLocks noChangeArrowheads="1"/>
            </p:cNvSpPr>
            <p:nvPr/>
          </p:nvSpPr>
          <p:spPr bwMode="auto">
            <a:xfrm>
              <a:off x="2331" y="2455"/>
              <a:ext cx="872"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Checksum</a:t>
              </a:r>
            </a:p>
          </p:txBody>
        </p:sp>
        <p:sp>
          <p:nvSpPr>
            <p:cNvPr id="50" name="Text Box 35">
              <a:extLst>
                <a:ext uri="{FF2B5EF4-FFF2-40B4-BE49-F238E27FC236}">
                  <a16:creationId xmlns:a16="http://schemas.microsoft.com/office/drawing/2014/main" id="{288113A5-0C8D-6243-A98E-8F91FE6611DC}"/>
                </a:ext>
              </a:extLst>
            </p:cNvPr>
            <p:cNvSpPr txBox="1">
              <a:spLocks noChangeArrowheads="1"/>
            </p:cNvSpPr>
            <p:nvPr/>
          </p:nvSpPr>
          <p:spPr bwMode="auto">
            <a:xfrm>
              <a:off x="3819" y="2455"/>
              <a:ext cx="1150" cy="252"/>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Urgent pointer</a:t>
              </a:r>
            </a:p>
          </p:txBody>
        </p:sp>
        <p:sp>
          <p:nvSpPr>
            <p:cNvPr id="51" name="Rectangle 36">
              <a:extLst>
                <a:ext uri="{FF2B5EF4-FFF2-40B4-BE49-F238E27FC236}">
                  <a16:creationId xmlns:a16="http://schemas.microsoft.com/office/drawing/2014/main" id="{FD41E805-9A6B-4B45-B8DD-C66435255975}"/>
                </a:ext>
              </a:extLst>
            </p:cNvPr>
            <p:cNvSpPr>
              <a:spLocks noChangeArrowheads="1"/>
            </p:cNvSpPr>
            <p:nvPr/>
          </p:nvSpPr>
          <p:spPr bwMode="auto">
            <a:xfrm>
              <a:off x="2101" y="2736"/>
              <a:ext cx="3072" cy="288"/>
            </a:xfrm>
            <a:prstGeom prst="rect">
              <a:avLst/>
            </a:prstGeom>
            <a:solidFill>
              <a:srgbClr val="663366">
                <a:alpha val="50000"/>
              </a:srgbClr>
            </a:solidFill>
            <a:ln w="9525">
              <a:solidFill>
                <a:srgbClr val="FFFFFF"/>
              </a:solidFill>
              <a:miter lim="800000"/>
              <a:headEnd/>
              <a:tailEnd/>
            </a:ln>
          </p:spPr>
          <p:txBody>
            <a:bodyPr wrap="none" anchor="ctr"/>
            <a:lstStyle/>
            <a:p>
              <a:pPr algn="r"/>
              <a:endParaRPr lang="en-US">
                <a:solidFill>
                  <a:schemeClr val="bg1"/>
                </a:solidFill>
                <a:latin typeface="Tahoma"/>
                <a:cs typeface="Tahoma"/>
              </a:endParaRPr>
            </a:p>
          </p:txBody>
        </p:sp>
        <p:sp>
          <p:nvSpPr>
            <p:cNvPr id="52" name="Text Box 37">
              <a:extLst>
                <a:ext uri="{FF2B5EF4-FFF2-40B4-BE49-F238E27FC236}">
                  <a16:creationId xmlns:a16="http://schemas.microsoft.com/office/drawing/2014/main" id="{9EC4C23A-F571-EE4D-AD3F-9087B1332F4C}"/>
                </a:ext>
              </a:extLst>
            </p:cNvPr>
            <p:cNvSpPr txBox="1">
              <a:spLocks noChangeArrowheads="1"/>
            </p:cNvSpPr>
            <p:nvPr/>
          </p:nvSpPr>
          <p:spPr bwMode="auto">
            <a:xfrm>
              <a:off x="3013" y="2765"/>
              <a:ext cx="1379" cy="250"/>
            </a:xfrm>
            <a:prstGeom prst="rect">
              <a:avLst/>
            </a:prstGeom>
            <a:noFill/>
            <a:ln w="9525">
              <a:noFill/>
              <a:miter lim="800000"/>
              <a:headEnd/>
              <a:tailEnd/>
            </a:ln>
          </p:spPr>
          <p:txBody>
            <a:bodyPr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b="0">
                  <a:solidFill>
                    <a:schemeClr val="tx1">
                      <a:lumMod val="75000"/>
                      <a:lumOff val="25000"/>
                    </a:schemeClr>
                  </a:solidFill>
                  <a:latin typeface="Tahoma"/>
                  <a:cs typeface="Tahoma"/>
                </a:rPr>
                <a:t>Options (variable)</a:t>
              </a:r>
            </a:p>
          </p:txBody>
        </p:sp>
        <p:sp>
          <p:nvSpPr>
            <p:cNvPr id="53" name="Rectangle 38">
              <a:extLst>
                <a:ext uri="{FF2B5EF4-FFF2-40B4-BE49-F238E27FC236}">
                  <a16:creationId xmlns:a16="http://schemas.microsoft.com/office/drawing/2014/main" id="{4A54C5E1-733C-7F4F-9263-13DC8C6304D7}"/>
                </a:ext>
              </a:extLst>
            </p:cNvPr>
            <p:cNvSpPr>
              <a:spLocks noChangeArrowheads="1"/>
            </p:cNvSpPr>
            <p:nvPr/>
          </p:nvSpPr>
          <p:spPr bwMode="auto">
            <a:xfrm>
              <a:off x="2101" y="3024"/>
              <a:ext cx="3072" cy="720"/>
            </a:xfrm>
            <a:prstGeom prst="rect">
              <a:avLst/>
            </a:prstGeom>
            <a:solidFill>
              <a:srgbClr val="0000FF">
                <a:alpha val="29000"/>
              </a:srgbClr>
            </a:solidFill>
            <a:ln w="9525">
              <a:solidFill>
                <a:srgbClr val="FFFFFF"/>
              </a:solidFill>
              <a:miter lim="800000"/>
              <a:headEnd/>
              <a:tailEnd/>
            </a:ln>
          </p:spPr>
          <p:txBody>
            <a:bodyPr wrap="none" anchor="ctr"/>
            <a:lstStyle/>
            <a:p>
              <a:pPr algn="ctr" eaLnBrk="0" hangingPunct="0"/>
              <a:r>
                <a:rPr lang="en-US" sz="2400" dirty="0">
                  <a:latin typeface="Tahoma"/>
                  <a:cs typeface="Tahoma"/>
                </a:rPr>
                <a:t>Data</a:t>
              </a:r>
            </a:p>
          </p:txBody>
        </p:sp>
      </p:grpSp>
      <p:sp>
        <p:nvSpPr>
          <p:cNvPr id="3" name="Footer Placeholder 2"/>
          <p:cNvSpPr>
            <a:spLocks noGrp="1"/>
          </p:cNvSpPr>
          <p:nvPr>
            <p:ph type="ftr" sz="quarter" idx="11"/>
          </p:nvPr>
        </p:nvSpPr>
        <p:spPr/>
        <p:txBody>
          <a:bodyPr/>
          <a:lstStyle/>
          <a:p>
            <a:r>
              <a:rPr lang="en-US"/>
              <a:t>Marco Canini, © 2020</a:t>
            </a:r>
          </a:p>
        </p:txBody>
      </p:sp>
      <p:sp>
        <p:nvSpPr>
          <p:cNvPr id="4" name="Slide Number Placeholder 3"/>
          <p:cNvSpPr>
            <a:spLocks noGrp="1"/>
          </p:cNvSpPr>
          <p:nvPr>
            <p:ph type="sldNum" sz="quarter" idx="12"/>
          </p:nvPr>
        </p:nvSpPr>
        <p:spPr/>
        <p:txBody>
          <a:bodyPr/>
          <a:lstStyle/>
          <a:p>
            <a:fld id="{7AD6C4B2-5E30-A148-90DE-E737DD340713}" type="slidenum">
              <a:rPr lang="en-US" smtClean="0"/>
              <a:pPr/>
              <a:t>38</a:t>
            </a:fld>
            <a:endParaRPr lang="en-US"/>
          </a:p>
        </p:txBody>
      </p:sp>
      <p:sp>
        <p:nvSpPr>
          <p:cNvPr id="29" name="Text Box 17"/>
          <p:cNvSpPr txBox="1">
            <a:spLocks noChangeArrowheads="1"/>
          </p:cNvSpPr>
          <p:nvPr/>
        </p:nvSpPr>
        <p:spPr bwMode="auto">
          <a:xfrm>
            <a:off x="5483524" y="3298825"/>
            <a:ext cx="461665" cy="505908"/>
          </a:xfrm>
          <a:prstGeom prst="rect">
            <a:avLst/>
          </a:prstGeom>
          <a:noFill/>
          <a:ln>
            <a:noFill/>
          </a:ln>
        </p:spPr>
        <p:txBody>
          <a:bodyPr vert="eaVert" wrap="non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l" eaLnBrk="0" hangingPunct="0"/>
            <a:r>
              <a:rPr lang="en-US" sz="1800" dirty="0">
                <a:latin typeface="Courier New"/>
                <a:cs typeface="Courier New"/>
              </a:rPr>
              <a:t>RST</a:t>
            </a:r>
          </a:p>
        </p:txBody>
      </p:sp>
    </p:spTree>
    <p:extLst>
      <p:ext uri="{BB962C8B-B14F-4D97-AF65-F5344CB8AC3E}">
        <p14:creationId xmlns:p14="http://schemas.microsoft.com/office/powerpoint/2010/main" val="3639143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Abrupt Termination</a:t>
            </a:r>
          </a:p>
        </p:txBody>
      </p:sp>
      <p:sp>
        <p:nvSpPr>
          <p:cNvPr id="1463299" name="Rectangle 3"/>
          <p:cNvSpPr>
            <a:spLocks noGrp="1" noChangeArrowheads="1"/>
          </p:cNvSpPr>
          <p:nvPr>
            <p:ph idx="1"/>
          </p:nvPr>
        </p:nvSpPr>
        <p:spPr>
          <a:xfrm>
            <a:off x="1725706" y="3886201"/>
            <a:ext cx="8942294" cy="2537385"/>
          </a:xfrm>
        </p:spPr>
        <p:txBody>
          <a:bodyPr>
            <a:normAutofit/>
          </a:bodyPr>
          <a:lstStyle/>
          <a:p>
            <a:pPr>
              <a:lnSpc>
                <a:spcPct val="90000"/>
              </a:lnSpc>
            </a:pPr>
            <a:r>
              <a:rPr lang="en-US" sz="2000" dirty="0"/>
              <a:t>A sends a TCP packet with RESET (</a:t>
            </a:r>
            <a:r>
              <a:rPr lang="en-US" sz="2000" b="1" dirty="0"/>
              <a:t>RST</a:t>
            </a:r>
            <a:r>
              <a:rPr lang="en-US" sz="2000" dirty="0"/>
              <a:t>) flag to B</a:t>
            </a:r>
          </a:p>
          <a:p>
            <a:pPr marL="561975" lvl="1">
              <a:lnSpc>
                <a:spcPct val="90000"/>
              </a:lnSpc>
            </a:pPr>
            <a:r>
              <a:rPr lang="en-US" sz="1800" dirty="0">
                <a:ea typeface="Arial" charset="0"/>
              </a:rPr>
              <a:t>E.g., because app. process on A </a:t>
            </a:r>
            <a:r>
              <a:rPr lang="en-US" sz="1800" dirty="0">
                <a:solidFill>
                  <a:srgbClr val="FF0000"/>
                </a:solidFill>
                <a:ea typeface="Arial" charset="0"/>
              </a:rPr>
              <a:t>crashed</a:t>
            </a:r>
          </a:p>
          <a:p>
            <a:pPr marL="561975" lvl="1">
              <a:lnSpc>
                <a:spcPct val="90000"/>
              </a:lnSpc>
            </a:pPr>
            <a:r>
              <a:rPr lang="en-US" sz="1800" dirty="0">
                <a:ea typeface="Arial" charset="0"/>
              </a:rPr>
              <a:t>(Could instead be that B sends a RST to A)</a:t>
            </a:r>
          </a:p>
          <a:p>
            <a:pPr>
              <a:lnSpc>
                <a:spcPct val="90000"/>
              </a:lnSpc>
              <a:buClr>
                <a:schemeClr val="tx2"/>
              </a:buClr>
            </a:pPr>
            <a:r>
              <a:rPr lang="en-US" sz="2000" dirty="0"/>
              <a:t>Assuming that the sequence numbers in the </a:t>
            </a:r>
            <a:r>
              <a:rPr lang="en-US" sz="2000" b="1" dirty="0"/>
              <a:t>RST</a:t>
            </a:r>
            <a:r>
              <a:rPr lang="en-US" sz="2000" dirty="0"/>
              <a:t> fit with what B expects, </a:t>
            </a:r>
            <a:r>
              <a:rPr lang="en-US" sz="2000" dirty="0">
                <a:solidFill>
                  <a:srgbClr val="0000FF"/>
                </a:solidFill>
              </a:rPr>
              <a:t>That</a:t>
            </a:r>
            <a:r>
              <a:rPr lang="en-US" altLang="ja-JP" sz="2000" dirty="0">
                <a:solidFill>
                  <a:srgbClr val="0000FF"/>
                </a:solidFill>
              </a:rPr>
              <a:t>’</a:t>
            </a:r>
            <a:r>
              <a:rPr lang="en-US" sz="2000" dirty="0">
                <a:solidFill>
                  <a:srgbClr val="0000FF"/>
                </a:solidFill>
              </a:rPr>
              <a:t>s It:</a:t>
            </a:r>
            <a:endParaRPr lang="en-US" sz="2000" dirty="0"/>
          </a:p>
          <a:p>
            <a:pPr marL="561975" lvl="1">
              <a:lnSpc>
                <a:spcPct val="90000"/>
              </a:lnSpc>
            </a:pPr>
            <a:r>
              <a:rPr lang="en-US" dirty="0">
                <a:ea typeface="Arial" charset="0"/>
              </a:rPr>
              <a:t>B’s user-level process receives: ECONNRESET</a:t>
            </a:r>
            <a:endParaRPr lang="en-US" sz="1800" dirty="0">
              <a:ea typeface="Arial" charset="0"/>
            </a:endParaRPr>
          </a:p>
          <a:p>
            <a:pPr marL="561975" lvl="1">
              <a:lnSpc>
                <a:spcPct val="90000"/>
              </a:lnSpc>
            </a:pPr>
            <a:r>
              <a:rPr lang="en-US" sz="1800" dirty="0">
                <a:ea typeface="Arial" charset="0"/>
              </a:rPr>
              <a:t>No further communication on connection is possible</a:t>
            </a:r>
            <a:endParaRPr lang="en-US" sz="1800" b="1" dirty="0">
              <a:ea typeface="Arial" charset="0"/>
            </a:endParaRPr>
          </a:p>
        </p:txBody>
      </p:sp>
      <p:sp>
        <p:nvSpPr>
          <p:cNvPr id="82948" name="Line 4"/>
          <p:cNvSpPr>
            <a:spLocks noChangeShapeType="1"/>
          </p:cNvSpPr>
          <p:nvPr/>
        </p:nvSpPr>
        <p:spPr bwMode="auto">
          <a:xfrm flipV="1">
            <a:off x="3568700" y="1758951"/>
            <a:ext cx="287338" cy="1603375"/>
          </a:xfrm>
          <a:prstGeom prst="line">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82949" name="Line 5"/>
          <p:cNvSpPr>
            <a:spLocks noChangeShapeType="1"/>
          </p:cNvSpPr>
          <p:nvPr/>
        </p:nvSpPr>
        <p:spPr bwMode="auto">
          <a:xfrm>
            <a:off x="4086225" y="1776413"/>
            <a:ext cx="300038" cy="1574800"/>
          </a:xfrm>
          <a:prstGeom prst="line">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82950" name="Line 6"/>
          <p:cNvSpPr>
            <a:spLocks noChangeShapeType="1"/>
          </p:cNvSpPr>
          <p:nvPr/>
        </p:nvSpPr>
        <p:spPr bwMode="auto">
          <a:xfrm flipV="1">
            <a:off x="4678363" y="1773238"/>
            <a:ext cx="457200" cy="1600200"/>
          </a:xfrm>
          <a:prstGeom prst="line">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82951" name="Line 7"/>
          <p:cNvSpPr>
            <a:spLocks noChangeShapeType="1"/>
          </p:cNvSpPr>
          <p:nvPr/>
        </p:nvSpPr>
        <p:spPr bwMode="auto">
          <a:xfrm flipV="1">
            <a:off x="5210175" y="1768476"/>
            <a:ext cx="469900" cy="1598613"/>
          </a:xfrm>
          <a:prstGeom prst="line">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82952" name="Text Box 8"/>
          <p:cNvSpPr txBox="1">
            <a:spLocks noChangeArrowheads="1"/>
          </p:cNvSpPr>
          <p:nvPr/>
        </p:nvSpPr>
        <p:spPr bwMode="auto">
          <a:xfrm rot="-4794570">
            <a:off x="3099386" y="2362170"/>
            <a:ext cx="6465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latin typeface="Tahoma"/>
                <a:cs typeface="Tahoma"/>
              </a:rPr>
              <a:t>SYN</a:t>
            </a:r>
          </a:p>
        </p:txBody>
      </p:sp>
      <p:sp>
        <p:nvSpPr>
          <p:cNvPr id="82953" name="Text Box 9"/>
          <p:cNvSpPr txBox="1">
            <a:spLocks noChangeArrowheads="1"/>
          </p:cNvSpPr>
          <p:nvPr/>
        </p:nvSpPr>
        <p:spPr bwMode="auto">
          <a:xfrm rot="4712803">
            <a:off x="3853942" y="2355821"/>
            <a:ext cx="118529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latin typeface="Tahoma"/>
                <a:cs typeface="Tahoma"/>
              </a:rPr>
              <a:t>SYN ACK</a:t>
            </a:r>
          </a:p>
        </p:txBody>
      </p:sp>
      <p:sp>
        <p:nvSpPr>
          <p:cNvPr id="82954" name="Text Box 10"/>
          <p:cNvSpPr txBox="1">
            <a:spLocks noChangeArrowheads="1"/>
          </p:cNvSpPr>
          <p:nvPr/>
        </p:nvSpPr>
        <p:spPr bwMode="auto">
          <a:xfrm rot="-4355001">
            <a:off x="4507598" y="2133571"/>
            <a:ext cx="6463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latin typeface="Tahoma"/>
                <a:cs typeface="Tahoma"/>
              </a:rPr>
              <a:t>ACK</a:t>
            </a:r>
          </a:p>
        </p:txBody>
      </p:sp>
      <p:sp>
        <p:nvSpPr>
          <p:cNvPr id="82955" name="Text Box 11"/>
          <p:cNvSpPr txBox="1">
            <a:spLocks noChangeArrowheads="1"/>
          </p:cNvSpPr>
          <p:nvPr/>
        </p:nvSpPr>
        <p:spPr bwMode="auto">
          <a:xfrm rot="-4396192">
            <a:off x="4896210" y="2378046"/>
            <a:ext cx="71365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latin typeface="Tahoma"/>
                <a:cs typeface="Tahoma"/>
              </a:rPr>
              <a:t>Data</a:t>
            </a:r>
          </a:p>
        </p:txBody>
      </p:sp>
      <p:grpSp>
        <p:nvGrpSpPr>
          <p:cNvPr id="1463308" name="Group 12"/>
          <p:cNvGrpSpPr>
            <a:grpSpLocks/>
          </p:cNvGrpSpPr>
          <p:nvPr/>
        </p:nvGrpSpPr>
        <p:grpSpPr bwMode="auto">
          <a:xfrm>
            <a:off x="6931025" y="1770064"/>
            <a:ext cx="465138" cy="1603375"/>
            <a:chOff x="3406" y="1115"/>
            <a:chExt cx="293" cy="1010"/>
          </a:xfrm>
        </p:grpSpPr>
        <p:sp>
          <p:nvSpPr>
            <p:cNvPr id="82971" name="Line 13"/>
            <p:cNvSpPr>
              <a:spLocks noChangeShapeType="1"/>
            </p:cNvSpPr>
            <p:nvPr/>
          </p:nvSpPr>
          <p:spPr bwMode="auto">
            <a:xfrm flipV="1">
              <a:off x="3551" y="1115"/>
              <a:ext cx="148" cy="1010"/>
            </a:xfrm>
            <a:prstGeom prst="line">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82972" name="Text Box 14"/>
            <p:cNvSpPr txBox="1">
              <a:spLocks noChangeArrowheads="1"/>
            </p:cNvSpPr>
            <p:nvPr/>
          </p:nvSpPr>
          <p:spPr bwMode="auto">
            <a:xfrm rot="-4702247">
              <a:off x="3326" y="1470"/>
              <a:ext cx="409"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latin typeface="Tahoma"/>
                  <a:cs typeface="Tahoma"/>
                </a:rPr>
                <a:t>RST</a:t>
              </a:r>
            </a:p>
          </p:txBody>
        </p:sp>
      </p:grpSp>
      <p:sp>
        <p:nvSpPr>
          <p:cNvPr id="82957" name="Line 15"/>
          <p:cNvSpPr>
            <a:spLocks noChangeShapeType="1"/>
          </p:cNvSpPr>
          <p:nvPr/>
        </p:nvSpPr>
        <p:spPr bwMode="auto">
          <a:xfrm>
            <a:off x="5803901" y="1770064"/>
            <a:ext cx="379413" cy="1584325"/>
          </a:xfrm>
          <a:prstGeom prst="line">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82958" name="Line 16"/>
          <p:cNvSpPr>
            <a:spLocks noChangeShapeType="1"/>
          </p:cNvSpPr>
          <p:nvPr/>
        </p:nvSpPr>
        <p:spPr bwMode="auto">
          <a:xfrm flipV="1">
            <a:off x="3351214" y="1739900"/>
            <a:ext cx="4022725" cy="317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82959" name="Line 17"/>
          <p:cNvSpPr>
            <a:spLocks noChangeShapeType="1"/>
          </p:cNvSpPr>
          <p:nvPr/>
        </p:nvSpPr>
        <p:spPr bwMode="auto">
          <a:xfrm flipV="1">
            <a:off x="3351214" y="3352800"/>
            <a:ext cx="4022725" cy="15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82960" name="Text Box 18"/>
          <p:cNvSpPr txBox="1">
            <a:spLocks noChangeArrowheads="1"/>
          </p:cNvSpPr>
          <p:nvPr/>
        </p:nvSpPr>
        <p:spPr bwMode="auto">
          <a:xfrm rot="4676639">
            <a:off x="5858561" y="2366933"/>
            <a:ext cx="6463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latin typeface="Tahoma"/>
                <a:cs typeface="Tahoma"/>
              </a:rPr>
              <a:t>ACK</a:t>
            </a:r>
          </a:p>
        </p:txBody>
      </p:sp>
      <p:sp>
        <p:nvSpPr>
          <p:cNvPr id="82961" name="Line 19"/>
          <p:cNvSpPr>
            <a:spLocks noChangeShapeType="1"/>
          </p:cNvSpPr>
          <p:nvPr/>
        </p:nvSpPr>
        <p:spPr bwMode="auto">
          <a:xfrm>
            <a:off x="4651375" y="3594100"/>
            <a:ext cx="1779588" cy="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82962" name="Text Box 20"/>
          <p:cNvSpPr txBox="1">
            <a:spLocks noChangeArrowheads="1"/>
          </p:cNvSpPr>
          <p:nvPr/>
        </p:nvSpPr>
        <p:spPr bwMode="auto">
          <a:xfrm>
            <a:off x="4028406" y="3394353"/>
            <a:ext cx="6299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b="0">
                <a:latin typeface="Tahoma"/>
                <a:cs typeface="Tahoma"/>
              </a:rPr>
              <a:t>time</a:t>
            </a:r>
            <a:endParaRPr lang="en-US" sz="2400" b="0">
              <a:latin typeface="Tahoma"/>
              <a:cs typeface="Tahoma"/>
            </a:endParaRPr>
          </a:p>
        </p:txBody>
      </p:sp>
      <p:sp>
        <p:nvSpPr>
          <p:cNvPr id="82963" name="Text Box 21"/>
          <p:cNvSpPr txBox="1">
            <a:spLocks noChangeArrowheads="1"/>
          </p:cNvSpPr>
          <p:nvPr/>
        </p:nvSpPr>
        <p:spPr bwMode="auto">
          <a:xfrm>
            <a:off x="2889588" y="3104507"/>
            <a:ext cx="3692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2400" b="0">
                <a:latin typeface="Tahoma"/>
                <a:cs typeface="Tahoma"/>
              </a:rPr>
              <a:t>A</a:t>
            </a:r>
          </a:p>
        </p:txBody>
      </p:sp>
      <p:sp>
        <p:nvSpPr>
          <p:cNvPr id="82964" name="Text Box 22"/>
          <p:cNvSpPr txBox="1">
            <a:spLocks noChangeArrowheads="1"/>
          </p:cNvSpPr>
          <p:nvPr/>
        </p:nvSpPr>
        <p:spPr bwMode="auto">
          <a:xfrm>
            <a:off x="2839572" y="1566219"/>
            <a:ext cx="36605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2400" b="0">
                <a:latin typeface="Tahoma"/>
                <a:cs typeface="Tahoma"/>
              </a:rPr>
              <a:t>B</a:t>
            </a:r>
          </a:p>
        </p:txBody>
      </p:sp>
      <p:sp>
        <p:nvSpPr>
          <p:cNvPr id="82965" name="Oval 23"/>
          <p:cNvSpPr>
            <a:spLocks noChangeArrowheads="1"/>
          </p:cNvSpPr>
          <p:nvPr/>
        </p:nvSpPr>
        <p:spPr bwMode="auto">
          <a:xfrm>
            <a:off x="6343650" y="3105150"/>
            <a:ext cx="82550" cy="84138"/>
          </a:xfrm>
          <a:prstGeom prst="ellipse">
            <a:avLst/>
          </a:prstGeom>
          <a:solidFill>
            <a:schemeClr val="tx1"/>
          </a:solidFill>
          <a:ln w="9525">
            <a:solidFill>
              <a:schemeClr val="tx1"/>
            </a:solidFill>
            <a:round/>
            <a:headEnd/>
            <a:tailEnd/>
          </a:ln>
        </p:spPr>
        <p:txBody>
          <a:bodyPr wrap="none" anchor="ctr"/>
          <a:lstStyle/>
          <a:p>
            <a:pPr algn="r"/>
            <a:endParaRPr lang="en-US">
              <a:latin typeface="Tahoma"/>
              <a:cs typeface="Tahoma"/>
            </a:endParaRPr>
          </a:p>
        </p:txBody>
      </p:sp>
      <p:sp>
        <p:nvSpPr>
          <p:cNvPr id="82966" name="Oval 24"/>
          <p:cNvSpPr>
            <a:spLocks noChangeArrowheads="1"/>
          </p:cNvSpPr>
          <p:nvPr/>
        </p:nvSpPr>
        <p:spPr bwMode="auto">
          <a:xfrm>
            <a:off x="6550026" y="3113089"/>
            <a:ext cx="80963" cy="84137"/>
          </a:xfrm>
          <a:prstGeom prst="ellipse">
            <a:avLst/>
          </a:prstGeom>
          <a:solidFill>
            <a:schemeClr val="tx1"/>
          </a:solidFill>
          <a:ln w="9525">
            <a:solidFill>
              <a:schemeClr val="tx1"/>
            </a:solidFill>
            <a:round/>
            <a:headEnd/>
            <a:tailEnd/>
          </a:ln>
        </p:spPr>
        <p:txBody>
          <a:bodyPr wrap="none" anchor="ctr"/>
          <a:lstStyle/>
          <a:p>
            <a:pPr algn="r"/>
            <a:endParaRPr lang="en-US">
              <a:latin typeface="Tahoma"/>
              <a:cs typeface="Tahoma"/>
            </a:endParaRPr>
          </a:p>
        </p:txBody>
      </p:sp>
      <p:sp>
        <p:nvSpPr>
          <p:cNvPr id="82967" name="Oval 25"/>
          <p:cNvSpPr>
            <a:spLocks noChangeArrowheads="1"/>
          </p:cNvSpPr>
          <p:nvPr/>
        </p:nvSpPr>
        <p:spPr bwMode="auto">
          <a:xfrm>
            <a:off x="6765926" y="3105150"/>
            <a:ext cx="80963" cy="84138"/>
          </a:xfrm>
          <a:prstGeom prst="ellipse">
            <a:avLst/>
          </a:prstGeom>
          <a:solidFill>
            <a:schemeClr val="tx1"/>
          </a:solidFill>
          <a:ln w="9525">
            <a:solidFill>
              <a:schemeClr val="tx1"/>
            </a:solidFill>
            <a:round/>
            <a:headEnd/>
            <a:tailEnd/>
          </a:ln>
        </p:spPr>
        <p:txBody>
          <a:bodyPr wrap="none" anchor="ctr"/>
          <a:lstStyle/>
          <a:p>
            <a:pPr algn="r"/>
            <a:endParaRPr lang="en-US">
              <a:latin typeface="Tahoma"/>
              <a:cs typeface="Tahoma"/>
            </a:endParaRPr>
          </a:p>
        </p:txBody>
      </p:sp>
      <p:sp>
        <p:nvSpPr>
          <p:cNvPr id="1463329" name="Line 33"/>
          <p:cNvSpPr>
            <a:spLocks noChangeShapeType="1"/>
          </p:cNvSpPr>
          <p:nvPr/>
        </p:nvSpPr>
        <p:spPr bwMode="auto">
          <a:xfrm flipV="1">
            <a:off x="7373938" y="3354389"/>
            <a:ext cx="2741612" cy="15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63330" name="Line 34"/>
          <p:cNvSpPr>
            <a:spLocks noChangeShapeType="1"/>
          </p:cNvSpPr>
          <p:nvPr/>
        </p:nvSpPr>
        <p:spPr bwMode="auto">
          <a:xfrm flipV="1">
            <a:off x="7373938" y="1736725"/>
            <a:ext cx="2741612" cy="15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63332" name="Rectangle 36"/>
          <p:cNvSpPr>
            <a:spLocks noChangeArrowheads="1"/>
          </p:cNvSpPr>
          <p:nvPr/>
        </p:nvSpPr>
        <p:spPr bwMode="auto">
          <a:xfrm>
            <a:off x="7240793" y="1442521"/>
            <a:ext cx="3186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ctr"/>
            <a:r>
              <a:rPr lang="en-US">
                <a:solidFill>
                  <a:srgbClr val="FF0000"/>
                </a:solidFill>
                <a:latin typeface="Tahoma"/>
                <a:cs typeface="Tahoma"/>
              </a:rPr>
              <a:t>X</a:t>
            </a:r>
            <a:endParaRPr lang="en-US">
              <a:latin typeface="Tahoma"/>
              <a:cs typeface="Tahoma"/>
            </a:endParaRP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39</a:t>
            </a:fld>
            <a:endParaRPr lang="en-US"/>
          </a:p>
        </p:txBody>
      </p:sp>
    </p:spTree>
    <p:extLst>
      <p:ext uri="{BB962C8B-B14F-4D97-AF65-F5344CB8AC3E}">
        <p14:creationId xmlns:p14="http://schemas.microsoft.com/office/powerpoint/2010/main" val="1842675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3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3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63299">
                                            <p:txEl>
                                              <p:pRg st="2" end="2"/>
                                            </p:txEl>
                                          </p:spTgt>
                                        </p:tgtEl>
                                        <p:attrNameLst>
                                          <p:attrName>style.visibility</p:attrName>
                                        </p:attrNameLst>
                                      </p:cBhvr>
                                      <p:to>
                                        <p:strVal val="visible"/>
                                      </p:to>
                                    </p:set>
                                  </p:childTnLst>
                                </p:cTn>
                              </p:par>
                              <p:par>
                                <p:cTn id="11" presetID="12" presetClass="entr" presetSubtype="4" fill="hold" nodeType="withEffect">
                                  <p:stCondLst>
                                    <p:cond delay="0"/>
                                  </p:stCondLst>
                                  <p:childTnLst>
                                    <p:set>
                                      <p:cBhvr>
                                        <p:cTn id="12" dur="1" fill="hold">
                                          <p:stCondLst>
                                            <p:cond delay="0"/>
                                          </p:stCondLst>
                                        </p:cTn>
                                        <p:tgtEl>
                                          <p:spTgt spid="1463308"/>
                                        </p:tgtEl>
                                        <p:attrNameLst>
                                          <p:attrName>style.visibility</p:attrName>
                                        </p:attrNameLst>
                                      </p:cBhvr>
                                      <p:to>
                                        <p:strVal val="visible"/>
                                      </p:to>
                                    </p:set>
                                    <p:animEffect transition="in" filter="slide(fromBottom)">
                                      <p:cBhvr>
                                        <p:cTn id="13" dur="500"/>
                                        <p:tgtEl>
                                          <p:spTgt spid="14633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63299">
                                            <p:txEl>
                                              <p:pRg st="3" end="3"/>
                                            </p:txEl>
                                          </p:spTgt>
                                        </p:tgtEl>
                                        <p:attrNameLst>
                                          <p:attrName>style.visibility</p:attrName>
                                        </p:attrNameLst>
                                      </p:cBhvr>
                                      <p:to>
                                        <p:strVal val="visible"/>
                                      </p:to>
                                    </p:set>
                                  </p:childTnLst>
                                </p:cTn>
                              </p:par>
                              <p:par>
                                <p:cTn id="18" presetID="9" presetClass="exit" presetSubtype="0" fill="hold" grpId="0" nodeType="withEffect">
                                  <p:stCondLst>
                                    <p:cond delay="0"/>
                                  </p:stCondLst>
                                  <p:childTnLst>
                                    <p:animEffect transition="out" filter="dissolve">
                                      <p:cBhvr>
                                        <p:cTn id="19" dur="2000"/>
                                        <p:tgtEl>
                                          <p:spTgt spid="1463329"/>
                                        </p:tgtEl>
                                      </p:cBhvr>
                                    </p:animEffect>
                                    <p:set>
                                      <p:cBhvr>
                                        <p:cTn id="20" dur="1" fill="hold">
                                          <p:stCondLst>
                                            <p:cond delay="1999"/>
                                          </p:stCondLst>
                                        </p:cTn>
                                        <p:tgtEl>
                                          <p:spTgt spid="1463329"/>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2000"/>
                                        <p:tgtEl>
                                          <p:spTgt spid="1463330"/>
                                        </p:tgtEl>
                                      </p:cBhvr>
                                    </p:animEffect>
                                    <p:set>
                                      <p:cBhvr>
                                        <p:cTn id="23" dur="1" fill="hold">
                                          <p:stCondLst>
                                            <p:cond delay="1999"/>
                                          </p:stCondLst>
                                        </p:cTn>
                                        <p:tgtEl>
                                          <p:spTgt spid="1463330"/>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463299">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63299">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63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3299" grpId="0" build="p"/>
      <p:bldP spid="1463329" grpId="0" animBg="1"/>
      <p:bldP spid="1463330" grpId="0" animBg="1"/>
      <p:bldP spid="14633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DARPA Internet Design Goals</a:t>
            </a:r>
          </a:p>
        </p:txBody>
      </p:sp>
      <p:sp>
        <p:nvSpPr>
          <p:cNvPr id="3" name="Content Placeholder 2"/>
          <p:cNvSpPr>
            <a:spLocks noGrp="1"/>
          </p:cNvSpPr>
          <p:nvPr>
            <p:ph idx="1"/>
          </p:nvPr>
        </p:nvSpPr>
        <p:spPr/>
        <p:txBody>
          <a:bodyPr>
            <a:normAutofit fontScale="92500" lnSpcReduction="20000"/>
          </a:bodyPr>
          <a:lstStyle/>
          <a:p>
            <a:pPr marL="226800" lvl="1" indent="0">
              <a:lnSpc>
                <a:spcPct val="120000"/>
              </a:lnSpc>
              <a:buNone/>
            </a:pPr>
            <a:r>
              <a:rPr lang="en-US" dirty="0"/>
              <a:t>“to develop an effective technique for multiplexed utilization of existing</a:t>
            </a:r>
            <a:br>
              <a:rPr lang="en-US" dirty="0"/>
            </a:br>
            <a:r>
              <a:rPr lang="en-US" dirty="0"/>
              <a:t>interconnected network” </a:t>
            </a:r>
            <a:r>
              <a:rPr lang="en-US" sz="1600" dirty="0"/>
              <a:t>– D. Clark, The Design Philosophy of the DARPA Internet Protocols</a:t>
            </a:r>
            <a:endParaRPr lang="en-US" dirty="0"/>
          </a:p>
          <a:p>
            <a:pPr>
              <a:lnSpc>
                <a:spcPct val="120000"/>
              </a:lnSpc>
            </a:pPr>
            <a:r>
              <a:rPr lang="en-US" dirty="0"/>
              <a:t>Secondary goals:</a:t>
            </a:r>
          </a:p>
          <a:p>
            <a:pPr lvl="1">
              <a:lnSpc>
                <a:spcPct val="120000"/>
              </a:lnSpc>
            </a:pPr>
            <a:r>
              <a:rPr lang="en-US" dirty="0"/>
              <a:t>Tolerate loss of networks or gateways</a:t>
            </a:r>
          </a:p>
          <a:p>
            <a:pPr lvl="1">
              <a:lnSpc>
                <a:spcPct val="120000"/>
              </a:lnSpc>
            </a:pPr>
            <a:r>
              <a:rPr lang="en-US" dirty="0"/>
              <a:t>Support multiple types of communications service</a:t>
            </a:r>
          </a:p>
          <a:p>
            <a:pPr lvl="1">
              <a:lnSpc>
                <a:spcPct val="120000"/>
              </a:lnSpc>
            </a:pPr>
            <a:r>
              <a:rPr lang="en-US" dirty="0"/>
              <a:t>Accommodate a variety of networks</a:t>
            </a:r>
          </a:p>
          <a:p>
            <a:pPr lvl="1">
              <a:lnSpc>
                <a:spcPct val="120000"/>
              </a:lnSpc>
            </a:pPr>
            <a:r>
              <a:rPr lang="en-US" dirty="0"/>
              <a:t>Permit distributed management of its resources</a:t>
            </a:r>
          </a:p>
          <a:p>
            <a:pPr lvl="1">
              <a:lnSpc>
                <a:spcPct val="120000"/>
              </a:lnSpc>
            </a:pPr>
            <a:r>
              <a:rPr lang="en-US" dirty="0"/>
              <a:t>Be cost effective</a:t>
            </a:r>
          </a:p>
          <a:p>
            <a:pPr lvl="1">
              <a:lnSpc>
                <a:spcPct val="120000"/>
              </a:lnSpc>
            </a:pPr>
            <a:r>
              <a:rPr lang="en-US" dirty="0"/>
              <a:t>Permit host attachment with a low level of effort</a:t>
            </a:r>
          </a:p>
          <a:p>
            <a:pPr lvl="1">
              <a:lnSpc>
                <a:spcPct val="120000"/>
              </a:lnSpc>
            </a:pPr>
            <a:r>
              <a:rPr lang="en-US" dirty="0"/>
              <a:t>Used resources must be accountable</a:t>
            </a:r>
          </a:p>
          <a:p>
            <a:pPr>
              <a:lnSpc>
                <a:spcPct val="120000"/>
              </a:lnSpc>
            </a:pPr>
            <a:r>
              <a:rPr lang="en-US" dirty="0"/>
              <a:t>Primarily designed for a benign and trustworthy environment</a:t>
            </a:r>
          </a:p>
        </p:txBody>
      </p:sp>
      <p:sp>
        <p:nvSpPr>
          <p:cNvPr id="8" name="Footer Placeholder 7"/>
          <p:cNvSpPr>
            <a:spLocks noGrp="1"/>
          </p:cNvSpPr>
          <p:nvPr>
            <p:ph type="ftr" sz="quarter" idx="11"/>
          </p:nvPr>
        </p:nvSpPr>
        <p:spPr/>
        <p:txBody>
          <a:bodyPr/>
          <a:lstStyle/>
          <a:p>
            <a:r>
              <a:rPr lang="en-US"/>
              <a:t>Marco Canini, © 2020</a:t>
            </a:r>
          </a:p>
        </p:txBody>
      </p:sp>
      <p:sp>
        <p:nvSpPr>
          <p:cNvPr id="9" name="Slide Number Placeholder 8"/>
          <p:cNvSpPr>
            <a:spLocks noGrp="1"/>
          </p:cNvSpPr>
          <p:nvPr>
            <p:ph type="sldNum" sz="quarter" idx="12"/>
          </p:nvPr>
        </p:nvSpPr>
        <p:spPr/>
        <p:txBody>
          <a:bodyPr/>
          <a:lstStyle/>
          <a:p>
            <a:fld id="{EC3CB770-4B24-234B-BCDD-99949A9A3C35}" type="slidenum">
              <a:rPr lang="en-US" smtClean="0"/>
              <a:pPr/>
              <a:t>4</a:t>
            </a:fld>
            <a:endParaRPr lang="en-US"/>
          </a:p>
        </p:txBody>
      </p:sp>
    </p:spTree>
    <p:extLst>
      <p:ext uri="{BB962C8B-B14F-4D97-AF65-F5344CB8AC3E}">
        <p14:creationId xmlns:p14="http://schemas.microsoft.com/office/powerpoint/2010/main" val="2316895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Threat: Disruption</a:t>
            </a:r>
          </a:p>
        </p:txBody>
      </p:sp>
      <p:sp>
        <p:nvSpPr>
          <p:cNvPr id="7" name="Rectangle 2"/>
          <p:cNvSpPr>
            <a:spLocks noGrp="1" noChangeArrowheads="1"/>
          </p:cNvSpPr>
          <p:nvPr>
            <p:ph idx="1"/>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fontAlgn="base">
              <a:lnSpc>
                <a:spcPct val="90000"/>
              </a:lnSpc>
              <a:spcAft>
                <a:spcPct val="0"/>
              </a:spcAft>
            </a:pPr>
            <a:r>
              <a:rPr lang="en-US" dirty="0">
                <a:solidFill>
                  <a:schemeClr val="bg2"/>
                </a:solidFill>
              </a:rPr>
              <a:t>Normally, TCP finishes (</a:t>
            </a:r>
            <a:r>
              <a:rPr lang="en-US" altLang="ja-JP" dirty="0">
                <a:solidFill>
                  <a:schemeClr val="bg2"/>
                </a:solidFill>
              </a:rPr>
              <a:t>“</a:t>
            </a:r>
            <a:r>
              <a:rPr lang="en-US" dirty="0">
                <a:solidFill>
                  <a:schemeClr val="bg2"/>
                </a:solidFill>
              </a:rPr>
              <a:t>closes”) a connection by each side sending a FIN control message</a:t>
            </a:r>
          </a:p>
          <a:p>
            <a:pPr lvl="1" fontAlgn="base">
              <a:lnSpc>
                <a:spcPct val="90000"/>
              </a:lnSpc>
              <a:spcAft>
                <a:spcPct val="0"/>
              </a:spcAft>
            </a:pPr>
            <a:r>
              <a:rPr lang="en-US" dirty="0">
                <a:solidFill>
                  <a:schemeClr val="bg2"/>
                </a:solidFill>
              </a:rPr>
              <a:t>Reliably delivered, since other side must </a:t>
            </a:r>
            <a:r>
              <a:rPr lang="en-US" dirty="0" err="1">
                <a:solidFill>
                  <a:schemeClr val="bg2"/>
                </a:solidFill>
              </a:rPr>
              <a:t>ack</a:t>
            </a:r>
            <a:endParaRPr lang="en-US" dirty="0">
              <a:solidFill>
                <a:schemeClr val="bg2"/>
              </a:solidFill>
            </a:endParaRPr>
          </a:p>
          <a:p>
            <a:pPr fontAlgn="base">
              <a:lnSpc>
                <a:spcPct val="90000"/>
              </a:lnSpc>
              <a:spcAft>
                <a:spcPct val="0"/>
              </a:spcAft>
            </a:pPr>
            <a:r>
              <a:rPr lang="en-US" dirty="0">
                <a:solidFill>
                  <a:schemeClr val="bg2"/>
                </a:solidFill>
              </a:rPr>
              <a:t>But: if a TCP endpoint finds unable to continue (process dies; info from other </a:t>
            </a:r>
            <a:r>
              <a:rPr lang="en-US" altLang="ja-JP" dirty="0">
                <a:solidFill>
                  <a:schemeClr val="bg2"/>
                </a:solidFill>
              </a:rPr>
              <a:t>“</a:t>
            </a:r>
            <a:r>
              <a:rPr lang="en-US" dirty="0">
                <a:solidFill>
                  <a:schemeClr val="bg2"/>
                </a:solidFill>
              </a:rPr>
              <a:t>peer” is inconsistent), it abruptly terminates by sending a RST control message</a:t>
            </a:r>
          </a:p>
          <a:p>
            <a:pPr lvl="1" fontAlgn="base">
              <a:lnSpc>
                <a:spcPct val="90000"/>
              </a:lnSpc>
              <a:spcAft>
                <a:spcPct val="0"/>
              </a:spcAft>
            </a:pPr>
            <a:r>
              <a:rPr lang="en-US" dirty="0">
                <a:solidFill>
                  <a:schemeClr val="bg2"/>
                </a:solidFill>
              </a:rPr>
              <a:t>Unilateral</a:t>
            </a:r>
          </a:p>
          <a:p>
            <a:pPr lvl="1" fontAlgn="base">
              <a:lnSpc>
                <a:spcPct val="90000"/>
              </a:lnSpc>
              <a:spcAft>
                <a:spcPct val="0"/>
              </a:spcAft>
            </a:pPr>
            <a:r>
              <a:rPr lang="en-US" dirty="0">
                <a:solidFill>
                  <a:schemeClr val="bg2"/>
                </a:solidFill>
              </a:rPr>
              <a:t>Takes effect immediately (no </a:t>
            </a:r>
            <a:r>
              <a:rPr lang="en-US" dirty="0" err="1">
                <a:solidFill>
                  <a:schemeClr val="bg2"/>
                </a:solidFill>
              </a:rPr>
              <a:t>ack</a:t>
            </a:r>
            <a:r>
              <a:rPr lang="en-US" dirty="0">
                <a:solidFill>
                  <a:schemeClr val="bg2"/>
                </a:solidFill>
              </a:rPr>
              <a:t> needed)</a:t>
            </a:r>
          </a:p>
          <a:p>
            <a:pPr lvl="1" fontAlgn="base">
              <a:lnSpc>
                <a:spcPct val="90000"/>
              </a:lnSpc>
              <a:spcAft>
                <a:spcPct val="0"/>
              </a:spcAft>
            </a:pPr>
            <a:r>
              <a:rPr lang="en-US" dirty="0">
                <a:solidFill>
                  <a:schemeClr val="bg2"/>
                </a:solidFill>
              </a:rPr>
              <a:t>Only accepted by peer if has correct sequence number</a:t>
            </a:r>
          </a:p>
          <a:p>
            <a:pPr fontAlgn="base">
              <a:lnSpc>
                <a:spcPct val="90000"/>
              </a:lnSpc>
              <a:spcAft>
                <a:spcPct val="0"/>
              </a:spcAft>
            </a:pPr>
            <a:r>
              <a:rPr lang="en-US" dirty="0"/>
              <a:t>So: if attacker knows </a:t>
            </a:r>
            <a:r>
              <a:rPr lang="en-US" dirty="0">
                <a:solidFill>
                  <a:schemeClr val="accent5"/>
                </a:solidFill>
              </a:rPr>
              <a:t>ports </a:t>
            </a:r>
            <a:r>
              <a:rPr lang="en-US" dirty="0"/>
              <a:t>&amp; </a:t>
            </a:r>
            <a:r>
              <a:rPr lang="en-US" dirty="0">
                <a:solidFill>
                  <a:srgbClr val="F7901E"/>
                </a:solidFill>
              </a:rPr>
              <a:t>sequence numbers</a:t>
            </a:r>
            <a:r>
              <a:rPr lang="en-US" dirty="0"/>
              <a:t>, can disrupt any TCP connection</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40</a:t>
            </a:fld>
            <a:endParaRPr lang="en-US"/>
          </a:p>
        </p:txBody>
      </p:sp>
    </p:spTree>
    <p:extLst>
      <p:ext uri="{BB962C8B-B14F-4D97-AF65-F5344CB8AC3E}">
        <p14:creationId xmlns:p14="http://schemas.microsoft.com/office/powerpoint/2010/main" val="165251497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RST Injection</a:t>
            </a:r>
          </a:p>
        </p:txBody>
      </p:sp>
      <p:sp>
        <p:nvSpPr>
          <p:cNvPr id="87043" name="Line 3"/>
          <p:cNvSpPr>
            <a:spLocks noChangeShapeType="1"/>
          </p:cNvSpPr>
          <p:nvPr/>
        </p:nvSpPr>
        <p:spPr bwMode="auto">
          <a:xfrm>
            <a:off x="3382964" y="1746250"/>
            <a:ext cx="46037"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87044" name="Text Box 4"/>
          <p:cNvSpPr txBox="1">
            <a:spLocks noChangeArrowheads="1"/>
          </p:cNvSpPr>
          <p:nvPr/>
        </p:nvSpPr>
        <p:spPr bwMode="auto">
          <a:xfrm>
            <a:off x="1818700" y="1143000"/>
            <a:ext cx="3568265"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00FF"/>
                </a:solidFill>
                <a:latin typeface="Tahoma"/>
                <a:cs typeface="Tahoma"/>
              </a:rPr>
              <a:t>Client (initiator)</a:t>
            </a:r>
            <a:br>
              <a:rPr lang="en-US" sz="1800" dirty="0">
                <a:solidFill>
                  <a:srgbClr val="0000FF"/>
                </a:solidFill>
                <a:latin typeface="Tahoma"/>
                <a:cs typeface="Tahoma"/>
              </a:rPr>
            </a:br>
            <a:r>
              <a:rPr lang="en-US" sz="1800" dirty="0">
                <a:solidFill>
                  <a:schemeClr val="tx1">
                    <a:lumMod val="75000"/>
                    <a:lumOff val="25000"/>
                  </a:schemeClr>
                </a:solidFill>
                <a:latin typeface="Tahoma"/>
                <a:cs typeface="Tahoma"/>
              </a:rPr>
              <a:t>IP address 1.2.1.2, port 3344</a:t>
            </a:r>
          </a:p>
        </p:txBody>
      </p:sp>
      <p:sp>
        <p:nvSpPr>
          <p:cNvPr id="87045" name="Text Box 5"/>
          <p:cNvSpPr txBox="1">
            <a:spLocks noChangeArrowheads="1"/>
          </p:cNvSpPr>
          <p:nvPr/>
        </p:nvSpPr>
        <p:spPr bwMode="auto">
          <a:xfrm>
            <a:off x="7246972" y="1143000"/>
            <a:ext cx="3278121"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8000"/>
                </a:solidFill>
                <a:latin typeface="Tahoma"/>
                <a:cs typeface="Tahoma"/>
              </a:rPr>
              <a:t>Server</a:t>
            </a:r>
            <a:br>
              <a:rPr lang="en-US" sz="1800" dirty="0">
                <a:latin typeface="Tahoma"/>
                <a:cs typeface="Tahoma"/>
              </a:rPr>
            </a:br>
            <a:r>
              <a:rPr lang="en-US" sz="1800" dirty="0">
                <a:solidFill>
                  <a:srgbClr val="404040"/>
                </a:solidFill>
                <a:latin typeface="Tahoma"/>
                <a:cs typeface="Tahoma"/>
              </a:rPr>
              <a:t>IP address 9.8.7.6, port 80</a:t>
            </a:r>
            <a:endParaRPr lang="en-US" sz="1800" dirty="0">
              <a:latin typeface="Tahoma"/>
              <a:cs typeface="Tahoma"/>
            </a:endParaRPr>
          </a:p>
        </p:txBody>
      </p:sp>
      <p:sp>
        <p:nvSpPr>
          <p:cNvPr id="87046" name="Line 6"/>
          <p:cNvSpPr>
            <a:spLocks noChangeShapeType="1"/>
          </p:cNvSpPr>
          <p:nvPr/>
        </p:nvSpPr>
        <p:spPr bwMode="auto">
          <a:xfrm>
            <a:off x="9067800" y="1746250"/>
            <a:ext cx="0"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grpSp>
        <p:nvGrpSpPr>
          <p:cNvPr id="1496080" name="Group 16"/>
          <p:cNvGrpSpPr>
            <a:grpSpLocks/>
          </p:cNvGrpSpPr>
          <p:nvPr/>
        </p:nvGrpSpPr>
        <p:grpSpPr bwMode="auto">
          <a:xfrm>
            <a:off x="3352800" y="2587626"/>
            <a:ext cx="5689600" cy="841375"/>
            <a:chOff x="1168" y="2686"/>
            <a:chExt cx="3584" cy="530"/>
          </a:xfrm>
        </p:grpSpPr>
        <p:sp>
          <p:nvSpPr>
            <p:cNvPr id="87054" name="Line 17"/>
            <p:cNvSpPr>
              <a:spLocks noChangeShapeType="1"/>
            </p:cNvSpPr>
            <p:nvPr/>
          </p:nvSpPr>
          <p:spPr bwMode="auto">
            <a:xfrm>
              <a:off x="1168" y="2828"/>
              <a:ext cx="3584" cy="388"/>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87055" name="Text Box 18"/>
            <p:cNvSpPr txBox="1">
              <a:spLocks noChangeArrowheads="1"/>
            </p:cNvSpPr>
            <p:nvPr/>
          </p:nvSpPr>
          <p:spPr bwMode="auto">
            <a:xfrm rot="357583">
              <a:off x="1464" y="2686"/>
              <a:ext cx="3095"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0000FF"/>
                  </a:solidFill>
                  <a:latin typeface="Tahoma"/>
                  <a:cs typeface="Tahoma"/>
                </a:rPr>
                <a:t>SrcA</a:t>
              </a:r>
              <a:r>
                <a:rPr lang="en-US" sz="1400" dirty="0">
                  <a:solidFill>
                    <a:srgbClr val="0000FF"/>
                  </a:solidFill>
                  <a:latin typeface="Tahoma"/>
                  <a:cs typeface="Tahoma"/>
                </a:rPr>
                <a:t>=1.2.1.2, </a:t>
              </a:r>
              <a:r>
                <a:rPr lang="en-US" sz="1400" dirty="0" err="1">
                  <a:solidFill>
                    <a:srgbClr val="0000FF"/>
                  </a:solidFill>
                  <a:latin typeface="Tahoma"/>
                  <a:cs typeface="Tahoma"/>
                </a:rPr>
                <a:t>SrcP</a:t>
              </a:r>
              <a:r>
                <a:rPr lang="en-US" sz="1400" dirty="0">
                  <a:solidFill>
                    <a:srgbClr val="0000FF"/>
                  </a:solidFill>
                  <a:latin typeface="Tahoma"/>
                  <a:cs typeface="Tahoma"/>
                </a:rPr>
                <a:t>=3344, </a:t>
              </a:r>
              <a:r>
                <a:rPr lang="en-US" sz="1400" dirty="0" err="1">
                  <a:solidFill>
                    <a:srgbClr val="0000FF"/>
                  </a:solidFill>
                  <a:latin typeface="Tahoma"/>
                  <a:cs typeface="Tahoma"/>
                </a:rPr>
                <a:t>DstA</a:t>
              </a:r>
              <a:r>
                <a:rPr lang="en-US" sz="1400" dirty="0">
                  <a:solidFill>
                    <a:srgbClr val="0000FF"/>
                  </a:solidFill>
                  <a:latin typeface="Tahoma"/>
                  <a:cs typeface="Tahoma"/>
                </a:rPr>
                <a:t>=9.8.7.6, </a:t>
              </a:r>
              <a:r>
                <a:rPr lang="en-US" sz="1400" dirty="0" err="1">
                  <a:solidFill>
                    <a:srgbClr val="0000FF"/>
                  </a:solidFill>
                  <a:latin typeface="Tahoma"/>
                  <a:cs typeface="Tahoma"/>
                </a:rPr>
                <a:t>DstP</a:t>
              </a:r>
              <a:r>
                <a:rPr lang="en-US" sz="1400" dirty="0">
                  <a:solidFill>
                    <a:srgbClr val="0000FF"/>
                  </a:solidFill>
                  <a:latin typeface="Tahoma"/>
                  <a:cs typeface="Tahoma"/>
                </a:rPr>
                <a:t>=80,</a:t>
              </a:r>
            </a:p>
            <a:p>
              <a:pPr algn="ctr" eaLnBrk="0" hangingPunct="0"/>
              <a:r>
                <a:rPr lang="en-US" sz="1400" dirty="0">
                  <a:solidFill>
                    <a:srgbClr val="0000FF"/>
                  </a:solidFill>
                  <a:latin typeface="Tahoma"/>
                  <a:cs typeface="Tahoma"/>
                </a:rPr>
                <a:t>ACK, </a:t>
              </a:r>
              <a:r>
                <a:rPr lang="en-US" sz="1400" dirty="0" err="1">
                  <a:solidFill>
                    <a:srgbClr val="0000FF"/>
                  </a:solidFill>
                  <a:latin typeface="Tahoma"/>
                  <a:cs typeface="Tahoma"/>
                </a:rPr>
                <a:t>Seq</a:t>
              </a:r>
              <a:r>
                <a:rPr lang="en-US" sz="1400" dirty="0">
                  <a:solidFill>
                    <a:srgbClr val="0000FF"/>
                  </a:solidFill>
                  <a:latin typeface="Tahoma"/>
                  <a:cs typeface="Tahoma"/>
                </a:rPr>
                <a:t>=x+1, </a:t>
              </a:r>
              <a:r>
                <a:rPr lang="en-US" sz="1400" dirty="0" err="1">
                  <a:solidFill>
                    <a:srgbClr val="0000FF"/>
                  </a:solidFill>
                  <a:latin typeface="Tahoma"/>
                  <a:cs typeface="Tahoma"/>
                </a:rPr>
                <a:t>Ack</a:t>
              </a:r>
              <a:r>
                <a:rPr lang="en-US" sz="1400" dirty="0">
                  <a:solidFill>
                    <a:srgbClr val="0000FF"/>
                  </a:solidFill>
                  <a:latin typeface="Tahoma"/>
                  <a:cs typeface="Tahoma"/>
                </a:rPr>
                <a:t> = y+1, Data=</a:t>
              </a:r>
              <a:r>
                <a:rPr lang="en-US" altLang="ja-JP" sz="1400" dirty="0">
                  <a:solidFill>
                    <a:srgbClr val="0000FF"/>
                  </a:solidFill>
                  <a:latin typeface="Tahoma"/>
                  <a:cs typeface="Tahoma"/>
                </a:rPr>
                <a:t>“</a:t>
              </a:r>
              <a:r>
                <a:rPr lang="en-US" sz="1400" dirty="0">
                  <a:solidFill>
                    <a:srgbClr val="0000FF"/>
                  </a:solidFill>
                  <a:latin typeface="Tahoma"/>
                  <a:cs typeface="Tahoma"/>
                </a:rPr>
                <a:t>GET /</a:t>
              </a:r>
              <a:r>
                <a:rPr lang="en-US" sz="1400" dirty="0" err="1">
                  <a:solidFill>
                    <a:srgbClr val="0000FF"/>
                  </a:solidFill>
                  <a:latin typeface="Tahoma"/>
                  <a:cs typeface="Tahoma"/>
                </a:rPr>
                <a:t>login.html</a:t>
              </a:r>
              <a:r>
                <a:rPr lang="en-US" sz="1400" dirty="0">
                  <a:solidFill>
                    <a:srgbClr val="0000FF"/>
                  </a:solidFill>
                  <a:latin typeface="Tahoma"/>
                  <a:cs typeface="Tahoma"/>
                </a:rPr>
                <a:t>”</a:t>
              </a:r>
            </a:p>
          </p:txBody>
        </p:sp>
      </p:grpSp>
      <p:sp>
        <p:nvSpPr>
          <p:cNvPr id="87048" name="Rectangle 22"/>
          <p:cNvSpPr>
            <a:spLocks noChangeArrowheads="1"/>
          </p:cNvSpPr>
          <p:nvPr/>
        </p:nvSpPr>
        <p:spPr bwMode="auto">
          <a:xfrm>
            <a:off x="5839819" y="1750547"/>
            <a:ext cx="51077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ctr"/>
            <a:r>
              <a:rPr lang="en-US" sz="2800">
                <a:latin typeface="Tahoma"/>
                <a:cs typeface="Tahoma"/>
              </a:rPr>
              <a:t>...</a:t>
            </a:r>
          </a:p>
        </p:txBody>
      </p:sp>
      <p:sp>
        <p:nvSpPr>
          <p:cNvPr id="1496090" name="Text Box 26"/>
          <p:cNvSpPr txBox="1">
            <a:spLocks noChangeArrowheads="1"/>
          </p:cNvSpPr>
          <p:nvPr/>
        </p:nvSpPr>
        <p:spPr bwMode="auto">
          <a:xfrm>
            <a:off x="3573624" y="3352800"/>
            <a:ext cx="3449317"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FF0000"/>
                </a:solidFill>
                <a:latin typeface="Tahoma"/>
                <a:cs typeface="Tahoma"/>
              </a:rPr>
              <a:t>Attacker</a:t>
            </a:r>
            <a:br>
              <a:rPr lang="en-US" sz="1800" dirty="0">
                <a:solidFill>
                  <a:srgbClr val="0000FF"/>
                </a:solidFill>
                <a:latin typeface="Tahoma"/>
                <a:cs typeface="Tahoma"/>
              </a:rPr>
            </a:br>
            <a:r>
              <a:rPr lang="en-US" sz="1800" dirty="0">
                <a:solidFill>
                  <a:srgbClr val="404040"/>
                </a:solidFill>
                <a:latin typeface="Tahoma"/>
                <a:cs typeface="Tahoma"/>
              </a:rPr>
              <a:t>IP address 6.6.6.6, port N/A</a:t>
            </a:r>
          </a:p>
        </p:txBody>
      </p:sp>
      <p:grpSp>
        <p:nvGrpSpPr>
          <p:cNvPr id="1496094" name="Group 30"/>
          <p:cNvGrpSpPr>
            <a:grpSpLocks/>
          </p:cNvGrpSpPr>
          <p:nvPr/>
        </p:nvGrpSpPr>
        <p:grpSpPr bwMode="auto">
          <a:xfrm>
            <a:off x="3429001" y="4038600"/>
            <a:ext cx="3403601" cy="1447800"/>
            <a:chOff x="1200" y="2544"/>
            <a:chExt cx="2144" cy="912"/>
          </a:xfrm>
        </p:grpSpPr>
        <p:sp>
          <p:nvSpPr>
            <p:cNvPr id="87052" name="Text Box 21"/>
            <p:cNvSpPr txBox="1">
              <a:spLocks noChangeArrowheads="1"/>
            </p:cNvSpPr>
            <p:nvPr/>
          </p:nvSpPr>
          <p:spPr bwMode="auto">
            <a:xfrm>
              <a:off x="1602" y="2544"/>
              <a:ext cx="1742" cy="464"/>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a:solidFill>
                    <a:srgbClr val="FF0000"/>
                  </a:solidFill>
                  <a:latin typeface="Tahoma"/>
                  <a:cs typeface="Tahoma"/>
                </a:rPr>
                <a:t>SrcA=9.8.7.6, SrcP=80,</a:t>
              </a:r>
              <a:br>
                <a:rPr lang="en-US" sz="1400">
                  <a:solidFill>
                    <a:srgbClr val="FF0000"/>
                  </a:solidFill>
                  <a:latin typeface="Tahoma"/>
                  <a:cs typeface="Tahoma"/>
                </a:rPr>
              </a:br>
              <a:r>
                <a:rPr lang="en-US" sz="1400">
                  <a:solidFill>
                    <a:srgbClr val="FF0000"/>
                  </a:solidFill>
                  <a:latin typeface="Tahoma"/>
                  <a:cs typeface="Tahoma"/>
                </a:rPr>
                <a:t>DstA=1.2.1.2, DstP=3344,</a:t>
              </a:r>
              <a:br>
                <a:rPr lang="en-US" sz="1400">
                  <a:solidFill>
                    <a:srgbClr val="FF0000"/>
                  </a:solidFill>
                  <a:latin typeface="Tahoma"/>
                  <a:cs typeface="Tahoma"/>
                </a:rPr>
              </a:br>
              <a:r>
                <a:rPr lang="en-US" sz="1400">
                  <a:solidFill>
                    <a:srgbClr val="FF0000"/>
                  </a:solidFill>
                  <a:latin typeface="Tahoma"/>
                  <a:cs typeface="Tahoma"/>
                </a:rPr>
                <a:t>RST, Seq = y+1, Ack = x+16</a:t>
              </a:r>
            </a:p>
          </p:txBody>
        </p:sp>
        <p:sp>
          <p:nvSpPr>
            <p:cNvPr id="87053" name="Freeform 27"/>
            <p:cNvSpPr>
              <a:spLocks/>
            </p:cNvSpPr>
            <p:nvPr/>
          </p:nvSpPr>
          <p:spPr bwMode="auto">
            <a:xfrm>
              <a:off x="1200" y="3024"/>
              <a:ext cx="1104" cy="432"/>
            </a:xfrm>
            <a:custGeom>
              <a:avLst/>
              <a:gdLst>
                <a:gd name="T0" fmla="*/ 1104 w 1104"/>
                <a:gd name="T1" fmla="*/ 0 h 432"/>
                <a:gd name="T2" fmla="*/ 624 w 1104"/>
                <a:gd name="T3" fmla="*/ 336 h 432"/>
                <a:gd name="T4" fmla="*/ 0 w 1104"/>
                <a:gd name="T5" fmla="*/ 432 h 432"/>
                <a:gd name="T6" fmla="*/ 0 60000 65536"/>
                <a:gd name="T7" fmla="*/ 0 60000 65536"/>
                <a:gd name="T8" fmla="*/ 0 60000 65536"/>
                <a:gd name="T9" fmla="*/ 0 w 1104"/>
                <a:gd name="T10" fmla="*/ 0 h 432"/>
                <a:gd name="T11" fmla="*/ 1104 w 1104"/>
                <a:gd name="T12" fmla="*/ 432 h 432"/>
              </a:gdLst>
              <a:ahLst/>
              <a:cxnLst>
                <a:cxn ang="T6">
                  <a:pos x="T0" y="T1"/>
                </a:cxn>
                <a:cxn ang="T7">
                  <a:pos x="T2" y="T3"/>
                </a:cxn>
                <a:cxn ang="T8">
                  <a:pos x="T4" y="T5"/>
                </a:cxn>
              </a:cxnLst>
              <a:rect l="T9" t="T10" r="T11" b="T12"/>
              <a:pathLst>
                <a:path w="1104" h="432">
                  <a:moveTo>
                    <a:pt x="1104" y="0"/>
                  </a:moveTo>
                  <a:cubicBezTo>
                    <a:pt x="956" y="132"/>
                    <a:pt x="808" y="264"/>
                    <a:pt x="624" y="336"/>
                  </a:cubicBezTo>
                  <a:cubicBezTo>
                    <a:pt x="440" y="408"/>
                    <a:pt x="220" y="420"/>
                    <a:pt x="0" y="432"/>
                  </a:cubicBezTo>
                </a:path>
              </a:pathLst>
            </a:custGeom>
            <a:noFill/>
            <a:ln w="25400" cap="rnd">
              <a:solidFill>
                <a:srgbClr val="FF0000"/>
              </a:solidFill>
              <a:prstDash val="sysDot"/>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grpSp>
      <p:sp>
        <p:nvSpPr>
          <p:cNvPr id="1496093" name="Rectangle 29"/>
          <p:cNvSpPr>
            <a:spLocks noChangeArrowheads="1"/>
          </p:cNvSpPr>
          <p:nvPr/>
        </p:nvSpPr>
        <p:spPr bwMode="auto">
          <a:xfrm>
            <a:off x="1981200" y="4862514"/>
            <a:ext cx="12954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en-US" i="1">
                <a:solidFill>
                  <a:srgbClr val="FF0000"/>
                </a:solidFill>
                <a:latin typeface="Tahoma"/>
                <a:cs typeface="Tahoma"/>
              </a:rPr>
              <a:t>Client dutifully removes connection</a:t>
            </a:r>
            <a:endParaRPr lang="en-US">
              <a:solidFill>
                <a:srgbClr val="FF0000"/>
              </a:solidFill>
              <a:latin typeface="Tahoma"/>
              <a:cs typeface="Tahoma"/>
            </a:endParaRP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41</a:t>
            </a:fld>
            <a:endParaRPr lang="en-US"/>
          </a:p>
        </p:txBody>
      </p:sp>
    </p:spTree>
    <p:extLst>
      <p:ext uri="{BB962C8B-B14F-4D97-AF65-F5344CB8AC3E}">
        <p14:creationId xmlns:p14="http://schemas.microsoft.com/office/powerpoint/2010/main" val="2137996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60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960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960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6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090" grpId="0"/>
      <p:bldP spid="149609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RST Injection</a:t>
            </a:r>
          </a:p>
        </p:txBody>
      </p:sp>
      <p:sp>
        <p:nvSpPr>
          <p:cNvPr id="89091" name="Line 3"/>
          <p:cNvSpPr>
            <a:spLocks noChangeShapeType="1"/>
          </p:cNvSpPr>
          <p:nvPr/>
        </p:nvSpPr>
        <p:spPr bwMode="auto">
          <a:xfrm>
            <a:off x="3382964" y="1746250"/>
            <a:ext cx="46037"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89092" name="Text Box 4"/>
          <p:cNvSpPr txBox="1">
            <a:spLocks noChangeArrowheads="1"/>
          </p:cNvSpPr>
          <p:nvPr/>
        </p:nvSpPr>
        <p:spPr bwMode="auto">
          <a:xfrm>
            <a:off x="1818700" y="1143000"/>
            <a:ext cx="3568265"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00FF"/>
                </a:solidFill>
                <a:latin typeface="Tahoma"/>
                <a:cs typeface="Tahoma"/>
              </a:rPr>
              <a:t>Client (initiator)</a:t>
            </a:r>
            <a:br>
              <a:rPr lang="en-US" sz="1800" dirty="0">
                <a:solidFill>
                  <a:srgbClr val="0000FF"/>
                </a:solidFill>
                <a:latin typeface="Tahoma"/>
                <a:cs typeface="Tahoma"/>
              </a:rPr>
            </a:br>
            <a:r>
              <a:rPr lang="en-US" sz="1800" dirty="0">
                <a:solidFill>
                  <a:srgbClr val="404040"/>
                </a:solidFill>
                <a:latin typeface="Tahoma"/>
                <a:cs typeface="Tahoma"/>
              </a:rPr>
              <a:t>IP address 1.2.1.2, port 3344</a:t>
            </a:r>
          </a:p>
        </p:txBody>
      </p:sp>
      <p:sp>
        <p:nvSpPr>
          <p:cNvPr id="89093" name="Text Box 5"/>
          <p:cNvSpPr txBox="1">
            <a:spLocks noChangeArrowheads="1"/>
          </p:cNvSpPr>
          <p:nvPr/>
        </p:nvSpPr>
        <p:spPr bwMode="auto">
          <a:xfrm>
            <a:off x="7248950" y="1143000"/>
            <a:ext cx="3274164"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8000"/>
                </a:solidFill>
                <a:latin typeface="Tahoma"/>
                <a:cs typeface="Tahoma"/>
              </a:rPr>
              <a:t>Server</a:t>
            </a:r>
            <a:br>
              <a:rPr lang="en-US" sz="1800" dirty="0">
                <a:latin typeface="Tahoma"/>
                <a:cs typeface="Tahoma"/>
              </a:rPr>
            </a:br>
            <a:r>
              <a:rPr lang="en-US" sz="1800" dirty="0">
                <a:solidFill>
                  <a:srgbClr val="404040"/>
                </a:solidFill>
                <a:latin typeface="Tahoma"/>
                <a:cs typeface="Tahoma"/>
              </a:rPr>
              <a:t>IP address 9.8.7.6, port 80</a:t>
            </a:r>
          </a:p>
        </p:txBody>
      </p:sp>
      <p:sp>
        <p:nvSpPr>
          <p:cNvPr id="89094" name="Line 6"/>
          <p:cNvSpPr>
            <a:spLocks noChangeShapeType="1"/>
          </p:cNvSpPr>
          <p:nvPr/>
        </p:nvSpPr>
        <p:spPr bwMode="auto">
          <a:xfrm>
            <a:off x="9067800" y="1746250"/>
            <a:ext cx="0"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grpSp>
        <p:nvGrpSpPr>
          <p:cNvPr id="89095" name="Group 7"/>
          <p:cNvGrpSpPr>
            <a:grpSpLocks/>
          </p:cNvGrpSpPr>
          <p:nvPr/>
        </p:nvGrpSpPr>
        <p:grpSpPr bwMode="auto">
          <a:xfrm>
            <a:off x="3352800" y="2587626"/>
            <a:ext cx="5689600" cy="841375"/>
            <a:chOff x="1168" y="2686"/>
            <a:chExt cx="3584" cy="530"/>
          </a:xfrm>
        </p:grpSpPr>
        <p:sp>
          <p:nvSpPr>
            <p:cNvPr id="89107" name="Line 8"/>
            <p:cNvSpPr>
              <a:spLocks noChangeShapeType="1"/>
            </p:cNvSpPr>
            <p:nvPr/>
          </p:nvSpPr>
          <p:spPr bwMode="auto">
            <a:xfrm>
              <a:off x="1168" y="2828"/>
              <a:ext cx="3584" cy="388"/>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89108" name="Text Box 9"/>
            <p:cNvSpPr txBox="1">
              <a:spLocks noChangeArrowheads="1"/>
            </p:cNvSpPr>
            <p:nvPr/>
          </p:nvSpPr>
          <p:spPr bwMode="auto">
            <a:xfrm rot="357583">
              <a:off x="1464" y="2686"/>
              <a:ext cx="3095"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0000FF"/>
                  </a:solidFill>
                  <a:latin typeface="Tahoma"/>
                  <a:cs typeface="Tahoma"/>
                </a:rPr>
                <a:t>SrcA</a:t>
              </a:r>
              <a:r>
                <a:rPr lang="en-US" sz="1400" dirty="0">
                  <a:solidFill>
                    <a:srgbClr val="0000FF"/>
                  </a:solidFill>
                  <a:latin typeface="Tahoma"/>
                  <a:cs typeface="Tahoma"/>
                </a:rPr>
                <a:t>=1.2.1.2, </a:t>
              </a:r>
              <a:r>
                <a:rPr lang="en-US" sz="1400" dirty="0" err="1">
                  <a:solidFill>
                    <a:srgbClr val="0000FF"/>
                  </a:solidFill>
                  <a:latin typeface="Tahoma"/>
                  <a:cs typeface="Tahoma"/>
                </a:rPr>
                <a:t>SrcP</a:t>
              </a:r>
              <a:r>
                <a:rPr lang="en-US" sz="1400" dirty="0">
                  <a:solidFill>
                    <a:srgbClr val="0000FF"/>
                  </a:solidFill>
                  <a:latin typeface="Tahoma"/>
                  <a:cs typeface="Tahoma"/>
                </a:rPr>
                <a:t>=3344, </a:t>
              </a:r>
              <a:r>
                <a:rPr lang="en-US" sz="1400" dirty="0" err="1">
                  <a:solidFill>
                    <a:srgbClr val="0000FF"/>
                  </a:solidFill>
                  <a:latin typeface="Tahoma"/>
                  <a:cs typeface="Tahoma"/>
                </a:rPr>
                <a:t>DstA</a:t>
              </a:r>
              <a:r>
                <a:rPr lang="en-US" sz="1400" dirty="0">
                  <a:solidFill>
                    <a:srgbClr val="0000FF"/>
                  </a:solidFill>
                  <a:latin typeface="Tahoma"/>
                  <a:cs typeface="Tahoma"/>
                </a:rPr>
                <a:t>=9.8.7.6, </a:t>
              </a:r>
              <a:r>
                <a:rPr lang="en-US" sz="1400" dirty="0" err="1">
                  <a:solidFill>
                    <a:srgbClr val="0000FF"/>
                  </a:solidFill>
                  <a:latin typeface="Tahoma"/>
                  <a:cs typeface="Tahoma"/>
                </a:rPr>
                <a:t>DstP</a:t>
              </a:r>
              <a:r>
                <a:rPr lang="en-US" sz="1400" dirty="0">
                  <a:solidFill>
                    <a:srgbClr val="0000FF"/>
                  </a:solidFill>
                  <a:latin typeface="Tahoma"/>
                  <a:cs typeface="Tahoma"/>
                </a:rPr>
                <a:t>=80,</a:t>
              </a:r>
            </a:p>
            <a:p>
              <a:pPr algn="ctr" eaLnBrk="0" hangingPunct="0"/>
              <a:r>
                <a:rPr lang="en-US" sz="1400" dirty="0">
                  <a:solidFill>
                    <a:srgbClr val="0000FF"/>
                  </a:solidFill>
                  <a:latin typeface="Tahoma"/>
                  <a:cs typeface="Tahoma"/>
                </a:rPr>
                <a:t>ACK, </a:t>
              </a:r>
              <a:r>
                <a:rPr lang="en-US" sz="1400" dirty="0" err="1">
                  <a:solidFill>
                    <a:srgbClr val="0000FF"/>
                  </a:solidFill>
                  <a:latin typeface="Tahoma"/>
                  <a:cs typeface="Tahoma"/>
                </a:rPr>
                <a:t>Seq</a:t>
              </a:r>
              <a:r>
                <a:rPr lang="en-US" sz="1400" dirty="0">
                  <a:solidFill>
                    <a:srgbClr val="0000FF"/>
                  </a:solidFill>
                  <a:latin typeface="Tahoma"/>
                  <a:cs typeface="Tahoma"/>
                </a:rPr>
                <a:t>=x+1, </a:t>
              </a:r>
              <a:r>
                <a:rPr lang="en-US" sz="1400" dirty="0" err="1">
                  <a:solidFill>
                    <a:srgbClr val="0000FF"/>
                  </a:solidFill>
                  <a:latin typeface="Tahoma"/>
                  <a:cs typeface="Tahoma"/>
                </a:rPr>
                <a:t>Ack</a:t>
              </a:r>
              <a:r>
                <a:rPr lang="en-US" sz="1400" dirty="0">
                  <a:solidFill>
                    <a:srgbClr val="0000FF"/>
                  </a:solidFill>
                  <a:latin typeface="Tahoma"/>
                  <a:cs typeface="Tahoma"/>
                </a:rPr>
                <a:t> = y+1, Data=</a:t>
              </a:r>
              <a:r>
                <a:rPr lang="en-US" altLang="ja-JP" sz="1400" dirty="0">
                  <a:solidFill>
                    <a:srgbClr val="0000FF"/>
                  </a:solidFill>
                  <a:latin typeface="Tahoma"/>
                  <a:cs typeface="Tahoma"/>
                </a:rPr>
                <a:t>“</a:t>
              </a:r>
              <a:r>
                <a:rPr lang="en-US" sz="1400" dirty="0">
                  <a:solidFill>
                    <a:srgbClr val="0000FF"/>
                  </a:solidFill>
                  <a:latin typeface="Tahoma"/>
                  <a:cs typeface="Tahoma"/>
                </a:rPr>
                <a:t>GET /</a:t>
              </a:r>
              <a:r>
                <a:rPr lang="en-US" sz="1400" dirty="0" err="1">
                  <a:solidFill>
                    <a:srgbClr val="0000FF"/>
                  </a:solidFill>
                  <a:latin typeface="Tahoma"/>
                  <a:cs typeface="Tahoma"/>
                </a:rPr>
                <a:t>login.html</a:t>
              </a:r>
              <a:r>
                <a:rPr lang="en-US" sz="1400" dirty="0">
                  <a:solidFill>
                    <a:srgbClr val="0000FF"/>
                  </a:solidFill>
                  <a:latin typeface="Tahoma"/>
                  <a:cs typeface="Tahoma"/>
                </a:rPr>
                <a:t>”</a:t>
              </a:r>
            </a:p>
          </p:txBody>
        </p:sp>
      </p:grpSp>
      <p:sp>
        <p:nvSpPr>
          <p:cNvPr id="89096" name="Rectangle 10"/>
          <p:cNvSpPr>
            <a:spLocks noChangeArrowheads="1"/>
          </p:cNvSpPr>
          <p:nvPr/>
        </p:nvSpPr>
        <p:spPr bwMode="auto">
          <a:xfrm>
            <a:off x="5839819" y="1750547"/>
            <a:ext cx="51077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ctr"/>
            <a:r>
              <a:rPr lang="en-US" sz="2800">
                <a:latin typeface="Tahoma"/>
                <a:cs typeface="Tahoma"/>
              </a:rPr>
              <a:t>...</a:t>
            </a:r>
          </a:p>
        </p:txBody>
      </p:sp>
      <p:grpSp>
        <p:nvGrpSpPr>
          <p:cNvPr id="1498123" name="Group 11"/>
          <p:cNvGrpSpPr>
            <a:grpSpLocks/>
          </p:cNvGrpSpPr>
          <p:nvPr/>
        </p:nvGrpSpPr>
        <p:grpSpPr bwMode="auto">
          <a:xfrm>
            <a:off x="3286126" y="5559426"/>
            <a:ext cx="5802314" cy="758825"/>
            <a:chOff x="1096" y="3406"/>
            <a:chExt cx="3655" cy="478"/>
          </a:xfrm>
        </p:grpSpPr>
        <p:sp>
          <p:nvSpPr>
            <p:cNvPr id="89105" name="Line 12"/>
            <p:cNvSpPr>
              <a:spLocks noChangeShapeType="1"/>
            </p:cNvSpPr>
            <p:nvPr/>
          </p:nvSpPr>
          <p:spPr bwMode="auto">
            <a:xfrm flipH="1">
              <a:off x="1186" y="3552"/>
              <a:ext cx="3565" cy="332"/>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89106" name="Text Box 13"/>
            <p:cNvSpPr txBox="1">
              <a:spLocks noChangeArrowheads="1"/>
            </p:cNvSpPr>
            <p:nvPr/>
          </p:nvSpPr>
          <p:spPr bwMode="auto">
            <a:xfrm rot="21293156">
              <a:off x="1096" y="3406"/>
              <a:ext cx="3577"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008000"/>
                  </a:solidFill>
                  <a:latin typeface="Tahoma"/>
                  <a:cs typeface="Tahoma"/>
                </a:rPr>
                <a:t>SrcA</a:t>
              </a:r>
              <a:r>
                <a:rPr lang="en-US" sz="1400" dirty="0">
                  <a:solidFill>
                    <a:srgbClr val="008000"/>
                  </a:solidFill>
                  <a:latin typeface="Tahoma"/>
                  <a:cs typeface="Tahoma"/>
                </a:rPr>
                <a:t>=9.8.7.6, </a:t>
              </a:r>
              <a:r>
                <a:rPr lang="en-US" sz="1400" dirty="0" err="1">
                  <a:solidFill>
                    <a:srgbClr val="008000"/>
                  </a:solidFill>
                  <a:latin typeface="Tahoma"/>
                  <a:cs typeface="Tahoma"/>
                </a:rPr>
                <a:t>SrcP</a:t>
              </a:r>
              <a:r>
                <a:rPr lang="en-US" sz="1400" dirty="0">
                  <a:solidFill>
                    <a:srgbClr val="008000"/>
                  </a:solidFill>
                  <a:latin typeface="Tahoma"/>
                  <a:cs typeface="Tahoma"/>
                </a:rPr>
                <a:t>=80, </a:t>
              </a:r>
              <a:r>
                <a:rPr lang="en-US" sz="1400" dirty="0" err="1">
                  <a:solidFill>
                    <a:srgbClr val="008000"/>
                  </a:solidFill>
                  <a:latin typeface="Tahoma"/>
                  <a:cs typeface="Tahoma"/>
                </a:rPr>
                <a:t>DstA</a:t>
              </a:r>
              <a:r>
                <a:rPr lang="en-US" sz="1400" dirty="0">
                  <a:solidFill>
                    <a:srgbClr val="008000"/>
                  </a:solidFill>
                  <a:latin typeface="Tahoma"/>
                  <a:cs typeface="Tahoma"/>
                </a:rPr>
                <a:t>=1.2.1.2, </a:t>
              </a:r>
              <a:r>
                <a:rPr lang="en-US" sz="1400" dirty="0" err="1">
                  <a:solidFill>
                    <a:srgbClr val="008000"/>
                  </a:solidFill>
                  <a:latin typeface="Tahoma"/>
                  <a:cs typeface="Tahoma"/>
                </a:rPr>
                <a:t>DstP</a:t>
              </a:r>
              <a:r>
                <a:rPr lang="en-US" sz="1400" dirty="0">
                  <a:solidFill>
                    <a:srgbClr val="008000"/>
                  </a:solidFill>
                  <a:latin typeface="Tahoma"/>
                  <a:cs typeface="Tahoma"/>
                </a:rPr>
                <a:t>=3344,</a:t>
              </a:r>
              <a:br>
                <a:rPr lang="en-US" sz="1400" dirty="0">
                  <a:solidFill>
                    <a:srgbClr val="008000"/>
                  </a:solidFill>
                  <a:latin typeface="Tahoma"/>
                  <a:cs typeface="Tahoma"/>
                </a:rPr>
              </a:br>
              <a:r>
                <a:rPr lang="en-US" sz="1400" dirty="0">
                  <a:solidFill>
                    <a:srgbClr val="008000"/>
                  </a:solidFill>
                  <a:latin typeface="Tahoma"/>
                  <a:cs typeface="Tahoma"/>
                </a:rPr>
                <a:t>ACK, </a:t>
              </a:r>
              <a:r>
                <a:rPr lang="en-US" sz="1400" dirty="0" err="1">
                  <a:solidFill>
                    <a:srgbClr val="008000"/>
                  </a:solidFill>
                  <a:latin typeface="Tahoma"/>
                  <a:cs typeface="Tahoma"/>
                </a:rPr>
                <a:t>Seq</a:t>
              </a:r>
              <a:r>
                <a:rPr lang="en-US" sz="1400" dirty="0">
                  <a:solidFill>
                    <a:srgbClr val="008000"/>
                  </a:solidFill>
                  <a:latin typeface="Tahoma"/>
                  <a:cs typeface="Tahoma"/>
                </a:rPr>
                <a:t> = y+1, </a:t>
              </a:r>
              <a:r>
                <a:rPr lang="en-US" sz="1400" dirty="0" err="1">
                  <a:solidFill>
                    <a:srgbClr val="008000"/>
                  </a:solidFill>
                  <a:latin typeface="Tahoma"/>
                  <a:cs typeface="Tahoma"/>
                </a:rPr>
                <a:t>Ack</a:t>
              </a:r>
              <a:r>
                <a:rPr lang="en-US" sz="1400" dirty="0">
                  <a:solidFill>
                    <a:srgbClr val="008000"/>
                  </a:solidFill>
                  <a:latin typeface="Tahoma"/>
                  <a:cs typeface="Tahoma"/>
                </a:rPr>
                <a:t> = x+16, Data=</a:t>
              </a:r>
              <a:r>
                <a:rPr lang="en-US" altLang="ja-JP" sz="1400" dirty="0">
                  <a:solidFill>
                    <a:srgbClr val="008000"/>
                  </a:solidFill>
                  <a:latin typeface="Tahoma"/>
                  <a:cs typeface="Tahoma"/>
                </a:rPr>
                <a:t>“</a:t>
              </a:r>
              <a:r>
                <a:rPr lang="en-US" sz="1400" dirty="0">
                  <a:solidFill>
                    <a:srgbClr val="008000"/>
                  </a:solidFill>
                  <a:latin typeface="Tahoma"/>
                  <a:cs typeface="Tahoma"/>
                </a:rPr>
                <a:t>200 OK … &lt;html&gt; …”</a:t>
              </a:r>
            </a:p>
          </p:txBody>
        </p:sp>
      </p:grpSp>
      <p:sp>
        <p:nvSpPr>
          <p:cNvPr id="89098" name="Text Box 14"/>
          <p:cNvSpPr txBox="1">
            <a:spLocks noChangeArrowheads="1"/>
          </p:cNvSpPr>
          <p:nvPr/>
        </p:nvSpPr>
        <p:spPr bwMode="auto">
          <a:xfrm>
            <a:off x="3573624" y="3352800"/>
            <a:ext cx="3449317"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FF0000"/>
                </a:solidFill>
                <a:latin typeface="Tahoma"/>
                <a:cs typeface="Tahoma"/>
              </a:rPr>
              <a:t>Attacker</a:t>
            </a:r>
            <a:br>
              <a:rPr lang="en-US" sz="1800" dirty="0">
                <a:solidFill>
                  <a:srgbClr val="0000FF"/>
                </a:solidFill>
                <a:latin typeface="Tahoma"/>
                <a:cs typeface="Tahoma"/>
              </a:rPr>
            </a:br>
            <a:r>
              <a:rPr lang="en-US" sz="1800" dirty="0">
                <a:solidFill>
                  <a:srgbClr val="404040"/>
                </a:solidFill>
                <a:latin typeface="Tahoma"/>
                <a:cs typeface="Tahoma"/>
              </a:rPr>
              <a:t>IP address 6.6.6.6, port N/A</a:t>
            </a:r>
          </a:p>
        </p:txBody>
      </p:sp>
      <p:grpSp>
        <p:nvGrpSpPr>
          <p:cNvPr id="89099" name="Group 15"/>
          <p:cNvGrpSpPr>
            <a:grpSpLocks/>
          </p:cNvGrpSpPr>
          <p:nvPr/>
        </p:nvGrpSpPr>
        <p:grpSpPr bwMode="auto">
          <a:xfrm>
            <a:off x="3429001" y="4038600"/>
            <a:ext cx="3403601" cy="1447800"/>
            <a:chOff x="1200" y="2544"/>
            <a:chExt cx="2144" cy="912"/>
          </a:xfrm>
        </p:grpSpPr>
        <p:sp>
          <p:nvSpPr>
            <p:cNvPr id="89103" name="Text Box 16"/>
            <p:cNvSpPr txBox="1">
              <a:spLocks noChangeArrowheads="1"/>
            </p:cNvSpPr>
            <p:nvPr/>
          </p:nvSpPr>
          <p:spPr bwMode="auto">
            <a:xfrm>
              <a:off x="1602" y="2544"/>
              <a:ext cx="1742" cy="464"/>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a:solidFill>
                    <a:srgbClr val="FF0000"/>
                  </a:solidFill>
                  <a:latin typeface="Tahoma"/>
                  <a:cs typeface="Tahoma"/>
                </a:rPr>
                <a:t>SrcA=9.8.7.6, SrcP=80,</a:t>
              </a:r>
              <a:br>
                <a:rPr lang="en-US" sz="1400">
                  <a:solidFill>
                    <a:srgbClr val="FF0000"/>
                  </a:solidFill>
                  <a:latin typeface="Tahoma"/>
                  <a:cs typeface="Tahoma"/>
                </a:rPr>
              </a:br>
              <a:r>
                <a:rPr lang="en-US" sz="1400">
                  <a:solidFill>
                    <a:srgbClr val="FF0000"/>
                  </a:solidFill>
                  <a:latin typeface="Tahoma"/>
                  <a:cs typeface="Tahoma"/>
                </a:rPr>
                <a:t>DstA=1.2.1.2, DstP=3344,</a:t>
              </a:r>
              <a:br>
                <a:rPr lang="en-US" sz="1400">
                  <a:solidFill>
                    <a:srgbClr val="FF0000"/>
                  </a:solidFill>
                  <a:latin typeface="Tahoma"/>
                  <a:cs typeface="Tahoma"/>
                </a:rPr>
              </a:br>
              <a:r>
                <a:rPr lang="en-US" sz="1400">
                  <a:solidFill>
                    <a:srgbClr val="FF0000"/>
                  </a:solidFill>
                  <a:latin typeface="Tahoma"/>
                  <a:cs typeface="Tahoma"/>
                </a:rPr>
                <a:t>RST, Seq = y+1, Ack = x+16</a:t>
              </a:r>
            </a:p>
          </p:txBody>
        </p:sp>
        <p:sp>
          <p:nvSpPr>
            <p:cNvPr id="89104" name="Freeform 17"/>
            <p:cNvSpPr>
              <a:spLocks/>
            </p:cNvSpPr>
            <p:nvPr/>
          </p:nvSpPr>
          <p:spPr bwMode="auto">
            <a:xfrm>
              <a:off x="1200" y="3024"/>
              <a:ext cx="1104" cy="432"/>
            </a:xfrm>
            <a:custGeom>
              <a:avLst/>
              <a:gdLst>
                <a:gd name="T0" fmla="*/ 1104 w 1104"/>
                <a:gd name="T1" fmla="*/ 0 h 432"/>
                <a:gd name="T2" fmla="*/ 624 w 1104"/>
                <a:gd name="T3" fmla="*/ 336 h 432"/>
                <a:gd name="T4" fmla="*/ 0 w 1104"/>
                <a:gd name="T5" fmla="*/ 432 h 432"/>
                <a:gd name="T6" fmla="*/ 0 60000 65536"/>
                <a:gd name="T7" fmla="*/ 0 60000 65536"/>
                <a:gd name="T8" fmla="*/ 0 60000 65536"/>
                <a:gd name="T9" fmla="*/ 0 w 1104"/>
                <a:gd name="T10" fmla="*/ 0 h 432"/>
                <a:gd name="T11" fmla="*/ 1104 w 1104"/>
                <a:gd name="T12" fmla="*/ 432 h 432"/>
              </a:gdLst>
              <a:ahLst/>
              <a:cxnLst>
                <a:cxn ang="T6">
                  <a:pos x="T0" y="T1"/>
                </a:cxn>
                <a:cxn ang="T7">
                  <a:pos x="T2" y="T3"/>
                </a:cxn>
                <a:cxn ang="T8">
                  <a:pos x="T4" y="T5"/>
                </a:cxn>
              </a:cxnLst>
              <a:rect l="T9" t="T10" r="T11" b="T12"/>
              <a:pathLst>
                <a:path w="1104" h="432">
                  <a:moveTo>
                    <a:pt x="1104" y="0"/>
                  </a:moveTo>
                  <a:cubicBezTo>
                    <a:pt x="956" y="132"/>
                    <a:pt x="808" y="264"/>
                    <a:pt x="624" y="336"/>
                  </a:cubicBezTo>
                  <a:cubicBezTo>
                    <a:pt x="440" y="408"/>
                    <a:pt x="220" y="420"/>
                    <a:pt x="0" y="432"/>
                  </a:cubicBezTo>
                </a:path>
              </a:pathLst>
            </a:custGeom>
            <a:noFill/>
            <a:ln w="25400" cap="rnd">
              <a:solidFill>
                <a:srgbClr val="FF0000"/>
              </a:solidFill>
              <a:prstDash val="sysDot"/>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grpSp>
      <p:grpSp>
        <p:nvGrpSpPr>
          <p:cNvPr id="1498130" name="Group 18"/>
          <p:cNvGrpSpPr>
            <a:grpSpLocks/>
          </p:cNvGrpSpPr>
          <p:nvPr/>
        </p:nvGrpSpPr>
        <p:grpSpPr bwMode="auto">
          <a:xfrm>
            <a:off x="1889126" y="5105401"/>
            <a:ext cx="1490663" cy="1465263"/>
            <a:chOff x="230" y="3216"/>
            <a:chExt cx="939" cy="923"/>
          </a:xfrm>
        </p:grpSpPr>
        <p:sp>
          <p:nvSpPr>
            <p:cNvPr id="89101" name="Rectangle 19"/>
            <p:cNvSpPr>
              <a:spLocks noChangeArrowheads="1"/>
            </p:cNvSpPr>
            <p:nvPr/>
          </p:nvSpPr>
          <p:spPr bwMode="auto">
            <a:xfrm>
              <a:off x="968" y="3849"/>
              <a:ext cx="201"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ctr"/>
              <a:r>
                <a:rPr lang="en-US">
                  <a:solidFill>
                    <a:srgbClr val="FF0000"/>
                  </a:solidFill>
                  <a:latin typeface="Tahoma"/>
                  <a:cs typeface="Tahoma"/>
                </a:rPr>
                <a:t>X</a:t>
              </a:r>
              <a:endParaRPr lang="en-US">
                <a:latin typeface="Tahoma"/>
                <a:cs typeface="Tahoma"/>
              </a:endParaRPr>
            </a:p>
          </p:txBody>
        </p:sp>
        <p:sp>
          <p:nvSpPr>
            <p:cNvPr id="89102" name="Rectangle 20"/>
            <p:cNvSpPr>
              <a:spLocks noChangeArrowheads="1"/>
            </p:cNvSpPr>
            <p:nvPr/>
          </p:nvSpPr>
          <p:spPr bwMode="auto">
            <a:xfrm>
              <a:off x="230" y="3216"/>
              <a:ext cx="816" cy="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en-US" i="1">
                  <a:solidFill>
                    <a:srgbClr val="0000FF"/>
                  </a:solidFill>
                  <a:latin typeface="Tahoma"/>
                  <a:cs typeface="Tahoma"/>
                </a:rPr>
                <a:t>Client rejects since no active connection</a:t>
              </a:r>
              <a:endParaRPr lang="en-US">
                <a:solidFill>
                  <a:srgbClr val="0000FF"/>
                </a:solidFill>
                <a:latin typeface="Tahoma"/>
                <a:cs typeface="Tahoma"/>
              </a:endParaRPr>
            </a:p>
          </p:txBody>
        </p:sp>
      </p:gr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42</a:t>
            </a:fld>
            <a:endParaRPr lang="en-US"/>
          </a:p>
        </p:txBody>
      </p:sp>
    </p:spTree>
    <p:extLst>
      <p:ext uri="{BB962C8B-B14F-4D97-AF65-F5344CB8AC3E}">
        <p14:creationId xmlns:p14="http://schemas.microsoft.com/office/powerpoint/2010/main" val="406336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8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9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DoS</a:t>
            </a:r>
            <a:r>
              <a:rPr lang="en-US" dirty="0"/>
              <a:t>:  RST Injection</a:t>
            </a:r>
          </a:p>
        </p:txBody>
      </p:sp>
      <p:sp>
        <p:nvSpPr>
          <p:cNvPr id="33795"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dirty="0">
                <a:latin typeface="Tahoma" charset="0"/>
                <a:ea typeface="ＭＳ Ｐゴシック" charset="0"/>
                <a:cs typeface="ＭＳ Ｐゴシック" charset="0"/>
              </a:rPr>
              <a:t>Attacker sends a RST packet to an open socket at s</a:t>
            </a:r>
          </a:p>
          <a:p>
            <a:pPr lvl="1">
              <a:spcBef>
                <a:spcPts val="1776"/>
              </a:spcBef>
            </a:pPr>
            <a:r>
              <a:rPr lang="en-US" dirty="0">
                <a:latin typeface="Tahoma" charset="0"/>
                <a:ea typeface="ＭＳ Ｐゴシック" charset="0"/>
                <a:cs typeface="ＭＳ Ｐゴシック" charset="0"/>
              </a:rPr>
              <a:t>If correct SN</a:t>
            </a:r>
            <a:r>
              <a:rPr lang="en-US" baseline="-25000" dirty="0">
                <a:latin typeface="Tahoma" charset="0"/>
                <a:ea typeface="ＭＳ Ｐゴシック" charset="0"/>
                <a:cs typeface="ＭＳ Ｐゴシック" charset="0"/>
              </a:rPr>
              <a:t>S </a:t>
            </a:r>
            <a:r>
              <a:rPr lang="en-US" dirty="0">
                <a:latin typeface="Tahoma" charset="0"/>
                <a:ea typeface="ＭＳ Ｐゴシック" charset="0"/>
                <a:cs typeface="ＭＳ Ｐゴシック" charset="0"/>
              </a:rPr>
              <a:t>then connection will close   ⇒  </a:t>
            </a:r>
            <a:r>
              <a:rPr lang="en-US" dirty="0" err="1">
                <a:latin typeface="Tahoma" charset="0"/>
                <a:ea typeface="ＭＳ Ｐゴシック" charset="0"/>
                <a:cs typeface="ＭＳ Ｐゴシック" charset="0"/>
              </a:rPr>
              <a:t>DoS</a:t>
            </a:r>
            <a:endParaRPr lang="en-US" dirty="0">
              <a:latin typeface="Tahoma" charset="0"/>
              <a:ea typeface="ＭＳ Ｐゴシック" charset="0"/>
              <a:cs typeface="ＭＳ Ｐゴシック" charset="0"/>
            </a:endParaRPr>
          </a:p>
          <a:p>
            <a:pPr lvl="1">
              <a:spcBef>
                <a:spcPts val="1776"/>
              </a:spcBef>
            </a:pPr>
            <a:r>
              <a:rPr lang="en-US" dirty="0">
                <a:latin typeface="Tahoma" charset="0"/>
                <a:ea typeface="ＭＳ Ｐゴシック" charset="0"/>
              </a:rPr>
              <a:t>Naively, success prob. is  1/2</a:t>
            </a:r>
            <a:r>
              <a:rPr lang="en-US" baseline="30000" dirty="0">
                <a:latin typeface="Tahoma" charset="0"/>
                <a:ea typeface="ＭＳ Ｐゴシック" charset="0"/>
              </a:rPr>
              <a:t>32</a:t>
            </a:r>
            <a:r>
              <a:rPr lang="en-US" dirty="0">
                <a:latin typeface="Tahoma" charset="0"/>
                <a:ea typeface="ＭＳ Ｐゴシック" charset="0"/>
              </a:rPr>
              <a:t>   (32-bit seq. #</a:t>
            </a:r>
            <a:r>
              <a:rPr lang="en-US" altLang="ja-JP" dirty="0">
                <a:latin typeface="Tahoma" charset="0"/>
                <a:ea typeface="ＭＳ Ｐゴシック" charset="0"/>
              </a:rPr>
              <a:t>’</a:t>
            </a:r>
            <a:r>
              <a:rPr lang="en-US" dirty="0">
                <a:latin typeface="Tahoma" charset="0"/>
                <a:ea typeface="ＭＳ Ｐゴシック" charset="0"/>
              </a:rPr>
              <a:t>s).</a:t>
            </a:r>
          </a:p>
          <a:p>
            <a:pPr lvl="2" eaLnBrk="1" hangingPunct="1"/>
            <a:r>
              <a:rPr lang="en-US" dirty="0">
                <a:latin typeface="Tahoma" charset="0"/>
                <a:ea typeface="ＭＳ Ｐゴシック" charset="0"/>
              </a:rPr>
              <a:t>… but, many systems allow for a large window of acceptable seq. #</a:t>
            </a:r>
            <a:r>
              <a:rPr lang="en-US" altLang="ja-JP" dirty="0">
                <a:latin typeface="Tahoma" charset="0"/>
                <a:ea typeface="ＭＳ Ｐゴシック" charset="0"/>
              </a:rPr>
              <a:t>.   </a:t>
            </a:r>
            <a:r>
              <a:rPr lang="en-US" altLang="ja-JP" baseline="-25000" dirty="0">
                <a:latin typeface="Tahoma" charset="0"/>
                <a:ea typeface="ＭＳ Ｐゴシック" charset="0"/>
              </a:rPr>
              <a:t> </a:t>
            </a:r>
            <a:r>
              <a:rPr lang="en-US" altLang="ja-JP" dirty="0">
                <a:latin typeface="Tahoma" charset="0"/>
                <a:ea typeface="ＭＳ Ｐゴシック" charset="0"/>
              </a:rPr>
              <a:t> </a:t>
            </a:r>
            <a:r>
              <a:rPr lang="en-US" dirty="0">
                <a:latin typeface="Tahoma" charset="0"/>
                <a:ea typeface="ＭＳ Ｐゴシック" charset="0"/>
              </a:rPr>
              <a:t>Much higher success probability.</a:t>
            </a:r>
          </a:p>
          <a:p>
            <a:pPr lvl="1">
              <a:spcBef>
                <a:spcPts val="1776"/>
              </a:spcBef>
            </a:pPr>
            <a:r>
              <a:rPr lang="en-US" dirty="0">
                <a:latin typeface="Tahoma" charset="0"/>
                <a:ea typeface="ＭＳ Ｐゴシック" charset="0"/>
              </a:rPr>
              <a:t>Attacker can flood with RST packets until one works</a:t>
            </a:r>
          </a:p>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Most effective against long lived connections</a:t>
            </a:r>
          </a:p>
          <a:p>
            <a:pPr lvl="1"/>
            <a:r>
              <a:rPr lang="en-US" dirty="0">
                <a:latin typeface="Tahoma" charset="0"/>
                <a:ea typeface="ＭＳ Ｐゴシック" charset="0"/>
                <a:cs typeface="ＭＳ Ｐゴシック" charset="0"/>
              </a:rPr>
              <a:t>E.g. BGP</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43</a:t>
            </a:fld>
            <a:endParaRPr lang="en-US"/>
          </a:p>
        </p:txBody>
      </p:sp>
    </p:spTree>
    <p:extLst>
      <p:ext uri="{BB962C8B-B14F-4D97-AF65-F5344CB8AC3E}">
        <p14:creationId xmlns:p14="http://schemas.microsoft.com/office/powerpoint/2010/main" val="1000619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Threat: Data Injection</a:t>
            </a:r>
          </a:p>
        </p:txBody>
      </p:sp>
      <p:sp>
        <p:nvSpPr>
          <p:cNvPr id="1469443" name="Rectangle 3"/>
          <p:cNvSpPr>
            <a:spLocks noGrp="1" noChangeArrowheads="1"/>
          </p:cNvSpPr>
          <p:nvPr>
            <p:ph idx="1"/>
          </p:nvPr>
        </p:nvSpPr>
        <p:spPr>
          <a:xfrm>
            <a:off x="1725707" y="3810001"/>
            <a:ext cx="8727141" cy="2613585"/>
          </a:xfrm>
        </p:spPr>
        <p:txBody>
          <a:bodyPr>
            <a:normAutofit lnSpcReduction="10000"/>
          </a:bodyPr>
          <a:lstStyle/>
          <a:p>
            <a:pPr>
              <a:lnSpc>
                <a:spcPct val="90000"/>
              </a:lnSpc>
            </a:pPr>
            <a:r>
              <a:rPr lang="en-US" sz="2000" dirty="0"/>
              <a:t>What about </a:t>
            </a:r>
            <a:r>
              <a:rPr lang="en-US" sz="2000" dirty="0">
                <a:solidFill>
                  <a:srgbClr val="0000FF"/>
                </a:solidFill>
              </a:rPr>
              <a:t>inserting</a:t>
            </a:r>
            <a:r>
              <a:rPr lang="en-US" sz="2000" dirty="0"/>
              <a:t> </a:t>
            </a:r>
            <a:r>
              <a:rPr lang="en-US" sz="2000" dirty="0">
                <a:solidFill>
                  <a:srgbClr val="0000FF"/>
                </a:solidFill>
              </a:rPr>
              <a:t>data</a:t>
            </a:r>
            <a:r>
              <a:rPr lang="en-US" sz="2000" dirty="0"/>
              <a:t> rather than disrupting a connection?</a:t>
            </a:r>
          </a:p>
          <a:p>
            <a:pPr marL="561975" lvl="1">
              <a:lnSpc>
                <a:spcPct val="90000"/>
              </a:lnSpc>
            </a:pPr>
            <a:r>
              <a:rPr lang="en-US" sz="1800" dirty="0">
                <a:ea typeface="Arial" charset="0"/>
              </a:rPr>
              <a:t>Again, all that</a:t>
            </a:r>
            <a:r>
              <a:rPr lang="en-US" altLang="ja-JP" sz="1800" dirty="0">
                <a:ea typeface="Arial" charset="0"/>
              </a:rPr>
              <a:t>’</a:t>
            </a:r>
            <a:r>
              <a:rPr lang="en-US" sz="1800" dirty="0">
                <a:ea typeface="Arial" charset="0"/>
              </a:rPr>
              <a:t>s required is attacker knows correct ports, seq. numbers</a:t>
            </a:r>
          </a:p>
          <a:p>
            <a:pPr marL="561975" lvl="1">
              <a:lnSpc>
                <a:spcPct val="90000"/>
              </a:lnSpc>
            </a:pPr>
            <a:r>
              <a:rPr lang="en-US" sz="1800" dirty="0">
                <a:ea typeface="Arial" charset="0"/>
              </a:rPr>
              <a:t>Receiver B is </a:t>
            </a:r>
            <a:r>
              <a:rPr lang="en-US" sz="1800" i="1" dirty="0">
                <a:ea typeface="Arial" charset="0"/>
              </a:rPr>
              <a:t>not any wiser!</a:t>
            </a:r>
            <a:endParaRPr lang="en-US" sz="1800" dirty="0">
              <a:ea typeface="Arial" charset="0"/>
            </a:endParaRPr>
          </a:p>
          <a:p>
            <a:pPr>
              <a:lnSpc>
                <a:spcPct val="90000"/>
              </a:lnSpc>
              <a:buClr>
                <a:schemeClr val="tx2"/>
              </a:buClr>
            </a:pPr>
            <a:r>
              <a:rPr lang="en-US" sz="2000" dirty="0"/>
              <a:t>Termed TCP </a:t>
            </a:r>
            <a:r>
              <a:rPr lang="en-US" sz="2000" dirty="0">
                <a:solidFill>
                  <a:srgbClr val="0000FF"/>
                </a:solidFill>
              </a:rPr>
              <a:t>connection hijacking</a:t>
            </a:r>
            <a:r>
              <a:rPr lang="en-US" sz="2000" dirty="0"/>
              <a:t> (or </a:t>
            </a:r>
            <a:r>
              <a:rPr lang="en-US" altLang="ja-JP" sz="2000" dirty="0"/>
              <a:t>“</a:t>
            </a:r>
            <a:r>
              <a:rPr lang="en-US" sz="2000" i="1" dirty="0"/>
              <a:t>session hijacking”</a:t>
            </a:r>
            <a:r>
              <a:rPr lang="en-US" sz="2000" dirty="0"/>
              <a:t>)</a:t>
            </a:r>
          </a:p>
          <a:p>
            <a:pPr marL="561975" lvl="1">
              <a:lnSpc>
                <a:spcPct val="90000"/>
              </a:lnSpc>
              <a:buClr>
                <a:schemeClr val="tx2"/>
              </a:buClr>
            </a:pPr>
            <a:r>
              <a:rPr lang="en-US" sz="1800" dirty="0">
                <a:ea typeface="Arial" charset="0"/>
              </a:rPr>
              <a:t>A general means to take over an already-established connection!</a:t>
            </a:r>
          </a:p>
          <a:p>
            <a:pPr>
              <a:lnSpc>
                <a:spcPct val="90000"/>
              </a:lnSpc>
            </a:pPr>
            <a:r>
              <a:rPr lang="en-US" sz="2000" dirty="0">
                <a:solidFill>
                  <a:srgbClr val="FF0000"/>
                </a:solidFill>
              </a:rPr>
              <a:t>We are toast if an attacker can see our TCP traffic!</a:t>
            </a:r>
          </a:p>
          <a:p>
            <a:pPr marL="561975" lvl="1">
              <a:lnSpc>
                <a:spcPct val="90000"/>
              </a:lnSpc>
              <a:buClr>
                <a:schemeClr val="tx2"/>
              </a:buClr>
            </a:pPr>
            <a:r>
              <a:rPr lang="en-US" sz="1800" dirty="0">
                <a:ea typeface="Arial" charset="0"/>
              </a:rPr>
              <a:t>Because then they immediately know the </a:t>
            </a:r>
            <a:r>
              <a:rPr lang="en-US" sz="1800" dirty="0">
                <a:solidFill>
                  <a:schemeClr val="accent5"/>
                </a:solidFill>
                <a:ea typeface="Arial" charset="0"/>
              </a:rPr>
              <a:t>port </a:t>
            </a:r>
            <a:r>
              <a:rPr lang="en-US" sz="1800" dirty="0">
                <a:ea typeface="Arial" charset="0"/>
              </a:rPr>
              <a:t>&amp; </a:t>
            </a:r>
            <a:r>
              <a:rPr lang="en-US" sz="1800" dirty="0">
                <a:solidFill>
                  <a:srgbClr val="F7901E"/>
                </a:solidFill>
                <a:ea typeface="Arial" charset="0"/>
              </a:rPr>
              <a:t>sequence numbers</a:t>
            </a:r>
            <a:endParaRPr lang="en-US" sz="1800" b="1" dirty="0">
              <a:solidFill>
                <a:srgbClr val="F7901E"/>
              </a:solidFill>
              <a:ea typeface="Arial" charset="0"/>
            </a:endParaRPr>
          </a:p>
        </p:txBody>
      </p:sp>
      <p:sp>
        <p:nvSpPr>
          <p:cNvPr id="91140" name="Line 4"/>
          <p:cNvSpPr>
            <a:spLocks noChangeShapeType="1"/>
          </p:cNvSpPr>
          <p:nvPr/>
        </p:nvSpPr>
        <p:spPr bwMode="auto">
          <a:xfrm flipV="1">
            <a:off x="3568700" y="1758951"/>
            <a:ext cx="287338" cy="1603375"/>
          </a:xfrm>
          <a:prstGeom prst="line">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91141" name="Line 5"/>
          <p:cNvSpPr>
            <a:spLocks noChangeShapeType="1"/>
          </p:cNvSpPr>
          <p:nvPr/>
        </p:nvSpPr>
        <p:spPr bwMode="auto">
          <a:xfrm>
            <a:off x="4086225" y="1776413"/>
            <a:ext cx="300038" cy="1574800"/>
          </a:xfrm>
          <a:prstGeom prst="line">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91142" name="Line 6"/>
          <p:cNvSpPr>
            <a:spLocks noChangeShapeType="1"/>
          </p:cNvSpPr>
          <p:nvPr/>
        </p:nvSpPr>
        <p:spPr bwMode="auto">
          <a:xfrm flipV="1">
            <a:off x="4678363" y="1773238"/>
            <a:ext cx="457200" cy="1600200"/>
          </a:xfrm>
          <a:prstGeom prst="line">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91143" name="Line 7"/>
          <p:cNvSpPr>
            <a:spLocks noChangeShapeType="1"/>
          </p:cNvSpPr>
          <p:nvPr/>
        </p:nvSpPr>
        <p:spPr bwMode="auto">
          <a:xfrm flipV="1">
            <a:off x="5210175" y="1768476"/>
            <a:ext cx="469900" cy="1598613"/>
          </a:xfrm>
          <a:prstGeom prst="line">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91144" name="Text Box 8"/>
          <p:cNvSpPr txBox="1">
            <a:spLocks noChangeArrowheads="1"/>
          </p:cNvSpPr>
          <p:nvPr/>
        </p:nvSpPr>
        <p:spPr bwMode="auto">
          <a:xfrm rot="-4794570">
            <a:off x="3099386" y="2362170"/>
            <a:ext cx="6465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latin typeface="Tahoma"/>
                <a:cs typeface="Tahoma"/>
              </a:rPr>
              <a:t>SYN</a:t>
            </a:r>
          </a:p>
        </p:txBody>
      </p:sp>
      <p:sp>
        <p:nvSpPr>
          <p:cNvPr id="91145" name="Text Box 9"/>
          <p:cNvSpPr txBox="1">
            <a:spLocks noChangeArrowheads="1"/>
          </p:cNvSpPr>
          <p:nvPr/>
        </p:nvSpPr>
        <p:spPr bwMode="auto">
          <a:xfrm rot="4712803">
            <a:off x="3853942" y="2355821"/>
            <a:ext cx="118529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latin typeface="Tahoma"/>
                <a:cs typeface="Tahoma"/>
              </a:rPr>
              <a:t>SYN ACK</a:t>
            </a:r>
          </a:p>
        </p:txBody>
      </p:sp>
      <p:sp>
        <p:nvSpPr>
          <p:cNvPr id="91146" name="Text Box 10"/>
          <p:cNvSpPr txBox="1">
            <a:spLocks noChangeArrowheads="1"/>
          </p:cNvSpPr>
          <p:nvPr/>
        </p:nvSpPr>
        <p:spPr bwMode="auto">
          <a:xfrm rot="-4355001">
            <a:off x="4507598" y="2133571"/>
            <a:ext cx="6463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latin typeface="Tahoma"/>
                <a:cs typeface="Tahoma"/>
              </a:rPr>
              <a:t>ACK</a:t>
            </a:r>
          </a:p>
        </p:txBody>
      </p:sp>
      <p:sp>
        <p:nvSpPr>
          <p:cNvPr id="91147" name="Text Box 11"/>
          <p:cNvSpPr txBox="1">
            <a:spLocks noChangeArrowheads="1"/>
          </p:cNvSpPr>
          <p:nvPr/>
        </p:nvSpPr>
        <p:spPr bwMode="auto">
          <a:xfrm rot="-4396192">
            <a:off x="4896210" y="2378046"/>
            <a:ext cx="71365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latin typeface="Tahoma"/>
                <a:cs typeface="Tahoma"/>
              </a:rPr>
              <a:t>Data</a:t>
            </a:r>
          </a:p>
        </p:txBody>
      </p:sp>
      <p:sp>
        <p:nvSpPr>
          <p:cNvPr id="91148" name="Line 15"/>
          <p:cNvSpPr>
            <a:spLocks noChangeShapeType="1"/>
          </p:cNvSpPr>
          <p:nvPr/>
        </p:nvSpPr>
        <p:spPr bwMode="auto">
          <a:xfrm>
            <a:off x="5803901" y="1770064"/>
            <a:ext cx="379413" cy="1584325"/>
          </a:xfrm>
          <a:prstGeom prst="line">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91149" name="Line 16"/>
          <p:cNvSpPr>
            <a:spLocks noChangeShapeType="1"/>
          </p:cNvSpPr>
          <p:nvPr/>
        </p:nvSpPr>
        <p:spPr bwMode="auto">
          <a:xfrm flipV="1">
            <a:off x="3351214" y="1739900"/>
            <a:ext cx="4022725" cy="317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91150" name="Line 17"/>
          <p:cNvSpPr>
            <a:spLocks noChangeShapeType="1"/>
          </p:cNvSpPr>
          <p:nvPr/>
        </p:nvSpPr>
        <p:spPr bwMode="auto">
          <a:xfrm flipV="1">
            <a:off x="3351214" y="3352800"/>
            <a:ext cx="4022725" cy="15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91151" name="Text Box 18"/>
          <p:cNvSpPr txBox="1">
            <a:spLocks noChangeArrowheads="1"/>
          </p:cNvSpPr>
          <p:nvPr/>
        </p:nvSpPr>
        <p:spPr bwMode="auto">
          <a:xfrm rot="4676639">
            <a:off x="5858561" y="2366933"/>
            <a:ext cx="6463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latin typeface="Tahoma"/>
                <a:cs typeface="Tahoma"/>
              </a:rPr>
              <a:t>ACK</a:t>
            </a:r>
          </a:p>
        </p:txBody>
      </p:sp>
      <p:sp>
        <p:nvSpPr>
          <p:cNvPr id="91152" name="Line 19"/>
          <p:cNvSpPr>
            <a:spLocks noChangeShapeType="1"/>
          </p:cNvSpPr>
          <p:nvPr/>
        </p:nvSpPr>
        <p:spPr bwMode="auto">
          <a:xfrm>
            <a:off x="4651375" y="3594100"/>
            <a:ext cx="1779588" cy="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91153" name="Text Box 20"/>
          <p:cNvSpPr txBox="1">
            <a:spLocks noChangeArrowheads="1"/>
          </p:cNvSpPr>
          <p:nvPr/>
        </p:nvSpPr>
        <p:spPr bwMode="auto">
          <a:xfrm>
            <a:off x="4028406" y="3394353"/>
            <a:ext cx="6299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b="0">
                <a:latin typeface="Tahoma"/>
                <a:cs typeface="Tahoma"/>
              </a:rPr>
              <a:t>time</a:t>
            </a:r>
            <a:endParaRPr lang="en-US" sz="2400" b="0">
              <a:latin typeface="Tahoma"/>
              <a:cs typeface="Tahoma"/>
            </a:endParaRPr>
          </a:p>
        </p:txBody>
      </p:sp>
      <p:sp>
        <p:nvSpPr>
          <p:cNvPr id="91154" name="Text Box 21"/>
          <p:cNvSpPr txBox="1">
            <a:spLocks noChangeArrowheads="1"/>
          </p:cNvSpPr>
          <p:nvPr/>
        </p:nvSpPr>
        <p:spPr bwMode="auto">
          <a:xfrm>
            <a:off x="2889588" y="3104507"/>
            <a:ext cx="3692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2400" b="0">
                <a:latin typeface="Tahoma"/>
                <a:cs typeface="Tahoma"/>
              </a:rPr>
              <a:t>A</a:t>
            </a:r>
          </a:p>
        </p:txBody>
      </p:sp>
      <p:sp>
        <p:nvSpPr>
          <p:cNvPr id="91155" name="Text Box 22"/>
          <p:cNvSpPr txBox="1">
            <a:spLocks noChangeArrowheads="1"/>
          </p:cNvSpPr>
          <p:nvPr/>
        </p:nvSpPr>
        <p:spPr bwMode="auto">
          <a:xfrm>
            <a:off x="2839572" y="1566219"/>
            <a:ext cx="36605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2400" b="0">
                <a:latin typeface="Tahoma"/>
                <a:cs typeface="Tahoma"/>
              </a:rPr>
              <a:t>B</a:t>
            </a:r>
          </a:p>
        </p:txBody>
      </p:sp>
      <p:sp>
        <p:nvSpPr>
          <p:cNvPr id="91156" name="Oval 23"/>
          <p:cNvSpPr>
            <a:spLocks noChangeArrowheads="1"/>
          </p:cNvSpPr>
          <p:nvPr/>
        </p:nvSpPr>
        <p:spPr bwMode="auto">
          <a:xfrm>
            <a:off x="6343650" y="3105150"/>
            <a:ext cx="82550" cy="84138"/>
          </a:xfrm>
          <a:prstGeom prst="ellipse">
            <a:avLst/>
          </a:prstGeom>
          <a:solidFill>
            <a:schemeClr val="tx1"/>
          </a:solidFill>
          <a:ln w="9525">
            <a:solidFill>
              <a:schemeClr val="tx1"/>
            </a:solidFill>
            <a:round/>
            <a:headEnd/>
            <a:tailEnd/>
          </a:ln>
        </p:spPr>
        <p:txBody>
          <a:bodyPr wrap="none" anchor="ctr"/>
          <a:lstStyle/>
          <a:p>
            <a:pPr algn="r"/>
            <a:endParaRPr lang="en-US">
              <a:latin typeface="Tahoma"/>
              <a:cs typeface="Tahoma"/>
            </a:endParaRPr>
          </a:p>
        </p:txBody>
      </p:sp>
      <p:sp>
        <p:nvSpPr>
          <p:cNvPr id="91157" name="Oval 24"/>
          <p:cNvSpPr>
            <a:spLocks noChangeArrowheads="1"/>
          </p:cNvSpPr>
          <p:nvPr/>
        </p:nvSpPr>
        <p:spPr bwMode="auto">
          <a:xfrm>
            <a:off x="6550026" y="3113089"/>
            <a:ext cx="80963" cy="84137"/>
          </a:xfrm>
          <a:prstGeom prst="ellipse">
            <a:avLst/>
          </a:prstGeom>
          <a:solidFill>
            <a:schemeClr val="tx1"/>
          </a:solidFill>
          <a:ln w="9525">
            <a:solidFill>
              <a:schemeClr val="tx1"/>
            </a:solidFill>
            <a:round/>
            <a:headEnd/>
            <a:tailEnd/>
          </a:ln>
        </p:spPr>
        <p:txBody>
          <a:bodyPr wrap="none" anchor="ctr"/>
          <a:lstStyle/>
          <a:p>
            <a:pPr algn="r"/>
            <a:endParaRPr lang="en-US">
              <a:latin typeface="Tahoma"/>
              <a:cs typeface="Tahoma"/>
            </a:endParaRPr>
          </a:p>
        </p:txBody>
      </p:sp>
      <p:sp>
        <p:nvSpPr>
          <p:cNvPr id="91158" name="Oval 25"/>
          <p:cNvSpPr>
            <a:spLocks noChangeArrowheads="1"/>
          </p:cNvSpPr>
          <p:nvPr/>
        </p:nvSpPr>
        <p:spPr bwMode="auto">
          <a:xfrm>
            <a:off x="6765926" y="3105150"/>
            <a:ext cx="80963" cy="84138"/>
          </a:xfrm>
          <a:prstGeom prst="ellipse">
            <a:avLst/>
          </a:prstGeom>
          <a:solidFill>
            <a:schemeClr val="tx1"/>
          </a:solidFill>
          <a:ln w="9525">
            <a:solidFill>
              <a:schemeClr val="tx1"/>
            </a:solidFill>
            <a:round/>
            <a:headEnd/>
            <a:tailEnd/>
          </a:ln>
        </p:spPr>
        <p:txBody>
          <a:bodyPr wrap="none" anchor="ctr"/>
          <a:lstStyle/>
          <a:p>
            <a:pPr algn="r"/>
            <a:endParaRPr lang="en-US">
              <a:latin typeface="Tahoma"/>
              <a:cs typeface="Tahoma"/>
            </a:endParaRPr>
          </a:p>
        </p:txBody>
      </p:sp>
      <p:sp>
        <p:nvSpPr>
          <p:cNvPr id="91159" name="Line 26"/>
          <p:cNvSpPr>
            <a:spLocks noChangeShapeType="1"/>
          </p:cNvSpPr>
          <p:nvPr/>
        </p:nvSpPr>
        <p:spPr bwMode="auto">
          <a:xfrm flipV="1">
            <a:off x="7373938" y="3354389"/>
            <a:ext cx="2741612" cy="15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91160" name="Line 27"/>
          <p:cNvSpPr>
            <a:spLocks noChangeShapeType="1"/>
          </p:cNvSpPr>
          <p:nvPr/>
        </p:nvSpPr>
        <p:spPr bwMode="auto">
          <a:xfrm flipV="1">
            <a:off x="7373938" y="1736725"/>
            <a:ext cx="2741612" cy="15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grpSp>
        <p:nvGrpSpPr>
          <p:cNvPr id="1469474" name="Group 34"/>
          <p:cNvGrpSpPr>
            <a:grpSpLocks/>
          </p:cNvGrpSpPr>
          <p:nvPr/>
        </p:nvGrpSpPr>
        <p:grpSpPr bwMode="auto">
          <a:xfrm>
            <a:off x="7234238" y="1765300"/>
            <a:ext cx="628650" cy="2120900"/>
            <a:chOff x="3597" y="1112"/>
            <a:chExt cx="396" cy="1336"/>
          </a:xfrm>
        </p:grpSpPr>
        <p:sp>
          <p:nvSpPr>
            <p:cNvPr id="91165" name="Line 28"/>
            <p:cNvSpPr>
              <a:spLocks noChangeShapeType="1"/>
            </p:cNvSpPr>
            <p:nvPr/>
          </p:nvSpPr>
          <p:spPr bwMode="auto">
            <a:xfrm flipV="1">
              <a:off x="3600" y="1112"/>
              <a:ext cx="393" cy="1336"/>
            </a:xfrm>
            <a:prstGeom prst="line">
              <a:avLst/>
            </a:prstGeom>
            <a:noFill/>
            <a:ln w="19050">
              <a:solidFill>
                <a:srgbClr val="FF0000"/>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91166" name="Text Box 29"/>
            <p:cNvSpPr txBox="1">
              <a:spLocks noChangeArrowheads="1"/>
            </p:cNvSpPr>
            <p:nvPr/>
          </p:nvSpPr>
          <p:spPr bwMode="auto">
            <a:xfrm rot="17203808">
              <a:off x="3274" y="1458"/>
              <a:ext cx="898" cy="252"/>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solidFill>
                    <a:srgbClr val="FF0000"/>
                  </a:solidFill>
                  <a:latin typeface="Tahoma"/>
                  <a:cs typeface="Tahoma"/>
                </a:rPr>
                <a:t>Nasty Data</a:t>
              </a:r>
            </a:p>
          </p:txBody>
        </p:sp>
      </p:grpSp>
      <p:grpSp>
        <p:nvGrpSpPr>
          <p:cNvPr id="1469475" name="Group 35"/>
          <p:cNvGrpSpPr>
            <a:grpSpLocks/>
          </p:cNvGrpSpPr>
          <p:nvPr/>
        </p:nvGrpSpPr>
        <p:grpSpPr bwMode="auto">
          <a:xfrm>
            <a:off x="7778750" y="1722439"/>
            <a:ext cx="623888" cy="2163763"/>
            <a:chOff x="3940" y="1085"/>
            <a:chExt cx="393" cy="1363"/>
          </a:xfrm>
        </p:grpSpPr>
        <p:sp>
          <p:nvSpPr>
            <p:cNvPr id="91163" name="Line 32"/>
            <p:cNvSpPr>
              <a:spLocks noChangeShapeType="1"/>
            </p:cNvSpPr>
            <p:nvPr/>
          </p:nvSpPr>
          <p:spPr bwMode="auto">
            <a:xfrm flipV="1">
              <a:off x="3984" y="1112"/>
              <a:ext cx="349" cy="1336"/>
            </a:xfrm>
            <a:prstGeom prst="line">
              <a:avLst/>
            </a:prstGeom>
            <a:noFill/>
            <a:ln w="19050">
              <a:solidFill>
                <a:srgbClr val="FF0000"/>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91164" name="Text Box 33"/>
            <p:cNvSpPr txBox="1">
              <a:spLocks noChangeArrowheads="1"/>
            </p:cNvSpPr>
            <p:nvPr/>
          </p:nvSpPr>
          <p:spPr bwMode="auto">
            <a:xfrm rot="17203808">
              <a:off x="3573" y="1452"/>
              <a:ext cx="986" cy="252"/>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solidFill>
                    <a:srgbClr val="FF0000"/>
                  </a:solidFill>
                  <a:latin typeface="Tahoma"/>
                  <a:cs typeface="Tahoma"/>
                </a:rPr>
                <a:t>Nasty Data2</a:t>
              </a:r>
            </a:p>
          </p:txBody>
        </p:sp>
      </p:gr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44</a:t>
            </a:fld>
            <a:endParaRPr lang="en-US"/>
          </a:p>
        </p:txBody>
      </p:sp>
    </p:spTree>
    <p:extLst>
      <p:ext uri="{BB962C8B-B14F-4D97-AF65-F5344CB8AC3E}">
        <p14:creationId xmlns:p14="http://schemas.microsoft.com/office/powerpoint/2010/main" val="2584624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9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9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69474"/>
                                        </p:tgtEl>
                                        <p:attrNameLst>
                                          <p:attrName>style.visibility</p:attrName>
                                        </p:attrNameLst>
                                      </p:cBhvr>
                                      <p:to>
                                        <p:strVal val="visible"/>
                                      </p:to>
                                    </p:set>
                                    <p:anim calcmode="lin" valueType="num">
                                      <p:cBhvr additive="base">
                                        <p:cTn id="13" dur="1000" fill="hold"/>
                                        <p:tgtEl>
                                          <p:spTgt spid="1469474"/>
                                        </p:tgtEl>
                                        <p:attrNameLst>
                                          <p:attrName>ppt_x</p:attrName>
                                        </p:attrNameLst>
                                      </p:cBhvr>
                                      <p:tavLst>
                                        <p:tav tm="0">
                                          <p:val>
                                            <p:strVal val="#ppt_x"/>
                                          </p:val>
                                        </p:tav>
                                        <p:tav tm="100000">
                                          <p:val>
                                            <p:strVal val="#ppt_x"/>
                                          </p:val>
                                        </p:tav>
                                      </p:tavLst>
                                    </p:anim>
                                    <p:anim calcmode="lin" valueType="num">
                                      <p:cBhvr additive="base">
                                        <p:cTn id="14" dur="1000" fill="hold"/>
                                        <p:tgtEl>
                                          <p:spTgt spid="14694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69475"/>
                                        </p:tgtEl>
                                        <p:attrNameLst>
                                          <p:attrName>style.visibility</p:attrName>
                                        </p:attrNameLst>
                                      </p:cBhvr>
                                      <p:to>
                                        <p:strVal val="visible"/>
                                      </p:to>
                                    </p:set>
                                    <p:anim calcmode="lin" valueType="num">
                                      <p:cBhvr additive="base">
                                        <p:cTn id="19" dur="1000" fill="hold"/>
                                        <p:tgtEl>
                                          <p:spTgt spid="1469475"/>
                                        </p:tgtEl>
                                        <p:attrNameLst>
                                          <p:attrName>ppt_x</p:attrName>
                                        </p:attrNameLst>
                                      </p:cBhvr>
                                      <p:tavLst>
                                        <p:tav tm="0">
                                          <p:val>
                                            <p:strVal val="#ppt_x"/>
                                          </p:val>
                                        </p:tav>
                                        <p:tav tm="100000">
                                          <p:val>
                                            <p:strVal val="#ppt_x"/>
                                          </p:val>
                                        </p:tav>
                                      </p:tavLst>
                                    </p:anim>
                                    <p:anim calcmode="lin" valueType="num">
                                      <p:cBhvr additive="base">
                                        <p:cTn id="20" dur="1000" fill="hold"/>
                                        <p:tgtEl>
                                          <p:spTgt spid="1469475"/>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46944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469443">
                                            <p:txEl>
                                              <p:pRg st="2" end="2"/>
                                            </p:txEl>
                                          </p:spTgt>
                                        </p:tgtEl>
                                        <p:attrNameLst>
                                          <p:attrName>ppt_c</p:attrName>
                                        </p:attrNameLst>
                                      </p:cBhvr>
                                      <p:to>
                                        <a:schemeClr val="bg2"/>
                                      </p:to>
                                    </p:animClr>
                                  </p:subTnLst>
                                </p:cTn>
                              </p:par>
                              <p:par>
                                <p:cTn id="23" presetID="1" presetClass="entr" presetSubtype="0" fill="hold" grpId="1" nodeType="withEffect">
                                  <p:stCondLst>
                                    <p:cond delay="0"/>
                                  </p:stCondLst>
                                  <p:childTnLst>
                                    <p:set>
                                      <p:cBhvr>
                                        <p:cTn id="24" dur="1" fill="hold">
                                          <p:stCondLst>
                                            <p:cond delay="0"/>
                                          </p:stCondLst>
                                        </p:cTn>
                                        <p:tgtEl>
                                          <p:spTgt spid="146944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69443">
                                            <p:txEl>
                                              <p:pRg st="0" end="0"/>
                                            </p:txEl>
                                          </p:spTgt>
                                        </p:tgtEl>
                                        <p:attrNameLst>
                                          <p:attrName>ppt_c</p:attrName>
                                        </p:attrNameLst>
                                      </p:cBhvr>
                                      <p:to>
                                        <a:schemeClr val="bg2"/>
                                      </p:to>
                                    </p:animClr>
                                  </p:subTnLst>
                                </p:cTn>
                              </p:par>
                              <p:par>
                                <p:cTn id="25" presetID="1" presetClass="entr" presetSubtype="0" fill="hold" grpId="1" nodeType="withEffect">
                                  <p:stCondLst>
                                    <p:cond delay="0"/>
                                  </p:stCondLst>
                                  <p:childTnLst>
                                    <p:set>
                                      <p:cBhvr>
                                        <p:cTn id="26" dur="1" fill="hold">
                                          <p:stCondLst>
                                            <p:cond delay="0"/>
                                          </p:stCondLst>
                                        </p:cTn>
                                        <p:tgtEl>
                                          <p:spTgt spid="146944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469443">
                                            <p:txEl>
                                              <p:pRg st="1" end="1"/>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6944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469443">
                                            <p:txEl>
                                              <p:pRg st="3" end="3"/>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146944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469443">
                                            <p:txEl>
                                              <p:pRg st="4" end="4"/>
                                            </p:txEl>
                                          </p:spTgt>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69443">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69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9443" grpId="0" build="p"/>
      <p:bldP spid="1469443" grpI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Data Injection</a:t>
            </a:r>
          </a:p>
        </p:txBody>
      </p:sp>
      <p:sp>
        <p:nvSpPr>
          <p:cNvPr id="93187" name="Line 3"/>
          <p:cNvSpPr>
            <a:spLocks noChangeShapeType="1"/>
          </p:cNvSpPr>
          <p:nvPr/>
        </p:nvSpPr>
        <p:spPr bwMode="auto">
          <a:xfrm>
            <a:off x="3382964" y="1746250"/>
            <a:ext cx="46037"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3188" name="Text Box 4"/>
          <p:cNvSpPr txBox="1">
            <a:spLocks noChangeArrowheads="1"/>
          </p:cNvSpPr>
          <p:nvPr/>
        </p:nvSpPr>
        <p:spPr bwMode="auto">
          <a:xfrm>
            <a:off x="1818700" y="1143000"/>
            <a:ext cx="3568265"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00FF"/>
                </a:solidFill>
                <a:latin typeface="Tahoma"/>
                <a:cs typeface="Tahoma"/>
              </a:rPr>
              <a:t>Client (initiator)</a:t>
            </a:r>
            <a:br>
              <a:rPr lang="en-US" sz="1800" dirty="0">
                <a:solidFill>
                  <a:srgbClr val="0000FF"/>
                </a:solidFill>
                <a:latin typeface="Tahoma"/>
                <a:cs typeface="Tahoma"/>
              </a:rPr>
            </a:br>
            <a:r>
              <a:rPr lang="en-US" sz="1800" dirty="0">
                <a:solidFill>
                  <a:schemeClr val="tx1">
                    <a:lumMod val="75000"/>
                    <a:lumOff val="25000"/>
                  </a:schemeClr>
                </a:solidFill>
                <a:latin typeface="Tahoma"/>
                <a:cs typeface="Tahoma"/>
              </a:rPr>
              <a:t>IP address 1.2.1.2, port 3344</a:t>
            </a:r>
          </a:p>
        </p:txBody>
      </p:sp>
      <p:sp>
        <p:nvSpPr>
          <p:cNvPr id="93189" name="Text Box 5"/>
          <p:cNvSpPr txBox="1">
            <a:spLocks noChangeArrowheads="1"/>
          </p:cNvSpPr>
          <p:nvPr/>
        </p:nvSpPr>
        <p:spPr bwMode="auto">
          <a:xfrm>
            <a:off x="7246972" y="1143000"/>
            <a:ext cx="3278121"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8000"/>
                </a:solidFill>
                <a:latin typeface="Tahoma"/>
                <a:cs typeface="Tahoma"/>
              </a:rPr>
              <a:t>Server</a:t>
            </a:r>
            <a:br>
              <a:rPr lang="en-US" sz="1800" dirty="0">
                <a:latin typeface="Tahoma"/>
                <a:cs typeface="Tahoma"/>
              </a:rPr>
            </a:br>
            <a:r>
              <a:rPr lang="en-US" sz="1800" dirty="0">
                <a:solidFill>
                  <a:schemeClr val="tx1">
                    <a:lumMod val="75000"/>
                    <a:lumOff val="25000"/>
                  </a:schemeClr>
                </a:solidFill>
                <a:latin typeface="Tahoma"/>
                <a:cs typeface="Tahoma"/>
              </a:rPr>
              <a:t>IP address 9.8.7.6, port 80</a:t>
            </a:r>
            <a:endParaRPr lang="en-US" sz="1800" dirty="0">
              <a:solidFill>
                <a:schemeClr val="bg1"/>
              </a:solidFill>
              <a:latin typeface="Tahoma"/>
              <a:cs typeface="Tahoma"/>
            </a:endParaRPr>
          </a:p>
        </p:txBody>
      </p:sp>
      <p:sp>
        <p:nvSpPr>
          <p:cNvPr id="93190" name="Line 6"/>
          <p:cNvSpPr>
            <a:spLocks noChangeShapeType="1"/>
          </p:cNvSpPr>
          <p:nvPr/>
        </p:nvSpPr>
        <p:spPr bwMode="auto">
          <a:xfrm>
            <a:off x="9067800" y="1746250"/>
            <a:ext cx="0"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grpSp>
        <p:nvGrpSpPr>
          <p:cNvPr id="93191" name="Group 7"/>
          <p:cNvGrpSpPr>
            <a:grpSpLocks/>
          </p:cNvGrpSpPr>
          <p:nvPr/>
        </p:nvGrpSpPr>
        <p:grpSpPr bwMode="auto">
          <a:xfrm>
            <a:off x="3352800" y="2587626"/>
            <a:ext cx="5689600" cy="841375"/>
            <a:chOff x="1168" y="2686"/>
            <a:chExt cx="3584" cy="530"/>
          </a:xfrm>
        </p:grpSpPr>
        <p:sp>
          <p:nvSpPr>
            <p:cNvPr id="93198" name="Line 8"/>
            <p:cNvSpPr>
              <a:spLocks noChangeShapeType="1"/>
            </p:cNvSpPr>
            <p:nvPr/>
          </p:nvSpPr>
          <p:spPr bwMode="auto">
            <a:xfrm>
              <a:off x="1168" y="2828"/>
              <a:ext cx="3584" cy="388"/>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3199" name="Text Box 9"/>
            <p:cNvSpPr txBox="1">
              <a:spLocks noChangeArrowheads="1"/>
            </p:cNvSpPr>
            <p:nvPr/>
          </p:nvSpPr>
          <p:spPr bwMode="auto">
            <a:xfrm rot="357583">
              <a:off x="1492" y="2686"/>
              <a:ext cx="3038"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0000FF"/>
                  </a:solidFill>
                  <a:latin typeface="Tahoma"/>
                  <a:cs typeface="Tahoma"/>
                </a:rPr>
                <a:t>SrcA</a:t>
              </a:r>
              <a:r>
                <a:rPr lang="en-US" sz="1400" dirty="0">
                  <a:solidFill>
                    <a:srgbClr val="0000FF"/>
                  </a:solidFill>
                  <a:latin typeface="Tahoma"/>
                  <a:cs typeface="Tahoma"/>
                </a:rPr>
                <a:t>=1.2.1.2, </a:t>
              </a:r>
              <a:r>
                <a:rPr lang="en-US" sz="1400" dirty="0" err="1">
                  <a:solidFill>
                    <a:srgbClr val="0000FF"/>
                  </a:solidFill>
                  <a:latin typeface="Tahoma"/>
                  <a:cs typeface="Tahoma"/>
                </a:rPr>
                <a:t>SrcP</a:t>
              </a:r>
              <a:r>
                <a:rPr lang="en-US" sz="1400" dirty="0">
                  <a:solidFill>
                    <a:srgbClr val="0000FF"/>
                  </a:solidFill>
                  <a:latin typeface="Tahoma"/>
                  <a:cs typeface="Tahoma"/>
                </a:rPr>
                <a:t>=3344, </a:t>
              </a:r>
              <a:r>
                <a:rPr lang="en-US" sz="1400" dirty="0" err="1">
                  <a:solidFill>
                    <a:srgbClr val="0000FF"/>
                  </a:solidFill>
                  <a:latin typeface="Tahoma"/>
                  <a:cs typeface="Tahoma"/>
                </a:rPr>
                <a:t>DstA</a:t>
              </a:r>
              <a:r>
                <a:rPr lang="en-US" sz="1400" dirty="0">
                  <a:solidFill>
                    <a:srgbClr val="0000FF"/>
                  </a:solidFill>
                  <a:latin typeface="Tahoma"/>
                  <a:cs typeface="Tahoma"/>
                </a:rPr>
                <a:t>=9.8.7.6, </a:t>
              </a:r>
              <a:r>
                <a:rPr lang="en-US" sz="1400" dirty="0" err="1">
                  <a:solidFill>
                    <a:srgbClr val="0000FF"/>
                  </a:solidFill>
                  <a:latin typeface="Tahoma"/>
                  <a:cs typeface="Tahoma"/>
                </a:rPr>
                <a:t>DstP</a:t>
              </a:r>
              <a:r>
                <a:rPr lang="en-US" sz="1400" dirty="0">
                  <a:solidFill>
                    <a:srgbClr val="0000FF"/>
                  </a:solidFill>
                  <a:latin typeface="Tahoma"/>
                  <a:cs typeface="Tahoma"/>
                </a:rPr>
                <a:t>=80,</a:t>
              </a:r>
            </a:p>
            <a:p>
              <a:pPr algn="ctr" eaLnBrk="0" hangingPunct="0"/>
              <a:r>
                <a:rPr lang="en-US" sz="1400" dirty="0">
                  <a:solidFill>
                    <a:srgbClr val="0000FF"/>
                  </a:solidFill>
                  <a:latin typeface="Tahoma"/>
                  <a:cs typeface="Tahoma"/>
                </a:rPr>
                <a:t>ACK, </a:t>
              </a:r>
              <a:r>
                <a:rPr lang="en-US" sz="1400" dirty="0" err="1">
                  <a:solidFill>
                    <a:srgbClr val="0000FF"/>
                  </a:solidFill>
                  <a:latin typeface="Tahoma"/>
                  <a:cs typeface="Tahoma"/>
                </a:rPr>
                <a:t>Seq</a:t>
              </a:r>
              <a:r>
                <a:rPr lang="en-US" sz="1400" dirty="0">
                  <a:solidFill>
                    <a:srgbClr val="0000FF"/>
                  </a:solidFill>
                  <a:latin typeface="Tahoma"/>
                  <a:cs typeface="Tahoma"/>
                </a:rPr>
                <a:t>=x+1, </a:t>
              </a:r>
              <a:r>
                <a:rPr lang="en-US" sz="1400" dirty="0" err="1">
                  <a:solidFill>
                    <a:srgbClr val="0000FF"/>
                  </a:solidFill>
                  <a:latin typeface="Tahoma"/>
                  <a:cs typeface="Tahoma"/>
                </a:rPr>
                <a:t>Ack</a:t>
              </a:r>
              <a:r>
                <a:rPr lang="en-US" sz="1400" dirty="0">
                  <a:solidFill>
                    <a:srgbClr val="0000FF"/>
                  </a:solidFill>
                  <a:latin typeface="Tahoma"/>
                  <a:cs typeface="Tahoma"/>
                </a:rPr>
                <a:t> = y+1, Data=“GET /</a:t>
              </a:r>
              <a:r>
                <a:rPr lang="en-US" sz="1400" dirty="0" err="1">
                  <a:solidFill>
                    <a:srgbClr val="0000FF"/>
                  </a:solidFill>
                  <a:latin typeface="Tahoma"/>
                  <a:cs typeface="Tahoma"/>
                </a:rPr>
                <a:t>login.html</a:t>
              </a:r>
              <a:r>
                <a:rPr lang="en-US" sz="1400" dirty="0">
                  <a:solidFill>
                    <a:srgbClr val="0000FF"/>
                  </a:solidFill>
                  <a:latin typeface="Tahoma"/>
                  <a:cs typeface="Tahoma"/>
                </a:rPr>
                <a:t>”</a:t>
              </a:r>
            </a:p>
          </p:txBody>
        </p:sp>
      </p:grpSp>
      <p:sp>
        <p:nvSpPr>
          <p:cNvPr id="93192" name="Rectangle 10"/>
          <p:cNvSpPr>
            <a:spLocks noChangeArrowheads="1"/>
          </p:cNvSpPr>
          <p:nvPr/>
        </p:nvSpPr>
        <p:spPr bwMode="auto">
          <a:xfrm>
            <a:off x="5839819" y="1750547"/>
            <a:ext cx="51077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ctr"/>
            <a:r>
              <a:rPr lang="en-US" sz="2800">
                <a:latin typeface="Tahoma"/>
                <a:cs typeface="Tahoma"/>
              </a:rPr>
              <a:t>...</a:t>
            </a:r>
          </a:p>
        </p:txBody>
      </p:sp>
      <p:sp>
        <p:nvSpPr>
          <p:cNvPr id="93193" name="Text Box 11"/>
          <p:cNvSpPr txBox="1">
            <a:spLocks noChangeArrowheads="1"/>
          </p:cNvSpPr>
          <p:nvPr/>
        </p:nvSpPr>
        <p:spPr bwMode="auto">
          <a:xfrm>
            <a:off x="3573624" y="3352800"/>
            <a:ext cx="3449317"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FF0000"/>
                </a:solidFill>
                <a:latin typeface="Tahoma"/>
                <a:cs typeface="Tahoma"/>
              </a:rPr>
              <a:t>Attacker</a:t>
            </a:r>
            <a:br>
              <a:rPr lang="en-US" sz="1800" dirty="0">
                <a:solidFill>
                  <a:srgbClr val="0000FF"/>
                </a:solidFill>
                <a:latin typeface="Tahoma"/>
                <a:cs typeface="Tahoma"/>
              </a:rPr>
            </a:br>
            <a:r>
              <a:rPr lang="en-US" sz="1800" dirty="0">
                <a:solidFill>
                  <a:schemeClr val="tx1">
                    <a:lumMod val="75000"/>
                    <a:lumOff val="25000"/>
                  </a:schemeClr>
                </a:solidFill>
                <a:latin typeface="Tahoma"/>
                <a:cs typeface="Tahoma"/>
              </a:rPr>
              <a:t>IP address 6.6.6.6, port N/A</a:t>
            </a:r>
          </a:p>
        </p:txBody>
      </p:sp>
      <p:grpSp>
        <p:nvGrpSpPr>
          <p:cNvPr id="1500176" name="Group 16"/>
          <p:cNvGrpSpPr>
            <a:grpSpLocks/>
          </p:cNvGrpSpPr>
          <p:nvPr/>
        </p:nvGrpSpPr>
        <p:grpSpPr bwMode="auto">
          <a:xfrm>
            <a:off x="3429000" y="4038600"/>
            <a:ext cx="3571876" cy="1676400"/>
            <a:chOff x="1200" y="2544"/>
            <a:chExt cx="2250" cy="1056"/>
          </a:xfrm>
        </p:grpSpPr>
        <p:sp>
          <p:nvSpPr>
            <p:cNvPr id="93196" name="Text Box 13"/>
            <p:cNvSpPr txBox="1">
              <a:spLocks noChangeArrowheads="1"/>
            </p:cNvSpPr>
            <p:nvPr/>
          </p:nvSpPr>
          <p:spPr bwMode="auto">
            <a:xfrm>
              <a:off x="1506" y="2544"/>
              <a:ext cx="1944" cy="599"/>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FF0000"/>
                  </a:solidFill>
                  <a:latin typeface="Tahoma"/>
                  <a:cs typeface="Tahoma"/>
                </a:rPr>
                <a:t>SrcA</a:t>
              </a:r>
              <a:r>
                <a:rPr lang="en-US" sz="1400" dirty="0">
                  <a:solidFill>
                    <a:srgbClr val="FF0000"/>
                  </a:solidFill>
                  <a:latin typeface="Tahoma"/>
                  <a:cs typeface="Tahoma"/>
                </a:rPr>
                <a:t>=9.8.7.6, </a:t>
              </a:r>
              <a:r>
                <a:rPr lang="en-US" sz="1400" dirty="0" err="1">
                  <a:solidFill>
                    <a:srgbClr val="FF0000"/>
                  </a:solidFill>
                  <a:latin typeface="Tahoma"/>
                  <a:cs typeface="Tahoma"/>
                </a:rPr>
                <a:t>SrcP</a:t>
              </a:r>
              <a:r>
                <a:rPr lang="en-US" sz="1400" dirty="0">
                  <a:solidFill>
                    <a:srgbClr val="FF0000"/>
                  </a:solidFill>
                  <a:latin typeface="Tahoma"/>
                  <a:cs typeface="Tahoma"/>
                </a:rPr>
                <a:t>=80,</a:t>
              </a:r>
              <a:br>
                <a:rPr lang="en-US" sz="1400" dirty="0">
                  <a:solidFill>
                    <a:srgbClr val="FF0000"/>
                  </a:solidFill>
                  <a:latin typeface="Tahoma"/>
                  <a:cs typeface="Tahoma"/>
                </a:rPr>
              </a:br>
              <a:r>
                <a:rPr lang="en-US" sz="1400" dirty="0" err="1">
                  <a:solidFill>
                    <a:srgbClr val="FF0000"/>
                  </a:solidFill>
                  <a:latin typeface="Tahoma"/>
                  <a:cs typeface="Tahoma"/>
                </a:rPr>
                <a:t>DstA</a:t>
              </a:r>
              <a:r>
                <a:rPr lang="en-US" sz="1400" dirty="0">
                  <a:solidFill>
                    <a:srgbClr val="FF0000"/>
                  </a:solidFill>
                  <a:latin typeface="Tahoma"/>
                  <a:cs typeface="Tahoma"/>
                </a:rPr>
                <a:t>=1.2.1.2, </a:t>
              </a:r>
              <a:r>
                <a:rPr lang="en-US" sz="1400" dirty="0" err="1">
                  <a:solidFill>
                    <a:srgbClr val="FF0000"/>
                  </a:solidFill>
                  <a:latin typeface="Tahoma"/>
                  <a:cs typeface="Tahoma"/>
                </a:rPr>
                <a:t>DstP</a:t>
              </a:r>
              <a:r>
                <a:rPr lang="en-US" sz="1400" dirty="0">
                  <a:solidFill>
                    <a:srgbClr val="FF0000"/>
                  </a:solidFill>
                  <a:latin typeface="Tahoma"/>
                  <a:cs typeface="Tahoma"/>
                </a:rPr>
                <a:t>=3344,</a:t>
              </a:r>
              <a:br>
                <a:rPr lang="en-US" sz="1400" dirty="0">
                  <a:solidFill>
                    <a:srgbClr val="FF0000"/>
                  </a:solidFill>
                  <a:latin typeface="Tahoma"/>
                  <a:cs typeface="Tahoma"/>
                </a:rPr>
              </a:br>
              <a:r>
                <a:rPr lang="en-US" sz="1400" dirty="0">
                  <a:solidFill>
                    <a:srgbClr val="FF0000"/>
                  </a:solidFill>
                  <a:latin typeface="Tahoma"/>
                  <a:cs typeface="Tahoma"/>
                </a:rPr>
                <a:t>ACK, </a:t>
              </a:r>
              <a:r>
                <a:rPr lang="en-US" sz="1400" dirty="0" err="1">
                  <a:solidFill>
                    <a:srgbClr val="FF0000"/>
                  </a:solidFill>
                  <a:latin typeface="Tahoma"/>
                  <a:cs typeface="Tahoma"/>
                </a:rPr>
                <a:t>Seq</a:t>
              </a:r>
              <a:r>
                <a:rPr lang="en-US" sz="1400" dirty="0">
                  <a:solidFill>
                    <a:srgbClr val="FF0000"/>
                  </a:solidFill>
                  <a:latin typeface="Tahoma"/>
                  <a:cs typeface="Tahoma"/>
                </a:rPr>
                <a:t> = y+1, </a:t>
              </a:r>
              <a:r>
                <a:rPr lang="en-US" sz="1400" dirty="0" err="1">
                  <a:solidFill>
                    <a:srgbClr val="FF0000"/>
                  </a:solidFill>
                  <a:latin typeface="Tahoma"/>
                  <a:cs typeface="Tahoma"/>
                </a:rPr>
                <a:t>Ack</a:t>
              </a:r>
              <a:r>
                <a:rPr lang="en-US" sz="1400" dirty="0">
                  <a:solidFill>
                    <a:srgbClr val="FF0000"/>
                  </a:solidFill>
                  <a:latin typeface="Tahoma"/>
                  <a:cs typeface="Tahoma"/>
                </a:rPr>
                <a:t> = x+16</a:t>
              </a:r>
            </a:p>
            <a:p>
              <a:pPr algn="ctr" eaLnBrk="0" hangingPunct="0"/>
              <a:r>
                <a:rPr lang="en-US" sz="1400" dirty="0">
                  <a:solidFill>
                    <a:srgbClr val="FF0000"/>
                  </a:solidFill>
                  <a:latin typeface="Tahoma"/>
                  <a:cs typeface="Tahoma"/>
                </a:rPr>
                <a:t>Data=“200 OK … &lt;poison&gt; …”</a:t>
              </a:r>
            </a:p>
          </p:txBody>
        </p:sp>
        <p:sp>
          <p:nvSpPr>
            <p:cNvPr id="93197" name="Freeform 14"/>
            <p:cNvSpPr>
              <a:spLocks/>
            </p:cNvSpPr>
            <p:nvPr/>
          </p:nvSpPr>
          <p:spPr bwMode="auto">
            <a:xfrm>
              <a:off x="1200" y="3168"/>
              <a:ext cx="1104" cy="432"/>
            </a:xfrm>
            <a:custGeom>
              <a:avLst/>
              <a:gdLst>
                <a:gd name="T0" fmla="*/ 1104 w 1104"/>
                <a:gd name="T1" fmla="*/ 0 h 432"/>
                <a:gd name="T2" fmla="*/ 624 w 1104"/>
                <a:gd name="T3" fmla="*/ 336 h 432"/>
                <a:gd name="T4" fmla="*/ 0 w 1104"/>
                <a:gd name="T5" fmla="*/ 432 h 432"/>
                <a:gd name="T6" fmla="*/ 0 60000 65536"/>
                <a:gd name="T7" fmla="*/ 0 60000 65536"/>
                <a:gd name="T8" fmla="*/ 0 60000 65536"/>
                <a:gd name="T9" fmla="*/ 0 w 1104"/>
                <a:gd name="T10" fmla="*/ 0 h 432"/>
                <a:gd name="T11" fmla="*/ 1104 w 1104"/>
                <a:gd name="T12" fmla="*/ 432 h 432"/>
              </a:gdLst>
              <a:ahLst/>
              <a:cxnLst>
                <a:cxn ang="T6">
                  <a:pos x="T0" y="T1"/>
                </a:cxn>
                <a:cxn ang="T7">
                  <a:pos x="T2" y="T3"/>
                </a:cxn>
                <a:cxn ang="T8">
                  <a:pos x="T4" y="T5"/>
                </a:cxn>
              </a:cxnLst>
              <a:rect l="T9" t="T10" r="T11" b="T12"/>
              <a:pathLst>
                <a:path w="1104" h="432">
                  <a:moveTo>
                    <a:pt x="1104" y="0"/>
                  </a:moveTo>
                  <a:cubicBezTo>
                    <a:pt x="956" y="132"/>
                    <a:pt x="808" y="264"/>
                    <a:pt x="624" y="336"/>
                  </a:cubicBezTo>
                  <a:cubicBezTo>
                    <a:pt x="440" y="408"/>
                    <a:pt x="220" y="420"/>
                    <a:pt x="0" y="432"/>
                  </a:cubicBezTo>
                </a:path>
              </a:pathLst>
            </a:custGeom>
            <a:noFill/>
            <a:ln w="25400" cap="rnd">
              <a:solidFill>
                <a:srgbClr val="FF0000"/>
              </a:solidFill>
              <a:prstDash val="sysDot"/>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grpSp>
      <p:sp>
        <p:nvSpPr>
          <p:cNvPr id="1500175" name="Rectangle 15"/>
          <p:cNvSpPr>
            <a:spLocks noChangeArrowheads="1"/>
          </p:cNvSpPr>
          <p:nvPr/>
        </p:nvSpPr>
        <p:spPr bwMode="auto">
          <a:xfrm>
            <a:off x="2057400" y="4946968"/>
            <a:ext cx="1295400"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en-US" i="1" dirty="0">
                <a:solidFill>
                  <a:srgbClr val="FF0000"/>
                </a:solidFill>
                <a:latin typeface="Tahoma"/>
                <a:cs typeface="Tahoma"/>
              </a:rPr>
              <a:t>Client dutifully processes as server</a:t>
            </a:r>
            <a:r>
              <a:rPr lang="en-US" altLang="ja-JP" i="1" dirty="0">
                <a:solidFill>
                  <a:srgbClr val="FF0000"/>
                </a:solidFill>
                <a:latin typeface="Tahoma"/>
                <a:cs typeface="Tahoma"/>
              </a:rPr>
              <a:t>’</a:t>
            </a:r>
            <a:r>
              <a:rPr lang="en-US" i="1" dirty="0">
                <a:solidFill>
                  <a:srgbClr val="FF0000"/>
                </a:solidFill>
                <a:latin typeface="Tahoma"/>
                <a:cs typeface="Tahoma"/>
              </a:rPr>
              <a:t>s response</a:t>
            </a:r>
            <a:endParaRPr lang="en-US" dirty="0">
              <a:solidFill>
                <a:srgbClr val="FF0000"/>
              </a:solidFill>
              <a:latin typeface="Tahoma"/>
              <a:cs typeface="Tahoma"/>
            </a:endParaRP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45</a:t>
            </a:fld>
            <a:endParaRPr lang="en-US"/>
          </a:p>
        </p:txBody>
      </p:sp>
    </p:spTree>
    <p:extLst>
      <p:ext uri="{BB962C8B-B14F-4D97-AF65-F5344CB8AC3E}">
        <p14:creationId xmlns:p14="http://schemas.microsoft.com/office/powerpoint/2010/main" val="2178748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01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0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017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Data Injection</a:t>
            </a:r>
          </a:p>
        </p:txBody>
      </p:sp>
      <p:sp>
        <p:nvSpPr>
          <p:cNvPr id="95235" name="Line 3"/>
          <p:cNvSpPr>
            <a:spLocks noChangeShapeType="1"/>
          </p:cNvSpPr>
          <p:nvPr/>
        </p:nvSpPr>
        <p:spPr bwMode="auto">
          <a:xfrm>
            <a:off x="3382964" y="1746250"/>
            <a:ext cx="46037"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5236" name="Text Box 4"/>
          <p:cNvSpPr txBox="1">
            <a:spLocks noChangeArrowheads="1"/>
          </p:cNvSpPr>
          <p:nvPr/>
        </p:nvSpPr>
        <p:spPr bwMode="auto">
          <a:xfrm>
            <a:off x="1818700" y="1143000"/>
            <a:ext cx="3568265"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00FF"/>
                </a:solidFill>
                <a:latin typeface="Tahoma"/>
                <a:cs typeface="Tahoma"/>
              </a:rPr>
              <a:t>Client (initiator)</a:t>
            </a:r>
            <a:br>
              <a:rPr lang="en-US" sz="1800" dirty="0">
                <a:solidFill>
                  <a:srgbClr val="0000FF"/>
                </a:solidFill>
                <a:latin typeface="Tahoma"/>
                <a:cs typeface="Tahoma"/>
              </a:rPr>
            </a:br>
            <a:r>
              <a:rPr lang="en-US" sz="1800" dirty="0">
                <a:solidFill>
                  <a:schemeClr val="tx1">
                    <a:lumMod val="75000"/>
                    <a:lumOff val="25000"/>
                  </a:schemeClr>
                </a:solidFill>
                <a:latin typeface="Tahoma"/>
                <a:cs typeface="Tahoma"/>
              </a:rPr>
              <a:t>IP address 1.2.1.2, port 3344</a:t>
            </a:r>
          </a:p>
        </p:txBody>
      </p:sp>
      <p:sp>
        <p:nvSpPr>
          <p:cNvPr id="95237" name="Text Box 5"/>
          <p:cNvSpPr txBox="1">
            <a:spLocks noChangeArrowheads="1"/>
          </p:cNvSpPr>
          <p:nvPr/>
        </p:nvSpPr>
        <p:spPr bwMode="auto">
          <a:xfrm>
            <a:off x="7248950" y="1143000"/>
            <a:ext cx="3274164"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8000"/>
                </a:solidFill>
                <a:latin typeface="Tahoma"/>
                <a:cs typeface="Tahoma"/>
              </a:rPr>
              <a:t>Server</a:t>
            </a:r>
            <a:br>
              <a:rPr lang="en-US" sz="1800" dirty="0">
                <a:latin typeface="Tahoma"/>
                <a:cs typeface="Tahoma"/>
              </a:rPr>
            </a:br>
            <a:r>
              <a:rPr lang="en-US" sz="1800" dirty="0">
                <a:solidFill>
                  <a:schemeClr val="tx1">
                    <a:lumMod val="75000"/>
                    <a:lumOff val="25000"/>
                  </a:schemeClr>
                </a:solidFill>
                <a:latin typeface="Tahoma"/>
                <a:cs typeface="Tahoma"/>
              </a:rPr>
              <a:t>IP address 9.8.7.6, port 80</a:t>
            </a:r>
          </a:p>
        </p:txBody>
      </p:sp>
      <p:sp>
        <p:nvSpPr>
          <p:cNvPr id="95238" name="Line 6"/>
          <p:cNvSpPr>
            <a:spLocks noChangeShapeType="1"/>
          </p:cNvSpPr>
          <p:nvPr/>
        </p:nvSpPr>
        <p:spPr bwMode="auto">
          <a:xfrm>
            <a:off x="9067800" y="1746250"/>
            <a:ext cx="0"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grpSp>
        <p:nvGrpSpPr>
          <p:cNvPr id="95239" name="Group 7"/>
          <p:cNvGrpSpPr>
            <a:grpSpLocks/>
          </p:cNvGrpSpPr>
          <p:nvPr/>
        </p:nvGrpSpPr>
        <p:grpSpPr bwMode="auto">
          <a:xfrm>
            <a:off x="3352800" y="2587626"/>
            <a:ext cx="5689600" cy="841375"/>
            <a:chOff x="1168" y="2686"/>
            <a:chExt cx="3584" cy="530"/>
          </a:xfrm>
        </p:grpSpPr>
        <p:sp>
          <p:nvSpPr>
            <p:cNvPr id="95249" name="Line 8"/>
            <p:cNvSpPr>
              <a:spLocks noChangeShapeType="1"/>
            </p:cNvSpPr>
            <p:nvPr/>
          </p:nvSpPr>
          <p:spPr bwMode="auto">
            <a:xfrm>
              <a:off x="1168" y="2828"/>
              <a:ext cx="3584" cy="388"/>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5250" name="Text Box 9"/>
            <p:cNvSpPr txBox="1">
              <a:spLocks noChangeArrowheads="1"/>
            </p:cNvSpPr>
            <p:nvPr/>
          </p:nvSpPr>
          <p:spPr bwMode="auto">
            <a:xfrm rot="357583">
              <a:off x="1492" y="2686"/>
              <a:ext cx="3038"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0000FF"/>
                  </a:solidFill>
                  <a:latin typeface="Tahoma"/>
                  <a:cs typeface="Tahoma"/>
                </a:rPr>
                <a:t>SrcA</a:t>
              </a:r>
              <a:r>
                <a:rPr lang="en-US" sz="1400" dirty="0">
                  <a:solidFill>
                    <a:srgbClr val="0000FF"/>
                  </a:solidFill>
                  <a:latin typeface="Tahoma"/>
                  <a:cs typeface="Tahoma"/>
                </a:rPr>
                <a:t>=1.2.1.2, </a:t>
              </a:r>
              <a:r>
                <a:rPr lang="en-US" sz="1400" dirty="0" err="1">
                  <a:solidFill>
                    <a:srgbClr val="0000FF"/>
                  </a:solidFill>
                  <a:latin typeface="Tahoma"/>
                  <a:cs typeface="Tahoma"/>
                </a:rPr>
                <a:t>SrcP</a:t>
              </a:r>
              <a:r>
                <a:rPr lang="en-US" sz="1400" dirty="0">
                  <a:solidFill>
                    <a:srgbClr val="0000FF"/>
                  </a:solidFill>
                  <a:latin typeface="Tahoma"/>
                  <a:cs typeface="Tahoma"/>
                </a:rPr>
                <a:t>=3344, </a:t>
              </a:r>
              <a:r>
                <a:rPr lang="en-US" sz="1400" dirty="0" err="1">
                  <a:solidFill>
                    <a:srgbClr val="0000FF"/>
                  </a:solidFill>
                  <a:latin typeface="Tahoma"/>
                  <a:cs typeface="Tahoma"/>
                </a:rPr>
                <a:t>DstA</a:t>
              </a:r>
              <a:r>
                <a:rPr lang="en-US" sz="1400" dirty="0">
                  <a:solidFill>
                    <a:srgbClr val="0000FF"/>
                  </a:solidFill>
                  <a:latin typeface="Tahoma"/>
                  <a:cs typeface="Tahoma"/>
                </a:rPr>
                <a:t>=9.8.7.6, </a:t>
              </a:r>
              <a:r>
                <a:rPr lang="en-US" sz="1400" dirty="0" err="1">
                  <a:solidFill>
                    <a:srgbClr val="0000FF"/>
                  </a:solidFill>
                  <a:latin typeface="Tahoma"/>
                  <a:cs typeface="Tahoma"/>
                </a:rPr>
                <a:t>DstP</a:t>
              </a:r>
              <a:r>
                <a:rPr lang="en-US" sz="1400" dirty="0">
                  <a:solidFill>
                    <a:srgbClr val="0000FF"/>
                  </a:solidFill>
                  <a:latin typeface="Tahoma"/>
                  <a:cs typeface="Tahoma"/>
                </a:rPr>
                <a:t>=80,</a:t>
              </a:r>
            </a:p>
            <a:p>
              <a:pPr algn="ctr" eaLnBrk="0" hangingPunct="0"/>
              <a:r>
                <a:rPr lang="en-US" sz="1400" dirty="0">
                  <a:solidFill>
                    <a:srgbClr val="0000FF"/>
                  </a:solidFill>
                  <a:latin typeface="Tahoma"/>
                  <a:cs typeface="Tahoma"/>
                </a:rPr>
                <a:t>ACK, </a:t>
              </a:r>
              <a:r>
                <a:rPr lang="en-US" sz="1400" dirty="0" err="1">
                  <a:solidFill>
                    <a:srgbClr val="0000FF"/>
                  </a:solidFill>
                  <a:latin typeface="Tahoma"/>
                  <a:cs typeface="Tahoma"/>
                </a:rPr>
                <a:t>Seq</a:t>
              </a:r>
              <a:r>
                <a:rPr lang="en-US" sz="1400" dirty="0">
                  <a:solidFill>
                    <a:srgbClr val="0000FF"/>
                  </a:solidFill>
                  <a:latin typeface="Tahoma"/>
                  <a:cs typeface="Tahoma"/>
                </a:rPr>
                <a:t>=x+1, </a:t>
              </a:r>
              <a:r>
                <a:rPr lang="en-US" sz="1400" dirty="0" err="1">
                  <a:solidFill>
                    <a:srgbClr val="0000FF"/>
                  </a:solidFill>
                  <a:latin typeface="Tahoma"/>
                  <a:cs typeface="Tahoma"/>
                </a:rPr>
                <a:t>Ack</a:t>
              </a:r>
              <a:r>
                <a:rPr lang="en-US" sz="1400" dirty="0">
                  <a:solidFill>
                    <a:srgbClr val="0000FF"/>
                  </a:solidFill>
                  <a:latin typeface="Tahoma"/>
                  <a:cs typeface="Tahoma"/>
                </a:rPr>
                <a:t> = y+1, Data=“GET /</a:t>
              </a:r>
              <a:r>
                <a:rPr lang="en-US" sz="1400" dirty="0" err="1">
                  <a:solidFill>
                    <a:srgbClr val="0000FF"/>
                  </a:solidFill>
                  <a:latin typeface="Tahoma"/>
                  <a:cs typeface="Tahoma"/>
                </a:rPr>
                <a:t>login.html</a:t>
              </a:r>
              <a:r>
                <a:rPr lang="en-US" sz="1400" dirty="0">
                  <a:solidFill>
                    <a:srgbClr val="0000FF"/>
                  </a:solidFill>
                  <a:latin typeface="Tahoma"/>
                  <a:cs typeface="Tahoma"/>
                </a:rPr>
                <a:t>”</a:t>
              </a:r>
            </a:p>
          </p:txBody>
        </p:sp>
      </p:grpSp>
      <p:sp>
        <p:nvSpPr>
          <p:cNvPr id="95240" name="Rectangle 10"/>
          <p:cNvSpPr>
            <a:spLocks noChangeArrowheads="1"/>
          </p:cNvSpPr>
          <p:nvPr/>
        </p:nvSpPr>
        <p:spPr bwMode="auto">
          <a:xfrm>
            <a:off x="5839819" y="1750547"/>
            <a:ext cx="51077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ctr"/>
            <a:r>
              <a:rPr lang="en-US" sz="2800">
                <a:latin typeface="Tahoma"/>
                <a:cs typeface="Tahoma"/>
              </a:rPr>
              <a:t>...</a:t>
            </a:r>
          </a:p>
        </p:txBody>
      </p:sp>
      <p:sp>
        <p:nvSpPr>
          <p:cNvPr id="95241" name="Text Box 11"/>
          <p:cNvSpPr txBox="1">
            <a:spLocks noChangeArrowheads="1"/>
          </p:cNvSpPr>
          <p:nvPr/>
        </p:nvSpPr>
        <p:spPr bwMode="auto">
          <a:xfrm>
            <a:off x="3573624" y="3352800"/>
            <a:ext cx="3449317"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FF0000"/>
                </a:solidFill>
                <a:latin typeface="Tahoma"/>
                <a:cs typeface="Tahoma"/>
              </a:rPr>
              <a:t>Attacker</a:t>
            </a:r>
            <a:br>
              <a:rPr lang="en-US" sz="1800" dirty="0">
                <a:solidFill>
                  <a:srgbClr val="0000FF"/>
                </a:solidFill>
                <a:latin typeface="Tahoma"/>
                <a:cs typeface="Tahoma"/>
              </a:rPr>
            </a:br>
            <a:r>
              <a:rPr lang="en-US" sz="1800" dirty="0">
                <a:solidFill>
                  <a:schemeClr val="tx1">
                    <a:lumMod val="75000"/>
                    <a:lumOff val="25000"/>
                  </a:schemeClr>
                </a:solidFill>
                <a:latin typeface="Tahoma"/>
                <a:cs typeface="Tahoma"/>
              </a:rPr>
              <a:t>IP address 6.6.6.6, port N/A</a:t>
            </a:r>
          </a:p>
        </p:txBody>
      </p:sp>
      <p:grpSp>
        <p:nvGrpSpPr>
          <p:cNvPr id="95242" name="Group 12"/>
          <p:cNvGrpSpPr>
            <a:grpSpLocks/>
          </p:cNvGrpSpPr>
          <p:nvPr/>
        </p:nvGrpSpPr>
        <p:grpSpPr bwMode="auto">
          <a:xfrm>
            <a:off x="3429000" y="4038600"/>
            <a:ext cx="3571876" cy="1676400"/>
            <a:chOff x="1200" y="2544"/>
            <a:chExt cx="2250" cy="1056"/>
          </a:xfrm>
        </p:grpSpPr>
        <p:sp>
          <p:nvSpPr>
            <p:cNvPr id="95247" name="Text Box 13"/>
            <p:cNvSpPr txBox="1">
              <a:spLocks noChangeArrowheads="1"/>
            </p:cNvSpPr>
            <p:nvPr/>
          </p:nvSpPr>
          <p:spPr bwMode="auto">
            <a:xfrm>
              <a:off x="1506" y="2544"/>
              <a:ext cx="1944" cy="599"/>
            </a:xfrm>
            <a:prstGeom prst="rect">
              <a:avLst/>
            </a:prstGeom>
            <a:noFill/>
            <a:ln w="25400">
              <a:solidFill>
                <a:srgbClr val="FF6666"/>
              </a:solidFill>
              <a:miter lim="800000"/>
              <a:headEnd/>
              <a:tailEnd/>
            </a:ln>
            <a:extLst>
              <a:ext uri="{909E8E84-426E-40dd-AFC4-6F175D3DCCD1}">
                <a14:hiddenFill xmlns="" xmlns:a14="http://schemas.microsoft.com/office/drawing/2010/main">
                  <a:solidFill>
                    <a:srgbClr val="FFFFFF"/>
                  </a:solidFill>
                </a14:hiddenFill>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FF6666"/>
                  </a:solidFill>
                  <a:latin typeface="Tahoma"/>
                  <a:cs typeface="Tahoma"/>
                </a:rPr>
                <a:t>SrcA</a:t>
              </a:r>
              <a:r>
                <a:rPr lang="en-US" sz="1400" dirty="0">
                  <a:solidFill>
                    <a:srgbClr val="FF6666"/>
                  </a:solidFill>
                  <a:latin typeface="Tahoma"/>
                  <a:cs typeface="Tahoma"/>
                </a:rPr>
                <a:t>=9.8.7.6, </a:t>
              </a:r>
              <a:r>
                <a:rPr lang="en-US" sz="1400" dirty="0" err="1">
                  <a:solidFill>
                    <a:srgbClr val="FF6666"/>
                  </a:solidFill>
                  <a:latin typeface="Tahoma"/>
                  <a:cs typeface="Tahoma"/>
                </a:rPr>
                <a:t>SrcP</a:t>
              </a:r>
              <a:r>
                <a:rPr lang="en-US" sz="1400" dirty="0">
                  <a:solidFill>
                    <a:srgbClr val="FF6666"/>
                  </a:solidFill>
                  <a:latin typeface="Tahoma"/>
                  <a:cs typeface="Tahoma"/>
                </a:rPr>
                <a:t>=80,</a:t>
              </a:r>
              <a:br>
                <a:rPr lang="en-US" sz="1400" dirty="0">
                  <a:solidFill>
                    <a:srgbClr val="FF6666"/>
                  </a:solidFill>
                  <a:latin typeface="Tahoma"/>
                  <a:cs typeface="Tahoma"/>
                </a:rPr>
              </a:br>
              <a:r>
                <a:rPr lang="en-US" sz="1400" dirty="0" err="1">
                  <a:solidFill>
                    <a:srgbClr val="FF6666"/>
                  </a:solidFill>
                  <a:latin typeface="Tahoma"/>
                  <a:cs typeface="Tahoma"/>
                </a:rPr>
                <a:t>DstA</a:t>
              </a:r>
              <a:r>
                <a:rPr lang="en-US" sz="1400" dirty="0">
                  <a:solidFill>
                    <a:srgbClr val="FF6666"/>
                  </a:solidFill>
                  <a:latin typeface="Tahoma"/>
                  <a:cs typeface="Tahoma"/>
                </a:rPr>
                <a:t>=1.2.1.2, </a:t>
              </a:r>
              <a:r>
                <a:rPr lang="en-US" sz="1400" dirty="0" err="1">
                  <a:solidFill>
                    <a:srgbClr val="FF6666"/>
                  </a:solidFill>
                  <a:latin typeface="Tahoma"/>
                  <a:cs typeface="Tahoma"/>
                </a:rPr>
                <a:t>DstP</a:t>
              </a:r>
              <a:r>
                <a:rPr lang="en-US" sz="1400" dirty="0">
                  <a:solidFill>
                    <a:srgbClr val="FF6666"/>
                  </a:solidFill>
                  <a:latin typeface="Tahoma"/>
                  <a:cs typeface="Tahoma"/>
                </a:rPr>
                <a:t>=3344,</a:t>
              </a:r>
              <a:br>
                <a:rPr lang="en-US" sz="1400" dirty="0">
                  <a:solidFill>
                    <a:srgbClr val="FF6666"/>
                  </a:solidFill>
                  <a:latin typeface="Tahoma"/>
                  <a:cs typeface="Tahoma"/>
                </a:rPr>
              </a:br>
              <a:r>
                <a:rPr lang="en-US" sz="1400" dirty="0">
                  <a:solidFill>
                    <a:srgbClr val="FF6666"/>
                  </a:solidFill>
                  <a:latin typeface="Tahoma"/>
                  <a:cs typeface="Tahoma"/>
                </a:rPr>
                <a:t>ACK, </a:t>
              </a:r>
              <a:r>
                <a:rPr lang="en-US" sz="1400" dirty="0" err="1">
                  <a:solidFill>
                    <a:srgbClr val="FF6666"/>
                  </a:solidFill>
                  <a:latin typeface="Tahoma"/>
                  <a:cs typeface="Tahoma"/>
                </a:rPr>
                <a:t>Seq</a:t>
              </a:r>
              <a:r>
                <a:rPr lang="en-US" sz="1400" dirty="0">
                  <a:solidFill>
                    <a:srgbClr val="FF6666"/>
                  </a:solidFill>
                  <a:latin typeface="Tahoma"/>
                  <a:cs typeface="Tahoma"/>
                </a:rPr>
                <a:t> = y+1, </a:t>
              </a:r>
              <a:r>
                <a:rPr lang="en-US" sz="1400" dirty="0" err="1">
                  <a:solidFill>
                    <a:srgbClr val="FF6666"/>
                  </a:solidFill>
                  <a:latin typeface="Tahoma"/>
                  <a:cs typeface="Tahoma"/>
                </a:rPr>
                <a:t>Ack</a:t>
              </a:r>
              <a:r>
                <a:rPr lang="en-US" sz="1400" dirty="0">
                  <a:solidFill>
                    <a:srgbClr val="FF6666"/>
                  </a:solidFill>
                  <a:latin typeface="Tahoma"/>
                  <a:cs typeface="Tahoma"/>
                </a:rPr>
                <a:t> = x+16</a:t>
              </a:r>
            </a:p>
            <a:p>
              <a:pPr algn="ctr" eaLnBrk="0" hangingPunct="0"/>
              <a:r>
                <a:rPr lang="en-US" sz="1400" dirty="0">
                  <a:solidFill>
                    <a:srgbClr val="FF6666"/>
                  </a:solidFill>
                  <a:latin typeface="Tahoma"/>
                  <a:cs typeface="Tahoma"/>
                </a:rPr>
                <a:t>Data=“200 OK … &lt;poison&gt; …”</a:t>
              </a:r>
            </a:p>
          </p:txBody>
        </p:sp>
        <p:sp>
          <p:nvSpPr>
            <p:cNvPr id="95248" name="Freeform 14"/>
            <p:cNvSpPr>
              <a:spLocks/>
            </p:cNvSpPr>
            <p:nvPr/>
          </p:nvSpPr>
          <p:spPr bwMode="auto">
            <a:xfrm>
              <a:off x="1200" y="3168"/>
              <a:ext cx="1104" cy="432"/>
            </a:xfrm>
            <a:custGeom>
              <a:avLst/>
              <a:gdLst>
                <a:gd name="T0" fmla="*/ 1104 w 1104"/>
                <a:gd name="T1" fmla="*/ 0 h 432"/>
                <a:gd name="T2" fmla="*/ 624 w 1104"/>
                <a:gd name="T3" fmla="*/ 336 h 432"/>
                <a:gd name="T4" fmla="*/ 0 w 1104"/>
                <a:gd name="T5" fmla="*/ 432 h 432"/>
                <a:gd name="T6" fmla="*/ 0 60000 65536"/>
                <a:gd name="T7" fmla="*/ 0 60000 65536"/>
                <a:gd name="T8" fmla="*/ 0 60000 65536"/>
                <a:gd name="T9" fmla="*/ 0 w 1104"/>
                <a:gd name="T10" fmla="*/ 0 h 432"/>
                <a:gd name="T11" fmla="*/ 1104 w 1104"/>
                <a:gd name="T12" fmla="*/ 432 h 432"/>
              </a:gdLst>
              <a:ahLst/>
              <a:cxnLst>
                <a:cxn ang="T6">
                  <a:pos x="T0" y="T1"/>
                </a:cxn>
                <a:cxn ang="T7">
                  <a:pos x="T2" y="T3"/>
                </a:cxn>
                <a:cxn ang="T8">
                  <a:pos x="T4" y="T5"/>
                </a:cxn>
              </a:cxnLst>
              <a:rect l="T9" t="T10" r="T11" b="T12"/>
              <a:pathLst>
                <a:path w="1104" h="432">
                  <a:moveTo>
                    <a:pt x="1104" y="0"/>
                  </a:moveTo>
                  <a:cubicBezTo>
                    <a:pt x="956" y="132"/>
                    <a:pt x="808" y="264"/>
                    <a:pt x="624" y="336"/>
                  </a:cubicBezTo>
                  <a:cubicBezTo>
                    <a:pt x="440" y="408"/>
                    <a:pt x="220" y="420"/>
                    <a:pt x="0" y="432"/>
                  </a:cubicBezTo>
                </a:path>
              </a:pathLst>
            </a:custGeom>
            <a:noFill/>
            <a:ln w="25400" cap="rnd">
              <a:solidFill>
                <a:srgbClr val="FF6666"/>
              </a:solidFill>
              <a:prstDash val="sysDot"/>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grpSp>
      <p:sp>
        <p:nvSpPr>
          <p:cNvPr id="1502223" name="Rectangle 15"/>
          <p:cNvSpPr>
            <a:spLocks noChangeArrowheads="1"/>
          </p:cNvSpPr>
          <p:nvPr/>
        </p:nvSpPr>
        <p:spPr bwMode="auto">
          <a:xfrm>
            <a:off x="1981200" y="4572000"/>
            <a:ext cx="1371600" cy="201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en-US" i="1" dirty="0">
                <a:solidFill>
                  <a:srgbClr val="0000FF"/>
                </a:solidFill>
                <a:latin typeface="Tahoma"/>
                <a:cs typeface="Tahoma"/>
              </a:rPr>
              <a:t>Client ignores since already processed that part of </a:t>
            </a:r>
            <a:r>
              <a:rPr lang="en-US" i="1" dirty="0" err="1">
                <a:solidFill>
                  <a:srgbClr val="0000FF"/>
                </a:solidFill>
                <a:latin typeface="Tahoma"/>
                <a:cs typeface="Tahoma"/>
              </a:rPr>
              <a:t>bytestream</a:t>
            </a:r>
            <a:endParaRPr lang="en-US" dirty="0">
              <a:solidFill>
                <a:srgbClr val="0000FF"/>
              </a:solidFill>
              <a:latin typeface="Tahoma"/>
              <a:cs typeface="Tahoma"/>
            </a:endParaRPr>
          </a:p>
        </p:txBody>
      </p:sp>
      <p:grpSp>
        <p:nvGrpSpPr>
          <p:cNvPr id="1502224" name="Group 16"/>
          <p:cNvGrpSpPr>
            <a:grpSpLocks/>
          </p:cNvGrpSpPr>
          <p:nvPr/>
        </p:nvGrpSpPr>
        <p:grpSpPr bwMode="auto">
          <a:xfrm>
            <a:off x="3303589" y="5559426"/>
            <a:ext cx="5784851" cy="758825"/>
            <a:chOff x="1107" y="3406"/>
            <a:chExt cx="3644" cy="478"/>
          </a:xfrm>
        </p:grpSpPr>
        <p:sp>
          <p:nvSpPr>
            <p:cNvPr id="95245" name="Line 17"/>
            <p:cNvSpPr>
              <a:spLocks noChangeShapeType="1"/>
            </p:cNvSpPr>
            <p:nvPr/>
          </p:nvSpPr>
          <p:spPr bwMode="auto">
            <a:xfrm flipH="1">
              <a:off x="1186" y="3552"/>
              <a:ext cx="3565" cy="332"/>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solidFill>
                  <a:srgbClr val="008000"/>
                </a:solidFill>
                <a:latin typeface="Tahoma"/>
                <a:cs typeface="Tahoma"/>
              </a:endParaRPr>
            </a:p>
          </p:txBody>
        </p:sp>
        <p:sp>
          <p:nvSpPr>
            <p:cNvPr id="95246" name="Text Box 18"/>
            <p:cNvSpPr txBox="1">
              <a:spLocks noChangeArrowheads="1"/>
            </p:cNvSpPr>
            <p:nvPr/>
          </p:nvSpPr>
          <p:spPr bwMode="auto">
            <a:xfrm rot="21293156">
              <a:off x="1107" y="3406"/>
              <a:ext cx="3553"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008000"/>
                  </a:solidFill>
                  <a:latin typeface="Tahoma"/>
                  <a:cs typeface="Tahoma"/>
                </a:rPr>
                <a:t>SrcA</a:t>
              </a:r>
              <a:r>
                <a:rPr lang="en-US" sz="1400" dirty="0">
                  <a:solidFill>
                    <a:srgbClr val="008000"/>
                  </a:solidFill>
                  <a:latin typeface="Tahoma"/>
                  <a:cs typeface="Tahoma"/>
                </a:rPr>
                <a:t>=9.8.7.6, </a:t>
              </a:r>
              <a:r>
                <a:rPr lang="en-US" sz="1400" dirty="0" err="1">
                  <a:solidFill>
                    <a:srgbClr val="008000"/>
                  </a:solidFill>
                  <a:latin typeface="Tahoma"/>
                  <a:cs typeface="Tahoma"/>
                </a:rPr>
                <a:t>SrcP</a:t>
              </a:r>
              <a:r>
                <a:rPr lang="en-US" sz="1400" dirty="0">
                  <a:solidFill>
                    <a:srgbClr val="008000"/>
                  </a:solidFill>
                  <a:latin typeface="Tahoma"/>
                  <a:cs typeface="Tahoma"/>
                </a:rPr>
                <a:t>=80, </a:t>
              </a:r>
              <a:r>
                <a:rPr lang="en-US" sz="1400" dirty="0" err="1">
                  <a:solidFill>
                    <a:srgbClr val="008000"/>
                  </a:solidFill>
                  <a:latin typeface="Tahoma"/>
                  <a:cs typeface="Tahoma"/>
                </a:rPr>
                <a:t>DstA</a:t>
              </a:r>
              <a:r>
                <a:rPr lang="en-US" sz="1400" dirty="0">
                  <a:solidFill>
                    <a:srgbClr val="008000"/>
                  </a:solidFill>
                  <a:latin typeface="Tahoma"/>
                  <a:cs typeface="Tahoma"/>
                </a:rPr>
                <a:t>=1.2.1.2, </a:t>
              </a:r>
              <a:r>
                <a:rPr lang="en-US" sz="1400" dirty="0" err="1">
                  <a:solidFill>
                    <a:srgbClr val="008000"/>
                  </a:solidFill>
                  <a:latin typeface="Tahoma"/>
                  <a:cs typeface="Tahoma"/>
                </a:rPr>
                <a:t>DstP</a:t>
              </a:r>
              <a:r>
                <a:rPr lang="en-US" sz="1400" dirty="0">
                  <a:solidFill>
                    <a:srgbClr val="008000"/>
                  </a:solidFill>
                  <a:latin typeface="Tahoma"/>
                  <a:cs typeface="Tahoma"/>
                </a:rPr>
                <a:t>=3344,</a:t>
              </a:r>
              <a:br>
                <a:rPr lang="en-US" sz="1400" dirty="0">
                  <a:solidFill>
                    <a:srgbClr val="008000"/>
                  </a:solidFill>
                  <a:latin typeface="Tahoma"/>
                  <a:cs typeface="Tahoma"/>
                </a:rPr>
              </a:br>
              <a:r>
                <a:rPr lang="en-US" sz="1400" dirty="0">
                  <a:solidFill>
                    <a:srgbClr val="008000"/>
                  </a:solidFill>
                  <a:latin typeface="Tahoma"/>
                  <a:cs typeface="Tahoma"/>
                </a:rPr>
                <a:t>ACK, </a:t>
              </a:r>
              <a:r>
                <a:rPr lang="en-US" sz="1400" dirty="0" err="1">
                  <a:solidFill>
                    <a:srgbClr val="008000"/>
                  </a:solidFill>
                  <a:latin typeface="Tahoma"/>
                  <a:cs typeface="Tahoma"/>
                </a:rPr>
                <a:t>Seq</a:t>
              </a:r>
              <a:r>
                <a:rPr lang="en-US" sz="1400" dirty="0">
                  <a:solidFill>
                    <a:srgbClr val="008000"/>
                  </a:solidFill>
                  <a:latin typeface="Tahoma"/>
                  <a:cs typeface="Tahoma"/>
                </a:rPr>
                <a:t> = y+1, </a:t>
              </a:r>
              <a:r>
                <a:rPr lang="en-US" sz="1400" dirty="0" err="1">
                  <a:solidFill>
                    <a:srgbClr val="008000"/>
                  </a:solidFill>
                  <a:latin typeface="Tahoma"/>
                  <a:cs typeface="Tahoma"/>
                </a:rPr>
                <a:t>Ack</a:t>
              </a:r>
              <a:r>
                <a:rPr lang="en-US" sz="1400" dirty="0">
                  <a:solidFill>
                    <a:srgbClr val="008000"/>
                  </a:solidFill>
                  <a:latin typeface="Tahoma"/>
                  <a:cs typeface="Tahoma"/>
                </a:rPr>
                <a:t> = x+16, Data=“200 OK … &lt;html&gt; …”</a:t>
              </a:r>
            </a:p>
          </p:txBody>
        </p:sp>
      </p:gr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46</a:t>
            </a:fld>
            <a:endParaRPr lang="en-US"/>
          </a:p>
        </p:txBody>
      </p:sp>
    </p:spTree>
    <p:extLst>
      <p:ext uri="{BB962C8B-B14F-4D97-AF65-F5344CB8AC3E}">
        <p14:creationId xmlns:p14="http://schemas.microsoft.com/office/powerpoint/2010/main" val="968204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2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2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22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Threat: Blind Spoofing</a:t>
            </a:r>
          </a:p>
        </p:txBody>
      </p:sp>
      <p:sp>
        <p:nvSpPr>
          <p:cNvPr id="7" name="Rectangle 17"/>
          <p:cNvSpPr>
            <a:spLocks noGrp="1" noChangeArrowheads="1"/>
          </p:cNvSpPr>
          <p:nvPr>
            <p:ph idx="1"/>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fontAlgn="base">
              <a:lnSpc>
                <a:spcPct val="90000"/>
              </a:lnSpc>
              <a:spcAft>
                <a:spcPct val="0"/>
              </a:spcAft>
            </a:pPr>
            <a:r>
              <a:rPr lang="en-US" dirty="0"/>
              <a:t>Is it possible for an attacker to inject into a TCP connection even if they </a:t>
            </a:r>
            <a:r>
              <a:rPr lang="en-US" dirty="0">
                <a:solidFill>
                  <a:srgbClr val="0000FF"/>
                </a:solidFill>
              </a:rPr>
              <a:t>can</a:t>
            </a:r>
            <a:r>
              <a:rPr lang="en-US" altLang="ja-JP" dirty="0">
                <a:solidFill>
                  <a:srgbClr val="0000FF"/>
                </a:solidFill>
              </a:rPr>
              <a:t>’</a:t>
            </a:r>
            <a:r>
              <a:rPr lang="en-US" dirty="0">
                <a:solidFill>
                  <a:srgbClr val="0000FF"/>
                </a:solidFill>
              </a:rPr>
              <a:t>t</a:t>
            </a:r>
            <a:r>
              <a:rPr lang="en-US" dirty="0"/>
              <a:t> see our traffic?</a:t>
            </a:r>
          </a:p>
          <a:p>
            <a:pPr fontAlgn="base">
              <a:lnSpc>
                <a:spcPct val="90000"/>
              </a:lnSpc>
              <a:spcAft>
                <a:spcPct val="0"/>
              </a:spcAft>
            </a:pPr>
            <a:r>
              <a:rPr lang="en-US" dirty="0">
                <a:solidFill>
                  <a:srgbClr val="FF0000"/>
                </a:solidFill>
              </a:rPr>
              <a:t>YES:</a:t>
            </a:r>
            <a:r>
              <a:rPr lang="en-US" dirty="0"/>
              <a:t> if somehow they can </a:t>
            </a:r>
            <a:r>
              <a:rPr lang="en-US" dirty="0">
                <a:solidFill>
                  <a:schemeClr val="accent5"/>
                </a:solidFill>
              </a:rPr>
              <a:t>infer</a:t>
            </a:r>
            <a:r>
              <a:rPr lang="en-US" dirty="0"/>
              <a:t> or </a:t>
            </a:r>
            <a:r>
              <a:rPr lang="en-US" dirty="0">
                <a:solidFill>
                  <a:schemeClr val="accent5"/>
                </a:solidFill>
              </a:rPr>
              <a:t>guess</a:t>
            </a:r>
            <a:r>
              <a:rPr lang="en-US" dirty="0"/>
              <a:t> the port and sequence numbers</a:t>
            </a:r>
          </a:p>
          <a:p>
            <a:pPr fontAlgn="base">
              <a:lnSpc>
                <a:spcPct val="90000"/>
              </a:lnSpc>
              <a:spcAft>
                <a:spcPct val="0"/>
              </a:spcAft>
            </a:pPr>
            <a:r>
              <a:rPr lang="en-US" dirty="0"/>
              <a:t>Let</a:t>
            </a:r>
            <a:r>
              <a:rPr lang="en-US" altLang="ja-JP" dirty="0"/>
              <a:t>’</a:t>
            </a:r>
            <a:r>
              <a:rPr lang="en-US" dirty="0"/>
              <a:t>s look at a simpler related attack where the goal of the attacker is to create a </a:t>
            </a:r>
            <a:r>
              <a:rPr lang="en-US" dirty="0">
                <a:solidFill>
                  <a:srgbClr val="0000FF"/>
                </a:solidFill>
              </a:rPr>
              <a:t>fake</a:t>
            </a:r>
            <a:r>
              <a:rPr lang="en-US" dirty="0"/>
              <a:t> connection, rather than inject into a real one</a:t>
            </a:r>
          </a:p>
          <a:p>
            <a:pPr lvl="1" fontAlgn="base">
              <a:lnSpc>
                <a:spcPct val="90000"/>
              </a:lnSpc>
              <a:spcAft>
                <a:spcPct val="0"/>
              </a:spcAft>
            </a:pPr>
            <a:r>
              <a:rPr lang="en-US" sz="2200" dirty="0"/>
              <a:t>Why?</a:t>
            </a:r>
          </a:p>
          <a:p>
            <a:pPr lvl="1" fontAlgn="base">
              <a:lnSpc>
                <a:spcPct val="90000"/>
              </a:lnSpc>
              <a:spcAft>
                <a:spcPct val="0"/>
              </a:spcAft>
            </a:pPr>
            <a:r>
              <a:rPr lang="en-US" sz="2200" dirty="0"/>
              <a:t>Perhaps to leverage a server</a:t>
            </a:r>
            <a:r>
              <a:rPr lang="en-US" altLang="ja-JP" sz="2200" dirty="0"/>
              <a:t>’</a:t>
            </a:r>
            <a:r>
              <a:rPr lang="en-US" sz="2200" dirty="0"/>
              <a:t>s </a:t>
            </a:r>
            <a:r>
              <a:rPr lang="en-US" sz="2200" dirty="0">
                <a:solidFill>
                  <a:srgbClr val="FF0000"/>
                </a:solidFill>
              </a:rPr>
              <a:t>trust</a:t>
            </a:r>
            <a:r>
              <a:rPr lang="en-US" sz="2200" dirty="0"/>
              <a:t> of a given client as identified by its IP address</a:t>
            </a:r>
          </a:p>
          <a:p>
            <a:pPr lvl="1" fontAlgn="base">
              <a:lnSpc>
                <a:spcPct val="90000"/>
              </a:lnSpc>
              <a:spcAft>
                <a:spcPct val="0"/>
              </a:spcAft>
            </a:pPr>
            <a:r>
              <a:rPr lang="en-US" sz="2200" dirty="0"/>
              <a:t>Perhaps to </a:t>
            </a:r>
            <a:r>
              <a:rPr lang="en-US" sz="2200" dirty="0">
                <a:solidFill>
                  <a:srgbClr val="FF0000"/>
                </a:solidFill>
              </a:rPr>
              <a:t>frame</a:t>
            </a:r>
            <a:r>
              <a:rPr lang="en-US" sz="2200" dirty="0"/>
              <a:t> a given client so the attacker</a:t>
            </a:r>
            <a:r>
              <a:rPr lang="en-US" altLang="ja-JP" sz="2200" dirty="0"/>
              <a:t>’</a:t>
            </a:r>
            <a:r>
              <a:rPr lang="en-US" sz="2200" dirty="0"/>
              <a:t>s actions during the connections can</a:t>
            </a:r>
            <a:r>
              <a:rPr lang="en-US" altLang="ja-JP" sz="2200" dirty="0"/>
              <a:t>’</a:t>
            </a:r>
            <a:r>
              <a:rPr lang="en-US" sz="2200" dirty="0"/>
              <a:t>t be traced back to the attacker</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47</a:t>
            </a:fld>
            <a:endParaRPr lang="en-US"/>
          </a:p>
        </p:txBody>
      </p:sp>
    </p:spTree>
    <p:extLst>
      <p:ext uri="{BB962C8B-B14F-4D97-AF65-F5344CB8AC3E}">
        <p14:creationId xmlns:p14="http://schemas.microsoft.com/office/powerpoint/2010/main" val="32723778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Spoofing an Entire TCP Connection</a:t>
            </a:r>
          </a:p>
        </p:txBody>
      </p:sp>
      <p:sp>
        <p:nvSpPr>
          <p:cNvPr id="99331" name="Line 3"/>
          <p:cNvSpPr>
            <a:spLocks noChangeShapeType="1"/>
          </p:cNvSpPr>
          <p:nvPr/>
        </p:nvSpPr>
        <p:spPr bwMode="auto">
          <a:xfrm>
            <a:off x="3382964" y="1746250"/>
            <a:ext cx="46037"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9332" name="Text Box 4"/>
          <p:cNvSpPr txBox="1">
            <a:spLocks noChangeArrowheads="1"/>
          </p:cNvSpPr>
          <p:nvPr/>
        </p:nvSpPr>
        <p:spPr bwMode="auto">
          <a:xfrm>
            <a:off x="1879762" y="1143000"/>
            <a:ext cx="3449317"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00FF"/>
                </a:solidFill>
                <a:latin typeface="Tahoma"/>
                <a:cs typeface="Tahoma"/>
              </a:rPr>
              <a:t>Alleged Client (not actual)</a:t>
            </a:r>
            <a:br>
              <a:rPr lang="en-US" sz="1800" dirty="0">
                <a:solidFill>
                  <a:srgbClr val="0000FF"/>
                </a:solidFill>
                <a:latin typeface="Tahoma"/>
                <a:cs typeface="Tahoma"/>
              </a:rPr>
            </a:br>
            <a:r>
              <a:rPr lang="en-US" sz="1800" dirty="0">
                <a:solidFill>
                  <a:schemeClr val="tx1">
                    <a:lumMod val="75000"/>
                    <a:lumOff val="25000"/>
                  </a:schemeClr>
                </a:solidFill>
                <a:latin typeface="Tahoma"/>
                <a:cs typeface="Tahoma"/>
              </a:rPr>
              <a:t>IP address 1.2.1.2, port </a:t>
            </a:r>
            <a:r>
              <a:rPr lang="en-US" sz="1800" dirty="0">
                <a:latin typeface="Tahoma"/>
                <a:cs typeface="Tahoma"/>
              </a:rPr>
              <a:t>N/A</a:t>
            </a:r>
            <a:endParaRPr lang="en-US" sz="1800" dirty="0">
              <a:solidFill>
                <a:schemeClr val="bg2"/>
              </a:solidFill>
              <a:latin typeface="Tahoma"/>
              <a:cs typeface="Tahoma"/>
            </a:endParaRPr>
          </a:p>
        </p:txBody>
      </p:sp>
      <p:sp>
        <p:nvSpPr>
          <p:cNvPr id="99333" name="Text Box 5"/>
          <p:cNvSpPr txBox="1">
            <a:spLocks noChangeArrowheads="1"/>
          </p:cNvSpPr>
          <p:nvPr/>
        </p:nvSpPr>
        <p:spPr bwMode="auto">
          <a:xfrm>
            <a:off x="7246972" y="1143000"/>
            <a:ext cx="3278121"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8000"/>
                </a:solidFill>
                <a:latin typeface="Tahoma"/>
                <a:cs typeface="Tahoma"/>
              </a:rPr>
              <a:t>Server</a:t>
            </a:r>
            <a:br>
              <a:rPr lang="en-US" sz="1800" dirty="0">
                <a:latin typeface="Tahoma"/>
                <a:cs typeface="Tahoma"/>
              </a:rPr>
            </a:br>
            <a:r>
              <a:rPr lang="en-US" sz="1800" dirty="0">
                <a:solidFill>
                  <a:schemeClr val="tx1">
                    <a:lumMod val="75000"/>
                    <a:lumOff val="25000"/>
                  </a:schemeClr>
                </a:solidFill>
                <a:latin typeface="Tahoma"/>
                <a:cs typeface="Tahoma"/>
              </a:rPr>
              <a:t>IP address 9.8.7.6, port 80</a:t>
            </a:r>
            <a:endParaRPr lang="en-US" sz="1800" dirty="0">
              <a:solidFill>
                <a:schemeClr val="bg1"/>
              </a:solidFill>
              <a:latin typeface="Tahoma"/>
              <a:cs typeface="Tahoma"/>
            </a:endParaRPr>
          </a:p>
        </p:txBody>
      </p:sp>
      <p:sp>
        <p:nvSpPr>
          <p:cNvPr id="99334" name="Line 6"/>
          <p:cNvSpPr>
            <a:spLocks noChangeShapeType="1"/>
          </p:cNvSpPr>
          <p:nvPr/>
        </p:nvSpPr>
        <p:spPr bwMode="auto">
          <a:xfrm>
            <a:off x="9067800" y="1746250"/>
            <a:ext cx="0"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9335" name="Text Box 7"/>
          <p:cNvSpPr txBox="1">
            <a:spLocks noChangeArrowheads="1"/>
          </p:cNvSpPr>
          <p:nvPr/>
        </p:nvSpPr>
        <p:spPr bwMode="auto">
          <a:xfrm>
            <a:off x="1676400" y="1981201"/>
            <a:ext cx="1600200"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a:solidFill>
                  <a:srgbClr val="FF0000"/>
                </a:solidFill>
                <a:latin typeface="Tahoma"/>
                <a:cs typeface="Tahoma"/>
              </a:rPr>
              <a:t>Blind Attacker</a:t>
            </a:r>
            <a:endParaRPr lang="en-US" sz="1800">
              <a:solidFill>
                <a:schemeClr val="bg2"/>
              </a:solidFill>
              <a:latin typeface="Tahoma"/>
              <a:cs typeface="Tahoma"/>
            </a:endParaRPr>
          </a:p>
        </p:txBody>
      </p:sp>
      <p:sp>
        <p:nvSpPr>
          <p:cNvPr id="99336" name="Text Box 8"/>
          <p:cNvSpPr txBox="1">
            <a:spLocks noChangeArrowheads="1"/>
          </p:cNvSpPr>
          <p:nvPr/>
        </p:nvSpPr>
        <p:spPr bwMode="auto">
          <a:xfrm>
            <a:off x="3048000" y="2209801"/>
            <a:ext cx="3581400" cy="520645"/>
          </a:xfrm>
          <a:prstGeom prst="rect">
            <a:avLst/>
          </a:prstGeom>
          <a:solidFill>
            <a:schemeClr val="bg1"/>
          </a:solidFill>
          <a:ln w="25400">
            <a:solidFill>
              <a:srgbClr val="FF0000"/>
            </a:solidFill>
            <a:miter lim="800000"/>
            <a:headEnd/>
            <a:tailEnd/>
          </a:ln>
        </p:spPr>
        <p:txBody>
          <a:bodyPr wrap="squar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FF0000"/>
                </a:solidFill>
                <a:latin typeface="Tahoma"/>
                <a:cs typeface="Tahoma"/>
              </a:rPr>
              <a:t>SrcA</a:t>
            </a:r>
            <a:r>
              <a:rPr lang="en-US" sz="1400" dirty="0">
                <a:solidFill>
                  <a:srgbClr val="FF0000"/>
                </a:solidFill>
                <a:latin typeface="Tahoma"/>
                <a:cs typeface="Tahoma"/>
              </a:rPr>
              <a:t>=1.2.1.2, </a:t>
            </a:r>
            <a:r>
              <a:rPr lang="en-US" sz="1400" dirty="0" err="1">
                <a:solidFill>
                  <a:srgbClr val="FF0000"/>
                </a:solidFill>
                <a:latin typeface="Tahoma"/>
                <a:cs typeface="Tahoma"/>
              </a:rPr>
              <a:t>SrcP</a:t>
            </a:r>
            <a:r>
              <a:rPr lang="en-US" sz="1400" dirty="0">
                <a:solidFill>
                  <a:srgbClr val="FF0000"/>
                </a:solidFill>
                <a:latin typeface="Tahoma"/>
                <a:cs typeface="Tahoma"/>
              </a:rPr>
              <a:t>=5566, </a:t>
            </a:r>
            <a:r>
              <a:rPr lang="en-US" sz="1400" dirty="0" err="1">
                <a:solidFill>
                  <a:srgbClr val="FF0000"/>
                </a:solidFill>
                <a:latin typeface="Tahoma"/>
                <a:cs typeface="Tahoma"/>
              </a:rPr>
              <a:t>DstA</a:t>
            </a:r>
            <a:r>
              <a:rPr lang="en-US" sz="1400" dirty="0">
                <a:solidFill>
                  <a:srgbClr val="FF0000"/>
                </a:solidFill>
                <a:latin typeface="Tahoma"/>
                <a:cs typeface="Tahoma"/>
              </a:rPr>
              <a:t>=9.8.7.6, </a:t>
            </a:r>
            <a:r>
              <a:rPr lang="en-US" sz="1400" dirty="0" err="1">
                <a:solidFill>
                  <a:srgbClr val="FF0000"/>
                </a:solidFill>
                <a:latin typeface="Tahoma"/>
                <a:cs typeface="Tahoma"/>
              </a:rPr>
              <a:t>DstP</a:t>
            </a:r>
            <a:r>
              <a:rPr lang="en-US" sz="1400" dirty="0">
                <a:solidFill>
                  <a:srgbClr val="FF0000"/>
                </a:solidFill>
                <a:latin typeface="Tahoma"/>
                <a:cs typeface="Tahoma"/>
              </a:rPr>
              <a:t>=80, SYN, </a:t>
            </a:r>
            <a:r>
              <a:rPr lang="en-US" sz="1400" dirty="0" err="1">
                <a:solidFill>
                  <a:srgbClr val="FF0000"/>
                </a:solidFill>
                <a:latin typeface="Tahoma"/>
                <a:cs typeface="Tahoma"/>
              </a:rPr>
              <a:t>Seq</a:t>
            </a:r>
            <a:r>
              <a:rPr lang="en-US" sz="1400" dirty="0">
                <a:solidFill>
                  <a:srgbClr val="FF0000"/>
                </a:solidFill>
                <a:latin typeface="Tahoma"/>
                <a:cs typeface="Tahoma"/>
              </a:rPr>
              <a:t> = z</a:t>
            </a:r>
          </a:p>
        </p:txBody>
      </p:sp>
      <p:sp>
        <p:nvSpPr>
          <p:cNvPr id="99337" name="Freeform 9"/>
          <p:cNvSpPr>
            <a:spLocks/>
          </p:cNvSpPr>
          <p:nvPr/>
        </p:nvSpPr>
        <p:spPr bwMode="auto">
          <a:xfrm flipH="1">
            <a:off x="6629400" y="2362200"/>
            <a:ext cx="2438400" cy="457200"/>
          </a:xfrm>
          <a:custGeom>
            <a:avLst/>
            <a:gdLst>
              <a:gd name="T0" fmla="*/ 1104 w 1104"/>
              <a:gd name="T1" fmla="*/ 0 h 432"/>
              <a:gd name="T2" fmla="*/ 624 w 1104"/>
              <a:gd name="T3" fmla="*/ 336 h 432"/>
              <a:gd name="T4" fmla="*/ 0 w 1104"/>
              <a:gd name="T5" fmla="*/ 432 h 432"/>
              <a:gd name="T6" fmla="*/ 0 60000 65536"/>
              <a:gd name="T7" fmla="*/ 0 60000 65536"/>
              <a:gd name="T8" fmla="*/ 0 60000 65536"/>
              <a:gd name="T9" fmla="*/ 0 w 1104"/>
              <a:gd name="T10" fmla="*/ 0 h 432"/>
              <a:gd name="T11" fmla="*/ 1104 w 1104"/>
              <a:gd name="T12" fmla="*/ 432 h 432"/>
            </a:gdLst>
            <a:ahLst/>
            <a:cxnLst>
              <a:cxn ang="T6">
                <a:pos x="T0" y="T1"/>
              </a:cxn>
              <a:cxn ang="T7">
                <a:pos x="T2" y="T3"/>
              </a:cxn>
              <a:cxn ang="T8">
                <a:pos x="T4" y="T5"/>
              </a:cxn>
            </a:cxnLst>
            <a:rect l="T9" t="T10" r="T11" b="T12"/>
            <a:pathLst>
              <a:path w="1104" h="432">
                <a:moveTo>
                  <a:pt x="1104" y="0"/>
                </a:moveTo>
                <a:cubicBezTo>
                  <a:pt x="956" y="132"/>
                  <a:pt x="808" y="264"/>
                  <a:pt x="624" y="336"/>
                </a:cubicBezTo>
                <a:cubicBezTo>
                  <a:pt x="440" y="408"/>
                  <a:pt x="220" y="420"/>
                  <a:pt x="0" y="432"/>
                </a:cubicBezTo>
              </a:path>
            </a:pathLst>
          </a:custGeom>
          <a:noFill/>
          <a:ln w="25400" cap="rnd">
            <a:solidFill>
              <a:srgbClr val="FF0000"/>
            </a:solidFill>
            <a:prstDash val="sysDot"/>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grpSp>
        <p:nvGrpSpPr>
          <p:cNvPr id="1516554" name="Group 10"/>
          <p:cNvGrpSpPr>
            <a:grpSpLocks/>
          </p:cNvGrpSpPr>
          <p:nvPr/>
        </p:nvGrpSpPr>
        <p:grpSpPr bwMode="auto">
          <a:xfrm>
            <a:off x="3429000" y="3197226"/>
            <a:ext cx="5659438" cy="758825"/>
            <a:chOff x="1187" y="1726"/>
            <a:chExt cx="3565" cy="478"/>
          </a:xfrm>
        </p:grpSpPr>
        <p:sp>
          <p:nvSpPr>
            <p:cNvPr id="99344" name="Line 11"/>
            <p:cNvSpPr>
              <a:spLocks noChangeShapeType="1"/>
            </p:cNvSpPr>
            <p:nvPr/>
          </p:nvSpPr>
          <p:spPr bwMode="auto">
            <a:xfrm flipH="1">
              <a:off x="1187" y="1872"/>
              <a:ext cx="3565" cy="332"/>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9345" name="Text Box 12"/>
            <p:cNvSpPr txBox="1">
              <a:spLocks noChangeArrowheads="1"/>
            </p:cNvSpPr>
            <p:nvPr/>
          </p:nvSpPr>
          <p:spPr bwMode="auto">
            <a:xfrm rot="21293156">
              <a:off x="1197" y="1726"/>
              <a:ext cx="3370"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008000"/>
                  </a:solidFill>
                  <a:latin typeface="Tahoma"/>
                  <a:cs typeface="Tahoma"/>
                </a:rPr>
                <a:t>SrcA</a:t>
              </a:r>
              <a:r>
                <a:rPr lang="en-US" sz="1400" dirty="0">
                  <a:solidFill>
                    <a:srgbClr val="008000"/>
                  </a:solidFill>
                  <a:latin typeface="Tahoma"/>
                  <a:cs typeface="Tahoma"/>
                </a:rPr>
                <a:t>=9.8.7.6, </a:t>
              </a:r>
              <a:r>
                <a:rPr lang="en-US" sz="1400" dirty="0" err="1">
                  <a:solidFill>
                    <a:srgbClr val="008000"/>
                  </a:solidFill>
                  <a:latin typeface="Tahoma"/>
                  <a:cs typeface="Tahoma"/>
                </a:rPr>
                <a:t>SrcP</a:t>
              </a:r>
              <a:r>
                <a:rPr lang="en-US" sz="1400" dirty="0">
                  <a:solidFill>
                    <a:srgbClr val="008000"/>
                  </a:solidFill>
                  <a:latin typeface="Tahoma"/>
                  <a:cs typeface="Tahoma"/>
                </a:rPr>
                <a:t>=80,</a:t>
              </a:r>
              <a:br>
                <a:rPr lang="en-US" sz="1400" dirty="0">
                  <a:solidFill>
                    <a:srgbClr val="008000"/>
                  </a:solidFill>
                  <a:latin typeface="Tahoma"/>
                  <a:cs typeface="Tahoma"/>
                </a:rPr>
              </a:br>
              <a:r>
                <a:rPr lang="en-US" sz="1400" dirty="0" err="1">
                  <a:solidFill>
                    <a:srgbClr val="008000"/>
                  </a:solidFill>
                  <a:latin typeface="Tahoma"/>
                  <a:cs typeface="Tahoma"/>
                </a:rPr>
                <a:t>DstA</a:t>
              </a:r>
              <a:r>
                <a:rPr lang="en-US" sz="1400" dirty="0">
                  <a:solidFill>
                    <a:srgbClr val="008000"/>
                  </a:solidFill>
                  <a:latin typeface="Tahoma"/>
                  <a:cs typeface="Tahoma"/>
                </a:rPr>
                <a:t>=1.2.1.2, </a:t>
              </a:r>
              <a:r>
                <a:rPr lang="en-US" sz="1400" dirty="0" err="1">
                  <a:solidFill>
                    <a:srgbClr val="008000"/>
                  </a:solidFill>
                  <a:latin typeface="Tahoma"/>
                  <a:cs typeface="Tahoma"/>
                </a:rPr>
                <a:t>DstP</a:t>
              </a:r>
              <a:r>
                <a:rPr lang="en-US" sz="1400" dirty="0">
                  <a:solidFill>
                    <a:srgbClr val="008000"/>
                  </a:solidFill>
                  <a:latin typeface="Tahoma"/>
                  <a:cs typeface="Tahoma"/>
                </a:rPr>
                <a:t>=5566, SYN+ACK, </a:t>
              </a:r>
              <a:r>
                <a:rPr lang="en-US" sz="1400" dirty="0" err="1">
                  <a:solidFill>
                    <a:srgbClr val="008000"/>
                  </a:solidFill>
                  <a:latin typeface="Tahoma"/>
                  <a:cs typeface="Tahoma"/>
                </a:rPr>
                <a:t>Seq</a:t>
              </a:r>
              <a:r>
                <a:rPr lang="en-US" sz="1400" dirty="0">
                  <a:solidFill>
                    <a:srgbClr val="008000"/>
                  </a:solidFill>
                  <a:latin typeface="Tahoma"/>
                  <a:cs typeface="Tahoma"/>
                </a:rPr>
                <a:t> = y, </a:t>
              </a:r>
              <a:r>
                <a:rPr lang="en-US" sz="1400" dirty="0" err="1">
                  <a:solidFill>
                    <a:srgbClr val="008000"/>
                  </a:solidFill>
                  <a:latin typeface="Tahoma"/>
                  <a:cs typeface="Tahoma"/>
                </a:rPr>
                <a:t>Ack</a:t>
              </a:r>
              <a:r>
                <a:rPr lang="en-US" sz="1400" dirty="0">
                  <a:solidFill>
                    <a:srgbClr val="008000"/>
                  </a:solidFill>
                  <a:latin typeface="Tahoma"/>
                  <a:cs typeface="Tahoma"/>
                </a:rPr>
                <a:t> = z+1</a:t>
              </a:r>
            </a:p>
          </p:txBody>
        </p:sp>
      </p:grpSp>
      <p:sp>
        <p:nvSpPr>
          <p:cNvPr id="99339" name="Rectangle 13"/>
          <p:cNvSpPr>
            <a:spLocks noChangeArrowheads="1"/>
          </p:cNvSpPr>
          <p:nvPr/>
        </p:nvSpPr>
        <p:spPr bwMode="auto">
          <a:xfrm>
            <a:off x="1752600" y="4191000"/>
            <a:ext cx="2362200" cy="476250"/>
          </a:xfrm>
          <a:prstGeom prst="rect">
            <a:avLst/>
          </a:prstGeom>
          <a:solidFill>
            <a:schemeClr val="bg1"/>
          </a:solidFill>
          <a:ln w="19050">
            <a:solidFill>
              <a:schemeClr val="tx1"/>
            </a:solidFill>
            <a:miter lim="800000"/>
            <a:headEnd/>
            <a:tailEnd/>
          </a:ln>
        </p:spPr>
        <p:txBody>
          <a:bodyPr anchor="ctr">
            <a:spAutoFit/>
          </a:bodyPr>
          <a:lstStyle/>
          <a:p>
            <a:r>
              <a:rPr lang="en-US" sz="2400" dirty="0">
                <a:latin typeface="Tahoma"/>
                <a:cs typeface="Tahoma"/>
              </a:rPr>
              <a:t>Attacker</a:t>
            </a:r>
            <a:r>
              <a:rPr lang="en-US" altLang="ja-JP" sz="2400" dirty="0">
                <a:latin typeface="Tahoma"/>
                <a:cs typeface="Tahoma"/>
              </a:rPr>
              <a:t>’</a:t>
            </a:r>
            <a:r>
              <a:rPr lang="en-US" sz="2400" dirty="0">
                <a:latin typeface="Tahoma"/>
                <a:cs typeface="Tahoma"/>
              </a:rPr>
              <a:t>s goal:</a:t>
            </a:r>
            <a:endParaRPr lang="en-US" sz="2400" i="1" dirty="0">
              <a:latin typeface="Tahoma"/>
              <a:cs typeface="Tahoma"/>
            </a:endParaRPr>
          </a:p>
        </p:txBody>
      </p:sp>
      <p:sp>
        <p:nvSpPr>
          <p:cNvPr id="99340" name="Text Box 15"/>
          <p:cNvSpPr txBox="1">
            <a:spLocks noChangeArrowheads="1"/>
          </p:cNvSpPr>
          <p:nvPr/>
        </p:nvSpPr>
        <p:spPr bwMode="auto">
          <a:xfrm>
            <a:off x="3048000" y="4800601"/>
            <a:ext cx="3810000" cy="520645"/>
          </a:xfrm>
          <a:prstGeom prst="rect">
            <a:avLst/>
          </a:prstGeom>
          <a:solidFill>
            <a:schemeClr val="bg1"/>
          </a:solidFill>
          <a:ln w="25400">
            <a:solidFill>
              <a:srgbClr val="FF0000"/>
            </a:solidFill>
            <a:miter lim="800000"/>
            <a:headEnd/>
            <a:tailEnd/>
          </a:ln>
        </p:spPr>
        <p:txBody>
          <a:bodyPr wrap="squar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FF0000"/>
                </a:solidFill>
                <a:latin typeface="Tahoma"/>
                <a:cs typeface="Tahoma"/>
              </a:rPr>
              <a:t>SrcA</a:t>
            </a:r>
            <a:r>
              <a:rPr lang="en-US" sz="1400" dirty="0">
                <a:solidFill>
                  <a:srgbClr val="FF0000"/>
                </a:solidFill>
                <a:latin typeface="Tahoma"/>
                <a:cs typeface="Tahoma"/>
              </a:rPr>
              <a:t>=1.2.1.2, </a:t>
            </a:r>
            <a:r>
              <a:rPr lang="en-US" sz="1400" dirty="0" err="1">
                <a:solidFill>
                  <a:srgbClr val="FF0000"/>
                </a:solidFill>
                <a:latin typeface="Tahoma"/>
                <a:cs typeface="Tahoma"/>
              </a:rPr>
              <a:t>SrcP</a:t>
            </a:r>
            <a:r>
              <a:rPr lang="en-US" sz="1400" dirty="0">
                <a:solidFill>
                  <a:srgbClr val="FF0000"/>
                </a:solidFill>
                <a:latin typeface="Tahoma"/>
                <a:cs typeface="Tahoma"/>
              </a:rPr>
              <a:t>=5566, </a:t>
            </a:r>
            <a:r>
              <a:rPr lang="en-US" sz="1400" dirty="0" err="1">
                <a:solidFill>
                  <a:srgbClr val="FF0000"/>
                </a:solidFill>
                <a:latin typeface="Tahoma"/>
                <a:cs typeface="Tahoma"/>
              </a:rPr>
              <a:t>DstA</a:t>
            </a:r>
            <a:r>
              <a:rPr lang="en-US" sz="1400" dirty="0">
                <a:solidFill>
                  <a:srgbClr val="FF0000"/>
                </a:solidFill>
                <a:latin typeface="Tahoma"/>
                <a:cs typeface="Tahoma"/>
              </a:rPr>
              <a:t>=9.8.7.6, </a:t>
            </a:r>
            <a:r>
              <a:rPr lang="en-US" sz="1400" dirty="0" err="1">
                <a:solidFill>
                  <a:srgbClr val="FF0000"/>
                </a:solidFill>
                <a:latin typeface="Tahoma"/>
                <a:cs typeface="Tahoma"/>
              </a:rPr>
              <a:t>DstP</a:t>
            </a:r>
            <a:r>
              <a:rPr lang="en-US" sz="1400" dirty="0">
                <a:solidFill>
                  <a:srgbClr val="FF0000"/>
                </a:solidFill>
                <a:latin typeface="Tahoma"/>
                <a:cs typeface="Tahoma"/>
              </a:rPr>
              <a:t>=80, ACK, </a:t>
            </a:r>
            <a:r>
              <a:rPr lang="en-US" sz="1400" dirty="0" err="1">
                <a:solidFill>
                  <a:srgbClr val="FF0000"/>
                </a:solidFill>
                <a:latin typeface="Tahoma"/>
                <a:cs typeface="Tahoma"/>
              </a:rPr>
              <a:t>Seq</a:t>
            </a:r>
            <a:r>
              <a:rPr lang="en-US" sz="1400" dirty="0">
                <a:solidFill>
                  <a:srgbClr val="FF0000"/>
                </a:solidFill>
                <a:latin typeface="Tahoma"/>
                <a:cs typeface="Tahoma"/>
              </a:rPr>
              <a:t> = z+1, ACK = y+1</a:t>
            </a:r>
          </a:p>
        </p:txBody>
      </p:sp>
      <p:sp>
        <p:nvSpPr>
          <p:cNvPr id="99341" name="Freeform 16"/>
          <p:cNvSpPr>
            <a:spLocks/>
          </p:cNvSpPr>
          <p:nvPr/>
        </p:nvSpPr>
        <p:spPr bwMode="auto">
          <a:xfrm flipH="1">
            <a:off x="6858000" y="5029200"/>
            <a:ext cx="2209800" cy="457200"/>
          </a:xfrm>
          <a:custGeom>
            <a:avLst/>
            <a:gdLst>
              <a:gd name="T0" fmla="*/ 1104 w 1104"/>
              <a:gd name="T1" fmla="*/ 0 h 432"/>
              <a:gd name="T2" fmla="*/ 624 w 1104"/>
              <a:gd name="T3" fmla="*/ 336 h 432"/>
              <a:gd name="T4" fmla="*/ 0 w 1104"/>
              <a:gd name="T5" fmla="*/ 432 h 432"/>
              <a:gd name="T6" fmla="*/ 0 60000 65536"/>
              <a:gd name="T7" fmla="*/ 0 60000 65536"/>
              <a:gd name="T8" fmla="*/ 0 60000 65536"/>
              <a:gd name="T9" fmla="*/ 0 w 1104"/>
              <a:gd name="T10" fmla="*/ 0 h 432"/>
              <a:gd name="T11" fmla="*/ 1104 w 1104"/>
              <a:gd name="T12" fmla="*/ 432 h 432"/>
            </a:gdLst>
            <a:ahLst/>
            <a:cxnLst>
              <a:cxn ang="T6">
                <a:pos x="T0" y="T1"/>
              </a:cxn>
              <a:cxn ang="T7">
                <a:pos x="T2" y="T3"/>
              </a:cxn>
              <a:cxn ang="T8">
                <a:pos x="T4" y="T5"/>
              </a:cxn>
            </a:cxnLst>
            <a:rect l="T9" t="T10" r="T11" b="T12"/>
            <a:pathLst>
              <a:path w="1104" h="432">
                <a:moveTo>
                  <a:pt x="1104" y="0"/>
                </a:moveTo>
                <a:cubicBezTo>
                  <a:pt x="956" y="132"/>
                  <a:pt x="808" y="264"/>
                  <a:pt x="624" y="336"/>
                </a:cubicBezTo>
                <a:cubicBezTo>
                  <a:pt x="440" y="408"/>
                  <a:pt x="220" y="420"/>
                  <a:pt x="0" y="432"/>
                </a:cubicBezTo>
              </a:path>
            </a:pathLst>
          </a:custGeom>
          <a:noFill/>
          <a:ln w="25400" cap="rnd">
            <a:solidFill>
              <a:srgbClr val="FF0000"/>
            </a:solidFill>
            <a:prstDash val="sysDot"/>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sp>
        <p:nvSpPr>
          <p:cNvPr id="99342" name="Text Box 18"/>
          <p:cNvSpPr txBox="1">
            <a:spLocks noChangeArrowheads="1"/>
          </p:cNvSpPr>
          <p:nvPr/>
        </p:nvSpPr>
        <p:spPr bwMode="auto">
          <a:xfrm>
            <a:off x="3048000" y="5562601"/>
            <a:ext cx="3810000" cy="736089"/>
          </a:xfrm>
          <a:prstGeom prst="rect">
            <a:avLst/>
          </a:prstGeom>
          <a:solidFill>
            <a:schemeClr val="bg1"/>
          </a:solidFill>
          <a:ln w="25400">
            <a:solidFill>
              <a:srgbClr val="FF0000"/>
            </a:solidFill>
            <a:miter lim="800000"/>
            <a:headEnd/>
            <a:tailEnd/>
          </a:ln>
        </p:spPr>
        <p:txBody>
          <a:bodyPr wrap="squar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FF0000"/>
                </a:solidFill>
                <a:latin typeface="Tahoma"/>
                <a:cs typeface="Tahoma"/>
              </a:rPr>
              <a:t>SrcA</a:t>
            </a:r>
            <a:r>
              <a:rPr lang="en-US" sz="1400" dirty="0">
                <a:solidFill>
                  <a:srgbClr val="FF0000"/>
                </a:solidFill>
                <a:latin typeface="Tahoma"/>
                <a:cs typeface="Tahoma"/>
              </a:rPr>
              <a:t>=1.2.1.2, </a:t>
            </a:r>
            <a:r>
              <a:rPr lang="en-US" sz="1400" dirty="0" err="1">
                <a:solidFill>
                  <a:srgbClr val="FF0000"/>
                </a:solidFill>
                <a:latin typeface="Tahoma"/>
                <a:cs typeface="Tahoma"/>
              </a:rPr>
              <a:t>SrcP</a:t>
            </a:r>
            <a:r>
              <a:rPr lang="en-US" sz="1400" dirty="0">
                <a:solidFill>
                  <a:srgbClr val="FF0000"/>
                </a:solidFill>
                <a:latin typeface="Tahoma"/>
                <a:cs typeface="Tahoma"/>
              </a:rPr>
              <a:t>=5566, </a:t>
            </a:r>
            <a:r>
              <a:rPr lang="en-US" sz="1400" dirty="0" err="1">
                <a:solidFill>
                  <a:srgbClr val="FF0000"/>
                </a:solidFill>
                <a:latin typeface="Tahoma"/>
                <a:cs typeface="Tahoma"/>
              </a:rPr>
              <a:t>DstA</a:t>
            </a:r>
            <a:r>
              <a:rPr lang="en-US" sz="1400" dirty="0">
                <a:solidFill>
                  <a:srgbClr val="FF0000"/>
                </a:solidFill>
                <a:latin typeface="Tahoma"/>
                <a:cs typeface="Tahoma"/>
              </a:rPr>
              <a:t>=9.8.7.6, </a:t>
            </a:r>
            <a:r>
              <a:rPr lang="en-US" sz="1400" dirty="0" err="1">
                <a:solidFill>
                  <a:srgbClr val="FF0000"/>
                </a:solidFill>
                <a:latin typeface="Tahoma"/>
                <a:cs typeface="Tahoma"/>
              </a:rPr>
              <a:t>DstP</a:t>
            </a:r>
            <a:r>
              <a:rPr lang="en-US" sz="1400" dirty="0">
                <a:solidFill>
                  <a:srgbClr val="FF0000"/>
                </a:solidFill>
                <a:latin typeface="Tahoma"/>
                <a:cs typeface="Tahoma"/>
              </a:rPr>
              <a:t>=80, ACK, </a:t>
            </a:r>
            <a:r>
              <a:rPr lang="en-US" sz="1400" dirty="0" err="1">
                <a:solidFill>
                  <a:srgbClr val="FF0000"/>
                </a:solidFill>
                <a:latin typeface="Tahoma"/>
                <a:cs typeface="Tahoma"/>
              </a:rPr>
              <a:t>Seq</a:t>
            </a:r>
            <a:r>
              <a:rPr lang="en-US" sz="1400" dirty="0">
                <a:solidFill>
                  <a:srgbClr val="FF0000"/>
                </a:solidFill>
                <a:latin typeface="Tahoma"/>
                <a:cs typeface="Tahoma"/>
              </a:rPr>
              <a:t> = z+1, ACK = y+1, Data = </a:t>
            </a:r>
            <a:r>
              <a:rPr lang="en-US" altLang="ja-JP" sz="1400" dirty="0">
                <a:solidFill>
                  <a:srgbClr val="FF0000"/>
                </a:solidFill>
                <a:latin typeface="Tahoma"/>
                <a:cs typeface="Tahoma"/>
              </a:rPr>
              <a:t>“</a:t>
            </a:r>
            <a:r>
              <a:rPr lang="en-US" sz="1400" dirty="0">
                <a:solidFill>
                  <a:srgbClr val="FF0000"/>
                </a:solidFill>
                <a:latin typeface="Tahoma"/>
                <a:cs typeface="Tahoma"/>
              </a:rPr>
              <a:t>GET /transfer-</a:t>
            </a:r>
            <a:r>
              <a:rPr lang="en-US" sz="1400" dirty="0" err="1">
                <a:solidFill>
                  <a:srgbClr val="FF0000"/>
                </a:solidFill>
                <a:latin typeface="Tahoma"/>
                <a:cs typeface="Tahoma"/>
              </a:rPr>
              <a:t>money.html</a:t>
            </a:r>
            <a:r>
              <a:rPr lang="en-US" sz="1400" dirty="0">
                <a:solidFill>
                  <a:srgbClr val="FF0000"/>
                </a:solidFill>
                <a:latin typeface="Tahoma"/>
                <a:cs typeface="Tahoma"/>
              </a:rPr>
              <a:t>”</a:t>
            </a:r>
          </a:p>
        </p:txBody>
      </p:sp>
      <p:sp>
        <p:nvSpPr>
          <p:cNvPr id="99343" name="Freeform 19"/>
          <p:cNvSpPr>
            <a:spLocks/>
          </p:cNvSpPr>
          <p:nvPr/>
        </p:nvSpPr>
        <p:spPr bwMode="auto">
          <a:xfrm flipH="1">
            <a:off x="6858000" y="5943600"/>
            <a:ext cx="2209800" cy="457200"/>
          </a:xfrm>
          <a:custGeom>
            <a:avLst/>
            <a:gdLst>
              <a:gd name="T0" fmla="*/ 1104 w 1104"/>
              <a:gd name="T1" fmla="*/ 0 h 432"/>
              <a:gd name="T2" fmla="*/ 624 w 1104"/>
              <a:gd name="T3" fmla="*/ 336 h 432"/>
              <a:gd name="T4" fmla="*/ 0 w 1104"/>
              <a:gd name="T5" fmla="*/ 432 h 432"/>
              <a:gd name="T6" fmla="*/ 0 60000 65536"/>
              <a:gd name="T7" fmla="*/ 0 60000 65536"/>
              <a:gd name="T8" fmla="*/ 0 60000 65536"/>
              <a:gd name="T9" fmla="*/ 0 w 1104"/>
              <a:gd name="T10" fmla="*/ 0 h 432"/>
              <a:gd name="T11" fmla="*/ 1104 w 1104"/>
              <a:gd name="T12" fmla="*/ 432 h 432"/>
            </a:gdLst>
            <a:ahLst/>
            <a:cxnLst>
              <a:cxn ang="T6">
                <a:pos x="T0" y="T1"/>
              </a:cxn>
              <a:cxn ang="T7">
                <a:pos x="T2" y="T3"/>
              </a:cxn>
              <a:cxn ang="T8">
                <a:pos x="T4" y="T5"/>
              </a:cxn>
            </a:cxnLst>
            <a:rect l="T9" t="T10" r="T11" b="T12"/>
            <a:pathLst>
              <a:path w="1104" h="432">
                <a:moveTo>
                  <a:pt x="1104" y="0"/>
                </a:moveTo>
                <a:cubicBezTo>
                  <a:pt x="956" y="132"/>
                  <a:pt x="808" y="264"/>
                  <a:pt x="624" y="336"/>
                </a:cubicBezTo>
                <a:cubicBezTo>
                  <a:pt x="440" y="408"/>
                  <a:pt x="220" y="420"/>
                  <a:pt x="0" y="432"/>
                </a:cubicBezTo>
              </a:path>
            </a:pathLst>
          </a:custGeom>
          <a:noFill/>
          <a:ln w="25400" cap="rnd">
            <a:solidFill>
              <a:srgbClr val="FF0000"/>
            </a:solidFill>
            <a:prstDash val="sysDot"/>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48</a:t>
            </a:fld>
            <a:endParaRPr lang="en-US"/>
          </a:p>
        </p:txBody>
      </p:sp>
    </p:spTree>
    <p:extLst>
      <p:ext uri="{BB962C8B-B14F-4D97-AF65-F5344CB8AC3E}">
        <p14:creationId xmlns:p14="http://schemas.microsoft.com/office/powerpoint/2010/main" val="2816092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6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3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3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9" grpId="0" animBg="1"/>
      <p:bldP spid="99340" grpId="0" animBg="1"/>
      <p:bldP spid="99341" grpId="0" animBg="1"/>
      <p:bldP spid="99342" grpId="0" animBg="1"/>
      <p:bldP spid="9934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Spoofing an Entire TCP Connection</a:t>
            </a:r>
          </a:p>
        </p:txBody>
      </p:sp>
      <p:sp>
        <p:nvSpPr>
          <p:cNvPr id="99331" name="Line 3"/>
          <p:cNvSpPr>
            <a:spLocks noChangeShapeType="1"/>
          </p:cNvSpPr>
          <p:nvPr/>
        </p:nvSpPr>
        <p:spPr bwMode="auto">
          <a:xfrm>
            <a:off x="3382964" y="1746250"/>
            <a:ext cx="46037"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9332" name="Text Box 4"/>
          <p:cNvSpPr txBox="1">
            <a:spLocks noChangeArrowheads="1"/>
          </p:cNvSpPr>
          <p:nvPr/>
        </p:nvSpPr>
        <p:spPr bwMode="auto">
          <a:xfrm>
            <a:off x="1879762" y="1143000"/>
            <a:ext cx="3449317"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00FF"/>
                </a:solidFill>
                <a:latin typeface="Tahoma"/>
                <a:cs typeface="Tahoma"/>
              </a:rPr>
              <a:t>Alleged Client (not actual)</a:t>
            </a:r>
            <a:br>
              <a:rPr lang="en-US" sz="1800" dirty="0">
                <a:solidFill>
                  <a:srgbClr val="0000FF"/>
                </a:solidFill>
                <a:latin typeface="Tahoma"/>
                <a:cs typeface="Tahoma"/>
              </a:rPr>
            </a:br>
            <a:r>
              <a:rPr lang="en-US" sz="1800" dirty="0">
                <a:solidFill>
                  <a:schemeClr val="tx1">
                    <a:lumMod val="75000"/>
                    <a:lumOff val="25000"/>
                  </a:schemeClr>
                </a:solidFill>
                <a:latin typeface="Tahoma"/>
                <a:cs typeface="Tahoma"/>
              </a:rPr>
              <a:t>IP address 1.2.1.2, port </a:t>
            </a:r>
            <a:r>
              <a:rPr lang="en-US" sz="1800" dirty="0">
                <a:latin typeface="Tahoma"/>
                <a:cs typeface="Tahoma"/>
              </a:rPr>
              <a:t>N/A</a:t>
            </a:r>
            <a:endParaRPr lang="en-US" sz="1800" dirty="0">
              <a:solidFill>
                <a:schemeClr val="bg2"/>
              </a:solidFill>
              <a:latin typeface="Tahoma"/>
              <a:cs typeface="Tahoma"/>
            </a:endParaRPr>
          </a:p>
        </p:txBody>
      </p:sp>
      <p:sp>
        <p:nvSpPr>
          <p:cNvPr id="99333" name="Text Box 5"/>
          <p:cNvSpPr txBox="1">
            <a:spLocks noChangeArrowheads="1"/>
          </p:cNvSpPr>
          <p:nvPr/>
        </p:nvSpPr>
        <p:spPr bwMode="auto">
          <a:xfrm>
            <a:off x="7246972" y="1143000"/>
            <a:ext cx="3278121"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8000"/>
                </a:solidFill>
                <a:latin typeface="Tahoma"/>
                <a:cs typeface="Tahoma"/>
              </a:rPr>
              <a:t>Server</a:t>
            </a:r>
            <a:br>
              <a:rPr lang="en-US" sz="1800" dirty="0">
                <a:latin typeface="Tahoma"/>
                <a:cs typeface="Tahoma"/>
              </a:rPr>
            </a:br>
            <a:r>
              <a:rPr lang="en-US" sz="1800" dirty="0">
                <a:solidFill>
                  <a:schemeClr val="tx1">
                    <a:lumMod val="75000"/>
                    <a:lumOff val="25000"/>
                  </a:schemeClr>
                </a:solidFill>
                <a:latin typeface="Tahoma"/>
                <a:cs typeface="Tahoma"/>
              </a:rPr>
              <a:t>IP address 9.8.7.6, port 80</a:t>
            </a:r>
            <a:endParaRPr lang="en-US" sz="1800" dirty="0">
              <a:solidFill>
                <a:schemeClr val="bg1"/>
              </a:solidFill>
              <a:latin typeface="Tahoma"/>
              <a:cs typeface="Tahoma"/>
            </a:endParaRPr>
          </a:p>
        </p:txBody>
      </p:sp>
      <p:sp>
        <p:nvSpPr>
          <p:cNvPr id="99334" name="Line 6"/>
          <p:cNvSpPr>
            <a:spLocks noChangeShapeType="1"/>
          </p:cNvSpPr>
          <p:nvPr/>
        </p:nvSpPr>
        <p:spPr bwMode="auto">
          <a:xfrm>
            <a:off x="9067800" y="1746250"/>
            <a:ext cx="0"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9335" name="Text Box 7"/>
          <p:cNvSpPr txBox="1">
            <a:spLocks noChangeArrowheads="1"/>
          </p:cNvSpPr>
          <p:nvPr/>
        </p:nvSpPr>
        <p:spPr bwMode="auto">
          <a:xfrm>
            <a:off x="1676400" y="1981201"/>
            <a:ext cx="1600200"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a:solidFill>
                  <a:srgbClr val="FF0000"/>
                </a:solidFill>
                <a:latin typeface="Tahoma"/>
                <a:cs typeface="Tahoma"/>
              </a:rPr>
              <a:t>Blind Attacker</a:t>
            </a:r>
            <a:endParaRPr lang="en-US" sz="1800">
              <a:solidFill>
                <a:schemeClr val="bg2"/>
              </a:solidFill>
              <a:latin typeface="Tahoma"/>
              <a:cs typeface="Tahoma"/>
            </a:endParaRPr>
          </a:p>
        </p:txBody>
      </p:sp>
      <p:sp>
        <p:nvSpPr>
          <p:cNvPr id="99336" name="Text Box 8"/>
          <p:cNvSpPr txBox="1">
            <a:spLocks noChangeArrowheads="1"/>
          </p:cNvSpPr>
          <p:nvPr/>
        </p:nvSpPr>
        <p:spPr bwMode="auto">
          <a:xfrm>
            <a:off x="3048000" y="2209801"/>
            <a:ext cx="3581400" cy="520645"/>
          </a:xfrm>
          <a:prstGeom prst="rect">
            <a:avLst/>
          </a:prstGeom>
          <a:solidFill>
            <a:schemeClr val="bg1"/>
          </a:solidFill>
          <a:ln w="25400">
            <a:solidFill>
              <a:srgbClr val="FF0000"/>
            </a:solidFill>
            <a:miter lim="800000"/>
            <a:headEnd/>
            <a:tailEnd/>
          </a:ln>
        </p:spPr>
        <p:txBody>
          <a:bodyPr wrap="squar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FF0000"/>
                </a:solidFill>
                <a:latin typeface="Tahoma"/>
                <a:cs typeface="Tahoma"/>
              </a:rPr>
              <a:t>SrcA</a:t>
            </a:r>
            <a:r>
              <a:rPr lang="en-US" sz="1400" dirty="0">
                <a:solidFill>
                  <a:srgbClr val="FF0000"/>
                </a:solidFill>
                <a:latin typeface="Tahoma"/>
                <a:cs typeface="Tahoma"/>
              </a:rPr>
              <a:t>=1.2.1.2, </a:t>
            </a:r>
            <a:r>
              <a:rPr lang="en-US" sz="1400" dirty="0" err="1">
                <a:solidFill>
                  <a:srgbClr val="FF0000"/>
                </a:solidFill>
                <a:latin typeface="Tahoma"/>
                <a:cs typeface="Tahoma"/>
              </a:rPr>
              <a:t>SrcP</a:t>
            </a:r>
            <a:r>
              <a:rPr lang="en-US" sz="1400" dirty="0">
                <a:solidFill>
                  <a:srgbClr val="FF0000"/>
                </a:solidFill>
                <a:latin typeface="Tahoma"/>
                <a:cs typeface="Tahoma"/>
              </a:rPr>
              <a:t>=5566, </a:t>
            </a:r>
            <a:r>
              <a:rPr lang="en-US" sz="1400" dirty="0" err="1">
                <a:solidFill>
                  <a:srgbClr val="FF0000"/>
                </a:solidFill>
                <a:latin typeface="Tahoma"/>
                <a:cs typeface="Tahoma"/>
              </a:rPr>
              <a:t>DstA</a:t>
            </a:r>
            <a:r>
              <a:rPr lang="en-US" sz="1400" dirty="0">
                <a:solidFill>
                  <a:srgbClr val="FF0000"/>
                </a:solidFill>
                <a:latin typeface="Tahoma"/>
                <a:cs typeface="Tahoma"/>
              </a:rPr>
              <a:t>=9.8.7.6, </a:t>
            </a:r>
            <a:r>
              <a:rPr lang="en-US" sz="1400" dirty="0" err="1">
                <a:solidFill>
                  <a:srgbClr val="FF0000"/>
                </a:solidFill>
                <a:latin typeface="Tahoma"/>
                <a:cs typeface="Tahoma"/>
              </a:rPr>
              <a:t>DstP</a:t>
            </a:r>
            <a:r>
              <a:rPr lang="en-US" sz="1400" dirty="0">
                <a:solidFill>
                  <a:srgbClr val="FF0000"/>
                </a:solidFill>
                <a:latin typeface="Tahoma"/>
                <a:cs typeface="Tahoma"/>
              </a:rPr>
              <a:t>=80, SYN, </a:t>
            </a:r>
            <a:r>
              <a:rPr lang="en-US" sz="1400" dirty="0" err="1">
                <a:solidFill>
                  <a:srgbClr val="FF0000"/>
                </a:solidFill>
                <a:latin typeface="Tahoma"/>
                <a:cs typeface="Tahoma"/>
              </a:rPr>
              <a:t>Seq</a:t>
            </a:r>
            <a:r>
              <a:rPr lang="en-US" sz="1400" dirty="0">
                <a:solidFill>
                  <a:srgbClr val="FF0000"/>
                </a:solidFill>
                <a:latin typeface="Tahoma"/>
                <a:cs typeface="Tahoma"/>
              </a:rPr>
              <a:t> = z</a:t>
            </a:r>
          </a:p>
        </p:txBody>
      </p:sp>
      <p:sp>
        <p:nvSpPr>
          <p:cNvPr id="99337" name="Freeform 9"/>
          <p:cNvSpPr>
            <a:spLocks/>
          </p:cNvSpPr>
          <p:nvPr/>
        </p:nvSpPr>
        <p:spPr bwMode="auto">
          <a:xfrm flipH="1">
            <a:off x="6629400" y="2362200"/>
            <a:ext cx="2438400" cy="457200"/>
          </a:xfrm>
          <a:custGeom>
            <a:avLst/>
            <a:gdLst>
              <a:gd name="T0" fmla="*/ 1104 w 1104"/>
              <a:gd name="T1" fmla="*/ 0 h 432"/>
              <a:gd name="T2" fmla="*/ 624 w 1104"/>
              <a:gd name="T3" fmla="*/ 336 h 432"/>
              <a:gd name="T4" fmla="*/ 0 w 1104"/>
              <a:gd name="T5" fmla="*/ 432 h 432"/>
              <a:gd name="T6" fmla="*/ 0 60000 65536"/>
              <a:gd name="T7" fmla="*/ 0 60000 65536"/>
              <a:gd name="T8" fmla="*/ 0 60000 65536"/>
              <a:gd name="T9" fmla="*/ 0 w 1104"/>
              <a:gd name="T10" fmla="*/ 0 h 432"/>
              <a:gd name="T11" fmla="*/ 1104 w 1104"/>
              <a:gd name="T12" fmla="*/ 432 h 432"/>
            </a:gdLst>
            <a:ahLst/>
            <a:cxnLst>
              <a:cxn ang="T6">
                <a:pos x="T0" y="T1"/>
              </a:cxn>
              <a:cxn ang="T7">
                <a:pos x="T2" y="T3"/>
              </a:cxn>
              <a:cxn ang="T8">
                <a:pos x="T4" y="T5"/>
              </a:cxn>
            </a:cxnLst>
            <a:rect l="T9" t="T10" r="T11" b="T12"/>
            <a:pathLst>
              <a:path w="1104" h="432">
                <a:moveTo>
                  <a:pt x="1104" y="0"/>
                </a:moveTo>
                <a:cubicBezTo>
                  <a:pt x="956" y="132"/>
                  <a:pt x="808" y="264"/>
                  <a:pt x="624" y="336"/>
                </a:cubicBezTo>
                <a:cubicBezTo>
                  <a:pt x="440" y="408"/>
                  <a:pt x="220" y="420"/>
                  <a:pt x="0" y="432"/>
                </a:cubicBezTo>
              </a:path>
            </a:pathLst>
          </a:custGeom>
          <a:noFill/>
          <a:ln w="25400" cap="rnd">
            <a:solidFill>
              <a:srgbClr val="FF0000"/>
            </a:solidFill>
            <a:prstDash val="sysDot"/>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grpSp>
        <p:nvGrpSpPr>
          <p:cNvPr id="1516554" name="Group 10"/>
          <p:cNvGrpSpPr>
            <a:grpSpLocks/>
          </p:cNvGrpSpPr>
          <p:nvPr/>
        </p:nvGrpSpPr>
        <p:grpSpPr bwMode="auto">
          <a:xfrm>
            <a:off x="3429000" y="3197226"/>
            <a:ext cx="5659438" cy="758825"/>
            <a:chOff x="1187" y="1726"/>
            <a:chExt cx="3565" cy="478"/>
          </a:xfrm>
        </p:grpSpPr>
        <p:sp>
          <p:nvSpPr>
            <p:cNvPr id="99344" name="Line 11"/>
            <p:cNvSpPr>
              <a:spLocks noChangeShapeType="1"/>
            </p:cNvSpPr>
            <p:nvPr/>
          </p:nvSpPr>
          <p:spPr bwMode="auto">
            <a:xfrm flipH="1">
              <a:off x="1187" y="1872"/>
              <a:ext cx="3565" cy="332"/>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9345" name="Text Box 12"/>
            <p:cNvSpPr txBox="1">
              <a:spLocks noChangeArrowheads="1"/>
            </p:cNvSpPr>
            <p:nvPr/>
          </p:nvSpPr>
          <p:spPr bwMode="auto">
            <a:xfrm rot="21293156">
              <a:off x="1197" y="1726"/>
              <a:ext cx="3370"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008000"/>
                  </a:solidFill>
                  <a:latin typeface="Tahoma"/>
                  <a:cs typeface="Tahoma"/>
                </a:rPr>
                <a:t>SrcA</a:t>
              </a:r>
              <a:r>
                <a:rPr lang="en-US" sz="1400" dirty="0">
                  <a:solidFill>
                    <a:srgbClr val="008000"/>
                  </a:solidFill>
                  <a:latin typeface="Tahoma"/>
                  <a:cs typeface="Tahoma"/>
                </a:rPr>
                <a:t>=9.8.7.6, </a:t>
              </a:r>
              <a:r>
                <a:rPr lang="en-US" sz="1400" dirty="0" err="1">
                  <a:solidFill>
                    <a:srgbClr val="008000"/>
                  </a:solidFill>
                  <a:latin typeface="Tahoma"/>
                  <a:cs typeface="Tahoma"/>
                </a:rPr>
                <a:t>SrcP</a:t>
              </a:r>
              <a:r>
                <a:rPr lang="en-US" sz="1400" dirty="0">
                  <a:solidFill>
                    <a:srgbClr val="008000"/>
                  </a:solidFill>
                  <a:latin typeface="Tahoma"/>
                  <a:cs typeface="Tahoma"/>
                </a:rPr>
                <a:t>=80,</a:t>
              </a:r>
              <a:br>
                <a:rPr lang="en-US" sz="1400" dirty="0">
                  <a:solidFill>
                    <a:srgbClr val="008000"/>
                  </a:solidFill>
                  <a:latin typeface="Tahoma"/>
                  <a:cs typeface="Tahoma"/>
                </a:rPr>
              </a:br>
              <a:r>
                <a:rPr lang="en-US" sz="1400" dirty="0" err="1">
                  <a:solidFill>
                    <a:srgbClr val="008000"/>
                  </a:solidFill>
                  <a:latin typeface="Tahoma"/>
                  <a:cs typeface="Tahoma"/>
                </a:rPr>
                <a:t>DstA</a:t>
              </a:r>
              <a:r>
                <a:rPr lang="en-US" sz="1400" dirty="0">
                  <a:solidFill>
                    <a:srgbClr val="008000"/>
                  </a:solidFill>
                  <a:latin typeface="Tahoma"/>
                  <a:cs typeface="Tahoma"/>
                </a:rPr>
                <a:t>=1.2.1.2, </a:t>
              </a:r>
              <a:r>
                <a:rPr lang="en-US" sz="1400" dirty="0" err="1">
                  <a:solidFill>
                    <a:srgbClr val="008000"/>
                  </a:solidFill>
                  <a:latin typeface="Tahoma"/>
                  <a:cs typeface="Tahoma"/>
                </a:rPr>
                <a:t>DstP</a:t>
              </a:r>
              <a:r>
                <a:rPr lang="en-US" sz="1400" dirty="0">
                  <a:solidFill>
                    <a:srgbClr val="008000"/>
                  </a:solidFill>
                  <a:latin typeface="Tahoma"/>
                  <a:cs typeface="Tahoma"/>
                </a:rPr>
                <a:t>=5566, SYN+ACK, </a:t>
              </a:r>
              <a:r>
                <a:rPr lang="en-US" sz="1400" dirty="0" err="1">
                  <a:solidFill>
                    <a:srgbClr val="008000"/>
                  </a:solidFill>
                  <a:latin typeface="Tahoma"/>
                  <a:cs typeface="Tahoma"/>
                </a:rPr>
                <a:t>Seq</a:t>
              </a:r>
              <a:r>
                <a:rPr lang="en-US" sz="1400" dirty="0">
                  <a:solidFill>
                    <a:srgbClr val="008000"/>
                  </a:solidFill>
                  <a:latin typeface="Tahoma"/>
                  <a:cs typeface="Tahoma"/>
                </a:rPr>
                <a:t> = y, </a:t>
              </a:r>
              <a:r>
                <a:rPr lang="en-US" sz="1400" dirty="0" err="1">
                  <a:solidFill>
                    <a:srgbClr val="008000"/>
                  </a:solidFill>
                  <a:latin typeface="Tahoma"/>
                  <a:cs typeface="Tahoma"/>
                </a:rPr>
                <a:t>Ack</a:t>
              </a:r>
              <a:r>
                <a:rPr lang="en-US" sz="1400" dirty="0">
                  <a:solidFill>
                    <a:srgbClr val="008000"/>
                  </a:solidFill>
                  <a:latin typeface="Tahoma"/>
                  <a:cs typeface="Tahoma"/>
                </a:rPr>
                <a:t> = z+1</a:t>
              </a:r>
            </a:p>
          </p:txBody>
        </p:sp>
      </p:grpSp>
      <p:sp>
        <p:nvSpPr>
          <p:cNvPr id="18" name="Rectangle 16"/>
          <p:cNvSpPr>
            <a:spLocks noChangeArrowheads="1"/>
          </p:cNvSpPr>
          <p:nvPr/>
        </p:nvSpPr>
        <p:spPr bwMode="auto">
          <a:xfrm>
            <a:off x="3733800" y="4242097"/>
            <a:ext cx="5105400" cy="923330"/>
          </a:xfrm>
          <a:prstGeom prst="rect">
            <a:avLst/>
          </a:prstGeom>
          <a:solidFill>
            <a:schemeClr val="bg1"/>
          </a:solidFill>
          <a:ln w="19050">
            <a:solidFill>
              <a:srgbClr val="0000FF"/>
            </a:solidFill>
            <a:miter lim="800000"/>
            <a:headEnd/>
            <a:tailEnd/>
          </a:ln>
        </p:spPr>
        <p:txBody>
          <a:bodyPr anchor="ctr">
            <a:spAutoFit/>
          </a:bodyPr>
          <a:lstStyle/>
          <a:p>
            <a:r>
              <a:rPr lang="en-US" b="0" i="1" dirty="0">
                <a:solidFill>
                  <a:srgbClr val="0000FF"/>
                </a:solidFill>
                <a:latin typeface="Tahoma"/>
                <a:cs typeface="Tahoma"/>
              </a:rPr>
              <a:t>Small Note #1: if client receives this, will be confused </a:t>
            </a:r>
            <a:r>
              <a:rPr lang="en-US" b="0" i="1" dirty="0">
                <a:solidFill>
                  <a:srgbClr val="0000FF"/>
                </a:solidFill>
                <a:latin typeface="Tahoma"/>
                <a:cs typeface="Tahoma"/>
                <a:sym typeface="Symbol" charset="0"/>
              </a:rPr>
              <a:t></a:t>
            </a:r>
            <a:r>
              <a:rPr lang="en-US" b="0" i="1" dirty="0">
                <a:solidFill>
                  <a:srgbClr val="0000FF"/>
                </a:solidFill>
                <a:latin typeface="Tahoma"/>
                <a:cs typeface="Tahoma"/>
              </a:rPr>
              <a:t> send a RST back to server …</a:t>
            </a:r>
          </a:p>
          <a:p>
            <a:r>
              <a:rPr lang="en-US" b="0" i="1" dirty="0">
                <a:solidFill>
                  <a:srgbClr val="0000FF"/>
                </a:solidFill>
                <a:latin typeface="Tahoma"/>
                <a:cs typeface="Tahoma"/>
              </a:rPr>
              <a:t>… So attacker may need to </a:t>
            </a:r>
            <a:r>
              <a:rPr lang="en-US" i="1" dirty="0">
                <a:solidFill>
                  <a:srgbClr val="0000FF"/>
                </a:solidFill>
                <a:latin typeface="Tahoma"/>
                <a:cs typeface="Tahoma"/>
              </a:rPr>
              <a:t>hurry</a:t>
            </a:r>
            <a:r>
              <a:rPr lang="en-US" b="0" i="1" dirty="0">
                <a:solidFill>
                  <a:srgbClr val="0000FF"/>
                </a:solidFill>
                <a:latin typeface="Tahoma"/>
                <a:cs typeface="Tahoma"/>
              </a:rPr>
              <a:t>!</a:t>
            </a:r>
          </a:p>
        </p:txBody>
      </p:sp>
      <p:sp>
        <p:nvSpPr>
          <p:cNvPr id="19" name="Freeform 19"/>
          <p:cNvSpPr>
            <a:spLocks/>
          </p:cNvSpPr>
          <p:nvPr/>
        </p:nvSpPr>
        <p:spPr bwMode="auto">
          <a:xfrm>
            <a:off x="2768600" y="3962400"/>
            <a:ext cx="965200" cy="838200"/>
          </a:xfrm>
          <a:custGeom>
            <a:avLst/>
            <a:gdLst>
              <a:gd name="T0" fmla="*/ 608 w 608"/>
              <a:gd name="T1" fmla="*/ 528 h 528"/>
              <a:gd name="T2" fmla="*/ 32 w 608"/>
              <a:gd name="T3" fmla="*/ 384 h 528"/>
              <a:gd name="T4" fmla="*/ 416 w 608"/>
              <a:gd name="T5" fmla="*/ 0 h 528"/>
              <a:gd name="T6" fmla="*/ 0 60000 65536"/>
              <a:gd name="T7" fmla="*/ 0 60000 65536"/>
              <a:gd name="T8" fmla="*/ 0 60000 65536"/>
              <a:gd name="T9" fmla="*/ 0 w 608"/>
              <a:gd name="T10" fmla="*/ 0 h 528"/>
              <a:gd name="T11" fmla="*/ 608 w 608"/>
              <a:gd name="T12" fmla="*/ 528 h 528"/>
            </a:gdLst>
            <a:ahLst/>
            <a:cxnLst>
              <a:cxn ang="T6">
                <a:pos x="T0" y="T1"/>
              </a:cxn>
              <a:cxn ang="T7">
                <a:pos x="T2" y="T3"/>
              </a:cxn>
              <a:cxn ang="T8">
                <a:pos x="T4" y="T5"/>
              </a:cxn>
            </a:cxnLst>
            <a:rect l="T9" t="T10" r="T11" b="T12"/>
            <a:pathLst>
              <a:path w="608" h="528">
                <a:moveTo>
                  <a:pt x="608" y="528"/>
                </a:moveTo>
                <a:cubicBezTo>
                  <a:pt x="336" y="500"/>
                  <a:pt x="64" y="472"/>
                  <a:pt x="32" y="384"/>
                </a:cubicBezTo>
                <a:cubicBezTo>
                  <a:pt x="0" y="296"/>
                  <a:pt x="208" y="148"/>
                  <a:pt x="416" y="0"/>
                </a:cubicBezTo>
              </a:path>
            </a:pathLst>
          </a:custGeom>
          <a:noFill/>
          <a:ln w="15875">
            <a:solidFill>
              <a:srgbClr val="0000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49</a:t>
            </a:fld>
            <a:endParaRPr lang="en-US"/>
          </a:p>
        </p:txBody>
      </p:sp>
    </p:spTree>
    <p:extLst>
      <p:ext uri="{BB962C8B-B14F-4D97-AF65-F5344CB8AC3E}">
        <p14:creationId xmlns:p14="http://schemas.microsoft.com/office/powerpoint/2010/main" val="425695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Layering</a:t>
            </a:r>
          </a:p>
        </p:txBody>
      </p:sp>
      <p:sp>
        <p:nvSpPr>
          <p:cNvPr id="3" name="Content Placeholder 2"/>
          <p:cNvSpPr>
            <a:spLocks noGrp="1"/>
          </p:cNvSpPr>
          <p:nvPr>
            <p:ph idx="1"/>
          </p:nvPr>
        </p:nvSpPr>
        <p:spPr>
          <a:xfrm>
            <a:off x="268942" y="1600201"/>
            <a:ext cx="5293658" cy="4823385"/>
          </a:xfrm>
        </p:spPr>
        <p:txBody>
          <a:bodyPr/>
          <a:lstStyle/>
          <a:p>
            <a:pPr marL="0" indent="0">
              <a:buNone/>
            </a:pPr>
            <a:r>
              <a:rPr lang="en-US" dirty="0"/>
              <a:t>A result of abstraction in network design</a:t>
            </a:r>
          </a:p>
          <a:p>
            <a:r>
              <a:rPr lang="en-US" dirty="0"/>
              <a:t>Higher level services are implemented by using services at lower levels</a:t>
            </a:r>
          </a:p>
          <a:p>
            <a:r>
              <a:rPr lang="en-US" dirty="0"/>
              <a:t>Advantages</a:t>
            </a:r>
          </a:p>
          <a:p>
            <a:pPr lvl="1"/>
            <a:r>
              <a:rPr lang="en-US" dirty="0"/>
              <a:t>Decompose problems</a:t>
            </a:r>
          </a:p>
          <a:p>
            <a:pPr lvl="1"/>
            <a:r>
              <a:rPr lang="en-US" dirty="0"/>
              <a:t>Modular changes</a:t>
            </a:r>
          </a:p>
        </p:txBody>
      </p:sp>
      <p:sp>
        <p:nvSpPr>
          <p:cNvPr id="9" name="Footer Placeholder 8"/>
          <p:cNvSpPr>
            <a:spLocks noGrp="1"/>
          </p:cNvSpPr>
          <p:nvPr>
            <p:ph type="ftr" sz="quarter" idx="11"/>
          </p:nvPr>
        </p:nvSpPr>
        <p:spPr/>
        <p:txBody>
          <a:bodyPr/>
          <a:lstStyle/>
          <a:p>
            <a:r>
              <a:rPr lang="en-US"/>
              <a:t>Marco Canini, © 2020</a:t>
            </a:r>
          </a:p>
        </p:txBody>
      </p:sp>
      <p:sp>
        <p:nvSpPr>
          <p:cNvPr id="10" name="Slide Number Placeholder 9"/>
          <p:cNvSpPr>
            <a:spLocks noGrp="1"/>
          </p:cNvSpPr>
          <p:nvPr>
            <p:ph type="sldNum" sz="quarter" idx="12"/>
          </p:nvPr>
        </p:nvSpPr>
        <p:spPr/>
        <p:txBody>
          <a:bodyPr/>
          <a:lstStyle/>
          <a:p>
            <a:fld id="{EC3CB770-4B24-234B-BCDD-99949A9A3C35}" type="slidenum">
              <a:rPr lang="en-US" smtClean="0"/>
              <a:pPr/>
              <a:t>5</a:t>
            </a:fld>
            <a:endParaRPr lang="en-US"/>
          </a:p>
        </p:txBody>
      </p:sp>
      <p:graphicFrame>
        <p:nvGraphicFramePr>
          <p:cNvPr id="7" name="Group 133"/>
          <p:cNvGraphicFramePr>
            <a:graphicFrameLocks/>
          </p:cNvGraphicFramePr>
          <p:nvPr>
            <p:extLst>
              <p:ext uri="{D42A27DB-BD31-4B8C-83A1-F6EECF244321}">
                <p14:modId xmlns:p14="http://schemas.microsoft.com/office/powerpoint/2010/main" val="2124791718"/>
              </p:ext>
            </p:extLst>
          </p:nvPr>
        </p:nvGraphicFramePr>
        <p:xfrm>
          <a:off x="5562600" y="1676400"/>
          <a:ext cx="4800600" cy="4663124"/>
        </p:xfrm>
        <a:graphic>
          <a:graphicData uri="http://schemas.openxmlformats.org/drawingml/2006/table">
            <a:tbl>
              <a:tblPr>
                <a:tableStyleId>{37CE84F3-28C3-443E-9E96-99CF82512B78}</a:tableStyleId>
              </a:tblPr>
              <a:tblGrid>
                <a:gridCol w="2576884">
                  <a:extLst>
                    <a:ext uri="{9D8B030D-6E8A-4147-A177-3AD203B41FA5}">
                      <a16:colId xmlns:a16="http://schemas.microsoft.com/office/drawing/2014/main" val="20000"/>
                    </a:ext>
                  </a:extLst>
                </a:gridCol>
                <a:gridCol w="2223716">
                  <a:extLst>
                    <a:ext uri="{9D8B030D-6E8A-4147-A177-3AD203B41FA5}">
                      <a16:colId xmlns:a16="http://schemas.microsoft.com/office/drawing/2014/main" val="20001"/>
                    </a:ext>
                  </a:extLst>
                </a:gridCol>
              </a:tblGrid>
              <a:tr h="161925">
                <a:tc>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effectLst/>
                          <a:latin typeface="Tahoma"/>
                          <a:cs typeface="Tahoma"/>
                        </a:rPr>
                        <a:t>TCP/IP Layered Model</a:t>
                      </a: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effectLst/>
                          <a:latin typeface="Tahoma"/>
                          <a:cs typeface="Tahoma"/>
                        </a:rPr>
                        <a:t>OSI Layered Model</a:t>
                      </a: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6699"/>
                    </a:solidFill>
                  </a:tcPr>
                </a:tc>
                <a:extLst>
                  <a:ext uri="{0D108BD9-81ED-4DB2-BD59-A6C34878D82A}">
                    <a16:rowId xmlns:a16="http://schemas.microsoft.com/office/drawing/2014/main" val="10000"/>
                  </a:ext>
                </a:extLst>
              </a:tr>
              <a:tr h="325438">
                <a:tc rowSpan="3">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Application</a:t>
                      </a:r>
                    </a:p>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(e.g. SMTP, HTTP, Telnet)</a:t>
                      </a: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alpha val="29000"/>
                      </a:srgbClr>
                    </a:solidFill>
                  </a:tcPr>
                </a:tc>
                <a:tc>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Application</a:t>
                      </a: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25438">
                <a:tc vMerge="1">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Presentation</a:t>
                      </a: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325438">
                <a:tc vMerge="1">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Session</a:t>
                      </a: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974725">
                <a:tc>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Transport</a:t>
                      </a:r>
                    </a:p>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(e.g. TCP, UDP)</a:t>
                      </a: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75A7">
                        <a:alpha val="50000"/>
                      </a:srgbClr>
                    </a:solidFill>
                  </a:tcPr>
                </a:tc>
                <a:tc>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Transport</a:t>
                      </a: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976313">
                <a:tc>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Internet</a:t>
                      </a:r>
                    </a:p>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(e.g. IP, ARP, ICMP)</a:t>
                      </a: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66">
                        <a:alpha val="50000"/>
                      </a:srgbClr>
                    </a:solidFill>
                  </a:tcPr>
                </a:tc>
                <a:tc>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Network</a:t>
                      </a: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487363">
                <a:tc rowSpan="2">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Link</a:t>
                      </a:r>
                    </a:p>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(e.g. Ethernet, PPP, X25)</a:t>
                      </a: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000"/>
                      </a:srgbClr>
                    </a:solidFill>
                  </a:tcPr>
                </a:tc>
                <a:tc>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Data Link</a:t>
                      </a: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487363">
                <a:tc vMerge="1">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20000"/>
                        </a:spcBef>
                        <a:spcAft>
                          <a:spcPct val="0"/>
                        </a:spcAft>
                        <a:buClr>
                          <a:schemeClr val="bg2"/>
                        </a:buClr>
                        <a:buSzPct val="75000"/>
                        <a:buFont typeface="Wingdings" charset="0"/>
                        <a:buNone/>
                        <a:tabLst/>
                      </a:pPr>
                      <a:r>
                        <a:rPr kumimoji="0" lang="en-US" sz="1800" u="none" strike="noStrike" cap="none" normalizeH="0" baseline="0" dirty="0">
                          <a:ln>
                            <a:noFill/>
                          </a:ln>
                          <a:solidFill>
                            <a:schemeClr val="tx1"/>
                          </a:solidFill>
                          <a:effectLst/>
                          <a:latin typeface="Tahoma"/>
                          <a:cs typeface="Tahoma"/>
                        </a:rPr>
                        <a:t>Physical</a:t>
                      </a:r>
                      <a:endParaRPr kumimoji="0" lang="en-US" sz="1800" b="0" i="0" u="none" strike="noStrike" cap="none" normalizeH="0" baseline="0" dirty="0">
                        <a:ln>
                          <a:noFill/>
                        </a:ln>
                        <a:solidFill>
                          <a:schemeClr val="tx1"/>
                        </a:solidFill>
                        <a:effectLst/>
                        <a:latin typeface="Tahoma"/>
                        <a:ea typeface="ＭＳ Ｐゴシック" charset="0"/>
                        <a:cs typeface="Tahoma"/>
                      </a:endParaRPr>
                    </a:p>
                  </a:txBody>
                  <a:tcPr marL="156295" marR="15629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10328066" y="5638800"/>
            <a:ext cx="310677" cy="369332"/>
          </a:xfrm>
          <a:prstGeom prst="rect">
            <a:avLst/>
          </a:prstGeom>
          <a:noFill/>
        </p:spPr>
        <p:txBody>
          <a:bodyPr wrap="none" rtlCol="0">
            <a:spAutoFit/>
          </a:bodyPr>
          <a:lstStyle/>
          <a:p>
            <a:r>
              <a:rPr lang="en-US" dirty="0">
                <a:latin typeface="Tahoma"/>
                <a:cs typeface="Tahoma"/>
              </a:rPr>
              <a:t>1</a:t>
            </a:r>
          </a:p>
        </p:txBody>
      </p:sp>
      <p:sp>
        <p:nvSpPr>
          <p:cNvPr id="11" name="TextBox 10"/>
          <p:cNvSpPr txBox="1"/>
          <p:nvPr/>
        </p:nvSpPr>
        <p:spPr>
          <a:xfrm>
            <a:off x="10328065" y="5181600"/>
            <a:ext cx="312906" cy="369332"/>
          </a:xfrm>
          <a:prstGeom prst="rect">
            <a:avLst/>
          </a:prstGeom>
          <a:noFill/>
        </p:spPr>
        <p:txBody>
          <a:bodyPr wrap="none" rtlCol="0">
            <a:spAutoFit/>
          </a:bodyPr>
          <a:lstStyle/>
          <a:p>
            <a:r>
              <a:rPr lang="en-US" dirty="0">
                <a:latin typeface="Tahoma"/>
                <a:cs typeface="Tahoma"/>
              </a:rPr>
              <a:t>2</a:t>
            </a:r>
          </a:p>
        </p:txBody>
      </p:sp>
      <p:sp>
        <p:nvSpPr>
          <p:cNvPr id="12" name="TextBox 11"/>
          <p:cNvSpPr txBox="1"/>
          <p:nvPr/>
        </p:nvSpPr>
        <p:spPr>
          <a:xfrm>
            <a:off x="10328066" y="4343400"/>
            <a:ext cx="310677" cy="369332"/>
          </a:xfrm>
          <a:prstGeom prst="rect">
            <a:avLst/>
          </a:prstGeom>
          <a:noFill/>
        </p:spPr>
        <p:txBody>
          <a:bodyPr wrap="none" rtlCol="0">
            <a:spAutoFit/>
          </a:bodyPr>
          <a:lstStyle/>
          <a:p>
            <a:r>
              <a:rPr lang="en-US" dirty="0">
                <a:latin typeface="Tahoma"/>
                <a:cs typeface="Tahoma"/>
              </a:rPr>
              <a:t>3</a:t>
            </a:r>
          </a:p>
        </p:txBody>
      </p:sp>
      <p:sp>
        <p:nvSpPr>
          <p:cNvPr id="13" name="TextBox 12"/>
          <p:cNvSpPr txBox="1"/>
          <p:nvPr/>
        </p:nvSpPr>
        <p:spPr>
          <a:xfrm>
            <a:off x="10328066" y="3352800"/>
            <a:ext cx="310677" cy="369332"/>
          </a:xfrm>
          <a:prstGeom prst="rect">
            <a:avLst/>
          </a:prstGeom>
          <a:noFill/>
        </p:spPr>
        <p:txBody>
          <a:bodyPr wrap="none" rtlCol="0">
            <a:spAutoFit/>
          </a:bodyPr>
          <a:lstStyle/>
          <a:p>
            <a:r>
              <a:rPr lang="en-US" dirty="0">
                <a:latin typeface="Tahoma"/>
                <a:cs typeface="Tahoma"/>
              </a:rPr>
              <a:t>4</a:t>
            </a:r>
          </a:p>
        </p:txBody>
      </p:sp>
      <p:sp>
        <p:nvSpPr>
          <p:cNvPr id="14" name="TextBox 13"/>
          <p:cNvSpPr txBox="1"/>
          <p:nvPr/>
        </p:nvSpPr>
        <p:spPr>
          <a:xfrm>
            <a:off x="10328066" y="2057400"/>
            <a:ext cx="310677" cy="369332"/>
          </a:xfrm>
          <a:prstGeom prst="rect">
            <a:avLst/>
          </a:prstGeom>
          <a:noFill/>
        </p:spPr>
        <p:txBody>
          <a:bodyPr wrap="none" rtlCol="0">
            <a:spAutoFit/>
          </a:bodyPr>
          <a:lstStyle/>
          <a:p>
            <a:r>
              <a:rPr lang="en-US" dirty="0">
                <a:latin typeface="Tahoma"/>
                <a:cs typeface="Tahoma"/>
              </a:rPr>
              <a:t>7</a:t>
            </a:r>
          </a:p>
        </p:txBody>
      </p:sp>
      <p:sp>
        <p:nvSpPr>
          <p:cNvPr id="15" name="TextBox 14"/>
          <p:cNvSpPr txBox="1"/>
          <p:nvPr/>
        </p:nvSpPr>
        <p:spPr>
          <a:xfrm>
            <a:off x="10328066" y="2743200"/>
            <a:ext cx="310677" cy="369332"/>
          </a:xfrm>
          <a:prstGeom prst="rect">
            <a:avLst/>
          </a:prstGeom>
          <a:noFill/>
        </p:spPr>
        <p:txBody>
          <a:bodyPr wrap="none" rtlCol="0">
            <a:spAutoFit/>
          </a:bodyPr>
          <a:lstStyle/>
          <a:p>
            <a:r>
              <a:rPr lang="en-US" dirty="0">
                <a:latin typeface="Tahoma"/>
                <a:cs typeface="Tahoma"/>
              </a:rPr>
              <a:t>5</a:t>
            </a:r>
          </a:p>
        </p:txBody>
      </p:sp>
      <p:sp>
        <p:nvSpPr>
          <p:cNvPr id="16" name="TextBox 15"/>
          <p:cNvSpPr txBox="1"/>
          <p:nvPr/>
        </p:nvSpPr>
        <p:spPr>
          <a:xfrm>
            <a:off x="10328066" y="2400300"/>
            <a:ext cx="310677" cy="369332"/>
          </a:xfrm>
          <a:prstGeom prst="rect">
            <a:avLst/>
          </a:prstGeom>
          <a:noFill/>
        </p:spPr>
        <p:txBody>
          <a:bodyPr wrap="none" rtlCol="0">
            <a:spAutoFit/>
          </a:bodyPr>
          <a:lstStyle/>
          <a:p>
            <a:r>
              <a:rPr lang="en-US" dirty="0">
                <a:latin typeface="Tahoma"/>
                <a:cs typeface="Tahoma"/>
              </a:rPr>
              <a:t>6</a:t>
            </a:r>
          </a:p>
        </p:txBody>
      </p:sp>
    </p:spTree>
    <p:extLst>
      <p:ext uri="{BB962C8B-B14F-4D97-AF65-F5344CB8AC3E}">
        <p14:creationId xmlns:p14="http://schemas.microsoft.com/office/powerpoint/2010/main" val="3815610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Spoofing an Entire TCP Connection</a:t>
            </a:r>
          </a:p>
        </p:txBody>
      </p:sp>
      <p:sp>
        <p:nvSpPr>
          <p:cNvPr id="99331" name="Line 3"/>
          <p:cNvSpPr>
            <a:spLocks noChangeShapeType="1"/>
          </p:cNvSpPr>
          <p:nvPr/>
        </p:nvSpPr>
        <p:spPr bwMode="auto">
          <a:xfrm>
            <a:off x="3382964" y="1746250"/>
            <a:ext cx="46037"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9332" name="Text Box 4"/>
          <p:cNvSpPr txBox="1">
            <a:spLocks noChangeArrowheads="1"/>
          </p:cNvSpPr>
          <p:nvPr/>
        </p:nvSpPr>
        <p:spPr bwMode="auto">
          <a:xfrm>
            <a:off x="1879762" y="1143000"/>
            <a:ext cx="3449317"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00FF"/>
                </a:solidFill>
                <a:latin typeface="Tahoma"/>
                <a:cs typeface="Tahoma"/>
              </a:rPr>
              <a:t>Alleged Client (not actual)</a:t>
            </a:r>
            <a:br>
              <a:rPr lang="en-US" sz="1800" dirty="0">
                <a:solidFill>
                  <a:srgbClr val="0000FF"/>
                </a:solidFill>
                <a:latin typeface="Tahoma"/>
                <a:cs typeface="Tahoma"/>
              </a:rPr>
            </a:br>
            <a:r>
              <a:rPr lang="en-US" sz="1800" dirty="0">
                <a:solidFill>
                  <a:schemeClr val="tx1">
                    <a:lumMod val="75000"/>
                    <a:lumOff val="25000"/>
                  </a:schemeClr>
                </a:solidFill>
                <a:latin typeface="Tahoma"/>
                <a:cs typeface="Tahoma"/>
              </a:rPr>
              <a:t>IP address 1.2.1.2, port </a:t>
            </a:r>
            <a:r>
              <a:rPr lang="en-US" sz="1800" dirty="0">
                <a:latin typeface="Tahoma"/>
                <a:cs typeface="Tahoma"/>
              </a:rPr>
              <a:t>N/A</a:t>
            </a:r>
            <a:endParaRPr lang="en-US" sz="1800" dirty="0">
              <a:solidFill>
                <a:schemeClr val="bg2"/>
              </a:solidFill>
              <a:latin typeface="Tahoma"/>
              <a:cs typeface="Tahoma"/>
            </a:endParaRPr>
          </a:p>
        </p:txBody>
      </p:sp>
      <p:sp>
        <p:nvSpPr>
          <p:cNvPr id="99333" name="Text Box 5"/>
          <p:cNvSpPr txBox="1">
            <a:spLocks noChangeArrowheads="1"/>
          </p:cNvSpPr>
          <p:nvPr/>
        </p:nvSpPr>
        <p:spPr bwMode="auto">
          <a:xfrm>
            <a:off x="7246972" y="1143000"/>
            <a:ext cx="3278121"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8000"/>
                </a:solidFill>
                <a:latin typeface="Tahoma"/>
                <a:cs typeface="Tahoma"/>
              </a:rPr>
              <a:t>Server</a:t>
            </a:r>
            <a:br>
              <a:rPr lang="en-US" sz="1800" dirty="0">
                <a:latin typeface="Tahoma"/>
                <a:cs typeface="Tahoma"/>
              </a:rPr>
            </a:br>
            <a:r>
              <a:rPr lang="en-US" sz="1800" dirty="0">
                <a:solidFill>
                  <a:schemeClr val="tx1">
                    <a:lumMod val="75000"/>
                    <a:lumOff val="25000"/>
                  </a:schemeClr>
                </a:solidFill>
                <a:latin typeface="Tahoma"/>
                <a:cs typeface="Tahoma"/>
              </a:rPr>
              <a:t>IP address 9.8.7.6, port 80</a:t>
            </a:r>
            <a:endParaRPr lang="en-US" sz="1800" dirty="0">
              <a:solidFill>
                <a:schemeClr val="bg1"/>
              </a:solidFill>
              <a:latin typeface="Tahoma"/>
              <a:cs typeface="Tahoma"/>
            </a:endParaRPr>
          </a:p>
        </p:txBody>
      </p:sp>
      <p:sp>
        <p:nvSpPr>
          <p:cNvPr id="99334" name="Line 6"/>
          <p:cNvSpPr>
            <a:spLocks noChangeShapeType="1"/>
          </p:cNvSpPr>
          <p:nvPr/>
        </p:nvSpPr>
        <p:spPr bwMode="auto">
          <a:xfrm>
            <a:off x="9067800" y="1746250"/>
            <a:ext cx="0"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9335" name="Text Box 7"/>
          <p:cNvSpPr txBox="1">
            <a:spLocks noChangeArrowheads="1"/>
          </p:cNvSpPr>
          <p:nvPr/>
        </p:nvSpPr>
        <p:spPr bwMode="auto">
          <a:xfrm>
            <a:off x="1676400" y="1981201"/>
            <a:ext cx="1600200"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a:solidFill>
                  <a:srgbClr val="FF0000"/>
                </a:solidFill>
                <a:latin typeface="Tahoma"/>
                <a:cs typeface="Tahoma"/>
              </a:rPr>
              <a:t>Blind Attacker</a:t>
            </a:r>
            <a:endParaRPr lang="en-US" sz="1800">
              <a:solidFill>
                <a:schemeClr val="bg2"/>
              </a:solidFill>
              <a:latin typeface="Tahoma"/>
              <a:cs typeface="Tahoma"/>
            </a:endParaRPr>
          </a:p>
        </p:txBody>
      </p:sp>
      <p:sp>
        <p:nvSpPr>
          <p:cNvPr id="99336" name="Text Box 8"/>
          <p:cNvSpPr txBox="1">
            <a:spLocks noChangeArrowheads="1"/>
          </p:cNvSpPr>
          <p:nvPr/>
        </p:nvSpPr>
        <p:spPr bwMode="auto">
          <a:xfrm>
            <a:off x="3048000" y="2209801"/>
            <a:ext cx="3581400" cy="520645"/>
          </a:xfrm>
          <a:prstGeom prst="rect">
            <a:avLst/>
          </a:prstGeom>
          <a:solidFill>
            <a:schemeClr val="bg1"/>
          </a:solidFill>
          <a:ln w="25400">
            <a:solidFill>
              <a:srgbClr val="FF0000"/>
            </a:solidFill>
            <a:miter lim="800000"/>
            <a:headEnd/>
            <a:tailEnd/>
          </a:ln>
        </p:spPr>
        <p:txBody>
          <a:bodyPr wrap="squar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FF0000"/>
                </a:solidFill>
                <a:latin typeface="Tahoma"/>
                <a:cs typeface="Tahoma"/>
              </a:rPr>
              <a:t>SrcA</a:t>
            </a:r>
            <a:r>
              <a:rPr lang="en-US" sz="1400" dirty="0">
                <a:solidFill>
                  <a:srgbClr val="FF0000"/>
                </a:solidFill>
                <a:latin typeface="Tahoma"/>
                <a:cs typeface="Tahoma"/>
              </a:rPr>
              <a:t>=1.2.1.2, </a:t>
            </a:r>
            <a:r>
              <a:rPr lang="en-US" sz="1400" dirty="0" err="1">
                <a:solidFill>
                  <a:srgbClr val="FF0000"/>
                </a:solidFill>
                <a:latin typeface="Tahoma"/>
                <a:cs typeface="Tahoma"/>
              </a:rPr>
              <a:t>SrcP</a:t>
            </a:r>
            <a:r>
              <a:rPr lang="en-US" sz="1400" dirty="0">
                <a:solidFill>
                  <a:srgbClr val="FF0000"/>
                </a:solidFill>
                <a:latin typeface="Tahoma"/>
                <a:cs typeface="Tahoma"/>
              </a:rPr>
              <a:t>=5566, </a:t>
            </a:r>
            <a:r>
              <a:rPr lang="en-US" sz="1400" dirty="0" err="1">
                <a:solidFill>
                  <a:srgbClr val="FF0000"/>
                </a:solidFill>
                <a:latin typeface="Tahoma"/>
                <a:cs typeface="Tahoma"/>
              </a:rPr>
              <a:t>DstA</a:t>
            </a:r>
            <a:r>
              <a:rPr lang="en-US" sz="1400" dirty="0">
                <a:solidFill>
                  <a:srgbClr val="FF0000"/>
                </a:solidFill>
                <a:latin typeface="Tahoma"/>
                <a:cs typeface="Tahoma"/>
              </a:rPr>
              <a:t>=9.8.7.6, </a:t>
            </a:r>
            <a:r>
              <a:rPr lang="en-US" sz="1400" dirty="0" err="1">
                <a:solidFill>
                  <a:srgbClr val="FF0000"/>
                </a:solidFill>
                <a:latin typeface="Tahoma"/>
                <a:cs typeface="Tahoma"/>
              </a:rPr>
              <a:t>DstP</a:t>
            </a:r>
            <a:r>
              <a:rPr lang="en-US" sz="1400" dirty="0">
                <a:solidFill>
                  <a:srgbClr val="FF0000"/>
                </a:solidFill>
                <a:latin typeface="Tahoma"/>
                <a:cs typeface="Tahoma"/>
              </a:rPr>
              <a:t>=80, SYN, </a:t>
            </a:r>
            <a:r>
              <a:rPr lang="en-US" sz="1400" dirty="0" err="1">
                <a:solidFill>
                  <a:srgbClr val="FF0000"/>
                </a:solidFill>
                <a:latin typeface="Tahoma"/>
                <a:cs typeface="Tahoma"/>
              </a:rPr>
              <a:t>Seq</a:t>
            </a:r>
            <a:r>
              <a:rPr lang="en-US" sz="1400" dirty="0">
                <a:solidFill>
                  <a:srgbClr val="FF0000"/>
                </a:solidFill>
                <a:latin typeface="Tahoma"/>
                <a:cs typeface="Tahoma"/>
              </a:rPr>
              <a:t> = z</a:t>
            </a:r>
          </a:p>
        </p:txBody>
      </p:sp>
      <p:sp>
        <p:nvSpPr>
          <p:cNvPr id="99337" name="Freeform 9"/>
          <p:cNvSpPr>
            <a:spLocks/>
          </p:cNvSpPr>
          <p:nvPr/>
        </p:nvSpPr>
        <p:spPr bwMode="auto">
          <a:xfrm flipH="1">
            <a:off x="6629400" y="2362200"/>
            <a:ext cx="2438400" cy="457200"/>
          </a:xfrm>
          <a:custGeom>
            <a:avLst/>
            <a:gdLst>
              <a:gd name="T0" fmla="*/ 1104 w 1104"/>
              <a:gd name="T1" fmla="*/ 0 h 432"/>
              <a:gd name="T2" fmla="*/ 624 w 1104"/>
              <a:gd name="T3" fmla="*/ 336 h 432"/>
              <a:gd name="T4" fmla="*/ 0 w 1104"/>
              <a:gd name="T5" fmla="*/ 432 h 432"/>
              <a:gd name="T6" fmla="*/ 0 60000 65536"/>
              <a:gd name="T7" fmla="*/ 0 60000 65536"/>
              <a:gd name="T8" fmla="*/ 0 60000 65536"/>
              <a:gd name="T9" fmla="*/ 0 w 1104"/>
              <a:gd name="T10" fmla="*/ 0 h 432"/>
              <a:gd name="T11" fmla="*/ 1104 w 1104"/>
              <a:gd name="T12" fmla="*/ 432 h 432"/>
            </a:gdLst>
            <a:ahLst/>
            <a:cxnLst>
              <a:cxn ang="T6">
                <a:pos x="T0" y="T1"/>
              </a:cxn>
              <a:cxn ang="T7">
                <a:pos x="T2" y="T3"/>
              </a:cxn>
              <a:cxn ang="T8">
                <a:pos x="T4" y="T5"/>
              </a:cxn>
            </a:cxnLst>
            <a:rect l="T9" t="T10" r="T11" b="T12"/>
            <a:pathLst>
              <a:path w="1104" h="432">
                <a:moveTo>
                  <a:pt x="1104" y="0"/>
                </a:moveTo>
                <a:cubicBezTo>
                  <a:pt x="956" y="132"/>
                  <a:pt x="808" y="264"/>
                  <a:pt x="624" y="336"/>
                </a:cubicBezTo>
                <a:cubicBezTo>
                  <a:pt x="440" y="408"/>
                  <a:pt x="220" y="420"/>
                  <a:pt x="0" y="432"/>
                </a:cubicBezTo>
              </a:path>
            </a:pathLst>
          </a:custGeom>
          <a:noFill/>
          <a:ln w="25400" cap="rnd">
            <a:solidFill>
              <a:srgbClr val="FF0000"/>
            </a:solidFill>
            <a:prstDash val="sysDot"/>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grpSp>
        <p:nvGrpSpPr>
          <p:cNvPr id="1516554" name="Group 10"/>
          <p:cNvGrpSpPr>
            <a:grpSpLocks/>
          </p:cNvGrpSpPr>
          <p:nvPr/>
        </p:nvGrpSpPr>
        <p:grpSpPr bwMode="auto">
          <a:xfrm>
            <a:off x="3429000" y="3197226"/>
            <a:ext cx="5659438" cy="758825"/>
            <a:chOff x="1187" y="1726"/>
            <a:chExt cx="3565" cy="478"/>
          </a:xfrm>
        </p:grpSpPr>
        <p:sp>
          <p:nvSpPr>
            <p:cNvPr id="99344" name="Line 11"/>
            <p:cNvSpPr>
              <a:spLocks noChangeShapeType="1"/>
            </p:cNvSpPr>
            <p:nvPr/>
          </p:nvSpPr>
          <p:spPr bwMode="auto">
            <a:xfrm flipH="1">
              <a:off x="1187" y="1872"/>
              <a:ext cx="3565" cy="332"/>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9345" name="Text Box 12"/>
            <p:cNvSpPr txBox="1">
              <a:spLocks noChangeArrowheads="1"/>
            </p:cNvSpPr>
            <p:nvPr/>
          </p:nvSpPr>
          <p:spPr bwMode="auto">
            <a:xfrm rot="21293156">
              <a:off x="1197" y="1726"/>
              <a:ext cx="3370"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008000"/>
                  </a:solidFill>
                  <a:latin typeface="Tahoma"/>
                  <a:cs typeface="Tahoma"/>
                </a:rPr>
                <a:t>SrcA</a:t>
              </a:r>
              <a:r>
                <a:rPr lang="en-US" sz="1400" dirty="0">
                  <a:solidFill>
                    <a:srgbClr val="008000"/>
                  </a:solidFill>
                  <a:latin typeface="Tahoma"/>
                  <a:cs typeface="Tahoma"/>
                </a:rPr>
                <a:t>=9.8.7.6, </a:t>
              </a:r>
              <a:r>
                <a:rPr lang="en-US" sz="1400" dirty="0" err="1">
                  <a:solidFill>
                    <a:srgbClr val="008000"/>
                  </a:solidFill>
                  <a:latin typeface="Tahoma"/>
                  <a:cs typeface="Tahoma"/>
                </a:rPr>
                <a:t>SrcP</a:t>
              </a:r>
              <a:r>
                <a:rPr lang="en-US" sz="1400" dirty="0">
                  <a:solidFill>
                    <a:srgbClr val="008000"/>
                  </a:solidFill>
                  <a:latin typeface="Tahoma"/>
                  <a:cs typeface="Tahoma"/>
                </a:rPr>
                <a:t>=80,</a:t>
              </a:r>
              <a:br>
                <a:rPr lang="en-US" sz="1400" dirty="0">
                  <a:solidFill>
                    <a:srgbClr val="008000"/>
                  </a:solidFill>
                  <a:latin typeface="Tahoma"/>
                  <a:cs typeface="Tahoma"/>
                </a:rPr>
              </a:br>
              <a:r>
                <a:rPr lang="en-US" sz="1400" dirty="0" err="1">
                  <a:solidFill>
                    <a:srgbClr val="008000"/>
                  </a:solidFill>
                  <a:latin typeface="Tahoma"/>
                  <a:cs typeface="Tahoma"/>
                </a:rPr>
                <a:t>DstA</a:t>
              </a:r>
              <a:r>
                <a:rPr lang="en-US" sz="1400" dirty="0">
                  <a:solidFill>
                    <a:srgbClr val="008000"/>
                  </a:solidFill>
                  <a:latin typeface="Tahoma"/>
                  <a:cs typeface="Tahoma"/>
                </a:rPr>
                <a:t>=1.2.1.2, </a:t>
              </a:r>
              <a:r>
                <a:rPr lang="en-US" sz="1400" dirty="0" err="1">
                  <a:solidFill>
                    <a:srgbClr val="008000"/>
                  </a:solidFill>
                  <a:latin typeface="Tahoma"/>
                  <a:cs typeface="Tahoma"/>
                </a:rPr>
                <a:t>DstP</a:t>
              </a:r>
              <a:r>
                <a:rPr lang="en-US" sz="1400" dirty="0">
                  <a:solidFill>
                    <a:srgbClr val="008000"/>
                  </a:solidFill>
                  <a:latin typeface="Tahoma"/>
                  <a:cs typeface="Tahoma"/>
                </a:rPr>
                <a:t>=5566, SYN+ACK, </a:t>
              </a:r>
              <a:r>
                <a:rPr lang="en-US" sz="1400" dirty="0" err="1">
                  <a:solidFill>
                    <a:srgbClr val="008000"/>
                  </a:solidFill>
                  <a:latin typeface="Tahoma"/>
                  <a:cs typeface="Tahoma"/>
                </a:rPr>
                <a:t>Seq</a:t>
              </a:r>
              <a:r>
                <a:rPr lang="en-US" sz="1400" dirty="0">
                  <a:solidFill>
                    <a:srgbClr val="008000"/>
                  </a:solidFill>
                  <a:latin typeface="Tahoma"/>
                  <a:cs typeface="Tahoma"/>
                </a:rPr>
                <a:t> = y, </a:t>
              </a:r>
              <a:r>
                <a:rPr lang="en-US" sz="1400" dirty="0" err="1">
                  <a:solidFill>
                    <a:srgbClr val="008000"/>
                  </a:solidFill>
                  <a:latin typeface="Tahoma"/>
                  <a:cs typeface="Tahoma"/>
                </a:rPr>
                <a:t>Ack</a:t>
              </a:r>
              <a:r>
                <a:rPr lang="en-US" sz="1400" dirty="0">
                  <a:solidFill>
                    <a:srgbClr val="008000"/>
                  </a:solidFill>
                  <a:latin typeface="Tahoma"/>
                  <a:cs typeface="Tahoma"/>
                </a:rPr>
                <a:t> = z+1</a:t>
              </a:r>
            </a:p>
          </p:txBody>
        </p:sp>
      </p:grpSp>
      <p:sp>
        <p:nvSpPr>
          <p:cNvPr id="15" name="Rectangle 24"/>
          <p:cNvSpPr>
            <a:spLocks noChangeArrowheads="1"/>
          </p:cNvSpPr>
          <p:nvPr/>
        </p:nvSpPr>
        <p:spPr bwMode="auto">
          <a:xfrm>
            <a:off x="3733800" y="4288265"/>
            <a:ext cx="4419600" cy="830997"/>
          </a:xfrm>
          <a:prstGeom prst="rect">
            <a:avLst/>
          </a:prstGeom>
          <a:solidFill>
            <a:schemeClr val="bg1"/>
          </a:solidFill>
          <a:ln w="19050">
            <a:solidFill>
              <a:srgbClr val="FF0000"/>
            </a:solidFill>
            <a:miter lim="800000"/>
            <a:headEnd/>
            <a:tailEnd/>
          </a:ln>
        </p:spPr>
        <p:txBody>
          <a:bodyPr wrap="square" anchor="ctr">
            <a:spAutoFit/>
          </a:bodyPr>
          <a:lstStyle/>
          <a:p>
            <a:r>
              <a:rPr lang="en-US" sz="2400" dirty="0">
                <a:solidFill>
                  <a:srgbClr val="FF0000"/>
                </a:solidFill>
                <a:latin typeface="Tahoma"/>
                <a:cs typeface="Tahoma"/>
              </a:rPr>
              <a:t>Big Note #2: attacker </a:t>
            </a:r>
            <a:r>
              <a:rPr lang="en-US" sz="2400" i="1" dirty="0">
                <a:solidFill>
                  <a:srgbClr val="FF0000"/>
                </a:solidFill>
                <a:latin typeface="Tahoma"/>
                <a:cs typeface="Tahoma"/>
              </a:rPr>
              <a:t>doesn’t get to see this packet!</a:t>
            </a:r>
          </a:p>
        </p:txBody>
      </p:sp>
      <p:sp>
        <p:nvSpPr>
          <p:cNvPr id="16" name="Oval 25"/>
          <p:cNvSpPr>
            <a:spLocks noChangeArrowheads="1"/>
          </p:cNvSpPr>
          <p:nvPr/>
        </p:nvSpPr>
        <p:spPr bwMode="auto">
          <a:xfrm rot="21249903">
            <a:off x="3722689" y="3036889"/>
            <a:ext cx="4962525" cy="839787"/>
          </a:xfrm>
          <a:prstGeom prst="ellipse">
            <a:avLst/>
          </a:prstGeom>
          <a:noFill/>
          <a:ln w="158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cs typeface="Arial" charset="0"/>
            </a:endParaRP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50</a:t>
            </a:fld>
            <a:endParaRPr lang="en-US"/>
          </a:p>
        </p:txBody>
      </p:sp>
    </p:spTree>
    <p:extLst>
      <p:ext uri="{BB962C8B-B14F-4D97-AF65-F5344CB8AC3E}">
        <p14:creationId xmlns:p14="http://schemas.microsoft.com/office/powerpoint/2010/main" val="1738785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Spoofing an Entire TCP Connection</a:t>
            </a:r>
          </a:p>
        </p:txBody>
      </p:sp>
      <p:sp>
        <p:nvSpPr>
          <p:cNvPr id="99331" name="Line 3"/>
          <p:cNvSpPr>
            <a:spLocks noChangeShapeType="1"/>
          </p:cNvSpPr>
          <p:nvPr/>
        </p:nvSpPr>
        <p:spPr bwMode="auto">
          <a:xfrm>
            <a:off x="3382964" y="1746250"/>
            <a:ext cx="46037"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9332" name="Text Box 4"/>
          <p:cNvSpPr txBox="1">
            <a:spLocks noChangeArrowheads="1"/>
          </p:cNvSpPr>
          <p:nvPr/>
        </p:nvSpPr>
        <p:spPr bwMode="auto">
          <a:xfrm>
            <a:off x="1879762" y="1143000"/>
            <a:ext cx="3449317"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00FF"/>
                </a:solidFill>
                <a:latin typeface="Tahoma"/>
                <a:cs typeface="Tahoma"/>
              </a:rPr>
              <a:t>Alleged Client (not actual)</a:t>
            </a:r>
            <a:br>
              <a:rPr lang="en-US" sz="1800" dirty="0">
                <a:solidFill>
                  <a:srgbClr val="0000FF"/>
                </a:solidFill>
                <a:latin typeface="Tahoma"/>
                <a:cs typeface="Tahoma"/>
              </a:rPr>
            </a:br>
            <a:r>
              <a:rPr lang="en-US" sz="1800" dirty="0">
                <a:solidFill>
                  <a:schemeClr val="tx1">
                    <a:lumMod val="75000"/>
                    <a:lumOff val="25000"/>
                  </a:schemeClr>
                </a:solidFill>
                <a:latin typeface="Tahoma"/>
                <a:cs typeface="Tahoma"/>
              </a:rPr>
              <a:t>IP address 1.2.1.2, port </a:t>
            </a:r>
            <a:r>
              <a:rPr lang="en-US" sz="1800" dirty="0">
                <a:latin typeface="Tahoma"/>
                <a:cs typeface="Tahoma"/>
              </a:rPr>
              <a:t>N/A</a:t>
            </a:r>
            <a:endParaRPr lang="en-US" sz="1800" dirty="0">
              <a:solidFill>
                <a:schemeClr val="bg2"/>
              </a:solidFill>
              <a:latin typeface="Tahoma"/>
              <a:cs typeface="Tahoma"/>
            </a:endParaRPr>
          </a:p>
        </p:txBody>
      </p:sp>
      <p:sp>
        <p:nvSpPr>
          <p:cNvPr id="99333" name="Text Box 5"/>
          <p:cNvSpPr txBox="1">
            <a:spLocks noChangeArrowheads="1"/>
          </p:cNvSpPr>
          <p:nvPr/>
        </p:nvSpPr>
        <p:spPr bwMode="auto">
          <a:xfrm>
            <a:off x="7246972" y="1143000"/>
            <a:ext cx="3278121" cy="64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dirty="0">
                <a:solidFill>
                  <a:srgbClr val="008000"/>
                </a:solidFill>
                <a:latin typeface="Tahoma"/>
                <a:cs typeface="Tahoma"/>
              </a:rPr>
              <a:t>Server</a:t>
            </a:r>
            <a:br>
              <a:rPr lang="en-US" sz="1800" dirty="0">
                <a:latin typeface="Tahoma"/>
                <a:cs typeface="Tahoma"/>
              </a:rPr>
            </a:br>
            <a:r>
              <a:rPr lang="en-US" sz="1800" dirty="0">
                <a:solidFill>
                  <a:schemeClr val="tx1">
                    <a:lumMod val="75000"/>
                    <a:lumOff val="25000"/>
                  </a:schemeClr>
                </a:solidFill>
                <a:latin typeface="Tahoma"/>
                <a:cs typeface="Tahoma"/>
              </a:rPr>
              <a:t>IP address 9.8.7.6, port 80</a:t>
            </a:r>
            <a:endParaRPr lang="en-US" sz="1800" dirty="0">
              <a:solidFill>
                <a:schemeClr val="bg1"/>
              </a:solidFill>
              <a:latin typeface="Tahoma"/>
              <a:cs typeface="Tahoma"/>
            </a:endParaRPr>
          </a:p>
        </p:txBody>
      </p:sp>
      <p:sp>
        <p:nvSpPr>
          <p:cNvPr id="99334" name="Line 6"/>
          <p:cNvSpPr>
            <a:spLocks noChangeShapeType="1"/>
          </p:cNvSpPr>
          <p:nvPr/>
        </p:nvSpPr>
        <p:spPr bwMode="auto">
          <a:xfrm>
            <a:off x="9067800" y="1746250"/>
            <a:ext cx="0" cy="4883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9335" name="Text Box 7"/>
          <p:cNvSpPr txBox="1">
            <a:spLocks noChangeArrowheads="1"/>
          </p:cNvSpPr>
          <p:nvPr/>
        </p:nvSpPr>
        <p:spPr bwMode="auto">
          <a:xfrm>
            <a:off x="1676400" y="1981201"/>
            <a:ext cx="1600200"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a:solidFill>
                  <a:srgbClr val="FF0000"/>
                </a:solidFill>
                <a:latin typeface="Tahoma"/>
                <a:cs typeface="Tahoma"/>
              </a:rPr>
              <a:t>Blind Attacker</a:t>
            </a:r>
            <a:endParaRPr lang="en-US" sz="1800">
              <a:solidFill>
                <a:schemeClr val="bg2"/>
              </a:solidFill>
              <a:latin typeface="Tahoma"/>
              <a:cs typeface="Tahoma"/>
            </a:endParaRPr>
          </a:p>
        </p:txBody>
      </p:sp>
      <p:sp>
        <p:nvSpPr>
          <p:cNvPr id="99336" name="Text Box 8"/>
          <p:cNvSpPr txBox="1">
            <a:spLocks noChangeArrowheads="1"/>
          </p:cNvSpPr>
          <p:nvPr/>
        </p:nvSpPr>
        <p:spPr bwMode="auto">
          <a:xfrm>
            <a:off x="3048000" y="2209801"/>
            <a:ext cx="3581400" cy="520645"/>
          </a:xfrm>
          <a:prstGeom prst="rect">
            <a:avLst/>
          </a:prstGeom>
          <a:solidFill>
            <a:schemeClr val="bg1"/>
          </a:solidFill>
          <a:ln w="25400">
            <a:solidFill>
              <a:srgbClr val="FF0000"/>
            </a:solidFill>
            <a:miter lim="800000"/>
            <a:headEnd/>
            <a:tailEnd/>
          </a:ln>
        </p:spPr>
        <p:txBody>
          <a:bodyPr wrap="squar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FF0000"/>
                </a:solidFill>
                <a:latin typeface="Tahoma"/>
                <a:cs typeface="Tahoma"/>
              </a:rPr>
              <a:t>SrcA</a:t>
            </a:r>
            <a:r>
              <a:rPr lang="en-US" sz="1400" dirty="0">
                <a:solidFill>
                  <a:srgbClr val="FF0000"/>
                </a:solidFill>
                <a:latin typeface="Tahoma"/>
                <a:cs typeface="Tahoma"/>
              </a:rPr>
              <a:t>=1.2.1.2, </a:t>
            </a:r>
            <a:r>
              <a:rPr lang="en-US" sz="1400" dirty="0" err="1">
                <a:solidFill>
                  <a:srgbClr val="FF0000"/>
                </a:solidFill>
                <a:latin typeface="Tahoma"/>
                <a:cs typeface="Tahoma"/>
              </a:rPr>
              <a:t>SrcP</a:t>
            </a:r>
            <a:r>
              <a:rPr lang="en-US" sz="1400" dirty="0">
                <a:solidFill>
                  <a:srgbClr val="FF0000"/>
                </a:solidFill>
                <a:latin typeface="Tahoma"/>
                <a:cs typeface="Tahoma"/>
              </a:rPr>
              <a:t>=5566, </a:t>
            </a:r>
            <a:r>
              <a:rPr lang="en-US" sz="1400" dirty="0" err="1">
                <a:solidFill>
                  <a:srgbClr val="FF0000"/>
                </a:solidFill>
                <a:latin typeface="Tahoma"/>
                <a:cs typeface="Tahoma"/>
              </a:rPr>
              <a:t>DstA</a:t>
            </a:r>
            <a:r>
              <a:rPr lang="en-US" sz="1400" dirty="0">
                <a:solidFill>
                  <a:srgbClr val="FF0000"/>
                </a:solidFill>
                <a:latin typeface="Tahoma"/>
                <a:cs typeface="Tahoma"/>
              </a:rPr>
              <a:t>=9.8.7.6, </a:t>
            </a:r>
            <a:r>
              <a:rPr lang="en-US" sz="1400" dirty="0" err="1">
                <a:solidFill>
                  <a:srgbClr val="FF0000"/>
                </a:solidFill>
                <a:latin typeface="Tahoma"/>
                <a:cs typeface="Tahoma"/>
              </a:rPr>
              <a:t>DstP</a:t>
            </a:r>
            <a:r>
              <a:rPr lang="en-US" sz="1400" dirty="0">
                <a:solidFill>
                  <a:srgbClr val="FF0000"/>
                </a:solidFill>
                <a:latin typeface="Tahoma"/>
                <a:cs typeface="Tahoma"/>
              </a:rPr>
              <a:t>=80, SYN, </a:t>
            </a:r>
            <a:r>
              <a:rPr lang="en-US" sz="1400" dirty="0" err="1">
                <a:solidFill>
                  <a:srgbClr val="FF0000"/>
                </a:solidFill>
                <a:latin typeface="Tahoma"/>
                <a:cs typeface="Tahoma"/>
              </a:rPr>
              <a:t>Seq</a:t>
            </a:r>
            <a:r>
              <a:rPr lang="en-US" sz="1400" dirty="0">
                <a:solidFill>
                  <a:srgbClr val="FF0000"/>
                </a:solidFill>
                <a:latin typeface="Tahoma"/>
                <a:cs typeface="Tahoma"/>
              </a:rPr>
              <a:t> = z</a:t>
            </a:r>
          </a:p>
        </p:txBody>
      </p:sp>
      <p:sp>
        <p:nvSpPr>
          <p:cNvPr id="99337" name="Freeform 9"/>
          <p:cNvSpPr>
            <a:spLocks/>
          </p:cNvSpPr>
          <p:nvPr/>
        </p:nvSpPr>
        <p:spPr bwMode="auto">
          <a:xfrm flipH="1">
            <a:off x="6629400" y="2362200"/>
            <a:ext cx="2438400" cy="457200"/>
          </a:xfrm>
          <a:custGeom>
            <a:avLst/>
            <a:gdLst>
              <a:gd name="T0" fmla="*/ 1104 w 1104"/>
              <a:gd name="T1" fmla="*/ 0 h 432"/>
              <a:gd name="T2" fmla="*/ 624 w 1104"/>
              <a:gd name="T3" fmla="*/ 336 h 432"/>
              <a:gd name="T4" fmla="*/ 0 w 1104"/>
              <a:gd name="T5" fmla="*/ 432 h 432"/>
              <a:gd name="T6" fmla="*/ 0 60000 65536"/>
              <a:gd name="T7" fmla="*/ 0 60000 65536"/>
              <a:gd name="T8" fmla="*/ 0 60000 65536"/>
              <a:gd name="T9" fmla="*/ 0 w 1104"/>
              <a:gd name="T10" fmla="*/ 0 h 432"/>
              <a:gd name="T11" fmla="*/ 1104 w 1104"/>
              <a:gd name="T12" fmla="*/ 432 h 432"/>
            </a:gdLst>
            <a:ahLst/>
            <a:cxnLst>
              <a:cxn ang="T6">
                <a:pos x="T0" y="T1"/>
              </a:cxn>
              <a:cxn ang="T7">
                <a:pos x="T2" y="T3"/>
              </a:cxn>
              <a:cxn ang="T8">
                <a:pos x="T4" y="T5"/>
              </a:cxn>
            </a:cxnLst>
            <a:rect l="T9" t="T10" r="T11" b="T12"/>
            <a:pathLst>
              <a:path w="1104" h="432">
                <a:moveTo>
                  <a:pt x="1104" y="0"/>
                </a:moveTo>
                <a:cubicBezTo>
                  <a:pt x="956" y="132"/>
                  <a:pt x="808" y="264"/>
                  <a:pt x="624" y="336"/>
                </a:cubicBezTo>
                <a:cubicBezTo>
                  <a:pt x="440" y="408"/>
                  <a:pt x="220" y="420"/>
                  <a:pt x="0" y="432"/>
                </a:cubicBezTo>
              </a:path>
            </a:pathLst>
          </a:custGeom>
          <a:noFill/>
          <a:ln w="25400" cap="rnd">
            <a:solidFill>
              <a:srgbClr val="FF0000"/>
            </a:solidFill>
            <a:prstDash val="sysDot"/>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grpSp>
        <p:nvGrpSpPr>
          <p:cNvPr id="1516554" name="Group 10"/>
          <p:cNvGrpSpPr>
            <a:grpSpLocks/>
          </p:cNvGrpSpPr>
          <p:nvPr/>
        </p:nvGrpSpPr>
        <p:grpSpPr bwMode="auto">
          <a:xfrm>
            <a:off x="3429000" y="3197226"/>
            <a:ext cx="5659438" cy="758825"/>
            <a:chOff x="1187" y="1726"/>
            <a:chExt cx="3565" cy="478"/>
          </a:xfrm>
        </p:grpSpPr>
        <p:sp>
          <p:nvSpPr>
            <p:cNvPr id="99344" name="Line 11"/>
            <p:cNvSpPr>
              <a:spLocks noChangeShapeType="1"/>
            </p:cNvSpPr>
            <p:nvPr/>
          </p:nvSpPr>
          <p:spPr bwMode="auto">
            <a:xfrm flipH="1">
              <a:off x="1187" y="1872"/>
              <a:ext cx="3565" cy="332"/>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latin typeface="Tahoma"/>
                <a:cs typeface="Tahoma"/>
              </a:endParaRPr>
            </a:p>
          </p:txBody>
        </p:sp>
        <p:sp>
          <p:nvSpPr>
            <p:cNvPr id="99345" name="Text Box 12"/>
            <p:cNvSpPr txBox="1">
              <a:spLocks noChangeArrowheads="1"/>
            </p:cNvSpPr>
            <p:nvPr/>
          </p:nvSpPr>
          <p:spPr bwMode="auto">
            <a:xfrm rot="21293156">
              <a:off x="1197" y="1726"/>
              <a:ext cx="3370"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008000"/>
                  </a:solidFill>
                  <a:latin typeface="Tahoma"/>
                  <a:cs typeface="Tahoma"/>
                </a:rPr>
                <a:t>SrcA</a:t>
              </a:r>
              <a:r>
                <a:rPr lang="en-US" sz="1400" dirty="0">
                  <a:solidFill>
                    <a:srgbClr val="008000"/>
                  </a:solidFill>
                  <a:latin typeface="Tahoma"/>
                  <a:cs typeface="Tahoma"/>
                </a:rPr>
                <a:t>=9.8.7.6, </a:t>
              </a:r>
              <a:r>
                <a:rPr lang="en-US" sz="1400" dirty="0" err="1">
                  <a:solidFill>
                    <a:srgbClr val="008000"/>
                  </a:solidFill>
                  <a:latin typeface="Tahoma"/>
                  <a:cs typeface="Tahoma"/>
                </a:rPr>
                <a:t>SrcP</a:t>
              </a:r>
              <a:r>
                <a:rPr lang="en-US" sz="1400" dirty="0">
                  <a:solidFill>
                    <a:srgbClr val="008000"/>
                  </a:solidFill>
                  <a:latin typeface="Tahoma"/>
                  <a:cs typeface="Tahoma"/>
                </a:rPr>
                <a:t>=80,</a:t>
              </a:r>
              <a:br>
                <a:rPr lang="en-US" sz="1400" dirty="0">
                  <a:solidFill>
                    <a:srgbClr val="008000"/>
                  </a:solidFill>
                  <a:latin typeface="Tahoma"/>
                  <a:cs typeface="Tahoma"/>
                </a:rPr>
              </a:br>
              <a:r>
                <a:rPr lang="en-US" sz="1400" dirty="0" err="1">
                  <a:solidFill>
                    <a:srgbClr val="008000"/>
                  </a:solidFill>
                  <a:latin typeface="Tahoma"/>
                  <a:cs typeface="Tahoma"/>
                </a:rPr>
                <a:t>DstA</a:t>
              </a:r>
              <a:r>
                <a:rPr lang="en-US" sz="1400" dirty="0">
                  <a:solidFill>
                    <a:srgbClr val="008000"/>
                  </a:solidFill>
                  <a:latin typeface="Tahoma"/>
                  <a:cs typeface="Tahoma"/>
                </a:rPr>
                <a:t>=1.2.1.2, </a:t>
              </a:r>
              <a:r>
                <a:rPr lang="en-US" sz="1400" dirty="0" err="1">
                  <a:solidFill>
                    <a:srgbClr val="008000"/>
                  </a:solidFill>
                  <a:latin typeface="Tahoma"/>
                  <a:cs typeface="Tahoma"/>
                </a:rPr>
                <a:t>DstP</a:t>
              </a:r>
              <a:r>
                <a:rPr lang="en-US" sz="1400" dirty="0">
                  <a:solidFill>
                    <a:srgbClr val="008000"/>
                  </a:solidFill>
                  <a:latin typeface="Tahoma"/>
                  <a:cs typeface="Tahoma"/>
                </a:rPr>
                <a:t>=5566, SYN+ACK, </a:t>
              </a:r>
              <a:r>
                <a:rPr lang="en-US" sz="1400" dirty="0" err="1">
                  <a:solidFill>
                    <a:srgbClr val="008000"/>
                  </a:solidFill>
                  <a:latin typeface="Tahoma"/>
                  <a:cs typeface="Tahoma"/>
                </a:rPr>
                <a:t>Seq</a:t>
              </a:r>
              <a:r>
                <a:rPr lang="en-US" sz="1400" dirty="0">
                  <a:solidFill>
                    <a:srgbClr val="008000"/>
                  </a:solidFill>
                  <a:latin typeface="Tahoma"/>
                  <a:cs typeface="Tahoma"/>
                </a:rPr>
                <a:t> = y, </a:t>
              </a:r>
              <a:r>
                <a:rPr lang="en-US" sz="1400" dirty="0" err="1">
                  <a:solidFill>
                    <a:srgbClr val="008000"/>
                  </a:solidFill>
                  <a:latin typeface="Tahoma"/>
                  <a:cs typeface="Tahoma"/>
                </a:rPr>
                <a:t>Ack</a:t>
              </a:r>
              <a:r>
                <a:rPr lang="en-US" sz="1400" dirty="0">
                  <a:solidFill>
                    <a:srgbClr val="008000"/>
                  </a:solidFill>
                  <a:latin typeface="Tahoma"/>
                  <a:cs typeface="Tahoma"/>
                </a:rPr>
                <a:t> = z+1</a:t>
              </a:r>
            </a:p>
          </p:txBody>
        </p:sp>
      </p:grpSp>
      <p:sp>
        <p:nvSpPr>
          <p:cNvPr id="99340" name="Text Box 15"/>
          <p:cNvSpPr txBox="1">
            <a:spLocks noChangeArrowheads="1"/>
          </p:cNvSpPr>
          <p:nvPr/>
        </p:nvSpPr>
        <p:spPr bwMode="auto">
          <a:xfrm>
            <a:off x="3048000" y="4800601"/>
            <a:ext cx="3810000" cy="520645"/>
          </a:xfrm>
          <a:prstGeom prst="rect">
            <a:avLst/>
          </a:prstGeom>
          <a:solidFill>
            <a:schemeClr val="bg1"/>
          </a:solidFill>
          <a:ln w="25400">
            <a:solidFill>
              <a:srgbClr val="FF0000"/>
            </a:solidFill>
            <a:miter lim="800000"/>
            <a:headEnd/>
            <a:tailEnd/>
          </a:ln>
        </p:spPr>
        <p:txBody>
          <a:bodyPr wrap="squar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FF0000"/>
                </a:solidFill>
                <a:latin typeface="Tahoma"/>
                <a:cs typeface="Tahoma"/>
              </a:rPr>
              <a:t>SrcA</a:t>
            </a:r>
            <a:r>
              <a:rPr lang="en-US" sz="1400" dirty="0">
                <a:solidFill>
                  <a:srgbClr val="FF0000"/>
                </a:solidFill>
                <a:latin typeface="Tahoma"/>
                <a:cs typeface="Tahoma"/>
              </a:rPr>
              <a:t>=1.2.1.2, </a:t>
            </a:r>
            <a:r>
              <a:rPr lang="en-US" sz="1400" dirty="0" err="1">
                <a:solidFill>
                  <a:srgbClr val="FF0000"/>
                </a:solidFill>
                <a:latin typeface="Tahoma"/>
                <a:cs typeface="Tahoma"/>
              </a:rPr>
              <a:t>SrcP</a:t>
            </a:r>
            <a:r>
              <a:rPr lang="en-US" sz="1400" dirty="0">
                <a:solidFill>
                  <a:srgbClr val="FF0000"/>
                </a:solidFill>
                <a:latin typeface="Tahoma"/>
                <a:cs typeface="Tahoma"/>
              </a:rPr>
              <a:t>=5566, </a:t>
            </a:r>
            <a:r>
              <a:rPr lang="en-US" sz="1400" dirty="0" err="1">
                <a:solidFill>
                  <a:srgbClr val="FF0000"/>
                </a:solidFill>
                <a:latin typeface="Tahoma"/>
                <a:cs typeface="Tahoma"/>
              </a:rPr>
              <a:t>DstA</a:t>
            </a:r>
            <a:r>
              <a:rPr lang="en-US" sz="1400" dirty="0">
                <a:solidFill>
                  <a:srgbClr val="FF0000"/>
                </a:solidFill>
                <a:latin typeface="Tahoma"/>
                <a:cs typeface="Tahoma"/>
              </a:rPr>
              <a:t>=9.8.7.6, </a:t>
            </a:r>
            <a:r>
              <a:rPr lang="en-US" sz="1400" dirty="0" err="1">
                <a:solidFill>
                  <a:srgbClr val="FF0000"/>
                </a:solidFill>
                <a:latin typeface="Tahoma"/>
                <a:cs typeface="Tahoma"/>
              </a:rPr>
              <a:t>DstP</a:t>
            </a:r>
            <a:r>
              <a:rPr lang="en-US" sz="1400" dirty="0">
                <a:solidFill>
                  <a:srgbClr val="FF0000"/>
                </a:solidFill>
                <a:latin typeface="Tahoma"/>
                <a:cs typeface="Tahoma"/>
              </a:rPr>
              <a:t>=80, ACK, </a:t>
            </a:r>
            <a:r>
              <a:rPr lang="en-US" sz="1400" dirty="0" err="1">
                <a:solidFill>
                  <a:srgbClr val="FF0000"/>
                </a:solidFill>
                <a:latin typeface="Tahoma"/>
                <a:cs typeface="Tahoma"/>
              </a:rPr>
              <a:t>Seq</a:t>
            </a:r>
            <a:r>
              <a:rPr lang="en-US" sz="1400" dirty="0">
                <a:solidFill>
                  <a:srgbClr val="FF0000"/>
                </a:solidFill>
                <a:latin typeface="Tahoma"/>
                <a:cs typeface="Tahoma"/>
              </a:rPr>
              <a:t> = z+1, ACK = y+1</a:t>
            </a:r>
          </a:p>
        </p:txBody>
      </p:sp>
      <p:sp>
        <p:nvSpPr>
          <p:cNvPr id="99341" name="Freeform 16"/>
          <p:cNvSpPr>
            <a:spLocks/>
          </p:cNvSpPr>
          <p:nvPr/>
        </p:nvSpPr>
        <p:spPr bwMode="auto">
          <a:xfrm flipH="1">
            <a:off x="6858000" y="5029200"/>
            <a:ext cx="2209800" cy="457200"/>
          </a:xfrm>
          <a:custGeom>
            <a:avLst/>
            <a:gdLst>
              <a:gd name="T0" fmla="*/ 1104 w 1104"/>
              <a:gd name="T1" fmla="*/ 0 h 432"/>
              <a:gd name="T2" fmla="*/ 624 w 1104"/>
              <a:gd name="T3" fmla="*/ 336 h 432"/>
              <a:gd name="T4" fmla="*/ 0 w 1104"/>
              <a:gd name="T5" fmla="*/ 432 h 432"/>
              <a:gd name="T6" fmla="*/ 0 60000 65536"/>
              <a:gd name="T7" fmla="*/ 0 60000 65536"/>
              <a:gd name="T8" fmla="*/ 0 60000 65536"/>
              <a:gd name="T9" fmla="*/ 0 w 1104"/>
              <a:gd name="T10" fmla="*/ 0 h 432"/>
              <a:gd name="T11" fmla="*/ 1104 w 1104"/>
              <a:gd name="T12" fmla="*/ 432 h 432"/>
            </a:gdLst>
            <a:ahLst/>
            <a:cxnLst>
              <a:cxn ang="T6">
                <a:pos x="T0" y="T1"/>
              </a:cxn>
              <a:cxn ang="T7">
                <a:pos x="T2" y="T3"/>
              </a:cxn>
              <a:cxn ang="T8">
                <a:pos x="T4" y="T5"/>
              </a:cxn>
            </a:cxnLst>
            <a:rect l="T9" t="T10" r="T11" b="T12"/>
            <a:pathLst>
              <a:path w="1104" h="432">
                <a:moveTo>
                  <a:pt x="1104" y="0"/>
                </a:moveTo>
                <a:cubicBezTo>
                  <a:pt x="956" y="132"/>
                  <a:pt x="808" y="264"/>
                  <a:pt x="624" y="336"/>
                </a:cubicBezTo>
                <a:cubicBezTo>
                  <a:pt x="440" y="408"/>
                  <a:pt x="220" y="420"/>
                  <a:pt x="0" y="432"/>
                </a:cubicBezTo>
              </a:path>
            </a:pathLst>
          </a:custGeom>
          <a:noFill/>
          <a:ln w="25400" cap="rnd">
            <a:solidFill>
              <a:srgbClr val="FF0000"/>
            </a:solidFill>
            <a:prstDash val="sysDot"/>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sp>
        <p:nvSpPr>
          <p:cNvPr id="99342" name="Text Box 18"/>
          <p:cNvSpPr txBox="1">
            <a:spLocks noChangeArrowheads="1"/>
          </p:cNvSpPr>
          <p:nvPr/>
        </p:nvSpPr>
        <p:spPr bwMode="auto">
          <a:xfrm>
            <a:off x="3048000" y="5562601"/>
            <a:ext cx="3810000" cy="736089"/>
          </a:xfrm>
          <a:prstGeom prst="rect">
            <a:avLst/>
          </a:prstGeom>
          <a:solidFill>
            <a:schemeClr val="bg1"/>
          </a:solidFill>
          <a:ln w="25400">
            <a:solidFill>
              <a:srgbClr val="FF0000"/>
            </a:solidFill>
            <a:miter lim="800000"/>
            <a:headEnd/>
            <a:tailEnd/>
          </a:ln>
        </p:spPr>
        <p:txBody>
          <a:bodyPr wrap="square" lIns="90478" tIns="44445" rIns="90478" bIns="44445">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400" dirty="0" err="1">
                <a:solidFill>
                  <a:srgbClr val="FF0000"/>
                </a:solidFill>
                <a:latin typeface="Tahoma"/>
                <a:cs typeface="Tahoma"/>
              </a:rPr>
              <a:t>SrcA</a:t>
            </a:r>
            <a:r>
              <a:rPr lang="en-US" sz="1400" dirty="0">
                <a:solidFill>
                  <a:srgbClr val="FF0000"/>
                </a:solidFill>
                <a:latin typeface="Tahoma"/>
                <a:cs typeface="Tahoma"/>
              </a:rPr>
              <a:t>=1.2.1.2, </a:t>
            </a:r>
            <a:r>
              <a:rPr lang="en-US" sz="1400" dirty="0" err="1">
                <a:solidFill>
                  <a:srgbClr val="FF0000"/>
                </a:solidFill>
                <a:latin typeface="Tahoma"/>
                <a:cs typeface="Tahoma"/>
              </a:rPr>
              <a:t>SrcP</a:t>
            </a:r>
            <a:r>
              <a:rPr lang="en-US" sz="1400" dirty="0">
                <a:solidFill>
                  <a:srgbClr val="FF0000"/>
                </a:solidFill>
                <a:latin typeface="Tahoma"/>
                <a:cs typeface="Tahoma"/>
              </a:rPr>
              <a:t>=5566, </a:t>
            </a:r>
            <a:r>
              <a:rPr lang="en-US" sz="1400" dirty="0" err="1">
                <a:solidFill>
                  <a:srgbClr val="FF0000"/>
                </a:solidFill>
                <a:latin typeface="Tahoma"/>
                <a:cs typeface="Tahoma"/>
              </a:rPr>
              <a:t>DstA</a:t>
            </a:r>
            <a:r>
              <a:rPr lang="en-US" sz="1400" dirty="0">
                <a:solidFill>
                  <a:srgbClr val="FF0000"/>
                </a:solidFill>
                <a:latin typeface="Tahoma"/>
                <a:cs typeface="Tahoma"/>
              </a:rPr>
              <a:t>=9.8.7.6, </a:t>
            </a:r>
            <a:r>
              <a:rPr lang="en-US" sz="1400" dirty="0" err="1">
                <a:solidFill>
                  <a:srgbClr val="FF0000"/>
                </a:solidFill>
                <a:latin typeface="Tahoma"/>
                <a:cs typeface="Tahoma"/>
              </a:rPr>
              <a:t>DstP</a:t>
            </a:r>
            <a:r>
              <a:rPr lang="en-US" sz="1400" dirty="0">
                <a:solidFill>
                  <a:srgbClr val="FF0000"/>
                </a:solidFill>
                <a:latin typeface="Tahoma"/>
                <a:cs typeface="Tahoma"/>
              </a:rPr>
              <a:t>=80, ACK, </a:t>
            </a:r>
            <a:r>
              <a:rPr lang="en-US" sz="1400" dirty="0" err="1">
                <a:solidFill>
                  <a:srgbClr val="FF0000"/>
                </a:solidFill>
                <a:latin typeface="Tahoma"/>
                <a:cs typeface="Tahoma"/>
              </a:rPr>
              <a:t>Seq</a:t>
            </a:r>
            <a:r>
              <a:rPr lang="en-US" sz="1400" dirty="0">
                <a:solidFill>
                  <a:srgbClr val="FF0000"/>
                </a:solidFill>
                <a:latin typeface="Tahoma"/>
                <a:cs typeface="Tahoma"/>
              </a:rPr>
              <a:t> = z+1, ACK = y+1, Data = </a:t>
            </a:r>
            <a:r>
              <a:rPr lang="en-US" altLang="ja-JP" sz="1400" dirty="0">
                <a:solidFill>
                  <a:srgbClr val="FF0000"/>
                </a:solidFill>
                <a:latin typeface="Tahoma"/>
                <a:cs typeface="Tahoma"/>
              </a:rPr>
              <a:t>“</a:t>
            </a:r>
            <a:r>
              <a:rPr lang="en-US" sz="1400" dirty="0">
                <a:solidFill>
                  <a:srgbClr val="FF0000"/>
                </a:solidFill>
                <a:latin typeface="Tahoma"/>
                <a:cs typeface="Tahoma"/>
              </a:rPr>
              <a:t>GET /transfer-</a:t>
            </a:r>
            <a:r>
              <a:rPr lang="en-US" sz="1400" dirty="0" err="1">
                <a:solidFill>
                  <a:srgbClr val="FF0000"/>
                </a:solidFill>
                <a:latin typeface="Tahoma"/>
                <a:cs typeface="Tahoma"/>
              </a:rPr>
              <a:t>money.html</a:t>
            </a:r>
            <a:r>
              <a:rPr lang="en-US" sz="1400" dirty="0">
                <a:solidFill>
                  <a:srgbClr val="FF0000"/>
                </a:solidFill>
                <a:latin typeface="Tahoma"/>
                <a:cs typeface="Tahoma"/>
              </a:rPr>
              <a:t>”</a:t>
            </a:r>
          </a:p>
        </p:txBody>
      </p:sp>
      <p:sp>
        <p:nvSpPr>
          <p:cNvPr id="99343" name="Freeform 19"/>
          <p:cNvSpPr>
            <a:spLocks/>
          </p:cNvSpPr>
          <p:nvPr/>
        </p:nvSpPr>
        <p:spPr bwMode="auto">
          <a:xfrm flipH="1">
            <a:off x="6858000" y="5943600"/>
            <a:ext cx="2209800" cy="457200"/>
          </a:xfrm>
          <a:custGeom>
            <a:avLst/>
            <a:gdLst>
              <a:gd name="T0" fmla="*/ 1104 w 1104"/>
              <a:gd name="T1" fmla="*/ 0 h 432"/>
              <a:gd name="T2" fmla="*/ 624 w 1104"/>
              <a:gd name="T3" fmla="*/ 336 h 432"/>
              <a:gd name="T4" fmla="*/ 0 w 1104"/>
              <a:gd name="T5" fmla="*/ 432 h 432"/>
              <a:gd name="T6" fmla="*/ 0 60000 65536"/>
              <a:gd name="T7" fmla="*/ 0 60000 65536"/>
              <a:gd name="T8" fmla="*/ 0 60000 65536"/>
              <a:gd name="T9" fmla="*/ 0 w 1104"/>
              <a:gd name="T10" fmla="*/ 0 h 432"/>
              <a:gd name="T11" fmla="*/ 1104 w 1104"/>
              <a:gd name="T12" fmla="*/ 432 h 432"/>
            </a:gdLst>
            <a:ahLst/>
            <a:cxnLst>
              <a:cxn ang="T6">
                <a:pos x="T0" y="T1"/>
              </a:cxn>
              <a:cxn ang="T7">
                <a:pos x="T2" y="T3"/>
              </a:cxn>
              <a:cxn ang="T8">
                <a:pos x="T4" y="T5"/>
              </a:cxn>
            </a:cxnLst>
            <a:rect l="T9" t="T10" r="T11" b="T12"/>
            <a:pathLst>
              <a:path w="1104" h="432">
                <a:moveTo>
                  <a:pt x="1104" y="0"/>
                </a:moveTo>
                <a:cubicBezTo>
                  <a:pt x="956" y="132"/>
                  <a:pt x="808" y="264"/>
                  <a:pt x="624" y="336"/>
                </a:cubicBezTo>
                <a:cubicBezTo>
                  <a:pt x="440" y="408"/>
                  <a:pt x="220" y="420"/>
                  <a:pt x="0" y="432"/>
                </a:cubicBezTo>
              </a:path>
            </a:pathLst>
          </a:custGeom>
          <a:noFill/>
          <a:ln w="25400" cap="rnd">
            <a:solidFill>
              <a:srgbClr val="FF0000"/>
            </a:solidFill>
            <a:prstDash val="sysDot"/>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sp>
        <p:nvSpPr>
          <p:cNvPr id="18" name="Rectangle 13"/>
          <p:cNvSpPr>
            <a:spLocks noChangeArrowheads="1"/>
          </p:cNvSpPr>
          <p:nvPr/>
        </p:nvSpPr>
        <p:spPr bwMode="auto">
          <a:xfrm>
            <a:off x="6858000" y="3733800"/>
            <a:ext cx="3657600" cy="1206500"/>
          </a:xfrm>
          <a:prstGeom prst="rect">
            <a:avLst/>
          </a:prstGeom>
          <a:solidFill>
            <a:schemeClr val="bg1"/>
          </a:solidFill>
          <a:ln w="19050">
            <a:solidFill>
              <a:schemeClr val="accent5"/>
            </a:solidFill>
            <a:miter lim="800000"/>
            <a:headEnd/>
            <a:tailEnd/>
          </a:ln>
        </p:spPr>
        <p:txBody>
          <a:bodyPr anchor="ctr">
            <a:spAutoFit/>
          </a:bodyPr>
          <a:lstStyle/>
          <a:p>
            <a:r>
              <a:rPr lang="en-US" sz="2400" dirty="0">
                <a:solidFill>
                  <a:schemeClr val="accent5"/>
                </a:solidFill>
                <a:latin typeface="Tahoma"/>
                <a:cs typeface="Tahoma"/>
              </a:rPr>
              <a:t>So how can the attacker figure out what value of y to use for their ACK?</a:t>
            </a:r>
            <a:endParaRPr lang="en-US" sz="2400" i="1" dirty="0">
              <a:solidFill>
                <a:schemeClr val="accent5"/>
              </a:solidFill>
              <a:latin typeface="Tahoma"/>
              <a:cs typeface="Tahoma"/>
            </a:endParaRPr>
          </a:p>
        </p:txBody>
      </p:sp>
      <p:sp>
        <p:nvSpPr>
          <p:cNvPr id="19" name="Oval 14"/>
          <p:cNvSpPr>
            <a:spLocks noChangeArrowheads="1"/>
          </p:cNvSpPr>
          <p:nvPr/>
        </p:nvSpPr>
        <p:spPr bwMode="auto">
          <a:xfrm>
            <a:off x="7467600" y="3276600"/>
            <a:ext cx="304800" cy="381000"/>
          </a:xfrm>
          <a:prstGeom prst="ellipse">
            <a:avLst/>
          </a:prstGeom>
          <a:noFill/>
          <a:ln w="57150" cmpd="sng">
            <a:solidFill>
              <a:schemeClr val="accent5"/>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solidFill>
                <a:schemeClr val="accent5"/>
              </a:solidFill>
              <a:latin typeface="Tahoma"/>
              <a:cs typeface="Tahoma"/>
            </a:endParaRPr>
          </a:p>
        </p:txBody>
      </p:sp>
      <p:sp>
        <p:nvSpPr>
          <p:cNvPr id="20" name="Oval 17"/>
          <p:cNvSpPr>
            <a:spLocks noChangeArrowheads="1"/>
          </p:cNvSpPr>
          <p:nvPr/>
        </p:nvSpPr>
        <p:spPr bwMode="auto">
          <a:xfrm>
            <a:off x="6248400" y="5029200"/>
            <a:ext cx="457200" cy="304800"/>
          </a:xfrm>
          <a:prstGeom prst="ellipse">
            <a:avLst/>
          </a:prstGeom>
          <a:noFill/>
          <a:ln w="57150" cmpd="sng">
            <a:solidFill>
              <a:schemeClr val="accent5"/>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solidFill>
                <a:schemeClr val="accent5"/>
              </a:solidFill>
              <a:latin typeface="Tahoma"/>
              <a:cs typeface="Tahoma"/>
            </a:endParaRPr>
          </a:p>
        </p:txBody>
      </p:sp>
      <p:sp>
        <p:nvSpPr>
          <p:cNvPr id="21" name="Oval 23"/>
          <p:cNvSpPr>
            <a:spLocks noChangeArrowheads="1"/>
          </p:cNvSpPr>
          <p:nvPr/>
        </p:nvSpPr>
        <p:spPr bwMode="auto">
          <a:xfrm>
            <a:off x="6172200" y="5791200"/>
            <a:ext cx="457200" cy="304800"/>
          </a:xfrm>
          <a:prstGeom prst="ellipse">
            <a:avLst/>
          </a:prstGeom>
          <a:noFill/>
          <a:ln w="57150" cmpd="sng">
            <a:solidFill>
              <a:schemeClr val="accent5"/>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solidFill>
                <a:schemeClr val="accent5"/>
              </a:solidFill>
              <a:latin typeface="Tahoma"/>
              <a:cs typeface="Tahoma"/>
            </a:endParaRP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51</a:t>
            </a:fld>
            <a:endParaRPr lang="en-US"/>
          </a:p>
        </p:txBody>
      </p:sp>
    </p:spTree>
    <p:extLst>
      <p:ext uri="{BB962C8B-B14F-4D97-AF65-F5344CB8AC3E}">
        <p14:creationId xmlns:p14="http://schemas.microsoft.com/office/powerpoint/2010/main" val="3282117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5706" y="484094"/>
            <a:ext cx="7951694" cy="1116106"/>
          </a:xfrm>
        </p:spPr>
        <p:txBody>
          <a:bodyPr/>
          <a:lstStyle/>
          <a:p>
            <a:r>
              <a:rPr lang="en-US" dirty="0"/>
              <a:t>Recall: Establishing TCP Connection</a:t>
            </a:r>
          </a:p>
        </p:txBody>
      </p:sp>
      <p:grpSp>
        <p:nvGrpSpPr>
          <p:cNvPr id="1514500" name="Group 4"/>
          <p:cNvGrpSpPr>
            <a:grpSpLocks/>
          </p:cNvGrpSpPr>
          <p:nvPr/>
        </p:nvGrpSpPr>
        <p:grpSpPr bwMode="auto">
          <a:xfrm>
            <a:off x="3975101" y="1554164"/>
            <a:ext cx="1603375" cy="631826"/>
            <a:chOff x="1544" y="979"/>
            <a:chExt cx="1010" cy="398"/>
          </a:xfrm>
        </p:grpSpPr>
        <p:sp>
          <p:nvSpPr>
            <p:cNvPr id="107547" name="Line 5"/>
            <p:cNvSpPr>
              <a:spLocks noChangeShapeType="1"/>
            </p:cNvSpPr>
            <p:nvPr/>
          </p:nvSpPr>
          <p:spPr bwMode="auto">
            <a:xfrm rot="5400000" flipV="1">
              <a:off x="1958" y="782"/>
              <a:ext cx="181" cy="1010"/>
            </a:xfrm>
            <a:prstGeom prst="line">
              <a:avLst/>
            </a:prstGeom>
            <a:noFill/>
            <a:ln w="19050">
              <a:solidFill>
                <a:srgbClr val="0066FF"/>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107548" name="Text Box 6"/>
            <p:cNvSpPr txBox="1">
              <a:spLocks noChangeArrowheads="1"/>
            </p:cNvSpPr>
            <p:nvPr/>
          </p:nvSpPr>
          <p:spPr bwMode="auto">
            <a:xfrm rot="605430">
              <a:off x="1842" y="979"/>
              <a:ext cx="407"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solidFill>
                    <a:srgbClr val="0000FF"/>
                  </a:solidFill>
                  <a:latin typeface="Tahoma"/>
                  <a:cs typeface="Tahoma"/>
                </a:rPr>
                <a:t>SYN</a:t>
              </a:r>
            </a:p>
          </p:txBody>
        </p:sp>
      </p:grpSp>
      <p:grpSp>
        <p:nvGrpSpPr>
          <p:cNvPr id="1514503" name="Group 7"/>
          <p:cNvGrpSpPr>
            <a:grpSpLocks/>
          </p:cNvGrpSpPr>
          <p:nvPr/>
        </p:nvGrpSpPr>
        <p:grpSpPr bwMode="auto">
          <a:xfrm>
            <a:off x="3986213" y="2209801"/>
            <a:ext cx="1574800" cy="506413"/>
            <a:chOff x="1551" y="1392"/>
            <a:chExt cx="992" cy="319"/>
          </a:xfrm>
        </p:grpSpPr>
        <p:sp>
          <p:nvSpPr>
            <p:cNvPr id="107545" name="Line 8"/>
            <p:cNvSpPr>
              <a:spLocks noChangeShapeType="1"/>
            </p:cNvSpPr>
            <p:nvPr/>
          </p:nvSpPr>
          <p:spPr bwMode="auto">
            <a:xfrm rot="5400000">
              <a:off x="1952" y="1121"/>
              <a:ext cx="189" cy="992"/>
            </a:xfrm>
            <a:prstGeom prst="line">
              <a:avLst/>
            </a:prstGeom>
            <a:noFill/>
            <a:ln w="19050">
              <a:solidFill>
                <a:srgbClr val="FF3300"/>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107546" name="Text Box 9"/>
            <p:cNvSpPr txBox="1">
              <a:spLocks noChangeArrowheads="1"/>
            </p:cNvSpPr>
            <p:nvPr/>
          </p:nvSpPr>
          <p:spPr bwMode="auto">
            <a:xfrm rot="10146980" flipH="1" flipV="1">
              <a:off x="1631" y="1392"/>
              <a:ext cx="82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1800" b="0">
                  <a:solidFill>
                    <a:srgbClr val="FF3300"/>
                  </a:solidFill>
                  <a:latin typeface="Tahoma"/>
                  <a:cs typeface="Tahoma"/>
                </a:rPr>
                <a:t>SYN+ACK</a:t>
              </a:r>
            </a:p>
          </p:txBody>
        </p:sp>
      </p:grpSp>
      <p:grpSp>
        <p:nvGrpSpPr>
          <p:cNvPr id="1514506" name="Group 10"/>
          <p:cNvGrpSpPr>
            <a:grpSpLocks/>
          </p:cNvGrpSpPr>
          <p:nvPr/>
        </p:nvGrpSpPr>
        <p:grpSpPr bwMode="auto">
          <a:xfrm>
            <a:off x="3963988" y="2962278"/>
            <a:ext cx="1600200" cy="503238"/>
            <a:chOff x="1537" y="1866"/>
            <a:chExt cx="1008" cy="317"/>
          </a:xfrm>
        </p:grpSpPr>
        <p:sp>
          <p:nvSpPr>
            <p:cNvPr id="107543" name="Line 11"/>
            <p:cNvSpPr>
              <a:spLocks noChangeShapeType="1"/>
            </p:cNvSpPr>
            <p:nvPr/>
          </p:nvSpPr>
          <p:spPr bwMode="auto">
            <a:xfrm rot="5400000" flipV="1">
              <a:off x="1897" y="1535"/>
              <a:ext cx="288" cy="1008"/>
            </a:xfrm>
            <a:prstGeom prst="line">
              <a:avLst/>
            </a:prstGeom>
            <a:noFill/>
            <a:ln w="19050">
              <a:solidFill>
                <a:srgbClr val="0066FF"/>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107544" name="Text Box 12"/>
            <p:cNvSpPr txBox="1">
              <a:spLocks noChangeArrowheads="1"/>
            </p:cNvSpPr>
            <p:nvPr/>
          </p:nvSpPr>
          <p:spPr bwMode="auto">
            <a:xfrm rot="1044999">
              <a:off x="1986" y="1866"/>
              <a:ext cx="407"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solidFill>
                    <a:srgbClr val="0000FF"/>
                  </a:solidFill>
                  <a:latin typeface="Tahoma"/>
                  <a:cs typeface="Tahoma"/>
                </a:rPr>
                <a:t>ACK</a:t>
              </a:r>
            </a:p>
          </p:txBody>
        </p:sp>
      </p:grpSp>
      <p:sp>
        <p:nvSpPr>
          <p:cNvPr id="107526" name="Line 13"/>
          <p:cNvSpPr>
            <a:spLocks noChangeShapeType="1"/>
          </p:cNvSpPr>
          <p:nvPr/>
        </p:nvSpPr>
        <p:spPr bwMode="auto">
          <a:xfrm rot="16200000" flipH="1">
            <a:off x="4123532" y="3132932"/>
            <a:ext cx="2890837" cy="6350"/>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107527" name="Line 14"/>
          <p:cNvSpPr>
            <a:spLocks noChangeShapeType="1"/>
          </p:cNvSpPr>
          <p:nvPr/>
        </p:nvSpPr>
        <p:spPr bwMode="auto">
          <a:xfrm rot="5400000">
            <a:off x="2572545" y="3093245"/>
            <a:ext cx="2797175" cy="23813"/>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107528" name="Text Box 15"/>
          <p:cNvSpPr txBox="1">
            <a:spLocks noChangeArrowheads="1"/>
          </p:cNvSpPr>
          <p:nvPr/>
        </p:nvSpPr>
        <p:spPr bwMode="auto">
          <a:xfrm>
            <a:off x="3816688" y="1237607"/>
            <a:ext cx="3692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2400" b="0">
                <a:solidFill>
                  <a:srgbClr val="0000FF"/>
                </a:solidFill>
                <a:latin typeface="Tahoma"/>
                <a:cs typeface="Tahoma"/>
              </a:rPr>
              <a:t>A</a:t>
            </a:r>
          </a:p>
        </p:txBody>
      </p:sp>
      <p:sp>
        <p:nvSpPr>
          <p:cNvPr id="107529" name="Text Box 16"/>
          <p:cNvSpPr txBox="1">
            <a:spLocks noChangeArrowheads="1"/>
          </p:cNvSpPr>
          <p:nvPr/>
        </p:nvSpPr>
        <p:spPr bwMode="auto">
          <a:xfrm>
            <a:off x="5376397" y="1199507"/>
            <a:ext cx="36605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sz="2400" b="0">
                <a:solidFill>
                  <a:srgbClr val="FF3300"/>
                </a:solidFill>
                <a:latin typeface="Tahoma"/>
                <a:cs typeface="Tahoma"/>
              </a:rPr>
              <a:t>B</a:t>
            </a:r>
          </a:p>
        </p:txBody>
      </p:sp>
      <p:grpSp>
        <p:nvGrpSpPr>
          <p:cNvPr id="1514513" name="Group 17"/>
          <p:cNvGrpSpPr>
            <a:grpSpLocks/>
          </p:cNvGrpSpPr>
          <p:nvPr/>
        </p:nvGrpSpPr>
        <p:grpSpPr bwMode="auto">
          <a:xfrm>
            <a:off x="3968750" y="3382964"/>
            <a:ext cx="1627188" cy="968376"/>
            <a:chOff x="1540" y="2131"/>
            <a:chExt cx="1025" cy="610"/>
          </a:xfrm>
        </p:grpSpPr>
        <p:sp>
          <p:nvSpPr>
            <p:cNvPr id="107539" name="Line 18"/>
            <p:cNvSpPr>
              <a:spLocks noChangeShapeType="1"/>
            </p:cNvSpPr>
            <p:nvPr/>
          </p:nvSpPr>
          <p:spPr bwMode="auto">
            <a:xfrm rot="5400000" flipV="1">
              <a:off x="1896" y="1874"/>
              <a:ext cx="296" cy="1007"/>
            </a:xfrm>
            <a:prstGeom prst="line">
              <a:avLst/>
            </a:prstGeom>
            <a:noFill/>
            <a:ln w="19050">
              <a:solidFill>
                <a:srgbClr val="0066FF"/>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107540" name="Text Box 19"/>
            <p:cNvSpPr txBox="1">
              <a:spLocks noChangeArrowheads="1"/>
            </p:cNvSpPr>
            <p:nvPr/>
          </p:nvSpPr>
          <p:spPr bwMode="auto">
            <a:xfrm rot="1003808">
              <a:off x="1813" y="2131"/>
              <a:ext cx="450"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solidFill>
                    <a:srgbClr val="0000FF"/>
                  </a:solidFill>
                  <a:latin typeface="Tahoma"/>
                  <a:cs typeface="Tahoma"/>
                </a:rPr>
                <a:t>Data</a:t>
              </a:r>
            </a:p>
          </p:txBody>
        </p:sp>
        <p:sp>
          <p:nvSpPr>
            <p:cNvPr id="107541" name="Line 20"/>
            <p:cNvSpPr>
              <a:spLocks noChangeShapeType="1"/>
            </p:cNvSpPr>
            <p:nvPr/>
          </p:nvSpPr>
          <p:spPr bwMode="auto">
            <a:xfrm rot="5400000" flipV="1">
              <a:off x="1914" y="2089"/>
              <a:ext cx="296" cy="1007"/>
            </a:xfrm>
            <a:prstGeom prst="line">
              <a:avLst/>
            </a:prstGeom>
            <a:noFill/>
            <a:ln w="19050">
              <a:solidFill>
                <a:srgbClr val="0066FF"/>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107542" name="Text Box 21"/>
            <p:cNvSpPr txBox="1">
              <a:spLocks noChangeArrowheads="1"/>
            </p:cNvSpPr>
            <p:nvPr/>
          </p:nvSpPr>
          <p:spPr bwMode="auto">
            <a:xfrm rot="1003808">
              <a:off x="1831" y="2346"/>
              <a:ext cx="450"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eaLnBrk="0" hangingPunct="0"/>
              <a:r>
                <a:rPr lang="en-US" b="0">
                  <a:solidFill>
                    <a:srgbClr val="0000FF"/>
                  </a:solidFill>
                  <a:latin typeface="Tahoma"/>
                  <a:cs typeface="Tahoma"/>
                </a:rPr>
                <a:t>Data</a:t>
              </a:r>
            </a:p>
          </p:txBody>
        </p:sp>
      </p:grpSp>
      <p:sp>
        <p:nvSpPr>
          <p:cNvPr id="1514518" name="Text Box 22"/>
          <p:cNvSpPr txBox="1">
            <a:spLocks noChangeArrowheads="1"/>
          </p:cNvSpPr>
          <p:nvPr/>
        </p:nvSpPr>
        <p:spPr bwMode="auto">
          <a:xfrm>
            <a:off x="6172200" y="1600201"/>
            <a:ext cx="4191000" cy="1846659"/>
          </a:xfrm>
          <a:prstGeom prst="rect">
            <a:avLst/>
          </a:prstGeom>
          <a:solidFill>
            <a:schemeClr val="tx2">
              <a:lumMod val="25000"/>
              <a:lumOff val="75000"/>
            </a:schemeClr>
          </a:solidFill>
          <a:ln>
            <a:noFill/>
          </a:ln>
        </p:spPr>
        <p:txBody>
          <a:bodyPr wrap="square">
            <a:spAutoFit/>
          </a:bodyPr>
          <a:lstStyle>
            <a:lvl1pPr algn="r">
              <a:defRPr sz="2000" b="1">
                <a:solidFill>
                  <a:schemeClr val="tx1"/>
                </a:solidFill>
                <a:latin typeface="Courier New" charset="0"/>
                <a:ea typeface="ＭＳ Ｐゴシック" charset="0"/>
                <a:cs typeface="Arial" charset="0"/>
              </a:defRPr>
            </a:lvl1pPr>
            <a:lvl2pPr marL="37931725" indent="-37474525" algn="r">
              <a:defRPr sz="2000" b="1">
                <a:solidFill>
                  <a:schemeClr val="tx1"/>
                </a:solidFill>
                <a:latin typeface="Courier New" charset="0"/>
                <a:ea typeface="Arial" charset="0"/>
                <a:cs typeface="Arial" charset="0"/>
              </a:defRPr>
            </a:lvl2pPr>
            <a:lvl3pPr>
              <a:defRPr sz="2000" b="1">
                <a:solidFill>
                  <a:schemeClr val="tx1"/>
                </a:solidFill>
                <a:latin typeface="Courier New" charset="0"/>
                <a:ea typeface="Arial" charset="0"/>
                <a:cs typeface="Arial" charset="0"/>
              </a:defRPr>
            </a:lvl3pPr>
            <a:lvl4pPr>
              <a:defRPr sz="2000" b="1">
                <a:solidFill>
                  <a:schemeClr val="tx1"/>
                </a:solidFill>
                <a:latin typeface="Courier New" charset="0"/>
                <a:ea typeface="Arial" charset="0"/>
                <a:cs typeface="Arial" charset="0"/>
              </a:defRPr>
            </a:lvl4pPr>
            <a:lvl5pPr>
              <a:defRPr sz="2000" b="1">
                <a:solidFill>
                  <a:schemeClr val="tx1"/>
                </a:solidFill>
                <a:latin typeface="Courier New" charset="0"/>
                <a:ea typeface="Arial" charset="0"/>
                <a:cs typeface="Arial" charset="0"/>
              </a:defRPr>
            </a:lvl5pPr>
            <a:lvl6pPr marL="457200" fontAlgn="base">
              <a:spcBef>
                <a:spcPct val="0"/>
              </a:spcBef>
              <a:spcAft>
                <a:spcPct val="0"/>
              </a:spcAft>
              <a:defRPr sz="2000" b="1">
                <a:solidFill>
                  <a:schemeClr val="tx1"/>
                </a:solidFill>
                <a:latin typeface="Courier New" charset="0"/>
                <a:ea typeface="Arial" charset="0"/>
                <a:cs typeface="Arial" charset="0"/>
              </a:defRPr>
            </a:lvl6pPr>
            <a:lvl7pPr marL="914400" fontAlgn="base">
              <a:spcBef>
                <a:spcPct val="0"/>
              </a:spcBef>
              <a:spcAft>
                <a:spcPct val="0"/>
              </a:spcAft>
              <a:defRPr sz="2000" b="1">
                <a:solidFill>
                  <a:schemeClr val="tx1"/>
                </a:solidFill>
                <a:latin typeface="Courier New" charset="0"/>
                <a:ea typeface="Arial" charset="0"/>
                <a:cs typeface="Arial" charset="0"/>
              </a:defRPr>
            </a:lvl7pPr>
            <a:lvl8pPr marL="1371600" fontAlgn="base">
              <a:spcBef>
                <a:spcPct val="0"/>
              </a:spcBef>
              <a:spcAft>
                <a:spcPct val="0"/>
              </a:spcAft>
              <a:defRPr sz="2000" b="1">
                <a:solidFill>
                  <a:schemeClr val="tx1"/>
                </a:solidFill>
                <a:latin typeface="Courier New" charset="0"/>
                <a:ea typeface="Arial" charset="0"/>
                <a:cs typeface="Arial" charset="0"/>
              </a:defRPr>
            </a:lvl8pPr>
            <a:lvl9pPr marL="1828800" fontAlgn="base">
              <a:spcBef>
                <a:spcPct val="0"/>
              </a:spcBef>
              <a:spcAft>
                <a:spcPct val="0"/>
              </a:spcAft>
              <a:defRPr sz="2000" b="1">
                <a:solidFill>
                  <a:schemeClr val="tx1"/>
                </a:solidFill>
                <a:latin typeface="Courier New" charset="0"/>
                <a:ea typeface="Arial" charset="0"/>
                <a:cs typeface="Arial" charset="0"/>
              </a:defRPr>
            </a:lvl9pPr>
          </a:lstStyle>
          <a:p>
            <a:pPr algn="ctr"/>
            <a:r>
              <a:rPr lang="en-US" sz="2400" b="0" dirty="0">
                <a:latin typeface="Tahoma"/>
                <a:cs typeface="Tahoma"/>
              </a:rPr>
              <a:t>Each host tells its</a:t>
            </a:r>
            <a:br>
              <a:rPr lang="en-US" sz="2400" b="0" dirty="0">
                <a:latin typeface="Tahoma"/>
                <a:cs typeface="Tahoma"/>
              </a:rPr>
            </a:br>
            <a:r>
              <a:rPr lang="en-US" sz="2400" b="0" i="1" dirty="0">
                <a:latin typeface="Tahoma"/>
                <a:cs typeface="Tahoma"/>
              </a:rPr>
              <a:t>Initial Sequence Number</a:t>
            </a:r>
            <a:r>
              <a:rPr lang="en-US" sz="2400" b="0" dirty="0">
                <a:latin typeface="Tahoma"/>
                <a:cs typeface="Tahoma"/>
              </a:rPr>
              <a:t> (ISN) to the other host</a:t>
            </a:r>
          </a:p>
          <a:p>
            <a:pPr algn="ctr"/>
            <a:endParaRPr lang="en-US" sz="2400" b="0" dirty="0">
              <a:latin typeface="Tahoma"/>
              <a:cs typeface="Tahoma"/>
            </a:endParaRPr>
          </a:p>
          <a:p>
            <a:pPr algn="l"/>
            <a:r>
              <a:rPr lang="en-US" sz="1800" b="0" dirty="0">
                <a:latin typeface="Tahoma"/>
                <a:cs typeface="Tahoma"/>
              </a:rPr>
              <a:t>(Spec says to pick based on local clock)</a:t>
            </a:r>
          </a:p>
        </p:txBody>
      </p:sp>
      <p:grpSp>
        <p:nvGrpSpPr>
          <p:cNvPr id="1514520" name="Group 24"/>
          <p:cNvGrpSpPr>
            <a:grpSpLocks/>
          </p:cNvGrpSpPr>
          <p:nvPr/>
        </p:nvGrpSpPr>
        <p:grpSpPr bwMode="auto">
          <a:xfrm>
            <a:off x="6934200" y="3048002"/>
            <a:ext cx="3505200" cy="2163763"/>
            <a:chOff x="4004" y="2206"/>
            <a:chExt cx="2208" cy="1363"/>
          </a:xfrm>
        </p:grpSpPr>
        <p:sp>
          <p:nvSpPr>
            <p:cNvPr id="107536" name="Rectangle 25"/>
            <p:cNvSpPr>
              <a:spLocks noChangeArrowheads="1"/>
            </p:cNvSpPr>
            <p:nvPr/>
          </p:nvSpPr>
          <p:spPr bwMode="auto">
            <a:xfrm>
              <a:off x="4004" y="2813"/>
              <a:ext cx="1536" cy="756"/>
            </a:xfrm>
            <a:prstGeom prst="rect">
              <a:avLst/>
            </a:prstGeom>
            <a:noFill/>
            <a:ln w="15875">
              <a:solidFill>
                <a:srgbClr val="F7901E"/>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p>
              <a:pPr algn="ctr"/>
              <a:r>
                <a:rPr lang="en-US" sz="2400" dirty="0">
                  <a:solidFill>
                    <a:srgbClr val="F7901E"/>
                  </a:solidFill>
                  <a:latin typeface="Tahoma"/>
                  <a:cs typeface="Tahoma"/>
                </a:rPr>
                <a:t>Hmm, any way for the attacker to know </a:t>
              </a:r>
              <a:r>
                <a:rPr lang="en-US" sz="2400" b="1" i="1" dirty="0">
                  <a:solidFill>
                    <a:srgbClr val="F7901E"/>
                  </a:solidFill>
                  <a:latin typeface="Tahoma"/>
                  <a:cs typeface="Tahoma"/>
                </a:rPr>
                <a:t>this?</a:t>
              </a:r>
              <a:endParaRPr lang="en-US" sz="2400" b="1" dirty="0">
                <a:solidFill>
                  <a:srgbClr val="F7901E"/>
                </a:solidFill>
                <a:latin typeface="Tahoma"/>
                <a:cs typeface="Tahoma"/>
              </a:endParaRPr>
            </a:p>
          </p:txBody>
        </p:sp>
        <p:sp>
          <p:nvSpPr>
            <p:cNvPr id="107537" name="Oval 26"/>
            <p:cNvSpPr>
              <a:spLocks noChangeArrowheads="1"/>
            </p:cNvSpPr>
            <p:nvPr/>
          </p:nvSpPr>
          <p:spPr bwMode="auto">
            <a:xfrm>
              <a:off x="5252" y="2206"/>
              <a:ext cx="960" cy="288"/>
            </a:xfrm>
            <a:prstGeom prst="ellipse">
              <a:avLst/>
            </a:prstGeom>
            <a:noFill/>
            <a:ln w="57150" cmpd="sng">
              <a:solidFill>
                <a:srgbClr val="F7901E"/>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latin typeface="Tahoma"/>
                <a:cs typeface="Tahoma"/>
              </a:endParaRPr>
            </a:p>
          </p:txBody>
        </p:sp>
        <p:cxnSp>
          <p:nvCxnSpPr>
            <p:cNvPr id="107538" name="AutoShape 27"/>
            <p:cNvCxnSpPr>
              <a:cxnSpLocks noChangeShapeType="1"/>
              <a:stCxn id="107536" idx="0"/>
              <a:endCxn id="107537" idx="3"/>
            </p:cNvCxnSpPr>
            <p:nvPr/>
          </p:nvCxnSpPr>
          <p:spPr bwMode="auto">
            <a:xfrm flipV="1">
              <a:off x="4772" y="2452"/>
              <a:ext cx="621" cy="361"/>
            </a:xfrm>
            <a:prstGeom prst="straightConnector1">
              <a:avLst/>
            </a:prstGeom>
            <a:noFill/>
            <a:ln w="28575" cmpd="sng">
              <a:solidFill>
                <a:srgbClr val="F7901E"/>
              </a:solidFill>
              <a:round/>
              <a:headEnd/>
              <a:tailEnd type="triangle" w="med" len="med"/>
            </a:ln>
            <a:extLst>
              <a:ext uri="{909E8E84-426E-40dd-AFC4-6F175D3DCCD1}">
                <a14:hiddenFill xmlns="" xmlns:a14="http://schemas.microsoft.com/office/drawing/2010/main">
                  <a:noFill/>
                </a14:hiddenFill>
              </a:ext>
            </a:extLst>
          </p:spPr>
        </p:cxnSp>
      </p:grpSp>
      <p:sp>
        <p:nvSpPr>
          <p:cNvPr id="1514524" name="Rectangle 28"/>
          <p:cNvSpPr>
            <a:spLocks noChangeArrowheads="1"/>
          </p:cNvSpPr>
          <p:nvPr/>
        </p:nvSpPr>
        <p:spPr bwMode="auto">
          <a:xfrm>
            <a:off x="6934200" y="5448212"/>
            <a:ext cx="4311650" cy="1200329"/>
          </a:xfrm>
          <a:prstGeom prst="rect">
            <a:avLst/>
          </a:prstGeom>
          <a:noFill/>
          <a:ln w="15875">
            <a:solidFill>
              <a:srgbClr val="F7901E"/>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p>
            <a:pPr algn="ctr"/>
            <a:r>
              <a:rPr lang="en-US" sz="2400" dirty="0">
                <a:solidFill>
                  <a:srgbClr val="F7901E"/>
                </a:solidFill>
                <a:latin typeface="Tahoma"/>
                <a:cs typeface="Tahoma"/>
              </a:rPr>
              <a:t>Sure - make a non-spoofed connection </a:t>
            </a:r>
            <a:r>
              <a:rPr lang="en-US" sz="2400" i="1" dirty="0">
                <a:solidFill>
                  <a:srgbClr val="F7901E"/>
                </a:solidFill>
                <a:latin typeface="Tahoma"/>
                <a:cs typeface="Tahoma"/>
              </a:rPr>
              <a:t>first</a:t>
            </a:r>
            <a:r>
              <a:rPr lang="en-US" sz="2400" dirty="0">
                <a:solidFill>
                  <a:srgbClr val="F7901E"/>
                </a:solidFill>
                <a:latin typeface="Tahoma"/>
                <a:cs typeface="Tahoma"/>
              </a:rPr>
              <a:t>, and see what server used for ISN y then!</a:t>
            </a:r>
          </a:p>
        </p:txBody>
      </p:sp>
      <p:sp>
        <p:nvSpPr>
          <p:cNvPr id="1514525" name="Rectangle 29"/>
          <p:cNvSpPr>
            <a:spLocks noChangeArrowheads="1"/>
          </p:cNvSpPr>
          <p:nvPr/>
        </p:nvSpPr>
        <p:spPr bwMode="auto">
          <a:xfrm>
            <a:off x="3733800" y="4883735"/>
            <a:ext cx="2438400" cy="338554"/>
          </a:xfrm>
          <a:prstGeom prst="rect">
            <a:avLst/>
          </a:prstGeom>
          <a:noFill/>
          <a:ln w="158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gn="ctr"/>
            <a:r>
              <a:rPr lang="en-US" sz="1600" b="1">
                <a:solidFill>
                  <a:srgbClr val="FF0000"/>
                </a:solidFill>
                <a:latin typeface="Tahoma"/>
                <a:cs typeface="Tahoma"/>
              </a:rPr>
              <a:t>How Do We Fix This?</a:t>
            </a:r>
          </a:p>
        </p:txBody>
      </p:sp>
      <p:sp>
        <p:nvSpPr>
          <p:cNvPr id="1514526" name="Rectangle 30"/>
          <p:cNvSpPr>
            <a:spLocks noChangeArrowheads="1"/>
          </p:cNvSpPr>
          <p:nvPr/>
        </p:nvSpPr>
        <p:spPr bwMode="auto">
          <a:xfrm>
            <a:off x="3733800" y="5562601"/>
            <a:ext cx="2438400" cy="606425"/>
          </a:xfrm>
          <a:prstGeom prst="rect">
            <a:avLst/>
          </a:prstGeom>
          <a:noFill/>
          <a:ln w="254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gn="ctr"/>
            <a:r>
              <a:rPr lang="en-US" sz="1600" b="1">
                <a:solidFill>
                  <a:srgbClr val="0000FF"/>
                </a:solidFill>
                <a:latin typeface="Tahoma"/>
                <a:cs typeface="Tahoma"/>
              </a:rPr>
              <a:t>Use a (Pseudo)-</a:t>
            </a:r>
            <a:r>
              <a:rPr lang="en-US" sz="1600" b="1" i="1">
                <a:solidFill>
                  <a:srgbClr val="0000FF"/>
                </a:solidFill>
                <a:latin typeface="Tahoma"/>
                <a:cs typeface="Tahoma"/>
              </a:rPr>
              <a:t>Random</a:t>
            </a:r>
            <a:r>
              <a:rPr lang="en-US" sz="1600" b="1">
                <a:solidFill>
                  <a:srgbClr val="0000FF"/>
                </a:solidFill>
                <a:latin typeface="Tahoma"/>
                <a:cs typeface="Tahoma"/>
              </a:rPr>
              <a:t> ISN</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52</a:t>
            </a:fld>
            <a:endParaRPr lang="en-US"/>
          </a:p>
        </p:txBody>
      </p:sp>
    </p:spTree>
    <p:extLst>
      <p:ext uri="{BB962C8B-B14F-4D97-AF65-F5344CB8AC3E}">
        <p14:creationId xmlns:p14="http://schemas.microsoft.com/office/powerpoint/2010/main" val="4199652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4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145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45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45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4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4524" grpId="0" animBg="1"/>
      <p:bldP spid="1514525" grpId="0" animBg="1"/>
      <p:bldP spid="15145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TCP Security Issues</a:t>
            </a:r>
          </a:p>
        </p:txBody>
      </p:sp>
      <p:sp>
        <p:nvSpPr>
          <p:cNvPr id="6" name="Content Placeholder 5">
            <a:extLst>
              <a:ext uri="{FF2B5EF4-FFF2-40B4-BE49-F238E27FC236}">
                <a16:creationId xmlns:a16="http://schemas.microsoft.com/office/drawing/2014/main" id="{101DB9F4-51A9-2641-99CE-9163F6B3B452}"/>
              </a:ext>
            </a:extLst>
          </p:cNvPr>
          <p:cNvSpPr>
            <a:spLocks noGrp="1"/>
          </p:cNvSpPr>
          <p:nvPr>
            <p:ph idx="1"/>
          </p:nvPr>
        </p:nvSpPr>
        <p:spPr/>
        <p:txBody>
          <a:bodyPr/>
          <a:lstStyle/>
          <a:p>
            <a:pPr>
              <a:lnSpc>
                <a:spcPct val="90000"/>
              </a:lnSpc>
            </a:pPr>
            <a:r>
              <a:rPr lang="en-US" dirty="0"/>
              <a:t>An attacker who can </a:t>
            </a:r>
            <a:r>
              <a:rPr lang="en-US" dirty="0">
                <a:solidFill>
                  <a:srgbClr val="FF0000"/>
                </a:solidFill>
              </a:rPr>
              <a:t>observe</a:t>
            </a:r>
            <a:r>
              <a:rPr lang="en-US" dirty="0"/>
              <a:t> your TCP connection can </a:t>
            </a:r>
            <a:r>
              <a:rPr lang="en-US" dirty="0">
                <a:solidFill>
                  <a:srgbClr val="FF0000"/>
                </a:solidFill>
              </a:rPr>
              <a:t>manipulate</a:t>
            </a:r>
            <a:r>
              <a:rPr lang="en-US" dirty="0"/>
              <a:t> it:</a:t>
            </a:r>
          </a:p>
          <a:p>
            <a:pPr lvl="1">
              <a:lnSpc>
                <a:spcPct val="90000"/>
              </a:lnSpc>
            </a:pPr>
            <a:r>
              <a:rPr lang="en-US" dirty="0"/>
              <a:t>Forcefully </a:t>
            </a:r>
            <a:r>
              <a:rPr lang="en-US" b="1" dirty="0"/>
              <a:t>terminate</a:t>
            </a:r>
            <a:r>
              <a:rPr lang="en-US" dirty="0"/>
              <a:t> by forging a RST packet</a:t>
            </a:r>
          </a:p>
          <a:p>
            <a:pPr lvl="1">
              <a:lnSpc>
                <a:spcPct val="90000"/>
              </a:lnSpc>
            </a:pPr>
            <a:r>
              <a:rPr lang="en-US" b="1" dirty="0"/>
              <a:t>Inject</a:t>
            </a:r>
            <a:r>
              <a:rPr lang="en-US" dirty="0"/>
              <a:t> (</a:t>
            </a:r>
            <a:r>
              <a:rPr lang="en-US" i="1" dirty="0"/>
              <a:t>spoof</a:t>
            </a:r>
            <a:r>
              <a:rPr lang="en-US" dirty="0"/>
              <a:t>) data into either direction by forging data packets</a:t>
            </a:r>
          </a:p>
          <a:p>
            <a:pPr lvl="1">
              <a:lnSpc>
                <a:spcPct val="90000"/>
              </a:lnSpc>
            </a:pPr>
            <a:r>
              <a:rPr lang="en-US" dirty="0"/>
              <a:t>Works because they can include in their spoofed traffic the correct sequence numbers (both directions) and TCP ports</a:t>
            </a:r>
          </a:p>
          <a:p>
            <a:pPr lvl="1">
              <a:lnSpc>
                <a:spcPct val="90000"/>
              </a:lnSpc>
            </a:pPr>
            <a:r>
              <a:rPr lang="en-US" i="1" dirty="0"/>
              <a:t>Remains a major threat today though injection largely mitigated by SSL</a:t>
            </a:r>
          </a:p>
          <a:p>
            <a:endParaRPr lang="en-US" dirty="0"/>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53</a:t>
            </a:fld>
            <a:endParaRPr lang="en-US"/>
          </a:p>
        </p:txBody>
      </p:sp>
    </p:spTree>
    <p:extLst>
      <p:ext uri="{BB962C8B-B14F-4D97-AF65-F5344CB8AC3E}">
        <p14:creationId xmlns:p14="http://schemas.microsoft.com/office/powerpoint/2010/main" val="116876678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TCP Security Issues</a:t>
            </a:r>
          </a:p>
        </p:txBody>
      </p:sp>
      <p:sp>
        <p:nvSpPr>
          <p:cNvPr id="6" name="Content Placeholder 5">
            <a:extLst>
              <a:ext uri="{FF2B5EF4-FFF2-40B4-BE49-F238E27FC236}">
                <a16:creationId xmlns:a16="http://schemas.microsoft.com/office/drawing/2014/main" id="{26147F0A-C6F4-FE44-8707-789626D1379F}"/>
              </a:ext>
            </a:extLst>
          </p:cNvPr>
          <p:cNvSpPr>
            <a:spLocks noGrp="1"/>
          </p:cNvSpPr>
          <p:nvPr>
            <p:ph idx="1"/>
          </p:nvPr>
        </p:nvSpPr>
        <p:spPr/>
        <p:txBody>
          <a:bodyPr>
            <a:noAutofit/>
          </a:bodyPr>
          <a:lstStyle/>
          <a:p>
            <a:pPr>
              <a:lnSpc>
                <a:spcPct val="90000"/>
              </a:lnSpc>
            </a:pPr>
            <a:r>
              <a:rPr lang="en-US" dirty="0">
                <a:solidFill>
                  <a:schemeClr val="bg2"/>
                </a:solidFill>
              </a:rPr>
              <a:t>An attacker who can observe your TCP connection can manipulate it:</a:t>
            </a:r>
          </a:p>
          <a:p>
            <a:pPr lvl="1">
              <a:lnSpc>
                <a:spcPct val="90000"/>
              </a:lnSpc>
            </a:pPr>
            <a:r>
              <a:rPr lang="en-US" dirty="0">
                <a:solidFill>
                  <a:schemeClr val="bg2"/>
                </a:solidFill>
              </a:rPr>
              <a:t>Forcefully </a:t>
            </a:r>
            <a:r>
              <a:rPr lang="en-US" b="1" dirty="0">
                <a:solidFill>
                  <a:schemeClr val="bg2"/>
                </a:solidFill>
              </a:rPr>
              <a:t>terminate</a:t>
            </a:r>
            <a:r>
              <a:rPr lang="en-US" dirty="0">
                <a:solidFill>
                  <a:schemeClr val="bg2"/>
                </a:solidFill>
              </a:rPr>
              <a:t> by forging a RST packet</a:t>
            </a:r>
          </a:p>
          <a:p>
            <a:pPr lvl="1">
              <a:lnSpc>
                <a:spcPct val="90000"/>
              </a:lnSpc>
            </a:pPr>
            <a:r>
              <a:rPr lang="en-US" b="1" dirty="0">
                <a:solidFill>
                  <a:schemeClr val="bg2"/>
                </a:solidFill>
              </a:rPr>
              <a:t>Inject</a:t>
            </a:r>
            <a:r>
              <a:rPr lang="en-US" dirty="0">
                <a:solidFill>
                  <a:schemeClr val="bg2"/>
                </a:solidFill>
              </a:rPr>
              <a:t> (</a:t>
            </a:r>
            <a:r>
              <a:rPr lang="en-US" i="1" dirty="0">
                <a:solidFill>
                  <a:schemeClr val="bg2"/>
                </a:solidFill>
              </a:rPr>
              <a:t>spoof</a:t>
            </a:r>
            <a:r>
              <a:rPr lang="en-US" dirty="0">
                <a:solidFill>
                  <a:schemeClr val="bg2"/>
                </a:solidFill>
              </a:rPr>
              <a:t>) data into either direction by forging data packets</a:t>
            </a:r>
          </a:p>
          <a:p>
            <a:pPr lvl="1">
              <a:lnSpc>
                <a:spcPct val="90000"/>
              </a:lnSpc>
            </a:pPr>
            <a:r>
              <a:rPr lang="en-US" dirty="0">
                <a:solidFill>
                  <a:schemeClr val="bg2"/>
                </a:solidFill>
              </a:rPr>
              <a:t>Works because they can include in their spoofed traffic the correct sequence numbers (both directions) and TCP ports</a:t>
            </a:r>
          </a:p>
          <a:p>
            <a:pPr lvl="1">
              <a:lnSpc>
                <a:spcPct val="90000"/>
              </a:lnSpc>
            </a:pPr>
            <a:r>
              <a:rPr lang="en-US" i="1" dirty="0">
                <a:solidFill>
                  <a:schemeClr val="bg2"/>
                </a:solidFill>
              </a:rPr>
              <a:t>Remains a major threat today though injection largely mitigated by SSL</a:t>
            </a:r>
          </a:p>
          <a:p>
            <a:pPr>
              <a:lnSpc>
                <a:spcPct val="90000"/>
              </a:lnSpc>
            </a:pPr>
            <a:r>
              <a:rPr lang="en-US" dirty="0"/>
              <a:t>An attacker who can </a:t>
            </a:r>
            <a:r>
              <a:rPr lang="en-US" dirty="0">
                <a:solidFill>
                  <a:srgbClr val="FF0000"/>
                </a:solidFill>
              </a:rPr>
              <a:t>predict</a:t>
            </a:r>
            <a:r>
              <a:rPr lang="en-US" dirty="0"/>
              <a:t> the ISN chosen by a server can </a:t>
            </a:r>
            <a:r>
              <a:rPr lang="en-US" altLang="ja-JP" dirty="0"/>
              <a:t>“</a:t>
            </a:r>
            <a:r>
              <a:rPr lang="en-US" dirty="0"/>
              <a:t>blind spoof” a connection to the server</a:t>
            </a:r>
          </a:p>
          <a:p>
            <a:pPr lvl="1">
              <a:lnSpc>
                <a:spcPct val="90000"/>
              </a:lnSpc>
            </a:pPr>
            <a:r>
              <a:rPr lang="en-US" dirty="0"/>
              <a:t>Makes it appear that host ABC has connected, and has sent data of the attacker’s choosing, when in fact it hasn’t</a:t>
            </a:r>
          </a:p>
          <a:p>
            <a:pPr lvl="1">
              <a:lnSpc>
                <a:spcPct val="90000"/>
              </a:lnSpc>
            </a:pPr>
            <a:r>
              <a:rPr lang="en-US" i="1" dirty="0"/>
              <a:t>Undermines any security based on trusting ABC</a:t>
            </a:r>
            <a:r>
              <a:rPr lang="en-US" altLang="ja-JP" i="1" dirty="0"/>
              <a:t>’</a:t>
            </a:r>
            <a:r>
              <a:rPr lang="en-US" i="1" dirty="0"/>
              <a:t>s IP address</a:t>
            </a:r>
          </a:p>
          <a:p>
            <a:pPr lvl="1">
              <a:lnSpc>
                <a:spcPct val="90000"/>
              </a:lnSpc>
            </a:pPr>
            <a:r>
              <a:rPr lang="en-US" dirty="0"/>
              <a:t>Allows attacker to </a:t>
            </a:r>
            <a:r>
              <a:rPr lang="en-US" altLang="ja-JP" dirty="0"/>
              <a:t>“</a:t>
            </a:r>
            <a:r>
              <a:rPr lang="en-US" dirty="0">
                <a:solidFill>
                  <a:srgbClr val="FF0000"/>
                </a:solidFill>
              </a:rPr>
              <a:t>frame</a:t>
            </a:r>
            <a:r>
              <a:rPr lang="en-US" dirty="0"/>
              <a:t>” ABC or otherwise </a:t>
            </a:r>
            <a:r>
              <a:rPr lang="en-US" dirty="0">
                <a:solidFill>
                  <a:srgbClr val="FF0000"/>
                </a:solidFill>
              </a:rPr>
              <a:t>avoid detection</a:t>
            </a:r>
          </a:p>
          <a:p>
            <a:pPr lvl="1">
              <a:lnSpc>
                <a:spcPct val="90000"/>
              </a:lnSpc>
            </a:pPr>
            <a:r>
              <a:rPr lang="en-US" b="1" dirty="0">
                <a:solidFill>
                  <a:srgbClr val="0000FF"/>
                </a:solidFill>
              </a:rPr>
              <a:t>Fixed</a:t>
            </a:r>
            <a:r>
              <a:rPr lang="en-US" dirty="0">
                <a:solidFill>
                  <a:srgbClr val="0000FF"/>
                </a:solidFill>
              </a:rPr>
              <a:t> </a:t>
            </a:r>
            <a:r>
              <a:rPr lang="en-US" dirty="0"/>
              <a:t>(mostly) today by choosing </a:t>
            </a:r>
            <a:r>
              <a:rPr lang="en-US" dirty="0">
                <a:solidFill>
                  <a:srgbClr val="008000"/>
                </a:solidFill>
              </a:rPr>
              <a:t>random</a:t>
            </a:r>
            <a:r>
              <a:rPr lang="en-US" dirty="0"/>
              <a:t> ISNs</a:t>
            </a:r>
          </a:p>
          <a:p>
            <a:endParaRPr lang="en-US" dirty="0"/>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54</a:t>
            </a:fld>
            <a:endParaRPr lang="en-US"/>
          </a:p>
        </p:txBody>
      </p:sp>
    </p:spTree>
    <p:extLst>
      <p:ext uri="{BB962C8B-B14F-4D97-AF65-F5344CB8AC3E}">
        <p14:creationId xmlns:p14="http://schemas.microsoft.com/office/powerpoint/2010/main" val="208563455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to Comm. Security Goals</a:t>
            </a:r>
          </a:p>
        </p:txBody>
      </p:sp>
      <p:sp>
        <p:nvSpPr>
          <p:cNvPr id="1491971" name="Rectangle 3"/>
          <p:cNvSpPr>
            <a:spLocks noGrp="1" noChangeArrowheads="1"/>
          </p:cNvSpPr>
          <p:nvPr>
            <p:ph idx="1"/>
          </p:nvPr>
        </p:nvSpPr>
        <p:spPr/>
        <p:txBody>
          <a:bodyPr>
            <a:normAutofit/>
          </a:bodyPr>
          <a:lstStyle/>
          <a:p>
            <a:pPr marL="342900" indent="-342900"/>
            <a:r>
              <a:rPr lang="en-US" sz="2400" dirty="0">
                <a:latin typeface="Tahoma" panose="020B0604030504040204" pitchFamily="34" charset="0"/>
                <a:ea typeface="Tahoma" panose="020B0604030504040204" pitchFamily="34" charset="0"/>
                <a:cs typeface="Tahoma" panose="020B0604030504040204" pitchFamily="34" charset="0"/>
              </a:rPr>
              <a:t>Attacks can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subvert</a:t>
            </a:r>
            <a:r>
              <a:rPr lang="en-US" sz="2400" dirty="0">
                <a:latin typeface="Tahoma" panose="020B0604030504040204" pitchFamily="34" charset="0"/>
                <a:ea typeface="Tahoma" panose="020B0604030504040204" pitchFamily="34" charset="0"/>
                <a:cs typeface="Tahoma" panose="020B0604030504040204" pitchFamily="34" charset="0"/>
              </a:rPr>
              <a:t> each type of goal</a:t>
            </a:r>
          </a:p>
          <a:p>
            <a:pPr marL="742950" lvl="1" indent="-285750"/>
            <a:r>
              <a:rPr lang="en-US" dirty="0">
                <a:latin typeface="Tahoma" panose="020B0604030504040204" pitchFamily="34" charset="0"/>
                <a:ea typeface="Tahoma" panose="020B0604030504040204" pitchFamily="34" charset="0"/>
                <a:cs typeface="Tahoma" panose="020B0604030504040204" pitchFamily="34" charset="0"/>
              </a:rPr>
              <a:t>Confidentiality: </a:t>
            </a:r>
            <a:r>
              <a:rPr lang="en-US" dirty="0">
                <a:solidFill>
                  <a:srgbClr val="006B01"/>
                </a:solidFill>
                <a:latin typeface="Tahoma" panose="020B0604030504040204" pitchFamily="34" charset="0"/>
                <a:ea typeface="Tahoma" panose="020B0604030504040204" pitchFamily="34" charset="0"/>
                <a:cs typeface="Tahoma" panose="020B0604030504040204" pitchFamily="34" charset="0"/>
              </a:rPr>
              <a:t>eavesdropping</a:t>
            </a:r>
            <a:r>
              <a:rPr lang="en-US" dirty="0">
                <a:latin typeface="Tahoma" panose="020B0604030504040204" pitchFamily="34" charset="0"/>
                <a:ea typeface="Tahoma" panose="020B0604030504040204" pitchFamily="34" charset="0"/>
                <a:cs typeface="Tahoma" panose="020B0604030504040204" pitchFamily="34" charset="0"/>
              </a:rPr>
              <a:t> / theft of information</a:t>
            </a:r>
          </a:p>
          <a:p>
            <a:pPr marL="931950" lvl="2" indent="-285750"/>
            <a:r>
              <a:rPr lang="en-US" dirty="0">
                <a:latin typeface="Tahoma" panose="020B0604030504040204" pitchFamily="34" charset="0"/>
                <a:ea typeface="Tahoma" panose="020B0604030504040204" pitchFamily="34" charset="0"/>
                <a:cs typeface="Tahoma" panose="020B0604030504040204" pitchFamily="34" charset="0"/>
              </a:rPr>
              <a:t>Especially easy when attacker controls a machine close to victim (e.g. </a:t>
            </a:r>
            <a:r>
              <a:rPr lang="en-US" dirty="0" err="1">
                <a:latin typeface="Tahoma" panose="020B0604030504040204" pitchFamily="34" charset="0"/>
                <a:ea typeface="Tahoma" panose="020B0604030504040204" pitchFamily="34" charset="0"/>
                <a:cs typeface="Tahoma" panose="020B0604030504040204" pitchFamily="34" charset="0"/>
              </a:rPr>
              <a:t>WiFi</a:t>
            </a:r>
            <a:r>
              <a:rPr lang="en-US" dirty="0">
                <a:latin typeface="Tahoma" panose="020B0604030504040204" pitchFamily="34" charset="0"/>
                <a:ea typeface="Tahoma" panose="020B0604030504040204" pitchFamily="34" charset="0"/>
                <a:cs typeface="Tahoma" panose="020B0604030504040204" pitchFamily="34" charset="0"/>
              </a:rPr>
              <a:t> routers)</a:t>
            </a:r>
          </a:p>
          <a:p>
            <a:pPr marL="742950" lvl="1" indent="-285750"/>
            <a:r>
              <a:rPr lang="en-US" dirty="0">
                <a:latin typeface="Tahoma" panose="020B0604030504040204" pitchFamily="34" charset="0"/>
                <a:ea typeface="Tahoma" panose="020B0604030504040204" pitchFamily="34" charset="0"/>
                <a:cs typeface="Tahoma" panose="020B0604030504040204" pitchFamily="34" charset="0"/>
              </a:rPr>
              <a:t>Integrity: </a:t>
            </a:r>
            <a:r>
              <a:rPr lang="en-US" dirty="0">
                <a:solidFill>
                  <a:srgbClr val="006B01"/>
                </a:solidFill>
                <a:latin typeface="Tahoma" panose="020B0604030504040204" pitchFamily="34" charset="0"/>
                <a:ea typeface="Tahoma" panose="020B0604030504040204" pitchFamily="34" charset="0"/>
                <a:cs typeface="Tahoma" panose="020B0604030504040204" pitchFamily="34" charset="0"/>
              </a:rPr>
              <a:t>altering</a:t>
            </a:r>
            <a:r>
              <a:rPr lang="en-US" dirty="0">
                <a:latin typeface="Tahoma" panose="020B0604030504040204" pitchFamily="34" charset="0"/>
                <a:ea typeface="Tahoma" panose="020B0604030504040204" pitchFamily="34" charset="0"/>
                <a:cs typeface="Tahoma" panose="020B0604030504040204" pitchFamily="34" charset="0"/>
              </a:rPr>
              <a:t> data, </a:t>
            </a:r>
            <a:r>
              <a:rPr lang="en-US" dirty="0">
                <a:solidFill>
                  <a:srgbClr val="006B01"/>
                </a:solidFill>
                <a:latin typeface="Tahoma" panose="020B0604030504040204" pitchFamily="34" charset="0"/>
                <a:ea typeface="Tahoma" panose="020B0604030504040204" pitchFamily="34" charset="0"/>
                <a:cs typeface="Tahoma" panose="020B0604030504040204" pitchFamily="34" charset="0"/>
              </a:rPr>
              <a:t>manipulating</a:t>
            </a:r>
            <a:r>
              <a:rPr lang="en-US" dirty="0">
                <a:latin typeface="Tahoma" panose="020B0604030504040204" pitchFamily="34" charset="0"/>
                <a:ea typeface="Tahoma" panose="020B0604030504040204" pitchFamily="34" charset="0"/>
                <a:cs typeface="Tahoma" panose="020B0604030504040204" pitchFamily="34" charset="0"/>
              </a:rPr>
              <a:t> execution (e.g., code injection)</a:t>
            </a:r>
          </a:p>
          <a:p>
            <a:pPr marL="931950" lvl="2" indent="-285750"/>
            <a:r>
              <a:rPr lang="en-US" dirty="0">
                <a:latin typeface="Tahoma" panose="020B0604030504040204" pitchFamily="34" charset="0"/>
                <a:ea typeface="Tahoma" panose="020B0604030504040204" pitchFamily="34" charset="0"/>
                <a:cs typeface="Tahoma" panose="020B0604030504040204" pitchFamily="34" charset="0"/>
              </a:rPr>
              <a:t>TCP state easily obtained by eavesdropping</a:t>
            </a:r>
          </a:p>
          <a:p>
            <a:pPr marL="742950" lvl="1" indent="-285750"/>
            <a:r>
              <a:rPr lang="en-US" dirty="0">
                <a:latin typeface="Tahoma" panose="020B0604030504040204" pitchFamily="34" charset="0"/>
                <a:ea typeface="Tahoma" panose="020B0604030504040204" pitchFamily="34" charset="0"/>
                <a:cs typeface="Tahoma" panose="020B0604030504040204" pitchFamily="34" charset="0"/>
              </a:rPr>
              <a:t>Availability: </a:t>
            </a:r>
            <a:r>
              <a:rPr lang="en-US" i="1" dirty="0">
                <a:solidFill>
                  <a:srgbClr val="FF0000"/>
                </a:solidFill>
                <a:latin typeface="Tahoma" panose="020B0604030504040204" pitchFamily="34" charset="0"/>
                <a:ea typeface="Tahoma" panose="020B0604030504040204" pitchFamily="34" charset="0"/>
                <a:cs typeface="Tahoma" panose="020B0604030504040204" pitchFamily="34" charset="0"/>
              </a:rPr>
              <a:t>denial-of-service</a:t>
            </a:r>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r>
              <a:rPr lang="en-US" sz="2400" dirty="0">
                <a:latin typeface="Tahoma" panose="020B0604030504040204" pitchFamily="34" charset="0"/>
                <a:ea typeface="Tahoma" panose="020B0604030504040204" pitchFamily="34" charset="0"/>
                <a:cs typeface="Tahoma" panose="020B0604030504040204" pitchFamily="34" charset="0"/>
              </a:rPr>
              <a:t>Attackers can also </a:t>
            </a:r>
            <a:r>
              <a:rPr lang="en-US" sz="2400" dirty="0">
                <a:solidFill>
                  <a:srgbClr val="0000FF"/>
                </a:solidFill>
                <a:latin typeface="Tahoma" panose="020B0604030504040204" pitchFamily="34" charset="0"/>
                <a:ea typeface="Tahoma" panose="020B0604030504040204" pitchFamily="34" charset="0"/>
                <a:cs typeface="Tahoma" panose="020B0604030504040204" pitchFamily="34" charset="0"/>
              </a:rPr>
              <a:t>combine</a:t>
            </a:r>
            <a:r>
              <a:rPr lang="en-US" sz="2400" dirty="0">
                <a:latin typeface="Tahoma" panose="020B0604030504040204" pitchFamily="34" charset="0"/>
                <a:ea typeface="Tahoma" panose="020B0604030504040204" pitchFamily="34" charset="0"/>
                <a:cs typeface="Tahoma" panose="020B0604030504040204" pitchFamily="34" charset="0"/>
              </a:rPr>
              <a:t> different types of attacks towards an overarching goal</a:t>
            </a:r>
          </a:p>
          <a:p>
            <a:pPr marL="742950" lvl="1" indent="-285750"/>
            <a:r>
              <a:rPr lang="en-US" dirty="0">
                <a:latin typeface="Tahoma" panose="020B0604030504040204" pitchFamily="34" charset="0"/>
                <a:ea typeface="Tahoma" panose="020B0604030504040204" pitchFamily="34" charset="0"/>
                <a:cs typeface="Tahoma" panose="020B0604030504040204" pitchFamily="34" charset="0"/>
              </a:rPr>
              <a:t>E.g. use eavesdropping (confidentiality) to construct a spoofing attack (integrity) that tells a server to drop an important connection (denial-of-service) </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55</a:t>
            </a:fld>
            <a:endParaRPr lang="en-US"/>
          </a:p>
        </p:txBody>
      </p:sp>
    </p:spTree>
    <p:extLst>
      <p:ext uri="{BB962C8B-B14F-4D97-AF65-F5344CB8AC3E}">
        <p14:creationId xmlns:p14="http://schemas.microsoft.com/office/powerpoint/2010/main" val="1971479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19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19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491971">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14919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491971">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4919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491971">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4919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491971">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49197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491971">
                                            <p:txEl>
                                              <p:pRg st="5" end="5"/>
                                            </p:txEl>
                                          </p:spTgt>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9197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919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197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93968B7-74B8-D54F-8E88-62572F8A22FB}" type="slidenum">
              <a:rPr lang="en-US"/>
              <a:pPr/>
              <a:t>56</a:t>
            </a:fld>
            <a:endParaRPr lang="en-US"/>
          </a:p>
        </p:txBody>
      </p:sp>
      <p:sp>
        <p:nvSpPr>
          <p:cNvPr id="1175554" name="Rectangle 2"/>
          <p:cNvSpPr>
            <a:spLocks noGrp="1" noChangeArrowheads="1"/>
          </p:cNvSpPr>
          <p:nvPr>
            <p:ph type="title"/>
          </p:nvPr>
        </p:nvSpPr>
        <p:spPr/>
        <p:txBody>
          <a:bodyPr/>
          <a:lstStyle/>
          <a:p>
            <a:r>
              <a:rPr lang="en-US"/>
              <a:t>Mapping Names to Addresses</a:t>
            </a:r>
          </a:p>
        </p:txBody>
      </p:sp>
      <p:sp>
        <p:nvSpPr>
          <p:cNvPr id="1175555" name="Rectangle 3"/>
          <p:cNvSpPr>
            <a:spLocks noGrp="1" noChangeArrowheads="1"/>
          </p:cNvSpPr>
          <p:nvPr>
            <p:ph type="body" idx="1"/>
          </p:nvPr>
        </p:nvSpPr>
        <p:spPr/>
        <p:txBody>
          <a:bodyPr>
            <a:normAutofit/>
          </a:bodyPr>
          <a:lstStyle/>
          <a:p>
            <a:r>
              <a:rPr lang="en-US" sz="3200" dirty="0"/>
              <a:t>Domain Name System (DNS)</a:t>
            </a:r>
          </a:p>
          <a:p>
            <a:pPr marL="684213" lvl="1" indent="-344488">
              <a:buClr>
                <a:schemeClr val="tx2"/>
              </a:buClr>
            </a:pPr>
            <a:r>
              <a:rPr lang="en-US" sz="2800" dirty="0">
                <a:solidFill>
                  <a:srgbClr val="0000FF"/>
                </a:solidFill>
              </a:rPr>
              <a:t>Hierarchical</a:t>
            </a:r>
            <a:r>
              <a:rPr lang="en-US" sz="2800" dirty="0"/>
              <a:t> name space divided into sub-trees (</a:t>
            </a:r>
            <a:r>
              <a:rPr lang="en-US" altLang="ja-JP" sz="2800" dirty="0"/>
              <a:t>“</a:t>
            </a:r>
            <a:r>
              <a:rPr lang="en-US" sz="2800" i="1" dirty="0"/>
              <a:t>zones”)</a:t>
            </a:r>
            <a:endParaRPr lang="en-US" sz="2800" dirty="0"/>
          </a:p>
          <a:p>
            <a:pPr marL="684213" lvl="1" indent="-344488"/>
            <a:r>
              <a:rPr lang="en-US" sz="2800" dirty="0"/>
              <a:t>Zones distributed over collection of DNS </a:t>
            </a:r>
            <a:r>
              <a:rPr lang="en-US" sz="2800" i="1" dirty="0">
                <a:solidFill>
                  <a:srgbClr val="008000"/>
                </a:solidFill>
              </a:rPr>
              <a:t>name servers</a:t>
            </a:r>
            <a:endParaRPr lang="en-US" sz="2800" dirty="0">
              <a:solidFill>
                <a:srgbClr val="008000"/>
              </a:solidFill>
            </a:endParaRPr>
          </a:p>
          <a:p>
            <a:r>
              <a:rPr lang="en-US" sz="3200" dirty="0"/>
              <a:t>Hierarchy of DNS servers</a:t>
            </a:r>
          </a:p>
          <a:p>
            <a:pPr marL="684213" lvl="1" indent="-344488"/>
            <a:r>
              <a:rPr lang="en-US" sz="2800" dirty="0"/>
              <a:t>Root (</a:t>
            </a:r>
            <a:r>
              <a:rPr lang="en-US" sz="2800" dirty="0">
                <a:solidFill>
                  <a:srgbClr val="FF0000"/>
                </a:solidFill>
              </a:rPr>
              <a:t>hardwired</a:t>
            </a:r>
            <a:r>
              <a:rPr lang="en-US" sz="2800" dirty="0"/>
              <a:t> into other servers)</a:t>
            </a:r>
          </a:p>
          <a:p>
            <a:pPr marL="684213" lvl="1" indent="-344488"/>
            <a:r>
              <a:rPr lang="en-US" sz="2800" dirty="0"/>
              <a:t>Top-level domain (</a:t>
            </a:r>
            <a:r>
              <a:rPr lang="en-US" sz="2800" dirty="0">
                <a:solidFill>
                  <a:srgbClr val="0000FF"/>
                </a:solidFill>
              </a:rPr>
              <a:t>TLD</a:t>
            </a:r>
            <a:r>
              <a:rPr lang="en-US" sz="2800" dirty="0"/>
              <a:t>) servers</a:t>
            </a:r>
          </a:p>
          <a:p>
            <a:pPr marL="684213" lvl="1" indent="-344488"/>
            <a:r>
              <a:rPr lang="en-US" altLang="ja-JP" sz="2800" dirty="0"/>
              <a:t>“</a:t>
            </a:r>
            <a:r>
              <a:rPr lang="en-US" sz="2800" dirty="0"/>
              <a:t>Authoritative” DNS servers (</a:t>
            </a:r>
            <a:r>
              <a:rPr lang="en-US" dirty="0"/>
              <a:t>e.g. for </a:t>
            </a:r>
            <a:r>
              <a:rPr lang="en-US" i="1" dirty="0" err="1"/>
              <a:t>kaust.edu.sa</a:t>
            </a:r>
            <a:r>
              <a:rPr lang="en-US" sz="2800" dirty="0"/>
              <a:t>)</a:t>
            </a:r>
          </a:p>
        </p:txBody>
      </p:sp>
      <p:sp>
        <p:nvSpPr>
          <p:cNvPr id="3" name="Footer Placeholder 2"/>
          <p:cNvSpPr>
            <a:spLocks noGrp="1"/>
          </p:cNvSpPr>
          <p:nvPr>
            <p:ph type="ftr" sz="quarter" idx="11"/>
          </p:nvPr>
        </p:nvSpPr>
        <p:spPr/>
        <p:txBody>
          <a:bodyPr/>
          <a:lstStyle/>
          <a:p>
            <a:r>
              <a:rPr lang="en-US"/>
              <a:t>Marco Canini, © 2020</a:t>
            </a:r>
          </a:p>
        </p:txBody>
      </p:sp>
    </p:spTree>
    <p:extLst>
      <p:ext uri="{BB962C8B-B14F-4D97-AF65-F5344CB8AC3E}">
        <p14:creationId xmlns:p14="http://schemas.microsoft.com/office/powerpoint/2010/main" val="1990065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55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7555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11755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75555">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11755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75555">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55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755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55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75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CB10EB7-FE62-A446-9D96-5458FCA1CB79}" type="slidenum">
              <a:rPr lang="en-US"/>
              <a:pPr/>
              <a:t>57</a:t>
            </a:fld>
            <a:endParaRPr lang="en-US"/>
          </a:p>
        </p:txBody>
      </p:sp>
      <p:sp>
        <p:nvSpPr>
          <p:cNvPr id="1276930" name="Rectangle 2"/>
          <p:cNvSpPr>
            <a:spLocks noGrp="1" noChangeArrowheads="1"/>
          </p:cNvSpPr>
          <p:nvPr>
            <p:ph type="title"/>
          </p:nvPr>
        </p:nvSpPr>
        <p:spPr/>
        <p:txBody>
          <a:bodyPr/>
          <a:lstStyle/>
          <a:p>
            <a:r>
              <a:rPr lang="en-US"/>
              <a:t>Mapping Names to Addresses</a:t>
            </a:r>
          </a:p>
        </p:txBody>
      </p:sp>
      <p:sp>
        <p:nvSpPr>
          <p:cNvPr id="1276931" name="Rectangle 3"/>
          <p:cNvSpPr>
            <a:spLocks noGrp="1" noChangeArrowheads="1"/>
          </p:cNvSpPr>
          <p:nvPr>
            <p:ph type="body" idx="1"/>
          </p:nvPr>
        </p:nvSpPr>
        <p:spPr/>
        <p:txBody>
          <a:bodyPr>
            <a:normAutofit lnSpcReduction="10000"/>
          </a:bodyPr>
          <a:lstStyle/>
          <a:p>
            <a:r>
              <a:rPr lang="en-US" sz="3200" dirty="0">
                <a:solidFill>
                  <a:schemeClr val="bg2"/>
                </a:solidFill>
              </a:rPr>
              <a:t>Domain Name System (DNS)</a:t>
            </a:r>
          </a:p>
          <a:p>
            <a:pPr marL="630238" lvl="1" indent="-290513">
              <a:buClr>
                <a:schemeClr val="tx2"/>
              </a:buClr>
            </a:pPr>
            <a:r>
              <a:rPr lang="en-US" sz="2800" dirty="0">
                <a:solidFill>
                  <a:schemeClr val="bg2"/>
                </a:solidFill>
              </a:rPr>
              <a:t>Hierarchical name space divided into </a:t>
            </a:r>
            <a:r>
              <a:rPr lang="en-US" sz="2800" i="1" dirty="0">
                <a:solidFill>
                  <a:schemeClr val="bg2"/>
                </a:solidFill>
              </a:rPr>
              <a:t>zones</a:t>
            </a:r>
            <a:endParaRPr lang="en-US" sz="2800" dirty="0">
              <a:solidFill>
                <a:schemeClr val="bg2"/>
              </a:solidFill>
            </a:endParaRPr>
          </a:p>
          <a:p>
            <a:pPr marL="630238" lvl="1" indent="-290513"/>
            <a:r>
              <a:rPr lang="en-US" sz="2800" dirty="0">
                <a:solidFill>
                  <a:schemeClr val="bg2"/>
                </a:solidFill>
              </a:rPr>
              <a:t>Zones distributed over collection of DNS name servers</a:t>
            </a:r>
          </a:p>
          <a:p>
            <a:r>
              <a:rPr lang="en-US" sz="3200" dirty="0">
                <a:solidFill>
                  <a:schemeClr val="bg2"/>
                </a:solidFill>
              </a:rPr>
              <a:t>Hierarchy of DNS servers</a:t>
            </a:r>
          </a:p>
          <a:p>
            <a:pPr marL="630238" lvl="1" indent="-290513"/>
            <a:r>
              <a:rPr lang="en-US" sz="2800" dirty="0">
                <a:solidFill>
                  <a:schemeClr val="bg2"/>
                </a:solidFill>
              </a:rPr>
              <a:t>Root (hardwired into other servers)</a:t>
            </a:r>
          </a:p>
          <a:p>
            <a:pPr marL="630238" lvl="1" indent="-290513"/>
            <a:r>
              <a:rPr lang="en-US" sz="2800" dirty="0">
                <a:solidFill>
                  <a:schemeClr val="bg2"/>
                </a:solidFill>
              </a:rPr>
              <a:t>Top-level domain (TLD) servers</a:t>
            </a:r>
          </a:p>
          <a:p>
            <a:pPr marL="630238" lvl="1" indent="-290513"/>
            <a:r>
              <a:rPr lang="en-US" altLang="ja-JP" sz="2800" dirty="0">
                <a:solidFill>
                  <a:schemeClr val="bg2"/>
                </a:solidFill>
              </a:rPr>
              <a:t>“</a:t>
            </a:r>
            <a:r>
              <a:rPr lang="en-US" sz="2800" dirty="0">
                <a:solidFill>
                  <a:schemeClr val="bg2"/>
                </a:solidFill>
              </a:rPr>
              <a:t>Authoritative” DNS servers (</a:t>
            </a:r>
            <a:r>
              <a:rPr lang="en-US" dirty="0">
                <a:solidFill>
                  <a:schemeClr val="bg2"/>
                </a:solidFill>
              </a:rPr>
              <a:t>e.g. for </a:t>
            </a:r>
            <a:r>
              <a:rPr lang="en-US" i="1" dirty="0" err="1">
                <a:solidFill>
                  <a:schemeClr val="bg2"/>
                </a:solidFill>
              </a:rPr>
              <a:t>kaust.edu.sa</a:t>
            </a:r>
            <a:r>
              <a:rPr lang="en-US" sz="2800" dirty="0">
                <a:solidFill>
                  <a:schemeClr val="bg2"/>
                </a:solidFill>
              </a:rPr>
              <a:t>)</a:t>
            </a:r>
          </a:p>
          <a:p>
            <a:r>
              <a:rPr lang="en-US" sz="3200" dirty="0"/>
              <a:t>Performing the translations</a:t>
            </a:r>
          </a:p>
          <a:p>
            <a:pPr marL="630238" lvl="1" indent="-290513"/>
            <a:r>
              <a:rPr lang="en-US" sz="2800" dirty="0"/>
              <a:t>Each computer configured to contact a </a:t>
            </a:r>
            <a:r>
              <a:rPr lang="en-US" sz="2800" i="1" dirty="0"/>
              <a:t>resolver</a:t>
            </a:r>
            <a:endParaRPr lang="en-US" sz="2800" dirty="0"/>
          </a:p>
        </p:txBody>
      </p:sp>
      <p:sp>
        <p:nvSpPr>
          <p:cNvPr id="3" name="Footer Placeholder 2"/>
          <p:cNvSpPr>
            <a:spLocks noGrp="1"/>
          </p:cNvSpPr>
          <p:nvPr>
            <p:ph type="ftr" sz="quarter" idx="11"/>
          </p:nvPr>
        </p:nvSpPr>
        <p:spPr/>
        <p:txBody>
          <a:bodyPr/>
          <a:lstStyle/>
          <a:p>
            <a:r>
              <a:rPr lang="en-US"/>
              <a:t>Marco Canini, © 2020</a:t>
            </a:r>
          </a:p>
        </p:txBody>
      </p:sp>
    </p:spTree>
    <p:extLst>
      <p:ext uri="{BB962C8B-B14F-4D97-AF65-F5344CB8AC3E}">
        <p14:creationId xmlns:p14="http://schemas.microsoft.com/office/powerpoint/2010/main" val="2764875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Lookup Example</a:t>
            </a:r>
          </a:p>
        </p:txBody>
      </p:sp>
      <p:sp>
        <p:nvSpPr>
          <p:cNvPr id="46083" name="Oval 3"/>
          <p:cNvSpPr>
            <a:spLocks noChangeArrowheads="1"/>
          </p:cNvSpPr>
          <p:nvPr/>
        </p:nvSpPr>
        <p:spPr bwMode="auto">
          <a:xfrm>
            <a:off x="2416176" y="2647950"/>
            <a:ext cx="835025" cy="681038"/>
          </a:xfrm>
          <a:prstGeom prst="ellipse">
            <a:avLst/>
          </a:prstGeom>
          <a:solidFill>
            <a:schemeClr val="accent2"/>
          </a:solidFill>
          <a:ln w="12700">
            <a:solidFill>
              <a:schemeClr val="tx1"/>
            </a:solidFill>
            <a:round/>
            <a:headEnd/>
            <a:tailEnd/>
          </a:ln>
        </p:spPr>
        <p:txBody>
          <a:bodyPr wrap="none" anchor="ctr"/>
          <a:lstStyle/>
          <a:p>
            <a:endParaRPr lang="en-US">
              <a:latin typeface="Tahoma"/>
              <a:cs typeface="Tahoma"/>
            </a:endParaRPr>
          </a:p>
        </p:txBody>
      </p:sp>
      <p:sp>
        <p:nvSpPr>
          <p:cNvPr id="46084" name="Text Box 4"/>
          <p:cNvSpPr txBox="1">
            <a:spLocks noChangeArrowheads="1"/>
          </p:cNvSpPr>
          <p:nvPr/>
        </p:nvSpPr>
        <p:spPr bwMode="auto">
          <a:xfrm>
            <a:off x="2427289" y="3578226"/>
            <a:ext cx="8334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gn="ctr"/>
            <a:r>
              <a:rPr lang="en-US">
                <a:latin typeface="Tahoma"/>
                <a:cs typeface="Tahoma"/>
              </a:rPr>
              <a:t>Client</a:t>
            </a:r>
          </a:p>
        </p:txBody>
      </p:sp>
      <p:sp>
        <p:nvSpPr>
          <p:cNvPr id="46085" name="Rectangle 5"/>
          <p:cNvSpPr>
            <a:spLocks noChangeArrowheads="1"/>
          </p:cNvSpPr>
          <p:nvPr/>
        </p:nvSpPr>
        <p:spPr bwMode="auto">
          <a:xfrm>
            <a:off x="4286251" y="2706689"/>
            <a:ext cx="798513" cy="693737"/>
          </a:xfrm>
          <a:prstGeom prst="rect">
            <a:avLst/>
          </a:prstGeom>
          <a:solidFill>
            <a:schemeClr val="accent3"/>
          </a:solidFill>
          <a:ln w="12700">
            <a:solidFill>
              <a:schemeClr val="tx1"/>
            </a:solidFill>
            <a:miter lim="800000"/>
            <a:headEnd/>
            <a:tailEnd/>
          </a:ln>
        </p:spPr>
        <p:txBody>
          <a:bodyPr wrap="none" anchor="ctr"/>
          <a:lstStyle/>
          <a:p>
            <a:endParaRPr lang="en-US">
              <a:latin typeface="Tahoma"/>
              <a:cs typeface="Tahoma"/>
            </a:endParaRPr>
          </a:p>
        </p:txBody>
      </p:sp>
      <p:sp>
        <p:nvSpPr>
          <p:cNvPr id="46086" name="Text Box 6"/>
          <p:cNvSpPr txBox="1">
            <a:spLocks noChangeArrowheads="1"/>
          </p:cNvSpPr>
          <p:nvPr/>
        </p:nvSpPr>
        <p:spPr bwMode="auto">
          <a:xfrm>
            <a:off x="3771901" y="3429001"/>
            <a:ext cx="1636713"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nchor="ctr">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ahoma"/>
                <a:cs typeface="Tahoma"/>
              </a:rPr>
              <a:t>Local DNS resolver</a:t>
            </a:r>
          </a:p>
        </p:txBody>
      </p:sp>
      <p:sp>
        <p:nvSpPr>
          <p:cNvPr id="46087" name="Rectangle 7"/>
          <p:cNvSpPr>
            <a:spLocks noChangeArrowheads="1"/>
          </p:cNvSpPr>
          <p:nvPr/>
        </p:nvSpPr>
        <p:spPr bwMode="auto">
          <a:xfrm>
            <a:off x="7588251" y="1847850"/>
            <a:ext cx="798513" cy="693738"/>
          </a:xfrm>
          <a:prstGeom prst="rect">
            <a:avLst/>
          </a:prstGeom>
          <a:solidFill>
            <a:schemeClr val="accent1"/>
          </a:solidFill>
          <a:ln w="12700">
            <a:solidFill>
              <a:schemeClr val="tx1"/>
            </a:solidFill>
            <a:miter lim="800000"/>
            <a:headEnd/>
            <a:tailEnd/>
          </a:ln>
        </p:spPr>
        <p:txBody>
          <a:bodyPr wrap="none" anchor="ctr"/>
          <a:lstStyle/>
          <a:p>
            <a:endParaRPr lang="en-US">
              <a:latin typeface="Tahoma"/>
              <a:cs typeface="Tahoma"/>
            </a:endParaRPr>
          </a:p>
        </p:txBody>
      </p:sp>
      <p:sp>
        <p:nvSpPr>
          <p:cNvPr id="46088" name="Text Box 8"/>
          <p:cNvSpPr txBox="1">
            <a:spLocks noChangeArrowheads="1"/>
          </p:cNvSpPr>
          <p:nvPr/>
        </p:nvSpPr>
        <p:spPr bwMode="auto">
          <a:xfrm>
            <a:off x="8341276" y="1812925"/>
            <a:ext cx="200599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gn="ctr"/>
            <a:r>
              <a:rPr lang="en-US" dirty="0">
                <a:latin typeface="Tahoma"/>
                <a:cs typeface="Tahoma"/>
              </a:rPr>
              <a:t>root &amp; TLD </a:t>
            </a:r>
            <a:r>
              <a:rPr lang="en-US" dirty="0" err="1">
                <a:latin typeface="Tahoma"/>
                <a:cs typeface="Tahoma"/>
              </a:rPr>
              <a:t>edu</a:t>
            </a:r>
            <a:r>
              <a:rPr lang="en-US" dirty="0">
                <a:latin typeface="Tahoma"/>
                <a:cs typeface="Tahoma"/>
              </a:rPr>
              <a:t> </a:t>
            </a:r>
          </a:p>
          <a:p>
            <a:pPr algn="ctr"/>
            <a:r>
              <a:rPr lang="en-US" dirty="0">
                <a:latin typeface="Tahoma"/>
                <a:cs typeface="Tahoma"/>
              </a:rPr>
              <a:t>DNS server</a:t>
            </a:r>
          </a:p>
        </p:txBody>
      </p:sp>
      <p:sp>
        <p:nvSpPr>
          <p:cNvPr id="46089" name="Rectangle 9"/>
          <p:cNvSpPr>
            <a:spLocks noChangeArrowheads="1"/>
          </p:cNvSpPr>
          <p:nvPr/>
        </p:nvSpPr>
        <p:spPr bwMode="auto">
          <a:xfrm>
            <a:off x="7623176" y="3070225"/>
            <a:ext cx="798513" cy="693738"/>
          </a:xfrm>
          <a:prstGeom prst="rect">
            <a:avLst/>
          </a:prstGeom>
          <a:solidFill>
            <a:schemeClr val="accent1"/>
          </a:solidFill>
          <a:ln w="12700">
            <a:solidFill>
              <a:schemeClr val="tx1"/>
            </a:solidFill>
            <a:miter lim="800000"/>
            <a:headEnd/>
            <a:tailEnd/>
          </a:ln>
        </p:spPr>
        <p:txBody>
          <a:bodyPr wrap="none" anchor="ctr"/>
          <a:lstStyle/>
          <a:p>
            <a:endParaRPr lang="en-US">
              <a:latin typeface="Tahoma"/>
              <a:cs typeface="Tahoma"/>
            </a:endParaRPr>
          </a:p>
        </p:txBody>
      </p:sp>
      <p:sp>
        <p:nvSpPr>
          <p:cNvPr id="46090" name="Text Box 10"/>
          <p:cNvSpPr txBox="1">
            <a:spLocks noChangeArrowheads="1"/>
          </p:cNvSpPr>
          <p:nvPr/>
        </p:nvSpPr>
        <p:spPr bwMode="auto">
          <a:xfrm>
            <a:off x="8443016" y="3127445"/>
            <a:ext cx="168930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gn="ctr"/>
            <a:r>
              <a:rPr lang="en-US">
                <a:latin typeface="Tahoma"/>
                <a:cs typeface="Tahoma"/>
              </a:rPr>
              <a:t>stanford.edu </a:t>
            </a:r>
          </a:p>
          <a:p>
            <a:pPr algn="ctr"/>
            <a:r>
              <a:rPr lang="en-US">
                <a:latin typeface="Tahoma"/>
                <a:cs typeface="Tahoma"/>
              </a:rPr>
              <a:t>DNS server</a:t>
            </a:r>
          </a:p>
        </p:txBody>
      </p:sp>
      <p:sp>
        <p:nvSpPr>
          <p:cNvPr id="46091" name="Rectangle 11"/>
          <p:cNvSpPr>
            <a:spLocks noChangeArrowheads="1"/>
          </p:cNvSpPr>
          <p:nvPr/>
        </p:nvSpPr>
        <p:spPr bwMode="auto">
          <a:xfrm>
            <a:off x="7658101" y="4244975"/>
            <a:ext cx="798513" cy="693738"/>
          </a:xfrm>
          <a:prstGeom prst="rect">
            <a:avLst/>
          </a:prstGeom>
          <a:solidFill>
            <a:schemeClr val="accent1"/>
          </a:solidFill>
          <a:ln w="12700">
            <a:solidFill>
              <a:schemeClr val="tx1"/>
            </a:solidFill>
            <a:miter lim="800000"/>
            <a:headEnd/>
            <a:tailEnd/>
          </a:ln>
        </p:spPr>
        <p:txBody>
          <a:bodyPr wrap="none" anchor="ctr"/>
          <a:lstStyle/>
          <a:p>
            <a:endParaRPr lang="en-US">
              <a:latin typeface="Tahoma"/>
              <a:cs typeface="Tahoma"/>
            </a:endParaRPr>
          </a:p>
        </p:txBody>
      </p:sp>
      <p:sp>
        <p:nvSpPr>
          <p:cNvPr id="46092" name="Line 12"/>
          <p:cNvSpPr>
            <a:spLocks noChangeShapeType="1"/>
          </p:cNvSpPr>
          <p:nvPr/>
        </p:nvSpPr>
        <p:spPr bwMode="auto">
          <a:xfrm>
            <a:off x="3227388" y="2989263"/>
            <a:ext cx="1058862"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46093" name="Text Box 13"/>
          <p:cNvSpPr txBox="1">
            <a:spLocks noChangeArrowheads="1"/>
          </p:cNvSpPr>
          <p:nvPr/>
        </p:nvSpPr>
        <p:spPr bwMode="auto">
          <a:xfrm>
            <a:off x="2711451" y="2290763"/>
            <a:ext cx="20732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gn="ctr"/>
            <a:r>
              <a:rPr lang="en-US" sz="1600" dirty="0" err="1">
                <a:latin typeface="Tahoma"/>
                <a:cs typeface="Tahoma"/>
              </a:rPr>
              <a:t>www.cs.stanford.edu</a:t>
            </a:r>
            <a:endParaRPr lang="en-US" sz="1600" dirty="0">
              <a:latin typeface="Tahoma"/>
              <a:cs typeface="Tahoma"/>
            </a:endParaRPr>
          </a:p>
        </p:txBody>
      </p:sp>
      <p:sp>
        <p:nvSpPr>
          <p:cNvPr id="46094" name="Line 14"/>
          <p:cNvSpPr>
            <a:spLocks noChangeShapeType="1"/>
          </p:cNvSpPr>
          <p:nvPr/>
        </p:nvSpPr>
        <p:spPr bwMode="auto">
          <a:xfrm flipV="1">
            <a:off x="5097464" y="2106613"/>
            <a:ext cx="2505075" cy="893762"/>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46095" name="Line 15"/>
          <p:cNvSpPr>
            <a:spLocks noChangeShapeType="1"/>
          </p:cNvSpPr>
          <p:nvPr/>
        </p:nvSpPr>
        <p:spPr bwMode="auto">
          <a:xfrm flipH="1">
            <a:off x="5073651" y="2224088"/>
            <a:ext cx="2505075" cy="88265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46096" name="Text Box 16"/>
          <p:cNvSpPr txBox="1">
            <a:spLocks noChangeArrowheads="1"/>
          </p:cNvSpPr>
          <p:nvPr/>
        </p:nvSpPr>
        <p:spPr bwMode="auto">
          <a:xfrm rot="-1103643">
            <a:off x="5657851" y="2652713"/>
            <a:ext cx="16541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gn="ctr"/>
            <a:r>
              <a:rPr lang="en-US" sz="1600">
                <a:latin typeface="Tahoma"/>
                <a:cs typeface="Tahoma"/>
              </a:rPr>
              <a:t>NS stanford.edu</a:t>
            </a:r>
          </a:p>
        </p:txBody>
      </p:sp>
      <p:sp>
        <p:nvSpPr>
          <p:cNvPr id="46097" name="Text Box 17"/>
          <p:cNvSpPr txBox="1">
            <a:spLocks noChangeArrowheads="1"/>
          </p:cNvSpPr>
          <p:nvPr/>
        </p:nvSpPr>
        <p:spPr bwMode="auto">
          <a:xfrm rot="-1103643">
            <a:off x="5241926" y="2230438"/>
            <a:ext cx="20732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gn="ctr"/>
            <a:r>
              <a:rPr lang="en-US" sz="1600">
                <a:latin typeface="Tahoma"/>
                <a:cs typeface="Tahoma"/>
              </a:rPr>
              <a:t>www.cs.stanford.edu</a:t>
            </a:r>
          </a:p>
        </p:txBody>
      </p:sp>
      <p:sp>
        <p:nvSpPr>
          <p:cNvPr id="46098" name="Line 18"/>
          <p:cNvSpPr>
            <a:spLocks noChangeShapeType="1"/>
          </p:cNvSpPr>
          <p:nvPr/>
        </p:nvSpPr>
        <p:spPr bwMode="auto">
          <a:xfrm>
            <a:off x="5132389" y="3200400"/>
            <a:ext cx="2505075" cy="1651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46099" name="Line 19"/>
          <p:cNvSpPr>
            <a:spLocks noChangeShapeType="1"/>
          </p:cNvSpPr>
          <p:nvPr/>
        </p:nvSpPr>
        <p:spPr bwMode="auto">
          <a:xfrm flipH="1" flipV="1">
            <a:off x="5097463" y="3317875"/>
            <a:ext cx="2540000" cy="1524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46100" name="Text Box 20"/>
          <p:cNvSpPr txBox="1">
            <a:spLocks noChangeArrowheads="1"/>
          </p:cNvSpPr>
          <p:nvPr/>
        </p:nvSpPr>
        <p:spPr bwMode="auto">
          <a:xfrm rot="297327">
            <a:off x="5713414" y="3478213"/>
            <a:ext cx="1914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gn="ctr"/>
            <a:r>
              <a:rPr lang="en-US" sz="1600">
                <a:latin typeface="Tahoma"/>
                <a:cs typeface="Tahoma"/>
              </a:rPr>
              <a:t>NS cs.stanford.edu</a:t>
            </a:r>
          </a:p>
        </p:txBody>
      </p:sp>
      <p:sp>
        <p:nvSpPr>
          <p:cNvPr id="46101" name="Line 21"/>
          <p:cNvSpPr>
            <a:spLocks noChangeShapeType="1"/>
          </p:cNvSpPr>
          <p:nvPr/>
        </p:nvSpPr>
        <p:spPr bwMode="auto">
          <a:xfrm>
            <a:off x="5156200" y="3317876"/>
            <a:ext cx="2540000" cy="1281113"/>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46102" name="Line 22"/>
          <p:cNvSpPr>
            <a:spLocks noChangeShapeType="1"/>
          </p:cNvSpPr>
          <p:nvPr/>
        </p:nvSpPr>
        <p:spPr bwMode="auto">
          <a:xfrm flipH="1" flipV="1">
            <a:off x="5086351" y="3400426"/>
            <a:ext cx="2551113" cy="1293813"/>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latin typeface="Tahoma"/>
              <a:cs typeface="Tahoma"/>
            </a:endParaRPr>
          </a:p>
        </p:txBody>
      </p:sp>
      <p:sp>
        <p:nvSpPr>
          <p:cNvPr id="46103" name="Text Box 23"/>
          <p:cNvSpPr txBox="1">
            <a:spLocks noChangeArrowheads="1"/>
          </p:cNvSpPr>
          <p:nvPr/>
        </p:nvSpPr>
        <p:spPr bwMode="auto">
          <a:xfrm rot="1670163">
            <a:off x="5763488" y="4218573"/>
            <a:ext cx="15841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gn="ctr"/>
            <a:r>
              <a:rPr lang="en-US" sz="1600">
                <a:latin typeface="Tahoma"/>
                <a:cs typeface="Tahoma"/>
              </a:rPr>
              <a:t>A www=IPaddr</a:t>
            </a:r>
          </a:p>
        </p:txBody>
      </p:sp>
      <p:sp>
        <p:nvSpPr>
          <p:cNvPr id="46104" name="Text Box 24"/>
          <p:cNvSpPr txBox="1">
            <a:spLocks noChangeArrowheads="1"/>
          </p:cNvSpPr>
          <p:nvPr/>
        </p:nvSpPr>
        <p:spPr bwMode="auto">
          <a:xfrm>
            <a:off x="8520114" y="4251326"/>
            <a:ext cx="1919287"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gn="ctr"/>
            <a:r>
              <a:rPr lang="en-US">
                <a:latin typeface="Tahoma"/>
                <a:cs typeface="Tahoma"/>
              </a:rPr>
              <a:t>cs.stanford.edu</a:t>
            </a:r>
          </a:p>
          <a:p>
            <a:pPr algn="ctr"/>
            <a:r>
              <a:rPr lang="en-US">
                <a:latin typeface="Tahoma"/>
                <a:cs typeface="Tahoma"/>
              </a:rPr>
              <a:t>DNS server</a:t>
            </a:r>
          </a:p>
        </p:txBody>
      </p:sp>
      <p:sp>
        <p:nvSpPr>
          <p:cNvPr id="46105" name="TextBox 24"/>
          <p:cNvSpPr txBox="1">
            <a:spLocks noChangeArrowheads="1"/>
          </p:cNvSpPr>
          <p:nvPr/>
        </p:nvSpPr>
        <p:spPr bwMode="auto">
          <a:xfrm>
            <a:off x="2133600" y="5105400"/>
            <a:ext cx="7887058"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Tahoma"/>
                <a:cs typeface="Tahoma"/>
              </a:rPr>
              <a:t>DNS record types (partial list):</a:t>
            </a:r>
          </a:p>
          <a:p>
            <a:pPr eaLnBrk="1" hangingPunct="1"/>
            <a:r>
              <a:rPr lang="en-US" dirty="0">
                <a:latin typeface="Tahoma"/>
                <a:cs typeface="Tahoma"/>
              </a:rPr>
              <a:t> 	-  NS:	name server   (points to other server)</a:t>
            </a:r>
          </a:p>
          <a:p>
            <a:pPr eaLnBrk="1" hangingPunct="1"/>
            <a:r>
              <a:rPr lang="en-US" dirty="0">
                <a:latin typeface="Tahoma"/>
                <a:cs typeface="Tahoma"/>
              </a:rPr>
              <a:t>	-  A:	address record   (contains IP address)</a:t>
            </a:r>
          </a:p>
          <a:p>
            <a:pPr eaLnBrk="1" hangingPunct="1"/>
            <a:r>
              <a:rPr lang="en-US" dirty="0">
                <a:latin typeface="Tahoma"/>
                <a:cs typeface="Tahoma"/>
              </a:rPr>
              <a:t>	-  MX:	address in charge of handling email</a:t>
            </a:r>
          </a:p>
          <a:p>
            <a:pPr eaLnBrk="1" hangingPunct="1"/>
            <a:r>
              <a:rPr lang="en-US" dirty="0">
                <a:latin typeface="Tahoma"/>
                <a:cs typeface="Tahoma"/>
              </a:rPr>
              <a:t>	-  TXT:	generic text    </a:t>
            </a:r>
            <a:r>
              <a:rPr lang="en-US" sz="1800" dirty="0">
                <a:latin typeface="Tahoma"/>
                <a:cs typeface="Tahoma"/>
              </a:rPr>
              <a:t>(e.g. used to distribute site public keys) </a:t>
            </a:r>
            <a:endParaRPr lang="en-US" dirty="0">
              <a:latin typeface="Tahoma"/>
              <a:cs typeface="Tahoma"/>
            </a:endParaRPr>
          </a:p>
          <a:p>
            <a:pPr eaLnBrk="1" hangingPunct="1"/>
            <a:endParaRPr lang="en-US" dirty="0">
              <a:latin typeface="Tahoma"/>
              <a:cs typeface="Tahoma"/>
            </a:endParaRP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1AEAC84-D1C9-0441-9C6D-2A786F1B0818}" type="slidenum">
              <a:rPr lang="en-US" smtClean="0"/>
              <a:pPr/>
              <a:t>58</a:t>
            </a:fld>
            <a:endParaRPr lang="en-US"/>
          </a:p>
        </p:txBody>
      </p:sp>
    </p:spTree>
    <p:extLst>
      <p:ext uri="{BB962C8B-B14F-4D97-AF65-F5344CB8AC3E}">
        <p14:creationId xmlns:p14="http://schemas.microsoft.com/office/powerpoint/2010/main" val="3521499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Protocol</a:t>
            </a:r>
          </a:p>
        </p:txBody>
      </p:sp>
      <p:sp>
        <p:nvSpPr>
          <p:cNvPr id="42" name="Slide Number Placeholder 4"/>
          <p:cNvSpPr>
            <a:spLocks noGrp="1"/>
          </p:cNvSpPr>
          <p:nvPr>
            <p:ph type="sldNum" sz="quarter" idx="12"/>
          </p:nvPr>
        </p:nvSpPr>
        <p:spPr/>
        <p:txBody>
          <a:bodyPr/>
          <a:lstStyle/>
          <a:p>
            <a:fld id="{E07E7331-B4E7-1145-9462-3BE0D97118DB}" type="slidenum">
              <a:rPr lang="en-US">
                <a:latin typeface="Tahoma"/>
                <a:cs typeface="Tahoma"/>
              </a:rPr>
              <a:pPr/>
              <a:t>59</a:t>
            </a:fld>
            <a:endParaRPr lang="en-US">
              <a:latin typeface="Tahoma"/>
              <a:cs typeface="Tahoma"/>
            </a:endParaRPr>
          </a:p>
        </p:txBody>
      </p:sp>
      <p:sp>
        <p:nvSpPr>
          <p:cNvPr id="1185795" name="Rectangle 3"/>
          <p:cNvSpPr>
            <a:spLocks noGrp="1" noChangeArrowheads="1"/>
          </p:cNvSpPr>
          <p:nvPr>
            <p:ph type="body" sz="half" idx="4294967295"/>
          </p:nvPr>
        </p:nvSpPr>
        <p:spPr>
          <a:xfrm>
            <a:off x="2057401" y="1343025"/>
            <a:ext cx="7286625" cy="1247775"/>
          </a:xfrm>
        </p:spPr>
        <p:txBody>
          <a:bodyPr>
            <a:noAutofit/>
          </a:bodyPr>
          <a:lstStyle/>
          <a:p>
            <a:pPr>
              <a:lnSpc>
                <a:spcPct val="90000"/>
              </a:lnSpc>
              <a:buFontTx/>
              <a:buNone/>
            </a:pPr>
            <a:r>
              <a:rPr lang="en-US" sz="2400" b="1" dirty="0">
                <a:solidFill>
                  <a:srgbClr val="0000FF"/>
                </a:solidFill>
              </a:rPr>
              <a:t>DNS protocol</a:t>
            </a:r>
            <a:r>
              <a:rPr lang="en-US" sz="2400" dirty="0">
                <a:solidFill>
                  <a:schemeClr val="accent2"/>
                </a:solidFill>
              </a:rPr>
              <a:t>:</a:t>
            </a:r>
            <a:r>
              <a:rPr lang="en-US" sz="2400" dirty="0"/>
              <a:t> </a:t>
            </a:r>
            <a:r>
              <a:rPr lang="en-US" sz="2400" i="1" dirty="0">
                <a:solidFill>
                  <a:srgbClr val="FF0000"/>
                </a:solidFill>
              </a:rPr>
              <a:t>query</a:t>
            </a:r>
            <a:r>
              <a:rPr lang="en-US" sz="2400" dirty="0">
                <a:solidFill>
                  <a:srgbClr val="FF0000"/>
                </a:solidFill>
              </a:rPr>
              <a:t> </a:t>
            </a:r>
            <a:r>
              <a:rPr lang="en-US" sz="2400" dirty="0"/>
              <a:t>and </a:t>
            </a:r>
            <a:r>
              <a:rPr lang="en-US" sz="2400" i="1" dirty="0">
                <a:solidFill>
                  <a:srgbClr val="FF0000"/>
                </a:solidFill>
              </a:rPr>
              <a:t>reply</a:t>
            </a:r>
            <a:r>
              <a:rPr lang="en-US" sz="2400" dirty="0"/>
              <a:t> messages,</a:t>
            </a:r>
            <a:br>
              <a:rPr lang="en-US" sz="2400" dirty="0"/>
            </a:br>
            <a:r>
              <a:rPr lang="en-US" sz="2400" dirty="0"/>
              <a:t>both with </a:t>
            </a:r>
            <a:r>
              <a:rPr lang="en-US" sz="2400" dirty="0">
                <a:solidFill>
                  <a:srgbClr val="FF0000"/>
                </a:solidFill>
              </a:rPr>
              <a:t>same</a:t>
            </a:r>
            <a:r>
              <a:rPr lang="en-US" sz="2400" dirty="0"/>
              <a:t> </a:t>
            </a:r>
            <a:r>
              <a:rPr lang="en-US" sz="2400" i="1" dirty="0"/>
              <a:t>message format</a:t>
            </a:r>
          </a:p>
          <a:p>
            <a:pPr>
              <a:lnSpc>
                <a:spcPct val="90000"/>
              </a:lnSpc>
              <a:buFontTx/>
              <a:buNone/>
            </a:pPr>
            <a:r>
              <a:rPr lang="en-US" sz="2000" dirty="0"/>
              <a:t>(Mainly uses UDP transport rather than TCP)</a:t>
            </a:r>
            <a:endParaRPr lang="en-US" sz="2000" dirty="0">
              <a:solidFill>
                <a:srgbClr val="FF0000"/>
              </a:solidFill>
            </a:endParaRPr>
          </a:p>
        </p:txBody>
      </p:sp>
      <p:sp>
        <p:nvSpPr>
          <p:cNvPr id="1185796" name="Rectangle 4"/>
          <p:cNvSpPr>
            <a:spLocks noChangeArrowheads="1"/>
          </p:cNvSpPr>
          <p:nvPr/>
        </p:nvSpPr>
        <p:spPr bwMode="auto">
          <a:xfrm>
            <a:off x="2057400" y="2667000"/>
            <a:ext cx="3886200" cy="3810000"/>
          </a:xfrm>
          <a:prstGeom prst="rect">
            <a:avLst/>
          </a:prstGeom>
          <a:noFill/>
          <a:ln w="22225">
            <a:solidFill>
              <a:schemeClr val="bg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23838" indent="-223838">
              <a:spcBef>
                <a:spcPct val="50000"/>
              </a:spcBef>
            </a:pPr>
            <a:r>
              <a:rPr lang="en-US" sz="2400" dirty="0">
                <a:latin typeface="Tahoma"/>
                <a:cs typeface="Tahoma"/>
              </a:rPr>
              <a:t>Message header:</a:t>
            </a:r>
          </a:p>
          <a:p>
            <a:pPr marL="223838" indent="-223838">
              <a:spcBef>
                <a:spcPct val="50000"/>
              </a:spcBef>
              <a:buClr>
                <a:schemeClr val="tx2"/>
              </a:buClr>
              <a:buFontTx/>
              <a:buChar char="•"/>
            </a:pPr>
            <a:r>
              <a:rPr lang="en-US" b="0" dirty="0">
                <a:solidFill>
                  <a:srgbClr val="0000FF"/>
                </a:solidFill>
                <a:latin typeface="Tahoma"/>
                <a:cs typeface="Tahoma"/>
              </a:rPr>
              <a:t>Identification</a:t>
            </a:r>
            <a:r>
              <a:rPr lang="en-US" b="0" dirty="0">
                <a:solidFill>
                  <a:schemeClr val="accent2"/>
                </a:solidFill>
                <a:latin typeface="Tahoma"/>
                <a:cs typeface="Tahoma"/>
              </a:rPr>
              <a:t>:</a:t>
            </a:r>
            <a:r>
              <a:rPr lang="en-US" b="0" dirty="0">
                <a:latin typeface="Tahoma"/>
                <a:cs typeface="Tahoma"/>
              </a:rPr>
              <a:t> 16 bit # for query, reply to query uses same #</a:t>
            </a:r>
          </a:p>
          <a:p>
            <a:pPr marL="223838" indent="-223838">
              <a:spcBef>
                <a:spcPct val="50000"/>
              </a:spcBef>
              <a:buClr>
                <a:schemeClr val="tx2"/>
              </a:buClr>
              <a:buFontTx/>
              <a:buChar char="•"/>
            </a:pPr>
            <a:r>
              <a:rPr lang="en-US" b="0" dirty="0">
                <a:latin typeface="Tahoma"/>
                <a:cs typeface="Tahoma"/>
              </a:rPr>
              <a:t>Replies can include </a:t>
            </a:r>
            <a:r>
              <a:rPr lang="en-US" altLang="ja-JP" b="0" dirty="0">
                <a:latin typeface="Tahoma"/>
                <a:cs typeface="Tahoma"/>
              </a:rPr>
              <a:t>“</a:t>
            </a:r>
            <a:r>
              <a:rPr lang="en-US" b="0" dirty="0">
                <a:latin typeface="Tahoma"/>
                <a:cs typeface="Tahoma"/>
              </a:rPr>
              <a:t>Authority” (name server responsible for answer) and </a:t>
            </a:r>
            <a:r>
              <a:rPr lang="en-US" altLang="ja-JP" b="0" dirty="0">
                <a:latin typeface="Tahoma"/>
                <a:cs typeface="Tahoma"/>
              </a:rPr>
              <a:t>“</a:t>
            </a:r>
            <a:r>
              <a:rPr lang="en-US" b="0" dirty="0">
                <a:latin typeface="Tahoma"/>
                <a:cs typeface="Tahoma"/>
              </a:rPr>
              <a:t>Additional” (info client is likely to look up soon anyway)</a:t>
            </a:r>
          </a:p>
          <a:p>
            <a:pPr marL="223838" indent="-223838">
              <a:spcBef>
                <a:spcPct val="50000"/>
              </a:spcBef>
              <a:buClr>
                <a:schemeClr val="tx2"/>
              </a:buClr>
              <a:buFontTx/>
              <a:buChar char="•"/>
            </a:pPr>
            <a:r>
              <a:rPr lang="en-US" b="0" dirty="0">
                <a:latin typeface="Tahoma"/>
                <a:cs typeface="Tahoma"/>
              </a:rPr>
              <a:t>Replies have a </a:t>
            </a:r>
            <a:r>
              <a:rPr lang="en-US" b="0" dirty="0">
                <a:solidFill>
                  <a:srgbClr val="0000FF"/>
                </a:solidFill>
                <a:latin typeface="Tahoma"/>
                <a:cs typeface="Tahoma"/>
              </a:rPr>
              <a:t>Time To Live</a:t>
            </a:r>
            <a:r>
              <a:rPr lang="en-US" b="0" dirty="0">
                <a:latin typeface="Tahoma"/>
                <a:cs typeface="Tahoma"/>
              </a:rPr>
              <a:t> (in seconds) for </a:t>
            </a:r>
            <a:r>
              <a:rPr lang="en-US" dirty="0">
                <a:latin typeface="Tahoma"/>
                <a:cs typeface="Tahoma"/>
              </a:rPr>
              <a:t>caching</a:t>
            </a:r>
            <a:endParaRPr lang="en-US" b="0" dirty="0">
              <a:latin typeface="Tahoma"/>
              <a:cs typeface="Tahoma"/>
            </a:endParaRPr>
          </a:p>
        </p:txBody>
      </p:sp>
      <p:sp>
        <p:nvSpPr>
          <p:cNvPr id="1185798" name="Rectangle 6"/>
          <p:cNvSpPr>
            <a:spLocks noChangeArrowheads="1"/>
          </p:cNvSpPr>
          <p:nvPr/>
        </p:nvSpPr>
        <p:spPr bwMode="auto">
          <a:xfrm>
            <a:off x="6400800" y="2667000"/>
            <a:ext cx="3505200" cy="3657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latin typeface="Tahoma"/>
              <a:cs typeface="Tahoma"/>
            </a:endParaRPr>
          </a:p>
        </p:txBody>
      </p:sp>
      <p:sp>
        <p:nvSpPr>
          <p:cNvPr id="1185799" name="Rectangle 7"/>
          <p:cNvSpPr>
            <a:spLocks noChangeArrowheads="1"/>
          </p:cNvSpPr>
          <p:nvPr/>
        </p:nvSpPr>
        <p:spPr bwMode="auto">
          <a:xfrm>
            <a:off x="6400800" y="5883930"/>
            <a:ext cx="3505200" cy="593070"/>
          </a:xfrm>
          <a:prstGeom prst="rect">
            <a:avLst/>
          </a:prstGeom>
          <a:solidFill>
            <a:srgbClr val="0000FF">
              <a:alpha val="29000"/>
            </a:srgbClr>
          </a:solidFill>
          <a:ln w="53975">
            <a:solidFill>
              <a:schemeClr val="tx1"/>
            </a:solidFill>
            <a:miter lim="800000"/>
            <a:headEnd/>
            <a:tailEnd/>
          </a:ln>
          <a:effectLst/>
        </p:spPr>
        <p:txBody>
          <a:bodyPr wrap="none" anchor="ctr"/>
          <a:lstStyle/>
          <a:p>
            <a:endParaRPr lang="en-US">
              <a:latin typeface="Tahoma"/>
              <a:cs typeface="Tahoma"/>
            </a:endParaRPr>
          </a:p>
        </p:txBody>
      </p:sp>
      <p:sp>
        <p:nvSpPr>
          <p:cNvPr id="1185800" name="Text Box 8"/>
          <p:cNvSpPr txBox="1">
            <a:spLocks noChangeArrowheads="1"/>
          </p:cNvSpPr>
          <p:nvPr/>
        </p:nvSpPr>
        <p:spPr bwMode="auto">
          <a:xfrm>
            <a:off x="6594195" y="5864553"/>
            <a:ext cx="3064436" cy="523220"/>
          </a:xfrm>
          <a:prstGeom prst="rect">
            <a:avLst/>
          </a:prstGeom>
          <a:noFill/>
          <a:ln>
            <a:noFill/>
          </a:ln>
          <a:effectLst/>
        </p:spPr>
        <p:txBody>
          <a:bodyPr wrap="none" anchor="ctr">
            <a:spAutoFit/>
          </a:bodyPr>
          <a:lstStyle/>
          <a:p>
            <a:pPr algn="ctr"/>
            <a:r>
              <a:rPr lang="en-US" sz="1400" b="1">
                <a:latin typeface="Tahoma"/>
                <a:cs typeface="Tahoma"/>
              </a:rPr>
              <a:t>Additional information</a:t>
            </a:r>
          </a:p>
          <a:p>
            <a:pPr algn="ctr"/>
            <a:r>
              <a:rPr lang="en-US" sz="1400" b="1">
                <a:latin typeface="Tahoma"/>
                <a:cs typeface="Tahoma"/>
              </a:rPr>
              <a:t>(variable # of resource records)</a:t>
            </a:r>
          </a:p>
        </p:txBody>
      </p:sp>
      <p:sp>
        <p:nvSpPr>
          <p:cNvPr id="1185801" name="Rectangle 9"/>
          <p:cNvSpPr>
            <a:spLocks noChangeArrowheads="1"/>
          </p:cNvSpPr>
          <p:nvPr/>
        </p:nvSpPr>
        <p:spPr bwMode="auto">
          <a:xfrm>
            <a:off x="6400800" y="4191000"/>
            <a:ext cx="3505200" cy="533400"/>
          </a:xfrm>
          <a:prstGeom prst="rect">
            <a:avLst/>
          </a:prstGeom>
          <a:solidFill>
            <a:srgbClr val="0000FF">
              <a:alpha val="29000"/>
            </a:srgbClr>
          </a:solidFill>
          <a:ln w="53975">
            <a:solidFill>
              <a:schemeClr val="tx1"/>
            </a:solidFill>
            <a:miter lim="800000"/>
            <a:headEnd/>
            <a:tailEnd/>
          </a:ln>
          <a:effectLst/>
        </p:spPr>
        <p:txBody>
          <a:bodyPr wrap="none" anchor="ctr"/>
          <a:lstStyle/>
          <a:p>
            <a:endParaRPr lang="en-US">
              <a:latin typeface="Tahoma"/>
              <a:cs typeface="Tahoma"/>
            </a:endParaRPr>
          </a:p>
        </p:txBody>
      </p:sp>
      <p:sp>
        <p:nvSpPr>
          <p:cNvPr id="1185802" name="Text Box 10"/>
          <p:cNvSpPr txBox="1">
            <a:spLocks noChangeArrowheads="1"/>
          </p:cNvSpPr>
          <p:nvPr/>
        </p:nvSpPr>
        <p:spPr bwMode="auto">
          <a:xfrm>
            <a:off x="6598958" y="4219903"/>
            <a:ext cx="3064436" cy="523220"/>
          </a:xfrm>
          <a:prstGeom prst="rect">
            <a:avLst/>
          </a:prstGeom>
          <a:noFill/>
          <a:ln>
            <a:noFill/>
          </a:ln>
          <a:effectLst/>
        </p:spPr>
        <p:txBody>
          <a:bodyPr wrap="none" anchor="ctr">
            <a:spAutoFit/>
          </a:bodyPr>
          <a:lstStyle/>
          <a:p>
            <a:pPr algn="ctr"/>
            <a:r>
              <a:rPr lang="en-US" sz="1400" b="1" dirty="0">
                <a:latin typeface="Tahoma"/>
                <a:cs typeface="Tahoma"/>
              </a:rPr>
              <a:t>Questions</a:t>
            </a:r>
          </a:p>
          <a:p>
            <a:pPr algn="ctr"/>
            <a:r>
              <a:rPr lang="en-US" sz="1400" b="1" dirty="0">
                <a:latin typeface="Tahoma"/>
                <a:cs typeface="Tahoma"/>
              </a:rPr>
              <a:t>(variable # of resource records)</a:t>
            </a:r>
          </a:p>
        </p:txBody>
      </p:sp>
      <p:sp>
        <p:nvSpPr>
          <p:cNvPr id="1185803" name="Rectangle 11"/>
          <p:cNvSpPr>
            <a:spLocks noChangeArrowheads="1"/>
          </p:cNvSpPr>
          <p:nvPr/>
        </p:nvSpPr>
        <p:spPr bwMode="auto">
          <a:xfrm>
            <a:off x="6400800" y="4724400"/>
            <a:ext cx="3505200" cy="533400"/>
          </a:xfrm>
          <a:prstGeom prst="rect">
            <a:avLst/>
          </a:prstGeom>
          <a:solidFill>
            <a:srgbClr val="0000FF">
              <a:alpha val="29000"/>
            </a:srgbClr>
          </a:solidFill>
          <a:ln w="53975">
            <a:solidFill>
              <a:schemeClr val="tx1"/>
            </a:solidFill>
            <a:miter lim="800000"/>
            <a:headEnd/>
            <a:tailEnd/>
          </a:ln>
          <a:effectLst/>
        </p:spPr>
        <p:txBody>
          <a:bodyPr wrap="none" anchor="ctr"/>
          <a:lstStyle/>
          <a:p>
            <a:endParaRPr lang="en-US">
              <a:latin typeface="Tahoma"/>
              <a:cs typeface="Tahoma"/>
            </a:endParaRPr>
          </a:p>
        </p:txBody>
      </p:sp>
      <p:sp>
        <p:nvSpPr>
          <p:cNvPr id="1185804" name="Text Box 12"/>
          <p:cNvSpPr txBox="1">
            <a:spLocks noChangeArrowheads="1"/>
          </p:cNvSpPr>
          <p:nvPr/>
        </p:nvSpPr>
        <p:spPr bwMode="auto">
          <a:xfrm>
            <a:off x="6598958" y="4753303"/>
            <a:ext cx="3064436" cy="523220"/>
          </a:xfrm>
          <a:prstGeom prst="rect">
            <a:avLst/>
          </a:prstGeom>
          <a:noFill/>
          <a:ln>
            <a:noFill/>
          </a:ln>
          <a:effectLst/>
        </p:spPr>
        <p:txBody>
          <a:bodyPr wrap="none" anchor="ctr">
            <a:spAutoFit/>
          </a:bodyPr>
          <a:lstStyle/>
          <a:p>
            <a:pPr algn="ctr"/>
            <a:r>
              <a:rPr lang="en-US" sz="1400" b="1">
                <a:latin typeface="Tahoma"/>
                <a:cs typeface="Tahoma"/>
              </a:rPr>
              <a:t>Answers</a:t>
            </a:r>
          </a:p>
          <a:p>
            <a:pPr algn="ctr"/>
            <a:r>
              <a:rPr lang="en-US" sz="1400" b="1">
                <a:latin typeface="Tahoma"/>
                <a:cs typeface="Tahoma"/>
              </a:rPr>
              <a:t>(variable # of resource records)</a:t>
            </a:r>
          </a:p>
        </p:txBody>
      </p:sp>
      <p:sp>
        <p:nvSpPr>
          <p:cNvPr id="1185805" name="Rectangle 13"/>
          <p:cNvSpPr>
            <a:spLocks noChangeArrowheads="1"/>
          </p:cNvSpPr>
          <p:nvPr/>
        </p:nvSpPr>
        <p:spPr bwMode="auto">
          <a:xfrm>
            <a:off x="6400800" y="5257800"/>
            <a:ext cx="3505200" cy="609600"/>
          </a:xfrm>
          <a:prstGeom prst="rect">
            <a:avLst/>
          </a:prstGeom>
          <a:solidFill>
            <a:srgbClr val="0000FF">
              <a:alpha val="29000"/>
            </a:srgbClr>
          </a:solidFill>
          <a:ln w="53975">
            <a:solidFill>
              <a:schemeClr val="tx1"/>
            </a:solidFill>
            <a:miter lim="800000"/>
            <a:headEnd/>
            <a:tailEnd/>
          </a:ln>
          <a:effectLst/>
        </p:spPr>
        <p:txBody>
          <a:bodyPr wrap="none" anchor="ctr"/>
          <a:lstStyle/>
          <a:p>
            <a:endParaRPr lang="en-US">
              <a:latin typeface="Tahoma"/>
              <a:cs typeface="Tahoma"/>
            </a:endParaRPr>
          </a:p>
        </p:txBody>
      </p:sp>
      <p:sp>
        <p:nvSpPr>
          <p:cNvPr id="1185806" name="Text Box 14"/>
          <p:cNvSpPr txBox="1">
            <a:spLocks noChangeArrowheads="1"/>
          </p:cNvSpPr>
          <p:nvPr/>
        </p:nvSpPr>
        <p:spPr bwMode="auto">
          <a:xfrm>
            <a:off x="6575425" y="5293053"/>
            <a:ext cx="3101976" cy="523220"/>
          </a:xfrm>
          <a:prstGeom prst="rect">
            <a:avLst/>
          </a:prstGeom>
          <a:noFill/>
          <a:ln>
            <a:noFill/>
          </a:ln>
          <a:effectLst/>
        </p:spPr>
        <p:txBody>
          <a:bodyPr wrap="square" anchor="ctr">
            <a:spAutoFit/>
          </a:bodyPr>
          <a:lstStyle/>
          <a:p>
            <a:pPr algn="ctr"/>
            <a:r>
              <a:rPr lang="en-US" sz="1400" b="1" dirty="0">
                <a:latin typeface="Tahoma"/>
                <a:cs typeface="Tahoma"/>
              </a:rPr>
              <a:t>Authority</a:t>
            </a:r>
          </a:p>
          <a:p>
            <a:pPr algn="ctr"/>
            <a:r>
              <a:rPr lang="en-US" sz="1400" b="1" dirty="0">
                <a:latin typeface="Tahoma"/>
                <a:cs typeface="Tahoma"/>
              </a:rPr>
              <a:t>(variable # of resource records)</a:t>
            </a:r>
          </a:p>
        </p:txBody>
      </p:sp>
      <p:grpSp>
        <p:nvGrpSpPr>
          <p:cNvPr id="1185807" name="Group 15"/>
          <p:cNvGrpSpPr>
            <a:grpSpLocks/>
          </p:cNvGrpSpPr>
          <p:nvPr/>
        </p:nvGrpSpPr>
        <p:grpSpPr bwMode="auto">
          <a:xfrm>
            <a:off x="6400800" y="3810000"/>
            <a:ext cx="3500438" cy="381000"/>
            <a:chOff x="3168" y="2352"/>
            <a:chExt cx="2205" cy="240"/>
          </a:xfrm>
        </p:grpSpPr>
        <p:grpSp>
          <p:nvGrpSpPr>
            <p:cNvPr id="1185808" name="Group 16"/>
            <p:cNvGrpSpPr>
              <a:grpSpLocks/>
            </p:cNvGrpSpPr>
            <p:nvPr/>
          </p:nvGrpSpPr>
          <p:grpSpPr bwMode="auto">
            <a:xfrm>
              <a:off x="3168" y="2352"/>
              <a:ext cx="1100" cy="240"/>
              <a:chOff x="3168" y="3600"/>
              <a:chExt cx="2208" cy="336"/>
            </a:xfrm>
          </p:grpSpPr>
          <p:sp>
            <p:nvSpPr>
              <p:cNvPr id="1185809" name="Rectangle 17"/>
              <p:cNvSpPr>
                <a:spLocks noChangeArrowheads="1"/>
              </p:cNvSpPr>
              <p:nvPr/>
            </p:nvSpPr>
            <p:spPr bwMode="auto">
              <a:xfrm>
                <a:off x="3168" y="3600"/>
                <a:ext cx="2208" cy="336"/>
              </a:xfrm>
              <a:prstGeom prst="rect">
                <a:avLst/>
              </a:prstGeom>
              <a:solidFill>
                <a:srgbClr val="FFCC00"/>
              </a:solidFill>
              <a:ln w="41275">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b="1">
                  <a:solidFill>
                    <a:schemeClr val="bg1">
                      <a:lumMod val="50000"/>
                    </a:schemeClr>
                  </a:solidFill>
                  <a:latin typeface="Tahoma"/>
                  <a:cs typeface="Tahoma"/>
                </a:endParaRPr>
              </a:p>
            </p:txBody>
          </p:sp>
          <p:sp>
            <p:nvSpPr>
              <p:cNvPr id="1185810" name="Text Box 18"/>
              <p:cNvSpPr txBox="1">
                <a:spLocks noChangeArrowheads="1"/>
              </p:cNvSpPr>
              <p:nvPr/>
            </p:nvSpPr>
            <p:spPr bwMode="auto">
              <a:xfrm>
                <a:off x="3235" y="3648"/>
                <a:ext cx="2071" cy="271"/>
              </a:xfrm>
              <a:prstGeom prst="rect">
                <a:avLst/>
              </a:prstGeom>
              <a:solidFill>
                <a:srgbClr val="FFCC00"/>
              </a:solidFill>
              <a:ln>
                <a:noFill/>
              </a:ln>
              <a:effectLst/>
              <a:extLst>
                <a:ext uri="{91240B29-F687-4f45-9708-019B960494DF}">
                  <a14:hiddenLine xmlns="" xmlns:a14="http://schemas.microsoft.com/office/drawing/2010/main" w="4127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r>
                  <a:rPr lang="en-US" sz="1400" b="1">
                    <a:latin typeface="Tahoma"/>
                    <a:cs typeface="Tahoma"/>
                  </a:rPr>
                  <a:t># Authority RRs</a:t>
                </a:r>
              </a:p>
            </p:txBody>
          </p:sp>
        </p:grpSp>
        <p:grpSp>
          <p:nvGrpSpPr>
            <p:cNvPr id="1185811" name="Group 19"/>
            <p:cNvGrpSpPr>
              <a:grpSpLocks/>
            </p:cNvGrpSpPr>
            <p:nvPr/>
          </p:nvGrpSpPr>
          <p:grpSpPr bwMode="auto">
            <a:xfrm>
              <a:off x="4273" y="2352"/>
              <a:ext cx="1100" cy="240"/>
              <a:chOff x="3168" y="3600"/>
              <a:chExt cx="2208" cy="336"/>
            </a:xfrm>
          </p:grpSpPr>
          <p:sp>
            <p:nvSpPr>
              <p:cNvPr id="1185812" name="Rectangle 20"/>
              <p:cNvSpPr>
                <a:spLocks noChangeArrowheads="1"/>
              </p:cNvSpPr>
              <p:nvPr/>
            </p:nvSpPr>
            <p:spPr bwMode="auto">
              <a:xfrm>
                <a:off x="3168" y="3600"/>
                <a:ext cx="2208" cy="336"/>
              </a:xfrm>
              <a:prstGeom prst="rect">
                <a:avLst/>
              </a:prstGeom>
              <a:solidFill>
                <a:srgbClr val="FFCC00"/>
              </a:solidFill>
              <a:ln w="41275">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b="1">
                  <a:solidFill>
                    <a:schemeClr val="bg1">
                      <a:lumMod val="50000"/>
                    </a:schemeClr>
                  </a:solidFill>
                  <a:latin typeface="Tahoma"/>
                  <a:cs typeface="Tahoma"/>
                </a:endParaRPr>
              </a:p>
            </p:txBody>
          </p:sp>
          <p:sp>
            <p:nvSpPr>
              <p:cNvPr id="1185813" name="Text Box 21"/>
              <p:cNvSpPr txBox="1">
                <a:spLocks noChangeArrowheads="1"/>
              </p:cNvSpPr>
              <p:nvPr/>
            </p:nvSpPr>
            <p:spPr bwMode="auto">
              <a:xfrm>
                <a:off x="3195" y="3648"/>
                <a:ext cx="2161" cy="271"/>
              </a:xfrm>
              <a:prstGeom prst="rect">
                <a:avLst/>
              </a:prstGeom>
              <a:solidFill>
                <a:srgbClr val="FFCC00"/>
              </a:solidFill>
              <a:ln>
                <a:noFill/>
              </a:ln>
              <a:effectLst/>
              <a:extLst>
                <a:ext uri="{91240B29-F687-4f45-9708-019B960494DF}">
                  <a14:hiddenLine xmlns="" xmlns:a14="http://schemas.microsoft.com/office/drawing/2010/main" w="4127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r>
                  <a:rPr lang="en-US" sz="1400" b="1" dirty="0">
                    <a:latin typeface="Tahoma"/>
                    <a:cs typeface="Tahoma"/>
                  </a:rPr>
                  <a:t># Additional RRs</a:t>
                </a:r>
              </a:p>
            </p:txBody>
          </p:sp>
        </p:grpSp>
      </p:grpSp>
      <p:grpSp>
        <p:nvGrpSpPr>
          <p:cNvPr id="1185814" name="Group 22"/>
          <p:cNvGrpSpPr>
            <a:grpSpLocks/>
          </p:cNvGrpSpPr>
          <p:nvPr/>
        </p:nvGrpSpPr>
        <p:grpSpPr bwMode="auto">
          <a:xfrm>
            <a:off x="6402389" y="3048000"/>
            <a:ext cx="3500437" cy="381000"/>
            <a:chOff x="3168" y="2352"/>
            <a:chExt cx="2205" cy="240"/>
          </a:xfrm>
        </p:grpSpPr>
        <p:grpSp>
          <p:nvGrpSpPr>
            <p:cNvPr id="1185815" name="Group 23"/>
            <p:cNvGrpSpPr>
              <a:grpSpLocks/>
            </p:cNvGrpSpPr>
            <p:nvPr/>
          </p:nvGrpSpPr>
          <p:grpSpPr bwMode="auto">
            <a:xfrm>
              <a:off x="3168" y="2352"/>
              <a:ext cx="1100" cy="240"/>
              <a:chOff x="3168" y="3600"/>
              <a:chExt cx="2208" cy="336"/>
            </a:xfrm>
          </p:grpSpPr>
          <p:sp>
            <p:nvSpPr>
              <p:cNvPr id="1185816" name="Rectangle 24"/>
              <p:cNvSpPr>
                <a:spLocks noChangeArrowheads="1"/>
              </p:cNvSpPr>
              <p:nvPr/>
            </p:nvSpPr>
            <p:spPr bwMode="auto">
              <a:xfrm>
                <a:off x="3168" y="3600"/>
                <a:ext cx="2208" cy="336"/>
              </a:xfrm>
              <a:prstGeom prst="rect">
                <a:avLst/>
              </a:prstGeom>
              <a:solidFill>
                <a:srgbClr val="FFCC00"/>
              </a:solidFill>
              <a:ln w="41275">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b="1">
                  <a:solidFill>
                    <a:schemeClr val="bg1">
                      <a:lumMod val="50000"/>
                    </a:schemeClr>
                  </a:solidFill>
                  <a:latin typeface="Tahoma"/>
                  <a:cs typeface="Tahoma"/>
                </a:endParaRPr>
              </a:p>
            </p:txBody>
          </p:sp>
          <p:sp>
            <p:nvSpPr>
              <p:cNvPr id="1185817" name="Text Box 25"/>
              <p:cNvSpPr txBox="1">
                <a:spLocks noChangeArrowheads="1"/>
              </p:cNvSpPr>
              <p:nvPr/>
            </p:nvSpPr>
            <p:spPr bwMode="auto">
              <a:xfrm>
                <a:off x="3382" y="3648"/>
                <a:ext cx="1788" cy="271"/>
              </a:xfrm>
              <a:prstGeom prst="rect">
                <a:avLst/>
              </a:prstGeom>
              <a:solidFill>
                <a:srgbClr val="FFCC00"/>
              </a:solidFill>
              <a:ln>
                <a:noFill/>
              </a:ln>
              <a:effectLst/>
              <a:extLst>
                <a:ext uri="{91240B29-F687-4f45-9708-019B960494DF}">
                  <a14:hiddenLine xmlns="" xmlns:a14="http://schemas.microsoft.com/office/drawing/2010/main" w="4127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r>
                  <a:rPr lang="en-US" sz="1400" b="1" dirty="0">
                    <a:latin typeface="Tahoma"/>
                    <a:cs typeface="Tahoma"/>
                  </a:rPr>
                  <a:t>Identification</a:t>
                </a:r>
              </a:p>
            </p:txBody>
          </p:sp>
        </p:grpSp>
        <p:grpSp>
          <p:nvGrpSpPr>
            <p:cNvPr id="1185818" name="Group 26"/>
            <p:cNvGrpSpPr>
              <a:grpSpLocks/>
            </p:cNvGrpSpPr>
            <p:nvPr/>
          </p:nvGrpSpPr>
          <p:grpSpPr bwMode="auto">
            <a:xfrm>
              <a:off x="4273" y="2352"/>
              <a:ext cx="1100" cy="240"/>
              <a:chOff x="3168" y="3600"/>
              <a:chExt cx="2208" cy="336"/>
            </a:xfrm>
          </p:grpSpPr>
          <p:sp>
            <p:nvSpPr>
              <p:cNvPr id="1185819" name="Rectangle 27"/>
              <p:cNvSpPr>
                <a:spLocks noChangeArrowheads="1"/>
              </p:cNvSpPr>
              <p:nvPr/>
            </p:nvSpPr>
            <p:spPr bwMode="auto">
              <a:xfrm>
                <a:off x="3168" y="3600"/>
                <a:ext cx="2208" cy="336"/>
              </a:xfrm>
              <a:prstGeom prst="rect">
                <a:avLst/>
              </a:prstGeom>
              <a:solidFill>
                <a:srgbClr val="FFCC00"/>
              </a:solidFill>
              <a:ln w="41275">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b="1">
                  <a:solidFill>
                    <a:schemeClr val="bg1">
                      <a:lumMod val="50000"/>
                    </a:schemeClr>
                  </a:solidFill>
                  <a:latin typeface="Tahoma"/>
                  <a:cs typeface="Tahoma"/>
                </a:endParaRPr>
              </a:p>
            </p:txBody>
          </p:sp>
          <p:sp>
            <p:nvSpPr>
              <p:cNvPr id="1185820" name="Text Box 28"/>
              <p:cNvSpPr txBox="1">
                <a:spLocks noChangeArrowheads="1"/>
              </p:cNvSpPr>
              <p:nvPr/>
            </p:nvSpPr>
            <p:spPr bwMode="auto">
              <a:xfrm>
                <a:off x="3867" y="3648"/>
                <a:ext cx="830" cy="271"/>
              </a:xfrm>
              <a:prstGeom prst="rect">
                <a:avLst/>
              </a:prstGeom>
              <a:solidFill>
                <a:srgbClr val="FFCC00"/>
              </a:solidFill>
              <a:ln>
                <a:noFill/>
              </a:ln>
              <a:effectLst/>
              <a:extLst>
                <a:ext uri="{91240B29-F687-4f45-9708-019B960494DF}">
                  <a14:hiddenLine xmlns="" xmlns:a14="http://schemas.microsoft.com/office/drawing/2010/main" w="4127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r>
                  <a:rPr lang="en-US" sz="1400" b="1" dirty="0">
                    <a:latin typeface="Tahoma"/>
                    <a:cs typeface="Tahoma"/>
                  </a:rPr>
                  <a:t>Flags</a:t>
                </a:r>
              </a:p>
            </p:txBody>
          </p:sp>
        </p:grpSp>
      </p:grpSp>
      <p:grpSp>
        <p:nvGrpSpPr>
          <p:cNvPr id="1185821" name="Group 29"/>
          <p:cNvGrpSpPr>
            <a:grpSpLocks/>
          </p:cNvGrpSpPr>
          <p:nvPr/>
        </p:nvGrpSpPr>
        <p:grpSpPr bwMode="auto">
          <a:xfrm>
            <a:off x="6402389" y="3429000"/>
            <a:ext cx="3500437" cy="381000"/>
            <a:chOff x="3168" y="2352"/>
            <a:chExt cx="2205" cy="240"/>
          </a:xfrm>
        </p:grpSpPr>
        <p:grpSp>
          <p:nvGrpSpPr>
            <p:cNvPr id="1185822" name="Group 30"/>
            <p:cNvGrpSpPr>
              <a:grpSpLocks/>
            </p:cNvGrpSpPr>
            <p:nvPr/>
          </p:nvGrpSpPr>
          <p:grpSpPr bwMode="auto">
            <a:xfrm>
              <a:off x="3168" y="2352"/>
              <a:ext cx="1100" cy="240"/>
              <a:chOff x="3168" y="3600"/>
              <a:chExt cx="2208" cy="336"/>
            </a:xfrm>
          </p:grpSpPr>
          <p:sp>
            <p:nvSpPr>
              <p:cNvPr id="1185823" name="Rectangle 31"/>
              <p:cNvSpPr>
                <a:spLocks noChangeArrowheads="1"/>
              </p:cNvSpPr>
              <p:nvPr/>
            </p:nvSpPr>
            <p:spPr bwMode="auto">
              <a:xfrm>
                <a:off x="3168" y="3600"/>
                <a:ext cx="2208" cy="336"/>
              </a:xfrm>
              <a:prstGeom prst="rect">
                <a:avLst/>
              </a:prstGeom>
              <a:solidFill>
                <a:srgbClr val="FFCC00"/>
              </a:solidFill>
              <a:ln w="41275">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b="1">
                  <a:solidFill>
                    <a:schemeClr val="bg1">
                      <a:lumMod val="50000"/>
                    </a:schemeClr>
                  </a:solidFill>
                  <a:latin typeface="Tahoma"/>
                  <a:cs typeface="Tahoma"/>
                </a:endParaRPr>
              </a:p>
            </p:txBody>
          </p:sp>
          <p:sp>
            <p:nvSpPr>
              <p:cNvPr id="1185824" name="Text Box 32"/>
              <p:cNvSpPr txBox="1">
                <a:spLocks noChangeArrowheads="1"/>
              </p:cNvSpPr>
              <p:nvPr/>
            </p:nvSpPr>
            <p:spPr bwMode="auto">
              <a:xfrm>
                <a:off x="3464" y="3648"/>
                <a:ext cx="1623" cy="271"/>
              </a:xfrm>
              <a:prstGeom prst="rect">
                <a:avLst/>
              </a:prstGeom>
              <a:solidFill>
                <a:srgbClr val="FFCC00"/>
              </a:solidFill>
              <a:ln>
                <a:noFill/>
              </a:ln>
              <a:effectLst/>
              <a:extLst>
                <a:ext uri="{91240B29-F687-4f45-9708-019B960494DF}">
                  <a14:hiddenLine xmlns="" xmlns:a14="http://schemas.microsoft.com/office/drawing/2010/main" w="4127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r>
                  <a:rPr lang="en-US" sz="1400" b="1" dirty="0">
                    <a:latin typeface="Tahoma"/>
                    <a:cs typeface="Tahoma"/>
                  </a:rPr>
                  <a:t># Questions</a:t>
                </a:r>
              </a:p>
            </p:txBody>
          </p:sp>
        </p:grpSp>
        <p:grpSp>
          <p:nvGrpSpPr>
            <p:cNvPr id="1185825" name="Group 33"/>
            <p:cNvGrpSpPr>
              <a:grpSpLocks/>
            </p:cNvGrpSpPr>
            <p:nvPr/>
          </p:nvGrpSpPr>
          <p:grpSpPr bwMode="auto">
            <a:xfrm>
              <a:off x="4273" y="2352"/>
              <a:ext cx="1100" cy="240"/>
              <a:chOff x="3168" y="3600"/>
              <a:chExt cx="2208" cy="336"/>
            </a:xfrm>
          </p:grpSpPr>
          <p:sp>
            <p:nvSpPr>
              <p:cNvPr id="1185826" name="Rectangle 34"/>
              <p:cNvSpPr>
                <a:spLocks noChangeArrowheads="1"/>
              </p:cNvSpPr>
              <p:nvPr/>
            </p:nvSpPr>
            <p:spPr bwMode="auto">
              <a:xfrm>
                <a:off x="3168" y="3600"/>
                <a:ext cx="2208" cy="336"/>
              </a:xfrm>
              <a:prstGeom prst="rect">
                <a:avLst/>
              </a:prstGeom>
              <a:solidFill>
                <a:srgbClr val="FFCC00"/>
              </a:solidFill>
              <a:ln w="41275">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b="1">
                  <a:solidFill>
                    <a:schemeClr val="bg1">
                      <a:lumMod val="50000"/>
                    </a:schemeClr>
                  </a:solidFill>
                  <a:latin typeface="Tahoma"/>
                  <a:cs typeface="Tahoma"/>
                </a:endParaRPr>
              </a:p>
            </p:txBody>
          </p:sp>
          <p:sp>
            <p:nvSpPr>
              <p:cNvPr id="1185827" name="Text Box 35"/>
              <p:cNvSpPr txBox="1">
                <a:spLocks noChangeArrowheads="1"/>
              </p:cNvSpPr>
              <p:nvPr/>
            </p:nvSpPr>
            <p:spPr bwMode="auto">
              <a:xfrm>
                <a:off x="3353" y="3648"/>
                <a:ext cx="1851" cy="271"/>
              </a:xfrm>
              <a:prstGeom prst="rect">
                <a:avLst/>
              </a:prstGeom>
              <a:solidFill>
                <a:srgbClr val="FFCC00"/>
              </a:solidFill>
              <a:ln>
                <a:noFill/>
              </a:ln>
              <a:effectLst/>
              <a:extLst>
                <a:ext uri="{91240B29-F687-4f45-9708-019B960494DF}">
                  <a14:hiddenLine xmlns="" xmlns:a14="http://schemas.microsoft.com/office/drawing/2010/main" w="4127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r>
                  <a:rPr lang="en-US" sz="1400" b="1">
                    <a:latin typeface="Tahoma"/>
                    <a:cs typeface="Tahoma"/>
                  </a:rPr>
                  <a:t># Answer RRs</a:t>
                </a:r>
              </a:p>
            </p:txBody>
          </p:sp>
        </p:grpSp>
      </p:grpSp>
      <p:grpSp>
        <p:nvGrpSpPr>
          <p:cNvPr id="1185828" name="Group 36"/>
          <p:cNvGrpSpPr>
            <a:grpSpLocks/>
          </p:cNvGrpSpPr>
          <p:nvPr/>
        </p:nvGrpSpPr>
        <p:grpSpPr bwMode="auto">
          <a:xfrm>
            <a:off x="6400800" y="2667000"/>
            <a:ext cx="3500438" cy="381000"/>
            <a:chOff x="3168" y="2352"/>
            <a:chExt cx="2205" cy="240"/>
          </a:xfrm>
        </p:grpSpPr>
        <p:grpSp>
          <p:nvGrpSpPr>
            <p:cNvPr id="1185829" name="Group 37"/>
            <p:cNvGrpSpPr>
              <a:grpSpLocks/>
            </p:cNvGrpSpPr>
            <p:nvPr/>
          </p:nvGrpSpPr>
          <p:grpSpPr bwMode="auto">
            <a:xfrm>
              <a:off x="3168" y="2352"/>
              <a:ext cx="1100" cy="240"/>
              <a:chOff x="3168" y="3600"/>
              <a:chExt cx="2208" cy="336"/>
            </a:xfrm>
          </p:grpSpPr>
          <p:sp>
            <p:nvSpPr>
              <p:cNvPr id="1185830" name="Rectangle 38"/>
              <p:cNvSpPr>
                <a:spLocks noChangeArrowheads="1"/>
              </p:cNvSpPr>
              <p:nvPr/>
            </p:nvSpPr>
            <p:spPr bwMode="auto">
              <a:xfrm>
                <a:off x="3168" y="3600"/>
                <a:ext cx="2208" cy="336"/>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latin typeface="Tahoma"/>
                  <a:cs typeface="Tahoma"/>
                </a:endParaRPr>
              </a:p>
            </p:txBody>
          </p:sp>
          <p:sp>
            <p:nvSpPr>
              <p:cNvPr id="1185831" name="Text Box 39"/>
              <p:cNvSpPr txBox="1">
                <a:spLocks noChangeArrowheads="1"/>
              </p:cNvSpPr>
              <p:nvPr/>
            </p:nvSpPr>
            <p:spPr bwMode="auto">
              <a:xfrm>
                <a:off x="3827" y="3648"/>
                <a:ext cx="907"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r>
                  <a:rPr lang="en-US" sz="1400" i="1" dirty="0">
                    <a:latin typeface="Tahoma"/>
                    <a:cs typeface="Tahoma"/>
                  </a:rPr>
                  <a:t>16 bits</a:t>
                </a:r>
              </a:p>
            </p:txBody>
          </p:sp>
        </p:grpSp>
        <p:grpSp>
          <p:nvGrpSpPr>
            <p:cNvPr id="1185832" name="Group 40"/>
            <p:cNvGrpSpPr>
              <a:grpSpLocks/>
            </p:cNvGrpSpPr>
            <p:nvPr/>
          </p:nvGrpSpPr>
          <p:grpSpPr bwMode="auto">
            <a:xfrm>
              <a:off x="4273" y="2352"/>
              <a:ext cx="1100" cy="240"/>
              <a:chOff x="3168" y="3600"/>
              <a:chExt cx="2208" cy="336"/>
            </a:xfrm>
          </p:grpSpPr>
          <p:sp>
            <p:nvSpPr>
              <p:cNvPr id="1185833" name="Rectangle 41"/>
              <p:cNvSpPr>
                <a:spLocks noChangeArrowheads="1"/>
              </p:cNvSpPr>
              <p:nvPr/>
            </p:nvSpPr>
            <p:spPr bwMode="auto">
              <a:xfrm>
                <a:off x="3168" y="3600"/>
                <a:ext cx="2208" cy="336"/>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latin typeface="Tahoma"/>
                  <a:cs typeface="Tahoma"/>
                </a:endParaRPr>
              </a:p>
            </p:txBody>
          </p:sp>
          <p:sp>
            <p:nvSpPr>
              <p:cNvPr id="1185834" name="Text Box 42"/>
              <p:cNvSpPr txBox="1">
                <a:spLocks noChangeArrowheads="1"/>
              </p:cNvSpPr>
              <p:nvPr/>
            </p:nvSpPr>
            <p:spPr bwMode="auto">
              <a:xfrm>
                <a:off x="3831" y="3648"/>
                <a:ext cx="907"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r>
                  <a:rPr lang="en-US" sz="1400" i="1" dirty="0">
                    <a:latin typeface="Tahoma"/>
                    <a:cs typeface="Tahoma"/>
                  </a:rPr>
                  <a:t>16 bits</a:t>
                </a:r>
              </a:p>
            </p:txBody>
          </p:sp>
        </p:grpSp>
      </p:grpSp>
      <p:sp>
        <p:nvSpPr>
          <p:cNvPr id="4" name="Footer Placeholder 3"/>
          <p:cNvSpPr>
            <a:spLocks noGrp="1"/>
          </p:cNvSpPr>
          <p:nvPr>
            <p:ph type="ftr" sz="quarter" idx="11"/>
          </p:nvPr>
        </p:nvSpPr>
        <p:spPr/>
        <p:txBody>
          <a:bodyPr/>
          <a:lstStyle/>
          <a:p>
            <a:r>
              <a:rPr lang="en-US"/>
              <a:t>Marco Canini, © 2020</a:t>
            </a:r>
          </a:p>
        </p:txBody>
      </p:sp>
    </p:spTree>
    <p:extLst>
      <p:ext uri="{BB962C8B-B14F-4D97-AF65-F5344CB8AC3E}">
        <p14:creationId xmlns:p14="http://schemas.microsoft.com/office/powerpoint/2010/main" val="694014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579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85796">
                                            <p:txEl>
                                              <p:pRg st="1" end="1"/>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579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85796">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57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79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Flow</a:t>
            </a:r>
          </a:p>
        </p:txBody>
      </p:sp>
      <p:sp>
        <p:nvSpPr>
          <p:cNvPr id="7" name="Rectangle 6"/>
          <p:cNvSpPr/>
          <p:nvPr/>
        </p:nvSpPr>
        <p:spPr>
          <a:xfrm>
            <a:off x="1905000" y="2057400"/>
            <a:ext cx="1371600" cy="422031"/>
          </a:xfrm>
          <a:prstGeom prst="rect">
            <a:avLst/>
          </a:prstGeom>
          <a:solidFill>
            <a:srgbClr val="0000FF">
              <a:alpha val="29000"/>
            </a:srgbClr>
          </a:solidFill>
          <a:ln w="2857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Tahoma"/>
                <a:cs typeface="Tahoma"/>
              </a:rPr>
              <a:t>Application</a:t>
            </a:r>
          </a:p>
        </p:txBody>
      </p:sp>
      <p:sp>
        <p:nvSpPr>
          <p:cNvPr id="8" name="Rectangle 7"/>
          <p:cNvSpPr/>
          <p:nvPr/>
        </p:nvSpPr>
        <p:spPr>
          <a:xfrm>
            <a:off x="1905000" y="2971800"/>
            <a:ext cx="1371600" cy="422031"/>
          </a:xfrm>
          <a:prstGeom prst="rect">
            <a:avLst/>
          </a:prstGeom>
          <a:solidFill>
            <a:srgbClr val="9775A7">
              <a:alpha val="50000"/>
            </a:srgbClr>
          </a:solidFill>
          <a:ln w="2857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Tahoma"/>
                <a:cs typeface="Tahoma"/>
              </a:rPr>
              <a:t>Transport</a:t>
            </a:r>
          </a:p>
        </p:txBody>
      </p:sp>
      <p:sp>
        <p:nvSpPr>
          <p:cNvPr id="9" name="Rectangle 8"/>
          <p:cNvSpPr/>
          <p:nvPr/>
        </p:nvSpPr>
        <p:spPr>
          <a:xfrm>
            <a:off x="1905000" y="3886200"/>
            <a:ext cx="1371600" cy="422031"/>
          </a:xfrm>
          <a:prstGeom prst="rect">
            <a:avLst/>
          </a:prstGeom>
          <a:solidFill>
            <a:srgbClr val="663366">
              <a:alpha val="50000"/>
            </a:srgbClr>
          </a:solidFill>
          <a:ln w="2857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Tahoma"/>
                <a:cs typeface="Tahoma"/>
              </a:rPr>
              <a:t>Internet</a:t>
            </a:r>
          </a:p>
        </p:txBody>
      </p:sp>
      <p:sp>
        <p:nvSpPr>
          <p:cNvPr id="10" name="Rectangle 9"/>
          <p:cNvSpPr/>
          <p:nvPr/>
        </p:nvSpPr>
        <p:spPr>
          <a:xfrm>
            <a:off x="1905000" y="4800601"/>
            <a:ext cx="1371600" cy="422031"/>
          </a:xfrm>
          <a:prstGeom prst="rect">
            <a:avLst/>
          </a:prstGeom>
          <a:solidFill>
            <a:srgbClr val="FF0000">
              <a:alpha val="50000"/>
            </a:srgbClr>
          </a:solidFill>
          <a:ln w="2857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Tahoma"/>
                <a:cs typeface="Tahoma"/>
              </a:rPr>
              <a:t>Link</a:t>
            </a:r>
          </a:p>
        </p:txBody>
      </p:sp>
      <p:cxnSp>
        <p:nvCxnSpPr>
          <p:cNvPr id="12" name="Straight Arrow Connector 11"/>
          <p:cNvCxnSpPr>
            <a:stCxn id="7" idx="2"/>
            <a:endCxn id="8" idx="0"/>
          </p:cNvCxnSpPr>
          <p:nvPr/>
        </p:nvCxnSpPr>
        <p:spPr>
          <a:xfrm>
            <a:off x="2590800" y="2479431"/>
            <a:ext cx="0" cy="492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2"/>
            <a:endCxn id="9" idx="0"/>
          </p:cNvCxnSpPr>
          <p:nvPr/>
        </p:nvCxnSpPr>
        <p:spPr>
          <a:xfrm>
            <a:off x="2590800" y="3393831"/>
            <a:ext cx="0" cy="492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2"/>
            <a:endCxn id="10" idx="0"/>
          </p:cNvCxnSpPr>
          <p:nvPr/>
        </p:nvCxnSpPr>
        <p:spPr>
          <a:xfrm>
            <a:off x="2590800" y="4308230"/>
            <a:ext cx="0" cy="492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Cloud 21"/>
          <p:cNvSpPr/>
          <p:nvPr/>
        </p:nvSpPr>
        <p:spPr>
          <a:xfrm>
            <a:off x="2819400" y="5410200"/>
            <a:ext cx="1447800" cy="990600"/>
          </a:xfrm>
          <a:prstGeom prst="cloud">
            <a:avLst/>
          </a:prstGeom>
          <a:ln w="28575" cmpd="sng">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t>Ethernet</a:t>
            </a:r>
          </a:p>
        </p:txBody>
      </p:sp>
      <p:cxnSp>
        <p:nvCxnSpPr>
          <p:cNvPr id="24" name="Elbow Connector 23"/>
          <p:cNvCxnSpPr>
            <a:stCxn id="10" idx="2"/>
            <a:endCxn id="22" idx="2"/>
          </p:cNvCxnSpPr>
          <p:nvPr/>
        </p:nvCxnSpPr>
        <p:spPr>
          <a:xfrm rot="16200000" flipH="1">
            <a:off x="2365912" y="5447520"/>
            <a:ext cx="682869" cy="23309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4038600" y="3886201"/>
            <a:ext cx="1371600" cy="422031"/>
          </a:xfrm>
          <a:prstGeom prst="rect">
            <a:avLst/>
          </a:prstGeom>
          <a:solidFill>
            <a:srgbClr val="663366">
              <a:alpha val="50000"/>
            </a:srgbClr>
          </a:solidFill>
          <a:ln w="2857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Tahoma"/>
                <a:cs typeface="Tahoma"/>
              </a:rPr>
              <a:t>Internet</a:t>
            </a:r>
          </a:p>
        </p:txBody>
      </p:sp>
      <p:sp>
        <p:nvSpPr>
          <p:cNvPr id="26" name="Rectangle 25"/>
          <p:cNvSpPr/>
          <p:nvPr/>
        </p:nvSpPr>
        <p:spPr>
          <a:xfrm>
            <a:off x="4038600" y="4800602"/>
            <a:ext cx="1371600" cy="422031"/>
          </a:xfrm>
          <a:prstGeom prst="rect">
            <a:avLst/>
          </a:prstGeom>
          <a:solidFill>
            <a:srgbClr val="FF0000">
              <a:alpha val="50000"/>
            </a:srgbClr>
          </a:solidFill>
          <a:ln w="2857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Tahoma"/>
                <a:cs typeface="Tahoma"/>
              </a:rPr>
              <a:t>Link</a:t>
            </a:r>
          </a:p>
        </p:txBody>
      </p:sp>
      <p:cxnSp>
        <p:nvCxnSpPr>
          <p:cNvPr id="27" name="Straight Arrow Connector 26"/>
          <p:cNvCxnSpPr/>
          <p:nvPr/>
        </p:nvCxnSpPr>
        <p:spPr>
          <a:xfrm>
            <a:off x="5181600" y="4267200"/>
            <a:ext cx="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2" idx="0"/>
          </p:cNvCxnSpPr>
          <p:nvPr/>
        </p:nvCxnSpPr>
        <p:spPr>
          <a:xfrm flipV="1">
            <a:off x="4265994" y="5181600"/>
            <a:ext cx="1206" cy="723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Cloud 36"/>
          <p:cNvSpPr/>
          <p:nvPr/>
        </p:nvSpPr>
        <p:spPr>
          <a:xfrm>
            <a:off x="5181600" y="5410200"/>
            <a:ext cx="1447800" cy="990600"/>
          </a:xfrm>
          <a:prstGeom prst="cloud">
            <a:avLst/>
          </a:prstGeom>
          <a:ln w="28575" cmpd="sng">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t>Fiber</a:t>
            </a:r>
          </a:p>
        </p:txBody>
      </p:sp>
      <p:cxnSp>
        <p:nvCxnSpPr>
          <p:cNvPr id="38" name="Straight Arrow Connector 37"/>
          <p:cNvCxnSpPr>
            <a:stCxn id="37" idx="2"/>
          </p:cNvCxnSpPr>
          <p:nvPr/>
        </p:nvCxnSpPr>
        <p:spPr>
          <a:xfrm flipH="1" flipV="1">
            <a:off x="5181601" y="5181600"/>
            <a:ext cx="4491" cy="723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4267200" y="4267200"/>
            <a:ext cx="0" cy="571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6400800" y="3886201"/>
            <a:ext cx="1371600" cy="422031"/>
          </a:xfrm>
          <a:prstGeom prst="rect">
            <a:avLst/>
          </a:prstGeom>
          <a:solidFill>
            <a:srgbClr val="663366">
              <a:alpha val="50000"/>
            </a:srgbClr>
          </a:solidFill>
          <a:ln w="2857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Tahoma"/>
                <a:cs typeface="Tahoma"/>
              </a:rPr>
              <a:t>Internet</a:t>
            </a:r>
          </a:p>
        </p:txBody>
      </p:sp>
      <p:sp>
        <p:nvSpPr>
          <p:cNvPr id="47" name="Rectangle 46"/>
          <p:cNvSpPr/>
          <p:nvPr/>
        </p:nvSpPr>
        <p:spPr>
          <a:xfrm>
            <a:off x="6400800" y="4800602"/>
            <a:ext cx="1371600" cy="422031"/>
          </a:xfrm>
          <a:prstGeom prst="rect">
            <a:avLst/>
          </a:prstGeom>
          <a:solidFill>
            <a:srgbClr val="FF0000">
              <a:alpha val="50000"/>
            </a:srgbClr>
          </a:solidFill>
          <a:ln w="2857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Tahoma"/>
                <a:cs typeface="Tahoma"/>
              </a:rPr>
              <a:t>Link</a:t>
            </a:r>
          </a:p>
        </p:txBody>
      </p:sp>
      <p:cxnSp>
        <p:nvCxnSpPr>
          <p:cNvPr id="48" name="Straight Arrow Connector 47"/>
          <p:cNvCxnSpPr/>
          <p:nvPr/>
        </p:nvCxnSpPr>
        <p:spPr>
          <a:xfrm>
            <a:off x="7543800" y="4267200"/>
            <a:ext cx="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6628194" y="5181600"/>
            <a:ext cx="1206" cy="723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Cloud 49"/>
          <p:cNvSpPr/>
          <p:nvPr/>
        </p:nvSpPr>
        <p:spPr>
          <a:xfrm>
            <a:off x="7543800" y="5410200"/>
            <a:ext cx="1447800" cy="990600"/>
          </a:xfrm>
          <a:prstGeom prst="cloud">
            <a:avLst/>
          </a:prstGeom>
          <a:ln w="28575" cmpd="sng">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t>Ethernet</a:t>
            </a:r>
          </a:p>
        </p:txBody>
      </p:sp>
      <p:cxnSp>
        <p:nvCxnSpPr>
          <p:cNvPr id="51" name="Straight Arrow Connector 50"/>
          <p:cNvCxnSpPr>
            <a:stCxn id="50" idx="2"/>
          </p:cNvCxnSpPr>
          <p:nvPr/>
        </p:nvCxnSpPr>
        <p:spPr>
          <a:xfrm flipH="1" flipV="1">
            <a:off x="7543801" y="5181600"/>
            <a:ext cx="4491" cy="723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6629400" y="4267200"/>
            <a:ext cx="0" cy="571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8534400" y="2057401"/>
            <a:ext cx="1371600" cy="422031"/>
          </a:xfrm>
          <a:prstGeom prst="rect">
            <a:avLst/>
          </a:prstGeom>
          <a:solidFill>
            <a:srgbClr val="0000FF">
              <a:alpha val="29000"/>
            </a:srgbClr>
          </a:solidFill>
          <a:ln w="2857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Tahoma"/>
                <a:cs typeface="Tahoma"/>
              </a:rPr>
              <a:t>Application</a:t>
            </a:r>
          </a:p>
        </p:txBody>
      </p:sp>
      <p:sp>
        <p:nvSpPr>
          <p:cNvPr id="54" name="Rectangle 53"/>
          <p:cNvSpPr/>
          <p:nvPr/>
        </p:nvSpPr>
        <p:spPr>
          <a:xfrm>
            <a:off x="8534400" y="2971801"/>
            <a:ext cx="1371600" cy="422031"/>
          </a:xfrm>
          <a:prstGeom prst="rect">
            <a:avLst/>
          </a:prstGeom>
          <a:solidFill>
            <a:srgbClr val="9775A7">
              <a:alpha val="50000"/>
            </a:srgbClr>
          </a:solidFill>
          <a:ln w="2857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Tahoma"/>
                <a:cs typeface="Tahoma"/>
              </a:rPr>
              <a:t>Transport</a:t>
            </a:r>
          </a:p>
        </p:txBody>
      </p:sp>
      <p:sp>
        <p:nvSpPr>
          <p:cNvPr id="55" name="Rectangle 54"/>
          <p:cNvSpPr/>
          <p:nvPr/>
        </p:nvSpPr>
        <p:spPr>
          <a:xfrm>
            <a:off x="8534400" y="3886201"/>
            <a:ext cx="1371600" cy="422031"/>
          </a:xfrm>
          <a:prstGeom prst="rect">
            <a:avLst/>
          </a:prstGeom>
          <a:solidFill>
            <a:srgbClr val="663366">
              <a:alpha val="50000"/>
            </a:srgbClr>
          </a:solidFill>
          <a:ln w="2857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Tahoma"/>
                <a:cs typeface="Tahoma"/>
              </a:rPr>
              <a:t>Internet</a:t>
            </a:r>
          </a:p>
        </p:txBody>
      </p:sp>
      <p:sp>
        <p:nvSpPr>
          <p:cNvPr id="56" name="Rectangle 55"/>
          <p:cNvSpPr/>
          <p:nvPr/>
        </p:nvSpPr>
        <p:spPr>
          <a:xfrm>
            <a:off x="8534400" y="4800602"/>
            <a:ext cx="1371600" cy="422031"/>
          </a:xfrm>
          <a:prstGeom prst="rect">
            <a:avLst/>
          </a:prstGeom>
          <a:solidFill>
            <a:srgbClr val="FF0000">
              <a:alpha val="50000"/>
            </a:srgbClr>
          </a:solidFill>
          <a:ln w="28575"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Tahoma"/>
                <a:cs typeface="Tahoma"/>
              </a:rPr>
              <a:t>Link</a:t>
            </a:r>
          </a:p>
        </p:txBody>
      </p:sp>
      <p:cxnSp>
        <p:nvCxnSpPr>
          <p:cNvPr id="57" name="Straight Arrow Connector 56"/>
          <p:cNvCxnSpPr>
            <a:stCxn id="53" idx="2"/>
            <a:endCxn id="54" idx="0"/>
          </p:cNvCxnSpPr>
          <p:nvPr/>
        </p:nvCxnSpPr>
        <p:spPr>
          <a:xfrm>
            <a:off x="9220200" y="2479432"/>
            <a:ext cx="0" cy="492369"/>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4" idx="2"/>
            <a:endCxn id="55" idx="0"/>
          </p:cNvCxnSpPr>
          <p:nvPr/>
        </p:nvCxnSpPr>
        <p:spPr>
          <a:xfrm>
            <a:off x="9220200" y="3393832"/>
            <a:ext cx="0" cy="492369"/>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5" idx="2"/>
            <a:endCxn id="56" idx="0"/>
          </p:cNvCxnSpPr>
          <p:nvPr/>
        </p:nvCxnSpPr>
        <p:spPr>
          <a:xfrm>
            <a:off x="9220200" y="4308231"/>
            <a:ext cx="0" cy="49237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56" idx="2"/>
            <a:endCxn id="50" idx="0"/>
          </p:cNvCxnSpPr>
          <p:nvPr/>
        </p:nvCxnSpPr>
        <p:spPr>
          <a:xfrm rot="5400000">
            <a:off x="8763863" y="5449163"/>
            <a:ext cx="682868" cy="229806"/>
          </a:xfrm>
          <a:prstGeom prst="bentConnector2">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7" idx="3"/>
            <a:endCxn id="53" idx="1"/>
          </p:cNvCxnSpPr>
          <p:nvPr/>
        </p:nvCxnSpPr>
        <p:spPr>
          <a:xfrm>
            <a:off x="3276600" y="2268416"/>
            <a:ext cx="5257800" cy="1"/>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8" idx="3"/>
            <a:endCxn id="54" idx="1"/>
          </p:cNvCxnSpPr>
          <p:nvPr/>
        </p:nvCxnSpPr>
        <p:spPr>
          <a:xfrm>
            <a:off x="3276600" y="3182816"/>
            <a:ext cx="5257800" cy="1"/>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4724400" y="1828800"/>
            <a:ext cx="2386816" cy="369332"/>
          </a:xfrm>
          <a:prstGeom prst="rect">
            <a:avLst/>
          </a:prstGeom>
          <a:noFill/>
        </p:spPr>
        <p:txBody>
          <a:bodyPr wrap="none" rtlCol="0">
            <a:spAutoFit/>
          </a:bodyPr>
          <a:lstStyle/>
          <a:p>
            <a:pPr algn="ctr"/>
            <a:r>
              <a:rPr lang="en-US" dirty="0"/>
              <a:t>process-to-process</a:t>
            </a:r>
          </a:p>
        </p:txBody>
      </p:sp>
      <p:sp>
        <p:nvSpPr>
          <p:cNvPr id="69" name="TextBox 68"/>
          <p:cNvSpPr txBox="1"/>
          <p:nvPr/>
        </p:nvSpPr>
        <p:spPr>
          <a:xfrm>
            <a:off x="5109989" y="2743200"/>
            <a:ext cx="1615647" cy="369332"/>
          </a:xfrm>
          <a:prstGeom prst="rect">
            <a:avLst/>
          </a:prstGeom>
          <a:noFill/>
        </p:spPr>
        <p:txBody>
          <a:bodyPr wrap="none" rtlCol="0">
            <a:spAutoFit/>
          </a:bodyPr>
          <a:lstStyle/>
          <a:p>
            <a:pPr algn="ctr"/>
            <a:r>
              <a:rPr lang="en-US" dirty="0"/>
              <a:t>host-to-host</a:t>
            </a:r>
          </a:p>
        </p:txBody>
      </p:sp>
      <p:sp>
        <p:nvSpPr>
          <p:cNvPr id="11" name="Footer Placeholder 10"/>
          <p:cNvSpPr>
            <a:spLocks noGrp="1"/>
          </p:cNvSpPr>
          <p:nvPr>
            <p:ph type="ftr" sz="quarter" idx="11"/>
          </p:nvPr>
        </p:nvSpPr>
        <p:spPr/>
        <p:txBody>
          <a:bodyPr/>
          <a:lstStyle/>
          <a:p>
            <a:r>
              <a:rPr lang="en-US"/>
              <a:t>Marco Canini, © 2020</a:t>
            </a:r>
          </a:p>
        </p:txBody>
      </p:sp>
      <p:sp>
        <p:nvSpPr>
          <p:cNvPr id="14" name="Slide Number Placeholder 13"/>
          <p:cNvSpPr>
            <a:spLocks noGrp="1"/>
          </p:cNvSpPr>
          <p:nvPr>
            <p:ph type="sldNum" sz="quarter" idx="12"/>
          </p:nvPr>
        </p:nvSpPr>
        <p:spPr/>
        <p:txBody>
          <a:bodyPr/>
          <a:lstStyle/>
          <a:p>
            <a:fld id="{E1AEAC84-D1C9-0441-9C6D-2A786F1B0818}" type="slidenum">
              <a:rPr lang="en-US" smtClean="0"/>
              <a:pPr/>
              <a:t>6</a:t>
            </a:fld>
            <a:endParaRPr lang="en-US"/>
          </a:p>
        </p:txBody>
      </p:sp>
    </p:spTree>
    <p:extLst>
      <p:ext uri="{BB962C8B-B14F-4D97-AF65-F5344CB8AC3E}">
        <p14:creationId xmlns:p14="http://schemas.microsoft.com/office/powerpoint/2010/main" val="2912005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DNS Vulnerabilities</a:t>
            </a:r>
          </a:p>
        </p:txBody>
      </p:sp>
      <p:sp>
        <p:nvSpPr>
          <p:cNvPr id="52227" name="Rectangle 3" descr="Rectangle: Click to edit Master text styles&#10;Second level&#10;Third level&#10;Fourth level&#10;Fifth level"/>
          <p:cNvSpPr>
            <a:spLocks noGrp="1" noChangeArrowheads="1"/>
          </p:cNvSpPr>
          <p:nvPr>
            <p:ph idx="1"/>
          </p:nvPr>
        </p:nvSpPr>
        <p:spPr/>
        <p:txBody>
          <a:bodyPr/>
          <a:lstStyle/>
          <a:p>
            <a:pPr eaLnBrk="1" hangingPunct="1">
              <a:lnSpc>
                <a:spcPct val="90000"/>
              </a:lnSpc>
            </a:pPr>
            <a:r>
              <a:rPr lang="en-US" sz="2400" dirty="0">
                <a:latin typeface="Tahoma" charset="0"/>
                <a:ea typeface="ＭＳ Ｐゴシック" charset="0"/>
                <a:cs typeface="ＭＳ Ｐゴシック" charset="0"/>
              </a:rPr>
              <a:t>Users/hosts trust the host-address mapping provided by DNS:</a:t>
            </a:r>
          </a:p>
          <a:p>
            <a:pPr lvl="1" eaLnBrk="1" hangingPunct="1">
              <a:lnSpc>
                <a:spcPct val="90000"/>
              </a:lnSpc>
            </a:pPr>
            <a:r>
              <a:rPr lang="en-US" dirty="0">
                <a:latin typeface="Tahoma" charset="0"/>
                <a:ea typeface="ＭＳ Ｐゴシック" charset="0"/>
              </a:rPr>
              <a:t>Used as basis for many security policies:</a:t>
            </a:r>
          </a:p>
          <a:p>
            <a:pPr lvl="1" eaLnBrk="1" hangingPunct="1">
              <a:lnSpc>
                <a:spcPct val="90000"/>
              </a:lnSpc>
              <a:buFont typeface="Wingdings" charset="0"/>
              <a:buNone/>
            </a:pPr>
            <a:r>
              <a:rPr lang="en-US" dirty="0">
                <a:latin typeface="Tahoma" charset="0"/>
                <a:ea typeface="ＭＳ Ｐゴシック" charset="0"/>
              </a:rPr>
              <a:t>		Browser same origin policy,     URL address bar</a:t>
            </a:r>
          </a:p>
          <a:p>
            <a:pPr lvl="1" eaLnBrk="1" hangingPunct="1">
              <a:lnSpc>
                <a:spcPct val="90000"/>
              </a:lnSpc>
              <a:buFont typeface="Wingdings" charset="0"/>
              <a:buNone/>
            </a:pPr>
            <a:endParaRPr lang="en-US" dirty="0">
              <a:latin typeface="Tahoma" charset="0"/>
              <a:ea typeface="ＭＳ Ｐゴシック" charset="0"/>
            </a:endParaRPr>
          </a:p>
          <a:p>
            <a:pPr eaLnBrk="1" hangingPunct="1">
              <a:lnSpc>
                <a:spcPct val="90000"/>
              </a:lnSpc>
            </a:pPr>
            <a:r>
              <a:rPr lang="en-US" sz="2400" dirty="0">
                <a:latin typeface="Tahoma" charset="0"/>
                <a:ea typeface="ＭＳ Ｐゴシック" charset="0"/>
                <a:cs typeface="ＭＳ Ｐゴシック" charset="0"/>
              </a:rPr>
              <a:t>Obvious problems </a:t>
            </a:r>
          </a:p>
          <a:p>
            <a:pPr lvl="1">
              <a:lnSpc>
                <a:spcPct val="90000"/>
              </a:lnSpc>
              <a:spcBef>
                <a:spcPts val="1680"/>
              </a:spcBef>
            </a:pPr>
            <a:r>
              <a:rPr lang="en-US" dirty="0">
                <a:latin typeface="Tahoma" charset="0"/>
                <a:ea typeface="ＭＳ Ｐゴシック" charset="0"/>
              </a:rPr>
              <a:t>Interception of requests or compromise of DNS servers can result in incorrect or malicious responses</a:t>
            </a:r>
          </a:p>
          <a:p>
            <a:pPr lvl="2" eaLnBrk="1" hangingPunct="1">
              <a:lnSpc>
                <a:spcPct val="90000"/>
              </a:lnSpc>
            </a:pPr>
            <a:r>
              <a:rPr lang="en-US" dirty="0">
                <a:latin typeface="Tahoma" charset="0"/>
                <a:ea typeface="ＭＳ Ｐゴシック" charset="0"/>
              </a:rPr>
              <a:t>e.g.:   malicious access point in a cafe</a:t>
            </a:r>
          </a:p>
          <a:p>
            <a:pPr lvl="1">
              <a:lnSpc>
                <a:spcPct val="90000"/>
              </a:lnSpc>
              <a:spcBef>
                <a:spcPts val="1680"/>
              </a:spcBef>
            </a:pPr>
            <a:r>
              <a:rPr lang="en-US" dirty="0">
                <a:latin typeface="Tahoma" charset="0"/>
                <a:ea typeface="ＭＳ Ｐゴシック" charset="0"/>
              </a:rPr>
              <a:t>Solution – authenticated requests/responses</a:t>
            </a:r>
          </a:p>
          <a:p>
            <a:pPr lvl="2" eaLnBrk="1" hangingPunct="1">
              <a:lnSpc>
                <a:spcPct val="90000"/>
              </a:lnSpc>
            </a:pPr>
            <a:r>
              <a:rPr lang="en-US" dirty="0">
                <a:latin typeface="Tahoma" charset="0"/>
                <a:ea typeface="ＭＳ Ｐゴシック" charset="0"/>
              </a:rPr>
              <a:t>Provided by </a:t>
            </a:r>
            <a:r>
              <a:rPr lang="en-US" dirty="0" err="1">
                <a:latin typeface="Tahoma" charset="0"/>
                <a:ea typeface="ＭＳ Ｐゴシック" charset="0"/>
              </a:rPr>
              <a:t>DNSsec</a:t>
            </a:r>
            <a:r>
              <a:rPr lang="en-US" dirty="0">
                <a:latin typeface="Tahoma" charset="0"/>
                <a:ea typeface="ＭＳ Ｐゴシック" charset="0"/>
              </a:rPr>
              <a:t>     …    but few use </a:t>
            </a:r>
            <a:r>
              <a:rPr lang="en-US" dirty="0" err="1">
                <a:latin typeface="Tahoma" charset="0"/>
                <a:ea typeface="ＭＳ Ｐゴシック" charset="0"/>
              </a:rPr>
              <a:t>DNSsec</a:t>
            </a:r>
            <a:endParaRPr lang="en-US" dirty="0">
              <a:latin typeface="Tahoma" charset="0"/>
              <a:ea typeface="ＭＳ Ｐゴシック" charset="0"/>
            </a:endParaRP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60</a:t>
            </a:fld>
            <a:endParaRPr lang="en-US"/>
          </a:p>
        </p:txBody>
      </p:sp>
    </p:spTree>
    <p:extLst>
      <p:ext uri="{BB962C8B-B14F-4D97-AF65-F5344CB8AC3E}">
        <p14:creationId xmlns:p14="http://schemas.microsoft.com/office/powerpoint/2010/main" val="77578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DNS cache poisoning  </a:t>
            </a:r>
            <a:r>
              <a:rPr lang="en-US" sz="2400" dirty="0"/>
              <a:t>(a la Kaminsky’08)</a:t>
            </a:r>
            <a:endParaRPr lang="en-US" dirty="0"/>
          </a:p>
        </p:txBody>
      </p:sp>
      <p:sp>
        <p:nvSpPr>
          <p:cNvPr id="53251"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z="2000" dirty="0">
                <a:ea typeface="ＭＳ Ｐゴシック" charset="0"/>
              </a:rPr>
              <a:t>Victim machine visits attacker’s web site,  downloads </a:t>
            </a:r>
            <a:r>
              <a:rPr lang="en-US" sz="2000" dirty="0" err="1">
                <a:ea typeface="ＭＳ Ｐゴシック" charset="0"/>
              </a:rPr>
              <a:t>Javascript</a:t>
            </a:r>
            <a:endParaRPr lang="en-US" sz="2000" dirty="0">
              <a:ea typeface="ＭＳ Ｐゴシック" charset="0"/>
            </a:endParaRPr>
          </a:p>
        </p:txBody>
      </p:sp>
      <p:sp>
        <p:nvSpPr>
          <p:cNvPr id="53252" name="Rectangle 4"/>
          <p:cNvSpPr>
            <a:spLocks noChangeArrowheads="1"/>
          </p:cNvSpPr>
          <p:nvPr/>
        </p:nvSpPr>
        <p:spPr bwMode="auto">
          <a:xfrm>
            <a:off x="1676400" y="2508250"/>
            <a:ext cx="990600" cy="1016000"/>
          </a:xfrm>
          <a:prstGeom prst="rect">
            <a:avLst/>
          </a:prstGeom>
          <a:solidFill>
            <a:schemeClr val="tx2"/>
          </a:solidFill>
          <a:ln w="12700">
            <a:solidFill>
              <a:schemeClr val="tx1"/>
            </a:solidFill>
            <a:round/>
            <a:headEnd/>
            <a:tailEnd type="triangle" w="lg" len="med"/>
          </a:ln>
        </p:spPr>
        <p:txBody>
          <a:bodyPr wrap="none" anchor="ctr"/>
          <a:lstStyle/>
          <a:p>
            <a:pPr algn="ctr"/>
            <a:r>
              <a:rPr lang="en-US" dirty="0">
                <a:solidFill>
                  <a:schemeClr val="bg1"/>
                </a:solidFill>
                <a:latin typeface="Tahoma"/>
                <a:cs typeface="Tahoma"/>
              </a:rPr>
              <a:t>user</a:t>
            </a:r>
          </a:p>
          <a:p>
            <a:pPr algn="ctr"/>
            <a:r>
              <a:rPr lang="en-US" dirty="0">
                <a:solidFill>
                  <a:schemeClr val="bg1"/>
                </a:solidFill>
                <a:latin typeface="Tahoma"/>
                <a:cs typeface="Tahoma"/>
              </a:rPr>
              <a:t>browser</a:t>
            </a:r>
          </a:p>
        </p:txBody>
      </p:sp>
      <p:sp>
        <p:nvSpPr>
          <p:cNvPr id="53253" name="Rectangle 5"/>
          <p:cNvSpPr>
            <a:spLocks noChangeArrowheads="1"/>
          </p:cNvSpPr>
          <p:nvPr/>
        </p:nvSpPr>
        <p:spPr bwMode="auto">
          <a:xfrm>
            <a:off x="4729164" y="2508250"/>
            <a:ext cx="1214437" cy="1219200"/>
          </a:xfrm>
          <a:prstGeom prst="rect">
            <a:avLst/>
          </a:prstGeom>
          <a:solidFill>
            <a:schemeClr val="accent3"/>
          </a:solidFill>
          <a:ln w="12700">
            <a:solidFill>
              <a:schemeClr val="tx1"/>
            </a:solidFill>
            <a:round/>
            <a:headEnd/>
            <a:tailEnd type="triangle" w="lg" len="med"/>
          </a:ln>
        </p:spPr>
        <p:txBody>
          <a:bodyPr wrap="none" anchor="ctr"/>
          <a:lstStyle/>
          <a:p>
            <a:pPr algn="ctr"/>
            <a:r>
              <a:rPr lang="en-US">
                <a:latin typeface="Tahoma"/>
                <a:cs typeface="Tahoma"/>
              </a:rPr>
              <a:t>local</a:t>
            </a:r>
          </a:p>
          <a:p>
            <a:pPr algn="ctr"/>
            <a:r>
              <a:rPr lang="en-US">
                <a:latin typeface="Tahoma"/>
                <a:cs typeface="Tahoma"/>
              </a:rPr>
              <a:t>DNS</a:t>
            </a:r>
          </a:p>
          <a:p>
            <a:pPr algn="ctr"/>
            <a:r>
              <a:rPr lang="en-US">
                <a:latin typeface="Tahoma"/>
                <a:cs typeface="Tahoma"/>
              </a:rPr>
              <a:t>resolver</a:t>
            </a:r>
          </a:p>
        </p:txBody>
      </p:sp>
      <p:cxnSp>
        <p:nvCxnSpPr>
          <p:cNvPr id="53254" name="Straight Arrow Connector 7"/>
          <p:cNvCxnSpPr>
            <a:cxnSpLocks noChangeShapeType="1"/>
          </p:cNvCxnSpPr>
          <p:nvPr/>
        </p:nvCxnSpPr>
        <p:spPr bwMode="auto">
          <a:xfrm>
            <a:off x="2667000" y="2813050"/>
            <a:ext cx="2057400" cy="1588"/>
          </a:xfrm>
          <a:prstGeom prst="straightConnector1">
            <a:avLst/>
          </a:prstGeom>
          <a:noFill/>
          <a:ln w="127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53255" name="TextBox 8"/>
          <p:cNvSpPr txBox="1">
            <a:spLocks noChangeArrowheads="1"/>
          </p:cNvSpPr>
          <p:nvPr/>
        </p:nvSpPr>
        <p:spPr bwMode="auto">
          <a:xfrm>
            <a:off x="2819400" y="2438400"/>
            <a:ext cx="165258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Tahoma"/>
                <a:cs typeface="Tahoma"/>
              </a:rPr>
              <a:t>Query:</a:t>
            </a:r>
          </a:p>
          <a:p>
            <a:pPr eaLnBrk="1" hangingPunct="1"/>
            <a:r>
              <a:rPr lang="en-US" dirty="0">
                <a:latin typeface="Tahoma"/>
                <a:cs typeface="Tahoma"/>
              </a:rPr>
              <a:t>  </a:t>
            </a:r>
            <a:r>
              <a:rPr lang="en-US" dirty="0" err="1">
                <a:latin typeface="Tahoma"/>
                <a:cs typeface="Tahoma"/>
              </a:rPr>
              <a:t>a.bank.com</a:t>
            </a:r>
            <a:endParaRPr lang="en-US" dirty="0">
              <a:latin typeface="Tahoma"/>
              <a:cs typeface="Tahoma"/>
            </a:endParaRPr>
          </a:p>
        </p:txBody>
      </p:sp>
      <p:cxnSp>
        <p:nvCxnSpPr>
          <p:cNvPr id="53256" name="Straight Arrow Connector 11"/>
          <p:cNvCxnSpPr>
            <a:cxnSpLocks noChangeShapeType="1"/>
          </p:cNvCxnSpPr>
          <p:nvPr/>
        </p:nvCxnSpPr>
        <p:spPr bwMode="auto">
          <a:xfrm>
            <a:off x="5943600" y="2660650"/>
            <a:ext cx="2819400" cy="1588"/>
          </a:xfrm>
          <a:prstGeom prst="straightConnector1">
            <a:avLst/>
          </a:prstGeom>
          <a:noFill/>
          <a:ln w="127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53257" name="TextBox 13"/>
          <p:cNvSpPr txBox="1">
            <a:spLocks noChangeArrowheads="1"/>
          </p:cNvSpPr>
          <p:nvPr/>
        </p:nvSpPr>
        <p:spPr bwMode="auto">
          <a:xfrm>
            <a:off x="6324600" y="2286001"/>
            <a:ext cx="14922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latin typeface="Tahoma"/>
                <a:cs typeface="Tahoma"/>
              </a:rPr>
              <a:t>a.bank.com</a:t>
            </a:r>
          </a:p>
          <a:p>
            <a:pPr eaLnBrk="1" hangingPunct="1"/>
            <a:r>
              <a:rPr lang="en-US">
                <a:latin typeface="Tahoma"/>
                <a:cs typeface="Tahoma"/>
              </a:rPr>
              <a:t>QID=x</a:t>
            </a:r>
            <a:r>
              <a:rPr lang="en-US" baseline="-25000">
                <a:latin typeface="Tahoma"/>
                <a:cs typeface="Tahoma"/>
              </a:rPr>
              <a:t>1</a:t>
            </a:r>
          </a:p>
        </p:txBody>
      </p:sp>
      <p:sp>
        <p:nvSpPr>
          <p:cNvPr id="53258" name="Rectangle 17"/>
          <p:cNvSpPr>
            <a:spLocks noChangeArrowheads="1"/>
          </p:cNvSpPr>
          <p:nvPr/>
        </p:nvSpPr>
        <p:spPr bwMode="auto">
          <a:xfrm>
            <a:off x="9372600" y="5334000"/>
            <a:ext cx="990600" cy="838200"/>
          </a:xfrm>
          <a:prstGeom prst="rect">
            <a:avLst/>
          </a:prstGeom>
          <a:solidFill>
            <a:schemeClr val="accent5"/>
          </a:solidFill>
          <a:ln w="12700">
            <a:solidFill>
              <a:schemeClr val="tx1"/>
            </a:solidFill>
            <a:round/>
            <a:headEnd/>
            <a:tailEnd type="triangle" w="lg" len="med"/>
          </a:ln>
        </p:spPr>
        <p:txBody>
          <a:bodyPr wrap="none"/>
          <a:lstStyle/>
          <a:p>
            <a:pPr algn="ctr"/>
            <a:r>
              <a:rPr lang="en-US">
                <a:latin typeface="Tahoma"/>
                <a:cs typeface="Tahoma"/>
              </a:rPr>
              <a:t>attacker</a:t>
            </a:r>
          </a:p>
        </p:txBody>
      </p:sp>
      <p:sp>
        <p:nvSpPr>
          <p:cNvPr id="37904" name="TextBox 25"/>
          <p:cNvSpPr txBox="1">
            <a:spLocks noChangeArrowheads="1"/>
          </p:cNvSpPr>
          <p:nvPr/>
        </p:nvSpPr>
        <p:spPr bwMode="auto">
          <a:xfrm>
            <a:off x="1676400" y="4577838"/>
            <a:ext cx="3429000" cy="111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Tahoma"/>
                <a:cs typeface="Tahoma"/>
              </a:rPr>
              <a:t>attacker wins if  </a:t>
            </a:r>
            <a:r>
              <a:rPr lang="en-US" dirty="0">
                <a:latin typeface="Tahoma"/>
                <a:cs typeface="Tahoma"/>
                <a:sym typeface="Symbol" charset="0"/>
              </a:rPr>
              <a:t>j:  x</a:t>
            </a:r>
            <a:r>
              <a:rPr lang="en-US" sz="2800" baseline="-25000" dirty="0">
                <a:latin typeface="Tahoma"/>
                <a:cs typeface="Tahoma"/>
                <a:sym typeface="Symbol" charset="0"/>
              </a:rPr>
              <a:t>1</a:t>
            </a:r>
            <a:r>
              <a:rPr lang="en-US" dirty="0">
                <a:latin typeface="Tahoma"/>
                <a:cs typeface="Tahoma"/>
                <a:sym typeface="Symbol" charset="0"/>
              </a:rPr>
              <a:t> = </a:t>
            </a:r>
            <a:r>
              <a:rPr lang="en-US" dirty="0" err="1">
                <a:latin typeface="Tahoma"/>
                <a:cs typeface="Tahoma"/>
                <a:sym typeface="Symbol" charset="0"/>
              </a:rPr>
              <a:t>y</a:t>
            </a:r>
            <a:r>
              <a:rPr lang="en-US" sz="2800" baseline="-25000" dirty="0" err="1">
                <a:latin typeface="Tahoma"/>
                <a:cs typeface="Tahoma"/>
                <a:sym typeface="Symbol" charset="0"/>
              </a:rPr>
              <a:t>j</a:t>
            </a:r>
            <a:endParaRPr lang="en-US" sz="2800" baseline="-25000" dirty="0">
              <a:latin typeface="Tahoma"/>
              <a:cs typeface="Tahoma"/>
              <a:sym typeface="Symbol" charset="0"/>
            </a:endParaRPr>
          </a:p>
          <a:p>
            <a:pPr eaLnBrk="1" hangingPunct="1">
              <a:spcBef>
                <a:spcPts val="800"/>
              </a:spcBef>
            </a:pPr>
            <a:r>
              <a:rPr lang="en-US" dirty="0">
                <a:latin typeface="Tahoma"/>
                <a:cs typeface="Tahoma"/>
                <a:sym typeface="Symbol" charset="0"/>
              </a:rPr>
              <a:t>   response is cached and</a:t>
            </a:r>
            <a:br>
              <a:rPr lang="en-US" dirty="0">
                <a:latin typeface="Tahoma"/>
                <a:cs typeface="Tahoma"/>
                <a:sym typeface="Symbol" charset="0"/>
              </a:rPr>
            </a:br>
            <a:r>
              <a:rPr lang="en-US" dirty="0">
                <a:latin typeface="Tahoma"/>
                <a:cs typeface="Tahoma"/>
                <a:sym typeface="Symbol" charset="0"/>
              </a:rPr>
              <a:t>   attacker owns </a:t>
            </a:r>
            <a:r>
              <a:rPr lang="en-US" dirty="0" err="1">
                <a:latin typeface="Tahoma"/>
                <a:cs typeface="Tahoma"/>
                <a:sym typeface="Symbol" charset="0"/>
              </a:rPr>
              <a:t>bank.com</a:t>
            </a:r>
            <a:endParaRPr lang="en-US" dirty="0">
              <a:latin typeface="Tahoma"/>
              <a:cs typeface="Tahoma"/>
              <a:sym typeface="Symbol" charset="0"/>
            </a:endParaRPr>
          </a:p>
        </p:txBody>
      </p:sp>
      <p:sp>
        <p:nvSpPr>
          <p:cNvPr id="53260" name="Rectangle 17"/>
          <p:cNvSpPr>
            <a:spLocks noChangeArrowheads="1"/>
          </p:cNvSpPr>
          <p:nvPr/>
        </p:nvSpPr>
        <p:spPr bwMode="auto">
          <a:xfrm>
            <a:off x="8763000" y="2508250"/>
            <a:ext cx="1600200" cy="838200"/>
          </a:xfrm>
          <a:prstGeom prst="rect">
            <a:avLst/>
          </a:prstGeom>
          <a:solidFill>
            <a:schemeClr val="accent1"/>
          </a:solidFill>
          <a:ln w="12700">
            <a:solidFill>
              <a:schemeClr val="tx1"/>
            </a:solidFill>
            <a:round/>
            <a:headEnd/>
            <a:tailEnd type="triangle" w="lg" len="med"/>
          </a:ln>
        </p:spPr>
        <p:txBody>
          <a:bodyPr wrap="none" anchor="ctr"/>
          <a:lstStyle/>
          <a:p>
            <a:pPr algn="ctr"/>
            <a:r>
              <a:rPr lang="en-US">
                <a:latin typeface="Tahoma"/>
                <a:cs typeface="Tahoma"/>
              </a:rPr>
              <a:t>ns.bank.com</a:t>
            </a:r>
          </a:p>
        </p:txBody>
      </p:sp>
      <p:cxnSp>
        <p:nvCxnSpPr>
          <p:cNvPr id="53261" name="Straight Arrow Connector 22"/>
          <p:cNvCxnSpPr>
            <a:cxnSpLocks noChangeShapeType="1"/>
          </p:cNvCxnSpPr>
          <p:nvPr/>
        </p:nvCxnSpPr>
        <p:spPr bwMode="auto">
          <a:xfrm rot="10800000">
            <a:off x="7543800" y="3201989"/>
            <a:ext cx="1219200" cy="1587"/>
          </a:xfrm>
          <a:prstGeom prst="straightConnector1">
            <a:avLst/>
          </a:prstGeom>
          <a:noFill/>
          <a:ln w="127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53262" name="TextBox 23"/>
          <p:cNvSpPr txBox="1">
            <a:spLocks noChangeArrowheads="1"/>
          </p:cNvSpPr>
          <p:nvPr/>
        </p:nvSpPr>
        <p:spPr bwMode="auto">
          <a:xfrm>
            <a:off x="7772401" y="3124200"/>
            <a:ext cx="9255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latin typeface="Tahoma"/>
                <a:cs typeface="Tahoma"/>
              </a:rPr>
              <a:t>IPaddr</a:t>
            </a:r>
          </a:p>
        </p:txBody>
      </p:sp>
      <p:grpSp>
        <p:nvGrpSpPr>
          <p:cNvPr id="2" name="Group 32"/>
          <p:cNvGrpSpPr>
            <a:grpSpLocks/>
          </p:cNvGrpSpPr>
          <p:nvPr/>
        </p:nvGrpSpPr>
        <p:grpSpPr bwMode="auto">
          <a:xfrm>
            <a:off x="5403850" y="3419476"/>
            <a:ext cx="3968750" cy="2206625"/>
            <a:chOff x="3880340" y="3648039"/>
            <a:chExt cx="3968260" cy="2206499"/>
          </a:xfrm>
        </p:grpSpPr>
        <p:cxnSp>
          <p:nvCxnSpPr>
            <p:cNvPr id="53264" name="Straight Arrow Connector 21"/>
            <p:cNvCxnSpPr>
              <a:cxnSpLocks noChangeShapeType="1"/>
            </p:cNvCxnSpPr>
            <p:nvPr/>
          </p:nvCxnSpPr>
          <p:spPr bwMode="auto">
            <a:xfrm rot="10800000">
              <a:off x="4572000" y="3648039"/>
              <a:ext cx="3276600" cy="1914561"/>
            </a:xfrm>
            <a:prstGeom prst="straightConnector1">
              <a:avLst/>
            </a:prstGeom>
            <a:noFill/>
            <a:ln w="12700">
              <a:solidFill>
                <a:schemeClr val="tx1"/>
              </a:solidFill>
              <a:round/>
              <a:headEnd/>
              <a:tailEnd type="arrow" w="med" len="med"/>
            </a:ln>
            <a:extLst>
              <a:ext uri="{909E8E84-426E-40dd-AFC4-6F175D3DCCD1}">
                <a14:hiddenFill xmlns="" xmlns:a14="http://schemas.microsoft.com/office/drawing/2010/main">
                  <a:noFill/>
                </a14:hiddenFill>
              </a:ext>
            </a:extLst>
          </p:spPr>
        </p:cxnSp>
        <p:grpSp>
          <p:nvGrpSpPr>
            <p:cNvPr id="53265" name="Group 30"/>
            <p:cNvGrpSpPr>
              <a:grpSpLocks/>
            </p:cNvGrpSpPr>
            <p:nvPr/>
          </p:nvGrpSpPr>
          <p:grpSpPr bwMode="auto">
            <a:xfrm>
              <a:off x="3988992" y="4467761"/>
              <a:ext cx="3783408" cy="1323439"/>
              <a:chOff x="3988992" y="4467761"/>
              <a:chExt cx="3783408" cy="1323439"/>
            </a:xfrm>
          </p:grpSpPr>
          <p:sp>
            <p:nvSpPr>
              <p:cNvPr id="53267" name="Rectangle 29"/>
              <p:cNvSpPr>
                <a:spLocks noChangeArrowheads="1"/>
              </p:cNvSpPr>
              <p:nvPr/>
            </p:nvSpPr>
            <p:spPr bwMode="auto">
              <a:xfrm>
                <a:off x="3988992" y="5105400"/>
                <a:ext cx="3783408" cy="685800"/>
              </a:xfrm>
              <a:prstGeom prst="rect">
                <a:avLst/>
              </a:prstGeom>
              <a:solidFill>
                <a:srgbClr val="FFFF00"/>
              </a:solidFill>
              <a:ln>
                <a:noFill/>
              </a:ln>
              <a:extLst>
                <a:ext uri="{91240B29-F687-4f45-9708-019B960494DF}">
                  <a14:hiddenLine xmlns="" xmlns:a14="http://schemas.microsoft.com/office/drawing/2010/main" w="12700">
                    <a:solidFill>
                      <a:srgbClr val="000000"/>
                    </a:solidFill>
                    <a:round/>
                    <a:headEnd/>
                    <a:tailEnd type="triangle" w="lg" len="med"/>
                  </a14:hiddenLine>
                </a:ext>
              </a:extLst>
            </p:spPr>
            <p:txBody>
              <a:bodyPr wrap="none"/>
              <a:lstStyle/>
              <a:p>
                <a:endParaRPr lang="en-US">
                  <a:latin typeface="Tahoma"/>
                  <a:cs typeface="Tahoma"/>
                </a:endParaRPr>
              </a:p>
            </p:txBody>
          </p:sp>
          <p:sp>
            <p:nvSpPr>
              <p:cNvPr id="53268" name="TextBox 24"/>
              <p:cNvSpPr txBox="1">
                <a:spLocks noChangeArrowheads="1"/>
              </p:cNvSpPr>
              <p:nvPr/>
            </p:nvSpPr>
            <p:spPr bwMode="auto">
              <a:xfrm>
                <a:off x="3988992" y="4467761"/>
                <a:ext cx="3783408"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37931725" indent="-37474525" eaLnBrk="0" hangingPunct="0">
                  <a:defRPr sz="2000">
                    <a:solidFill>
                      <a:schemeClr val="tx1"/>
                    </a:solidFill>
                    <a:latin typeface="Tahoma" charset="0"/>
                    <a:ea typeface="ＭＳ Ｐゴシック" charset="0"/>
                  </a:defRPr>
                </a:lvl2pPr>
                <a:lvl3pPr eaLnBrk="0" hangingPunct="0">
                  <a:defRPr sz="2000">
                    <a:solidFill>
                      <a:schemeClr val="tx1"/>
                    </a:solidFill>
                    <a:latin typeface="Tahoma" charset="0"/>
                    <a:ea typeface="ＭＳ Ｐゴシック" charset="0"/>
                  </a:defRPr>
                </a:lvl3pPr>
                <a:lvl4pPr eaLnBrk="0" hangingPunct="0">
                  <a:defRPr sz="2000">
                    <a:solidFill>
                      <a:schemeClr val="tx1"/>
                    </a:solidFill>
                    <a:latin typeface="Tahoma" charset="0"/>
                    <a:ea typeface="ＭＳ Ｐゴシック" charset="0"/>
                  </a:defRPr>
                </a:lvl4pPr>
                <a:lvl5pPr eaLnBrk="0" hangingPunct="0">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latin typeface="Tahoma"/>
                    <a:cs typeface="Tahoma"/>
                  </a:rPr>
                  <a:t>256 responses:</a:t>
                </a:r>
              </a:p>
              <a:p>
                <a:pPr eaLnBrk="1" hangingPunct="1"/>
                <a:r>
                  <a:rPr lang="en-US">
                    <a:latin typeface="Tahoma"/>
                    <a:cs typeface="Tahoma"/>
                  </a:rPr>
                  <a:t>Random QID  y</a:t>
                </a:r>
                <a:r>
                  <a:rPr lang="en-US" baseline="-25000">
                    <a:latin typeface="Tahoma"/>
                    <a:cs typeface="Tahoma"/>
                  </a:rPr>
                  <a:t>1</a:t>
                </a:r>
                <a:r>
                  <a:rPr lang="en-US">
                    <a:latin typeface="Tahoma"/>
                    <a:cs typeface="Tahoma"/>
                  </a:rPr>
                  <a:t>, y</a:t>
                </a:r>
                <a:r>
                  <a:rPr lang="en-US" baseline="-25000">
                    <a:latin typeface="Tahoma"/>
                    <a:cs typeface="Tahoma"/>
                  </a:rPr>
                  <a:t>2</a:t>
                </a:r>
                <a:r>
                  <a:rPr lang="en-US">
                    <a:latin typeface="Tahoma"/>
                    <a:cs typeface="Tahoma"/>
                  </a:rPr>
                  <a:t>, …</a:t>
                </a:r>
              </a:p>
              <a:p>
                <a:pPr eaLnBrk="1" hangingPunct="1"/>
                <a:r>
                  <a:rPr lang="en-US" b="1">
                    <a:latin typeface="Tahoma"/>
                    <a:cs typeface="Tahoma"/>
                  </a:rPr>
                  <a:t>NS  bank.com=ns.bank.com</a:t>
                </a:r>
              </a:p>
              <a:p>
                <a:pPr eaLnBrk="1" hangingPunct="1"/>
                <a:r>
                  <a:rPr lang="en-US" b="1">
                    <a:latin typeface="Tahoma"/>
                    <a:cs typeface="Tahoma"/>
                  </a:rPr>
                  <a:t>A ns.bank.com=</a:t>
                </a:r>
                <a:r>
                  <a:rPr lang="en-US" b="1">
                    <a:solidFill>
                      <a:srgbClr val="FF0000"/>
                    </a:solidFill>
                    <a:latin typeface="Tahoma"/>
                    <a:cs typeface="Tahoma"/>
                  </a:rPr>
                  <a:t>attackerIP</a:t>
                </a:r>
                <a:r>
                  <a:rPr lang="en-US" b="1">
                    <a:latin typeface="Tahoma"/>
                    <a:cs typeface="Tahoma"/>
                  </a:rPr>
                  <a:t> </a:t>
                </a:r>
              </a:p>
            </p:txBody>
          </p:sp>
        </p:grpSp>
        <p:sp>
          <p:nvSpPr>
            <p:cNvPr id="53266" name="Left Bracket 31"/>
            <p:cNvSpPr>
              <a:spLocks/>
            </p:cNvSpPr>
            <p:nvPr/>
          </p:nvSpPr>
          <p:spPr bwMode="auto">
            <a:xfrm>
              <a:off x="3880340" y="4800600"/>
              <a:ext cx="178992" cy="1053938"/>
            </a:xfrm>
            <a:prstGeom prst="leftBracket">
              <a:avLst>
                <a:gd name="adj" fmla="val 8342"/>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a:latin typeface="Tahoma"/>
                <a:cs typeface="Tahoma"/>
              </a:endParaRPr>
            </a:p>
          </p:txBody>
        </p:sp>
      </p:grpSp>
      <p:sp>
        <p:nvSpPr>
          <p:cNvPr id="5" name="Footer Placeholder 4"/>
          <p:cNvSpPr>
            <a:spLocks noGrp="1"/>
          </p:cNvSpPr>
          <p:nvPr>
            <p:ph type="ftr" sz="quarter" idx="11"/>
          </p:nvPr>
        </p:nvSpPr>
        <p:spPr/>
        <p:txBody>
          <a:bodyPr/>
          <a:lstStyle/>
          <a:p>
            <a:r>
              <a:rPr lang="en-US"/>
              <a:t>Marco Canini, © 2020</a:t>
            </a:r>
          </a:p>
        </p:txBody>
      </p:sp>
      <p:sp>
        <p:nvSpPr>
          <p:cNvPr id="6" name="Slide Number Placeholder 5"/>
          <p:cNvSpPr>
            <a:spLocks noGrp="1"/>
          </p:cNvSpPr>
          <p:nvPr>
            <p:ph type="sldNum" sz="quarter" idx="12"/>
          </p:nvPr>
        </p:nvSpPr>
        <p:spPr/>
        <p:txBody>
          <a:bodyPr/>
          <a:lstStyle/>
          <a:p>
            <a:fld id="{EC3CB770-4B24-234B-BCDD-99949A9A3C35}" type="slidenum">
              <a:rPr lang="en-US" smtClean="0"/>
              <a:pPr/>
              <a:t>61</a:t>
            </a:fld>
            <a:endParaRPr lang="en-US"/>
          </a:p>
        </p:txBody>
      </p:sp>
      <p:sp>
        <p:nvSpPr>
          <p:cNvPr id="7" name="TextBox 6">
            <a:extLst>
              <a:ext uri="{FF2B5EF4-FFF2-40B4-BE49-F238E27FC236}">
                <a16:creationId xmlns:a16="http://schemas.microsoft.com/office/drawing/2014/main" id="{325D5CFC-B4B4-5046-9413-EE789CC1985B}"/>
              </a:ext>
            </a:extLst>
          </p:cNvPr>
          <p:cNvSpPr txBox="1"/>
          <p:nvPr/>
        </p:nvSpPr>
        <p:spPr>
          <a:xfrm>
            <a:off x="865962" y="6010752"/>
            <a:ext cx="3602076"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See </a:t>
            </a:r>
            <a:r>
              <a:rPr lang="pt-BR" dirty="0">
                <a:latin typeface="Tahoma" panose="020B0604030504040204" pitchFamily="34" charset="0"/>
                <a:ea typeface="Tahoma" panose="020B0604030504040204" pitchFamily="34" charset="0"/>
                <a:cs typeface="Tahoma" panose="020B0604030504040204" pitchFamily="34" charset="0"/>
                <a:hlinkClick r:id="rId2"/>
              </a:rPr>
              <a:t>https://vimeo.com/17247507</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5500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Defenses</a:t>
            </a:r>
          </a:p>
        </p:txBody>
      </p:sp>
      <p:sp>
        <p:nvSpPr>
          <p:cNvPr id="56323" name="Content Placeholder 2" descr="Rectangle: Click to edit Master text styles&#10;Second level&#10;Third level&#10;Fourth level&#10;Fifth level"/>
          <p:cNvSpPr>
            <a:spLocks noGrp="1"/>
          </p:cNvSpPr>
          <p:nvPr>
            <p:ph idx="1"/>
          </p:nvPr>
        </p:nvSpPr>
        <p:spPr/>
        <p:txBody>
          <a:bodyPr>
            <a:normAutofit/>
          </a:bodyPr>
          <a:lstStyle/>
          <a:p>
            <a:pPr fontAlgn="base">
              <a:spcAft>
                <a:spcPct val="0"/>
              </a:spcAft>
            </a:pPr>
            <a:r>
              <a:rPr lang="en-US" dirty="0"/>
              <a:t>Increase Query ID size.    How?</a:t>
            </a:r>
          </a:p>
          <a:p>
            <a:pPr lvl="1" fontAlgn="base">
              <a:spcAft>
                <a:spcPct val="0"/>
              </a:spcAft>
            </a:pPr>
            <a:r>
              <a:rPr lang="en-US" dirty="0"/>
              <a:t>Changing DNS would be hard, fields are what they are</a:t>
            </a:r>
            <a:endParaRPr lang="en-US" dirty="0">
              <a:latin typeface="Tahoma" charset="0"/>
              <a:ea typeface="ＭＳ Ｐゴシック" charset="0"/>
            </a:endParaRPr>
          </a:p>
          <a:p>
            <a:pPr fontAlgn="base">
              <a:spcAft>
                <a:spcPct val="0"/>
              </a:spcAft>
            </a:pPr>
            <a:r>
              <a:rPr lang="en-US" dirty="0"/>
              <a:t>Randomize client source port, instead of 1 UDP port</a:t>
            </a:r>
          </a:p>
          <a:p>
            <a:pPr lvl="1" fontAlgn="base">
              <a:spcAft>
                <a:spcPct val="0"/>
              </a:spcAft>
            </a:pPr>
            <a:r>
              <a:rPr lang="en-US" dirty="0"/>
              <a:t>Now attack takes several hours</a:t>
            </a:r>
          </a:p>
          <a:p>
            <a:pPr lvl="1" fontAlgn="base">
              <a:spcAft>
                <a:spcPct val="0"/>
              </a:spcAft>
            </a:pPr>
            <a:r>
              <a:rPr lang="en-US" dirty="0">
                <a:latin typeface="Tahoma" charset="0"/>
                <a:ea typeface="ＭＳ Ｐゴシック" charset="0"/>
              </a:rPr>
              <a:t>Microsoft's updated DNS server is said to </a:t>
            </a:r>
            <a:r>
              <a:rPr lang="en-US" dirty="0" err="1">
                <a:latin typeface="Tahoma" charset="0"/>
                <a:ea typeface="ＭＳ Ｐゴシック" charset="0"/>
              </a:rPr>
              <a:t>preallocate</a:t>
            </a:r>
            <a:r>
              <a:rPr lang="en-US" dirty="0">
                <a:latin typeface="Tahoma" charset="0"/>
                <a:ea typeface="ＭＳ Ｐゴシック" charset="0"/>
              </a:rPr>
              <a:t> 2,500 UDP ports</a:t>
            </a:r>
          </a:p>
          <a:p>
            <a:pPr lvl="1" fontAlgn="base">
              <a:spcAft>
                <a:spcPct val="0"/>
              </a:spcAft>
            </a:pPr>
            <a:r>
              <a:rPr lang="en-US" dirty="0">
                <a:latin typeface="Tahoma" charset="0"/>
                <a:ea typeface="ＭＳ Ｐゴシック" charset="0"/>
              </a:rPr>
              <a:t>2</a:t>
            </a:r>
            <a:r>
              <a:rPr lang="en-US" baseline="30000" dirty="0">
                <a:latin typeface="Tahoma" charset="0"/>
                <a:ea typeface="ＭＳ Ｐゴシック" charset="0"/>
              </a:rPr>
              <a:t>16</a:t>
            </a:r>
            <a:r>
              <a:rPr lang="en-US" dirty="0">
                <a:latin typeface="Tahoma" charset="0"/>
                <a:ea typeface="ＭＳ Ｐゴシック" charset="0"/>
              </a:rPr>
              <a:t> + 2</a:t>
            </a:r>
            <a:r>
              <a:rPr lang="en-US" baseline="30000" dirty="0">
                <a:latin typeface="Tahoma" charset="0"/>
                <a:ea typeface="ＭＳ Ｐゴシック" charset="0"/>
              </a:rPr>
              <a:t>11</a:t>
            </a:r>
            <a:r>
              <a:rPr lang="en-US" dirty="0">
                <a:latin typeface="Tahoma" charset="0"/>
                <a:ea typeface="ＭＳ Ｐゴシック" charset="0"/>
              </a:rPr>
              <a:t> = 2</a:t>
            </a:r>
            <a:r>
              <a:rPr lang="en-US" baseline="30000" dirty="0">
                <a:latin typeface="Tahoma" charset="0"/>
                <a:ea typeface="ＭＳ Ｐゴシック" charset="0"/>
              </a:rPr>
              <a:t>27</a:t>
            </a:r>
            <a:r>
              <a:rPr lang="en-US" dirty="0">
                <a:latin typeface="Tahoma" charset="0"/>
                <a:ea typeface="ＭＳ Ｐゴシック" charset="0"/>
              </a:rPr>
              <a:t> = </a:t>
            </a:r>
            <a:r>
              <a:rPr lang="en-US" dirty="0">
                <a:solidFill>
                  <a:srgbClr val="FF0000"/>
                </a:solidFill>
                <a:latin typeface="Tahoma" charset="0"/>
                <a:ea typeface="ＭＳ Ｐゴシック" charset="0"/>
              </a:rPr>
              <a:t>134 million</a:t>
            </a:r>
          </a:p>
          <a:p>
            <a:pPr fontAlgn="base">
              <a:spcAft>
                <a:spcPct val="0"/>
              </a:spcAft>
            </a:pPr>
            <a:r>
              <a:rPr lang="en-US" dirty="0"/>
              <a:t>Ask every DNS query twice:</a:t>
            </a:r>
          </a:p>
          <a:p>
            <a:pPr lvl="1"/>
            <a:r>
              <a:rPr lang="en-US" dirty="0">
                <a:latin typeface="Tahoma" charset="0"/>
                <a:ea typeface="ＭＳ Ｐゴシック" charset="0"/>
              </a:rPr>
              <a:t>Attacker has to guess Query ID correctly twice (32 bits)</a:t>
            </a:r>
          </a:p>
          <a:p>
            <a:pPr lvl="1"/>
            <a:r>
              <a:rPr lang="en-US" dirty="0">
                <a:latin typeface="Tahoma" charset="0"/>
                <a:ea typeface="ＭＳ Ｐゴシック" charset="0"/>
              </a:rPr>
              <a:t>… but can DNS system handle the additional load?</a:t>
            </a:r>
          </a:p>
        </p:txBody>
      </p:sp>
      <p:sp>
        <p:nvSpPr>
          <p:cNvPr id="5" name="Footer Placeholder 4"/>
          <p:cNvSpPr>
            <a:spLocks noGrp="1"/>
          </p:cNvSpPr>
          <p:nvPr>
            <p:ph type="ftr" sz="quarter" idx="11"/>
          </p:nvPr>
        </p:nvSpPr>
        <p:spPr/>
        <p:txBody>
          <a:bodyPr/>
          <a:lstStyle/>
          <a:p>
            <a:r>
              <a:rPr lang="en-US"/>
              <a:t>Marco Canini, © 2020</a:t>
            </a:r>
          </a:p>
        </p:txBody>
      </p:sp>
      <p:sp>
        <p:nvSpPr>
          <p:cNvPr id="6" name="Slide Number Placeholder 5"/>
          <p:cNvSpPr>
            <a:spLocks noGrp="1"/>
          </p:cNvSpPr>
          <p:nvPr>
            <p:ph type="sldNum" sz="quarter" idx="12"/>
          </p:nvPr>
        </p:nvSpPr>
        <p:spPr/>
        <p:txBody>
          <a:bodyPr/>
          <a:lstStyle/>
          <a:p>
            <a:fld id="{EC3CB770-4B24-234B-BCDD-99949A9A3C35}" type="slidenum">
              <a:rPr lang="en-US" smtClean="0"/>
              <a:pPr/>
              <a:t>62</a:t>
            </a:fld>
            <a:endParaRPr lang="en-US"/>
          </a:p>
        </p:txBody>
      </p:sp>
    </p:spTree>
    <p:extLst>
      <p:ext uri="{BB962C8B-B14F-4D97-AF65-F5344CB8AC3E}">
        <p14:creationId xmlns:p14="http://schemas.microsoft.com/office/powerpoint/2010/main" val="364574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632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632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632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6323">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6323">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6323">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6323">
                                            <p:txEl>
                                              <p:pRg st="5" end="5"/>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3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r>
              <a:rPr lang="en-US" dirty="0"/>
              <a:t>Denial of Service</a:t>
            </a:r>
          </a:p>
        </p:txBody>
      </p:sp>
      <p:sp>
        <p:nvSpPr>
          <p:cNvPr id="2" name="Text Placeholder 1"/>
          <p:cNvSpPr>
            <a:spLocks noGrp="1"/>
          </p:cNvSpPr>
          <p:nvPr>
            <p:ph type="body" idx="1"/>
          </p:nvPr>
        </p:nvSpPr>
        <p:spPr/>
        <p:txBody>
          <a:bodyPr/>
          <a:lstStyle/>
          <a:p>
            <a:endParaRPr lang="en-US"/>
          </a:p>
        </p:txBody>
      </p:sp>
      <p:sp>
        <p:nvSpPr>
          <p:cNvPr id="6" name="Footer Placeholder 5"/>
          <p:cNvSpPr>
            <a:spLocks noGrp="1"/>
          </p:cNvSpPr>
          <p:nvPr>
            <p:ph type="ftr" sz="quarter" idx="11"/>
          </p:nvPr>
        </p:nvSpPr>
        <p:spPr/>
        <p:txBody>
          <a:bodyPr/>
          <a:lstStyle/>
          <a:p>
            <a:r>
              <a:rPr lang="en-US"/>
              <a:t>Marco Canini, © 2020</a:t>
            </a:r>
          </a:p>
        </p:txBody>
      </p:sp>
      <p:sp>
        <p:nvSpPr>
          <p:cNvPr id="7" name="Slide Number Placeholder 6"/>
          <p:cNvSpPr>
            <a:spLocks noGrp="1"/>
          </p:cNvSpPr>
          <p:nvPr>
            <p:ph type="sldNum" sz="quarter" idx="12"/>
          </p:nvPr>
        </p:nvSpPr>
        <p:spPr/>
        <p:txBody>
          <a:bodyPr/>
          <a:lstStyle/>
          <a:p>
            <a:fld id="{F6D2A809-FAB3-224C-A567-6B861B90C59D}"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Denial of Service (</a:t>
            </a:r>
            <a:r>
              <a:rPr lang="en-US" dirty="0" err="1"/>
              <a:t>DoS</a:t>
            </a:r>
            <a:r>
              <a:rPr lang="en-US" dirty="0"/>
              <a:t>)</a:t>
            </a:r>
          </a:p>
        </p:txBody>
      </p:sp>
      <p:sp>
        <p:nvSpPr>
          <p:cNvPr id="8" name="Content Placeholder 7"/>
          <p:cNvSpPr>
            <a:spLocks noGrp="1"/>
          </p:cNvSpPr>
          <p:nvPr>
            <p:ph idx="1"/>
          </p:nvPr>
        </p:nvSpPr>
        <p:spPr/>
        <p:txBody>
          <a:bodyPr>
            <a:normAutofit/>
          </a:bodyPr>
          <a:lstStyle/>
          <a:p>
            <a:r>
              <a:rPr lang="en-US" dirty="0"/>
              <a:t>An attempt to make a machine or network resource unavailable to its intended users, either temporarily or indefinitely</a:t>
            </a:r>
          </a:p>
          <a:p>
            <a:r>
              <a:rPr lang="en-US" dirty="0"/>
              <a:t>Many methods of attack exist, classifiable as:</a:t>
            </a:r>
          </a:p>
          <a:p>
            <a:pPr lvl="1"/>
            <a:r>
              <a:rPr lang="en-US" dirty="0"/>
              <a:t>Consumption of computation resources (e.g. CPU, memory, bandwidth)</a:t>
            </a:r>
          </a:p>
          <a:p>
            <a:pPr lvl="1"/>
            <a:r>
              <a:rPr lang="en-US" dirty="0"/>
              <a:t>Disruption of configuration (e.g. routing information)</a:t>
            </a:r>
          </a:p>
          <a:p>
            <a:pPr lvl="1"/>
            <a:r>
              <a:rPr lang="en-US" dirty="0"/>
              <a:t>Disruption of state information (e.g. sending TCP RST packets)</a:t>
            </a:r>
          </a:p>
          <a:p>
            <a:pPr lvl="1"/>
            <a:r>
              <a:rPr lang="en-US" dirty="0"/>
              <a:t>Disruption of physical components</a:t>
            </a:r>
          </a:p>
          <a:p>
            <a:pPr lvl="1"/>
            <a:r>
              <a:rPr lang="en-US" dirty="0"/>
              <a:t>Obstructing communication media between the victim and its users</a:t>
            </a:r>
          </a:p>
          <a:p>
            <a:r>
              <a:rPr lang="en-US" dirty="0" err="1"/>
              <a:t>DoS</a:t>
            </a:r>
            <a:r>
              <a:rPr lang="en-US" dirty="0"/>
              <a:t> attacks typically involve forged IP addresses</a:t>
            </a:r>
          </a:p>
        </p:txBody>
      </p:sp>
      <p:sp>
        <p:nvSpPr>
          <p:cNvPr id="3" name="Footer Placeholder 2"/>
          <p:cNvSpPr>
            <a:spLocks noGrp="1"/>
          </p:cNvSpPr>
          <p:nvPr>
            <p:ph type="ftr" sz="quarter" idx="11"/>
          </p:nvPr>
        </p:nvSpPr>
        <p:spPr/>
        <p:txBody>
          <a:bodyPr/>
          <a:lstStyle/>
          <a:p>
            <a:r>
              <a:rPr lang="en-US"/>
              <a:t>Marco Canini, © 2020</a:t>
            </a:r>
          </a:p>
        </p:txBody>
      </p:sp>
      <p:sp>
        <p:nvSpPr>
          <p:cNvPr id="9" name="Slide Number Placeholder 8"/>
          <p:cNvSpPr>
            <a:spLocks noGrp="1"/>
          </p:cNvSpPr>
          <p:nvPr>
            <p:ph type="sldNum" sz="quarter" idx="12"/>
          </p:nvPr>
        </p:nvSpPr>
        <p:spPr/>
        <p:txBody>
          <a:bodyPr/>
          <a:lstStyle/>
          <a:p>
            <a:fld id="{EC3CB770-4B24-234B-BCDD-99949A9A3C35}" type="slidenum">
              <a:rPr lang="en-US" smtClean="0"/>
              <a:pPr/>
              <a:t>64</a:t>
            </a:fld>
            <a:endParaRPr lang="en-US"/>
          </a:p>
        </p:txBody>
      </p:sp>
    </p:spTree>
    <p:extLst>
      <p:ext uri="{BB962C8B-B14F-4D97-AF65-F5344CB8AC3E}">
        <p14:creationId xmlns:p14="http://schemas.microsoft.com/office/powerpoint/2010/main" val="358322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dirty="0"/>
              <a:t>Historical example</a:t>
            </a:r>
          </a:p>
        </p:txBody>
      </p:sp>
      <p:sp>
        <p:nvSpPr>
          <p:cNvPr id="387075" name="Rectangle 3"/>
          <p:cNvSpPr>
            <a:spLocks noGrp="1" noChangeArrowheads="1"/>
          </p:cNvSpPr>
          <p:nvPr>
            <p:ph idx="1"/>
          </p:nvPr>
        </p:nvSpPr>
        <p:spPr/>
        <p:txBody>
          <a:bodyPr>
            <a:normAutofit/>
          </a:bodyPr>
          <a:lstStyle/>
          <a:p>
            <a:pPr marL="0" indent="0">
              <a:buNone/>
            </a:pPr>
            <a:r>
              <a:rPr lang="en-US" dirty="0"/>
              <a:t>Ping of death (</a:t>
            </a:r>
            <a:r>
              <a:rPr lang="en-US" dirty="0" err="1"/>
              <a:t>PoD</a:t>
            </a:r>
            <a:r>
              <a:rPr lang="en-US" dirty="0"/>
              <a:t>)</a:t>
            </a:r>
          </a:p>
          <a:p>
            <a:r>
              <a:rPr lang="en-US" dirty="0"/>
              <a:t>One of the </a:t>
            </a:r>
            <a:r>
              <a:rPr lang="en-US" dirty="0">
                <a:solidFill>
                  <a:schemeClr val="accent2"/>
                </a:solidFill>
              </a:rPr>
              <a:t>earliest</a:t>
            </a:r>
            <a:r>
              <a:rPr lang="en-US" dirty="0"/>
              <a:t> denial of service attack</a:t>
            </a:r>
          </a:p>
          <a:p>
            <a:pPr lvl="1"/>
            <a:r>
              <a:rPr lang="en-US" dirty="0"/>
              <a:t>Up to 1997, affected Unix, Linux, Mac, Windows, printers, and routers</a:t>
            </a:r>
          </a:p>
          <a:p>
            <a:r>
              <a:rPr lang="en-US" dirty="0">
                <a:solidFill>
                  <a:schemeClr val="accent2"/>
                </a:solidFill>
              </a:rPr>
              <a:t>Attack based on sending a malformed ICMP packet</a:t>
            </a:r>
          </a:p>
          <a:p>
            <a:pPr lvl="1"/>
            <a:r>
              <a:rPr lang="en-US" dirty="0"/>
              <a:t>Send a ping larger than the maximum IPv4 packet size (65,535 bytes) could crash a target</a:t>
            </a:r>
          </a:p>
          <a:p>
            <a:pPr lvl="1"/>
            <a:r>
              <a:rPr lang="en-US" dirty="0"/>
              <a:t>Exploit fragmentation (problem has nothing to do with ICMP)</a:t>
            </a:r>
          </a:p>
          <a:p>
            <a:pPr lvl="1"/>
            <a:r>
              <a:rPr lang="en-US" dirty="0"/>
              <a:t>When packet is reassembled, a buffer overflow can occur, which often causes a system crash</a:t>
            </a:r>
          </a:p>
          <a:p>
            <a:pPr lvl="1"/>
            <a:endParaRPr lang="en-US" dirty="0">
              <a:solidFill>
                <a:schemeClr val="accent2"/>
              </a:solidFill>
            </a:endParaRPr>
          </a:p>
        </p:txBody>
      </p:sp>
      <p:sp>
        <p:nvSpPr>
          <p:cNvPr id="3" name="Footer Placeholder 2"/>
          <p:cNvSpPr>
            <a:spLocks noGrp="1"/>
          </p:cNvSpPr>
          <p:nvPr>
            <p:ph type="ftr" sz="quarter" idx="11"/>
          </p:nvPr>
        </p:nvSpPr>
        <p:spPr/>
        <p:txBody>
          <a:bodyPr/>
          <a:lstStyle/>
          <a:p>
            <a:r>
              <a:rPr lang="en-US"/>
              <a:t>Marco Canini, © 2020</a:t>
            </a:r>
          </a:p>
        </p:txBody>
      </p:sp>
      <p:sp>
        <p:nvSpPr>
          <p:cNvPr id="4" name="Slide Number Placeholder 3"/>
          <p:cNvSpPr>
            <a:spLocks noGrp="1"/>
          </p:cNvSpPr>
          <p:nvPr>
            <p:ph type="sldNum" sz="quarter" idx="12"/>
          </p:nvPr>
        </p:nvSpPr>
        <p:spPr/>
        <p:txBody>
          <a:bodyPr/>
          <a:lstStyle/>
          <a:p>
            <a:fld id="{EC3CB770-4B24-234B-BCDD-99949A9A3C35}"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a:t>SYN Flooding</a:t>
            </a:r>
          </a:p>
        </p:txBody>
      </p:sp>
      <p:sp>
        <p:nvSpPr>
          <p:cNvPr id="2" name="Content Placeholder 1"/>
          <p:cNvSpPr>
            <a:spLocks noGrp="1"/>
          </p:cNvSpPr>
          <p:nvPr>
            <p:ph idx="1"/>
          </p:nvPr>
        </p:nvSpPr>
        <p:spPr/>
        <p:txBody>
          <a:bodyPr/>
          <a:lstStyle/>
          <a:p>
            <a:r>
              <a:rPr lang="en-US" dirty="0"/>
              <a:t>Send a large number TCP/SYN packets</a:t>
            </a:r>
          </a:p>
          <a:p>
            <a:pPr lvl="1"/>
            <a:r>
              <a:rPr lang="en-US" dirty="0"/>
              <a:t>Recall 3-way handshake: SYN ; SYN + ACK ; ACK</a:t>
            </a:r>
          </a:p>
        </p:txBody>
      </p:sp>
      <p:pic>
        <p:nvPicPr>
          <p:cNvPr id="468996" name="Picture 4" descr="netattacks_synfloo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2590800"/>
            <a:ext cx="3003550" cy="37719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2209800" y="5943601"/>
            <a:ext cx="1587920" cy="276999"/>
          </a:xfrm>
          <a:prstGeom prst="rect">
            <a:avLst/>
          </a:prstGeom>
          <a:noFill/>
        </p:spPr>
        <p:txBody>
          <a:bodyPr wrap="none" rtlCol="0">
            <a:spAutoFit/>
          </a:bodyPr>
          <a:lstStyle/>
          <a:p>
            <a:r>
              <a:rPr lang="en-US" sz="1200" dirty="0">
                <a:solidFill>
                  <a:schemeClr val="tx1">
                    <a:lumMod val="65000"/>
                    <a:lumOff val="35000"/>
                  </a:schemeClr>
                </a:solidFill>
              </a:rPr>
              <a:t>Source: Wikipedia</a:t>
            </a:r>
          </a:p>
        </p:txBody>
      </p:sp>
      <p:sp>
        <p:nvSpPr>
          <p:cNvPr id="4" name="Footer Placeholder 3"/>
          <p:cNvSpPr>
            <a:spLocks noGrp="1"/>
          </p:cNvSpPr>
          <p:nvPr>
            <p:ph type="ftr" sz="quarter" idx="11"/>
          </p:nvPr>
        </p:nvSpPr>
        <p:spPr/>
        <p:txBody>
          <a:bodyPr/>
          <a:lstStyle/>
          <a:p>
            <a:r>
              <a:rPr lang="en-US"/>
              <a:t>Marco Canini, © 2020</a:t>
            </a:r>
          </a:p>
        </p:txBody>
      </p:sp>
      <p:sp>
        <p:nvSpPr>
          <p:cNvPr id="5" name="Slide Number Placeholder 4"/>
          <p:cNvSpPr>
            <a:spLocks noGrp="1"/>
          </p:cNvSpPr>
          <p:nvPr>
            <p:ph type="sldNum" sz="quarter" idx="12"/>
          </p:nvPr>
        </p:nvSpPr>
        <p:spPr/>
        <p:txBody>
          <a:bodyPr/>
          <a:lstStyle/>
          <a:p>
            <a:fld id="{EC3CB770-4B24-234B-BCDD-99949A9A3C35}"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t>SYN Flooding</a:t>
            </a:r>
          </a:p>
        </p:txBody>
      </p:sp>
      <p:sp>
        <p:nvSpPr>
          <p:cNvPr id="391171" name="Rectangle 3"/>
          <p:cNvSpPr>
            <a:spLocks noGrp="1" noChangeArrowheads="1"/>
          </p:cNvSpPr>
          <p:nvPr>
            <p:ph idx="1"/>
          </p:nvPr>
        </p:nvSpPr>
        <p:spPr/>
        <p:txBody>
          <a:bodyPr>
            <a:normAutofit/>
          </a:bodyPr>
          <a:lstStyle/>
          <a:p>
            <a:r>
              <a:rPr lang="en-US" dirty="0"/>
              <a:t>On receiving the SYN packet, the server allocates necessary memory for the connection and enters it in a </a:t>
            </a:r>
            <a:r>
              <a:rPr lang="en-US" dirty="0">
                <a:solidFill>
                  <a:schemeClr val="accent2"/>
                </a:solidFill>
              </a:rPr>
              <a:t>queue</a:t>
            </a:r>
            <a:r>
              <a:rPr lang="en-US" dirty="0"/>
              <a:t> of half open connections</a:t>
            </a:r>
          </a:p>
          <a:p>
            <a:r>
              <a:rPr lang="en-US" dirty="0"/>
              <a:t>Once the queue overflows, the server </a:t>
            </a:r>
            <a:r>
              <a:rPr lang="en-US" dirty="0">
                <a:solidFill>
                  <a:schemeClr val="accent2"/>
                </a:solidFill>
              </a:rPr>
              <a:t>cannot accept any new connection</a:t>
            </a:r>
            <a:endParaRPr lang="en-US" dirty="0"/>
          </a:p>
          <a:p>
            <a:r>
              <a:rPr lang="en-US" dirty="0"/>
              <a:t>The attacker can </a:t>
            </a:r>
            <a:r>
              <a:rPr lang="en-US" dirty="0">
                <a:solidFill>
                  <a:schemeClr val="accent2"/>
                </a:solidFill>
              </a:rPr>
              <a:t>forge the source address</a:t>
            </a:r>
            <a:r>
              <a:rPr lang="en-US" dirty="0"/>
              <a:t> of his SYN packets to remain anonymous</a:t>
            </a:r>
          </a:p>
          <a:p>
            <a:r>
              <a:rPr lang="en-US" dirty="0"/>
              <a:t>Recent versions of operating systems (Windows, Unix, Linux) are </a:t>
            </a:r>
            <a:r>
              <a:rPr lang="en-US" dirty="0">
                <a:solidFill>
                  <a:schemeClr val="accent2"/>
                </a:solidFill>
              </a:rPr>
              <a:t>protected</a:t>
            </a:r>
            <a:r>
              <a:rPr lang="en-US" dirty="0"/>
              <a:t> against such attacks</a:t>
            </a:r>
          </a:p>
          <a:p>
            <a:endParaRPr lang="en-US" dirty="0"/>
          </a:p>
        </p:txBody>
      </p:sp>
      <p:sp>
        <p:nvSpPr>
          <p:cNvPr id="3" name="Footer Placeholder 2"/>
          <p:cNvSpPr>
            <a:spLocks noGrp="1"/>
          </p:cNvSpPr>
          <p:nvPr>
            <p:ph type="ftr" sz="quarter" idx="11"/>
          </p:nvPr>
        </p:nvSpPr>
        <p:spPr/>
        <p:txBody>
          <a:bodyPr/>
          <a:lstStyle/>
          <a:p>
            <a:r>
              <a:rPr lang="en-US"/>
              <a:t>Marco Canini, © 2020</a:t>
            </a:r>
          </a:p>
        </p:txBody>
      </p:sp>
      <p:sp>
        <p:nvSpPr>
          <p:cNvPr id="4" name="Slide Number Placeholder 3"/>
          <p:cNvSpPr>
            <a:spLocks noGrp="1"/>
          </p:cNvSpPr>
          <p:nvPr>
            <p:ph type="sldNum" sz="quarter" idx="12"/>
          </p:nvPr>
        </p:nvSpPr>
        <p:spPr/>
        <p:txBody>
          <a:bodyPr/>
          <a:lstStyle/>
          <a:p>
            <a:fld id="{EC3CB770-4B24-234B-BCDD-99949A9A3C35}" type="slidenum">
              <a:rPr lang="en-US" smtClean="0"/>
              <a:pPr/>
              <a:t>67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9117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11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91171">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11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91171">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1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Protections Against SYN Flooding</a:t>
            </a:r>
          </a:p>
        </p:txBody>
      </p:sp>
      <p:sp>
        <p:nvSpPr>
          <p:cNvPr id="471043" name="Rectangle 3"/>
          <p:cNvSpPr>
            <a:spLocks noGrp="1" noChangeArrowheads="1"/>
          </p:cNvSpPr>
          <p:nvPr>
            <p:ph idx="1"/>
          </p:nvPr>
        </p:nvSpPr>
        <p:spPr/>
        <p:txBody>
          <a:bodyPr>
            <a:normAutofit/>
          </a:bodyPr>
          <a:lstStyle/>
          <a:p>
            <a:r>
              <a:rPr lang="en-US" dirty="0"/>
              <a:t>Increase the </a:t>
            </a:r>
            <a:r>
              <a:rPr lang="en-US" dirty="0">
                <a:solidFill>
                  <a:schemeClr val="accent2"/>
                </a:solidFill>
              </a:rPr>
              <a:t>size of the queue</a:t>
            </a:r>
          </a:p>
          <a:p>
            <a:pPr lvl="1"/>
            <a:r>
              <a:rPr lang="en-US" dirty="0">
                <a:solidFill>
                  <a:schemeClr val="accent2"/>
                </a:solidFill>
              </a:rPr>
              <a:t>simply push problem forward</a:t>
            </a:r>
            <a:endParaRPr lang="en-US" dirty="0"/>
          </a:p>
          <a:p>
            <a:r>
              <a:rPr lang="en-US" dirty="0"/>
              <a:t>Reduce </a:t>
            </a:r>
            <a:r>
              <a:rPr lang="en-US" dirty="0">
                <a:solidFill>
                  <a:schemeClr val="accent2"/>
                </a:solidFill>
              </a:rPr>
              <a:t>timeout</a:t>
            </a:r>
            <a:r>
              <a:rPr lang="en-US" dirty="0"/>
              <a:t> while server is waiting for an ACK</a:t>
            </a:r>
          </a:p>
          <a:p>
            <a:pPr lvl="1"/>
            <a:r>
              <a:rPr lang="en-US" dirty="0"/>
              <a:t>risk deny service to legitimate but slow clients</a:t>
            </a:r>
          </a:p>
          <a:p>
            <a:r>
              <a:rPr lang="en-US" dirty="0">
                <a:solidFill>
                  <a:schemeClr val="accent2"/>
                </a:solidFill>
              </a:rPr>
              <a:t>Drop the oldest SYN</a:t>
            </a:r>
            <a:r>
              <a:rPr lang="en-US" dirty="0"/>
              <a:t> in the queue</a:t>
            </a:r>
          </a:p>
          <a:p>
            <a:r>
              <a:rPr lang="en-US" dirty="0">
                <a:solidFill>
                  <a:schemeClr val="accent2"/>
                </a:solidFill>
              </a:rPr>
              <a:t>Filtering</a:t>
            </a:r>
          </a:p>
          <a:p>
            <a:pPr lvl="1"/>
            <a:r>
              <a:rPr lang="en-US" dirty="0"/>
              <a:t>if an IP address doesn’t send an ACK, then drop the subsequent SYN packet coming from this IP</a:t>
            </a:r>
          </a:p>
          <a:p>
            <a:r>
              <a:rPr lang="en-US" dirty="0"/>
              <a:t>…</a:t>
            </a:r>
          </a:p>
        </p:txBody>
      </p:sp>
      <p:sp>
        <p:nvSpPr>
          <p:cNvPr id="3" name="Footer Placeholder 2"/>
          <p:cNvSpPr>
            <a:spLocks noGrp="1"/>
          </p:cNvSpPr>
          <p:nvPr>
            <p:ph type="ftr" sz="quarter" idx="11"/>
          </p:nvPr>
        </p:nvSpPr>
        <p:spPr/>
        <p:txBody>
          <a:bodyPr/>
          <a:lstStyle/>
          <a:p>
            <a:r>
              <a:rPr lang="en-US"/>
              <a:t>Marco Canini, © 2020</a:t>
            </a:r>
          </a:p>
        </p:txBody>
      </p:sp>
      <p:sp>
        <p:nvSpPr>
          <p:cNvPr id="4" name="Slide Number Placeholder 3"/>
          <p:cNvSpPr>
            <a:spLocks noGrp="1"/>
          </p:cNvSpPr>
          <p:nvPr>
            <p:ph type="sldNum" sz="quarter" idx="12"/>
          </p:nvPr>
        </p:nvSpPr>
        <p:spPr/>
        <p:txBody>
          <a:bodyPr/>
          <a:lstStyle/>
          <a:p>
            <a:fld id="{EC3CB770-4B24-234B-BCDD-99949A9A3C35}" type="slidenum">
              <a:rPr lang="en-US" smtClean="0"/>
              <a:pPr/>
              <a:t>68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7104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47104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7104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04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71043">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47104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71043">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4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71043">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4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71043">
                                            <p:txEl>
                                              <p:pRg st="5" end="5"/>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47104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71043">
                                            <p:txEl>
                                              <p:pRg st="6" end="6"/>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10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dirty="0"/>
              <a:t>SYN Cache: Protections Against SYN Flooding</a:t>
            </a:r>
          </a:p>
        </p:txBody>
      </p:sp>
      <p:sp>
        <p:nvSpPr>
          <p:cNvPr id="471043" name="Rectangle 3"/>
          <p:cNvSpPr>
            <a:spLocks noGrp="1" noChangeArrowheads="1"/>
          </p:cNvSpPr>
          <p:nvPr>
            <p:ph idx="1"/>
          </p:nvPr>
        </p:nvSpPr>
        <p:spPr/>
        <p:txBody>
          <a:bodyPr>
            <a:normAutofit/>
          </a:bodyPr>
          <a:lstStyle/>
          <a:p>
            <a:r>
              <a:rPr lang="en-US" dirty="0"/>
              <a:t>Allocate minimal state on the server, reply with SYN + ACK and complete the connection creation once the ACK is received</a:t>
            </a:r>
          </a:p>
          <a:p>
            <a:r>
              <a:rPr lang="en-US" dirty="0"/>
              <a:t>Host compute a hash based on some secret bits, IP addresses and transport ports that determines the location in a global hash table where the incomplete connection information is stored</a:t>
            </a:r>
          </a:p>
          <a:p>
            <a:r>
              <a:rPr lang="en-US" dirty="0"/>
              <a:t>Still must be prepared to overflow</a:t>
            </a:r>
          </a:p>
        </p:txBody>
      </p:sp>
      <p:sp>
        <p:nvSpPr>
          <p:cNvPr id="3" name="Footer Placeholder 2"/>
          <p:cNvSpPr>
            <a:spLocks noGrp="1"/>
          </p:cNvSpPr>
          <p:nvPr>
            <p:ph type="ftr" sz="quarter" idx="11"/>
          </p:nvPr>
        </p:nvSpPr>
        <p:spPr/>
        <p:txBody>
          <a:bodyPr/>
          <a:lstStyle/>
          <a:p>
            <a:r>
              <a:rPr lang="en-US"/>
              <a:t>Marco Canini, © 2020</a:t>
            </a:r>
          </a:p>
        </p:txBody>
      </p:sp>
      <p:sp>
        <p:nvSpPr>
          <p:cNvPr id="4" name="Slide Number Placeholder 3"/>
          <p:cNvSpPr>
            <a:spLocks noGrp="1"/>
          </p:cNvSpPr>
          <p:nvPr>
            <p:ph type="sldNum" sz="quarter" idx="12"/>
          </p:nvPr>
        </p:nvSpPr>
        <p:spPr/>
        <p:txBody>
          <a:bodyPr/>
          <a:lstStyle/>
          <a:p>
            <a:fld id="{EC3CB770-4B24-234B-BCDD-99949A9A3C35}" type="slidenum">
              <a:rPr lang="en-US" smtClean="0"/>
              <a:pPr/>
              <a:t>69</a:t>
            </a:fld>
            <a:endParaRPr lang="en-US"/>
          </a:p>
        </p:txBody>
      </p:sp>
    </p:spTree>
    <p:extLst>
      <p:ext uri="{BB962C8B-B14F-4D97-AF65-F5344CB8AC3E}">
        <p14:creationId xmlns:p14="http://schemas.microsoft.com/office/powerpoint/2010/main" val="64907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title"/>
          </p:nvPr>
        </p:nvSpPr>
        <p:spPr/>
        <p:txBody>
          <a:bodyPr/>
          <a:lstStyle/>
          <a:p>
            <a:r>
              <a:rPr lang="en-US" dirty="0"/>
              <a:t>Horizontal View of a Single Packet</a:t>
            </a:r>
          </a:p>
        </p:txBody>
      </p:sp>
      <p:sp>
        <p:nvSpPr>
          <p:cNvPr id="9" name="Slide Number Placeholder 3"/>
          <p:cNvSpPr>
            <a:spLocks noGrp="1"/>
          </p:cNvSpPr>
          <p:nvPr>
            <p:ph type="sldNum" sz="quarter" idx="12"/>
          </p:nvPr>
        </p:nvSpPr>
        <p:spPr/>
        <p:txBody>
          <a:bodyPr/>
          <a:lstStyle/>
          <a:p>
            <a:fld id="{005A637F-4FBF-4C4E-9947-8B5E77EA57E8}" type="slidenum">
              <a:rPr lang="en-US"/>
              <a:pPr/>
              <a:t>7</a:t>
            </a:fld>
            <a:endParaRPr lang="en-US"/>
          </a:p>
        </p:txBody>
      </p:sp>
      <p:sp>
        <p:nvSpPr>
          <p:cNvPr id="1361928" name="Rectangle 8"/>
          <p:cNvSpPr>
            <a:spLocks noChangeArrowheads="1"/>
          </p:cNvSpPr>
          <p:nvPr/>
        </p:nvSpPr>
        <p:spPr bwMode="auto">
          <a:xfrm>
            <a:off x="1524000" y="3048000"/>
            <a:ext cx="1447800" cy="1087438"/>
          </a:xfrm>
          <a:prstGeom prst="rect">
            <a:avLst/>
          </a:prstGeom>
          <a:solidFill>
            <a:srgbClr val="FF0000">
              <a:alpha val="50000"/>
            </a:srgbClr>
          </a:solidFill>
          <a:ln w="31750">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b="1" dirty="0">
                <a:latin typeface="Tahoma"/>
                <a:cs typeface="Tahoma"/>
              </a:rPr>
              <a:t>Link Layer Header</a:t>
            </a:r>
          </a:p>
        </p:txBody>
      </p:sp>
      <p:sp>
        <p:nvSpPr>
          <p:cNvPr id="1361936" name="Rectangle 16"/>
          <p:cNvSpPr>
            <a:spLocks noChangeArrowheads="1"/>
          </p:cNvSpPr>
          <p:nvPr/>
        </p:nvSpPr>
        <p:spPr bwMode="auto">
          <a:xfrm>
            <a:off x="2971800" y="3048000"/>
            <a:ext cx="2286000" cy="1092200"/>
          </a:xfrm>
          <a:prstGeom prst="rect">
            <a:avLst/>
          </a:prstGeom>
          <a:solidFill>
            <a:schemeClr val="accent1">
              <a:alpha val="50000"/>
            </a:schemeClr>
          </a:solidFill>
          <a:ln w="31750">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b="1" dirty="0">
                <a:latin typeface="Tahoma"/>
                <a:cs typeface="Tahoma"/>
              </a:rPr>
              <a:t>(Inter)Network Layer Header (IP)</a:t>
            </a:r>
          </a:p>
        </p:txBody>
      </p:sp>
      <p:sp>
        <p:nvSpPr>
          <p:cNvPr id="1361937" name="Rectangle 17"/>
          <p:cNvSpPr>
            <a:spLocks noChangeArrowheads="1"/>
          </p:cNvSpPr>
          <p:nvPr/>
        </p:nvSpPr>
        <p:spPr bwMode="auto">
          <a:xfrm>
            <a:off x="5257800" y="3048000"/>
            <a:ext cx="1524000" cy="1092200"/>
          </a:xfrm>
          <a:prstGeom prst="rect">
            <a:avLst/>
          </a:prstGeom>
          <a:solidFill>
            <a:schemeClr val="folHlink">
              <a:alpha val="50000"/>
            </a:schemeClr>
          </a:solidFill>
          <a:ln w="31750">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b="1">
                <a:latin typeface="Tahoma"/>
                <a:cs typeface="Tahoma"/>
              </a:rPr>
              <a:t>Transport Layer Header</a:t>
            </a:r>
          </a:p>
        </p:txBody>
      </p:sp>
      <p:sp>
        <p:nvSpPr>
          <p:cNvPr id="1361939" name="Rectangle 19"/>
          <p:cNvSpPr>
            <a:spLocks noChangeArrowheads="1"/>
          </p:cNvSpPr>
          <p:nvPr/>
        </p:nvSpPr>
        <p:spPr bwMode="auto">
          <a:xfrm>
            <a:off x="6781800" y="3048000"/>
            <a:ext cx="3733800" cy="1092200"/>
          </a:xfrm>
          <a:prstGeom prst="rect">
            <a:avLst/>
          </a:prstGeom>
          <a:solidFill>
            <a:srgbClr val="0000FF">
              <a:alpha val="28999"/>
            </a:srgbClr>
          </a:solidFill>
          <a:ln w="31750">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b="1" i="1">
                <a:latin typeface="Tahoma"/>
                <a:cs typeface="Tahoma"/>
              </a:rPr>
              <a:t>Application Data: structure depends on the application …</a:t>
            </a:r>
          </a:p>
        </p:txBody>
      </p:sp>
      <p:sp>
        <p:nvSpPr>
          <p:cNvPr id="1361940" name="Rectangle 20"/>
          <p:cNvSpPr>
            <a:spLocks noChangeArrowheads="1"/>
          </p:cNvSpPr>
          <p:nvPr/>
        </p:nvSpPr>
        <p:spPr bwMode="auto">
          <a:xfrm>
            <a:off x="2372497" y="2147371"/>
            <a:ext cx="2514631" cy="369332"/>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r>
              <a:rPr lang="en-US" b="1" dirty="0">
                <a:solidFill>
                  <a:schemeClr val="tx1">
                    <a:lumMod val="75000"/>
                    <a:lumOff val="25000"/>
                  </a:schemeClr>
                </a:solidFill>
                <a:latin typeface="Tahoma"/>
                <a:cs typeface="Tahoma"/>
              </a:rPr>
              <a:t>First bit transmitted</a:t>
            </a:r>
          </a:p>
        </p:txBody>
      </p:sp>
      <p:sp>
        <p:nvSpPr>
          <p:cNvPr id="1361941" name="Line 21"/>
          <p:cNvSpPr>
            <a:spLocks noChangeShapeType="1"/>
          </p:cNvSpPr>
          <p:nvPr/>
        </p:nvSpPr>
        <p:spPr bwMode="auto">
          <a:xfrm flipH="1">
            <a:off x="1534297" y="2438400"/>
            <a:ext cx="838200" cy="685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b="1">
              <a:latin typeface="Tahoma"/>
              <a:cs typeface="Tahoma"/>
            </a:endParaRPr>
          </a:p>
        </p:txBody>
      </p:sp>
      <p:sp>
        <p:nvSpPr>
          <p:cNvPr id="3" name="Footer Placeholder 2"/>
          <p:cNvSpPr>
            <a:spLocks noGrp="1"/>
          </p:cNvSpPr>
          <p:nvPr>
            <p:ph type="ftr" sz="quarter" idx="11"/>
          </p:nvPr>
        </p:nvSpPr>
        <p:spPr/>
        <p:txBody>
          <a:bodyPr/>
          <a:lstStyle/>
          <a:p>
            <a:r>
              <a:rPr lang="en-US"/>
              <a:t>Marco Canini, © 2020</a:t>
            </a:r>
          </a:p>
        </p:txBody>
      </p:sp>
    </p:spTree>
    <p:extLst>
      <p:ext uri="{BB962C8B-B14F-4D97-AF65-F5344CB8AC3E}">
        <p14:creationId xmlns:p14="http://schemas.microsoft.com/office/powerpoint/2010/main" val="2444686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dirty="0"/>
              <a:t>SYN Cookies: Protections Against SYN Flooding</a:t>
            </a:r>
          </a:p>
        </p:txBody>
      </p:sp>
      <p:sp>
        <p:nvSpPr>
          <p:cNvPr id="473091" name="Rectangle 3"/>
          <p:cNvSpPr>
            <a:spLocks noGrp="1" noChangeArrowheads="1"/>
          </p:cNvSpPr>
          <p:nvPr>
            <p:ph idx="1"/>
          </p:nvPr>
        </p:nvSpPr>
        <p:spPr/>
        <p:txBody>
          <a:bodyPr>
            <a:normAutofit/>
          </a:bodyPr>
          <a:lstStyle/>
          <a:p>
            <a:r>
              <a:rPr lang="en-US" dirty="0"/>
              <a:t>Once the connection queue is almost filled up, the server uses SYN cookies</a:t>
            </a:r>
          </a:p>
          <a:p>
            <a:r>
              <a:rPr lang="en-US" dirty="0"/>
              <a:t>Upon reception of a SYN:</a:t>
            </a:r>
          </a:p>
          <a:p>
            <a:pPr lvl="1"/>
            <a:r>
              <a:rPr lang="en-US" dirty="0"/>
              <a:t>The server sends a </a:t>
            </a:r>
            <a:r>
              <a:rPr lang="en-US" dirty="0">
                <a:solidFill>
                  <a:schemeClr val="accent2"/>
                </a:solidFill>
              </a:rPr>
              <a:t>SYN + ACK</a:t>
            </a:r>
            <a:r>
              <a:rPr lang="en-US" dirty="0"/>
              <a:t> containing a </a:t>
            </a:r>
            <a:r>
              <a:rPr lang="en-US" dirty="0">
                <a:solidFill>
                  <a:schemeClr val="accent2"/>
                </a:solidFill>
              </a:rPr>
              <a:t>SYN cookie</a:t>
            </a:r>
            <a:endParaRPr lang="en-US" dirty="0"/>
          </a:p>
          <a:p>
            <a:pPr lvl="1"/>
            <a:r>
              <a:rPr lang="en-US" dirty="0"/>
              <a:t>The server </a:t>
            </a:r>
            <a:r>
              <a:rPr lang="en-US" dirty="0">
                <a:solidFill>
                  <a:schemeClr val="accent2"/>
                </a:solidFill>
              </a:rPr>
              <a:t>erases</a:t>
            </a:r>
            <a:r>
              <a:rPr lang="en-US" dirty="0"/>
              <a:t> the SYN entry</a:t>
            </a:r>
          </a:p>
          <a:p>
            <a:r>
              <a:rPr lang="en-US" dirty="0"/>
              <a:t>Upon reception of an ACK:</a:t>
            </a:r>
          </a:p>
          <a:p>
            <a:pPr lvl="1"/>
            <a:r>
              <a:rPr lang="en-US" dirty="0"/>
              <a:t>The server checks whether it contains a </a:t>
            </a:r>
            <a:r>
              <a:rPr lang="en-US" dirty="0">
                <a:solidFill>
                  <a:schemeClr val="accent2"/>
                </a:solidFill>
              </a:rPr>
              <a:t>valid cookie</a:t>
            </a:r>
            <a:endParaRPr lang="en-US" dirty="0"/>
          </a:p>
          <a:p>
            <a:pPr lvl="1"/>
            <a:r>
              <a:rPr lang="en-US" dirty="0"/>
              <a:t>If so this highly likely means that the client has already sent a SYN and so it is an honest client</a:t>
            </a:r>
          </a:p>
          <a:p>
            <a:endParaRPr lang="en-US" dirty="0"/>
          </a:p>
          <a:p>
            <a:endParaRPr lang="en-US" dirty="0"/>
          </a:p>
        </p:txBody>
      </p:sp>
      <p:sp>
        <p:nvSpPr>
          <p:cNvPr id="3" name="Footer Placeholder 2"/>
          <p:cNvSpPr>
            <a:spLocks noGrp="1"/>
          </p:cNvSpPr>
          <p:nvPr>
            <p:ph type="ftr" sz="quarter" idx="11"/>
          </p:nvPr>
        </p:nvSpPr>
        <p:spPr/>
        <p:txBody>
          <a:bodyPr/>
          <a:lstStyle/>
          <a:p>
            <a:r>
              <a:rPr lang="en-US"/>
              <a:t>Marco Canini, © 2020</a:t>
            </a:r>
          </a:p>
        </p:txBody>
      </p:sp>
      <p:sp>
        <p:nvSpPr>
          <p:cNvPr id="4" name="Slide Number Placeholder 3"/>
          <p:cNvSpPr>
            <a:spLocks noGrp="1"/>
          </p:cNvSpPr>
          <p:nvPr>
            <p:ph type="sldNum" sz="quarter" idx="12"/>
          </p:nvPr>
        </p:nvSpPr>
        <p:spPr/>
        <p:txBody>
          <a:bodyPr/>
          <a:lstStyle/>
          <a:p>
            <a:fld id="{EC3CB770-4B24-234B-BCDD-99949A9A3C35}" type="slidenum">
              <a:rPr lang="en-US" smtClean="0"/>
              <a:pPr/>
              <a:t>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30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7309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309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73091">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47309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73091">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47309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73091">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30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30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30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1"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a:t>SYN Cookie Content</a:t>
            </a:r>
          </a:p>
        </p:txBody>
      </p:sp>
      <p:sp>
        <p:nvSpPr>
          <p:cNvPr id="477187" name="Rectangle 3"/>
          <p:cNvSpPr>
            <a:spLocks noGrp="1" noChangeArrowheads="1"/>
          </p:cNvSpPr>
          <p:nvPr>
            <p:ph idx="1"/>
          </p:nvPr>
        </p:nvSpPr>
        <p:spPr/>
        <p:txBody>
          <a:bodyPr>
            <a:normAutofit/>
          </a:bodyPr>
          <a:lstStyle/>
          <a:p>
            <a:pPr marL="0" indent="0">
              <a:buNone/>
            </a:pPr>
            <a:r>
              <a:rPr lang="en-US" dirty="0"/>
              <a:t>SYN cookies are specific </a:t>
            </a:r>
            <a:r>
              <a:rPr lang="en-US" dirty="0">
                <a:solidFill>
                  <a:schemeClr val="accent2"/>
                </a:solidFill>
              </a:rPr>
              <a:t>I</a:t>
            </a:r>
            <a:r>
              <a:rPr lang="en-US" dirty="0"/>
              <a:t>nitial </a:t>
            </a:r>
            <a:r>
              <a:rPr lang="en-US" dirty="0">
                <a:solidFill>
                  <a:schemeClr val="accent2"/>
                </a:solidFill>
              </a:rPr>
              <a:t>S</a:t>
            </a:r>
            <a:r>
              <a:rPr lang="en-US" dirty="0"/>
              <a:t>equence </a:t>
            </a:r>
            <a:r>
              <a:rPr lang="en-US" dirty="0">
                <a:solidFill>
                  <a:schemeClr val="accent2"/>
                </a:solidFill>
              </a:rPr>
              <a:t>N</a:t>
            </a:r>
            <a:r>
              <a:rPr lang="en-US" dirty="0"/>
              <a:t>umbers:</a:t>
            </a:r>
          </a:p>
          <a:p>
            <a:r>
              <a:rPr lang="en-US" i="1" dirty="0">
                <a:solidFill>
                  <a:schemeClr val="accent2"/>
                </a:solidFill>
              </a:rPr>
              <a:t>t</a:t>
            </a:r>
            <a:r>
              <a:rPr lang="en-US" dirty="0"/>
              <a:t> is a counter incremented every 64 s modulo 32</a:t>
            </a:r>
          </a:p>
          <a:p>
            <a:r>
              <a:rPr lang="en-US" i="1" dirty="0">
                <a:solidFill>
                  <a:schemeClr val="accent2"/>
                </a:solidFill>
              </a:rPr>
              <a:t>m</a:t>
            </a:r>
            <a:r>
              <a:rPr lang="en-US" dirty="0"/>
              <a:t> is the Maximum Segment Size encoded on 3 bits</a:t>
            </a:r>
          </a:p>
          <a:p>
            <a:r>
              <a:rPr lang="en-US" i="1" dirty="0">
                <a:solidFill>
                  <a:schemeClr val="accent2"/>
                </a:solidFill>
              </a:rPr>
              <a:t>s</a:t>
            </a:r>
            <a:r>
              <a:rPr lang="en-US" dirty="0"/>
              <a:t> is the result of a cryptographic hash function computed on </a:t>
            </a:r>
            <a:r>
              <a:rPr lang="en-US" dirty="0">
                <a:solidFill>
                  <a:schemeClr val="accent2"/>
                </a:solidFill>
              </a:rPr>
              <a:t>t and</a:t>
            </a:r>
            <a:r>
              <a:rPr lang="en-US" dirty="0"/>
              <a:t> the IP address and port number of the server and client</a:t>
            </a:r>
          </a:p>
        </p:txBody>
      </p:sp>
      <p:graphicFrame>
        <p:nvGraphicFramePr>
          <p:cNvPr id="9" name="Table 8"/>
          <p:cNvGraphicFramePr>
            <a:graphicFrameLocks noGrp="1"/>
          </p:cNvGraphicFramePr>
          <p:nvPr>
            <p:extLst>
              <p:ext uri="{D42A27DB-BD31-4B8C-83A1-F6EECF244321}">
                <p14:modId xmlns:p14="http://schemas.microsoft.com/office/powerpoint/2010/main" val="998570002"/>
              </p:ext>
            </p:extLst>
          </p:nvPr>
        </p:nvGraphicFramePr>
        <p:xfrm>
          <a:off x="3048000" y="5181600"/>
          <a:ext cx="6096000" cy="111252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r"/>
                      <a:r>
                        <a:rPr lang="en-US" dirty="0">
                          <a:latin typeface="Tahoma"/>
                          <a:cs typeface="Tahoma"/>
                        </a:rPr>
                        <a:t>ISN = </a:t>
                      </a:r>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i="1" dirty="0">
                          <a:latin typeface="Tahoma"/>
                          <a:cs typeface="Tahoma"/>
                        </a:rPr>
                        <a:t>t</a:t>
                      </a:r>
                      <a:r>
                        <a:rPr lang="en-US" dirty="0">
                          <a:latin typeface="Tahoma"/>
                          <a:cs typeface="Tahoma"/>
                        </a:rPr>
                        <a:t> </a:t>
                      </a:r>
                      <a:r>
                        <a:rPr lang="en-US" b="1" dirty="0">
                          <a:latin typeface="Tahoma"/>
                          <a:cs typeface="Tahoma"/>
                        </a:rPr>
                        <a:t>mod</a:t>
                      </a:r>
                      <a:r>
                        <a:rPr lang="en-US" dirty="0">
                          <a:latin typeface="Tahoma"/>
                          <a:cs typeface="Tahoma"/>
                        </a:rPr>
                        <a:t> 32</a:t>
                      </a:r>
                    </a:p>
                  </a:txBody>
                  <a:tcPr>
                    <a:lnL w="12700" cap="flat" cmpd="sng" algn="ctr">
                      <a:solidFill>
                        <a:scrgbClr r="0" g="0" b="0"/>
                      </a:solidFill>
                      <a:prstDash val="solid"/>
                      <a:round/>
                      <a:headEnd type="none" w="med" len="med"/>
                      <a:tailEnd type="none" w="med" len="med"/>
                    </a:lnL>
                  </a:tcPr>
                </a:tc>
                <a:tc>
                  <a:txBody>
                    <a:bodyPr/>
                    <a:lstStyle/>
                    <a:p>
                      <a:pPr algn="ctr"/>
                      <a:r>
                        <a:rPr lang="en-US" i="1" dirty="0">
                          <a:latin typeface="Tahoma"/>
                          <a:cs typeface="Tahoma"/>
                        </a:rPr>
                        <a:t>m</a:t>
                      </a:r>
                    </a:p>
                  </a:txBody>
                  <a:tcPr/>
                </a:tc>
                <a:tc>
                  <a:txBody>
                    <a:bodyPr/>
                    <a:lstStyle/>
                    <a:p>
                      <a:pPr algn="ctr"/>
                      <a:r>
                        <a:rPr lang="en-US" i="1" dirty="0">
                          <a:latin typeface="Tahoma"/>
                          <a:cs typeface="Tahoma"/>
                        </a:rPr>
                        <a:t>s</a:t>
                      </a:r>
                    </a:p>
                  </a:txBody>
                  <a:tcPr/>
                </a:tc>
                <a:extLst>
                  <a:ext uri="{0D108BD9-81ED-4DB2-BD59-A6C34878D82A}">
                    <a16:rowId xmlns:a16="http://schemas.microsoft.com/office/drawing/2014/main" val="10000"/>
                  </a:ext>
                </a:extLst>
              </a:tr>
              <a:tr h="370840">
                <a:tc>
                  <a:txBody>
                    <a:bodyPr/>
                    <a:lstStyle/>
                    <a:p>
                      <a:endParaRPr lang="en-US" dirty="0">
                        <a:latin typeface="Tahoma"/>
                        <a:cs typeface="Tahoma"/>
                      </a:endParaRPr>
                    </a:p>
                  </a:txBody>
                  <a:tcPr marL="0" marR="0" marT="0" marB="0">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a:latin typeface="Tahoma"/>
                          <a:cs typeface="Tahoma"/>
                        </a:rPr>
                        <a:t>5 bits</a:t>
                      </a: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dirty="0">
                          <a:latin typeface="Tahoma"/>
                          <a:cs typeface="Tahoma"/>
                        </a:rPr>
                        <a:t>3 bits</a:t>
                      </a:r>
                    </a:p>
                  </a:txBody>
                  <a:tcPr>
                    <a:lnB w="12700" cap="flat" cmpd="sng" algn="ctr">
                      <a:solidFill>
                        <a:scrgbClr r="0" g="0" b="0"/>
                      </a:solidFill>
                      <a:prstDash val="solid"/>
                      <a:round/>
                      <a:headEnd type="none" w="med" len="med"/>
                      <a:tailEnd type="none" w="med" len="med"/>
                    </a:lnB>
                  </a:tcPr>
                </a:tc>
                <a:tc>
                  <a:txBody>
                    <a:bodyPr/>
                    <a:lstStyle/>
                    <a:p>
                      <a:pPr algn="ctr"/>
                      <a:r>
                        <a:rPr lang="en-US" dirty="0">
                          <a:latin typeface="Tahoma"/>
                          <a:cs typeface="Tahoma"/>
                        </a:rPr>
                        <a:t>24 bits</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US" dirty="0">
                        <a:latin typeface="Tahoma"/>
                        <a:cs typeface="Tahoma"/>
                      </a:endParaRPr>
                    </a:p>
                  </a:txBody>
                  <a:tcPr marL="0" marR="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3">
                  <a:txBody>
                    <a:bodyPr/>
                    <a:lstStyle/>
                    <a:p>
                      <a:pPr algn="ctr"/>
                      <a:r>
                        <a:rPr lang="en-US" dirty="0">
                          <a:latin typeface="Tahoma"/>
                          <a:cs typeface="Tahoma"/>
                        </a:rPr>
                        <a:t>32 bits</a:t>
                      </a:r>
                    </a:p>
                  </a:txBody>
                  <a:tcPr>
                    <a:lnL w="12700" cap="flat" cmpd="sng" algn="ctr">
                      <a:no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
        <p:nvSpPr>
          <p:cNvPr id="3" name="Footer Placeholder 2"/>
          <p:cNvSpPr>
            <a:spLocks noGrp="1"/>
          </p:cNvSpPr>
          <p:nvPr>
            <p:ph type="ftr" sz="quarter" idx="11"/>
          </p:nvPr>
        </p:nvSpPr>
        <p:spPr/>
        <p:txBody>
          <a:bodyPr/>
          <a:lstStyle/>
          <a:p>
            <a:r>
              <a:rPr lang="en-US"/>
              <a:t>Marco Canini, © 2020</a:t>
            </a:r>
          </a:p>
        </p:txBody>
      </p:sp>
      <p:sp>
        <p:nvSpPr>
          <p:cNvPr id="4" name="Slide Number Placeholder 3"/>
          <p:cNvSpPr>
            <a:spLocks noGrp="1"/>
          </p:cNvSpPr>
          <p:nvPr>
            <p:ph type="sldNum" sz="quarter" idx="12"/>
          </p:nvPr>
        </p:nvSpPr>
        <p:spPr/>
        <p:txBody>
          <a:bodyPr/>
          <a:lstStyle/>
          <a:p>
            <a:fld id="{EC3CB770-4B24-234B-BCDD-99949A9A3C35}"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t>SYN Cookie Check</a:t>
            </a:r>
          </a:p>
        </p:txBody>
      </p:sp>
      <p:sp>
        <p:nvSpPr>
          <p:cNvPr id="481283" name="Rectangle 3"/>
          <p:cNvSpPr>
            <a:spLocks noGrp="1" noChangeArrowheads="1"/>
          </p:cNvSpPr>
          <p:nvPr>
            <p:ph idx="1"/>
          </p:nvPr>
        </p:nvSpPr>
        <p:spPr/>
        <p:txBody>
          <a:bodyPr/>
          <a:lstStyle/>
          <a:p>
            <a:pPr marL="0" indent="0">
              <a:buNone/>
            </a:pPr>
            <a:r>
              <a:rPr lang="en-US" dirty="0"/>
              <a:t>Upon reception of an ACK, the server carries out the following operations:</a:t>
            </a:r>
          </a:p>
          <a:p>
            <a:r>
              <a:rPr lang="en-US" dirty="0"/>
              <a:t>Check that the received value </a:t>
            </a:r>
            <a:r>
              <a:rPr lang="en-US" i="1" dirty="0">
                <a:solidFill>
                  <a:schemeClr val="accent2"/>
                </a:solidFill>
              </a:rPr>
              <a:t>t</a:t>
            </a:r>
            <a:r>
              <a:rPr lang="en-US" dirty="0"/>
              <a:t> is valid with respect to the current time</a:t>
            </a:r>
          </a:p>
          <a:p>
            <a:pPr lvl="1"/>
            <a:r>
              <a:rPr lang="en-US" dirty="0"/>
              <a:t>Otherwise, this means the connection is expired</a:t>
            </a:r>
          </a:p>
          <a:p>
            <a:r>
              <a:rPr lang="en-US" dirty="0" err="1"/>
              <a:t>Recompute</a:t>
            </a:r>
            <a:r>
              <a:rPr lang="en-US" dirty="0"/>
              <a:t> </a:t>
            </a:r>
            <a:r>
              <a:rPr lang="en-US" i="1" dirty="0">
                <a:solidFill>
                  <a:schemeClr val="accent2"/>
                </a:solidFill>
              </a:rPr>
              <a:t>s</a:t>
            </a:r>
            <a:r>
              <a:rPr lang="en-US" dirty="0"/>
              <a:t> to check its validity</a:t>
            </a:r>
          </a:p>
          <a:p>
            <a:r>
              <a:rPr lang="en-US" dirty="0"/>
              <a:t>Decode the value </a:t>
            </a:r>
            <a:r>
              <a:rPr lang="en-US" i="1" dirty="0">
                <a:solidFill>
                  <a:schemeClr val="accent2"/>
                </a:solidFill>
              </a:rPr>
              <a:t>m</a:t>
            </a:r>
            <a:r>
              <a:rPr lang="en-US" dirty="0"/>
              <a:t>, which allows the server to reconstruct the SYN queue entry</a:t>
            </a:r>
          </a:p>
        </p:txBody>
      </p:sp>
      <p:sp>
        <p:nvSpPr>
          <p:cNvPr id="3" name="Footer Placeholder 2"/>
          <p:cNvSpPr>
            <a:spLocks noGrp="1"/>
          </p:cNvSpPr>
          <p:nvPr>
            <p:ph type="ftr" sz="quarter" idx="11"/>
          </p:nvPr>
        </p:nvSpPr>
        <p:spPr/>
        <p:txBody>
          <a:bodyPr/>
          <a:lstStyle/>
          <a:p>
            <a:r>
              <a:rPr lang="en-US"/>
              <a:t>Marco Canini, © 2020</a:t>
            </a:r>
          </a:p>
        </p:txBody>
      </p:sp>
      <p:sp>
        <p:nvSpPr>
          <p:cNvPr id="4" name="Slide Number Placeholder 3"/>
          <p:cNvSpPr>
            <a:spLocks noGrp="1"/>
          </p:cNvSpPr>
          <p:nvPr>
            <p:ph type="sldNum" sz="quarter" idx="12"/>
          </p:nvPr>
        </p:nvSpPr>
        <p:spPr/>
        <p:txBody>
          <a:bodyPr/>
          <a:lstStyle/>
          <a:p>
            <a:fld id="{EC3CB770-4B24-234B-BCDD-99949A9A3C35}" type="slidenum">
              <a:rPr lang="en-US" smtClean="0"/>
              <a:pPr/>
              <a:t>72</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3C2CE270-C81C-5342-8527-6D787BF8B8D4}" type="slidenum">
              <a:rPr lang="en-US"/>
              <a:pPr/>
              <a:t>8</a:t>
            </a:fld>
            <a:endParaRPr lang="en-US" dirty="0"/>
          </a:p>
        </p:txBody>
      </p:sp>
      <p:sp>
        <p:nvSpPr>
          <p:cNvPr id="1363970" name="Rectangle 2"/>
          <p:cNvSpPr>
            <a:spLocks noGrp="1" noChangeArrowheads="1"/>
          </p:cNvSpPr>
          <p:nvPr>
            <p:ph type="title"/>
          </p:nvPr>
        </p:nvSpPr>
        <p:spPr/>
        <p:txBody>
          <a:bodyPr/>
          <a:lstStyle/>
          <a:p>
            <a:r>
              <a:rPr lang="en-US"/>
              <a:t>Vertical View of a Single Packet</a:t>
            </a:r>
          </a:p>
        </p:txBody>
      </p:sp>
      <p:sp>
        <p:nvSpPr>
          <p:cNvPr id="1363971" name="Rectangle 3"/>
          <p:cNvSpPr>
            <a:spLocks noChangeArrowheads="1"/>
          </p:cNvSpPr>
          <p:nvPr/>
        </p:nvSpPr>
        <p:spPr bwMode="auto">
          <a:xfrm>
            <a:off x="4457700" y="1219200"/>
            <a:ext cx="3276600" cy="685800"/>
          </a:xfrm>
          <a:prstGeom prst="rect">
            <a:avLst/>
          </a:prstGeom>
          <a:solidFill>
            <a:srgbClr val="FF0000">
              <a:alpha val="50000"/>
            </a:srgbClr>
          </a:solidFill>
          <a:ln w="31750">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b="1">
                <a:latin typeface="Tahoma"/>
                <a:cs typeface="Tahoma"/>
              </a:rPr>
              <a:t>Link Layer Header</a:t>
            </a:r>
          </a:p>
        </p:txBody>
      </p:sp>
      <p:sp>
        <p:nvSpPr>
          <p:cNvPr id="1363972" name="Rectangle 4"/>
          <p:cNvSpPr>
            <a:spLocks noChangeArrowheads="1"/>
          </p:cNvSpPr>
          <p:nvPr/>
        </p:nvSpPr>
        <p:spPr bwMode="auto">
          <a:xfrm>
            <a:off x="4457700" y="1905000"/>
            <a:ext cx="3276600" cy="1066800"/>
          </a:xfrm>
          <a:prstGeom prst="rect">
            <a:avLst/>
          </a:prstGeom>
          <a:solidFill>
            <a:schemeClr val="accent1">
              <a:alpha val="50000"/>
            </a:schemeClr>
          </a:solidFill>
          <a:ln w="31750">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b="1">
                <a:latin typeface="Tahoma"/>
                <a:cs typeface="Tahoma"/>
              </a:rPr>
              <a:t>(Inter)Network Layer Header (IP)</a:t>
            </a:r>
          </a:p>
        </p:txBody>
      </p:sp>
      <p:sp>
        <p:nvSpPr>
          <p:cNvPr id="1363973" name="Rectangle 5"/>
          <p:cNvSpPr>
            <a:spLocks noChangeArrowheads="1"/>
          </p:cNvSpPr>
          <p:nvPr/>
        </p:nvSpPr>
        <p:spPr bwMode="auto">
          <a:xfrm>
            <a:off x="4457700" y="2971800"/>
            <a:ext cx="3276600" cy="609600"/>
          </a:xfrm>
          <a:prstGeom prst="rect">
            <a:avLst/>
          </a:prstGeom>
          <a:solidFill>
            <a:schemeClr val="folHlink">
              <a:alpha val="50000"/>
            </a:schemeClr>
          </a:solidFill>
          <a:ln w="31750">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b="1">
                <a:latin typeface="Tahoma"/>
                <a:cs typeface="Tahoma"/>
              </a:rPr>
              <a:t>Transport Layer Header</a:t>
            </a:r>
          </a:p>
        </p:txBody>
      </p:sp>
      <p:sp>
        <p:nvSpPr>
          <p:cNvPr id="1363976" name="Rectangle 8"/>
          <p:cNvSpPr>
            <a:spLocks noChangeArrowheads="1"/>
          </p:cNvSpPr>
          <p:nvPr/>
        </p:nvSpPr>
        <p:spPr bwMode="auto">
          <a:xfrm>
            <a:off x="1671623" y="1696521"/>
            <a:ext cx="2514631" cy="369332"/>
          </a:xfrm>
          <a:prstGeom prst="rect">
            <a:avLst/>
          </a:prstGeom>
          <a:solidFill>
            <a:schemeClr val="bg1"/>
          </a:solidFill>
          <a:ln w="12700">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r>
              <a:rPr lang="en-US" b="1" dirty="0">
                <a:solidFill>
                  <a:srgbClr val="404040"/>
                </a:solidFill>
                <a:latin typeface="Tahoma"/>
                <a:cs typeface="Tahoma"/>
              </a:rPr>
              <a:t>First bit transmitted</a:t>
            </a:r>
          </a:p>
        </p:txBody>
      </p:sp>
      <p:sp>
        <p:nvSpPr>
          <p:cNvPr id="1363977" name="Line 9"/>
          <p:cNvSpPr>
            <a:spLocks noChangeShapeType="1"/>
          </p:cNvSpPr>
          <p:nvPr/>
        </p:nvSpPr>
        <p:spPr bwMode="auto">
          <a:xfrm flipV="1">
            <a:off x="4076700" y="1295400"/>
            <a:ext cx="4572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b="1">
              <a:latin typeface="Tahoma"/>
              <a:cs typeface="Tahoma"/>
            </a:endParaRPr>
          </a:p>
        </p:txBody>
      </p:sp>
      <p:sp>
        <p:nvSpPr>
          <p:cNvPr id="1363978" name="Rectangle 10"/>
          <p:cNvSpPr>
            <a:spLocks noChangeArrowheads="1"/>
          </p:cNvSpPr>
          <p:nvPr/>
        </p:nvSpPr>
        <p:spPr bwMode="auto">
          <a:xfrm>
            <a:off x="4457700" y="3581400"/>
            <a:ext cx="3276600" cy="3276600"/>
          </a:xfrm>
          <a:prstGeom prst="rect">
            <a:avLst/>
          </a:prstGeom>
          <a:solidFill>
            <a:srgbClr val="0000FF">
              <a:alpha val="28999"/>
            </a:srgbClr>
          </a:solidFill>
          <a:ln w="31750">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b="1" i="1" dirty="0">
                <a:latin typeface="Tahoma"/>
                <a:cs typeface="Tahoma"/>
              </a:rPr>
              <a:t>Application Data: structure depends on the application</a:t>
            </a:r>
          </a:p>
          <a:p>
            <a:pPr algn="ctr"/>
            <a:r>
              <a:rPr lang="en-US" b="1" i="1" dirty="0">
                <a:latin typeface="Tahoma"/>
                <a:cs typeface="Tahoma"/>
              </a:rPr>
              <a:t>.</a:t>
            </a:r>
          </a:p>
          <a:p>
            <a:pPr algn="ctr"/>
            <a:r>
              <a:rPr lang="en-US" b="1" i="1" dirty="0">
                <a:latin typeface="Tahoma"/>
                <a:cs typeface="Tahoma"/>
              </a:rPr>
              <a:t>.</a:t>
            </a:r>
          </a:p>
          <a:p>
            <a:pPr algn="ctr"/>
            <a:r>
              <a:rPr lang="en-US" b="1" i="1" dirty="0">
                <a:latin typeface="Tahoma"/>
                <a:cs typeface="Tahoma"/>
              </a:rPr>
              <a:t>.</a:t>
            </a:r>
          </a:p>
          <a:p>
            <a:pPr algn="ctr"/>
            <a:r>
              <a:rPr lang="en-US" b="1" i="1" dirty="0">
                <a:latin typeface="Tahoma"/>
                <a:cs typeface="Tahoma"/>
              </a:rPr>
              <a:t>.</a:t>
            </a:r>
          </a:p>
          <a:p>
            <a:pPr algn="ctr"/>
            <a:r>
              <a:rPr lang="en-US" b="1" i="1" dirty="0">
                <a:latin typeface="Tahoma"/>
                <a:cs typeface="Tahoma"/>
              </a:rPr>
              <a:t>.</a:t>
            </a:r>
          </a:p>
          <a:p>
            <a:pPr algn="ctr"/>
            <a:r>
              <a:rPr lang="en-US" b="1" i="1" dirty="0">
                <a:latin typeface="Tahoma"/>
                <a:cs typeface="Tahoma"/>
              </a:rPr>
              <a:t>.</a:t>
            </a:r>
          </a:p>
          <a:p>
            <a:pPr algn="ctr"/>
            <a:r>
              <a:rPr lang="en-US" b="1" i="1" dirty="0">
                <a:latin typeface="Tahoma"/>
                <a:cs typeface="Tahoma"/>
              </a:rPr>
              <a:t>.</a:t>
            </a:r>
          </a:p>
        </p:txBody>
      </p:sp>
      <p:sp>
        <p:nvSpPr>
          <p:cNvPr id="3" name="Footer Placeholder 2"/>
          <p:cNvSpPr>
            <a:spLocks noGrp="1"/>
          </p:cNvSpPr>
          <p:nvPr>
            <p:ph type="ftr" sz="quarter" idx="11"/>
          </p:nvPr>
        </p:nvSpPr>
        <p:spPr/>
        <p:txBody>
          <a:bodyPr/>
          <a:lstStyle/>
          <a:p>
            <a:r>
              <a:rPr lang="en-US"/>
              <a:t>Marco Canini, © 2020</a:t>
            </a:r>
          </a:p>
        </p:txBody>
      </p:sp>
    </p:spTree>
    <p:extLst>
      <p:ext uri="{BB962C8B-B14F-4D97-AF65-F5344CB8AC3E}">
        <p14:creationId xmlns:p14="http://schemas.microsoft.com/office/powerpoint/2010/main" val="331540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IP</a:t>
            </a:r>
          </a:p>
        </p:txBody>
      </p:sp>
      <p:sp>
        <p:nvSpPr>
          <p:cNvPr id="7" name="Content Placeholder 6"/>
          <p:cNvSpPr>
            <a:spLocks noGrp="1"/>
          </p:cNvSpPr>
          <p:nvPr>
            <p:ph idx="1"/>
          </p:nvPr>
        </p:nvSpPr>
        <p:spPr/>
        <p:txBody>
          <a:bodyPr anchor="ctr"/>
          <a:lstStyle/>
          <a:p>
            <a:pPr marL="0" indent="0">
              <a:buNone/>
            </a:pPr>
            <a:r>
              <a:rPr lang="en-US" dirty="0"/>
              <a:t>How does the router know where to forward a packet?</a:t>
            </a:r>
          </a:p>
          <a:p>
            <a:r>
              <a:rPr lang="en-US" dirty="0"/>
              <a:t>IP adopts a datagram approach</a:t>
            </a:r>
          </a:p>
          <a:p>
            <a:pPr lvl="1"/>
            <a:r>
              <a:rPr lang="en-US" dirty="0"/>
              <a:t>Every packet (datagram) contains the destination IP address</a:t>
            </a:r>
          </a:p>
          <a:p>
            <a:pPr lvl="1"/>
            <a:r>
              <a:rPr lang="en-US" dirty="0"/>
              <a:t>Packets can be sent at anywhere at any time</a:t>
            </a:r>
          </a:p>
          <a:p>
            <a:pPr lvl="1"/>
            <a:r>
              <a:rPr lang="en-US" dirty="0"/>
              <a:t>Best-effort delivery (unreliable)</a:t>
            </a:r>
          </a:p>
        </p:txBody>
      </p:sp>
      <p:sp>
        <p:nvSpPr>
          <p:cNvPr id="8" name="Footer Placeholder 7"/>
          <p:cNvSpPr>
            <a:spLocks noGrp="1"/>
          </p:cNvSpPr>
          <p:nvPr>
            <p:ph type="ftr" sz="quarter" idx="11"/>
          </p:nvPr>
        </p:nvSpPr>
        <p:spPr/>
        <p:txBody>
          <a:bodyPr/>
          <a:lstStyle/>
          <a:p>
            <a:r>
              <a:rPr lang="en-US"/>
              <a:t>Marco Canini, © 2020</a:t>
            </a:r>
          </a:p>
        </p:txBody>
      </p:sp>
      <p:sp>
        <p:nvSpPr>
          <p:cNvPr id="9" name="Slide Number Placeholder 8"/>
          <p:cNvSpPr>
            <a:spLocks noGrp="1"/>
          </p:cNvSpPr>
          <p:nvPr>
            <p:ph type="sldNum" sz="quarter" idx="12"/>
          </p:nvPr>
        </p:nvSpPr>
        <p:spPr/>
        <p:txBody>
          <a:bodyPr/>
          <a:lstStyle/>
          <a:p>
            <a:fld id="{EC3CB770-4B24-234B-BCDD-99949A9A3C35}" type="slidenum">
              <a:rPr lang="en-US" smtClean="0"/>
              <a:pPr/>
              <a:t>9</a:t>
            </a:fld>
            <a:endParaRPr lang="en-US"/>
          </a:p>
        </p:txBody>
      </p:sp>
    </p:spTree>
    <p:extLst>
      <p:ext uri="{BB962C8B-B14F-4D97-AF65-F5344CB8AC3E}">
        <p14:creationId xmlns:p14="http://schemas.microsoft.com/office/powerpoint/2010/main" val="3028847596"/>
      </p:ext>
    </p:extLst>
  </p:cSld>
  <p:clrMapOvr>
    <a:masterClrMapping/>
  </p:clrMapOvr>
</p:sld>
</file>

<file path=ppt/theme/theme1.xml><?xml version="1.0" encoding="utf-8"?>
<a:theme xmlns:a="http://schemas.openxmlformats.org/drawingml/2006/main" name="mcanini-teaching">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mcanini-teaching.thmx</Template>
  <TotalTime>6368</TotalTime>
  <Words>6842</Words>
  <Application>Microsoft Macintosh PowerPoint</Application>
  <PresentationFormat>Widescreen</PresentationFormat>
  <Paragraphs>1024</Paragraphs>
  <Slides>72</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Arial</vt:lpstr>
      <vt:lpstr>Calibri</vt:lpstr>
      <vt:lpstr>Courier New</vt:lpstr>
      <vt:lpstr>Rockwell</vt:lpstr>
      <vt:lpstr>Tahoma</vt:lpstr>
      <vt:lpstr>Times New Roman</vt:lpstr>
      <vt:lpstr>Verdana</vt:lpstr>
      <vt:lpstr>Wingdings</vt:lpstr>
      <vt:lpstr>mcanini-teaching</vt:lpstr>
      <vt:lpstr>Network vulnerabilities</vt:lpstr>
      <vt:lpstr>Overview</vt:lpstr>
      <vt:lpstr>Recall networking</vt:lpstr>
      <vt:lpstr>DARPA Internet Design Goals</vt:lpstr>
      <vt:lpstr>Layering</vt:lpstr>
      <vt:lpstr>Data Flow</vt:lpstr>
      <vt:lpstr>Horizontal View of a Single Packet</vt:lpstr>
      <vt:lpstr>Vertical View of a Single Packet</vt:lpstr>
      <vt:lpstr>Recall IP</vt:lpstr>
      <vt:lpstr>Recall IP</vt:lpstr>
      <vt:lpstr>Recall IP</vt:lpstr>
      <vt:lpstr>IP: “Best Effort” Packet Delivery</vt:lpstr>
      <vt:lpstr>Recall UDP</vt:lpstr>
      <vt:lpstr>Recall TCP</vt:lpstr>
      <vt:lpstr>TCP Connection Establishment</vt:lpstr>
      <vt:lpstr>TCP Connection Termination</vt:lpstr>
      <vt:lpstr>Recall ARP (Address Resolution Protocol)</vt:lpstr>
      <vt:lpstr>Network attacks</vt:lpstr>
      <vt:lpstr>General Communication Security Goals: CIA</vt:lpstr>
      <vt:lpstr>Layers 1 &amp; 2: General Threats?</vt:lpstr>
      <vt:lpstr>Physical/Link-Layer Threats: Eavesdropping</vt:lpstr>
      <vt:lpstr>Physical/Link-Layer Threats: Eavesdropping</vt:lpstr>
      <vt:lpstr>Sniffing Tools</vt:lpstr>
      <vt:lpstr>Physical/Link-Layer Threats: Disruption </vt:lpstr>
      <vt:lpstr>Physical/Link-Layer Threats: Spoofing </vt:lpstr>
      <vt:lpstr>ARP Spoofing</vt:lpstr>
      <vt:lpstr>Spoofing Considerations</vt:lpstr>
      <vt:lpstr>Layer 3: General Threats?</vt:lpstr>
      <vt:lpstr>Network-Layer (IP) Threats</vt:lpstr>
      <vt:lpstr>IP Spoofing Example</vt:lpstr>
      <vt:lpstr>IP Spoofing</vt:lpstr>
      <vt:lpstr>Layer 4: General Threats?</vt:lpstr>
      <vt:lpstr>Layer 4: General Threats?</vt:lpstr>
      <vt:lpstr>Layer 4: General Threats?</vt:lpstr>
      <vt:lpstr>TCP Conn. Setup &amp; Data Exchange</vt:lpstr>
      <vt:lpstr>TCP Threat: Disruption</vt:lpstr>
      <vt:lpstr>PowerPoint Presentation</vt:lpstr>
      <vt:lpstr>PowerPoint Presentation</vt:lpstr>
      <vt:lpstr>Abrupt Termination</vt:lpstr>
      <vt:lpstr>TCP Threat: Disruption</vt:lpstr>
      <vt:lpstr>TCP RST Injection</vt:lpstr>
      <vt:lpstr>TCP RST Injection</vt:lpstr>
      <vt:lpstr>Example DoS:  RST Injection</vt:lpstr>
      <vt:lpstr>TCP Threat: Data Injection</vt:lpstr>
      <vt:lpstr>TCP Data Injection</vt:lpstr>
      <vt:lpstr>TCP Data Injection</vt:lpstr>
      <vt:lpstr>TCP Threat: Blind Spoofing</vt:lpstr>
      <vt:lpstr>Spoofing an Entire TCP Connection</vt:lpstr>
      <vt:lpstr>Spoofing an Entire TCP Connection</vt:lpstr>
      <vt:lpstr>Spoofing an Entire TCP Connection</vt:lpstr>
      <vt:lpstr>Spoofing an Entire TCP Connection</vt:lpstr>
      <vt:lpstr>Recall: Establishing TCP Connection</vt:lpstr>
      <vt:lpstr>Summary of TCP Security Issues</vt:lpstr>
      <vt:lpstr>Summary of TCP Security Issues</vt:lpstr>
      <vt:lpstr>Threats to Comm. Security Goals</vt:lpstr>
      <vt:lpstr>Mapping Names to Addresses</vt:lpstr>
      <vt:lpstr>Mapping Names to Addresses</vt:lpstr>
      <vt:lpstr>DNS Lookup Example</vt:lpstr>
      <vt:lpstr>DNS Protocol</vt:lpstr>
      <vt:lpstr>Basic DNS Vulnerabilities</vt:lpstr>
      <vt:lpstr>DNS cache poisoning  (a la Kaminsky’08)</vt:lpstr>
      <vt:lpstr>Defenses</vt:lpstr>
      <vt:lpstr>Denial of Service</vt:lpstr>
      <vt:lpstr>Denial of Service (DoS)</vt:lpstr>
      <vt:lpstr>Historical example</vt:lpstr>
      <vt:lpstr>SYN Flooding</vt:lpstr>
      <vt:lpstr>SYN Flooding</vt:lpstr>
      <vt:lpstr>Protections Against SYN Flooding</vt:lpstr>
      <vt:lpstr>SYN Cache: Protections Against SYN Flooding</vt:lpstr>
      <vt:lpstr>SYN Cookies: Protections Against SYN Flooding</vt:lpstr>
      <vt:lpstr>SYN Cookie Content</vt:lpstr>
      <vt:lpstr>SYN Cookie Check</vt:lpstr>
    </vt:vector>
  </TitlesOfParts>
  <Manager/>
  <Company>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 Security</dc:title>
  <dc:subject/>
  <dc:creator>Marco Canini</dc:creator>
  <cp:keywords/>
  <dc:description/>
  <cp:lastModifiedBy>Marco Canini</cp:lastModifiedBy>
  <cp:revision>583</cp:revision>
  <dcterms:created xsi:type="dcterms:W3CDTF">2008-01-31T23:36:57Z</dcterms:created>
  <dcterms:modified xsi:type="dcterms:W3CDTF">2020-06-24T03:55:03Z</dcterms:modified>
  <cp:category/>
</cp:coreProperties>
</file>