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87"/>
  </p:notesMasterIdLst>
  <p:handoutMasterIdLst>
    <p:handoutMasterId r:id="rId88"/>
  </p:handoutMasterIdLst>
  <p:sldIdLst>
    <p:sldId id="340" r:id="rId2"/>
    <p:sldId id="313" r:id="rId3"/>
    <p:sldId id="455" r:id="rId4"/>
    <p:sldId id="456" r:id="rId5"/>
    <p:sldId id="457" r:id="rId6"/>
    <p:sldId id="458" r:id="rId7"/>
    <p:sldId id="459" r:id="rId8"/>
    <p:sldId id="460" r:id="rId9"/>
    <p:sldId id="488" r:id="rId10"/>
    <p:sldId id="489" r:id="rId11"/>
    <p:sldId id="490" r:id="rId12"/>
    <p:sldId id="491" r:id="rId13"/>
    <p:sldId id="492" r:id="rId14"/>
    <p:sldId id="494" r:id="rId15"/>
    <p:sldId id="495" r:id="rId16"/>
    <p:sldId id="496" r:id="rId17"/>
    <p:sldId id="497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86" r:id="rId33"/>
    <p:sldId id="476" r:id="rId34"/>
    <p:sldId id="477" r:id="rId35"/>
    <p:sldId id="478" r:id="rId36"/>
    <p:sldId id="480" r:id="rId37"/>
    <p:sldId id="481" r:id="rId38"/>
    <p:sldId id="482" r:id="rId39"/>
    <p:sldId id="483" r:id="rId40"/>
    <p:sldId id="484" r:id="rId41"/>
    <p:sldId id="485" r:id="rId42"/>
    <p:sldId id="532" r:id="rId43"/>
    <p:sldId id="533" r:id="rId44"/>
    <p:sldId id="276" r:id="rId45"/>
    <p:sldId id="357" r:id="rId46"/>
    <p:sldId id="278" r:id="rId47"/>
    <p:sldId id="487" r:id="rId48"/>
    <p:sldId id="379" r:id="rId49"/>
    <p:sldId id="380" r:id="rId50"/>
    <p:sldId id="381" r:id="rId51"/>
    <p:sldId id="382" r:id="rId52"/>
    <p:sldId id="383" r:id="rId53"/>
    <p:sldId id="384" r:id="rId54"/>
    <p:sldId id="388" r:id="rId55"/>
    <p:sldId id="400" r:id="rId56"/>
    <p:sldId id="401" r:id="rId57"/>
    <p:sldId id="498" r:id="rId58"/>
    <p:sldId id="500" r:id="rId59"/>
    <p:sldId id="501" r:id="rId60"/>
    <p:sldId id="502" r:id="rId61"/>
    <p:sldId id="503" r:id="rId62"/>
    <p:sldId id="504" r:id="rId63"/>
    <p:sldId id="530" r:id="rId64"/>
    <p:sldId id="531" r:id="rId65"/>
    <p:sldId id="505" r:id="rId66"/>
    <p:sldId id="506" r:id="rId67"/>
    <p:sldId id="507" r:id="rId68"/>
    <p:sldId id="508" r:id="rId69"/>
    <p:sldId id="509" r:id="rId70"/>
    <p:sldId id="510" r:id="rId71"/>
    <p:sldId id="511" r:id="rId72"/>
    <p:sldId id="514" r:id="rId73"/>
    <p:sldId id="518" r:id="rId74"/>
    <p:sldId id="523" r:id="rId75"/>
    <p:sldId id="527" r:id="rId76"/>
    <p:sldId id="528" r:id="rId77"/>
    <p:sldId id="404" r:id="rId78"/>
    <p:sldId id="405" r:id="rId79"/>
    <p:sldId id="406" r:id="rId80"/>
    <p:sldId id="407" r:id="rId81"/>
    <p:sldId id="408" r:id="rId82"/>
    <p:sldId id="409" r:id="rId83"/>
    <p:sldId id="412" r:id="rId84"/>
    <p:sldId id="413" r:id="rId85"/>
    <p:sldId id="414" r:id="rId86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7A4679"/>
    <a:srgbClr val="DDDDDD"/>
    <a:srgbClr val="777777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89592" autoAdjust="0"/>
  </p:normalViewPr>
  <p:slideViewPr>
    <p:cSldViewPr>
      <p:cViewPr varScale="1">
        <p:scale>
          <a:sx n="104" d="100"/>
          <a:sy n="104" d="100"/>
        </p:scale>
        <p:origin x="232" y="4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4816" y="184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latin typeface="Arial" charset="0"/>
              </a:defRPr>
            </a:lvl1pPr>
          </a:lstStyle>
          <a:p>
            <a:fld id="{B3241BF9-9F76-CF4A-BDED-E09BDA59A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8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85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Gildas Avoine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4135" tIns="47068" rIns="94135" bIns="47068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>
                <a:latin typeface="Arial" charset="0"/>
              </a:defRPr>
            </a:lvl1pPr>
          </a:lstStyle>
          <a:p>
            <a:fld id="{DCB89D19-5ECD-AD45-96A7-F4CB3DC04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38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3F84A-6DCB-6146-B39D-030C9A738A1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  <a:r>
              <a:rPr lang="en-US" baseline="0" dirty="0"/>
              <a:t> </a:t>
            </a:r>
            <a:r>
              <a:rPr lang="en-US" dirty="0"/>
              <a:t>http://</a:t>
            </a:r>
            <a:r>
              <a:rPr lang="en-US" dirty="0" err="1"/>
              <a:t>info.netcenter.net</a:t>
            </a:r>
            <a:r>
              <a:rPr lang="en-US" dirty="0"/>
              <a:t>/Portals/192612/images/firewall2.jpg; http://</a:t>
            </a:r>
            <a:r>
              <a:rPr lang="en-US" dirty="0" err="1"/>
              <a:t>www.remoteutilities.com</a:t>
            </a:r>
            <a:r>
              <a:rPr lang="en-US" dirty="0"/>
              <a:t>/images/blog/</a:t>
            </a:r>
            <a:r>
              <a:rPr lang="en-US" dirty="0" err="1"/>
              <a:t>nat.jpg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7160C-C9CC-B64E-B6F8-0E7145530593}" type="slidenum">
              <a:rPr lang="en-US"/>
              <a:pPr/>
              <a:t>11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83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647F-C794-C24D-94BC-7159CE89F5A6}" type="slidenum">
              <a:rPr lang="en-US"/>
              <a:pPr/>
              <a:t>12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5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A2236-2BB6-1440-A1EF-5448541AD8E4}" type="slidenum">
              <a:rPr lang="en-US"/>
              <a:pPr/>
              <a:t>13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1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D8694-76E6-A342-BE4E-D4B18E49D71F}" type="slidenum">
              <a:rPr lang="en-US"/>
              <a:pPr/>
              <a:t>14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33A95-DD9F-A64E-9010-39EFC05AFEFE}" type="slidenum">
              <a:rPr lang="en-US"/>
              <a:pPr/>
              <a:t>15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5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D8194-560B-BB4D-AA6A-809E227F14CC}" type="slidenum">
              <a:rPr lang="en-US"/>
              <a:pPr/>
              <a:t>16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B5F7A-FF41-714D-86CA-ECED64492854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7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ECB6E-8B52-864F-87AD-6A56A13124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42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59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99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1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43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205B1-BA05-354A-AF84-E84272C24DDB}" type="slidenum">
              <a:rPr lang="en-US"/>
              <a:pPr/>
              <a:t>43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06145-91DA-3642-A4E6-5F3AC7C1C485}" type="slidenum">
              <a:rPr lang="en-US"/>
              <a:pPr/>
              <a:t>44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2BA94-55C0-8F49-B29A-2730BCB61060}" type="slidenum">
              <a:rPr lang="en-US"/>
              <a:pPr/>
              <a:t>46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9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6062D-171C-6A40-A656-D2DE4952A70F}" type="slidenum">
              <a:rPr lang="en-US"/>
              <a:pPr/>
              <a:t>50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23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4A9E9-BCCE-5645-859B-B712E120C744}" type="slidenum">
              <a:rPr lang="en-US"/>
              <a:pPr/>
              <a:t>51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995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7748C-465E-CE46-8994-60DD561FB765}" type="slidenum">
              <a:rPr lang="en-US"/>
              <a:pPr/>
              <a:t>54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BB5BF-B495-BB49-9C70-9F4476BF11DD}" type="slidenum">
              <a:rPr lang="en-US"/>
              <a:pPr/>
              <a:t>56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94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13AB2-E2C9-1A4F-8303-F180C8B0E736}" type="slidenum">
              <a:rPr lang="en-US"/>
              <a:pPr/>
              <a:t>59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CAB12-871D-484B-83A4-D09F73B48A90}" type="slidenum">
              <a:rPr lang="en-US"/>
              <a:pPr/>
              <a:t>60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428FC-F86D-A44A-92AE-073337673051}" type="slidenum">
              <a:rPr lang="en-US"/>
              <a:pPr/>
              <a:t>62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64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13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A650E-9A41-114D-99CA-C28332468DE1}" type="slidenum">
              <a:rPr lang="en-US"/>
              <a:pPr/>
              <a:t>66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6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4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94655-94A9-304E-BE8C-55B67BC9B9CC}" type="slidenum">
              <a:rPr lang="en-US"/>
              <a:pPr/>
              <a:t>67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14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EF9CF-CFB7-E143-AACC-5ECA02823DB5}" type="slidenum">
              <a:rPr lang="en-US"/>
              <a:pPr/>
              <a:t>68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9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A66F8-3F13-0941-B052-79AC0E7D9FBF}" type="slidenum">
              <a:rPr lang="en-US"/>
              <a:pPr/>
              <a:t>69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5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5D31A-0740-4E43-BF1A-7D1435AC86D0}" type="slidenum">
              <a:rPr lang="en-US"/>
              <a:pPr/>
              <a:t>71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4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89967-ED53-914B-B913-C9C21FD51E45}" type="slidenum">
              <a:rPr lang="en-US"/>
              <a:pPr/>
              <a:t>72</a:t>
            </a:fld>
            <a:endParaRPr lang="en-US"/>
          </a:p>
        </p:txBody>
      </p:sp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19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1214E-4E43-E247-8AA9-D9D5FFE25152}" type="slidenum">
              <a:rPr lang="en-US"/>
              <a:pPr/>
              <a:t>73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753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688C3-251E-DA4C-9DDC-27B4FCDBDE49}" type="slidenum">
              <a:rPr lang="en-US"/>
              <a:pPr/>
              <a:t>74</a:t>
            </a:fld>
            <a:endParaRPr lang="en-US"/>
          </a:p>
        </p:txBody>
      </p:sp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r>
              <a:rPr lang="en-US"/>
              <a:t>Draw the packets on the black board.</a:t>
            </a:r>
          </a:p>
        </p:txBody>
      </p:sp>
    </p:spTree>
    <p:extLst>
      <p:ext uri="{BB962C8B-B14F-4D97-AF65-F5344CB8AC3E}">
        <p14:creationId xmlns:p14="http://schemas.microsoft.com/office/powerpoint/2010/main" val="2153505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0B403-C106-A747-8A6A-AE969003A6FC}" type="slidenum">
              <a:rPr lang="en-US"/>
              <a:pPr/>
              <a:t>75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4862513"/>
            <a:ext cx="5680075" cy="4603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</a:t>
            </a:r>
            <a:r>
              <a:rPr lang="en-US" dirty="0" err="1"/>
              <a:t>blog.simplilearn.com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-content/uploads/2013/08/</a:t>
            </a:r>
            <a:r>
              <a:rPr lang="en-US" dirty="0" err="1"/>
              <a:t>IDS_BLOG.jpg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5604F5-0AF8-F745-BEAB-14140C76CF27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550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4581B-8CDB-F74B-825C-E07E5BFC9F9F}" type="slidenum">
              <a:rPr lang="en-US"/>
              <a:pPr/>
              <a:t>78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19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38895-9992-004D-BACD-435BFCF5A6B3}" type="slidenum">
              <a:rPr lang="en-US"/>
              <a:pPr/>
              <a:t>79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10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EC158-8560-AA4F-AEB1-D9AD7CB112A1}" type="slidenum">
              <a:rPr lang="en-US"/>
              <a:pPr/>
              <a:t>80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38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A1381-3157-D142-B382-614279540504}" type="slidenum">
              <a:rPr lang="en-US"/>
              <a:pPr/>
              <a:t>81</a:t>
            </a:fld>
            <a:endParaRPr lang="en-US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r>
              <a:rPr lang="fr-CH"/>
              <a:t>Honeypot: computer with some weak services.</a:t>
            </a:r>
          </a:p>
          <a:p>
            <a:r>
              <a:rPr lang="fr-CH"/>
              <a:t>Production honeypots, research honeypots.</a:t>
            </a:r>
          </a:p>
          <a:p>
            <a:r>
              <a:rPr lang="fr-CH"/>
              <a:t>Low interactivity, High interactivity.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902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11841-0537-3743-A36F-8F6438F7DD3B}" type="slidenum">
              <a:rPr lang="en-US"/>
              <a:pPr/>
              <a:t>82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0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BCE20-4308-B241-AF9A-226CB0197A72}" type="slidenum">
              <a:rPr lang="en-US"/>
              <a:pPr/>
              <a:t>83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34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79AD2-017A-C647-9EE3-E425129F36AA}" type="slidenum">
              <a:rPr lang="en-US"/>
              <a:pPr/>
              <a:t>84</a:t>
            </a:fld>
            <a:endParaRPr 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239" y="4861781"/>
            <a:ext cx="5678824" cy="460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8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Gildas Avoine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34792-E9C9-0148-8CC9-FAE97690D83C}" type="slidenum">
              <a:rPr lang="en-US"/>
              <a:pPr/>
              <a:t>10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6763"/>
            <a:ext cx="6824662" cy="38401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5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768" y="4624668"/>
            <a:ext cx="11408833" cy="13133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2579" y="5937990"/>
            <a:ext cx="9383021" cy="373162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5830F-E370-DC4E-89B1-77B9B9CEB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11" y="5004300"/>
            <a:ext cx="3382266" cy="1100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D6B53-EB4A-754B-9EC5-18CD191774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3424-2B39-E540-9DA2-202889609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30A9F-AA68-D04E-AAB1-608928EAC0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3865D-E707-1140-825A-C02D92BD5D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317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AC6-3F60-3549-922C-50002EE55B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Marco Canini, © 2020</a:t>
            </a:r>
          </a:p>
        </p:txBody>
      </p:sp>
    </p:spTree>
    <p:extLst>
      <p:ext uri="{BB962C8B-B14F-4D97-AF65-F5344CB8AC3E}">
        <p14:creationId xmlns:p14="http://schemas.microsoft.com/office/powerpoint/2010/main" val="343662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A03E511-4B2D-F746-B4FD-6098E2E66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2" y="1904254"/>
            <a:ext cx="11636188" cy="451933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ckwell"/>
                <a:ea typeface="+mj-ea"/>
                <a:cs typeface="Rockwel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FBCF6CE4-C948-C047-BA3A-34077F278F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3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427F-5640-934E-B38E-1955455510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0DE2-635E-2943-8BF3-C042825E74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24 Jun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297581" y="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3"/>
            </a:gs>
            <a:gs pos="75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942" y="484094"/>
            <a:ext cx="10470775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942" y="1600201"/>
            <a:ext cx="11636188" cy="482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24 Jun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1B20FEC-1A3D-0448-990B-937214C8B7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2" r:id="rId2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000" indent="-342000" algn="l" defTabSz="914400" rtl="0" eaLnBrk="1" latinLnBrk="0" hangingPunct="1">
        <a:spcBef>
          <a:spcPts val="2000"/>
        </a:spcBef>
        <a:buClr>
          <a:schemeClr val="accent6"/>
        </a:buClr>
        <a:buSzPct val="75000"/>
        <a:buFont typeface="Wingdings" pitchFamily="2" charset="2"/>
        <a:buChar char="n"/>
        <a:defRPr sz="28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1pPr>
      <a:lvl2pPr marL="496800" indent="-270000" algn="l" defTabSz="914400" rtl="0" eaLnBrk="1" latinLnBrk="0" hangingPunct="1">
        <a:spcBef>
          <a:spcPts val="600"/>
        </a:spcBef>
        <a:buClr>
          <a:schemeClr val="accent2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Tahoma"/>
          <a:ea typeface="+mn-ea"/>
          <a:cs typeface="Tahom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crypto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Network defenses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410200"/>
            <a:ext cx="7037266" cy="9009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CS230: COMPUTER SYSTEMS SECURITY (Summer 2020)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Marco </a:t>
            </a:r>
            <a:r>
              <a:rPr lang="en-US" dirty="0" err="1"/>
              <a:t>Canini</a:t>
            </a:r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1676400" y="6400801"/>
            <a:ext cx="6580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+mn-cs"/>
              </a:defRPr>
            </a:lvl9pPr>
          </a:lstStyle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 slides adapted from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Upenn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CSE331 by Steve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Zdancewic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UC Berkeley CS161 by Vern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Paxson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Reproduced with permission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1" y="1048619"/>
            <a:ext cx="4070063" cy="3248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1" y="2819400"/>
            <a:ext cx="188359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67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Principles: The Seven Principles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Least privileges</a:t>
            </a:r>
          </a:p>
          <a:p>
            <a:pPr>
              <a:lnSpc>
                <a:spcPct val="110000"/>
              </a:lnSpc>
            </a:pPr>
            <a:r>
              <a:rPr lang="en-US" dirty="0"/>
              <a:t>Defense in depth</a:t>
            </a:r>
          </a:p>
          <a:p>
            <a:pPr>
              <a:lnSpc>
                <a:spcPct val="110000"/>
              </a:lnSpc>
            </a:pPr>
            <a:r>
              <a:rPr lang="en-US" dirty="0"/>
              <a:t>Choke point</a:t>
            </a:r>
          </a:p>
          <a:p>
            <a:pPr>
              <a:lnSpc>
                <a:spcPct val="110000"/>
              </a:lnSpc>
            </a:pPr>
            <a:r>
              <a:rPr lang="en-US" dirty="0"/>
              <a:t>Weakest link</a:t>
            </a:r>
          </a:p>
          <a:p>
            <a:pPr>
              <a:lnSpc>
                <a:spcPct val="110000"/>
              </a:lnSpc>
            </a:pPr>
            <a:r>
              <a:rPr lang="en-US" dirty="0"/>
              <a:t>Deny by default</a:t>
            </a:r>
          </a:p>
          <a:p>
            <a:pPr>
              <a:lnSpc>
                <a:spcPct val="110000"/>
              </a:lnSpc>
            </a:pPr>
            <a:r>
              <a:rPr lang="en-US" dirty="0"/>
              <a:t>User participation</a:t>
            </a:r>
          </a:p>
          <a:p>
            <a:pPr>
              <a:lnSpc>
                <a:spcPct val="110000"/>
              </a:lnSpc>
            </a:pPr>
            <a:r>
              <a:rPr lang="en-US" dirty="0"/>
              <a:t>Simplicity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7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Principle: Least Privilege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part of the system must only have the </a:t>
            </a:r>
            <a:r>
              <a:rPr lang="en-US" dirty="0">
                <a:solidFill>
                  <a:schemeClr val="accent2"/>
                </a:solidFill>
              </a:rPr>
              <a:t>minimal rights</a:t>
            </a:r>
            <a:r>
              <a:rPr lang="en-US" dirty="0"/>
              <a:t> necessary to carry out its job</a:t>
            </a:r>
          </a:p>
          <a:p>
            <a:r>
              <a:rPr lang="en-US" dirty="0">
                <a:solidFill>
                  <a:schemeClr val="tx2"/>
                </a:solidFill>
              </a:rPr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Regular users must not be </a:t>
            </a:r>
            <a:r>
              <a:rPr lang="en-US" dirty="0">
                <a:solidFill>
                  <a:schemeClr val="accent2"/>
                </a:solidFill>
              </a:rPr>
              <a:t>administrators</a:t>
            </a:r>
          </a:p>
          <a:p>
            <a:pPr lvl="1"/>
            <a:r>
              <a:rPr lang="en-US" dirty="0"/>
              <a:t>Administrators must also use </a:t>
            </a:r>
            <a:r>
              <a:rPr lang="en-US" dirty="0">
                <a:solidFill>
                  <a:schemeClr val="accent2"/>
                </a:solidFill>
              </a:rPr>
              <a:t>regular user accounts</a:t>
            </a:r>
          </a:p>
          <a:p>
            <a:pPr lvl="1"/>
            <a:r>
              <a:rPr lang="en-US" dirty="0"/>
              <a:t>A Web server runs under a </a:t>
            </a:r>
            <a:r>
              <a:rPr lang="en-US" dirty="0">
                <a:solidFill>
                  <a:schemeClr val="accent2"/>
                </a:solidFill>
              </a:rPr>
              <a:t>non-privileged account</a:t>
            </a:r>
          </a:p>
          <a:p>
            <a:pPr lvl="2"/>
            <a:r>
              <a:rPr lang="en-US" dirty="0"/>
              <a:t>Unix: nobody</a:t>
            </a:r>
          </a:p>
          <a:p>
            <a:pPr lvl="2"/>
            <a:r>
              <a:rPr lang="en-US" dirty="0"/>
              <a:t>Windows: </a:t>
            </a:r>
            <a:r>
              <a:rPr lang="en-US" dirty="0" err="1"/>
              <a:t>IUSR_machine_name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Principle: Defense in Depth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2"/>
                </a:solidFill>
              </a:rPr>
              <a:t>Layers of security are harder to break than a single defense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Examples: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Anti-viruses on mail servers </a:t>
            </a:r>
            <a:r>
              <a:rPr lang="en-US" dirty="0">
                <a:solidFill>
                  <a:schemeClr val="accent2"/>
                </a:solidFill>
              </a:rPr>
              <a:t>and</a:t>
            </a:r>
            <a:r>
              <a:rPr lang="en-US" dirty="0"/>
              <a:t> on desktops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Patch machines even if they are protected by a firewall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Even if </a:t>
            </a:r>
            <a:r>
              <a:rPr lang="en-US" dirty="0">
                <a:solidFill>
                  <a:schemeClr val="accent2"/>
                </a:solidFill>
              </a:rPr>
              <a:t>FTP</a:t>
            </a:r>
            <a:r>
              <a:rPr lang="en-US" dirty="0"/>
              <a:t> connections are blocked by the firewall, workstations should not run FTP servers</a:t>
            </a:r>
          </a:p>
          <a:p>
            <a:pPr>
              <a:lnSpc>
                <a:spcPct val="130000"/>
              </a:lnSpc>
              <a:buFont typeface="Wingdings" charset="0"/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6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Principle: Choke Point	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30000"/>
              </a:lnSpc>
            </a:pPr>
            <a:r>
              <a:rPr lang="en-US" dirty="0"/>
              <a:t>It is easier to control security if all data has to go through </a:t>
            </a:r>
            <a:r>
              <a:rPr lang="en-US" dirty="0">
                <a:solidFill>
                  <a:schemeClr val="accent2"/>
                </a:solidFill>
              </a:rPr>
              <a:t>one given point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Users should not be allowed to bypass the network policy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Example: not allow using alternate Internet connection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2"/>
                </a:solidFill>
              </a:rPr>
              <a:t>Interconnections</a:t>
            </a:r>
            <a:r>
              <a:rPr lang="en-US" dirty="0"/>
              <a:t> with other companies must go through the firewall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97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Principle: Weakest Link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Attackers go after the part of the system that is the easiest to attack</a:t>
            </a:r>
          </a:p>
          <a:p>
            <a:pPr lvl="1"/>
            <a:r>
              <a:rPr lang="en-US" dirty="0"/>
              <a:t>So improving that part will improve security the most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Useless to install expensive anti-virus software for </a:t>
            </a:r>
            <a:r>
              <a:rPr lang="en-US" dirty="0">
                <a:solidFill>
                  <a:schemeClr val="accent2"/>
                </a:solidFill>
              </a:rPr>
              <a:t>HTTP</a:t>
            </a:r>
            <a:r>
              <a:rPr lang="en-US" dirty="0"/>
              <a:t> traffic if you do not also install one for </a:t>
            </a:r>
            <a:r>
              <a:rPr lang="en-US" dirty="0">
                <a:solidFill>
                  <a:schemeClr val="accent2"/>
                </a:solidFill>
              </a:rPr>
              <a:t>SMTP</a:t>
            </a:r>
            <a:r>
              <a:rPr lang="en-US" dirty="0"/>
              <a:t> traffic</a:t>
            </a:r>
          </a:p>
          <a:p>
            <a:r>
              <a:rPr lang="en-US" dirty="0"/>
              <a:t>How do you identify it?</a:t>
            </a:r>
          </a:p>
          <a:p>
            <a:r>
              <a:rPr lang="en-US" dirty="0"/>
              <a:t>Weakest link may not be a software problem</a:t>
            </a:r>
          </a:p>
          <a:p>
            <a:pPr lvl="1"/>
            <a:r>
              <a:rPr lang="en-US" dirty="0"/>
              <a:t>Social engineering</a:t>
            </a:r>
          </a:p>
          <a:p>
            <a:pPr lvl="1"/>
            <a:r>
              <a:rPr lang="en-US" dirty="0"/>
              <a:t>Physical security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Principle: Deny by Default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It is better to </a:t>
            </a:r>
            <a:r>
              <a:rPr lang="en-US" dirty="0">
                <a:solidFill>
                  <a:schemeClr val="accent2"/>
                </a:solidFill>
              </a:rPr>
              <a:t>prohibit all</a:t>
            </a:r>
            <a:r>
              <a:rPr lang="en-US" dirty="0"/>
              <a:t> that is not explicitly authorized than to </a:t>
            </a:r>
            <a:r>
              <a:rPr lang="en-US" dirty="0">
                <a:solidFill>
                  <a:schemeClr val="accent2"/>
                </a:solidFill>
              </a:rPr>
              <a:t>authorize all</a:t>
            </a:r>
            <a:r>
              <a:rPr lang="en-US" dirty="0"/>
              <a:t> that is not explicitly prohibited</a:t>
            </a:r>
          </a:p>
          <a:p>
            <a:pPr>
              <a:lnSpc>
                <a:spcPct val="130000"/>
              </a:lnSpc>
            </a:pPr>
            <a:r>
              <a:rPr lang="en-US" dirty="0"/>
              <a:t>We can </a:t>
            </a:r>
            <a:r>
              <a:rPr lang="en-US" dirty="0">
                <a:solidFill>
                  <a:schemeClr val="accent2"/>
                </a:solidFill>
              </a:rPr>
              <a:t>never know in advance all the threats</a:t>
            </a:r>
            <a:r>
              <a:rPr lang="en-US" dirty="0"/>
              <a:t> to which we will be exposed</a:t>
            </a:r>
          </a:p>
          <a:p>
            <a:pPr>
              <a:lnSpc>
                <a:spcPct val="130000"/>
              </a:lnSpc>
            </a:pPr>
            <a:r>
              <a:rPr lang="en-US" dirty="0"/>
              <a:t>If we make an error, </a:t>
            </a:r>
            <a:r>
              <a:rPr lang="en-US" dirty="0">
                <a:solidFill>
                  <a:schemeClr val="accent2"/>
                </a:solidFill>
              </a:rPr>
              <a:t>it is better to prohibit</a:t>
            </a:r>
            <a:r>
              <a:rPr lang="en-US" dirty="0"/>
              <a:t> something useful than to allow an attack!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Principle: User Participation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protection system is efficient </a:t>
            </a:r>
            <a:r>
              <a:rPr lang="en-US" dirty="0">
                <a:solidFill>
                  <a:schemeClr val="accent2"/>
                </a:solidFill>
              </a:rPr>
              <a:t>only if </a:t>
            </a:r>
            <a:r>
              <a:rPr lang="en-US" b="1" dirty="0">
                <a:solidFill>
                  <a:schemeClr val="accent2"/>
                </a:solidFill>
              </a:rPr>
              <a:t>all users support it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dirty="0"/>
              <a:t>The goal of a firewall is to </a:t>
            </a:r>
            <a:r>
              <a:rPr lang="en-US" dirty="0">
                <a:solidFill>
                  <a:schemeClr val="accent2"/>
                </a:solidFill>
              </a:rPr>
              <a:t>authorize all that is useful</a:t>
            </a:r>
            <a:r>
              <a:rPr lang="en-US" dirty="0"/>
              <a:t> and at the same time </a:t>
            </a:r>
            <a:r>
              <a:rPr lang="en-US" dirty="0">
                <a:solidFill>
                  <a:schemeClr val="accent2"/>
                </a:solidFill>
              </a:rPr>
              <a:t>avoid dangers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 system that is too </a:t>
            </a:r>
            <a:r>
              <a:rPr lang="en-US" dirty="0">
                <a:solidFill>
                  <a:schemeClr val="accent2"/>
                </a:solidFill>
              </a:rPr>
              <a:t>restrictive</a:t>
            </a:r>
            <a:r>
              <a:rPr lang="en-US" dirty="0"/>
              <a:t> pushes users to be </a:t>
            </a:r>
            <a:r>
              <a:rPr lang="en-US" dirty="0">
                <a:solidFill>
                  <a:schemeClr val="accent2"/>
                </a:solidFill>
              </a:rPr>
              <a:t>creative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</a:rPr>
              <a:t>Example: saving confidential email on personal’s Gmail to read remotely</a:t>
            </a:r>
          </a:p>
          <a:p>
            <a:pPr>
              <a:lnSpc>
                <a:spcPct val="120000"/>
              </a:lnSpc>
            </a:pPr>
            <a:r>
              <a:rPr lang="en-US" dirty="0"/>
              <a:t>We must </a:t>
            </a:r>
            <a:r>
              <a:rPr lang="en-US" dirty="0">
                <a:solidFill>
                  <a:schemeClr val="accent2"/>
                </a:solidFill>
              </a:rPr>
              <a:t>understand the user’s needs</a:t>
            </a:r>
            <a:r>
              <a:rPr lang="en-US" dirty="0"/>
              <a:t> and make sure that reasons for restrictions are well understood by them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5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Principle: Simplicity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Most security problems originate from </a:t>
            </a:r>
            <a:r>
              <a:rPr lang="en-US" dirty="0">
                <a:solidFill>
                  <a:schemeClr val="accent2"/>
                </a:solidFill>
              </a:rPr>
              <a:t>human error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Complexity leads to bugs and bugs lead to vulnerabilities</a:t>
            </a:r>
          </a:p>
          <a:p>
            <a:pPr>
              <a:lnSpc>
                <a:spcPct val="110000"/>
              </a:lnSpc>
            </a:pPr>
            <a:r>
              <a:rPr lang="en-US" dirty="0"/>
              <a:t>Failsafe defaults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default configuration should be secure (</a:t>
            </a:r>
            <a:r>
              <a:rPr lang="en-US" dirty="0">
                <a:hlinkClick r:id="rId3"/>
              </a:rPr>
              <a:t>https://bettercrypto.org/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In a </a:t>
            </a:r>
            <a:r>
              <a:rPr lang="en-US" dirty="0">
                <a:solidFill>
                  <a:schemeClr val="accent2"/>
                </a:solidFill>
              </a:rPr>
              <a:t>simple system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risk of error is smaller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is easier to verify its correct functioning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Especially in evolving networks and with several administrators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Address Translation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6CE4-C948-C047-BA3A-34077F278F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5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Break the invariant that IP addresses are globally unique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602201" y="6096001"/>
            <a:ext cx="539999" cy="539999"/>
          </a:xfrm>
          <a:prstGeom prst="rect">
            <a:avLst/>
          </a:prstGeom>
          <a:solidFill>
            <a:schemeClr val="accent3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514601" y="3922201"/>
            <a:ext cx="539999" cy="539999"/>
          </a:xfrm>
          <a:prstGeom prst="rect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971801" y="5105401"/>
            <a:ext cx="539999" cy="5399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191001" y="5867401"/>
            <a:ext cx="539999" cy="539999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2590800"/>
            <a:ext cx="117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10.0.0.1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429001" y="2971801"/>
            <a:ext cx="539999" cy="539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cxnSp>
        <p:nvCxnSpPr>
          <p:cNvPr id="14" name="Straight Connector 13"/>
          <p:cNvCxnSpPr>
            <a:stCxn id="11" idx="3"/>
            <a:endCxn id="12" idx="0"/>
          </p:cNvCxnSpPr>
          <p:nvPr/>
        </p:nvCxnSpPr>
        <p:spPr>
          <a:xfrm>
            <a:off x="3968999" y="3241800"/>
            <a:ext cx="1017000" cy="64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2" idx="1"/>
          </p:cNvCxnSpPr>
          <p:nvPr/>
        </p:nvCxnSpPr>
        <p:spPr>
          <a:xfrm>
            <a:off x="3054600" y="4192200"/>
            <a:ext cx="1517401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</p:cNvCxnSpPr>
          <p:nvPr/>
        </p:nvCxnSpPr>
        <p:spPr>
          <a:xfrm flipV="1">
            <a:off x="3511800" y="4419600"/>
            <a:ext cx="1288801" cy="9558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12" idx="2"/>
          </p:cNvCxnSpPr>
          <p:nvPr/>
        </p:nvCxnSpPr>
        <p:spPr>
          <a:xfrm flipV="1">
            <a:off x="4461001" y="4498200"/>
            <a:ext cx="524999" cy="1369201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572000" y="3886201"/>
            <a:ext cx="827998" cy="611999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NAT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09801" y="3581400"/>
            <a:ext cx="117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10.0.0.2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7001" y="5638800"/>
            <a:ext cx="117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10.0.0.3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86201" y="6400800"/>
            <a:ext cx="117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10.0.0.4</a:t>
            </a:r>
          </a:p>
        </p:txBody>
      </p:sp>
      <p:cxnSp>
        <p:nvCxnSpPr>
          <p:cNvPr id="35" name="Straight Connector 34"/>
          <p:cNvCxnSpPr>
            <a:stCxn id="12" idx="3"/>
            <a:endCxn id="5" idx="2"/>
          </p:cNvCxnSpPr>
          <p:nvPr/>
        </p:nvCxnSpPr>
        <p:spPr>
          <a:xfrm flipV="1">
            <a:off x="5399999" y="4191000"/>
            <a:ext cx="1009547" cy="12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0"/>
          </p:cNvCxnSpPr>
          <p:nvPr/>
        </p:nvCxnSpPr>
        <p:spPr>
          <a:xfrm flipH="1" flipV="1">
            <a:off x="8382001" y="4648200"/>
            <a:ext cx="490198" cy="6096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6400800" y="3429000"/>
            <a:ext cx="2819400" cy="1524000"/>
          </a:xfrm>
          <a:prstGeom prst="cloud">
            <a:avLst/>
          </a:prstGeom>
          <a:ln w="28575" cmpd="sng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48276" y="3505200"/>
            <a:ext cx="175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130.25.1.246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5410200" y="4953000"/>
            <a:ext cx="1676400" cy="609600"/>
          </a:xfrm>
          <a:prstGeom prst="wedgeRoundRectCallout">
            <a:avLst>
              <a:gd name="adj1" fmla="val -48910"/>
              <a:gd name="adj2" fmla="val -16184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NAT port</a:t>
            </a: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8458200" y="5257801"/>
            <a:ext cx="827998" cy="611999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NAT</a:t>
            </a:r>
          </a:p>
        </p:txBody>
      </p:sp>
      <p:cxnSp>
        <p:nvCxnSpPr>
          <p:cNvPr id="46" name="Straight Connector 45"/>
          <p:cNvCxnSpPr>
            <a:stCxn id="6" idx="0"/>
            <a:endCxn id="43" idx="2"/>
          </p:cNvCxnSpPr>
          <p:nvPr/>
        </p:nvCxnSpPr>
        <p:spPr>
          <a:xfrm flipH="1" flipV="1">
            <a:off x="8872200" y="5869800"/>
            <a:ext cx="1" cy="226201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91401" y="6248400"/>
            <a:ext cx="117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10.0.0.1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839201" y="4724400"/>
            <a:ext cx="175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178.11.0.127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Policing network traffic</a:t>
            </a:r>
          </a:p>
          <a:p>
            <a:r>
              <a:rPr lang="en-US" dirty="0">
                <a:solidFill>
                  <a:schemeClr val="tx1"/>
                </a:solidFill>
              </a:rPr>
              <a:t>General security principles</a:t>
            </a:r>
          </a:p>
          <a:p>
            <a:r>
              <a:rPr lang="en-US" dirty="0"/>
              <a:t>Mechanisms</a:t>
            </a:r>
          </a:p>
          <a:p>
            <a:pPr lvl="1"/>
            <a:r>
              <a:rPr lang="en-US" dirty="0"/>
              <a:t>NAT</a:t>
            </a:r>
          </a:p>
          <a:p>
            <a:pPr lvl="1"/>
            <a:r>
              <a:rPr lang="en-US" dirty="0"/>
              <a:t>Firewall: packet filtering</a:t>
            </a:r>
          </a:p>
          <a:p>
            <a:pPr lvl="1"/>
            <a:r>
              <a:rPr lang="en-US" dirty="0"/>
              <a:t>Proxies</a:t>
            </a:r>
          </a:p>
          <a:p>
            <a:pPr lvl="1"/>
            <a:r>
              <a:rPr lang="en-US" dirty="0"/>
              <a:t>DMZ</a:t>
            </a:r>
          </a:p>
          <a:p>
            <a:pPr lvl="1"/>
            <a:r>
              <a:rPr lang="en-US" dirty="0"/>
              <a:t>VPN</a:t>
            </a:r>
          </a:p>
          <a:p>
            <a:pPr lvl="1"/>
            <a:r>
              <a:rPr lang="en-US" dirty="0"/>
              <a:t>IPsec</a:t>
            </a:r>
          </a:p>
          <a:p>
            <a:pPr lvl="1"/>
            <a:r>
              <a:rPr lang="en-US" dirty="0"/>
              <a:t>IDS/IPS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F75CB-9FBF-624C-BFC9-BB488B6AAB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Basic principle: Maintain a table of the form: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	</a:t>
            </a:r>
            <a:r>
              <a:rPr lang="en-US" b="1" dirty="0"/>
              <a:t>&lt;client IP&gt; &lt;client port&gt; ⇄ &lt;NAT ID&gt;</a:t>
            </a:r>
          </a:p>
          <a:p>
            <a:pPr>
              <a:lnSpc>
                <a:spcPct val="130000"/>
              </a:lnSpc>
            </a:pPr>
            <a:r>
              <a:rPr lang="en-US" dirty="0"/>
              <a:t>Outgoing packets (on non-NAT port):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Lookup client (source) IP address, client port in the mapping table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If not found, allocate a new unique NAT ID and replace client port with chosen NAT ID (same size as port = 2</a:t>
            </a:r>
            <a:r>
              <a:rPr lang="en-US" baseline="30000" dirty="0"/>
              <a:t>16</a:t>
            </a:r>
            <a:r>
              <a:rPr lang="en-US" dirty="0"/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If found, replace client port with previously allocated NAT ID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Replace client address with NAT address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Basic principle: Maintain a table of the form: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	</a:t>
            </a:r>
            <a:r>
              <a:rPr lang="en-US" b="1" dirty="0"/>
              <a:t>&lt;client IP&gt; &lt;client port&gt; ⇄ &lt;NAT ID&gt;</a:t>
            </a:r>
          </a:p>
          <a:p>
            <a:pPr>
              <a:lnSpc>
                <a:spcPct val="130000"/>
              </a:lnSpc>
            </a:pPr>
            <a:r>
              <a:rPr lang="en-US" dirty="0"/>
              <a:t>Incoming packets (on NAT port)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Look up destination port number as NAT ID in port mapping table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If found, replace destination address and port with client entries from the mapping table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If not found, the packet is not for us and should be rejected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Unused table entries expire periodically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Example: after 2-3 minutes</a:t>
            </a:r>
          </a:p>
          <a:p>
            <a:pPr>
              <a:lnSpc>
                <a:spcPct val="130000"/>
              </a:lnSpc>
            </a:pPr>
            <a:r>
              <a:rPr lang="en-US" dirty="0"/>
              <a:t>Dynamic NAT doesn’t allow establishing incoming connections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Good protection by default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Table Example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96243"/>
              </p:ext>
            </p:extLst>
          </p:nvPr>
        </p:nvGraphicFramePr>
        <p:xfrm>
          <a:off x="1828800" y="2743200"/>
          <a:ext cx="8534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212.27.63.3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192.168.0.3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83.170.84.81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0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Table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 ID must be unique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21139"/>
              </p:ext>
            </p:extLst>
          </p:nvPr>
        </p:nvGraphicFramePr>
        <p:xfrm>
          <a:off x="1828800" y="2743200"/>
          <a:ext cx="8534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212.27.63.3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192.168.0.3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83.170.84.81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onut 5"/>
          <p:cNvSpPr/>
          <p:nvPr/>
        </p:nvSpPr>
        <p:spPr>
          <a:xfrm>
            <a:off x="6553200" y="4114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553200" y="3352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114800" y="4114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114800" y="3352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0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Table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can hide auto-increasing port numbers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28780"/>
              </p:ext>
            </p:extLst>
          </p:nvPr>
        </p:nvGraphicFramePr>
        <p:xfrm>
          <a:off x="1828800" y="2743200"/>
          <a:ext cx="8534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212.27.63.3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192.168.0.3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83.170.84.81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onut 5"/>
          <p:cNvSpPr/>
          <p:nvPr/>
        </p:nvSpPr>
        <p:spPr>
          <a:xfrm>
            <a:off x="4114800" y="3733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553200" y="3733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2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Table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info. further </a:t>
            </a:r>
            <a:r>
              <a:rPr lang="en-US" dirty="0" err="1"/>
              <a:t>demultiplexes</a:t>
            </a:r>
            <a:r>
              <a:rPr lang="en-US" dirty="0"/>
              <a:t> mapping entries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995314"/>
              </p:ext>
            </p:extLst>
          </p:nvPr>
        </p:nvGraphicFramePr>
        <p:xfrm>
          <a:off x="1828800" y="2743200"/>
          <a:ext cx="85344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192.178.100.4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212.27.63.3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192.168.0.3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81.242.186.64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83.170.84.81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onut 5"/>
          <p:cNvSpPr/>
          <p:nvPr/>
        </p:nvSpPr>
        <p:spPr>
          <a:xfrm>
            <a:off x="6553200" y="4495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553200" y="3352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1752600" y="3352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752600" y="4495800"/>
            <a:ext cx="106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43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allow incoming connections, we have to define certain static entries in the mapping table</a:t>
            </a:r>
          </a:p>
          <a:p>
            <a:r>
              <a:rPr lang="en-US" dirty="0"/>
              <a:t>Typically we create one entry per protocol</a:t>
            </a:r>
          </a:p>
          <a:p>
            <a:pPr lvl="1"/>
            <a:r>
              <a:rPr lang="en-US" dirty="0"/>
              <a:t>Example: SSH (22), HTTP (80), SMTP (25), …</a:t>
            </a:r>
          </a:p>
          <a:p>
            <a:r>
              <a:rPr lang="en-US" dirty="0"/>
              <a:t>Example: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46795"/>
              </p:ext>
            </p:extLst>
          </p:nvPr>
        </p:nvGraphicFramePr>
        <p:xfrm>
          <a:off x="2438400" y="4572000"/>
          <a:ext cx="7239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 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 IP &amp;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192.168.0.1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192.168.0.3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8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NAT only allows outbound connections established from internal network</a:t>
            </a:r>
          </a:p>
          <a:p>
            <a:pPr lvl="1"/>
            <a:r>
              <a:rPr lang="en-US" dirty="0"/>
              <a:t>External hosts can only contact internal hosts that appear in the mapping table, which are only added once they establish a connection</a:t>
            </a:r>
          </a:p>
          <a:p>
            <a:r>
              <a:rPr lang="en-US" dirty="0"/>
              <a:t>Hides the internal network structure</a:t>
            </a:r>
          </a:p>
          <a:p>
            <a:r>
              <a:rPr lang="en-US" dirty="0"/>
              <a:t>Can simplify network administration</a:t>
            </a:r>
          </a:p>
          <a:p>
            <a:pPr lvl="1"/>
            <a:r>
              <a:rPr lang="en-US" dirty="0"/>
              <a:t>Divide network into small chunks</a:t>
            </a:r>
          </a:p>
          <a:p>
            <a:r>
              <a:rPr lang="en-US" dirty="0"/>
              <a:t>Reuse IP address space</a:t>
            </a:r>
          </a:p>
          <a:p>
            <a:pPr lvl="1"/>
            <a:r>
              <a:rPr lang="en-US" dirty="0"/>
              <a:t>Original motivation behind NAT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4876800"/>
            <a:ext cx="3657600" cy="17526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000" indent="-342000" defTabSz="91440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lvl="1" indent="-270000" defTabSz="91440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defTabSz="91440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6pPr>
            <a:lvl7pPr marL="1603375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7pPr>
            <a:lvl8pPr marL="1830388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8pPr>
            <a:lvl9pPr marL="2057400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9pPr>
          </a:lstStyle>
          <a:p>
            <a:pPr marL="226800" lvl="1" indent="0">
              <a:buNone/>
            </a:pPr>
            <a:r>
              <a:rPr lang="en-US" dirty="0"/>
              <a:t>IETF-allocated private addresses:</a:t>
            </a:r>
          </a:p>
          <a:p>
            <a:pPr lvl="1"/>
            <a:r>
              <a:rPr lang="en-US" dirty="0"/>
              <a:t>10.0.0.0 - 10.255.255.255</a:t>
            </a:r>
          </a:p>
          <a:p>
            <a:pPr lvl="1"/>
            <a:r>
              <a:rPr lang="en-US" dirty="0"/>
              <a:t>172.16.0.0 - 172.31.255.255</a:t>
            </a:r>
          </a:p>
          <a:p>
            <a:pPr lvl="1"/>
            <a:r>
              <a:rPr lang="en-US" dirty="0"/>
              <a:t>192.168.0.0 - 192.168.255.255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Rewriting IP addresses (and ports) isn’t so easy:</a:t>
            </a:r>
          </a:p>
          <a:p>
            <a:pPr lvl="1"/>
            <a:r>
              <a:rPr lang="en-US" dirty="0"/>
              <a:t>Must validate/recalculate checksums</a:t>
            </a:r>
          </a:p>
          <a:p>
            <a:pPr lvl="1"/>
            <a:r>
              <a:rPr lang="en-US" dirty="0"/>
              <a:t>Certain protocols such as IPSec do not support packet modifications</a:t>
            </a:r>
          </a:p>
          <a:p>
            <a:pPr lvl="1"/>
            <a:r>
              <a:rPr lang="en-US" dirty="0"/>
              <a:t>Has to be aware of protocols that exchange IP addresses (e.g., FTP)</a:t>
            </a:r>
          </a:p>
          <a:p>
            <a:pPr lvl="2"/>
            <a:r>
              <a:rPr lang="en-US" dirty="0"/>
              <a:t>Must also look for IP addresses beyond packet headers and rewrite them</a:t>
            </a:r>
          </a:p>
          <a:p>
            <a:r>
              <a:rPr lang="en-US" dirty="0"/>
              <a:t>Hinders throughput</a:t>
            </a:r>
          </a:p>
          <a:p>
            <a:r>
              <a:rPr lang="en-US" dirty="0"/>
              <a:t>Breaks end-to-end principle</a:t>
            </a:r>
          </a:p>
          <a:p>
            <a:pPr lvl="1"/>
            <a:r>
              <a:rPr lang="en-US" dirty="0"/>
              <a:t>Prevents host-to-host connection establishment for hosts behind NAT</a:t>
            </a:r>
          </a:p>
          <a:p>
            <a:r>
              <a:rPr lang="en-US" dirty="0"/>
              <a:t>Slows the adoption of IPv6?</a:t>
            </a:r>
          </a:p>
          <a:p>
            <a:r>
              <a:rPr lang="en-US" dirty="0"/>
              <a:t>Limited filtering of packets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Networks … </a:t>
            </a:r>
            <a:r>
              <a:rPr lang="en-US" sz="2800" dirty="0"/>
              <a:t>On The Cheap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do you harden a set of systems against external attack?</a:t>
            </a:r>
          </a:p>
          <a:p>
            <a:pPr lvl="1"/>
            <a:r>
              <a:rPr lang="en-US" i="1" dirty="0"/>
              <a:t>Key Observation:</a:t>
            </a:r>
          </a:p>
          <a:p>
            <a:pPr lvl="2"/>
            <a:r>
              <a:rPr lang="en-US" sz="1800" b="1" i="1" dirty="0"/>
              <a:t>The more network services your machines run, the greater the risk</a:t>
            </a:r>
          </a:p>
          <a:p>
            <a:pPr lvl="1"/>
            <a:r>
              <a:rPr lang="en-US" dirty="0"/>
              <a:t>Due to larger </a:t>
            </a:r>
            <a:r>
              <a:rPr lang="en-US" dirty="0">
                <a:solidFill>
                  <a:srgbClr val="FF0000"/>
                </a:solidFill>
              </a:rPr>
              <a:t>attack surface</a:t>
            </a:r>
            <a:endParaRPr lang="en-US" dirty="0"/>
          </a:p>
          <a:p>
            <a:r>
              <a:rPr lang="en-US" sz="2400" dirty="0"/>
              <a:t>One way: on each system, turn off unnecessary network services</a:t>
            </a:r>
          </a:p>
          <a:p>
            <a:pPr lvl="1"/>
            <a:r>
              <a:rPr lang="en-US" dirty="0"/>
              <a:t>But you have to know </a:t>
            </a:r>
            <a:r>
              <a:rPr lang="en-US" b="1" i="1" dirty="0">
                <a:solidFill>
                  <a:srgbClr val="008040"/>
                </a:solidFill>
              </a:rPr>
              <a:t>all</a:t>
            </a:r>
            <a:r>
              <a:rPr lang="en-US" dirty="0"/>
              <a:t> the services that are running</a:t>
            </a:r>
          </a:p>
          <a:p>
            <a:pPr lvl="1"/>
            <a:r>
              <a:rPr lang="en-US" dirty="0"/>
              <a:t>And sometimes some trusted remote users still require access</a:t>
            </a:r>
          </a:p>
          <a:p>
            <a:r>
              <a:rPr lang="en-US" sz="2400" dirty="0"/>
              <a:t>Plus key question of </a:t>
            </a:r>
            <a:r>
              <a:rPr lang="en-US" sz="2400" dirty="0">
                <a:solidFill>
                  <a:srgbClr val="FF0000"/>
                </a:solidFill>
              </a:rPr>
              <a:t>scaling</a:t>
            </a:r>
            <a:endParaRPr lang="en-US" sz="2400" dirty="0"/>
          </a:p>
          <a:p>
            <a:pPr lvl="1"/>
            <a:r>
              <a:rPr lang="en-US" dirty="0"/>
              <a:t>What happens when you have to secure 100s/1000s of systems?</a:t>
            </a:r>
          </a:p>
          <a:p>
            <a:pPr lvl="1"/>
            <a:r>
              <a:rPr lang="en-US" dirty="0"/>
              <a:t>Which may have different OSs, hardware &amp; users …</a:t>
            </a:r>
          </a:p>
          <a:p>
            <a:pPr lvl="1"/>
            <a:r>
              <a:rPr lang="en-US" dirty="0"/>
              <a:t>Which may in fact not all even be identified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1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Firewall: packet filtering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65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Filters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basic kind of firewall is a </a:t>
            </a:r>
            <a:r>
              <a:rPr lang="en-US" i="1" dirty="0"/>
              <a:t>packet filter</a:t>
            </a:r>
          </a:p>
          <a:p>
            <a:pPr lvl="1"/>
            <a:r>
              <a:rPr lang="en-US" dirty="0"/>
              <a:t>Router with list of </a:t>
            </a:r>
            <a:r>
              <a:rPr lang="en-US" i="1" dirty="0">
                <a:solidFill>
                  <a:srgbClr val="FF8000"/>
                </a:solidFill>
              </a:rPr>
              <a:t>access control rules</a:t>
            </a:r>
            <a:endParaRPr lang="en-US" dirty="0"/>
          </a:p>
          <a:p>
            <a:pPr lvl="1"/>
            <a:r>
              <a:rPr lang="en-US" dirty="0"/>
              <a:t>Router checks each received packet against security rules to decide to </a:t>
            </a:r>
            <a:r>
              <a:rPr lang="en-US" dirty="0">
                <a:solidFill>
                  <a:srgbClr val="0000FF"/>
                </a:solidFill>
              </a:rPr>
              <a:t>forward</a:t>
            </a:r>
            <a:r>
              <a:rPr lang="en-US" dirty="0"/>
              <a:t> or </a:t>
            </a:r>
            <a:r>
              <a:rPr lang="en-US" dirty="0">
                <a:solidFill>
                  <a:srgbClr val="FF3300"/>
                </a:solidFill>
              </a:rPr>
              <a:t>drop</a:t>
            </a:r>
            <a:r>
              <a:rPr lang="en-US" dirty="0"/>
              <a:t> it</a:t>
            </a:r>
          </a:p>
          <a:p>
            <a:pPr lvl="1"/>
            <a:r>
              <a:rPr lang="en-US" dirty="0"/>
              <a:t>Each rule specifies which packets it applies to based on a packet</a:t>
            </a:r>
            <a:r>
              <a:rPr lang="ja-JP" altLang="en-US" dirty="0"/>
              <a:t>’</a:t>
            </a:r>
            <a:r>
              <a:rPr lang="en-US" dirty="0"/>
              <a:t>s header fields (</a:t>
            </a:r>
            <a:r>
              <a:rPr lang="en-US" dirty="0">
                <a:solidFill>
                  <a:srgbClr val="408000"/>
                </a:solidFill>
              </a:rPr>
              <a:t>stateless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Specify source and destination IP addresses, port </a:t>
            </a:r>
            <a:br>
              <a:rPr lang="en-US" dirty="0"/>
            </a:br>
            <a:r>
              <a:rPr lang="en-US" dirty="0"/>
              <a:t>numbers, and protocol names, or </a:t>
            </a:r>
            <a:r>
              <a:rPr lang="en-US" dirty="0">
                <a:solidFill>
                  <a:srgbClr val="0000FF"/>
                </a:solidFill>
              </a:rPr>
              <a:t>wild cards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92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3424-2B39-E540-9DA2-2028896094FF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3117"/>
              </p:ext>
            </p:extLst>
          </p:nvPr>
        </p:nvGraphicFramePr>
        <p:xfrm>
          <a:off x="2819401" y="914401"/>
          <a:ext cx="7772401" cy="220979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07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4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99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Version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Hlen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/>
                        <a:cs typeface="Tahoma"/>
                      </a:endParaRP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TOS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Length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36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Identification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Flags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Offset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27"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Time</a:t>
                      </a:r>
                      <a:r>
                        <a:rPr lang="en-US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 to </a:t>
                      </a:r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Live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Protocol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Checksum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Source Address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Destination Address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1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99378"/>
              </p:ext>
            </p:extLst>
          </p:nvPr>
        </p:nvGraphicFramePr>
        <p:xfrm>
          <a:off x="2819400" y="3124201"/>
          <a:ext cx="7771790" cy="284987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18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7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936">
                <a:tc gridSpan="3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Source Port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Destination Port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936"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Sequence Number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27"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Acknowledgment Number (if ACK set)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Data Offset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0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Flags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Window Size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Checksum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/>
                          <a:cs typeface="Tahoma"/>
                        </a:rPr>
                        <a:t>Urgent Pointer (if URG set)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467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Data</a:t>
                      </a:r>
                    </a:p>
                  </a:txBody>
                  <a:tcPr marL="156295" marR="156295" anchor="ctr" anchorCtr="1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32FF">
                        <a:alpha val="2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59"/>
          <p:cNvSpPr>
            <a:spLocks noChangeArrowheads="1"/>
          </p:cNvSpPr>
          <p:nvPr/>
        </p:nvSpPr>
        <p:spPr bwMode="auto">
          <a:xfrm rot="16200000">
            <a:off x="1245394" y="4012406"/>
            <a:ext cx="1384300" cy="369888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Tahoma"/>
                <a:cs typeface="Tahoma"/>
              </a:rPr>
              <a:t>TCP Header</a:t>
            </a:r>
          </a:p>
        </p:txBody>
      </p:sp>
      <p:sp>
        <p:nvSpPr>
          <p:cNvPr id="10" name="Rectangle 30"/>
          <p:cNvSpPr>
            <a:spLocks noChangeArrowheads="1"/>
          </p:cNvSpPr>
          <p:nvPr/>
        </p:nvSpPr>
        <p:spPr bwMode="auto">
          <a:xfrm rot="16200000">
            <a:off x="1336675" y="1676400"/>
            <a:ext cx="1201738" cy="369888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Tahoma"/>
                <a:cs typeface="Tahoma"/>
              </a:rPr>
              <a:t>IP Header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209800" y="914400"/>
            <a:ext cx="457200" cy="2209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2209800" y="3124200"/>
            <a:ext cx="457200" cy="2362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0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Filters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basic kind of firewall is a </a:t>
            </a:r>
            <a:r>
              <a:rPr lang="en-US" i="1" dirty="0"/>
              <a:t>packet filter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Router with list of </a:t>
            </a:r>
            <a:r>
              <a:rPr lang="en-US" i="1" dirty="0">
                <a:solidFill>
                  <a:schemeClr val="bg2"/>
                </a:solidFill>
              </a:rPr>
              <a:t>access control rules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Router checks each received packet against security rules to decide to forward or drop it</a:t>
            </a:r>
          </a:p>
          <a:p>
            <a:pPr lvl="1"/>
            <a:r>
              <a:rPr lang="en-US" dirty="0"/>
              <a:t>Each rule specifies which packets it applies to based on a packet</a:t>
            </a:r>
            <a:r>
              <a:rPr lang="en-US" altLang="ja-JP" dirty="0"/>
              <a:t>’</a:t>
            </a:r>
            <a:r>
              <a:rPr lang="en-US" dirty="0"/>
              <a:t>s header fields (</a:t>
            </a:r>
            <a:r>
              <a:rPr lang="en-US" dirty="0">
                <a:solidFill>
                  <a:srgbClr val="408000"/>
                </a:solidFill>
              </a:rPr>
              <a:t>stateless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Specify source and destination IP addresses, port </a:t>
            </a:r>
            <a:br>
              <a:rPr lang="en-US" dirty="0"/>
            </a:br>
            <a:r>
              <a:rPr lang="en-US" dirty="0"/>
              <a:t>numbers, and protocol names, or </a:t>
            </a:r>
            <a:r>
              <a:rPr lang="en-US" dirty="0">
                <a:solidFill>
                  <a:srgbClr val="0000FF"/>
                </a:solidFill>
              </a:rPr>
              <a:t>wild cards</a:t>
            </a:r>
            <a:endParaRPr lang="en-US" dirty="0"/>
          </a:p>
          <a:p>
            <a:pPr lvl="2"/>
            <a:r>
              <a:rPr lang="en-US" dirty="0"/>
              <a:t>Each rule specifies the </a:t>
            </a:r>
            <a:r>
              <a:rPr lang="en-US" i="1" dirty="0"/>
              <a:t>action</a:t>
            </a:r>
            <a:r>
              <a:rPr lang="en-US" dirty="0"/>
              <a:t> for matching packets: </a:t>
            </a:r>
            <a:r>
              <a:rPr lang="en-US" b="1" dirty="0"/>
              <a:t>ALLOW</a:t>
            </a:r>
            <a:r>
              <a:rPr lang="en-US" dirty="0"/>
              <a:t> or </a:t>
            </a:r>
            <a:r>
              <a:rPr lang="en-US" b="1" dirty="0"/>
              <a:t>DROP </a:t>
            </a:r>
            <a:r>
              <a:rPr lang="en-US" dirty="0"/>
              <a:t>(aka DENY)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FF8000"/>
                </a:solidFill>
                <a:latin typeface="Times" charset="0"/>
              </a:rPr>
              <a:t>&lt;ACTION&gt; &lt;PROTO&gt; &lt;SRC:PORT&gt; </a:t>
            </a:r>
            <a:r>
              <a:rPr lang="en-US" b="1" i="1" dirty="0">
                <a:solidFill>
                  <a:srgbClr val="FF8000"/>
                </a:solidFill>
                <a:latin typeface="Courier New" charset="0"/>
              </a:rPr>
              <a:t>-&gt;</a:t>
            </a:r>
            <a:r>
              <a:rPr lang="en-US" b="1" i="1" dirty="0">
                <a:solidFill>
                  <a:srgbClr val="FF8000"/>
                </a:solidFill>
                <a:latin typeface="Times" charset="0"/>
              </a:rPr>
              <a:t> &lt;DST:PORT&gt;</a:t>
            </a:r>
            <a:endParaRPr lang="en-US" b="1" dirty="0"/>
          </a:p>
          <a:p>
            <a:pPr lvl="1"/>
            <a:r>
              <a:rPr lang="en-US" dirty="0"/>
              <a:t>First listed rule has </a:t>
            </a:r>
            <a:r>
              <a:rPr lang="en-US" i="1" dirty="0">
                <a:solidFill>
                  <a:srgbClr val="408000"/>
                </a:solidFill>
              </a:rPr>
              <a:t>precedence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4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Packet Filter Rules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FF"/>
              </a:solidFill>
              <a:latin typeface="Courier New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4.5.5.4:1025 -&gt; 3.1.1.2:80</a:t>
            </a:r>
            <a:endParaRPr lang="en-US" dirty="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States that the firewall should </a:t>
            </a:r>
            <a:r>
              <a:rPr lang="en-US" b="1" dirty="0">
                <a:solidFill>
                  <a:srgbClr val="408000"/>
                </a:solidFill>
              </a:rPr>
              <a:t>permit</a:t>
            </a:r>
            <a:r>
              <a:rPr lang="en-US" dirty="0"/>
              <a:t> any TCP packet that is: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from Internet address </a:t>
            </a:r>
            <a:r>
              <a:rPr lang="en-US" dirty="0">
                <a:latin typeface="Consolas" charset="0"/>
              </a:rPr>
              <a:t>4.5.5.4</a:t>
            </a:r>
            <a:r>
              <a:rPr lang="en-US" dirty="0"/>
              <a:t> </a:t>
            </a:r>
            <a:r>
              <a:rPr lang="en-US" b="1" dirty="0"/>
              <a:t>and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using a source port of </a:t>
            </a:r>
            <a:r>
              <a:rPr lang="en-US" dirty="0">
                <a:latin typeface="Consolas" charset="0"/>
              </a:rPr>
              <a:t>1025</a:t>
            </a:r>
            <a:r>
              <a:rPr lang="en-US" dirty="0"/>
              <a:t> </a:t>
            </a:r>
            <a:r>
              <a:rPr lang="en-US" b="1" dirty="0"/>
              <a:t>and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destined to port </a:t>
            </a:r>
            <a:r>
              <a:rPr lang="en-US" dirty="0">
                <a:latin typeface="Consolas" charset="0"/>
              </a:rPr>
              <a:t>80</a:t>
            </a:r>
            <a:r>
              <a:rPr lang="en-US" dirty="0"/>
              <a:t> of Internet address </a:t>
            </a:r>
            <a:r>
              <a:rPr lang="en-US" dirty="0">
                <a:latin typeface="Consolas" charset="0"/>
              </a:rPr>
              <a:t>3.1.1.2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FF"/>
              </a:solidFill>
              <a:latin typeface="Courier New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deny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4.5.5.4:* -&gt; 3.1.1.2:80</a:t>
            </a:r>
            <a:endParaRPr lang="en-US" dirty="0">
              <a:latin typeface="Courier New" charset="0"/>
            </a:endParaRP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States that the firewall should </a:t>
            </a:r>
            <a:r>
              <a:rPr lang="en-US" b="1" dirty="0">
                <a:solidFill>
                  <a:srgbClr val="408000"/>
                </a:solidFill>
              </a:rPr>
              <a:t>drop</a:t>
            </a:r>
            <a:r>
              <a:rPr lang="en-US" dirty="0"/>
              <a:t> any TCP packet like the above, regardless of source port</a:t>
            </a:r>
            <a:endParaRPr lang="en-US" sz="2200" dirty="0">
              <a:latin typeface="Courier Ne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3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Packet Filter Rules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70000"/>
              </a:lnSpc>
              <a:buFontTx/>
              <a:buNone/>
            </a:pPr>
            <a:endParaRPr lang="en-US" dirty="0">
              <a:solidFill>
                <a:srgbClr val="0000FF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deny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4.5.5.4:* -&gt; 3.1.1.2:80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4.5.5.4:1025 -&gt; 3.1.1.2:80</a:t>
            </a:r>
            <a:endParaRPr lang="en-US" dirty="0">
              <a:latin typeface="Courier New" charset="0"/>
            </a:endParaRPr>
          </a:p>
          <a:p>
            <a:pPr lvl="2">
              <a:lnSpc>
                <a:spcPct val="80000"/>
              </a:lnSpc>
            </a:pPr>
            <a:endParaRPr lang="en-US" i="1" dirty="0"/>
          </a:p>
          <a:p>
            <a:pPr lvl="1"/>
            <a:r>
              <a:rPr lang="en-US" i="1" dirty="0"/>
              <a:t>In this order</a:t>
            </a:r>
            <a:r>
              <a:rPr lang="en-US" dirty="0"/>
              <a:t>, the rules won</a:t>
            </a:r>
            <a:r>
              <a:rPr lang="en-US" altLang="ja-JP" dirty="0"/>
              <a:t>’</a:t>
            </a:r>
            <a:r>
              <a:rPr lang="en-US" dirty="0"/>
              <a:t>t allow </a:t>
            </a:r>
            <a:r>
              <a:rPr lang="en-US" i="1" dirty="0"/>
              <a:t>any</a:t>
            </a:r>
            <a:r>
              <a:rPr lang="en-US" dirty="0"/>
              <a:t> TCP packets from </a:t>
            </a:r>
            <a:r>
              <a:rPr lang="en-US" dirty="0">
                <a:latin typeface="Consolas" charset="0"/>
              </a:rPr>
              <a:t>4.5.5.4</a:t>
            </a:r>
            <a:r>
              <a:rPr lang="en-US" dirty="0"/>
              <a:t> to port </a:t>
            </a:r>
            <a:r>
              <a:rPr lang="en-US" dirty="0">
                <a:latin typeface="Consolas" charset="0"/>
              </a:rPr>
              <a:t>80</a:t>
            </a:r>
            <a:r>
              <a:rPr lang="en-US" dirty="0"/>
              <a:t> of </a:t>
            </a:r>
            <a:r>
              <a:rPr lang="en-US" dirty="0">
                <a:latin typeface="Consolas" charset="0"/>
              </a:rPr>
              <a:t>3.1.1.2</a:t>
            </a:r>
            <a:endParaRPr lang="en-US" b="1" dirty="0">
              <a:latin typeface="Consolas" charset="0"/>
            </a:endParaRPr>
          </a:p>
          <a:p>
            <a:pPr lvl="1">
              <a:lnSpc>
                <a:spcPct val="70000"/>
              </a:lnSpc>
              <a:buFontTx/>
              <a:buNone/>
            </a:pPr>
            <a:endParaRPr lang="en-US" dirty="0">
              <a:solidFill>
                <a:srgbClr val="0000FF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4.5.5.4:1025 -&gt; 3.1.1.2:80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deny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4.5.5.4:* -&gt; 3.1.1.2:80</a:t>
            </a:r>
            <a:endParaRPr lang="en-US" dirty="0">
              <a:latin typeface="Courier New" charset="0"/>
            </a:endParaRPr>
          </a:p>
          <a:p>
            <a:pPr lvl="2">
              <a:lnSpc>
                <a:spcPct val="80000"/>
              </a:lnSpc>
            </a:pPr>
            <a:endParaRPr lang="en-US" i="1" dirty="0"/>
          </a:p>
          <a:p>
            <a:pPr lvl="1"/>
            <a:r>
              <a:rPr lang="en-US" i="1" dirty="0"/>
              <a:t>In this order</a:t>
            </a:r>
            <a:r>
              <a:rPr lang="en-US" dirty="0"/>
              <a:t>, the rules allow TCP packets from </a:t>
            </a:r>
            <a:r>
              <a:rPr lang="en-US" dirty="0">
                <a:latin typeface="Consolas" charset="0"/>
              </a:rPr>
              <a:t>4.5.5.4</a:t>
            </a:r>
            <a:r>
              <a:rPr lang="en-US" dirty="0"/>
              <a:t> to port </a:t>
            </a:r>
            <a:r>
              <a:rPr lang="en-US" dirty="0">
                <a:latin typeface="Consolas" charset="0"/>
              </a:rPr>
              <a:t>80</a:t>
            </a:r>
            <a:r>
              <a:rPr lang="en-US" dirty="0"/>
              <a:t> of </a:t>
            </a:r>
            <a:r>
              <a:rPr lang="en-US" dirty="0">
                <a:latin typeface="Consolas" charset="0"/>
              </a:rPr>
              <a:t>3.1.1.2</a:t>
            </a:r>
            <a:r>
              <a:rPr lang="en-US" dirty="0"/>
              <a:t> </a:t>
            </a:r>
            <a:r>
              <a:rPr lang="en-US" b="1" i="1" dirty="0">
                <a:solidFill>
                  <a:srgbClr val="FF8000"/>
                </a:solidFill>
              </a:rPr>
              <a:t>only</a:t>
            </a:r>
            <a:r>
              <a:rPr lang="en-US" b="1" dirty="0">
                <a:solidFill>
                  <a:srgbClr val="FF8000"/>
                </a:solidFill>
              </a:rPr>
              <a:t> </a:t>
            </a:r>
            <a:r>
              <a:rPr lang="en-US" dirty="0"/>
              <a:t>if they come from source port </a:t>
            </a:r>
            <a:r>
              <a:rPr lang="en-US" dirty="0">
                <a:latin typeface="Consolas" charset="0"/>
              </a:rPr>
              <a:t>1025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Policy with </a:t>
            </a:r>
            <a:r>
              <a:rPr lang="en-US" dirty="0" err="1"/>
              <a:t>Rulesets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Goal: prevent </a:t>
            </a:r>
            <a:r>
              <a:rPr lang="en-US" i="1" dirty="0">
                <a:solidFill>
                  <a:srgbClr val="FF0000"/>
                </a:solidFill>
              </a:rPr>
              <a:t>external access</a:t>
            </a:r>
            <a:r>
              <a:rPr lang="en-US" dirty="0"/>
              <a:t> to Windows SMB (TCP port 445)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Except for one special external host, </a:t>
            </a:r>
            <a:r>
              <a:rPr lang="en-US" dirty="0">
                <a:latin typeface="Consolas" charset="0"/>
              </a:rPr>
              <a:t>8.4.4.1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Ruleset</a:t>
            </a:r>
            <a:r>
              <a:rPr lang="en-US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8.4.4.1:* -&gt; *:445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drop 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*:* -&gt; *:445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 *  *:* -&gt; *:*</a:t>
            </a:r>
            <a:endParaRPr lang="en-US" b="1" dirty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Problems?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notion of </a:t>
            </a:r>
            <a:r>
              <a:rPr lang="en-US" dirty="0">
                <a:solidFill>
                  <a:srgbClr val="FF8000"/>
                </a:solidFill>
              </a:rPr>
              <a:t>inbound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outbound</a:t>
            </a:r>
            <a:r>
              <a:rPr lang="en-US" dirty="0"/>
              <a:t> connections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Drops outbound SMB connections from inside users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(This is a </a:t>
            </a:r>
            <a:r>
              <a:rPr lang="en-US" i="1" dirty="0">
                <a:solidFill>
                  <a:srgbClr val="FF3300"/>
                </a:solidFill>
              </a:rPr>
              <a:t>default-allow</a:t>
            </a:r>
            <a:r>
              <a:rPr lang="en-US" dirty="0"/>
              <a:t> policy!)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71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Policy with </a:t>
            </a:r>
            <a:r>
              <a:rPr lang="en-US" dirty="0" err="1"/>
              <a:t>Rulesets</a:t>
            </a:r>
            <a:endParaRPr lang="en-US" dirty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Want to allow: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Inbound mail connections to our mail server (</a:t>
            </a:r>
            <a:r>
              <a:rPr lang="en-US" dirty="0">
                <a:latin typeface="Consolas" charset="0"/>
              </a:rPr>
              <a:t>1.2.3.4:25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outbound connections from our network, </a:t>
            </a:r>
            <a:r>
              <a:rPr lang="en-US" dirty="0">
                <a:latin typeface="Consolas" charset="0"/>
              </a:rPr>
              <a:t>1.2.3.0/24</a:t>
            </a:r>
            <a:endParaRPr lang="en-US" dirty="0">
              <a:latin typeface="Courier New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Nothing else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Consider this </a:t>
            </a:r>
            <a:r>
              <a:rPr lang="en-US" sz="2400" dirty="0" err="1"/>
              <a:t>ruleset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*:* -&gt; 1.2.3.4:25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1.2.3.0/24:* -&gt; *:*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drop   *  *:* -&gt; *:*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sz="2400" dirty="0"/>
              <a:t>This policy </a:t>
            </a:r>
            <a:r>
              <a:rPr lang="en-US" sz="2400" dirty="0">
                <a:solidFill>
                  <a:srgbClr val="FF0000"/>
                </a:solidFill>
              </a:rPr>
              <a:t>doesn’t work</a:t>
            </a:r>
            <a:r>
              <a:rPr lang="en-US" sz="2400" dirty="0"/>
              <a:t>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TCP connections are </a:t>
            </a:r>
            <a:r>
              <a:rPr lang="en-US" i="1" dirty="0">
                <a:solidFill>
                  <a:srgbClr val="408000"/>
                </a:solidFill>
              </a:rPr>
              <a:t>bidirectional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3-way handshake: client sends </a:t>
            </a:r>
            <a:r>
              <a:rPr lang="en-US" dirty="0">
                <a:latin typeface="Consolas" charset="0"/>
              </a:rPr>
              <a:t>SYN</a:t>
            </a:r>
            <a:r>
              <a:rPr lang="en-US" dirty="0"/>
              <a:t>, receives </a:t>
            </a:r>
            <a:r>
              <a:rPr lang="en-US" dirty="0">
                <a:latin typeface="Consolas" charset="0"/>
              </a:rPr>
              <a:t>SYN+ACK</a:t>
            </a:r>
            <a:r>
              <a:rPr lang="en-US" dirty="0"/>
              <a:t>, sends </a:t>
            </a:r>
            <a:r>
              <a:rPr lang="en-US" dirty="0">
                <a:latin typeface="Consolas" charset="0"/>
              </a:rPr>
              <a:t>ACK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Followed by either/both sides sending DATA (w/ </a:t>
            </a:r>
            <a:r>
              <a:rPr lang="en-US" sz="1800" dirty="0">
                <a:latin typeface="Consolas" charset="0"/>
              </a:rPr>
              <a:t>ACK</a:t>
            </a:r>
            <a:r>
              <a:rPr lang="en-US" sz="1800" dirty="0"/>
              <a:t> bit set)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14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706" y="484094"/>
            <a:ext cx="7951694" cy="1116106"/>
          </a:xfrm>
        </p:spPr>
        <p:txBody>
          <a:bodyPr/>
          <a:lstStyle/>
          <a:p>
            <a:r>
              <a:rPr lang="en-US" dirty="0"/>
              <a:t>Problem: Outbound Connections Fail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4675" lvl="1" indent="-228600">
              <a:buFont typeface="Arial" charset="0"/>
              <a:buAutoNum type="arabicPeriod"/>
              <a:tabLst>
                <a:tab pos="231775" algn="l"/>
                <a:tab pos="519113" algn="l"/>
                <a:tab pos="688975" algn="l"/>
              </a:tabLst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*:* -&gt; 1.2.3.4:25</a:t>
            </a:r>
          </a:p>
          <a:p>
            <a:pPr marL="574675" lvl="1" indent="-228600">
              <a:buFont typeface="Arial" charset="0"/>
              <a:buAutoNum type="arabicPeriod"/>
              <a:tabLst>
                <a:tab pos="231775" algn="l"/>
                <a:tab pos="519113" algn="l"/>
                <a:tab pos="688975" algn="l"/>
              </a:tabLst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1.2.3.0/24:* -&gt; *:*</a:t>
            </a:r>
          </a:p>
          <a:p>
            <a:pPr marL="574675" lvl="1" indent="-228600">
              <a:buFont typeface="Arial" charset="0"/>
              <a:buAutoNum type="arabicPeriod"/>
              <a:tabLst>
                <a:tab pos="231775" algn="l"/>
                <a:tab pos="519113" algn="l"/>
                <a:tab pos="688975" algn="l"/>
              </a:tabLst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drop   *  *:* -&gt; *:*</a:t>
            </a:r>
            <a:endParaRPr lang="en-US" dirty="0">
              <a:solidFill>
                <a:srgbClr val="0000FF"/>
              </a:solidFill>
            </a:endParaRPr>
          </a:p>
          <a:p>
            <a:pPr marL="231775" indent="-231775">
              <a:tabLst>
                <a:tab pos="231775" algn="l"/>
                <a:tab pos="519113" algn="l"/>
                <a:tab pos="688975" algn="l"/>
              </a:tabLst>
            </a:pPr>
            <a:endParaRPr lang="en-US" dirty="0"/>
          </a:p>
          <a:p>
            <a:pPr marL="231775" indent="-231775">
              <a:tabLst>
                <a:tab pos="231775" algn="l"/>
                <a:tab pos="519113" algn="l"/>
                <a:tab pos="688975" algn="l"/>
              </a:tabLst>
            </a:pPr>
            <a:r>
              <a:rPr lang="en-US" dirty="0"/>
              <a:t>Inside host opens TCP connection to port 80 on external machine:</a:t>
            </a:r>
          </a:p>
          <a:p>
            <a:pPr marL="574675" lvl="1" indent="-228600">
              <a:tabLst>
                <a:tab pos="231775" algn="l"/>
                <a:tab pos="519113" algn="l"/>
                <a:tab pos="688975" algn="l"/>
              </a:tabLst>
            </a:pPr>
            <a:r>
              <a:rPr lang="en-US" dirty="0"/>
              <a:t>Initial SYN packet passed through by </a:t>
            </a:r>
            <a:r>
              <a:rPr lang="en-US" dirty="0">
                <a:solidFill>
                  <a:srgbClr val="0000FF"/>
                </a:solidFill>
              </a:rPr>
              <a:t>rule 2</a:t>
            </a:r>
            <a:endParaRPr lang="en-US" dirty="0"/>
          </a:p>
          <a:p>
            <a:pPr marL="574675" lvl="1" indent="-228600">
              <a:tabLst>
                <a:tab pos="231775" algn="l"/>
                <a:tab pos="519113" algn="l"/>
                <a:tab pos="688975" algn="l"/>
              </a:tabLst>
            </a:pPr>
            <a:r>
              <a:rPr lang="en-US" dirty="0"/>
              <a:t>SYN+ACK packet coming back is </a:t>
            </a:r>
            <a:r>
              <a:rPr lang="en-US" dirty="0">
                <a:solidFill>
                  <a:srgbClr val="FF0000"/>
                </a:solidFill>
              </a:rPr>
              <a:t>dropped</a:t>
            </a:r>
            <a:endParaRPr lang="en-US" dirty="0"/>
          </a:p>
          <a:p>
            <a:pPr marL="974725" lvl="2" indent="-169863">
              <a:tabLst>
                <a:tab pos="231775" algn="l"/>
                <a:tab pos="519113" algn="l"/>
                <a:tab pos="688975" algn="l"/>
              </a:tabLst>
            </a:pPr>
            <a:r>
              <a:rPr lang="en-US" i="1" dirty="0"/>
              <a:t>Fails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rule 1</a:t>
            </a:r>
            <a:r>
              <a:rPr lang="en-US" dirty="0"/>
              <a:t> (not destined for port 25)</a:t>
            </a:r>
          </a:p>
          <a:p>
            <a:pPr marL="974725" lvl="2" indent="-169863">
              <a:tabLst>
                <a:tab pos="231775" algn="l"/>
                <a:tab pos="519113" algn="l"/>
                <a:tab pos="688975" algn="l"/>
              </a:tabLst>
            </a:pPr>
            <a:r>
              <a:rPr lang="en-US" i="1" dirty="0"/>
              <a:t>Fails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rule 2</a:t>
            </a:r>
            <a:r>
              <a:rPr lang="en-US" dirty="0"/>
              <a:t> (source not inside host)</a:t>
            </a:r>
          </a:p>
          <a:p>
            <a:pPr marL="974725" lvl="2" indent="-169863">
              <a:tabLst>
                <a:tab pos="231775" algn="l"/>
                <a:tab pos="519113" algn="l"/>
                <a:tab pos="688975" algn="l"/>
              </a:tabLst>
            </a:pPr>
            <a:r>
              <a:rPr lang="en-US" dirty="0">
                <a:solidFill>
                  <a:srgbClr val="008040"/>
                </a:solidFill>
              </a:rPr>
              <a:t>Matches</a:t>
            </a:r>
            <a:r>
              <a:rPr lang="en-US" dirty="0"/>
              <a:t> rule 3 </a:t>
            </a:r>
            <a:r>
              <a:rPr lang="en-US" dirty="0">
                <a:sym typeface="Symbol" charset="0"/>
              </a:rPr>
              <a:t>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DROP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1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706" y="484094"/>
            <a:ext cx="7951694" cy="1116106"/>
          </a:xfrm>
        </p:spPr>
        <p:txBody>
          <a:bodyPr/>
          <a:lstStyle/>
          <a:p>
            <a:r>
              <a:rPr lang="en-US" dirty="0"/>
              <a:t>Problem: Outbound Connections Fail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7063" lvl="1" indent="-280988">
              <a:buFont typeface="Arial" charset="0"/>
              <a:buAutoNum type="arabicPeriod"/>
              <a:tabLst>
                <a:tab pos="231775" algn="l"/>
                <a:tab pos="677863" algn="l"/>
                <a:tab pos="68897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 *:* -&gt; 1.2.3.4:25</a:t>
            </a:r>
          </a:p>
          <a:p>
            <a:pPr marL="627063" lvl="1" indent="-280988">
              <a:buFont typeface="Arial" charset="0"/>
              <a:buAutoNum type="arabicPeriod"/>
              <a:tabLst>
                <a:tab pos="231775" algn="l"/>
                <a:tab pos="677863" algn="l"/>
                <a:tab pos="68897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 1.2.3.0/24:* -&gt; *:*</a:t>
            </a:r>
          </a:p>
          <a:p>
            <a:pPr marL="627063" lvl="1" indent="-280988">
              <a:buFont typeface="Arial" charset="0"/>
              <a:buAutoNum type="arabicPeriod"/>
              <a:tabLst>
                <a:tab pos="231775" algn="l"/>
                <a:tab pos="677863" algn="l"/>
                <a:tab pos="68897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drop   *  *:* -&gt; *:*</a:t>
            </a:r>
            <a:endParaRPr lang="en-US" sz="2400" dirty="0"/>
          </a:p>
          <a:p>
            <a:pPr marL="231775" indent="-231775">
              <a:tabLst>
                <a:tab pos="231775" algn="l"/>
                <a:tab pos="677863" algn="l"/>
                <a:tab pos="688975" algn="l"/>
              </a:tabLst>
            </a:pPr>
            <a:endParaRPr lang="en-US" dirty="0"/>
          </a:p>
          <a:p>
            <a:pPr marL="231775" indent="-231775">
              <a:tabLst>
                <a:tab pos="231775" algn="l"/>
                <a:tab pos="677863" algn="l"/>
                <a:tab pos="688975" algn="l"/>
              </a:tabLst>
            </a:pPr>
            <a:r>
              <a:rPr lang="en-US" dirty="0"/>
              <a:t>Fix?</a:t>
            </a:r>
          </a:p>
          <a:p>
            <a:pPr marL="627063" lvl="1" indent="-280988">
              <a:tabLst>
                <a:tab pos="231775" algn="l"/>
                <a:tab pos="677863" algn="l"/>
                <a:tab pos="688975" algn="l"/>
              </a:tabLst>
            </a:pPr>
            <a:r>
              <a:rPr lang="en-US" sz="2400" dirty="0"/>
              <a:t>In general, we need to distinguish between 2 kinds of inbound packets</a:t>
            </a:r>
          </a:p>
          <a:p>
            <a:pPr marL="911225" lvl="2" indent="-169863">
              <a:tabLst>
                <a:tab pos="231775" algn="l"/>
                <a:tab pos="677863" algn="l"/>
                <a:tab pos="688975" algn="l"/>
              </a:tabLst>
            </a:pPr>
            <a:r>
              <a:rPr lang="en-US" sz="2000" dirty="0"/>
              <a:t>Allow inbound packets </a:t>
            </a:r>
            <a:r>
              <a:rPr lang="en-US" sz="2000" i="1" dirty="0">
                <a:solidFill>
                  <a:srgbClr val="0000FF"/>
                </a:solidFill>
              </a:rPr>
              <a:t>associated with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8040"/>
                </a:solidFill>
              </a:rPr>
              <a:t>outbound</a:t>
            </a:r>
            <a:r>
              <a:rPr lang="en-US" sz="2000" dirty="0"/>
              <a:t> connection</a:t>
            </a:r>
          </a:p>
          <a:p>
            <a:pPr marL="911225" lvl="2" indent="-169863">
              <a:tabLst>
                <a:tab pos="231775" algn="l"/>
                <a:tab pos="677863" algn="l"/>
                <a:tab pos="688975" algn="l"/>
              </a:tabLst>
            </a:pPr>
            <a:r>
              <a:rPr lang="en-US" sz="2000" dirty="0"/>
              <a:t>Restrict inbound packets </a:t>
            </a:r>
            <a:r>
              <a:rPr lang="en-US" sz="2000" i="1" dirty="0">
                <a:solidFill>
                  <a:srgbClr val="0000FF"/>
                </a:solidFill>
              </a:rPr>
              <a:t>associated with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FF0000"/>
                </a:solidFill>
              </a:rPr>
              <a:t>inbound</a:t>
            </a:r>
            <a:r>
              <a:rPr lang="en-US" sz="2000" dirty="0"/>
              <a:t> connection</a:t>
            </a:r>
          </a:p>
          <a:p>
            <a:pPr marL="627063" lvl="1" indent="-280988">
              <a:tabLst>
                <a:tab pos="231775" algn="l"/>
                <a:tab pos="677863" algn="l"/>
                <a:tab pos="688975" algn="l"/>
              </a:tabLst>
            </a:pPr>
            <a:r>
              <a:rPr lang="en-US" sz="2400" dirty="0"/>
              <a:t>How do we tell them apart?</a:t>
            </a:r>
          </a:p>
          <a:p>
            <a:pPr marL="911225" lvl="2" indent="-169863">
              <a:tabLst>
                <a:tab pos="231775" algn="l"/>
                <a:tab pos="677863" algn="l"/>
                <a:tab pos="688975" algn="l"/>
              </a:tabLst>
            </a:pPr>
            <a:r>
              <a:rPr lang="en-US" sz="2000" dirty="0"/>
              <a:t>Approach #1: remember previous outbound connections</a:t>
            </a:r>
          </a:p>
          <a:p>
            <a:pPr marL="1139825" lvl="3" indent="-169863">
              <a:tabLst>
                <a:tab pos="231775" algn="l"/>
                <a:tab pos="677863" algn="l"/>
                <a:tab pos="688975" algn="l"/>
              </a:tabLst>
            </a:pPr>
            <a:r>
              <a:rPr lang="en-US" sz="1800" dirty="0"/>
              <a:t>Requires </a:t>
            </a:r>
            <a:r>
              <a:rPr lang="en-US" sz="1800" b="1" dirty="0">
                <a:solidFill>
                  <a:srgbClr val="FF0000"/>
                </a:solidFill>
              </a:rPr>
              <a:t>state</a:t>
            </a:r>
            <a:r>
              <a:rPr lang="en-US" sz="1800" dirty="0"/>
              <a:t>: </a:t>
            </a:r>
            <a:r>
              <a:rPr lang="en-US" sz="1800" dirty="0" err="1"/>
              <a:t>stateful</a:t>
            </a:r>
            <a:r>
              <a:rPr lang="en-US" sz="1800" dirty="0"/>
              <a:t> firewall</a:t>
            </a:r>
          </a:p>
          <a:p>
            <a:pPr marL="911225" lvl="2" indent="-169863">
              <a:tabLst>
                <a:tab pos="231775" algn="l"/>
                <a:tab pos="677863" algn="l"/>
                <a:tab pos="688975" algn="l"/>
              </a:tabLst>
            </a:pPr>
            <a:r>
              <a:rPr lang="en-US" sz="2000" dirty="0"/>
              <a:t>Approach #2: leverage details of how TCP works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2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Taming Management Complexity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Possibly more scalable defense: Reduce risk by blocking </a:t>
            </a:r>
            <a:r>
              <a:rPr lang="en-US" i="1" dirty="0"/>
              <a:t>in the network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outsiders</a:t>
            </a:r>
            <a:r>
              <a:rPr lang="en-US" dirty="0"/>
              <a:t> from having unwanted access your network services</a:t>
            </a:r>
          </a:p>
          <a:p>
            <a:pPr lvl="1"/>
            <a:r>
              <a:rPr lang="en-US" sz="2400" dirty="0"/>
              <a:t>The traffic to/from the outside must traverse a </a:t>
            </a:r>
            <a:r>
              <a:rPr lang="en-US" sz="2400" b="1" dirty="0">
                <a:solidFill>
                  <a:srgbClr val="408000"/>
                </a:solidFill>
              </a:rPr>
              <a:t>firewall</a:t>
            </a:r>
            <a:endParaRPr lang="en-US" sz="2400" dirty="0"/>
          </a:p>
          <a:p>
            <a:pPr lvl="1">
              <a:buClr>
                <a:schemeClr val="tx1"/>
              </a:buClr>
            </a:pPr>
            <a:r>
              <a:rPr lang="en-US" sz="2400" dirty="0">
                <a:solidFill>
                  <a:srgbClr val="0000FF"/>
                </a:solidFill>
              </a:rPr>
              <a:t>Chokepoint</a:t>
            </a:r>
            <a:r>
              <a:rPr lang="en-US" sz="2400" dirty="0"/>
              <a:t> can cover 1000s of hosts</a:t>
            </a:r>
          </a:p>
        </p:txBody>
      </p:sp>
      <p:cxnSp>
        <p:nvCxnSpPr>
          <p:cNvPr id="29" name="Straight Connector 28"/>
          <p:cNvCxnSpPr>
            <a:stCxn id="31" idx="0"/>
            <a:endCxn id="30" idx="2"/>
          </p:cNvCxnSpPr>
          <p:nvPr/>
        </p:nvCxnSpPr>
        <p:spPr>
          <a:xfrm>
            <a:off x="5026851" y="5638800"/>
            <a:ext cx="2373294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7391400" y="4876800"/>
            <a:ext cx="2819400" cy="15240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31" name="Cloud 30"/>
          <p:cNvSpPr/>
          <p:nvPr/>
        </p:nvSpPr>
        <p:spPr>
          <a:xfrm>
            <a:off x="2209800" y="4876800"/>
            <a:ext cx="2819400" cy="15240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Internal network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4800600" y="5334001"/>
            <a:ext cx="827998" cy="611999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vs. Outbound Connections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/>
            <a:r>
              <a:rPr lang="en-US" dirty="0"/>
              <a:t>TCP feature: ACK bit set on </a:t>
            </a:r>
            <a:r>
              <a:rPr lang="en-US" dirty="0">
                <a:solidFill>
                  <a:srgbClr val="0000FF"/>
                </a:solidFill>
              </a:rPr>
              <a:t>all</a:t>
            </a:r>
            <a:r>
              <a:rPr lang="en-US" dirty="0"/>
              <a:t> packets except first</a:t>
            </a:r>
          </a:p>
          <a:p>
            <a:pPr marL="676275" lvl="1" indent="-276225"/>
            <a:r>
              <a:rPr lang="en-US" sz="2400" b="1" dirty="0"/>
              <a:t>Plus</a:t>
            </a:r>
            <a:r>
              <a:rPr lang="en-US" sz="2400" dirty="0"/>
              <a:t>: TCP receiver </a:t>
            </a:r>
            <a:r>
              <a:rPr lang="en-US" sz="2400" dirty="0">
                <a:solidFill>
                  <a:srgbClr val="FF8000"/>
                </a:solidFill>
              </a:rPr>
              <a:t>disregards</a:t>
            </a:r>
            <a:r>
              <a:rPr lang="en-US" sz="2400" dirty="0"/>
              <a:t> packets with ACK set if they don</a:t>
            </a:r>
            <a:r>
              <a:rPr lang="en-US" altLang="ja-JP" sz="2400" dirty="0"/>
              <a:t>’</a:t>
            </a:r>
            <a:r>
              <a:rPr lang="en-US" sz="2400" dirty="0"/>
              <a:t>t belong to an existing connection</a:t>
            </a:r>
          </a:p>
          <a:p>
            <a:pPr marL="231775" indent="-231775"/>
            <a:r>
              <a:rPr lang="en-US" dirty="0"/>
              <a:t>Solution </a:t>
            </a:r>
            <a:r>
              <a:rPr lang="en-US" dirty="0" err="1"/>
              <a:t>ruleset</a:t>
            </a:r>
            <a:r>
              <a:rPr lang="en-US" dirty="0"/>
              <a:t>:    </a:t>
            </a:r>
          </a:p>
          <a:p>
            <a:pPr marL="676275" lvl="1" indent="-276225"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*:* -&gt; 1.2.3.4:25    </a:t>
            </a:r>
          </a:p>
          <a:p>
            <a:pPr marL="676275" lvl="1" indent="-276225"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0000FF"/>
                </a:solidFill>
                <a:latin typeface="Consolas" charset="0"/>
              </a:rPr>
              <a:t> 1.2.3.0/24:* -&gt; *:*</a:t>
            </a:r>
            <a:r>
              <a:rPr lang="en-US" b="1" dirty="0">
                <a:latin typeface="Consolas" charset="0"/>
              </a:rPr>
              <a:t> </a:t>
            </a:r>
          </a:p>
          <a:p>
            <a:pPr marL="676275" lvl="1" indent="-276225">
              <a:buFont typeface="Arial" charset="0"/>
              <a:buAutoNum type="arabicPeriod"/>
            </a:pPr>
            <a:r>
              <a:rPr lang="en-US" b="1" dirty="0">
                <a:solidFill>
                  <a:srgbClr val="FF8000"/>
                </a:solidFill>
                <a:latin typeface="Consolas" charset="0"/>
              </a:rPr>
              <a:t>allow </a:t>
            </a:r>
            <a:r>
              <a:rPr lang="en-US" b="1" dirty="0" err="1">
                <a:solidFill>
                  <a:srgbClr val="FF8000"/>
                </a:solidFill>
                <a:latin typeface="Consolas" charset="0"/>
              </a:rPr>
              <a:t>tcp</a:t>
            </a:r>
            <a:r>
              <a:rPr lang="en-US" b="1" dirty="0">
                <a:solidFill>
                  <a:srgbClr val="FF8000"/>
                </a:solidFill>
                <a:latin typeface="Consolas" charset="0"/>
              </a:rPr>
              <a:t> *:* -&gt; 1.2.3.0/24:* </a:t>
            </a:r>
            <a:r>
              <a:rPr lang="en-US" b="1" i="1" dirty="0">
                <a:solidFill>
                  <a:srgbClr val="FF8000"/>
                </a:solidFill>
                <a:latin typeface="Consolas" charset="0"/>
              </a:rPr>
              <a:t>only if</a:t>
            </a:r>
            <a:r>
              <a:rPr lang="en-US" b="1" dirty="0">
                <a:solidFill>
                  <a:srgbClr val="FF8000"/>
                </a:solidFill>
                <a:latin typeface="Consolas" charset="0"/>
              </a:rPr>
              <a:t> ACK </a:t>
            </a:r>
            <a:r>
              <a:rPr lang="en-US" b="1" i="1" dirty="0">
                <a:solidFill>
                  <a:srgbClr val="FF8000"/>
                </a:solidFill>
                <a:latin typeface="Consolas" charset="0"/>
              </a:rPr>
              <a:t>bit set</a:t>
            </a:r>
            <a:endParaRPr lang="en-US" b="1" dirty="0">
              <a:latin typeface="Consolas" charset="0"/>
            </a:endParaRPr>
          </a:p>
          <a:p>
            <a:pPr marL="676275" lvl="1" indent="-276225">
              <a:buFont typeface="Arial" charset="0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onsolas" charset="0"/>
              </a:rPr>
              <a:t>drop   *  *:* -&gt; *:*</a:t>
            </a:r>
          </a:p>
          <a:p>
            <a:pPr marL="676275" lvl="1" indent="-276225"/>
            <a:r>
              <a:rPr lang="en-US" sz="2400" dirty="0"/>
              <a:t>Rules 1 and 2 allow traffic in either direction for </a:t>
            </a:r>
            <a:r>
              <a:rPr lang="en-US" sz="2400" dirty="0">
                <a:solidFill>
                  <a:srgbClr val="FF0000"/>
                </a:solidFill>
              </a:rPr>
              <a:t>inbound</a:t>
            </a:r>
            <a:r>
              <a:rPr lang="en-US" sz="2400" dirty="0"/>
              <a:t> connections to port 25 on machine </a:t>
            </a:r>
            <a:r>
              <a:rPr lang="en-US" sz="2400" b="1" dirty="0">
                <a:latin typeface="Consolas" charset="0"/>
              </a:rPr>
              <a:t>1.2.3.4</a:t>
            </a:r>
            <a:endParaRPr lang="en-US" sz="2400" dirty="0">
              <a:latin typeface="Courier New" charset="0"/>
            </a:endParaRPr>
          </a:p>
          <a:p>
            <a:pPr marL="676275" lvl="1" indent="-276225"/>
            <a:r>
              <a:rPr lang="en-US" sz="2400" dirty="0"/>
              <a:t>Rules 2 and 3 allow </a:t>
            </a:r>
            <a:r>
              <a:rPr lang="en-US" sz="2400" dirty="0">
                <a:solidFill>
                  <a:srgbClr val="0000FF"/>
                </a:solidFill>
              </a:rPr>
              <a:t>outbound</a:t>
            </a:r>
            <a:r>
              <a:rPr lang="en-US" sz="2400" dirty="0"/>
              <a:t> connections to any 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4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This </a:t>
            </a:r>
            <a:r>
              <a:rPr lang="en-US" dirty="0" err="1"/>
              <a:t>Ruleset</a:t>
            </a:r>
            <a:r>
              <a:rPr lang="en-US" dirty="0"/>
              <a:t> Protects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5475" lvl="1" indent="-223838">
              <a:buFont typeface="Arial" charset="0"/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 *:* -&gt; 1.2.3.4:25    </a:t>
            </a:r>
          </a:p>
          <a:p>
            <a:pPr marL="625475" lvl="1" indent="-223838">
              <a:buFont typeface="Arial" charset="0"/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 1.2.3.0/24:* -&gt; *:*</a:t>
            </a:r>
            <a:r>
              <a:rPr lang="en-US" sz="2400" b="1" dirty="0">
                <a:latin typeface="Consolas" charset="0"/>
              </a:rPr>
              <a:t> </a:t>
            </a:r>
          </a:p>
          <a:p>
            <a:pPr marL="625475" lvl="1" indent="-223838">
              <a:buFont typeface="Arial" charset="0"/>
              <a:buAutoNum type="arabicPeriod"/>
            </a:pPr>
            <a:r>
              <a:rPr lang="en-US" sz="2400" b="1" dirty="0">
                <a:solidFill>
                  <a:srgbClr val="FF8000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FF8000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FF8000"/>
                </a:solidFill>
                <a:latin typeface="Consolas" charset="0"/>
              </a:rPr>
              <a:t> *:* -&gt; 1.2.3.0/24:* </a:t>
            </a:r>
            <a:r>
              <a:rPr lang="en-US" sz="2200" b="1" i="1" dirty="0">
                <a:solidFill>
                  <a:srgbClr val="FF8000"/>
                </a:solidFill>
                <a:latin typeface="Consolas" charset="0"/>
              </a:rPr>
              <a:t>only if</a:t>
            </a:r>
            <a:r>
              <a:rPr lang="en-US" sz="2200" b="1" dirty="0">
                <a:solidFill>
                  <a:srgbClr val="FF8000"/>
                </a:solidFill>
                <a:latin typeface="Consolas" charset="0"/>
              </a:rPr>
              <a:t> ACK </a:t>
            </a:r>
            <a:r>
              <a:rPr lang="en-US" sz="2200" b="1" i="1" dirty="0">
                <a:solidFill>
                  <a:srgbClr val="FF8000"/>
                </a:solidFill>
                <a:latin typeface="Consolas" charset="0"/>
              </a:rPr>
              <a:t>bit set</a:t>
            </a:r>
            <a:endParaRPr lang="en-US" sz="2400" b="1" dirty="0">
              <a:solidFill>
                <a:srgbClr val="FF8000"/>
              </a:solidFill>
              <a:latin typeface="Consolas" charset="0"/>
            </a:endParaRPr>
          </a:p>
          <a:p>
            <a:pPr marL="625475" lvl="1" indent="-223838">
              <a:buFont typeface="Arial" charset="0"/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drop   *  *:* -&gt; *:*</a:t>
            </a:r>
            <a:endParaRPr lang="en-US" sz="2400" dirty="0">
              <a:solidFill>
                <a:srgbClr val="0000FF"/>
              </a:solidFill>
            </a:endParaRPr>
          </a:p>
          <a:p>
            <a:pPr marL="231775" indent="-231775"/>
            <a:r>
              <a:rPr lang="en-US" sz="2400" dirty="0"/>
              <a:t>Suppose external attacker tries to exploit vulnerability in SMB (TCP port 445)</a:t>
            </a:r>
          </a:p>
          <a:p>
            <a:pPr marL="386575" lvl="1" indent="-231775"/>
            <a:r>
              <a:rPr lang="en-US" sz="2100" dirty="0"/>
              <a:t>Attempts to open an inbound TCP connection to internal SMB server</a:t>
            </a:r>
          </a:p>
          <a:p>
            <a:pPr marL="231775" indent="-231775"/>
            <a:r>
              <a:rPr lang="en-US" sz="2400" dirty="0"/>
              <a:t>Attempt #1: Sends SYN packet to server</a:t>
            </a:r>
          </a:p>
          <a:p>
            <a:pPr marL="385200" lvl="1" indent="-248400"/>
            <a:r>
              <a:rPr lang="en-US" dirty="0"/>
              <a:t>Packet lacks ACK bit </a:t>
            </a:r>
            <a:r>
              <a:rPr lang="en-US" dirty="0">
                <a:sym typeface="Symbol" charset="0"/>
              </a:rPr>
              <a:t> no match to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Rules 1-3</a:t>
            </a:r>
            <a:r>
              <a:rPr lang="en-US" dirty="0">
                <a:sym typeface="Symbol" charset="0"/>
              </a:rPr>
              <a:t>, dropped by </a:t>
            </a:r>
            <a:r>
              <a:rPr lang="en-US" dirty="0">
                <a:solidFill>
                  <a:srgbClr val="0000FF"/>
                </a:solidFill>
                <a:sym typeface="Symbol" charset="0"/>
              </a:rPr>
              <a:t>Rule 4</a:t>
            </a:r>
            <a:endParaRPr lang="en-US" dirty="0"/>
          </a:p>
          <a:p>
            <a:pPr marL="231775" indent="-231775"/>
            <a:r>
              <a:rPr lang="en-US" sz="2400" dirty="0"/>
              <a:t>Attempt #2: Sends SYN+ACK packet to server</a:t>
            </a:r>
          </a:p>
          <a:p>
            <a:pPr marL="385200" lvl="1" indent="-248400"/>
            <a:r>
              <a:rPr lang="en-US" dirty="0"/>
              <a:t>Firewall permits the packet due to </a:t>
            </a:r>
            <a:r>
              <a:rPr lang="en-US" dirty="0">
                <a:solidFill>
                  <a:srgbClr val="0000FF"/>
                </a:solidFill>
              </a:rPr>
              <a:t>Rule 3</a:t>
            </a:r>
            <a:endParaRPr lang="en-US" dirty="0"/>
          </a:p>
          <a:p>
            <a:pPr marL="385200" lvl="1" indent="-248400"/>
            <a:r>
              <a:rPr lang="en-US" dirty="0"/>
              <a:t>But then </a:t>
            </a:r>
            <a:r>
              <a:rPr lang="en-US" b="1" dirty="0">
                <a:solidFill>
                  <a:srgbClr val="408000"/>
                </a:solidFill>
              </a:rPr>
              <a:t>dropped</a:t>
            </a:r>
            <a:r>
              <a:rPr lang="en-US" dirty="0"/>
              <a:t> by server</a:t>
            </a:r>
            <a:r>
              <a:rPr lang="ja-JP" altLang="en-US" dirty="0"/>
              <a:t>’</a:t>
            </a:r>
            <a:r>
              <a:rPr lang="en-US" dirty="0"/>
              <a:t>s TCP stack (since ACK bit set, but isn’t part of existing connection)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Firewall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7063" lvl="1" indent="-280988">
              <a:buFont typeface="Arial" charset="0"/>
              <a:buAutoNum type="arabicPeriod"/>
              <a:tabLst>
                <a:tab pos="231775" algn="l"/>
                <a:tab pos="677863" algn="l"/>
                <a:tab pos="68897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 *:* -&gt; 1.2.3.4:25</a:t>
            </a:r>
          </a:p>
          <a:p>
            <a:pPr marL="627063" lvl="1" indent="-280988">
              <a:buFont typeface="Arial" charset="0"/>
              <a:buAutoNum type="arabicPeriod"/>
              <a:tabLst>
                <a:tab pos="231775" algn="l"/>
                <a:tab pos="677863" algn="l"/>
                <a:tab pos="68897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allow </a:t>
            </a:r>
            <a:r>
              <a:rPr lang="en-US" sz="2400" b="1" dirty="0" err="1">
                <a:solidFill>
                  <a:srgbClr val="0000FF"/>
                </a:solidFill>
                <a:latin typeface="Consolas" charset="0"/>
              </a:rPr>
              <a:t>tcp</a:t>
            </a: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 1.2.3.0/24:* -&gt; *:*</a:t>
            </a:r>
          </a:p>
          <a:p>
            <a:pPr marL="627063" lvl="1" indent="-280988">
              <a:buFont typeface="Arial" charset="0"/>
              <a:buAutoNum type="arabicPeriod"/>
              <a:tabLst>
                <a:tab pos="231775" algn="l"/>
                <a:tab pos="677863" algn="l"/>
                <a:tab pos="68897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nsolas" charset="0"/>
              </a:rPr>
              <a:t>drop   *  *:* -&gt; *:*</a:t>
            </a:r>
            <a:endParaRPr lang="en-US" sz="2400" dirty="0"/>
          </a:p>
          <a:p>
            <a:endParaRPr lang="en-US" dirty="0"/>
          </a:p>
          <a:p>
            <a:r>
              <a:rPr lang="en-US" dirty="0" err="1"/>
              <a:t>Stateful</a:t>
            </a:r>
            <a:r>
              <a:rPr lang="en-US" dirty="0"/>
              <a:t> FW knows about established connections and can automatically authorize returning traffic</a:t>
            </a:r>
          </a:p>
          <a:p>
            <a:r>
              <a:rPr lang="en-US" dirty="0"/>
              <a:t>Safer:</a:t>
            </a:r>
          </a:p>
          <a:p>
            <a:pPr lvl="1"/>
            <a:r>
              <a:rPr lang="en-US" dirty="0"/>
              <a:t>No unsolicited packets</a:t>
            </a:r>
          </a:p>
          <a:p>
            <a:pPr lvl="1"/>
            <a:r>
              <a:rPr lang="en-US" dirty="0"/>
              <a:t>Simpler to configure, hence less errors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58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Firewall</a:t>
            </a:r>
            <a:r>
              <a:rPr lang="en-US"/>
              <a:t>: Benefits</a:t>
            </a:r>
            <a:endParaRPr lang="en-US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For each connection it knows what the next packet should look like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TCP flags, sequence numbers</a:t>
            </a:r>
            <a:endParaRPr lang="en-US" sz="1200" dirty="0"/>
          </a:p>
          <a:p>
            <a:pPr>
              <a:lnSpc>
                <a:spcPct val="130000"/>
              </a:lnSpc>
            </a:pPr>
            <a:r>
              <a:rPr lang="en-US" dirty="0"/>
              <a:t>It can eliminate packets that do not fit in</a:t>
            </a:r>
          </a:p>
          <a:p>
            <a:pPr>
              <a:lnSpc>
                <a:spcPct val="130000"/>
              </a:lnSpc>
            </a:pPr>
            <a:r>
              <a:rPr lang="en-US" dirty="0"/>
              <a:t>It can replace sequence numbers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Example: to randomize initial sequence numbers</a:t>
            </a:r>
          </a:p>
          <a:p>
            <a:pPr>
              <a:lnSpc>
                <a:spcPct val="130000"/>
              </a:lnSpc>
            </a:pPr>
            <a:r>
              <a:rPr lang="en-US" dirty="0"/>
              <a:t>It can prevent SYN flooding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3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SYN Flooding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2"/>
                </a:solidFill>
              </a:rPr>
              <a:t>Simple</a:t>
            </a:r>
            <a:r>
              <a:rPr lang="en-US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FW keeps track of all attempts to open a connection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If it judges that a connection stays half-open for too long, it sends a RST to the server</a:t>
            </a: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FW delays SYN packets and generates a SYN + ACK in place of the server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Only when it receives an ACK does it send the original SYN to the server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SYN Flooding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1725707" y="5867401"/>
            <a:ext cx="8727141" cy="556185"/>
          </a:xfrm>
        </p:spPr>
        <p:txBody>
          <a:bodyPr/>
          <a:lstStyle/>
          <a:p>
            <a:r>
              <a:rPr lang="en-US" dirty="0"/>
              <a:t>FW must adapt all sequence numbers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2286000" y="2308452"/>
            <a:ext cx="0" cy="3392715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993190" y="2308452"/>
            <a:ext cx="0" cy="3392715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296466" y="2348362"/>
            <a:ext cx="3723334" cy="318639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66333" y="1788885"/>
            <a:ext cx="1336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client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376333" y="1788885"/>
            <a:ext cx="1336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FW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40000">
            <a:off x="2659116" y="2142275"/>
            <a:ext cx="26494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flags=(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SYN</a:t>
            </a:r>
            <a:r>
              <a:rPr lang="en-US" dirty="0">
                <a:latin typeface="Arial"/>
                <a:cs typeface="Arial"/>
              </a:rPr>
              <a:t>)  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seq</a:t>
            </a:r>
            <a:r>
              <a:rPr lang="en-US" dirty="0">
                <a:latin typeface="Arial"/>
                <a:cs typeface="Arial"/>
              </a:rPr>
              <a:t>=x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240000">
            <a:off x="2108974" y="3342146"/>
            <a:ext cx="4076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flags=(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seq</a:t>
            </a:r>
            <a:r>
              <a:rPr lang="en-US" dirty="0">
                <a:latin typeface="Arial"/>
                <a:cs typeface="Arial"/>
              </a:rPr>
              <a:t>=x+1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b="1" dirty="0">
                <a:latin typeface="Arial"/>
                <a:cs typeface="Arial"/>
              </a:rPr>
              <a:t>z</a:t>
            </a:r>
            <a:r>
              <a:rPr lang="en-US" dirty="0">
                <a:latin typeface="Arial"/>
                <a:cs typeface="Arial"/>
              </a:rPr>
              <a:t>+1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9717600" y="2322286"/>
            <a:ext cx="0" cy="3392715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915400" y="1788885"/>
            <a:ext cx="15590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server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 rot="21360000">
            <a:off x="2065071" y="2739575"/>
            <a:ext cx="42784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flags=(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SYN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seq</a:t>
            </a:r>
            <a:r>
              <a:rPr lang="en-US" dirty="0">
                <a:latin typeface="Arial"/>
                <a:cs typeface="Arial"/>
              </a:rPr>
              <a:t>=</a:t>
            </a:r>
            <a:r>
              <a:rPr lang="en-US" b="1" dirty="0">
                <a:latin typeface="Arial"/>
                <a:cs typeface="Arial"/>
              </a:rPr>
              <a:t>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=x+1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>
            <a:off x="2296466" y="2971801"/>
            <a:ext cx="3723334" cy="318639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296466" y="3567562"/>
            <a:ext cx="3723334" cy="318639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6003688" y="3879446"/>
            <a:ext cx="3723334" cy="318639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240000">
            <a:off x="6366338" y="3673359"/>
            <a:ext cx="26494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flags=(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SYN</a:t>
            </a:r>
            <a:r>
              <a:rPr lang="en-US" dirty="0">
                <a:latin typeface="Arial"/>
                <a:cs typeface="Arial"/>
              </a:rPr>
              <a:t>)  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seq</a:t>
            </a:r>
            <a:r>
              <a:rPr lang="en-US" dirty="0">
                <a:latin typeface="Arial"/>
                <a:cs typeface="Arial"/>
              </a:rPr>
              <a:t>=x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 rot="240000">
            <a:off x="5816196" y="4873230"/>
            <a:ext cx="40769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flags=(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seq</a:t>
            </a:r>
            <a:r>
              <a:rPr lang="en-US" dirty="0">
                <a:latin typeface="Arial"/>
                <a:cs typeface="Arial"/>
              </a:rPr>
              <a:t>=x+1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=y+1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 rot="21360000">
            <a:off x="5772293" y="4270659"/>
            <a:ext cx="42784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flags=(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SYN</a:t>
            </a:r>
            <a:r>
              <a:rPr lang="en-US" dirty="0">
                <a:latin typeface="Arial"/>
                <a:cs typeface="Arial"/>
              </a:rPr>
              <a:t>,</a:t>
            </a:r>
            <a:r>
              <a:rPr lang="en-US" b="1" dirty="0">
                <a:solidFill>
                  <a:schemeClr val="accent2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seq</a:t>
            </a:r>
            <a:r>
              <a:rPr lang="en-US" dirty="0">
                <a:latin typeface="Arial"/>
                <a:cs typeface="Arial"/>
              </a:rPr>
              <a:t>=y </a:t>
            </a:r>
            <a:r>
              <a:rPr lang="en-US" dirty="0" err="1">
                <a:solidFill>
                  <a:schemeClr val="accent1"/>
                </a:solidFill>
                <a:latin typeface="Arial"/>
                <a:cs typeface="Arial"/>
              </a:rPr>
              <a:t>ack</a:t>
            </a:r>
            <a:r>
              <a:rPr lang="en-US" dirty="0">
                <a:latin typeface="Arial"/>
                <a:cs typeface="Arial"/>
              </a:rPr>
              <a:t>=x+1</a:t>
            </a:r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6003688" y="4502885"/>
            <a:ext cx="3723334" cy="318639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6003688" y="5098646"/>
            <a:ext cx="3723334" cy="318639"/>
          </a:xfrm>
          <a:prstGeom prst="line">
            <a:avLst/>
          </a:prstGeom>
          <a:ln>
            <a:tailEnd type="arrow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26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Analysis </a:t>
            </a:r>
            <a:r>
              <a:rPr lang="en-US" sz="2800" dirty="0"/>
              <a:t>(Deep Packet Inspection)</a:t>
            </a:r>
            <a:endParaRPr lang="en-US" dirty="0"/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Analyze an application protocol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Example: Block </a:t>
            </a:r>
            <a:r>
              <a:rPr lang="en-US" dirty="0" err="1"/>
              <a:t>Bittorrent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Analyze packets to </a:t>
            </a:r>
            <a:r>
              <a:rPr lang="en-US" dirty="0">
                <a:solidFill>
                  <a:schemeClr val="accent2"/>
                </a:solidFill>
              </a:rPr>
              <a:t>verify their format</a:t>
            </a:r>
            <a:r>
              <a:rPr lang="en-US" dirty="0"/>
              <a:t> and content</a:t>
            </a:r>
          </a:p>
          <a:p>
            <a:pPr>
              <a:lnSpc>
                <a:spcPct val="130000"/>
              </a:lnSpc>
            </a:pPr>
            <a:r>
              <a:rPr lang="en-US" dirty="0"/>
              <a:t>Eliminate </a:t>
            </a:r>
            <a:r>
              <a:rPr lang="en-US" dirty="0">
                <a:solidFill>
                  <a:schemeClr val="accent2"/>
                </a:solidFill>
              </a:rPr>
              <a:t>unwanted packets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err="1"/>
              <a:t>DoS</a:t>
            </a:r>
            <a:r>
              <a:rPr lang="en-US" dirty="0"/>
              <a:t>, exploits, viruses</a:t>
            </a:r>
          </a:p>
          <a:p>
            <a:pPr>
              <a:lnSpc>
                <a:spcPct val="130000"/>
              </a:lnSpc>
            </a:pPr>
            <a:r>
              <a:rPr lang="en-US" dirty="0"/>
              <a:t>Eliminate packets that do not correspond to the current </a:t>
            </a:r>
            <a:r>
              <a:rPr lang="en-US" dirty="0">
                <a:solidFill>
                  <a:schemeClr val="accent2"/>
                </a:solidFill>
              </a:rPr>
              <a:t>protocol’s state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6CE4-C948-C047-BA3A-34077F278F7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417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 are application relays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2057401"/>
            <a:ext cx="1371600" cy="422031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Client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2971801"/>
            <a:ext cx="1371600" cy="422031"/>
          </a:xfrm>
          <a:prstGeom prst="rect">
            <a:avLst/>
          </a:prstGeom>
          <a:solidFill>
            <a:srgbClr val="9775A7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Transport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3886201"/>
            <a:ext cx="1371600" cy="422031"/>
          </a:xfrm>
          <a:prstGeom prst="rect">
            <a:avLst/>
          </a:prstGeom>
          <a:solidFill>
            <a:srgbClr val="663366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Internet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0" y="4800602"/>
            <a:ext cx="1371600" cy="422031"/>
          </a:xfrm>
          <a:prstGeom prst="rect">
            <a:avLst/>
          </a:prstGeom>
          <a:solidFill>
            <a:srgbClr val="FF0000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Link</a:t>
            </a:r>
          </a:p>
        </p:txBody>
      </p: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3352800" y="2479432"/>
            <a:ext cx="0" cy="492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>
            <a:off x="3352800" y="3393832"/>
            <a:ext cx="0" cy="492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0" idx="0"/>
          </p:cNvCxnSpPr>
          <p:nvPr/>
        </p:nvCxnSpPr>
        <p:spPr>
          <a:xfrm>
            <a:off x="3352800" y="4308231"/>
            <a:ext cx="0" cy="492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3581400" y="5410201"/>
            <a:ext cx="1447800" cy="9906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Ethernet</a:t>
            </a:r>
          </a:p>
        </p:txBody>
      </p:sp>
      <p:cxnSp>
        <p:nvCxnSpPr>
          <p:cNvPr id="24" name="Elbow Connector 23"/>
          <p:cNvCxnSpPr>
            <a:stCxn id="10" idx="2"/>
            <a:endCxn id="22" idx="2"/>
          </p:cNvCxnSpPr>
          <p:nvPr/>
        </p:nvCxnSpPr>
        <p:spPr>
          <a:xfrm rot="16200000" flipH="1">
            <a:off x="3127912" y="5447521"/>
            <a:ext cx="682869" cy="23309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00600" y="3886202"/>
            <a:ext cx="1371600" cy="422031"/>
          </a:xfrm>
          <a:prstGeom prst="rect">
            <a:avLst/>
          </a:prstGeom>
          <a:solidFill>
            <a:srgbClr val="663366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Internet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00600" y="4800603"/>
            <a:ext cx="1371600" cy="422031"/>
          </a:xfrm>
          <a:prstGeom prst="rect">
            <a:avLst/>
          </a:prstGeom>
          <a:solidFill>
            <a:srgbClr val="FF0000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Link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43600" y="426720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0"/>
          </p:cNvCxnSpPr>
          <p:nvPr/>
        </p:nvCxnSpPr>
        <p:spPr>
          <a:xfrm flipV="1">
            <a:off x="5027994" y="5181601"/>
            <a:ext cx="1206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29200" y="4267201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Cloud 49"/>
          <p:cNvSpPr/>
          <p:nvPr/>
        </p:nvSpPr>
        <p:spPr>
          <a:xfrm>
            <a:off x="5943600" y="5410201"/>
            <a:ext cx="1447800" cy="9906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Ethernet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34200" y="2057402"/>
            <a:ext cx="1371600" cy="422031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Server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4200" y="2971802"/>
            <a:ext cx="1371600" cy="422031"/>
          </a:xfrm>
          <a:prstGeom prst="rect">
            <a:avLst/>
          </a:prstGeom>
          <a:solidFill>
            <a:srgbClr val="9775A7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Transport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34200" y="3886202"/>
            <a:ext cx="1371600" cy="422031"/>
          </a:xfrm>
          <a:prstGeom prst="rect">
            <a:avLst/>
          </a:prstGeom>
          <a:solidFill>
            <a:srgbClr val="663366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Internet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34200" y="4800603"/>
            <a:ext cx="1371600" cy="422031"/>
          </a:xfrm>
          <a:prstGeom prst="rect">
            <a:avLst/>
          </a:prstGeom>
          <a:solidFill>
            <a:srgbClr val="FF0000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Link</a:t>
            </a:r>
          </a:p>
        </p:txBody>
      </p:sp>
      <p:cxnSp>
        <p:nvCxnSpPr>
          <p:cNvPr id="57" name="Straight Arrow Connector 56"/>
          <p:cNvCxnSpPr>
            <a:stCxn id="53" idx="2"/>
            <a:endCxn id="54" idx="0"/>
          </p:cNvCxnSpPr>
          <p:nvPr/>
        </p:nvCxnSpPr>
        <p:spPr>
          <a:xfrm>
            <a:off x="7620000" y="2479433"/>
            <a:ext cx="0" cy="49236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2"/>
            <a:endCxn id="55" idx="0"/>
          </p:cNvCxnSpPr>
          <p:nvPr/>
        </p:nvCxnSpPr>
        <p:spPr>
          <a:xfrm>
            <a:off x="7620000" y="3393833"/>
            <a:ext cx="0" cy="49236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2"/>
            <a:endCxn id="56" idx="0"/>
          </p:cNvCxnSpPr>
          <p:nvPr/>
        </p:nvCxnSpPr>
        <p:spPr>
          <a:xfrm>
            <a:off x="7620000" y="4308232"/>
            <a:ext cx="0" cy="49237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56" idx="2"/>
            <a:endCxn id="50" idx="0"/>
          </p:cNvCxnSpPr>
          <p:nvPr/>
        </p:nvCxnSpPr>
        <p:spPr>
          <a:xfrm rot="5400000">
            <a:off x="7163663" y="5449164"/>
            <a:ext cx="682868" cy="229806"/>
          </a:xfrm>
          <a:prstGeom prst="bentConnector2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800600" y="2057402"/>
            <a:ext cx="1371600" cy="42203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Proxy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00600" y="2971802"/>
            <a:ext cx="1371600" cy="422031"/>
          </a:xfrm>
          <a:prstGeom prst="rect">
            <a:avLst/>
          </a:prstGeom>
          <a:solidFill>
            <a:srgbClr val="9775A7">
              <a:alpha val="50000"/>
            </a:srgb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Transport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943600" y="335280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5029200" y="3352801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943600" y="2438401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029200" y="2438401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50" idx="2"/>
          </p:cNvCxnSpPr>
          <p:nvPr/>
        </p:nvCxnSpPr>
        <p:spPr>
          <a:xfrm flipH="1" flipV="1">
            <a:off x="5943601" y="5181601"/>
            <a:ext cx="449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7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07" y="3124201"/>
            <a:ext cx="8727141" cy="32993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Proxy acts like both a client and a server</a:t>
            </a:r>
          </a:p>
          <a:p>
            <a:pPr>
              <a:lnSpc>
                <a:spcPct val="110000"/>
              </a:lnSpc>
            </a:pPr>
            <a:r>
              <a:rPr lang="en-US" dirty="0"/>
              <a:t>Can provide other services too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Examples: caching, load balancing, mobile page transformation, content transcoding/compression/translation</a:t>
            </a:r>
          </a:p>
          <a:p>
            <a:pPr>
              <a:lnSpc>
                <a:spcPct val="110000"/>
              </a:lnSpc>
            </a:pPr>
            <a:r>
              <a:rPr lang="en-US" dirty="0"/>
              <a:t>A typical example of the defense in </a:t>
            </a:r>
            <a:r>
              <a:rPr lang="en-US" dirty="0">
                <a:solidFill>
                  <a:schemeClr val="accent2"/>
                </a:solidFill>
              </a:rPr>
              <a:t>depth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choke point</a:t>
            </a:r>
            <a:r>
              <a:rPr lang="en-US" dirty="0"/>
              <a:t> principles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981198"/>
            <a:ext cx="1371600" cy="971996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Internal Client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1981199"/>
            <a:ext cx="1371600" cy="971996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External Server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1100" y="1981199"/>
            <a:ext cx="1371600" cy="9719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Proxy</a:t>
            </a: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3200400" y="2467197"/>
            <a:ext cx="1790700" cy="1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1" y="1752601"/>
            <a:ext cx="143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Internal</a:t>
            </a:r>
            <a:br>
              <a:rPr lang="en-US" dirty="0"/>
            </a:br>
            <a:r>
              <a:rPr lang="en-US" dirty="0"/>
              <a:t>connection</a:t>
            </a:r>
          </a:p>
        </p:txBody>
      </p:sp>
      <p:cxnSp>
        <p:nvCxnSpPr>
          <p:cNvPr id="13" name="Straight Arrow Connector 12"/>
          <p:cNvCxnSpPr>
            <a:stCxn id="7" idx="3"/>
            <a:endCxn id="6" idx="1"/>
          </p:cNvCxnSpPr>
          <p:nvPr/>
        </p:nvCxnSpPr>
        <p:spPr>
          <a:xfrm>
            <a:off x="6362700" y="2467197"/>
            <a:ext cx="1790700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53201" y="1752601"/>
            <a:ext cx="143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External</a:t>
            </a:r>
            <a:br>
              <a:rPr lang="en-US" dirty="0"/>
            </a:br>
            <a:r>
              <a:rPr lang="en-US" dirty="0"/>
              <a:t>connection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 Security Policy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Effectiveness of firewall relies on deciding what </a:t>
            </a:r>
            <a:r>
              <a:rPr lang="en-US" sz="2400" dirty="0">
                <a:solidFill>
                  <a:srgbClr val="408000"/>
                </a:solidFill>
              </a:rPr>
              <a:t>policy</a:t>
            </a:r>
            <a:r>
              <a:rPr lang="en-US" sz="2400" dirty="0"/>
              <a:t> it should implement:</a:t>
            </a:r>
          </a:p>
          <a:p>
            <a:pPr lvl="1"/>
            <a:r>
              <a:rPr lang="en-US" i="1" dirty="0"/>
              <a:t>Who is allowed to talk to whom, accessing what service?</a:t>
            </a:r>
          </a:p>
          <a:p>
            <a:r>
              <a:rPr lang="en-US" sz="2400" dirty="0"/>
              <a:t>Distinguish between </a:t>
            </a:r>
            <a:r>
              <a:rPr lang="en-US" sz="2400" dirty="0">
                <a:solidFill>
                  <a:srgbClr val="FF0000"/>
                </a:solidFill>
              </a:rPr>
              <a:t>inbound</a:t>
            </a:r>
            <a:r>
              <a:rPr lang="en-US" sz="2400" dirty="0"/>
              <a:t> &amp; </a:t>
            </a:r>
            <a:r>
              <a:rPr lang="en-US" sz="2400" dirty="0">
                <a:solidFill>
                  <a:srgbClr val="0000FF"/>
                </a:solidFill>
              </a:rPr>
              <a:t>outbound</a:t>
            </a:r>
            <a:r>
              <a:rPr lang="en-US" sz="2400" dirty="0"/>
              <a:t> connections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Inbound</a:t>
            </a:r>
            <a:r>
              <a:rPr lang="en-US" dirty="0"/>
              <a:t>: attempts by external users to connect to internal services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Outbound</a:t>
            </a:r>
            <a:r>
              <a:rPr lang="en-US" dirty="0"/>
              <a:t>: internal users to external services</a:t>
            </a:r>
          </a:p>
          <a:p>
            <a:pPr lvl="1"/>
            <a:r>
              <a:rPr lang="en-US" dirty="0"/>
              <a:t>Why?  Because fits with a common </a:t>
            </a:r>
            <a:r>
              <a:rPr lang="en-US" b="1" i="1" dirty="0">
                <a:solidFill>
                  <a:srgbClr val="FF8000"/>
                </a:solidFill>
              </a:rPr>
              <a:t>threat model</a:t>
            </a:r>
            <a:endParaRPr lang="en-US" dirty="0"/>
          </a:p>
          <a:p>
            <a:r>
              <a:rPr lang="en-US" sz="2400" dirty="0"/>
              <a:t>Conceptually simple </a:t>
            </a:r>
            <a:r>
              <a:rPr lang="en-US" sz="2400" i="1" dirty="0">
                <a:solidFill>
                  <a:srgbClr val="408000"/>
                </a:solidFill>
              </a:rPr>
              <a:t>access control policy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Permit inside users to connect to any service</a:t>
            </a:r>
          </a:p>
          <a:p>
            <a:pPr lvl="1"/>
            <a:r>
              <a:rPr lang="en-US" dirty="0"/>
              <a:t>External users restricted: </a:t>
            </a:r>
          </a:p>
          <a:p>
            <a:pPr lvl="2"/>
            <a:r>
              <a:rPr lang="en-US" sz="1800" dirty="0">
                <a:solidFill>
                  <a:srgbClr val="0000FF"/>
                </a:solidFill>
              </a:rPr>
              <a:t>Permit</a:t>
            </a:r>
            <a:r>
              <a:rPr lang="en-US" sz="1800" dirty="0"/>
              <a:t> connections to services meant to be externally visible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Deny</a:t>
            </a:r>
            <a:r>
              <a:rPr lang="en-US" sz="1800" dirty="0"/>
              <a:t> connections to services not meant for external access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19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Proxy Benefits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P</a:t>
            </a:r>
            <a:r>
              <a:rPr lang="en-US" dirty="0">
                <a:solidFill>
                  <a:schemeClr val="accent2"/>
                </a:solidFill>
              </a:rPr>
              <a:t>revent direct connections</a:t>
            </a:r>
            <a:r>
              <a:rPr lang="en-US" dirty="0"/>
              <a:t> from the internal network towards the Internet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Choke point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Possibly authentication</a:t>
            </a:r>
          </a:p>
          <a:p>
            <a:pPr>
              <a:lnSpc>
                <a:spcPct val="130000"/>
              </a:lnSpc>
            </a:pPr>
            <a:r>
              <a:rPr lang="en-US" dirty="0"/>
              <a:t>Able to filter application-level info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URL or DNS blacklists, URL filtering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Content type (MIME) filtering, keyword filtering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Virus, exploit, 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9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Cache Feature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proxy </a:t>
            </a:r>
            <a:r>
              <a:rPr lang="en-US" dirty="0">
                <a:solidFill>
                  <a:schemeClr val="accent2"/>
                </a:solidFill>
              </a:rPr>
              <a:t>can keep a copy</a:t>
            </a:r>
            <a:r>
              <a:rPr lang="en-US" dirty="0"/>
              <a:t> of all the contents it has served in a cache</a:t>
            </a:r>
          </a:p>
          <a:p>
            <a:pPr>
              <a:lnSpc>
                <a:spcPct val="120000"/>
              </a:lnSpc>
            </a:pPr>
            <a:r>
              <a:rPr lang="en-US" dirty="0"/>
              <a:t>When another client asks for the </a:t>
            </a:r>
            <a:r>
              <a:rPr lang="en-US" dirty="0">
                <a:solidFill>
                  <a:schemeClr val="accent2"/>
                </a:solidFill>
              </a:rPr>
              <a:t>same content</a:t>
            </a:r>
            <a:r>
              <a:rPr lang="en-US" dirty="0"/>
              <a:t>, it can provide the cached copy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Ensure content is up-to-date (Example: in HTTP, use header info)</a:t>
            </a:r>
          </a:p>
          <a:p>
            <a:pPr>
              <a:lnSpc>
                <a:spcPct val="120000"/>
              </a:lnSpc>
            </a:pPr>
            <a:r>
              <a:rPr lang="en-US" dirty="0"/>
              <a:t>The transfer is </a:t>
            </a:r>
            <a:r>
              <a:rPr lang="en-US" dirty="0">
                <a:solidFill>
                  <a:schemeClr val="accent2"/>
                </a:solidFill>
              </a:rPr>
              <a:t>much faster</a:t>
            </a:r>
            <a:r>
              <a:rPr lang="en-US" dirty="0"/>
              <a:t> (increase in </a:t>
            </a:r>
            <a:r>
              <a:rPr lang="en-US" dirty="0" err="1"/>
              <a:t>QoE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We can save on </a:t>
            </a:r>
            <a:r>
              <a:rPr lang="en-US" dirty="0">
                <a:solidFill>
                  <a:schemeClr val="accent2"/>
                </a:solidFill>
              </a:rPr>
              <a:t>bandwidth</a:t>
            </a:r>
            <a:r>
              <a:rPr lang="en-US" dirty="0"/>
              <a:t> (limit cost)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559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Without Proxy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295400"/>
            <a:ext cx="5007350" cy="5069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$ telnet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www.example.com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 80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GET /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index.html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 HTTP/1.0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HTTP/1.1 200 OK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Date: Mon, 10 Feb 2014 15:21:38 GMT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Server: Apache/2.2.3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CentOS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Expires: Mon, 10 Feb 2014 15:21:38 GMT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Cache-Control: no-cache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Pragma: no-cache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Connection: close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Content-Type: text/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html;charset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=UTF-8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&lt;html&gt;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&lt;head&gt;&lt;title&gt;Example&lt;/title&gt;&lt;/head&gt;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&lt;body&gt;…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409D-5E2D-FB4E-9A06-44B9D3E2061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99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With Proxy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1295400"/>
            <a:ext cx="6022652" cy="5069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$ telnet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www.example.com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 80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GET http://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www.example.com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/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index.html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 HTTP/1.0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HTTP/1.1 200 OK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Date: Mon, 10 Feb 2014 15:21:38 GMT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Server: Apache/2.2.3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CentOS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Expires: Mon, 10 Feb 2014 15:21:38 GMT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Cache-Control: no-cache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Pragma: no-cache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Connection: close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Content-Type: text/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html;charset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=UTF-8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&lt;html&gt;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&lt;head&gt;&lt;title&gt;Example&lt;/title&gt;&lt;/head&gt;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/>
                <a:cs typeface="Consolas"/>
              </a:rPr>
              <a:t>&lt;body&gt;…</a:t>
            </a:r>
          </a:p>
        </p:txBody>
      </p:sp>
      <p:sp>
        <p:nvSpPr>
          <p:cNvPr id="6" name="Donut 5"/>
          <p:cNvSpPr/>
          <p:nvPr/>
        </p:nvSpPr>
        <p:spPr>
          <a:xfrm>
            <a:off x="3124200" y="1600200"/>
            <a:ext cx="4876800" cy="457200"/>
          </a:xfrm>
          <a:prstGeom prst="donut">
            <a:avLst>
              <a:gd name="adj" fmla="val 10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6"/>
          <p:cNvSpPr txBox="1">
            <a:spLocks/>
          </p:cNvSpPr>
          <p:nvPr/>
        </p:nvSpPr>
        <p:spPr>
          <a:xfrm>
            <a:off x="7696201" y="2133601"/>
            <a:ext cx="2756647" cy="1546785"/>
          </a:xfrm>
          <a:prstGeom prst="rect">
            <a:avLst/>
          </a:prstGeom>
        </p:spPr>
        <p:txBody>
          <a:bodyPr/>
          <a:lstStyle>
            <a:lvl1pPr marL="342000" indent="-342000" algn="l" defTabSz="914400" rtl="0" eaLnBrk="1" latinLnBrk="0" hangingPunct="1">
              <a:spcBef>
                <a:spcPts val="2000"/>
              </a:spcBef>
              <a:buClr>
                <a:schemeClr val="accent6"/>
              </a:buClr>
              <a:buSzPct val="75000"/>
              <a:buFont typeface="Wingdings" pitchFamily="2" charset="2"/>
              <a:buChar char="n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96800" indent="-27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Requires browser configuration!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409D-5E2D-FB4E-9A06-44B9D3E2061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231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Proxy </a:t>
            </a:r>
            <a:r>
              <a:rPr lang="en-US" sz="2400" dirty="0"/>
              <a:t>(intercepting proxy)</a:t>
            </a:r>
            <a:endParaRPr lang="en-US" dirty="0"/>
          </a:p>
        </p:txBody>
      </p:sp>
      <p:sp>
        <p:nvSpPr>
          <p:cNvPr id="66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Traffic targeted at a certain port is </a:t>
            </a:r>
            <a:r>
              <a:rPr lang="en-US" dirty="0">
                <a:solidFill>
                  <a:schemeClr val="accent2"/>
                </a:solidFill>
              </a:rPr>
              <a:t>automatically redirected</a:t>
            </a:r>
            <a:r>
              <a:rPr lang="en-US" dirty="0"/>
              <a:t> towards the proxy by the network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Proxy does not modify the request or response</a:t>
            </a:r>
            <a:r>
              <a:rPr lang="en-US" dirty="0"/>
              <a:t> beyond what is required for proxy authentication and identification</a:t>
            </a:r>
          </a:p>
          <a:p>
            <a:pPr>
              <a:lnSpc>
                <a:spcPct val="120000"/>
              </a:lnSpc>
            </a:pPr>
            <a:r>
              <a:rPr lang="en-US" dirty="0"/>
              <a:t>Pros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Avoid having to configure browsers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Enforce usage of the proxy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Enable load balancing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Cons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Doesn’t work for servers that are not on the configured port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1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22"/>
          <p:cNvSpPr/>
          <p:nvPr/>
        </p:nvSpPr>
        <p:spPr>
          <a:xfrm>
            <a:off x="3276600" y="5031260"/>
            <a:ext cx="1828800" cy="988541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Proxy (or Load Balancer)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Appears to clients to be an ordinary server</a:t>
            </a:r>
          </a:p>
          <a:p>
            <a:r>
              <a:rPr lang="en-US" dirty="0"/>
              <a:t>Requests are forwarded to one or more origin servers which handle the requests</a:t>
            </a:r>
          </a:p>
          <a:p>
            <a:r>
              <a:rPr lang="en-US" dirty="0"/>
              <a:t>Client has no knowledge of the origin servers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4876799"/>
            <a:ext cx="1371600" cy="971996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Client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4572000"/>
            <a:ext cx="1371600" cy="971996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Server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4876800"/>
            <a:ext cx="1371600" cy="97199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Reverse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latin typeface="Tahoma"/>
                <a:cs typeface="Tahoma"/>
              </a:rPr>
              <a:t>Proxy</a:t>
            </a: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3200400" y="5362798"/>
            <a:ext cx="1981200" cy="1"/>
          </a:xfrm>
          <a:prstGeom prst="straightConnector1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5045" y="4495801"/>
            <a:ext cx="143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External</a:t>
            </a:r>
            <a:br>
              <a:rPr lang="en-US" dirty="0"/>
            </a:br>
            <a:r>
              <a:rPr lang="en-US" dirty="0"/>
              <a:t>connection</a:t>
            </a:r>
          </a:p>
        </p:txBody>
      </p:sp>
      <p:cxnSp>
        <p:nvCxnSpPr>
          <p:cNvPr id="10" name="Straight Arrow Connector 9"/>
          <p:cNvCxnSpPr>
            <a:stCxn id="7" idx="3"/>
            <a:endCxn id="6" idx="1"/>
          </p:cNvCxnSpPr>
          <p:nvPr/>
        </p:nvCxnSpPr>
        <p:spPr>
          <a:xfrm flipV="1">
            <a:off x="6553200" y="5057998"/>
            <a:ext cx="1600200" cy="304800"/>
          </a:xfrm>
          <a:prstGeom prst="straightConnector1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53202" y="4495801"/>
            <a:ext cx="1435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Internal</a:t>
            </a:r>
            <a:br>
              <a:rPr lang="en-US" dirty="0"/>
            </a:br>
            <a:r>
              <a:rPr lang="en-US" dirty="0"/>
              <a:t>connection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05800" y="4724400"/>
            <a:ext cx="1371600" cy="971996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Server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58200" y="4876800"/>
            <a:ext cx="1371600" cy="971996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Server</a:t>
            </a:r>
          </a:p>
        </p:txBody>
      </p:sp>
      <p:cxnSp>
        <p:nvCxnSpPr>
          <p:cNvPr id="17" name="Straight Arrow Connector 16"/>
          <p:cNvCxnSpPr>
            <a:stCxn id="7" idx="3"/>
            <a:endCxn id="15" idx="1"/>
          </p:cNvCxnSpPr>
          <p:nvPr/>
        </p:nvCxnSpPr>
        <p:spPr>
          <a:xfrm flipV="1">
            <a:off x="6553200" y="5210398"/>
            <a:ext cx="1752600" cy="152400"/>
          </a:xfrm>
          <a:prstGeom prst="straightConnector1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16" idx="1"/>
          </p:cNvCxnSpPr>
          <p:nvPr/>
        </p:nvCxnSpPr>
        <p:spPr>
          <a:xfrm>
            <a:off x="6553200" y="5362798"/>
            <a:ext cx="1905000" cy="0"/>
          </a:xfrm>
          <a:prstGeom prst="straightConnector1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7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HTTP Proxy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Filter requests</a:t>
            </a:r>
            <a:r>
              <a:rPr lang="en-US" dirty="0"/>
              <a:t> (blocking exploits)</a:t>
            </a:r>
          </a:p>
          <a:p>
            <a:r>
              <a:rPr lang="en-US" dirty="0">
                <a:solidFill>
                  <a:schemeClr val="accent2"/>
                </a:solidFill>
              </a:rPr>
              <a:t>Authenticate clients</a:t>
            </a:r>
            <a:r>
              <a:rPr lang="en-US" dirty="0"/>
              <a:t> even before they communicate with the server</a:t>
            </a:r>
          </a:p>
          <a:p>
            <a:pPr lvl="1"/>
            <a:r>
              <a:rPr lang="en-US" dirty="0"/>
              <a:t>Cannot attack the server unless authenticated</a:t>
            </a:r>
          </a:p>
          <a:p>
            <a:r>
              <a:rPr lang="en-US" dirty="0">
                <a:solidFill>
                  <a:schemeClr val="accent2"/>
                </a:solidFill>
              </a:rPr>
              <a:t>Accelerate servers</a:t>
            </a:r>
          </a:p>
          <a:p>
            <a:pPr lvl="1"/>
            <a:r>
              <a:rPr lang="en-US" dirty="0"/>
              <a:t>Encryption acceleration</a:t>
            </a:r>
          </a:p>
          <a:p>
            <a:pPr lvl="1"/>
            <a:r>
              <a:rPr lang="en-US" dirty="0"/>
              <a:t>Caching static content</a:t>
            </a:r>
          </a:p>
          <a:p>
            <a:pPr lvl="1"/>
            <a:r>
              <a:rPr lang="en-US" dirty="0"/>
              <a:t>Load balancing</a:t>
            </a:r>
          </a:p>
          <a:p>
            <a:r>
              <a:rPr lang="en-US" dirty="0">
                <a:solidFill>
                  <a:schemeClr val="accent2"/>
                </a:solidFill>
              </a:rPr>
              <a:t>Accelerate clients via content compression</a:t>
            </a:r>
            <a:endParaRPr lang="en-US" dirty="0"/>
          </a:p>
          <a:p>
            <a:pPr>
              <a:buFont typeface="Wingdings" charset="0"/>
              <a:buNone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7600"/>
            <a:ext cx="1955800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4800600"/>
            <a:ext cx="1905000" cy="635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606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Firewall DMZ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6CE4-C948-C047-BA3A-34077F278F7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077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Demilitarized Zone (DMZ) </a:t>
            </a:r>
            <a:r>
              <a:rPr lang="en-US" sz="2800" dirty="0"/>
              <a:t>simple case</a:t>
            </a:r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2514601" y="3922201"/>
            <a:ext cx="539999" cy="53999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971801" y="5105401"/>
            <a:ext cx="539999" cy="5399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191001" y="5867401"/>
            <a:ext cx="539999" cy="539999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807" y="2590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429001" y="2971801"/>
            <a:ext cx="539999" cy="539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cxnSp>
        <p:nvCxnSpPr>
          <p:cNvPr id="14" name="Straight Connector 13"/>
          <p:cNvCxnSpPr>
            <a:stCxn id="11" idx="3"/>
            <a:endCxn id="12" idx="0"/>
          </p:cNvCxnSpPr>
          <p:nvPr/>
        </p:nvCxnSpPr>
        <p:spPr>
          <a:xfrm>
            <a:off x="3968999" y="3241800"/>
            <a:ext cx="674100" cy="64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2" idx="1"/>
          </p:cNvCxnSpPr>
          <p:nvPr/>
        </p:nvCxnSpPr>
        <p:spPr>
          <a:xfrm>
            <a:off x="3054600" y="4192200"/>
            <a:ext cx="1136401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</p:cNvCxnSpPr>
          <p:nvPr/>
        </p:nvCxnSpPr>
        <p:spPr>
          <a:xfrm flipV="1">
            <a:off x="3511800" y="4419600"/>
            <a:ext cx="984001" cy="9558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0"/>
            <a:endCxn id="12" idx="2"/>
          </p:cNvCxnSpPr>
          <p:nvPr/>
        </p:nvCxnSpPr>
        <p:spPr>
          <a:xfrm flipV="1">
            <a:off x="4461001" y="4498200"/>
            <a:ext cx="182099" cy="1369201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4191000" y="3886201"/>
            <a:ext cx="904198" cy="611999"/>
          </a:xfrm>
          <a:prstGeom prst="rect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Switch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9207" y="3581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25043" y="56388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Mail server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25006" y="64008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Web server</a:t>
            </a:r>
          </a:p>
        </p:txBody>
      </p:sp>
      <p:cxnSp>
        <p:nvCxnSpPr>
          <p:cNvPr id="35" name="Straight Connector 34"/>
          <p:cNvCxnSpPr>
            <a:stCxn id="12" idx="3"/>
            <a:endCxn id="27" idx="1"/>
          </p:cNvCxnSpPr>
          <p:nvPr/>
        </p:nvCxnSpPr>
        <p:spPr>
          <a:xfrm>
            <a:off x="5095198" y="4192200"/>
            <a:ext cx="276902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6400800" y="3429000"/>
            <a:ext cx="2819400" cy="15240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5372100" y="3886201"/>
            <a:ext cx="827998" cy="611999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FW</a:t>
            </a:r>
          </a:p>
        </p:txBody>
      </p:sp>
      <p:cxnSp>
        <p:nvCxnSpPr>
          <p:cNvPr id="36" name="Straight Connector 35"/>
          <p:cNvCxnSpPr>
            <a:stCxn id="27" idx="3"/>
            <a:endCxn id="5" idx="2"/>
          </p:cNvCxnSpPr>
          <p:nvPr/>
        </p:nvCxnSpPr>
        <p:spPr>
          <a:xfrm flipV="1">
            <a:off x="6200099" y="4191000"/>
            <a:ext cx="209447" cy="12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/>
          </p:cNvSpPr>
          <p:nvPr/>
        </p:nvSpPr>
        <p:spPr>
          <a:xfrm>
            <a:off x="5334000" y="4798202"/>
            <a:ext cx="904198" cy="6119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Proxy</a:t>
            </a:r>
          </a:p>
        </p:txBody>
      </p:sp>
      <p:cxnSp>
        <p:nvCxnSpPr>
          <p:cNvPr id="21" name="Straight Connector 20"/>
          <p:cNvCxnSpPr>
            <a:stCxn id="20" idx="0"/>
            <a:endCxn id="27" idx="2"/>
          </p:cNvCxnSpPr>
          <p:nvPr/>
        </p:nvCxnSpPr>
        <p:spPr>
          <a:xfrm flipV="1">
            <a:off x="5786099" y="4498199"/>
            <a:ext cx="0" cy="300002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 flipH="1">
            <a:off x="5866189" y="4265117"/>
            <a:ext cx="1371932" cy="715853"/>
          </a:xfrm>
          <a:custGeom>
            <a:avLst/>
            <a:gdLst>
              <a:gd name="connsiteX0" fmla="*/ 0 w 1270000"/>
              <a:gd name="connsiteY0" fmla="*/ 60476 h 484148"/>
              <a:gd name="connsiteX1" fmla="*/ 387047 w 1270000"/>
              <a:gd name="connsiteY1" fmla="*/ 483810 h 484148"/>
              <a:gd name="connsiteX2" fmla="*/ 1270000 w 1270000"/>
              <a:gd name="connsiteY2" fmla="*/ 0 h 484148"/>
              <a:gd name="connsiteX0" fmla="*/ 0 w 1270000"/>
              <a:gd name="connsiteY0" fmla="*/ 60476 h 315735"/>
              <a:gd name="connsiteX1" fmla="*/ 507999 w 1270000"/>
              <a:gd name="connsiteY1" fmla="*/ 314477 h 315735"/>
              <a:gd name="connsiteX2" fmla="*/ 1270000 w 1270000"/>
              <a:gd name="connsiteY2" fmla="*/ 0 h 315735"/>
              <a:gd name="connsiteX0" fmla="*/ 0 w 955524"/>
              <a:gd name="connsiteY0" fmla="*/ 0 h 736172"/>
              <a:gd name="connsiteX1" fmla="*/ 507999 w 955524"/>
              <a:gd name="connsiteY1" fmla="*/ 254001 h 736172"/>
              <a:gd name="connsiteX2" fmla="*/ 955524 w 955524"/>
              <a:gd name="connsiteY2" fmla="*/ 677333 h 736172"/>
              <a:gd name="connsiteX0" fmla="*/ 0 w 955524"/>
              <a:gd name="connsiteY0" fmla="*/ 0 h 677333"/>
              <a:gd name="connsiteX1" fmla="*/ 507999 w 955524"/>
              <a:gd name="connsiteY1" fmla="*/ 254001 h 677333"/>
              <a:gd name="connsiteX2" fmla="*/ 955524 w 955524"/>
              <a:gd name="connsiteY2" fmla="*/ 677333 h 677333"/>
              <a:gd name="connsiteX0" fmla="*/ 0 w 955524"/>
              <a:gd name="connsiteY0" fmla="*/ 0 h 677333"/>
              <a:gd name="connsiteX1" fmla="*/ 604761 w 955524"/>
              <a:gd name="connsiteY1" fmla="*/ 133048 h 677333"/>
              <a:gd name="connsiteX2" fmla="*/ 955524 w 955524"/>
              <a:gd name="connsiteY2" fmla="*/ 677333 h 677333"/>
              <a:gd name="connsiteX0" fmla="*/ 0 w 955524"/>
              <a:gd name="connsiteY0" fmla="*/ 16135 h 693468"/>
              <a:gd name="connsiteX1" fmla="*/ 604761 w 955524"/>
              <a:gd name="connsiteY1" fmla="*/ 149183 h 693468"/>
              <a:gd name="connsiteX2" fmla="*/ 955524 w 955524"/>
              <a:gd name="connsiteY2" fmla="*/ 693468 h 693468"/>
              <a:gd name="connsiteX0" fmla="*/ 0 w 1028096"/>
              <a:gd name="connsiteY0" fmla="*/ 11774 h 398821"/>
              <a:gd name="connsiteX1" fmla="*/ 604761 w 1028096"/>
              <a:gd name="connsiteY1" fmla="*/ 144822 h 398821"/>
              <a:gd name="connsiteX2" fmla="*/ 1028096 w 1028096"/>
              <a:gd name="connsiteY2" fmla="*/ 398821 h 398821"/>
              <a:gd name="connsiteX0" fmla="*/ 0 w 1028096"/>
              <a:gd name="connsiteY0" fmla="*/ 11774 h 398821"/>
              <a:gd name="connsiteX1" fmla="*/ 604761 w 1028096"/>
              <a:gd name="connsiteY1" fmla="*/ 144822 h 398821"/>
              <a:gd name="connsiteX2" fmla="*/ 1028096 w 1028096"/>
              <a:gd name="connsiteY2" fmla="*/ 398821 h 398821"/>
              <a:gd name="connsiteX0" fmla="*/ 0 w 1028096"/>
              <a:gd name="connsiteY0" fmla="*/ 263926 h 650973"/>
              <a:gd name="connsiteX1" fmla="*/ 326570 w 1028096"/>
              <a:gd name="connsiteY1" fmla="*/ 9926 h 650973"/>
              <a:gd name="connsiteX2" fmla="*/ 1028096 w 1028096"/>
              <a:gd name="connsiteY2" fmla="*/ 650973 h 650973"/>
              <a:gd name="connsiteX0" fmla="*/ 0 w 2225525"/>
              <a:gd name="connsiteY0" fmla="*/ 580711 h 641186"/>
              <a:gd name="connsiteX1" fmla="*/ 1523999 w 2225525"/>
              <a:gd name="connsiteY1" fmla="*/ 139 h 641186"/>
              <a:gd name="connsiteX2" fmla="*/ 2225525 w 2225525"/>
              <a:gd name="connsiteY2" fmla="*/ 641186 h 641186"/>
              <a:gd name="connsiteX0" fmla="*/ 0 w 1632858"/>
              <a:gd name="connsiteY0" fmla="*/ 811692 h 811692"/>
              <a:gd name="connsiteX1" fmla="*/ 931332 w 1632858"/>
              <a:gd name="connsiteY1" fmla="*/ 1310 h 811692"/>
              <a:gd name="connsiteX2" fmla="*/ 1632858 w 1632858"/>
              <a:gd name="connsiteY2" fmla="*/ 642357 h 811692"/>
              <a:gd name="connsiteX0" fmla="*/ 0 w 1632858"/>
              <a:gd name="connsiteY0" fmla="*/ 811692 h 811692"/>
              <a:gd name="connsiteX1" fmla="*/ 931332 w 1632858"/>
              <a:gd name="connsiteY1" fmla="*/ 1310 h 811692"/>
              <a:gd name="connsiteX2" fmla="*/ 1632858 w 1632858"/>
              <a:gd name="connsiteY2" fmla="*/ 642357 h 811692"/>
              <a:gd name="connsiteX0" fmla="*/ 0 w 1632858"/>
              <a:gd name="connsiteY0" fmla="*/ 818184 h 818184"/>
              <a:gd name="connsiteX1" fmla="*/ 931332 w 1632858"/>
              <a:gd name="connsiteY1" fmla="*/ 7802 h 818184"/>
              <a:gd name="connsiteX2" fmla="*/ 1632858 w 1632858"/>
              <a:gd name="connsiteY2" fmla="*/ 648849 h 818184"/>
              <a:gd name="connsiteX0" fmla="*/ 0 w 1632858"/>
              <a:gd name="connsiteY0" fmla="*/ 889953 h 889953"/>
              <a:gd name="connsiteX1" fmla="*/ 774094 w 1632858"/>
              <a:gd name="connsiteY1" fmla="*/ 6999 h 889953"/>
              <a:gd name="connsiteX2" fmla="*/ 1632858 w 1632858"/>
              <a:gd name="connsiteY2" fmla="*/ 720618 h 889953"/>
              <a:gd name="connsiteX0" fmla="*/ 0 w 1632858"/>
              <a:gd name="connsiteY0" fmla="*/ 889953 h 889953"/>
              <a:gd name="connsiteX1" fmla="*/ 774094 w 1632858"/>
              <a:gd name="connsiteY1" fmla="*/ 6999 h 889953"/>
              <a:gd name="connsiteX2" fmla="*/ 1632858 w 1632858"/>
              <a:gd name="connsiteY2" fmla="*/ 720618 h 889953"/>
              <a:gd name="connsiteX0" fmla="*/ 0 w 1753811"/>
              <a:gd name="connsiteY0" fmla="*/ 762153 h 762153"/>
              <a:gd name="connsiteX1" fmla="*/ 895047 w 1753811"/>
              <a:gd name="connsiteY1" fmla="*/ 151 h 762153"/>
              <a:gd name="connsiteX2" fmla="*/ 1753811 w 1753811"/>
              <a:gd name="connsiteY2" fmla="*/ 713770 h 762153"/>
              <a:gd name="connsiteX0" fmla="*/ 0 w 1753811"/>
              <a:gd name="connsiteY0" fmla="*/ 708899 h 708899"/>
              <a:gd name="connsiteX1" fmla="*/ 1436782 w 1753811"/>
              <a:gd name="connsiteY1" fmla="*/ 180 h 708899"/>
              <a:gd name="connsiteX2" fmla="*/ 1753811 w 1753811"/>
              <a:gd name="connsiteY2" fmla="*/ 660516 h 708899"/>
              <a:gd name="connsiteX0" fmla="*/ 0 w 1371932"/>
              <a:gd name="connsiteY0" fmla="*/ 233606 h 673653"/>
              <a:gd name="connsiteX1" fmla="*/ 1054903 w 1371932"/>
              <a:gd name="connsiteY1" fmla="*/ 13317 h 673653"/>
              <a:gd name="connsiteX2" fmla="*/ 1371932 w 1371932"/>
              <a:gd name="connsiteY2" fmla="*/ 673653 h 673653"/>
              <a:gd name="connsiteX0" fmla="*/ 0 w 1371932"/>
              <a:gd name="connsiteY0" fmla="*/ 233606 h 673653"/>
              <a:gd name="connsiteX1" fmla="*/ 1054903 w 1371932"/>
              <a:gd name="connsiteY1" fmla="*/ 13317 h 673653"/>
              <a:gd name="connsiteX2" fmla="*/ 1371932 w 1371932"/>
              <a:gd name="connsiteY2" fmla="*/ 673653 h 673653"/>
              <a:gd name="connsiteX0" fmla="*/ 0 w 1371932"/>
              <a:gd name="connsiteY0" fmla="*/ 347145 h 787192"/>
              <a:gd name="connsiteX1" fmla="*/ 1054903 w 1371932"/>
              <a:gd name="connsiteY1" fmla="*/ 126856 h 787192"/>
              <a:gd name="connsiteX2" fmla="*/ 1371932 w 1371932"/>
              <a:gd name="connsiteY2" fmla="*/ 787192 h 787192"/>
              <a:gd name="connsiteX0" fmla="*/ 0 w 1371932"/>
              <a:gd name="connsiteY0" fmla="*/ 347145 h 787192"/>
              <a:gd name="connsiteX1" fmla="*/ 1054903 w 1371932"/>
              <a:gd name="connsiteY1" fmla="*/ 126856 h 787192"/>
              <a:gd name="connsiteX2" fmla="*/ 1371932 w 1371932"/>
              <a:gd name="connsiteY2" fmla="*/ 787192 h 787192"/>
              <a:gd name="connsiteX0" fmla="*/ 0 w 1371932"/>
              <a:gd name="connsiteY0" fmla="*/ 338956 h 779003"/>
              <a:gd name="connsiteX1" fmla="*/ 1054903 w 1371932"/>
              <a:gd name="connsiteY1" fmla="*/ 118667 h 779003"/>
              <a:gd name="connsiteX2" fmla="*/ 1371932 w 1371932"/>
              <a:gd name="connsiteY2" fmla="*/ 779003 h 779003"/>
              <a:gd name="connsiteX0" fmla="*/ 0 w 1371932"/>
              <a:gd name="connsiteY0" fmla="*/ 275806 h 715853"/>
              <a:gd name="connsiteX1" fmla="*/ 1054903 w 1371932"/>
              <a:gd name="connsiteY1" fmla="*/ 55517 h 715853"/>
              <a:gd name="connsiteX2" fmla="*/ 1371932 w 1371932"/>
              <a:gd name="connsiteY2" fmla="*/ 715853 h 71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932" h="715853">
                <a:moveTo>
                  <a:pt x="0" y="275806"/>
                </a:moveTo>
                <a:cubicBezTo>
                  <a:pt x="342785" y="-16250"/>
                  <a:pt x="913577" y="-51866"/>
                  <a:pt x="1054903" y="55517"/>
                </a:cubicBezTo>
                <a:cubicBezTo>
                  <a:pt x="1196229" y="162900"/>
                  <a:pt x="1224479" y="356074"/>
                  <a:pt x="1371932" y="715853"/>
                </a:cubicBezTo>
              </a:path>
            </a:pathLst>
          </a:cu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3744984" y="3463347"/>
            <a:ext cx="1958072" cy="1522554"/>
          </a:xfrm>
          <a:custGeom>
            <a:avLst/>
            <a:gdLst>
              <a:gd name="connsiteX0" fmla="*/ 0 w 1270000"/>
              <a:gd name="connsiteY0" fmla="*/ 60476 h 484148"/>
              <a:gd name="connsiteX1" fmla="*/ 387047 w 1270000"/>
              <a:gd name="connsiteY1" fmla="*/ 483810 h 484148"/>
              <a:gd name="connsiteX2" fmla="*/ 1270000 w 1270000"/>
              <a:gd name="connsiteY2" fmla="*/ 0 h 484148"/>
              <a:gd name="connsiteX0" fmla="*/ 0 w 1270000"/>
              <a:gd name="connsiteY0" fmla="*/ 60476 h 315735"/>
              <a:gd name="connsiteX1" fmla="*/ 507999 w 1270000"/>
              <a:gd name="connsiteY1" fmla="*/ 314477 h 315735"/>
              <a:gd name="connsiteX2" fmla="*/ 1270000 w 1270000"/>
              <a:gd name="connsiteY2" fmla="*/ 0 h 315735"/>
              <a:gd name="connsiteX0" fmla="*/ 0 w 955524"/>
              <a:gd name="connsiteY0" fmla="*/ 0 h 736172"/>
              <a:gd name="connsiteX1" fmla="*/ 507999 w 955524"/>
              <a:gd name="connsiteY1" fmla="*/ 254001 h 736172"/>
              <a:gd name="connsiteX2" fmla="*/ 955524 w 955524"/>
              <a:gd name="connsiteY2" fmla="*/ 677333 h 736172"/>
              <a:gd name="connsiteX0" fmla="*/ 0 w 955524"/>
              <a:gd name="connsiteY0" fmla="*/ 0 h 677333"/>
              <a:gd name="connsiteX1" fmla="*/ 507999 w 955524"/>
              <a:gd name="connsiteY1" fmla="*/ 254001 h 677333"/>
              <a:gd name="connsiteX2" fmla="*/ 955524 w 955524"/>
              <a:gd name="connsiteY2" fmla="*/ 677333 h 677333"/>
              <a:gd name="connsiteX0" fmla="*/ 0 w 955524"/>
              <a:gd name="connsiteY0" fmla="*/ 0 h 677333"/>
              <a:gd name="connsiteX1" fmla="*/ 604761 w 955524"/>
              <a:gd name="connsiteY1" fmla="*/ 133048 h 677333"/>
              <a:gd name="connsiteX2" fmla="*/ 955524 w 955524"/>
              <a:gd name="connsiteY2" fmla="*/ 677333 h 677333"/>
              <a:gd name="connsiteX0" fmla="*/ 0 w 955524"/>
              <a:gd name="connsiteY0" fmla="*/ 16135 h 693468"/>
              <a:gd name="connsiteX1" fmla="*/ 604761 w 955524"/>
              <a:gd name="connsiteY1" fmla="*/ 149183 h 693468"/>
              <a:gd name="connsiteX2" fmla="*/ 955524 w 955524"/>
              <a:gd name="connsiteY2" fmla="*/ 693468 h 693468"/>
              <a:gd name="connsiteX0" fmla="*/ 0 w 1028096"/>
              <a:gd name="connsiteY0" fmla="*/ 11774 h 398821"/>
              <a:gd name="connsiteX1" fmla="*/ 604761 w 1028096"/>
              <a:gd name="connsiteY1" fmla="*/ 144822 h 398821"/>
              <a:gd name="connsiteX2" fmla="*/ 1028096 w 1028096"/>
              <a:gd name="connsiteY2" fmla="*/ 398821 h 398821"/>
              <a:gd name="connsiteX0" fmla="*/ 0 w 1028096"/>
              <a:gd name="connsiteY0" fmla="*/ 11774 h 398821"/>
              <a:gd name="connsiteX1" fmla="*/ 604761 w 1028096"/>
              <a:gd name="connsiteY1" fmla="*/ 144822 h 398821"/>
              <a:gd name="connsiteX2" fmla="*/ 1028096 w 1028096"/>
              <a:gd name="connsiteY2" fmla="*/ 398821 h 398821"/>
              <a:gd name="connsiteX0" fmla="*/ 0 w 1028096"/>
              <a:gd name="connsiteY0" fmla="*/ 263926 h 650973"/>
              <a:gd name="connsiteX1" fmla="*/ 326570 w 1028096"/>
              <a:gd name="connsiteY1" fmla="*/ 9926 h 650973"/>
              <a:gd name="connsiteX2" fmla="*/ 1028096 w 1028096"/>
              <a:gd name="connsiteY2" fmla="*/ 650973 h 650973"/>
              <a:gd name="connsiteX0" fmla="*/ 0 w 2225525"/>
              <a:gd name="connsiteY0" fmla="*/ 580711 h 641186"/>
              <a:gd name="connsiteX1" fmla="*/ 1523999 w 2225525"/>
              <a:gd name="connsiteY1" fmla="*/ 139 h 641186"/>
              <a:gd name="connsiteX2" fmla="*/ 2225525 w 2225525"/>
              <a:gd name="connsiteY2" fmla="*/ 641186 h 641186"/>
              <a:gd name="connsiteX0" fmla="*/ 0 w 1632858"/>
              <a:gd name="connsiteY0" fmla="*/ 811692 h 811692"/>
              <a:gd name="connsiteX1" fmla="*/ 931332 w 1632858"/>
              <a:gd name="connsiteY1" fmla="*/ 1310 h 811692"/>
              <a:gd name="connsiteX2" fmla="*/ 1632858 w 1632858"/>
              <a:gd name="connsiteY2" fmla="*/ 642357 h 811692"/>
              <a:gd name="connsiteX0" fmla="*/ 0 w 1632858"/>
              <a:gd name="connsiteY0" fmla="*/ 811692 h 811692"/>
              <a:gd name="connsiteX1" fmla="*/ 931332 w 1632858"/>
              <a:gd name="connsiteY1" fmla="*/ 1310 h 811692"/>
              <a:gd name="connsiteX2" fmla="*/ 1632858 w 1632858"/>
              <a:gd name="connsiteY2" fmla="*/ 642357 h 811692"/>
              <a:gd name="connsiteX0" fmla="*/ 0 w 1632858"/>
              <a:gd name="connsiteY0" fmla="*/ 818184 h 818184"/>
              <a:gd name="connsiteX1" fmla="*/ 931332 w 1632858"/>
              <a:gd name="connsiteY1" fmla="*/ 7802 h 818184"/>
              <a:gd name="connsiteX2" fmla="*/ 1632858 w 1632858"/>
              <a:gd name="connsiteY2" fmla="*/ 648849 h 818184"/>
              <a:gd name="connsiteX0" fmla="*/ 0 w 1632858"/>
              <a:gd name="connsiteY0" fmla="*/ 889953 h 889953"/>
              <a:gd name="connsiteX1" fmla="*/ 774094 w 1632858"/>
              <a:gd name="connsiteY1" fmla="*/ 6999 h 889953"/>
              <a:gd name="connsiteX2" fmla="*/ 1632858 w 1632858"/>
              <a:gd name="connsiteY2" fmla="*/ 720618 h 889953"/>
              <a:gd name="connsiteX0" fmla="*/ 0 w 1632858"/>
              <a:gd name="connsiteY0" fmla="*/ 889953 h 889953"/>
              <a:gd name="connsiteX1" fmla="*/ 774094 w 1632858"/>
              <a:gd name="connsiteY1" fmla="*/ 6999 h 889953"/>
              <a:gd name="connsiteX2" fmla="*/ 1632858 w 1632858"/>
              <a:gd name="connsiteY2" fmla="*/ 720618 h 889953"/>
              <a:gd name="connsiteX0" fmla="*/ 0 w 1753811"/>
              <a:gd name="connsiteY0" fmla="*/ 762153 h 762153"/>
              <a:gd name="connsiteX1" fmla="*/ 895047 w 1753811"/>
              <a:gd name="connsiteY1" fmla="*/ 151 h 762153"/>
              <a:gd name="connsiteX2" fmla="*/ 1753811 w 1753811"/>
              <a:gd name="connsiteY2" fmla="*/ 713770 h 762153"/>
              <a:gd name="connsiteX0" fmla="*/ 0 w 1753811"/>
              <a:gd name="connsiteY0" fmla="*/ 708899 h 708899"/>
              <a:gd name="connsiteX1" fmla="*/ 1436782 w 1753811"/>
              <a:gd name="connsiteY1" fmla="*/ 180 h 708899"/>
              <a:gd name="connsiteX2" fmla="*/ 1753811 w 1753811"/>
              <a:gd name="connsiteY2" fmla="*/ 660516 h 708899"/>
              <a:gd name="connsiteX0" fmla="*/ 0 w 1371932"/>
              <a:gd name="connsiteY0" fmla="*/ 233606 h 673653"/>
              <a:gd name="connsiteX1" fmla="*/ 1054903 w 1371932"/>
              <a:gd name="connsiteY1" fmla="*/ 13317 h 673653"/>
              <a:gd name="connsiteX2" fmla="*/ 1371932 w 1371932"/>
              <a:gd name="connsiteY2" fmla="*/ 673653 h 673653"/>
              <a:gd name="connsiteX0" fmla="*/ 0 w 1371932"/>
              <a:gd name="connsiteY0" fmla="*/ 233606 h 673653"/>
              <a:gd name="connsiteX1" fmla="*/ 1054903 w 1371932"/>
              <a:gd name="connsiteY1" fmla="*/ 13317 h 673653"/>
              <a:gd name="connsiteX2" fmla="*/ 1371932 w 1371932"/>
              <a:gd name="connsiteY2" fmla="*/ 673653 h 673653"/>
              <a:gd name="connsiteX0" fmla="*/ 0 w 1371932"/>
              <a:gd name="connsiteY0" fmla="*/ 347145 h 787192"/>
              <a:gd name="connsiteX1" fmla="*/ 1054903 w 1371932"/>
              <a:gd name="connsiteY1" fmla="*/ 126856 h 787192"/>
              <a:gd name="connsiteX2" fmla="*/ 1371932 w 1371932"/>
              <a:gd name="connsiteY2" fmla="*/ 787192 h 787192"/>
              <a:gd name="connsiteX0" fmla="*/ 0 w 1371932"/>
              <a:gd name="connsiteY0" fmla="*/ 347145 h 787192"/>
              <a:gd name="connsiteX1" fmla="*/ 1054903 w 1371932"/>
              <a:gd name="connsiteY1" fmla="*/ 126856 h 787192"/>
              <a:gd name="connsiteX2" fmla="*/ 1371932 w 1371932"/>
              <a:gd name="connsiteY2" fmla="*/ 787192 h 787192"/>
              <a:gd name="connsiteX0" fmla="*/ 0 w 1371932"/>
              <a:gd name="connsiteY0" fmla="*/ 338956 h 779003"/>
              <a:gd name="connsiteX1" fmla="*/ 1054903 w 1371932"/>
              <a:gd name="connsiteY1" fmla="*/ 118667 h 779003"/>
              <a:gd name="connsiteX2" fmla="*/ 1371932 w 1371932"/>
              <a:gd name="connsiteY2" fmla="*/ 779003 h 779003"/>
              <a:gd name="connsiteX0" fmla="*/ 0 w 1371932"/>
              <a:gd name="connsiteY0" fmla="*/ 275806 h 715853"/>
              <a:gd name="connsiteX1" fmla="*/ 1054903 w 1371932"/>
              <a:gd name="connsiteY1" fmla="*/ 55517 h 715853"/>
              <a:gd name="connsiteX2" fmla="*/ 1371932 w 1371932"/>
              <a:gd name="connsiteY2" fmla="*/ 715853 h 715853"/>
              <a:gd name="connsiteX0" fmla="*/ 0 w 2197856"/>
              <a:gd name="connsiteY0" fmla="*/ 1684298 h 1684298"/>
              <a:gd name="connsiteX1" fmla="*/ 1880827 w 2197856"/>
              <a:gd name="connsiteY1" fmla="*/ 34241 h 1684298"/>
              <a:gd name="connsiteX2" fmla="*/ 2197856 w 2197856"/>
              <a:gd name="connsiteY2" fmla="*/ 694577 h 1684298"/>
              <a:gd name="connsiteX0" fmla="*/ 0 w 2197856"/>
              <a:gd name="connsiteY0" fmla="*/ 1122581 h 1122581"/>
              <a:gd name="connsiteX1" fmla="*/ 228979 w 2197856"/>
              <a:gd name="connsiteY1" fmla="*/ 404981 h 1122581"/>
              <a:gd name="connsiteX2" fmla="*/ 2197856 w 2197856"/>
              <a:gd name="connsiteY2" fmla="*/ 132860 h 1122581"/>
              <a:gd name="connsiteX0" fmla="*/ 0 w 2197856"/>
              <a:gd name="connsiteY0" fmla="*/ 1117232 h 1117232"/>
              <a:gd name="connsiteX1" fmla="*/ 228979 w 2197856"/>
              <a:gd name="connsiteY1" fmla="*/ 399632 h 1117232"/>
              <a:gd name="connsiteX2" fmla="*/ 2197856 w 2197856"/>
              <a:gd name="connsiteY2" fmla="*/ 127511 h 1117232"/>
              <a:gd name="connsiteX0" fmla="*/ 0 w 2197856"/>
              <a:gd name="connsiteY0" fmla="*/ 1117232 h 1117232"/>
              <a:gd name="connsiteX1" fmla="*/ 228979 w 2197856"/>
              <a:gd name="connsiteY1" fmla="*/ 399632 h 1117232"/>
              <a:gd name="connsiteX2" fmla="*/ 2197856 w 2197856"/>
              <a:gd name="connsiteY2" fmla="*/ 127511 h 1117232"/>
              <a:gd name="connsiteX0" fmla="*/ 0 w 1958072"/>
              <a:gd name="connsiteY0" fmla="*/ 1530605 h 1530605"/>
              <a:gd name="connsiteX1" fmla="*/ 228979 w 1958072"/>
              <a:gd name="connsiteY1" fmla="*/ 813005 h 1530605"/>
              <a:gd name="connsiteX2" fmla="*/ 1958072 w 1958072"/>
              <a:gd name="connsiteY2" fmla="*/ 87976 h 1530605"/>
              <a:gd name="connsiteX0" fmla="*/ 0 w 1958072"/>
              <a:gd name="connsiteY0" fmla="*/ 1442629 h 1442629"/>
              <a:gd name="connsiteX1" fmla="*/ 228979 w 1958072"/>
              <a:gd name="connsiteY1" fmla="*/ 725029 h 1442629"/>
              <a:gd name="connsiteX2" fmla="*/ 1958072 w 1958072"/>
              <a:gd name="connsiteY2" fmla="*/ 0 h 1442629"/>
              <a:gd name="connsiteX0" fmla="*/ 0 w 1958072"/>
              <a:gd name="connsiteY0" fmla="*/ 1442629 h 1442629"/>
              <a:gd name="connsiteX1" fmla="*/ 211217 w 1958072"/>
              <a:gd name="connsiteY1" fmla="*/ 813835 h 1442629"/>
              <a:gd name="connsiteX2" fmla="*/ 1958072 w 1958072"/>
              <a:gd name="connsiteY2" fmla="*/ 0 h 1442629"/>
              <a:gd name="connsiteX0" fmla="*/ 0 w 1958072"/>
              <a:gd name="connsiteY0" fmla="*/ 1442629 h 1442629"/>
              <a:gd name="connsiteX1" fmla="*/ 211217 w 1958072"/>
              <a:gd name="connsiteY1" fmla="*/ 813835 h 1442629"/>
              <a:gd name="connsiteX2" fmla="*/ 1958072 w 1958072"/>
              <a:gd name="connsiteY2" fmla="*/ 0 h 1442629"/>
              <a:gd name="connsiteX0" fmla="*/ 0 w 1958072"/>
              <a:gd name="connsiteY0" fmla="*/ 1522554 h 1522554"/>
              <a:gd name="connsiteX1" fmla="*/ 211217 w 1958072"/>
              <a:gd name="connsiteY1" fmla="*/ 813835 h 1522554"/>
              <a:gd name="connsiteX2" fmla="*/ 1958072 w 1958072"/>
              <a:gd name="connsiteY2" fmla="*/ 0 h 1522554"/>
              <a:gd name="connsiteX0" fmla="*/ 0 w 1958072"/>
              <a:gd name="connsiteY0" fmla="*/ 1522554 h 1522554"/>
              <a:gd name="connsiteX1" fmla="*/ 211217 w 1958072"/>
              <a:gd name="connsiteY1" fmla="*/ 813835 h 1522554"/>
              <a:gd name="connsiteX2" fmla="*/ 1958072 w 1958072"/>
              <a:gd name="connsiteY2" fmla="*/ 0 h 1522554"/>
              <a:gd name="connsiteX0" fmla="*/ 0 w 1958072"/>
              <a:gd name="connsiteY0" fmla="*/ 1522554 h 1522554"/>
              <a:gd name="connsiteX1" fmla="*/ 211217 w 1958072"/>
              <a:gd name="connsiteY1" fmla="*/ 813835 h 1522554"/>
              <a:gd name="connsiteX2" fmla="*/ 1958072 w 1958072"/>
              <a:gd name="connsiteY2" fmla="*/ 0 h 152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072" h="1522554">
                <a:moveTo>
                  <a:pt x="0" y="1522554"/>
                </a:moveTo>
                <a:cubicBezTo>
                  <a:pt x="94119" y="1079528"/>
                  <a:pt x="106895" y="996549"/>
                  <a:pt x="211217" y="813835"/>
                </a:cubicBezTo>
                <a:cubicBezTo>
                  <a:pt x="315539" y="631121"/>
                  <a:pt x="1588596" y="608201"/>
                  <a:pt x="1958072" y="0"/>
                </a:cubicBezTo>
              </a:path>
            </a:pathLst>
          </a:cu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9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Demilitarized Zone (DMZ) </a:t>
            </a:r>
            <a:r>
              <a:rPr lang="en-US" sz="2800" dirty="0"/>
              <a:t>simple case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DMZ is </a:t>
            </a:r>
            <a:r>
              <a:rPr lang="en-US" dirty="0">
                <a:solidFill>
                  <a:schemeClr val="accent2"/>
                </a:solidFill>
              </a:rPr>
              <a:t>connected neither to the Internet, nor to the internal network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Configuration</a:t>
            </a:r>
          </a:p>
          <a:p>
            <a:pPr lvl="1"/>
            <a:r>
              <a:rPr lang="en-US" dirty="0"/>
              <a:t>Internal machines can only connect to the proxy</a:t>
            </a:r>
          </a:p>
          <a:p>
            <a:pPr lvl="1"/>
            <a:r>
              <a:rPr lang="en-US" dirty="0"/>
              <a:t>Only the proxy can connect to the Internet</a:t>
            </a:r>
          </a:p>
          <a:p>
            <a:pPr lvl="1"/>
            <a:r>
              <a:rPr lang="en-US" dirty="0"/>
              <a:t>Outbound dynamic NAT</a:t>
            </a:r>
          </a:p>
          <a:p>
            <a:pPr lvl="1"/>
            <a:r>
              <a:rPr lang="en-US" dirty="0"/>
              <a:t>Inbound static NAT toward the proxy</a:t>
            </a:r>
          </a:p>
          <a:p>
            <a:pPr lvl="1"/>
            <a:r>
              <a:rPr lang="en-US" dirty="0"/>
              <a:t>Outbound and Inbound filtering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1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Treat Traffic Not Mentioned in Policy?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268942" y="1600201"/>
            <a:ext cx="11636188" cy="90794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Default Allow</a:t>
            </a:r>
            <a:r>
              <a:rPr lang="en-US" dirty="0"/>
              <a:t>: start off permitting external access to services</a:t>
            </a:r>
          </a:p>
          <a:p>
            <a:pPr lvl="1"/>
            <a:r>
              <a:rPr lang="en-US" dirty="0"/>
              <a:t>Shut them off as problems recognized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Demilitarized Zone (DMZ) </a:t>
            </a:r>
            <a:r>
              <a:rPr lang="en-US" sz="2800" dirty="0"/>
              <a:t>simple case</a:t>
            </a:r>
            <a:endParaRPr lang="en-US" dirty="0"/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Limitations (</a:t>
            </a:r>
            <a:r>
              <a:rPr lang="en-US" b="1" dirty="0"/>
              <a:t>of the example</a:t>
            </a:r>
            <a:r>
              <a:rPr lang="en-US" dirty="0"/>
              <a:t>, not DMZ)</a:t>
            </a:r>
          </a:p>
          <a:p>
            <a:pPr lvl="1"/>
            <a:r>
              <a:rPr lang="en-US" dirty="0"/>
              <a:t>The firewall is a </a:t>
            </a:r>
            <a:r>
              <a:rPr lang="en-US" dirty="0">
                <a:solidFill>
                  <a:schemeClr val="accent2"/>
                </a:solidFill>
              </a:rPr>
              <a:t>critical point</a:t>
            </a:r>
          </a:p>
          <a:p>
            <a:pPr lvl="1"/>
            <a:r>
              <a:rPr lang="en-US" dirty="0"/>
              <a:t>All services </a:t>
            </a:r>
            <a:r>
              <a:rPr lang="en-US" dirty="0">
                <a:solidFill>
                  <a:schemeClr val="accent2"/>
                </a:solidFill>
              </a:rPr>
              <a:t>pass through the same proxy</a:t>
            </a:r>
            <a:r>
              <a:rPr lang="en-US" dirty="0"/>
              <a:t>, a vulnerability on a single service can give access to all traffic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8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Sandwiched DMZ</a:t>
            </a: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1745595" y="3922201"/>
            <a:ext cx="539999" cy="53999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206229" y="5105401"/>
            <a:ext cx="539999" cy="5399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932110" y="4800601"/>
            <a:ext cx="539999" cy="539999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5516" y="25908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2444710" y="2971801"/>
            <a:ext cx="539999" cy="539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cxnSp>
        <p:nvCxnSpPr>
          <p:cNvPr id="14" name="Straight Connector 13"/>
          <p:cNvCxnSpPr>
            <a:stCxn id="11" idx="3"/>
            <a:endCxn id="12" idx="0"/>
          </p:cNvCxnSpPr>
          <p:nvPr/>
        </p:nvCxnSpPr>
        <p:spPr>
          <a:xfrm>
            <a:off x="2984708" y="3241800"/>
            <a:ext cx="674100" cy="64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  <a:endCxn id="12" idx="1"/>
          </p:cNvCxnSpPr>
          <p:nvPr/>
        </p:nvCxnSpPr>
        <p:spPr>
          <a:xfrm>
            <a:off x="2285593" y="4192200"/>
            <a:ext cx="921116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  <a:endCxn id="12" idx="2"/>
          </p:cNvCxnSpPr>
          <p:nvPr/>
        </p:nvCxnSpPr>
        <p:spPr>
          <a:xfrm flipV="1">
            <a:off x="2746228" y="4498200"/>
            <a:ext cx="912581" cy="877201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/>
          </p:cNvSpPr>
          <p:nvPr/>
        </p:nvSpPr>
        <p:spPr>
          <a:xfrm>
            <a:off x="3206709" y="3886201"/>
            <a:ext cx="904198" cy="611999"/>
          </a:xfrm>
          <a:prstGeom prst="rect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Switch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00201" y="35814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59471" y="56388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Mail server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14593" y="5334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Web server</a:t>
            </a:r>
          </a:p>
        </p:txBody>
      </p:sp>
      <p:cxnSp>
        <p:nvCxnSpPr>
          <p:cNvPr id="35" name="Straight Connector 34"/>
          <p:cNvCxnSpPr>
            <a:stCxn id="12" idx="3"/>
            <a:endCxn id="27" idx="1"/>
          </p:cNvCxnSpPr>
          <p:nvPr/>
        </p:nvCxnSpPr>
        <p:spPr>
          <a:xfrm>
            <a:off x="4110907" y="4192200"/>
            <a:ext cx="276902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7778709" y="3429000"/>
            <a:ext cx="2819400" cy="15240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4387809" y="3886201"/>
            <a:ext cx="827998" cy="611999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FW2</a:t>
            </a:r>
          </a:p>
        </p:txBody>
      </p:sp>
      <p:cxnSp>
        <p:nvCxnSpPr>
          <p:cNvPr id="36" name="Straight Connector 35"/>
          <p:cNvCxnSpPr>
            <a:stCxn id="29" idx="3"/>
            <a:endCxn id="5" idx="2"/>
          </p:cNvCxnSpPr>
          <p:nvPr/>
        </p:nvCxnSpPr>
        <p:spPr>
          <a:xfrm flipV="1">
            <a:off x="7616108" y="4191000"/>
            <a:ext cx="171347" cy="12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8" idx="1"/>
            <a:endCxn id="27" idx="3"/>
          </p:cNvCxnSpPr>
          <p:nvPr/>
        </p:nvCxnSpPr>
        <p:spPr>
          <a:xfrm flipH="1">
            <a:off x="5215807" y="4192200"/>
            <a:ext cx="334052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>
          <a:xfrm>
            <a:off x="6788109" y="3886201"/>
            <a:ext cx="827998" cy="611999"/>
          </a:xfrm>
          <a:prstGeom prst="rect">
            <a:avLst/>
          </a:prstGeom>
          <a:solidFill>
            <a:schemeClr val="accent5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FW1</a:t>
            </a:r>
          </a:p>
        </p:txBody>
      </p:sp>
      <p:sp>
        <p:nvSpPr>
          <p:cNvPr id="30" name="Rectangle 29"/>
          <p:cNvSpPr>
            <a:spLocks/>
          </p:cNvSpPr>
          <p:nvPr/>
        </p:nvSpPr>
        <p:spPr>
          <a:xfrm>
            <a:off x="5549859" y="4800601"/>
            <a:ext cx="904198" cy="6119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DNS</a:t>
            </a:r>
          </a:p>
        </p:txBody>
      </p:sp>
      <p:cxnSp>
        <p:nvCxnSpPr>
          <p:cNvPr id="31" name="Straight Connector 30"/>
          <p:cNvCxnSpPr>
            <a:stCxn id="9" idx="0"/>
            <a:endCxn id="29" idx="2"/>
          </p:cNvCxnSpPr>
          <p:nvPr/>
        </p:nvCxnSpPr>
        <p:spPr>
          <a:xfrm flipH="1" flipV="1">
            <a:off x="7202109" y="4498200"/>
            <a:ext cx="1" cy="302401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/>
          </p:cNvSpPr>
          <p:nvPr/>
        </p:nvSpPr>
        <p:spPr>
          <a:xfrm>
            <a:off x="5549859" y="2971801"/>
            <a:ext cx="904198" cy="6119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HTTP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latin typeface="Tahoma"/>
                <a:cs typeface="Tahoma"/>
              </a:rPr>
              <a:t>Proxy</a:t>
            </a:r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5549859" y="3886201"/>
            <a:ext cx="904198" cy="61199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SMTP</a:t>
            </a:r>
            <a:br>
              <a:rPr lang="en-US" dirty="0">
                <a:latin typeface="Tahoma"/>
                <a:cs typeface="Tahoma"/>
              </a:rPr>
            </a:br>
            <a:r>
              <a:rPr lang="en-US" dirty="0">
                <a:latin typeface="Tahoma"/>
                <a:cs typeface="Tahoma"/>
              </a:rPr>
              <a:t>Proxy</a:t>
            </a:r>
          </a:p>
        </p:txBody>
      </p:sp>
      <p:cxnSp>
        <p:nvCxnSpPr>
          <p:cNvPr id="39" name="Straight Connector 38"/>
          <p:cNvCxnSpPr>
            <a:stCxn id="29" idx="1"/>
            <a:endCxn id="38" idx="3"/>
          </p:cNvCxnSpPr>
          <p:nvPr/>
        </p:nvCxnSpPr>
        <p:spPr>
          <a:xfrm flipH="1">
            <a:off x="6454057" y="4192200"/>
            <a:ext cx="334052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1"/>
            <a:endCxn id="27" idx="3"/>
          </p:cNvCxnSpPr>
          <p:nvPr/>
        </p:nvCxnSpPr>
        <p:spPr>
          <a:xfrm flipH="1">
            <a:off x="5215807" y="3277800"/>
            <a:ext cx="334052" cy="91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0" idx="1"/>
            <a:endCxn id="27" idx="3"/>
          </p:cNvCxnSpPr>
          <p:nvPr/>
        </p:nvCxnSpPr>
        <p:spPr>
          <a:xfrm flipH="1" flipV="1">
            <a:off x="5215807" y="4192200"/>
            <a:ext cx="334052" cy="91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9" idx="1"/>
            <a:endCxn id="37" idx="3"/>
          </p:cNvCxnSpPr>
          <p:nvPr/>
        </p:nvCxnSpPr>
        <p:spPr>
          <a:xfrm flipH="1" flipV="1">
            <a:off x="6454057" y="3277800"/>
            <a:ext cx="334052" cy="91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9" idx="1"/>
            <a:endCxn id="30" idx="3"/>
          </p:cNvCxnSpPr>
          <p:nvPr/>
        </p:nvCxnSpPr>
        <p:spPr>
          <a:xfrm flipH="1">
            <a:off x="6454057" y="4192200"/>
            <a:ext cx="334052" cy="91440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28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Sandwiched DMZ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Configuration</a:t>
            </a:r>
            <a:endParaRPr lang="en-US" dirty="0"/>
          </a:p>
          <a:p>
            <a:pPr lvl="1"/>
            <a:r>
              <a:rPr lang="en-US" dirty="0"/>
              <a:t>Internal machines can only connect to the proxies</a:t>
            </a:r>
          </a:p>
          <a:p>
            <a:pPr lvl="2"/>
            <a:r>
              <a:rPr lang="en-US" dirty="0"/>
              <a:t>(one proxy per protocol)</a:t>
            </a:r>
          </a:p>
          <a:p>
            <a:pPr lvl="1"/>
            <a:r>
              <a:rPr lang="en-US" dirty="0"/>
              <a:t>Only proxies can connect to the Internet</a:t>
            </a:r>
          </a:p>
          <a:p>
            <a:pPr lvl="1"/>
            <a:r>
              <a:rPr lang="en-US" dirty="0"/>
              <a:t>No routing in proxies</a:t>
            </a:r>
          </a:p>
          <a:p>
            <a:pPr lvl="1"/>
            <a:r>
              <a:rPr lang="en-US" dirty="0"/>
              <a:t>Outbound dynamic NAT, inbound static NAT</a:t>
            </a:r>
          </a:p>
          <a:p>
            <a:pPr lvl="1"/>
            <a:r>
              <a:rPr lang="en-US" dirty="0"/>
              <a:t>Outbound and Inbound filtering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2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Firewalls Been Successful?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Central control</a:t>
            </a:r>
            <a:r>
              <a:rPr lang="en-US" i="1" dirty="0"/>
              <a:t> – easy administration and update</a:t>
            </a:r>
          </a:p>
          <a:p>
            <a:pPr lvl="1"/>
            <a:r>
              <a:rPr lang="en-US" sz="2400" dirty="0"/>
              <a:t>Single point of control: update one </a:t>
            </a:r>
            <a:r>
              <a:rPr lang="en-US" sz="2400" dirty="0" err="1"/>
              <a:t>config</a:t>
            </a:r>
            <a:r>
              <a:rPr lang="en-US" sz="2400" dirty="0"/>
              <a:t> to change security policies</a:t>
            </a:r>
          </a:p>
          <a:p>
            <a:pPr lvl="1"/>
            <a:r>
              <a:rPr lang="en-US" sz="2400" dirty="0"/>
              <a:t>Potentially allows rapid response</a:t>
            </a:r>
          </a:p>
          <a:p>
            <a:r>
              <a:rPr lang="en-US" i="1" dirty="0">
                <a:solidFill>
                  <a:srgbClr val="408000"/>
                </a:solidFill>
              </a:rPr>
              <a:t>Easy to deploy</a:t>
            </a:r>
            <a:r>
              <a:rPr lang="en-US" i="1" dirty="0"/>
              <a:t> – transparent to end users</a:t>
            </a:r>
          </a:p>
          <a:p>
            <a:pPr lvl="1"/>
            <a:r>
              <a:rPr lang="en-US" sz="2400" dirty="0"/>
              <a:t>Easy incremental/total deployment to protect 1,000</a:t>
            </a:r>
            <a:r>
              <a:rPr lang="en-US" altLang="ja-JP" sz="2400" dirty="0"/>
              <a:t>’</a:t>
            </a:r>
            <a:r>
              <a:rPr lang="en-US" sz="2400" dirty="0"/>
              <a:t>s</a:t>
            </a:r>
          </a:p>
          <a:p>
            <a:r>
              <a:rPr lang="en-US" i="1" dirty="0">
                <a:solidFill>
                  <a:srgbClr val="FF8000"/>
                </a:solidFill>
              </a:rPr>
              <a:t>Addresses an important problem</a:t>
            </a:r>
            <a:endParaRPr lang="en-US" i="1" dirty="0"/>
          </a:p>
          <a:p>
            <a:pPr lvl="1"/>
            <a:r>
              <a:rPr lang="en-US" sz="2400" dirty="0"/>
              <a:t>Security vulnerabilities in network services are rampant</a:t>
            </a:r>
          </a:p>
          <a:p>
            <a:pPr lvl="1"/>
            <a:r>
              <a:rPr lang="en-US" sz="2400" dirty="0"/>
              <a:t>Easier to use firewall than to directly secure code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Disadvantages?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Functionality loss – less connectivity, less risk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May reduce network</a:t>
            </a:r>
            <a:r>
              <a:rPr lang="en-US" altLang="ja-JP" sz="2400" dirty="0"/>
              <a:t>’</a:t>
            </a:r>
            <a:r>
              <a:rPr lang="en-US" sz="2400" dirty="0"/>
              <a:t>s usefulness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applications don</a:t>
            </a:r>
            <a:r>
              <a:rPr lang="en-US" altLang="ja-JP" sz="2400" dirty="0"/>
              <a:t>’</a:t>
            </a:r>
            <a:r>
              <a:rPr lang="en-US" sz="2400" dirty="0"/>
              <a:t>t work with firewalls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Two peer-to-peer users behind different firewalls</a:t>
            </a:r>
          </a:p>
          <a:p>
            <a:pPr>
              <a:lnSpc>
                <a:spcPct val="90000"/>
              </a:lnSpc>
            </a:pPr>
            <a:r>
              <a:rPr lang="en-US" i="1" dirty="0"/>
              <a:t>The malicious insider problem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Assume insiders are trusted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Malicious insider (or anyone gaining control of internal machine) can wreak havoc</a:t>
            </a:r>
          </a:p>
          <a:p>
            <a:pPr>
              <a:lnSpc>
                <a:spcPct val="90000"/>
              </a:lnSpc>
            </a:pPr>
            <a:r>
              <a:rPr lang="en-US" dirty="0"/>
              <a:t>Firewalls establish a </a:t>
            </a:r>
            <a:r>
              <a:rPr lang="en-US" i="1" dirty="0">
                <a:solidFill>
                  <a:srgbClr val="408000"/>
                </a:solidFill>
              </a:rPr>
              <a:t>security perimeter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Threat from travelers with laptops, cell phones,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Private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692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Private Network (VPN)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</a:t>
            </a:r>
            <a:r>
              <a:rPr lang="en-US" dirty="0">
                <a:solidFill>
                  <a:schemeClr val="accent2"/>
                </a:solidFill>
              </a:rPr>
              <a:t>extend a private network</a:t>
            </a:r>
            <a:r>
              <a:rPr lang="en-US" dirty="0"/>
              <a:t> across a public network</a:t>
            </a:r>
          </a:p>
          <a:p>
            <a:endParaRPr lang="en-US" dirty="0"/>
          </a:p>
          <a:p>
            <a:r>
              <a:rPr lang="en-US" dirty="0"/>
              <a:t>Scenarios:</a:t>
            </a:r>
          </a:p>
          <a:p>
            <a:pPr lvl="1"/>
            <a:r>
              <a:rPr lang="en-US" dirty="0"/>
              <a:t>Interconnection of </a:t>
            </a:r>
            <a:r>
              <a:rPr lang="en-US" dirty="0">
                <a:solidFill>
                  <a:schemeClr val="accent2"/>
                </a:solidFill>
              </a:rPr>
              <a:t>remote sites</a:t>
            </a:r>
            <a:r>
              <a:rPr lang="en-US" dirty="0"/>
              <a:t> through the Internet</a:t>
            </a:r>
          </a:p>
          <a:p>
            <a:pPr lvl="1"/>
            <a:r>
              <a:rPr lang="en-US" dirty="0"/>
              <a:t>Access to a company’s network from a </a:t>
            </a:r>
            <a:r>
              <a:rPr lang="en-US" dirty="0">
                <a:solidFill>
                  <a:schemeClr val="accent2"/>
                </a:solidFill>
              </a:rPr>
              <a:t>laptop</a:t>
            </a:r>
            <a:r>
              <a:rPr lang="en-US" dirty="0"/>
              <a:t> connected to Internet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618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Illustration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97615-8F2E-0545-8EB6-9CA3E6EA1B67}"/>
              </a:ext>
            </a:extLst>
          </p:cNvPr>
          <p:cNvSpPr>
            <a:spLocks noChangeAspect="1"/>
          </p:cNvSpPr>
          <p:nvPr/>
        </p:nvSpPr>
        <p:spPr>
          <a:xfrm>
            <a:off x="6475795" y="4677939"/>
            <a:ext cx="539999" cy="539999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9F3BC5-89F9-D141-B235-0B34A9736187}"/>
              </a:ext>
            </a:extLst>
          </p:cNvPr>
          <p:cNvSpPr>
            <a:spLocks noChangeAspect="1"/>
          </p:cNvSpPr>
          <p:nvPr/>
        </p:nvSpPr>
        <p:spPr>
          <a:xfrm>
            <a:off x="7914358" y="4498199"/>
            <a:ext cx="539999" cy="53999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E61204-5CC2-B74F-86B1-5F6298773CED}"/>
              </a:ext>
            </a:extLst>
          </p:cNvPr>
          <p:cNvSpPr>
            <a:spLocks noChangeAspect="1"/>
          </p:cNvSpPr>
          <p:nvPr/>
        </p:nvSpPr>
        <p:spPr>
          <a:xfrm>
            <a:off x="9104317" y="3680732"/>
            <a:ext cx="539999" cy="539999"/>
          </a:xfrm>
          <a:prstGeom prst="rect">
            <a:avLst/>
          </a:prstGeom>
          <a:solidFill>
            <a:srgbClr val="800000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87D3C-44B7-494C-B997-A895B54E4C06}"/>
              </a:ext>
            </a:extLst>
          </p:cNvPr>
          <p:cNvSpPr txBox="1"/>
          <p:nvPr/>
        </p:nvSpPr>
        <p:spPr>
          <a:xfrm>
            <a:off x="2391633" y="1579814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Remote Client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D53B03-D54C-204B-AF3A-C8A73AFF5EFA}"/>
              </a:ext>
            </a:extLst>
          </p:cNvPr>
          <p:cNvSpPr>
            <a:spLocks noChangeAspect="1"/>
          </p:cNvSpPr>
          <p:nvPr/>
        </p:nvSpPr>
        <p:spPr>
          <a:xfrm>
            <a:off x="2943715" y="1960815"/>
            <a:ext cx="539999" cy="539999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/>
              <a:cs typeface="Tahom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E6CDCC-B3B2-3849-B41D-11D6D8A52B31}"/>
              </a:ext>
            </a:extLst>
          </p:cNvPr>
          <p:cNvCxnSpPr>
            <a:cxnSpLocks/>
            <a:stCxn id="11" idx="3"/>
            <a:endCxn id="15" idx="1"/>
          </p:cNvCxnSpPr>
          <p:nvPr/>
        </p:nvCxnSpPr>
        <p:spPr>
          <a:xfrm>
            <a:off x="3483714" y="2230815"/>
            <a:ext cx="4333923" cy="470664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D5B116-4AB4-1F47-B090-9E58D4F3E5C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745795" y="3436706"/>
            <a:ext cx="558606" cy="1241233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435F8F-9975-0E49-A1B7-942DC4BFDDB8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8184358" y="3436706"/>
            <a:ext cx="0" cy="1061493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49B565E-E7D7-8946-8CF3-BD28ACF9CECB}"/>
              </a:ext>
            </a:extLst>
          </p:cNvPr>
          <p:cNvSpPr>
            <a:spLocks/>
          </p:cNvSpPr>
          <p:nvPr/>
        </p:nvSpPr>
        <p:spPr>
          <a:xfrm>
            <a:off x="7817637" y="2395479"/>
            <a:ext cx="904198" cy="611999"/>
          </a:xfrm>
          <a:prstGeom prst="rect">
            <a:avLst/>
          </a:prstGeom>
          <a:solidFill>
            <a:schemeClr val="accent3"/>
          </a:solidFill>
          <a:ln w="28575" cmpd="sng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ahoma"/>
                <a:cs typeface="Tahoma"/>
              </a:rPr>
              <a:t>VPN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16A65-D88A-5545-AD64-964FB7E9DFD4}"/>
              </a:ext>
            </a:extLst>
          </p:cNvPr>
          <p:cNvSpPr txBox="1"/>
          <p:nvPr/>
        </p:nvSpPr>
        <p:spPr>
          <a:xfrm>
            <a:off x="6331203" y="5216264"/>
            <a:ext cx="84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77390-A667-1E43-8525-B8649D38913D}"/>
              </a:ext>
            </a:extLst>
          </p:cNvPr>
          <p:cNvSpPr txBox="1"/>
          <p:nvPr/>
        </p:nvSpPr>
        <p:spPr>
          <a:xfrm>
            <a:off x="7467600" y="503159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Mail server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8B099-3A88-3E47-B804-9C2593E774D8}"/>
              </a:ext>
            </a:extLst>
          </p:cNvPr>
          <p:cNvSpPr txBox="1"/>
          <p:nvPr/>
        </p:nvSpPr>
        <p:spPr>
          <a:xfrm>
            <a:off x="8686800" y="421413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Web server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6E5B1D-59E2-A24D-A3F2-B957C80CB834}"/>
              </a:ext>
            </a:extLst>
          </p:cNvPr>
          <p:cNvCxnSpPr>
            <a:cxnSpLocks/>
          </p:cNvCxnSpPr>
          <p:nvPr/>
        </p:nvCxnSpPr>
        <p:spPr>
          <a:xfrm flipV="1">
            <a:off x="7304401" y="3421294"/>
            <a:ext cx="2107308" cy="15412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CF959746-B0AE-4B42-A828-ED49F28BE118}"/>
              </a:ext>
            </a:extLst>
          </p:cNvPr>
          <p:cNvSpPr/>
          <p:nvPr/>
        </p:nvSpPr>
        <p:spPr>
          <a:xfrm>
            <a:off x="3707550" y="3004066"/>
            <a:ext cx="2819400" cy="1524000"/>
          </a:xfrm>
          <a:prstGeom prst="cloud">
            <a:avLst/>
          </a:prstGeom>
          <a:ln w="28575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4441D1-F107-4E4D-ABDF-48A4ADA1F4F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9374317" y="3436706"/>
            <a:ext cx="0" cy="244026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9B6B54-33BE-CF41-A74B-611F9F3DBDBF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8269736" y="3007478"/>
            <a:ext cx="0" cy="429228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0FA9B13-31C5-AA4B-9FAA-4D2D2714BC70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3213715" y="2500814"/>
            <a:ext cx="493835" cy="1154469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BD0599E-DACC-6943-A6AE-0C87663A8C83}"/>
              </a:ext>
            </a:extLst>
          </p:cNvPr>
          <p:cNvCxnSpPr>
            <a:cxnSpLocks/>
            <a:stCxn id="15" idx="1"/>
            <a:endCxn id="20" idx="0"/>
          </p:cNvCxnSpPr>
          <p:nvPr/>
        </p:nvCxnSpPr>
        <p:spPr>
          <a:xfrm flipH="1">
            <a:off x="6524601" y="2701479"/>
            <a:ext cx="1293036" cy="1064587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prstDash val="sys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285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basics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VPN software on </a:t>
            </a:r>
            <a:r>
              <a:rPr lang="en-US" dirty="0">
                <a:solidFill>
                  <a:schemeClr val="accent2"/>
                </a:solidFill>
              </a:rPr>
              <a:t>routers</a:t>
            </a:r>
            <a:r>
              <a:rPr lang="en-US" dirty="0"/>
              <a:t> or </a:t>
            </a:r>
            <a:r>
              <a:rPr lang="en-US" dirty="0">
                <a:solidFill>
                  <a:schemeClr val="accent2"/>
                </a:solidFill>
              </a:rPr>
              <a:t>PCs</a:t>
            </a:r>
            <a:r>
              <a:rPr lang="en-US" dirty="0"/>
              <a:t> (e.g. laptop)</a:t>
            </a:r>
          </a:p>
          <a:p>
            <a:endParaRPr lang="en-US" dirty="0"/>
          </a:p>
          <a:p>
            <a:r>
              <a:rPr lang="en-US" dirty="0"/>
              <a:t>Packet </a:t>
            </a:r>
            <a:r>
              <a:rPr lang="en-US" dirty="0">
                <a:solidFill>
                  <a:schemeClr val="accent2"/>
                </a:solidFill>
              </a:rPr>
              <a:t>encapsulation</a:t>
            </a:r>
            <a:r>
              <a:rPr lang="en-US" dirty="0"/>
              <a:t> across the Internet</a:t>
            </a:r>
          </a:p>
          <a:p>
            <a:endParaRPr lang="en-US" dirty="0"/>
          </a:p>
          <a:p>
            <a:r>
              <a:rPr lang="en-US" dirty="0"/>
              <a:t>Encryption of data to guarantee </a:t>
            </a:r>
            <a:r>
              <a:rPr lang="en-US" dirty="0">
                <a:solidFill>
                  <a:schemeClr val="accent2"/>
                </a:solidFill>
              </a:rPr>
              <a:t>confidentiality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56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VPN Protocols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Point to Point Tunneling Protocol (PPTP)</a:t>
            </a:r>
          </a:p>
          <a:p>
            <a:pPr lvl="1"/>
            <a:r>
              <a:rPr lang="en-US" dirty="0"/>
              <a:t>Microsoft</a:t>
            </a:r>
          </a:p>
          <a:p>
            <a:pPr>
              <a:lnSpc>
                <a:spcPct val="200000"/>
              </a:lnSpc>
            </a:pPr>
            <a:r>
              <a:rPr lang="en-US" dirty="0"/>
              <a:t>Layer 2 Tunneling Protocol (L2TP)</a:t>
            </a:r>
          </a:p>
          <a:p>
            <a:pPr lvl="1"/>
            <a:r>
              <a:rPr lang="en-US" dirty="0"/>
              <a:t>IETF</a:t>
            </a:r>
          </a:p>
          <a:p>
            <a:pPr lvl="1"/>
            <a:r>
              <a:rPr lang="en-US" dirty="0"/>
              <a:t>Result of merging Cisco’s Layer 2 Forwarding (L2F) protocol and Microsoft’s PPTP protocol</a:t>
            </a:r>
          </a:p>
          <a:p>
            <a:pPr>
              <a:lnSpc>
                <a:spcPct val="200000"/>
              </a:lnSpc>
            </a:pPr>
            <a:r>
              <a:rPr lang="en-US" dirty="0"/>
              <a:t>IP Security (</a:t>
            </a:r>
            <a:r>
              <a:rPr lang="en-US" dirty="0" err="1">
                <a:solidFill>
                  <a:schemeClr val="accent2"/>
                </a:solidFill>
              </a:rPr>
              <a:t>IPsec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IETF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Treat Traffic Not Mentioned in Policy?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Default Allow</a:t>
            </a:r>
            <a:r>
              <a:rPr lang="en-US" dirty="0"/>
              <a:t>: </a:t>
            </a:r>
            <a:r>
              <a:rPr lang="en-US" dirty="0">
                <a:solidFill>
                  <a:schemeClr val="bg2"/>
                </a:solidFill>
              </a:rPr>
              <a:t>start off permitting external access to services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Shut them off as problems recognized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Default Deny</a:t>
            </a:r>
            <a:r>
              <a:rPr lang="en-US" dirty="0"/>
              <a:t>: start off permitting just a few known, well-secured services</a:t>
            </a:r>
          </a:p>
          <a:p>
            <a:pPr lvl="1"/>
            <a:r>
              <a:rPr lang="en-US" dirty="0"/>
              <a:t>Add more when users complain (and mgmt. approves)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50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 Security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133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Overview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Open standard developed by the IETF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Public algorithms for confidentiality, authentication, integrity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Authentication Headers (AH)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Provide connectionless </a:t>
            </a:r>
            <a:r>
              <a:rPr lang="en-US" b="1" dirty="0">
                <a:solidFill>
                  <a:schemeClr val="accent2"/>
                </a:solidFill>
              </a:rPr>
              <a:t>integrity</a:t>
            </a:r>
            <a:r>
              <a:rPr lang="en-US" dirty="0">
                <a:solidFill>
                  <a:schemeClr val="accent2"/>
                </a:solidFill>
              </a:rPr>
              <a:t> and origin </a:t>
            </a:r>
            <a:r>
              <a:rPr lang="en-US" b="1" dirty="0">
                <a:solidFill>
                  <a:schemeClr val="accent2"/>
                </a:solidFill>
              </a:rPr>
              <a:t>authentication</a:t>
            </a:r>
            <a:r>
              <a:rPr lang="en-US" dirty="0">
                <a:solidFill>
                  <a:schemeClr val="accent2"/>
                </a:solidFill>
              </a:rPr>
              <a:t> for IP packets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Encapsulating Security Payloads (ESP)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Provide </a:t>
            </a:r>
            <a:r>
              <a:rPr lang="en-US" b="1" dirty="0">
                <a:solidFill>
                  <a:schemeClr val="accent2"/>
                </a:solidFill>
              </a:rPr>
              <a:t>confidentiality</a:t>
            </a:r>
            <a:r>
              <a:rPr lang="en-US" dirty="0">
                <a:solidFill>
                  <a:schemeClr val="accent2"/>
                </a:solidFill>
              </a:rPr>
              <a:t>, data-origin </a:t>
            </a:r>
            <a:r>
              <a:rPr lang="en-US" b="1" dirty="0">
                <a:solidFill>
                  <a:schemeClr val="accent2"/>
                </a:solidFill>
              </a:rPr>
              <a:t>authentication</a:t>
            </a:r>
            <a:r>
              <a:rPr lang="en-US" dirty="0">
                <a:solidFill>
                  <a:schemeClr val="accent2"/>
                </a:solidFill>
              </a:rPr>
              <a:t>, connectionless </a:t>
            </a:r>
            <a:r>
              <a:rPr lang="en-US" b="1" dirty="0">
                <a:solidFill>
                  <a:schemeClr val="accent2"/>
                </a:solidFill>
              </a:rPr>
              <a:t>integrity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Security Associations (SA)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Provide algorithms and parameters necessary to AH and/or ESP operations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Internet Key Exchange (IKE)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Key exchange protocol based on Diffie-Hellman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2"/>
                </a:solidFill>
              </a:rPr>
              <a:t>Two operation modes: </a:t>
            </a:r>
            <a:r>
              <a:rPr lang="en-US" b="1" dirty="0">
                <a:solidFill>
                  <a:schemeClr val="accent2"/>
                </a:solidFill>
              </a:rPr>
              <a:t>tunnel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b="1" dirty="0">
                <a:solidFill>
                  <a:schemeClr val="accent2"/>
                </a:solidFill>
              </a:rPr>
              <a:t>transport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97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Header (AH)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addition of an authentication header allows verifying the packet’s </a:t>
            </a:r>
            <a:r>
              <a:rPr lang="en-US" b="1" dirty="0"/>
              <a:t>authenticity</a:t>
            </a:r>
            <a:r>
              <a:rPr lang="en-US" dirty="0"/>
              <a:t> and </a:t>
            </a:r>
            <a:r>
              <a:rPr lang="en-US" b="1" dirty="0"/>
              <a:t>integrity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93252" name="Picture 4" descr="figure-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1"/>
            <a:ext cx="4114800" cy="371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3253" name="AutoShape 5"/>
          <p:cNvSpPr>
            <a:spLocks/>
          </p:cNvSpPr>
          <p:nvPr/>
        </p:nvSpPr>
        <p:spPr bwMode="auto">
          <a:xfrm rot="5400000">
            <a:off x="5867400" y="1905000"/>
            <a:ext cx="304800" cy="4114800"/>
          </a:xfrm>
          <a:prstGeom prst="rightBrace">
            <a:avLst>
              <a:gd name="adj1" fmla="val 112500"/>
              <a:gd name="adj2" fmla="val 4996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715000" y="4191000"/>
            <a:ext cx="190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/>
                <a:cs typeface="Tahoma"/>
              </a:rPr>
              <a:t>authentication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904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5707" y="484094"/>
            <a:ext cx="7986487" cy="1116106"/>
          </a:xfrm>
        </p:spPr>
        <p:txBody>
          <a:bodyPr/>
          <a:lstStyle/>
          <a:p>
            <a:r>
              <a:rPr lang="en-US" dirty="0"/>
              <a:t>Encapsulated Security Payload (ESP)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ESP header allows packet </a:t>
            </a:r>
            <a:r>
              <a:rPr lang="en-US" dirty="0">
                <a:solidFill>
                  <a:schemeClr val="accent2"/>
                </a:solidFill>
              </a:rPr>
              <a:t>encryption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authentication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Encryption is done only on the </a:t>
            </a:r>
            <a:r>
              <a:rPr lang="en-US" dirty="0">
                <a:solidFill>
                  <a:schemeClr val="accent2"/>
                </a:solidFill>
              </a:rPr>
              <a:t>encapsulated data </a:t>
            </a:r>
            <a:r>
              <a:rPr lang="en-US" dirty="0"/>
              <a:t>and the </a:t>
            </a:r>
            <a:r>
              <a:rPr lang="en-US" dirty="0">
                <a:solidFill>
                  <a:schemeClr val="accent2"/>
                </a:solidFill>
              </a:rPr>
              <a:t>trailer</a:t>
            </a:r>
            <a:endParaRPr lang="en-US" dirty="0"/>
          </a:p>
          <a:p>
            <a:r>
              <a:rPr lang="en-US" dirty="0"/>
              <a:t>Encryption is done neither on the header’s fields, nor on the authentication data</a:t>
            </a:r>
          </a:p>
          <a:p>
            <a:r>
              <a:rPr lang="en-US" dirty="0"/>
              <a:t>Optional authentication is done on the </a:t>
            </a:r>
            <a:r>
              <a:rPr lang="en-US" dirty="0">
                <a:solidFill>
                  <a:schemeClr val="accent2"/>
                </a:solidFill>
              </a:rPr>
              <a:t>ESP header and all that follow</a:t>
            </a:r>
            <a:r>
              <a:rPr lang="en-US" dirty="0"/>
              <a:t>, but not on the IP header</a:t>
            </a:r>
          </a:p>
        </p:txBody>
      </p:sp>
      <p:pic>
        <p:nvPicPr>
          <p:cNvPr id="699396" name="Picture 4" descr="figure-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5041900" cy="33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397" name="AutoShape 5"/>
          <p:cNvSpPr>
            <a:spLocks/>
          </p:cNvSpPr>
          <p:nvPr/>
        </p:nvSpPr>
        <p:spPr bwMode="auto">
          <a:xfrm rot="5400000">
            <a:off x="6210300" y="1562100"/>
            <a:ext cx="228600" cy="2895600"/>
          </a:xfrm>
          <a:prstGeom prst="rightBrace">
            <a:avLst>
              <a:gd name="adj1" fmla="val 105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6346224" y="295513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/>
                <a:cs typeface="Tahoma"/>
              </a:rPr>
              <a:t>encryption</a:t>
            </a:r>
          </a:p>
        </p:txBody>
      </p:sp>
      <p:sp>
        <p:nvSpPr>
          <p:cNvPr id="699399" name="AutoShape 7"/>
          <p:cNvSpPr>
            <a:spLocks/>
          </p:cNvSpPr>
          <p:nvPr/>
        </p:nvSpPr>
        <p:spPr bwMode="auto">
          <a:xfrm rot="5400000">
            <a:off x="6210300" y="1104900"/>
            <a:ext cx="304800" cy="4495800"/>
          </a:xfrm>
          <a:prstGeom prst="rightBrace">
            <a:avLst>
              <a:gd name="adj1" fmla="val 122917"/>
              <a:gd name="adj2" fmla="val 4996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9400" name="Text Box 8"/>
          <p:cNvSpPr txBox="1">
            <a:spLocks noChangeArrowheads="1"/>
          </p:cNvSpPr>
          <p:nvPr/>
        </p:nvSpPr>
        <p:spPr bwMode="auto">
          <a:xfrm>
            <a:off x="6400800" y="3352801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/>
                <a:cs typeface="Tahoma"/>
              </a:rPr>
              <a:t>authentication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24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&amp; Tunnel Modes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Transport mode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Only IP packet </a:t>
            </a:r>
            <a:r>
              <a:rPr lang="en-US" b="1" dirty="0"/>
              <a:t>payload</a:t>
            </a:r>
            <a:r>
              <a:rPr lang="en-US" dirty="0"/>
              <a:t> is encrypted and/or authenticated</a:t>
            </a:r>
          </a:p>
          <a:p>
            <a:r>
              <a:rPr lang="en-US" dirty="0">
                <a:solidFill>
                  <a:schemeClr val="accent2"/>
                </a:solidFill>
              </a:rPr>
              <a:t>Tunnel mode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entire packet is encapsulated in a new packet</a:t>
            </a:r>
          </a:p>
        </p:txBody>
      </p:sp>
      <p:pic>
        <p:nvPicPr>
          <p:cNvPr id="705540" name="Picture 4" descr="figure-ah-e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41" y="4000500"/>
            <a:ext cx="8075318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22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and NAT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6AEB2-D257-8D4E-BCA0-A2CE0D28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TCP and UDP checksum calculation includes a pseudo header made of </a:t>
            </a:r>
            <a:r>
              <a:rPr lang="en-US" dirty="0" err="1"/>
              <a:t>src</a:t>
            </a:r>
            <a:r>
              <a:rPr lang="en-US" dirty="0"/>
              <a:t> and </a:t>
            </a:r>
            <a:r>
              <a:rPr lang="en-US" dirty="0" err="1"/>
              <a:t>dst</a:t>
            </a:r>
            <a:r>
              <a:rPr lang="en-US" dirty="0"/>
              <a:t> IP addresses and ports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75</a:t>
            </a:fld>
            <a:endParaRPr lang="en-US"/>
          </a:p>
        </p:txBody>
      </p:sp>
      <p:sp>
        <p:nvSpPr>
          <p:cNvPr id="723970" name="Rectangle 2"/>
          <p:cNvSpPr>
            <a:spLocks noChangeArrowheads="1"/>
          </p:cNvSpPr>
          <p:nvPr/>
        </p:nvSpPr>
        <p:spPr bwMode="auto">
          <a:xfrm>
            <a:off x="3733800" y="5943600"/>
            <a:ext cx="533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" descr="vpn-ipse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35360"/>
            <a:ext cx="5818712" cy="37882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131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IPsec</a:t>
            </a:r>
            <a:r>
              <a:rPr lang="en-US" dirty="0"/>
              <a:t> and NAT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TCP and UDP checksum calculation includes a pseudo header made of </a:t>
            </a:r>
            <a:r>
              <a:rPr lang="en-US" dirty="0" err="1"/>
              <a:t>src</a:t>
            </a:r>
            <a:r>
              <a:rPr lang="en-US" dirty="0"/>
              <a:t> and </a:t>
            </a:r>
            <a:r>
              <a:rPr lang="en-US" dirty="0" err="1"/>
              <a:t>dst</a:t>
            </a:r>
            <a:r>
              <a:rPr lang="en-US" dirty="0"/>
              <a:t> IP addresses and ports</a:t>
            </a:r>
          </a:p>
          <a:p>
            <a:r>
              <a:rPr lang="en-US" dirty="0"/>
              <a:t>When doing NAT, the checksum has to be readjusted every time the source IP address (and port) changes</a:t>
            </a:r>
          </a:p>
          <a:p>
            <a:r>
              <a:rPr lang="en-US" dirty="0"/>
              <a:t>This does not work if the payload is encrypted or authenticated</a:t>
            </a:r>
          </a:p>
          <a:p>
            <a:r>
              <a:rPr lang="en-US" b="1" dirty="0"/>
              <a:t>NAT-T</a:t>
            </a:r>
            <a:r>
              <a:rPr lang="en-US" dirty="0"/>
              <a:t> mechanism: encapsulate </a:t>
            </a:r>
            <a:r>
              <a:rPr lang="en-US" dirty="0" err="1"/>
              <a:t>IPsec</a:t>
            </a:r>
            <a:r>
              <a:rPr lang="en-US" dirty="0"/>
              <a:t> in UDP to traverse NAT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FDF3-7E10-A54B-AEEB-2DABB7E5F522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31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Intrusion Detection System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532B-7152-4545-9364-C8561603D0F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603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 System (IDS)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Idea: don’t wait for the symptoms of an attack before reacting</a:t>
            </a:r>
          </a:p>
          <a:p>
            <a:pPr>
              <a:lnSpc>
                <a:spcPct val="120000"/>
              </a:lnSpc>
            </a:pPr>
            <a:r>
              <a:rPr lang="en-US" dirty="0"/>
              <a:t>An Intrusion Detection System (IDS) monitors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Network traffic</a:t>
            </a:r>
            <a:r>
              <a:rPr lang="en-US" dirty="0"/>
              <a:t> (Network IDS, NIDS), typically in front of the firewall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Events on servers</a:t>
            </a:r>
            <a:r>
              <a:rPr lang="en-US" dirty="0"/>
              <a:t> (Host IDS, HIDS)</a:t>
            </a:r>
          </a:p>
          <a:p>
            <a:pPr>
              <a:lnSpc>
                <a:spcPct val="120000"/>
              </a:lnSpc>
            </a:pPr>
            <a:r>
              <a:rPr lang="en-US" dirty="0"/>
              <a:t>When malicious activities are detected, </a:t>
            </a:r>
            <a:r>
              <a:rPr lang="en-US" dirty="0">
                <a:solidFill>
                  <a:schemeClr val="accent2"/>
                </a:solidFill>
              </a:rPr>
              <a:t>launch an alarm</a:t>
            </a:r>
            <a:r>
              <a:rPr lang="en-US" dirty="0"/>
              <a:t> (SMS, email, etc.)</a:t>
            </a:r>
          </a:p>
          <a:p>
            <a:pPr>
              <a:lnSpc>
                <a:spcPct val="120000"/>
              </a:lnSpc>
            </a:pPr>
            <a:r>
              <a:rPr lang="en-US" dirty="0"/>
              <a:t>Can attempt prevent attacks from succeeding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Example: reconfigure firewalls or servers</a:t>
            </a:r>
          </a:p>
          <a:p>
            <a:pPr>
              <a:lnSpc>
                <a:spcPct val="120000"/>
              </a:lnSpc>
            </a:pPr>
            <a:r>
              <a:rPr lang="en-US" dirty="0"/>
              <a:t>Analysis can be done in </a:t>
            </a:r>
            <a:r>
              <a:rPr lang="en-US" dirty="0">
                <a:solidFill>
                  <a:schemeClr val="accent2"/>
                </a:solidFill>
              </a:rPr>
              <a:t>real-time</a:t>
            </a:r>
            <a:r>
              <a:rPr lang="en-US" dirty="0"/>
              <a:t> or by </a:t>
            </a:r>
            <a:r>
              <a:rPr lang="en-US" dirty="0">
                <a:solidFill>
                  <a:schemeClr val="accent2"/>
                </a:solidFill>
              </a:rPr>
              <a:t>analyzing logs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838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IDS: Approaches</a:t>
            </a:r>
          </a:p>
        </p:txBody>
      </p:sp>
      <p:graphicFrame>
        <p:nvGraphicFramePr>
          <p:cNvPr id="622618" name="Group 26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086510200"/>
              </p:ext>
            </p:extLst>
          </p:nvPr>
        </p:nvGraphicFramePr>
        <p:xfrm>
          <a:off x="838200" y="1676400"/>
          <a:ext cx="9753600" cy="4770438"/>
        </p:xfrm>
        <a:graphic>
          <a:graphicData uri="http://schemas.openxmlformats.org/drawingml/2006/table">
            <a:tbl>
              <a:tblPr/>
              <a:tblGrid>
                <a:gridCol w="144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3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Network IDS (NIDS)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Off-line Analysis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Analysis of logs and configuration of firewalls, routers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Network sniffer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Real-time Analysis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Examination of system logs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 / Registry / Sys-call watcher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Host IDS (HIDS)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409D-5E2D-FB4E-9A06-44B9D3E20611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9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b="1"/>
              <a:t>How To Treat Traffic Not Mentioned in Policy?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Default Allow</a:t>
            </a:r>
            <a:r>
              <a:rPr lang="en-US" dirty="0"/>
              <a:t>: </a:t>
            </a:r>
            <a:r>
              <a:rPr lang="en-US" dirty="0">
                <a:solidFill>
                  <a:schemeClr val="bg2"/>
                </a:solidFill>
              </a:rPr>
              <a:t>start off permitting external access to services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Shut them off as problems recognized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Default Deny</a:t>
            </a:r>
            <a:r>
              <a:rPr lang="en-US" dirty="0"/>
              <a:t>: </a:t>
            </a:r>
            <a:r>
              <a:rPr lang="en-US" dirty="0">
                <a:solidFill>
                  <a:schemeClr val="bg2"/>
                </a:solidFill>
              </a:rPr>
              <a:t>start off permitting just a few known, well-secured services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 more when users complain (and mgt. approves)</a:t>
            </a:r>
            <a:endParaRPr lang="en-US" dirty="0"/>
          </a:p>
          <a:p>
            <a:r>
              <a:rPr lang="en-US" dirty="0"/>
              <a:t>Pros &amp; Cons?</a:t>
            </a:r>
          </a:p>
          <a:p>
            <a:pPr lvl="1"/>
            <a:r>
              <a:rPr lang="en-US" sz="2400" dirty="0"/>
              <a:t>Flexibility vs. conservative design</a:t>
            </a:r>
          </a:p>
          <a:p>
            <a:pPr lvl="1"/>
            <a:r>
              <a:rPr lang="en-US" sz="2400" dirty="0"/>
              <a:t>Flaws in Default Deny get </a:t>
            </a:r>
            <a:r>
              <a:rPr lang="en-US" sz="2400" dirty="0">
                <a:solidFill>
                  <a:srgbClr val="408000"/>
                </a:solidFill>
              </a:rPr>
              <a:t>noticed</a:t>
            </a:r>
            <a:r>
              <a:rPr lang="en-US" sz="2400" dirty="0"/>
              <a:t> more quickly / less painfully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88B2-E7ED-1349-8A67-7181349BD1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3276600" y="4124980"/>
            <a:ext cx="5465684" cy="523220"/>
          </a:xfrm>
          <a:prstGeom prst="rect">
            <a:avLst/>
          </a:prstGeom>
          <a:noFill/>
          <a:ln w="25400">
            <a:solidFill>
              <a:srgbClr val="FF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800" b="1" i="1" dirty="0">
                <a:solidFill>
                  <a:srgbClr val="FF8000"/>
                </a:solidFill>
                <a:latin typeface="Tahoma"/>
                <a:cs typeface="Tahoma"/>
              </a:rPr>
              <a:t>In general, use Default Deny</a:t>
            </a: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644611" y="2688033"/>
            <a:ext cx="2438400" cy="48577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165248" y="2564209"/>
            <a:ext cx="44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Zapf Dingbats" charset="0"/>
              </a:rPr>
              <a:t>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46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  <p:bldP spid="303108" grpId="0" animBg="1"/>
      <p:bldP spid="303109" grpId="0" animBg="1"/>
      <p:bldP spid="3031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 with Traffic Characterization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IDS performs </a:t>
            </a:r>
            <a:r>
              <a:rPr lang="en-US" dirty="0">
                <a:solidFill>
                  <a:schemeClr val="accent2"/>
                </a:solidFill>
              </a:rPr>
              <a:t>statistical analysis on traffic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If a value goes </a:t>
            </a:r>
            <a:r>
              <a:rPr lang="en-US" dirty="0">
                <a:solidFill>
                  <a:schemeClr val="accent2"/>
                </a:solidFill>
              </a:rPr>
              <a:t>beyond its usual limits</a:t>
            </a:r>
            <a:r>
              <a:rPr lang="en-US" dirty="0"/>
              <a:t> then assume there is an attack</a:t>
            </a:r>
          </a:p>
          <a:p>
            <a:pPr>
              <a:lnSpc>
                <a:spcPct val="110000"/>
              </a:lnSpc>
            </a:pPr>
            <a:r>
              <a:rPr lang="en-US" dirty="0"/>
              <a:t>Can recognize </a:t>
            </a:r>
            <a:r>
              <a:rPr lang="en-US" dirty="0">
                <a:solidFill>
                  <a:schemeClr val="accent2"/>
                </a:solidFill>
              </a:rPr>
              <a:t>new attacks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May also not recognize them… (</a:t>
            </a:r>
            <a:r>
              <a:rPr lang="en-US" dirty="0">
                <a:solidFill>
                  <a:schemeClr val="accent2"/>
                </a:solidFill>
              </a:rPr>
              <a:t>false negatives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Or see attacks where there aren’t (</a:t>
            </a:r>
            <a:r>
              <a:rPr lang="en-US" dirty="0">
                <a:solidFill>
                  <a:schemeClr val="accent2"/>
                </a:solidFill>
              </a:rPr>
              <a:t>false positives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High false positives makes this IDS type </a:t>
            </a:r>
            <a:r>
              <a:rPr lang="en-US" dirty="0">
                <a:solidFill>
                  <a:schemeClr val="accent2"/>
                </a:solidFill>
              </a:rPr>
              <a:t>unpopular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Example: Port Scanning (slow mode to avoid detection)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138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Signature-based IDS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Use a </a:t>
            </a:r>
            <a:r>
              <a:rPr lang="en-US" dirty="0">
                <a:solidFill>
                  <a:schemeClr val="accent2"/>
                </a:solidFill>
              </a:rPr>
              <a:t>database of known attacks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Example: Web request with URL of 2000 characters == buffer overflow</a:t>
            </a:r>
          </a:p>
          <a:p>
            <a:pPr>
              <a:lnSpc>
                <a:spcPct val="120000"/>
              </a:lnSpc>
            </a:pPr>
            <a:r>
              <a:rPr lang="en-US" dirty="0"/>
              <a:t>Doesn’t</a:t>
            </a:r>
            <a:r>
              <a:rPr lang="en-US" dirty="0">
                <a:solidFill>
                  <a:schemeClr val="accent2"/>
                </a:solidFill>
              </a:rPr>
              <a:t> recognize new attacks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Must be constantly updated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Honeypots: traps to detect attack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False negatives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Manual attacks can have variations that are not detected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Signatures are not always precise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False positives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Doesn’t know if an attempted attack was successful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Doesn’t know if the target is vulnerable (e.g. Linux attack on Windows server)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607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Snort: Signature-based</a:t>
            </a:r>
          </a:p>
        </p:txBody>
      </p:sp>
      <p:sp>
        <p:nvSpPr>
          <p:cNvPr id="62874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Lightweight IDS</a:t>
            </a:r>
            <a:r>
              <a:rPr lang="en-US" dirty="0"/>
              <a:t> for Linux and Windows</a:t>
            </a:r>
          </a:p>
          <a:p>
            <a:pPr>
              <a:lnSpc>
                <a:spcPct val="120000"/>
              </a:lnSpc>
            </a:pPr>
            <a:r>
              <a:rPr lang="en-US" dirty="0"/>
              <a:t>“Signature, protocol and anomaly based inspection methods”</a:t>
            </a:r>
          </a:p>
          <a:p>
            <a:pPr>
              <a:lnSpc>
                <a:spcPct val="120000"/>
              </a:lnSpc>
            </a:pPr>
            <a:r>
              <a:rPr lang="en-US" dirty="0"/>
              <a:t>Analyze traffic, </a:t>
            </a:r>
            <a:r>
              <a:rPr lang="en-US" dirty="0">
                <a:solidFill>
                  <a:schemeClr val="accent2"/>
                </a:solidFill>
              </a:rPr>
              <a:t>for example in front of the firewall</a:t>
            </a:r>
            <a:r>
              <a:rPr lang="en-US" dirty="0"/>
              <a:t>, to detect possible attacks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</a:rPr>
              <a:t>Send emails and/or update filtering rules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Huge </a:t>
            </a:r>
            <a:r>
              <a:rPr lang="en-US" dirty="0">
                <a:solidFill>
                  <a:schemeClr val="accent2"/>
                </a:solidFill>
              </a:rPr>
              <a:t>signature database</a:t>
            </a:r>
            <a:r>
              <a:rPr lang="en-US" dirty="0"/>
              <a:t> updated by users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450DF4-7870-BC49-9234-F9DC1044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242235"/>
            <a:ext cx="2362200" cy="128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94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IDS: Efficiency</a:t>
            </a:r>
          </a:p>
        </p:txBody>
      </p:sp>
      <p:pic>
        <p:nvPicPr>
          <p:cNvPr id="634883" name="Picture 3" descr="ids-use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8550" y="1676400"/>
            <a:ext cx="715645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6409D-5E2D-FB4E-9A06-44B9D3E20611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94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Intrusion Prevention Systems: IPS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30000"/>
              </a:lnSpc>
            </a:pPr>
            <a:r>
              <a:rPr lang="en-US" dirty="0"/>
              <a:t>An </a:t>
            </a:r>
            <a:r>
              <a:rPr lang="en-US" dirty="0">
                <a:solidFill>
                  <a:schemeClr val="accent2"/>
                </a:solidFill>
              </a:rPr>
              <a:t>IDS that reacts to an attack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IP level: Filters the source IP address in the firewall (for a while)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TCP level: Sends a spoofed TCP reset packet to the destination to kill the connection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Application level: “Corrects” a Web request by removing suspicious contents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accent2"/>
                </a:solidFill>
              </a:rPr>
              <a:t>Beware of denial of service through false positives!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20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IDS: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Traffic-characterization </a:t>
            </a:r>
            <a:r>
              <a:rPr lang="en-US" dirty="0" err="1"/>
              <a:t>IDSes</a:t>
            </a:r>
            <a:r>
              <a:rPr lang="en-US" dirty="0"/>
              <a:t> are not yet very efficient</a:t>
            </a:r>
          </a:p>
          <a:p>
            <a:pPr>
              <a:lnSpc>
                <a:spcPct val="110000"/>
              </a:lnSpc>
            </a:pPr>
            <a:r>
              <a:rPr lang="en-US" dirty="0"/>
              <a:t>IDS with signatures work well but: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Majority of the attacks for which we have the signature can be blocked by a FW or proxies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We should first prevent before trying to detect</a:t>
            </a:r>
          </a:p>
          <a:p>
            <a:pPr>
              <a:lnSpc>
                <a:spcPct val="110000"/>
              </a:lnSpc>
            </a:pPr>
            <a:r>
              <a:rPr lang="en-US" dirty="0"/>
              <a:t>Not sufficient to install an IDS: must also know how to react to attacks and deal with many false positives</a:t>
            </a:r>
          </a:p>
          <a:p>
            <a:pPr>
              <a:lnSpc>
                <a:spcPct val="110000"/>
              </a:lnSpc>
            </a:pPr>
            <a:r>
              <a:rPr lang="en-US" dirty="0"/>
              <a:t>Automatic reactions are usually not advisable (</a:t>
            </a:r>
            <a:r>
              <a:rPr lang="en-US" dirty="0" err="1"/>
              <a:t>DoS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A4D4-4E24-2949-BEC6-1D5987D0D33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1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Security Principles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Marco Canini, ©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F6CE4-C948-C047-BA3A-34077F278F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6582"/>
      </p:ext>
    </p:extLst>
  </p:cSld>
  <p:clrMapOvr>
    <a:masterClrMapping/>
  </p:clrMapOvr>
</p:sld>
</file>

<file path=ppt/theme/theme1.xml><?xml version="1.0" encoding="utf-8"?>
<a:theme xmlns:a="http://schemas.openxmlformats.org/drawingml/2006/main" name="mcanini-teaching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mcanini-teaching.thmx</Template>
  <TotalTime>17327</TotalTime>
  <Words>5060</Words>
  <Application>Microsoft Macintosh PowerPoint</Application>
  <PresentationFormat>Widescreen</PresentationFormat>
  <Paragraphs>1069</Paragraphs>
  <Slides>85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5" baseType="lpstr">
      <vt:lpstr>Arial</vt:lpstr>
      <vt:lpstr>Calibri</vt:lpstr>
      <vt:lpstr>Consolas</vt:lpstr>
      <vt:lpstr>Courier New</vt:lpstr>
      <vt:lpstr>Rockwell</vt:lpstr>
      <vt:lpstr>Tahoma</vt:lpstr>
      <vt:lpstr>Times</vt:lpstr>
      <vt:lpstr>Verdana</vt:lpstr>
      <vt:lpstr>Wingdings</vt:lpstr>
      <vt:lpstr>mcanini-teaching</vt:lpstr>
      <vt:lpstr>Network defenses</vt:lpstr>
      <vt:lpstr>Overview</vt:lpstr>
      <vt:lpstr>Controlling Networks … On The Cheap</vt:lpstr>
      <vt:lpstr>Taming Management Complexity</vt:lpstr>
      <vt:lpstr>Selecting a Security Policy</vt:lpstr>
      <vt:lpstr>How To Treat Traffic Not Mentioned in Policy?</vt:lpstr>
      <vt:lpstr>How To Treat Traffic Not Mentioned in Policy?</vt:lpstr>
      <vt:lpstr>How To Treat Traffic Not Mentioned in Policy?</vt:lpstr>
      <vt:lpstr>General Security Principles</vt:lpstr>
      <vt:lpstr>Principles: The Seven Principles</vt:lpstr>
      <vt:lpstr>Principle: Least Privilege</vt:lpstr>
      <vt:lpstr>Principle: Defense in Depth</vt:lpstr>
      <vt:lpstr>Principle: Choke Point </vt:lpstr>
      <vt:lpstr>Principle: Weakest Link</vt:lpstr>
      <vt:lpstr>Principle: Deny by Default</vt:lpstr>
      <vt:lpstr>Principle: User Participation</vt:lpstr>
      <vt:lpstr>Principle: Simplicity</vt:lpstr>
      <vt:lpstr>NAT</vt:lpstr>
      <vt:lpstr>Network Address Translation (NAT)</vt:lpstr>
      <vt:lpstr>Dynamic NAT</vt:lpstr>
      <vt:lpstr>Dynamic NAT</vt:lpstr>
      <vt:lpstr>Dynamic NAT</vt:lpstr>
      <vt:lpstr>Mapping Table Example</vt:lpstr>
      <vt:lpstr>Mapping Table Example</vt:lpstr>
      <vt:lpstr>Mapping Table Example</vt:lpstr>
      <vt:lpstr>Mapping Table Example</vt:lpstr>
      <vt:lpstr>Static NAT</vt:lpstr>
      <vt:lpstr>Benefits of NAT</vt:lpstr>
      <vt:lpstr>Drawbacks of NAT</vt:lpstr>
      <vt:lpstr>Firewall: packet filtering</vt:lpstr>
      <vt:lpstr>Packet Filters</vt:lpstr>
      <vt:lpstr>PowerPoint Presentation</vt:lpstr>
      <vt:lpstr>Packet Filters</vt:lpstr>
      <vt:lpstr>Examples of Packet Filter Rules</vt:lpstr>
      <vt:lpstr>Examples of Packet Filter Rules</vt:lpstr>
      <vt:lpstr>Expressing Policy with Rulesets</vt:lpstr>
      <vt:lpstr>Expressing Policy with Rulesets</vt:lpstr>
      <vt:lpstr>Problem: Outbound Connections Fail</vt:lpstr>
      <vt:lpstr>Problem: Outbound Connections Fail</vt:lpstr>
      <vt:lpstr>Inbound vs. Outbound Connections</vt:lpstr>
      <vt:lpstr>How This Ruleset Protects</vt:lpstr>
      <vt:lpstr>Stateful Firewall</vt:lpstr>
      <vt:lpstr>Stateful Firewall: Benefits</vt:lpstr>
      <vt:lpstr>Protection Against SYN Flooding</vt:lpstr>
      <vt:lpstr>Protection Against SYN Flooding</vt:lpstr>
      <vt:lpstr>Packet Analysis (Deep Packet Inspection)</vt:lpstr>
      <vt:lpstr>Proxies</vt:lpstr>
      <vt:lpstr>Proxies are application relays </vt:lpstr>
      <vt:lpstr>Proxy</vt:lpstr>
      <vt:lpstr>Proxy Benefits</vt:lpstr>
      <vt:lpstr>Cache Feature</vt:lpstr>
      <vt:lpstr>HTTP Without Proxy</vt:lpstr>
      <vt:lpstr>HTTP With Proxy</vt:lpstr>
      <vt:lpstr>Transparent Proxy (intercepting proxy)</vt:lpstr>
      <vt:lpstr>Reverse Proxy (or Load Balancer)</vt:lpstr>
      <vt:lpstr>Reverse HTTP Proxy</vt:lpstr>
      <vt:lpstr>Firewall DMZ deployment</vt:lpstr>
      <vt:lpstr>Demilitarized Zone (DMZ) simple case</vt:lpstr>
      <vt:lpstr>Demilitarized Zone (DMZ) simple case</vt:lpstr>
      <vt:lpstr>Demilitarized Zone (DMZ) simple case</vt:lpstr>
      <vt:lpstr>Sandwiched DMZ</vt:lpstr>
      <vt:lpstr>Sandwiched DMZ</vt:lpstr>
      <vt:lpstr>Why Have Firewalls Been Successful?</vt:lpstr>
      <vt:lpstr>Firewall Disadvantages?</vt:lpstr>
      <vt:lpstr>VPN</vt:lpstr>
      <vt:lpstr>Virtual Private Network (VPN)</vt:lpstr>
      <vt:lpstr>VPN Illustration</vt:lpstr>
      <vt:lpstr>VPN basics</vt:lpstr>
      <vt:lpstr>Existing VPN Protocols</vt:lpstr>
      <vt:lpstr>IPsec</vt:lpstr>
      <vt:lpstr>IPsec Overview</vt:lpstr>
      <vt:lpstr>Authentication Header (AH)</vt:lpstr>
      <vt:lpstr>Encapsulated Security Payload (ESP)</vt:lpstr>
      <vt:lpstr>Transport &amp; Tunnel Modes</vt:lpstr>
      <vt:lpstr>IPsec and NAT</vt:lpstr>
      <vt:lpstr>IPsec and NAT</vt:lpstr>
      <vt:lpstr>IDS</vt:lpstr>
      <vt:lpstr>Intrusion Detection System (IDS)</vt:lpstr>
      <vt:lpstr>IDS: Approaches</vt:lpstr>
      <vt:lpstr>IDS with Traffic Characterization</vt:lpstr>
      <vt:lpstr>Signature-based IDS</vt:lpstr>
      <vt:lpstr>Snort: Signature-based</vt:lpstr>
      <vt:lpstr>IDS: Efficiency</vt:lpstr>
      <vt:lpstr>Intrusion Prevention Systems: IPS</vt:lpstr>
      <vt:lpstr>IDS: Discussion</vt:lpstr>
    </vt:vector>
  </TitlesOfParts>
  <Manager/>
  <Company>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 Security</dc:title>
  <dc:subject/>
  <dc:creator/>
  <cp:keywords/>
  <dc:description/>
  <cp:lastModifiedBy>Marco Canini</cp:lastModifiedBy>
  <cp:revision>501</cp:revision>
  <dcterms:created xsi:type="dcterms:W3CDTF">2008-01-31T23:36:57Z</dcterms:created>
  <dcterms:modified xsi:type="dcterms:W3CDTF">2020-06-24T07:09:40Z</dcterms:modified>
  <cp:category/>
</cp:coreProperties>
</file>