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9850" lvl="0" marL="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69850" lvl="1" marL="457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69850" lvl="2" marL="9144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69850" lvl="3" marL="13716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69850" lvl="4" marL="18288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69850" lvl="5" marL="22860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69850" lvl="6" marL="27432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69850" lvl="7" marL="32004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69850" lvl="8" marL="365760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Shape 3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Shape 3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Shape 3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0" name="Shape 34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33" name="Shape 2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800600"/>
            <a:ext cx="9144000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0" y="4750737"/>
            <a:ext cx="9144000" cy="498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ctr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b="0" i="0" sz="6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825037" y="334171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ctr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22" name="Shape 22"/>
          <p:cNvCxnSpPr/>
          <p:nvPr/>
        </p:nvCxnSpPr>
        <p:spPr>
          <a:xfrm>
            <a:off x="905744" y="3257550"/>
            <a:ext cx="740663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Picture with Caption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0" y="3714750"/>
            <a:ext cx="9141619" cy="14287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11" y="368630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x="822959" y="3806189"/>
            <a:ext cx="7585234" cy="61722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2" name="Shape 82"/>
          <p:cNvSpPr/>
          <p:nvPr>
            <p:ph idx="2" type="pic"/>
          </p:nvPr>
        </p:nvSpPr>
        <p:spPr>
          <a:xfrm>
            <a:off x="11" y="0"/>
            <a:ext cx="9143988" cy="3686306"/>
          </a:xfrm>
          <a:prstGeom prst="rect">
            <a:avLst/>
          </a:prstGeom>
          <a:solidFill>
            <a:srgbClr val="BECAD4"/>
          </a:solidFill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2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21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822959" y="4430267"/>
            <a:ext cx="7584948" cy="44576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450"/>
              </a:spcAft>
              <a:buClr>
                <a:schemeClr val="accent1"/>
              </a:buClr>
              <a:buFont typeface="Calibri"/>
              <a:buNone/>
              <a:defRPr b="0" i="0" sz="112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9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086100" y="-878839"/>
            <a:ext cx="3017519" cy="75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Shape 9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vertTitleAndTx">
  <p:cSld name="Vertical Title and 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 rot="5400000">
            <a:off x="5369550" y="1483350"/>
            <a:ext cx="4319923" cy="19716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7" name="Shape 97"/>
          <p:cNvSpPr txBox="1"/>
          <p:nvPr>
            <p:ph idx="1" type="body"/>
          </p:nvPr>
        </p:nvSpPr>
        <p:spPr>
          <a:xfrm rot="5400000">
            <a:off x="1369050" y="-431174"/>
            <a:ext cx="4319923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Shape 99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Shape 100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822959" y="1384300"/>
            <a:ext cx="7543800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secHead">
  <p:cSld name="Section Header"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" name="Shape 42"/>
          <p:cNvSpPr txBox="1"/>
          <p:nvPr>
            <p:ph type="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Font typeface="Calibri"/>
              <a:buNone/>
              <a:defRPr b="0" i="0" sz="60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822959" y="333984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10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47" name="Shape 47"/>
          <p:cNvCxnSpPr/>
          <p:nvPr/>
        </p:nvCxnSpPr>
        <p:spPr>
          <a:xfrm>
            <a:off x="905744" y="3257550"/>
            <a:ext cx="740663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822959" y="1384300"/>
            <a:ext cx="3703319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4663439" y="1384300"/>
            <a:ext cx="3703319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Compariso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822959" y="1384538"/>
            <a:ext cx="3703319" cy="552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822959" y="1936750"/>
            <a:ext cx="3703319" cy="24650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3" type="body"/>
          </p:nvPr>
        </p:nvSpPr>
        <p:spPr>
          <a:xfrm>
            <a:off x="4663439" y="1384538"/>
            <a:ext cx="3703319" cy="552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5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1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4" type="body"/>
          </p:nvPr>
        </p:nvSpPr>
        <p:spPr>
          <a:xfrm>
            <a:off x="4663439" y="1936750"/>
            <a:ext cx="3703319" cy="24650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6" name="Shape 66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Content with Caption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12" y="0"/>
            <a:ext cx="3038093" cy="51434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3030052" y="0"/>
            <a:ext cx="48005" cy="5143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342900" y="445768"/>
            <a:ext cx="24003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600450" y="548639"/>
            <a:ext cx="4869179" cy="3943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342900" y="2194559"/>
            <a:ext cx="2400300" cy="253434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Font typeface="Calibri"/>
              <a:buNone/>
              <a:defRPr b="0" i="0" sz="112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3429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9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6858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7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0287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3716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17145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0574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24003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27432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/>
              <a:buNone/>
              <a:defRPr b="0" i="0" sz="675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349134" y="4844839"/>
            <a:ext cx="196388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600450" y="4844839"/>
            <a:ext cx="3486150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b="0" i="0" sz="675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2381" y="4800600"/>
            <a:ext cx="9141619" cy="342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/>
          <p:nvPr/>
        </p:nvSpPr>
        <p:spPr>
          <a:xfrm>
            <a:off x="11" y="4750737"/>
            <a:ext cx="9141619" cy="480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" name="Shape 8"/>
          <p:cNvSpPr txBox="1"/>
          <p:nvPr>
            <p:ph type="title"/>
          </p:nvPr>
        </p:nvSpPr>
        <p:spPr>
          <a:xfrm>
            <a:off x="822959" y="214953"/>
            <a:ext cx="7543800" cy="108806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Font typeface="Calibri"/>
              <a:buNone/>
              <a:def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822959" y="1384300"/>
            <a:ext cx="7543800" cy="30175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26669" lvl="0" marL="68580" marR="0" rtl="0" algn="l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/>
              <a:buChar char=" "/>
              <a:defRPr b="0" i="0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62611" lvl="1" marL="28803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6428"/>
              <a:buFont typeface="Calibri"/>
              <a:buChar char="◦"/>
              <a:defRPr b="0" i="0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79120" lvl="2" marL="42519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6580" lvl="3" marL="56235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4041" lvl="4" marL="699516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10625" lvl="5" marL="8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8224" lvl="6" marL="9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5825" lvl="7" marL="112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6124" lvl="8" marL="1275000" marR="0" rtl="0" algn="l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95454"/>
              <a:buFont typeface="Calibri"/>
              <a:buChar char="◦"/>
              <a:defRPr b="0" i="0" sz="10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822961" y="4844839"/>
            <a:ext cx="1854203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2764639" y="4844839"/>
            <a:ext cx="3617102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  <a:defRPr b="0" i="0" sz="6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3" name="Shape 13"/>
          <p:cNvCxnSpPr/>
          <p:nvPr/>
        </p:nvCxnSpPr>
        <p:spPr>
          <a:xfrm>
            <a:off x="895149" y="1303383"/>
            <a:ext cx="7475219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try.github.io/" TargetMode="External"/><Relationship Id="rId4" Type="http://schemas.openxmlformats.org/officeDocument/2006/relationships/image" Target="../media/image9.png"/><Relationship Id="rId5" Type="http://schemas.openxmlformats.org/officeDocument/2006/relationships/hyperlink" Target="https://education.github.com/pack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golang.org/doc/faq#Origins" TargetMode="External"/><Relationship Id="rId4" Type="http://schemas.openxmlformats.org/officeDocument/2006/relationships/image" Target="../media/image8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5.png"/><Relationship Id="rId7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tour.golang.org/" TargetMode="External"/><Relationship Id="rId4" Type="http://schemas.openxmlformats.org/officeDocument/2006/relationships/hyperlink" Target="https://golang.org/doc/code.html" TargetMode="External"/><Relationship Id="rId5" Type="http://schemas.openxmlformats.org/officeDocument/2006/relationships/hyperlink" Target="https://golang.org/doc/effective_go.html" TargetMode="External"/><Relationship Id="rId6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eb.kaust.edu.sa/Faculty/MarcoCanini/classes/CS240/F17/" TargetMode="External"/><Relationship Id="rId4" Type="http://schemas.openxmlformats.org/officeDocument/2006/relationships/hyperlink" Target="https://piazza.com/kaust.edu.sa/fall2017/cs240/hom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ctrTitle"/>
          </p:nvPr>
        </p:nvSpPr>
        <p:spPr>
          <a:xfrm>
            <a:off x="822959" y="569214"/>
            <a:ext cx="7543800" cy="26746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lang="en-US"/>
              <a:t>Introduction to GO</a:t>
            </a:r>
          </a:p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262626"/>
              </a:buClr>
              <a:buSzPct val="25000"/>
              <a:buFont typeface="Calibri"/>
              <a:buNone/>
            </a:pPr>
            <a:r>
              <a:rPr b="0" i="0" lang="en-US" sz="2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CS240</a:t>
            </a:r>
          </a:p>
        </p:txBody>
      </p:sp>
      <p:sp>
        <p:nvSpPr>
          <p:cNvPr id="106" name="Shape 106"/>
          <p:cNvSpPr txBox="1"/>
          <p:nvPr>
            <p:ph idx="1" type="subTitle"/>
          </p:nvPr>
        </p:nvSpPr>
        <p:spPr>
          <a:xfrm>
            <a:off x="825037" y="3341716"/>
            <a:ext cx="7543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20/8/2017</a:t>
            </a:r>
          </a:p>
        </p:txBody>
      </p:sp>
      <p:sp>
        <p:nvSpPr>
          <p:cNvPr id="107" name="Shape 107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de-Optimization.png" id="255" name="Shape 2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5100" y="2844988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56" name="Shape 2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9675" y="2841963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Shape 257"/>
          <p:cNvSpPr txBox="1"/>
          <p:nvPr/>
        </p:nvSpPr>
        <p:spPr>
          <a:xfrm>
            <a:off x="3885450" y="26343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5594850" y="26343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3732750" y="4020976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5405700" y="4020976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2059800" y="3970101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github/team</a:t>
            </a:r>
          </a:p>
        </p:txBody>
      </p:sp>
      <p:pic>
        <p:nvPicPr>
          <p:cNvPr descr="Code-Optimization.png" id="262" name="Shape 2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3100" y="725887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263" name="Shape 26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800" y="833387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Shape 264"/>
          <p:cNvSpPr txBox="1"/>
          <p:nvPr/>
        </p:nvSpPr>
        <p:spPr>
          <a:xfrm>
            <a:off x="2103450" y="5152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950750" y="1901875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277800" y="18510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267" name="Shape 26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77260" y="2782276"/>
            <a:ext cx="1238674" cy="12386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68" name="Shape 2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8550" y="725887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269" name="Shape 26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91250" y="833387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Shape 270"/>
          <p:cNvSpPr txBox="1"/>
          <p:nvPr/>
        </p:nvSpPr>
        <p:spPr>
          <a:xfrm>
            <a:off x="7388900" y="5152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7236200" y="1901875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5563250" y="18510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mcanini</a:t>
            </a:r>
          </a:p>
        </p:txBody>
      </p:sp>
      <p:cxnSp>
        <p:nvCxnSpPr>
          <p:cNvPr id="273" name="Shape 273"/>
          <p:cNvCxnSpPr/>
          <p:nvPr/>
        </p:nvCxnSpPr>
        <p:spPr>
          <a:xfrm>
            <a:off x="4387875" y="2057725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274" name="Shape 274"/>
          <p:cNvCxnSpPr/>
          <p:nvPr/>
        </p:nvCxnSpPr>
        <p:spPr>
          <a:xfrm flipH="1" rot="10800000">
            <a:off x="4742925" y="2050975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275" name="Shape 275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76" name="Shape 276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Collaborative Remote Versioning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Git</a:t>
            </a:r>
          </a:p>
        </p:txBody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311700" y="1315054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Git is a version control system (not the only one)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Most common commands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15384"/>
              <a:buFont typeface="Calibri"/>
              <a:buChar char="○"/>
            </a:pPr>
            <a:r>
              <a:rPr b="0" i="0" lang="en-US" sz="13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git init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create git repository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15384"/>
              <a:buFont typeface="Calibri"/>
              <a:buChar char="○"/>
            </a:pPr>
            <a:r>
              <a:rPr b="0" i="0" lang="en-US" sz="13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git add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add a file to be tracked in the repository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15384"/>
              <a:buFont typeface="Calibri"/>
              <a:buChar char="○"/>
            </a:pPr>
            <a:r>
              <a:rPr b="0" i="0" lang="en-US" sz="13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git commit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commit the current tracked files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15384"/>
              <a:buFont typeface="Calibri"/>
              <a:buChar char="○"/>
            </a:pPr>
            <a:r>
              <a:rPr b="0" i="0" lang="en-US" sz="13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git push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push the local files to the cloud</a:t>
            </a:r>
          </a:p>
          <a:p>
            <a:pPr indent="-228600" lvl="1" marL="9144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15384"/>
              <a:buFont typeface="Calibri"/>
              <a:buChar char="○"/>
            </a:pPr>
            <a:r>
              <a:rPr b="0" i="0" lang="en-US" sz="13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git pull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: pull the cloud files locally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Start with git at: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https://try.github.io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83" name="Shape 28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id="284" name="Shape 28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62100" y="1682429"/>
            <a:ext cx="2510350" cy="97709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Shape 285"/>
          <p:cNvSpPr txBox="1"/>
          <p:nvPr/>
        </p:nvSpPr>
        <p:spPr>
          <a:xfrm>
            <a:off x="5962100" y="2659525"/>
            <a:ext cx="2394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12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https://education.github.com/pack</a:t>
            </a: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Why Go?</a:t>
            </a:r>
          </a:p>
        </p:txBody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x="311700" y="1316248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Simpler, cleaner, and faster programming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Fast compilation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Easier interface abstractions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lang="en-US"/>
              <a:t>Garbage collection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Concurrency as a goal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Read more in: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https://golang.org/doc/faq#Origins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92" name="Shape 29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93" name="Shape 293"/>
          <p:cNvSpPr txBox="1"/>
          <p:nvPr/>
        </p:nvSpPr>
        <p:spPr>
          <a:xfrm>
            <a:off x="7762200" y="3150825"/>
            <a:ext cx="1070100" cy="2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-US" sz="1000"/>
              <a:t>source: xkcd</a:t>
            </a:r>
          </a:p>
        </p:txBody>
      </p:sp>
      <p:pic>
        <p:nvPicPr>
          <p:cNvPr id="294" name="Shape 29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00625" y="1387599"/>
            <a:ext cx="3231675" cy="1829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Who uses Go?</a:t>
            </a:r>
          </a:p>
        </p:txBody>
      </p:sp>
      <p:sp>
        <p:nvSpPr>
          <p:cNvPr id="300" name="Shape 30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pic>
        <p:nvPicPr>
          <p:cNvPr id="301" name="Shape 3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0225" y="1585462"/>
            <a:ext cx="2781300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Shape 30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75475" y="3056825"/>
            <a:ext cx="25908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Shape 30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52312" y="1557612"/>
            <a:ext cx="2381250" cy="80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Shape 30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87287" y="3329675"/>
            <a:ext cx="2311325" cy="531350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Shape 305"/>
          <p:cNvSpPr txBox="1"/>
          <p:nvPr/>
        </p:nvSpPr>
        <p:spPr>
          <a:xfrm>
            <a:off x="6712475" y="4206325"/>
            <a:ext cx="1869000" cy="4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and many more ...</a:t>
            </a:r>
          </a:p>
        </p:txBody>
      </p:sp>
      <p:pic>
        <p:nvPicPr>
          <p:cNvPr id="306" name="Shape 30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98121" y="445025"/>
            <a:ext cx="2599476" cy="93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Installation</a:t>
            </a:r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311700" y="1303361"/>
            <a:ext cx="8520599" cy="32655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Usually straightforward (package manager or source)</a:t>
            </a:r>
          </a:p>
          <a:p>
            <a:pPr lvl="3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400">
                <a:latin typeface="Consolas"/>
                <a:ea typeface="Consolas"/>
                <a:cs typeface="Consolas"/>
                <a:sym typeface="Consolas"/>
              </a:rPr>
              <a:t>apt</a:t>
            </a:r>
            <a:r>
              <a:rPr lang="en-US" sz="1400"/>
              <a:t> (Ubuntu)</a:t>
            </a:r>
          </a:p>
          <a:p>
            <a:pPr lvl="3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400">
                <a:latin typeface="Consolas"/>
                <a:ea typeface="Consolas"/>
                <a:cs typeface="Consolas"/>
                <a:sym typeface="Consolas"/>
              </a:rPr>
              <a:t>yum</a:t>
            </a:r>
            <a:r>
              <a:rPr lang="en-US" sz="1400"/>
              <a:t>/</a:t>
            </a:r>
            <a:r>
              <a:rPr lang="en-US" sz="1400">
                <a:latin typeface="Consolas"/>
                <a:ea typeface="Consolas"/>
                <a:cs typeface="Consolas"/>
                <a:sym typeface="Consolas"/>
              </a:rPr>
              <a:t>dnf</a:t>
            </a:r>
            <a:r>
              <a:rPr lang="en-US" sz="1400"/>
              <a:t> (RedHat)</a:t>
            </a:r>
          </a:p>
          <a:p>
            <a:pPr lvl="3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1400">
                <a:latin typeface="Consolas"/>
                <a:ea typeface="Consolas"/>
                <a:cs typeface="Consolas"/>
                <a:sym typeface="Consolas"/>
              </a:rPr>
              <a:t>brew</a:t>
            </a:r>
            <a:r>
              <a:rPr lang="en-US" sz="1400"/>
              <a:t> (macOS)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Pay special attention to environment variables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You may need to make sure you configure some of them (</a:t>
            </a:r>
            <a:r>
              <a:rPr i="0" lang="en-US" sz="15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GOPATH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i="0" lang="en-US" sz="1500" u="none" cap="none" strike="noStrike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GOROOT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</p:txBody>
      </p:sp>
      <p:sp>
        <p:nvSpPr>
          <p:cNvPr id="313" name="Shape 31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>
            <p:ph idx="12" type="sldNum"/>
          </p:nvPr>
        </p:nvSpPr>
        <p:spPr>
          <a:xfrm>
            <a:off x="7425343" y="4844839"/>
            <a:ext cx="984000" cy="2739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319" name="Shape 319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Basics and declarations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>
            <p:ph idx="12" type="sldNum"/>
          </p:nvPr>
        </p:nvSpPr>
        <p:spPr>
          <a:xfrm>
            <a:off x="7425343" y="4844839"/>
            <a:ext cx="984000" cy="2739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325" name="Shape 325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Packages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idx="12" type="sldNum"/>
          </p:nvPr>
        </p:nvSpPr>
        <p:spPr>
          <a:xfrm>
            <a:off x="7425343" y="4844839"/>
            <a:ext cx="984000" cy="2739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331" name="Shape 331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Control flow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idx="12" type="sldNum"/>
          </p:nvPr>
        </p:nvSpPr>
        <p:spPr>
          <a:xfrm>
            <a:off x="7425343" y="4844839"/>
            <a:ext cx="984000" cy="273900"/>
          </a:xfrm>
          <a:prstGeom prst="rect">
            <a:avLst/>
          </a:prstGeom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337" name="Shape 337"/>
          <p:cNvSpPr txBox="1"/>
          <p:nvPr/>
        </p:nvSpPr>
        <p:spPr>
          <a:xfrm>
            <a:off x="1176450" y="2143650"/>
            <a:ext cx="6791100" cy="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-US" sz="3400">
                <a:solidFill>
                  <a:schemeClr val="accent5"/>
                </a:solidFill>
              </a:rPr>
              <a:t>Demo: Extras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24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 do before next class</a:t>
            </a:r>
          </a:p>
        </p:txBody>
      </p:sp>
      <p:sp>
        <p:nvSpPr>
          <p:cNvPr id="343" name="Shape 343"/>
          <p:cNvSpPr txBox="1"/>
          <p:nvPr>
            <p:ph idx="1" type="body"/>
          </p:nvPr>
        </p:nvSpPr>
        <p:spPr>
          <a:xfrm>
            <a:off x="311700" y="1296537"/>
            <a:ext cx="8520599" cy="32723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Join Piazza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Install Go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Go tour – up to the concurrency: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https://tour.golang.org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1" lang="en-US"/>
              <a:t>Do some exercises</a:t>
            </a:r>
          </a:p>
          <a:p>
            <a:pPr indent="0" lvl="0" marL="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And if you have time:</a:t>
            </a:r>
          </a:p>
          <a:p>
            <a:pPr indent="-68580" lvl="0" marL="6858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How to write Go code: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https://golang.org/doc/code.html</a:t>
            </a:r>
          </a:p>
          <a:p>
            <a:pPr indent="-68580" lvl="0" marL="6858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Effective Go: </a:t>
            </a:r>
            <a:r>
              <a:rPr b="0" i="0" lang="en-US" sz="1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https://golang.org/doc/effective_go.html</a:t>
            </a: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344" name="Shape 34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345" name="Shape 345"/>
          <p:cNvGrpSpPr/>
          <p:nvPr/>
        </p:nvGrpSpPr>
        <p:grpSpPr>
          <a:xfrm>
            <a:off x="6292408" y="900761"/>
            <a:ext cx="2454398" cy="3474516"/>
            <a:chOff x="6298442" y="498152"/>
            <a:chExt cx="2454398" cy="3474516"/>
          </a:xfrm>
        </p:grpSpPr>
        <p:pic>
          <p:nvPicPr>
            <p:cNvPr id="346" name="Shape 346"/>
            <p:cNvPicPr preferRelativeResize="0"/>
            <p:nvPr/>
          </p:nvPicPr>
          <p:blipFill rotWithShape="1">
            <a:blip r:embed="rId6">
              <a:alphaModFix/>
            </a:blip>
            <a:srcRect b="0" l="37629" r="0" t="0"/>
            <a:stretch/>
          </p:blipFill>
          <p:spPr>
            <a:xfrm>
              <a:off x="6298442" y="498152"/>
              <a:ext cx="2454398" cy="347451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7" name="Shape 347"/>
            <p:cNvSpPr/>
            <p:nvPr/>
          </p:nvSpPr>
          <p:spPr>
            <a:xfrm>
              <a:off x="6298442" y="873457"/>
              <a:ext cx="2448364" cy="1296537"/>
            </a:xfrm>
            <a:prstGeom prst="rect">
              <a:avLst/>
            </a:prstGeom>
            <a:noFill/>
            <a:ln cap="flat" cmpd="sng" w="15875">
              <a:solidFill>
                <a:srgbClr val="C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Course overview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311700" y="1303361"/>
            <a:ext cx="8520599" cy="326551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Course website:</a:t>
            </a:r>
            <a:r>
              <a:rPr lang="en-US"/>
              <a:t>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http://web.kaust.edu.sa/Faculty/MarcoCanini/classes/CS240/F17/</a:t>
            </a:r>
            <a:r>
              <a:rPr lang="en-US"/>
              <a:t> 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Piazza: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https://piazza.com/kaust.edu.sa/fall2017/cs240/home</a:t>
            </a:r>
            <a:r>
              <a:rPr lang="en-US"/>
              <a:t> 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Grades are based on lab assignments and exams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We will use Go as the programming language for the assignments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Prof. Canini is away this week; he will expand more on the class overview next week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Today we will re-introduce version control and go over the basics of Go (golang)</a:t>
            </a:r>
          </a:p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Version control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310184"/>
            <a:ext cx="8520599" cy="32586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2286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It is a way to manage different versions or revisions of the files. </a:t>
            </a:r>
          </a:p>
          <a:p>
            <a:pPr indent="0" lvl="0" marL="2286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Examples: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Undo/redo buffers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Google docs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lang="en-US"/>
              <a:t>Overleaf (online Latex)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●"/>
            </a:pPr>
            <a:r>
              <a:rPr b="0" i="0" lang="en-US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Multiple versions</a:t>
            </a:r>
          </a:p>
          <a:p>
            <a:pPr indent="-228600" lvl="0" marL="457200" marR="0" rtl="0" algn="l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None/>
            </a:pPr>
            <a:r>
              <a:t/>
            </a:r>
            <a:endParaRPr b="0" i="0" sz="1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22" name="Shape 122"/>
          <p:cNvSpPr/>
          <p:nvPr/>
        </p:nvSpPr>
        <p:spPr>
          <a:xfrm>
            <a:off x="839337" y="3466532"/>
            <a:ext cx="3418800" cy="110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sibyani@kaust:~$ ls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assignment1-1.go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assignment1-2.go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assignment1-3_work_in_progress.go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i="0" sz="14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85000"/>
              </a:lnSpc>
              <a:spcBef>
                <a:spcPts val="0"/>
              </a:spcBef>
              <a:buClr>
                <a:srgbClr val="3F3F3F"/>
              </a:buClr>
              <a:buSzPct val="25000"/>
              <a:buFont typeface="Calibri"/>
              <a:buNone/>
            </a:pPr>
            <a:r>
              <a:rPr b="0" i="0" lang="en-US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Example:</a:t>
            </a:r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Code-Optimization.png" id="129" name="Shape 1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9800" y="1952411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130" name="Shape 1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2500" y="2059911"/>
            <a:ext cx="1017599" cy="1017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131" name="Shape 1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89175" y="194938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132" name="Shape 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38550" y="1952411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/>
        </p:nvSpPr>
        <p:spPr>
          <a:xfrm>
            <a:off x="2110150" y="1741725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4024350" y="1741725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5973787" y="1741725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working 1-3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1957450" y="31284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3835200" y="31284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5821100" y="31284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284500" y="3077525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Local Versioning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6" name="Shape 146"/>
          <p:cNvSpPr txBox="1"/>
          <p:nvPr/>
        </p:nvSpPr>
        <p:spPr>
          <a:xfrm>
            <a:off x="680412" y="4017869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github/sibyani</a:t>
            </a:r>
          </a:p>
        </p:txBody>
      </p:sp>
      <p:pic>
        <p:nvPicPr>
          <p:cNvPr descr="Code-Optimization.png" id="147" name="Shape 1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148" name="Shape 14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8412" y="881155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 txBox="1"/>
          <p:nvPr/>
        </p:nvSpPr>
        <p:spPr>
          <a:xfrm>
            <a:off x="2506061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2353361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680412" y="1898768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152" name="Shape 15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7872" y="2830044"/>
            <a:ext cx="1238674" cy="12386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3" name="Shape 153"/>
          <p:cNvCxnSpPr/>
          <p:nvPr/>
        </p:nvCxnSpPr>
        <p:spPr>
          <a:xfrm>
            <a:off x="1179687" y="2486493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154" name="Shape 154"/>
          <p:cNvCxnSpPr/>
          <p:nvPr/>
        </p:nvCxnSpPr>
        <p:spPr>
          <a:xfrm flipH="1" rot="10800000">
            <a:off x="1534737" y="2479743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155" name="Shape 155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Remote Versioning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Code-Optimization.png" id="161" name="Shape 1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2892756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Shape 162"/>
          <p:cNvSpPr txBox="1"/>
          <p:nvPr/>
        </p:nvSpPr>
        <p:spPr>
          <a:xfrm>
            <a:off x="2506061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2353361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680412" y="4017869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github/hsibyani</a:t>
            </a:r>
          </a:p>
        </p:txBody>
      </p:sp>
      <p:pic>
        <p:nvPicPr>
          <p:cNvPr descr="Code-Optimization.png" id="165" name="Shape 1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166" name="Shape 1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8412" y="881155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 txBox="1"/>
          <p:nvPr/>
        </p:nvSpPr>
        <p:spPr>
          <a:xfrm>
            <a:off x="2506061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2353361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680412" y="1898768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170" name="Shape 17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7872" y="2830044"/>
            <a:ext cx="1238674" cy="12386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1" name="Shape 171"/>
          <p:cNvCxnSpPr/>
          <p:nvPr/>
        </p:nvCxnSpPr>
        <p:spPr>
          <a:xfrm>
            <a:off x="1179687" y="2486493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172" name="Shape 172"/>
          <p:cNvCxnSpPr/>
          <p:nvPr/>
        </p:nvCxnSpPr>
        <p:spPr>
          <a:xfrm flipH="1" rot="10800000">
            <a:off x="1534737" y="2479743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173" name="Shape 173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Remote Versioning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Code-Optimization.png" id="179" name="Shape 1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28927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180" name="Shape 1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5087" y="2889731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 txBox="1"/>
          <p:nvPr/>
        </p:nvSpPr>
        <p:spPr>
          <a:xfrm>
            <a:off x="2506061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4420262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2353361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4231112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80412" y="4017869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github/hsibyani</a:t>
            </a:r>
          </a:p>
        </p:txBody>
      </p:sp>
      <p:pic>
        <p:nvPicPr>
          <p:cNvPr descr="Code-Optimization.png" id="186" name="Shape 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187" name="Shape 18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8412" y="881155"/>
            <a:ext cx="1017599" cy="1017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188" name="Shape 1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5087" y="770631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189" name="Shape 1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462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Shape 190"/>
          <p:cNvSpPr txBox="1"/>
          <p:nvPr/>
        </p:nvSpPr>
        <p:spPr>
          <a:xfrm>
            <a:off x="2506061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191" name="Shape 191"/>
          <p:cNvSpPr txBox="1"/>
          <p:nvPr/>
        </p:nvSpPr>
        <p:spPr>
          <a:xfrm>
            <a:off x="4420262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6369698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working 1-3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2353361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4231112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6217012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196" name="Shape 196"/>
          <p:cNvSpPr txBox="1"/>
          <p:nvPr/>
        </p:nvSpPr>
        <p:spPr>
          <a:xfrm>
            <a:off x="680412" y="1898768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197" name="Shape 19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7872" y="2830044"/>
            <a:ext cx="1238674" cy="12386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8" name="Shape 198"/>
          <p:cNvCxnSpPr/>
          <p:nvPr/>
        </p:nvCxnSpPr>
        <p:spPr>
          <a:xfrm>
            <a:off x="1179687" y="2486493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199" name="Shape 199"/>
          <p:cNvCxnSpPr/>
          <p:nvPr/>
        </p:nvCxnSpPr>
        <p:spPr>
          <a:xfrm flipH="1" rot="10800000">
            <a:off x="1534737" y="2479743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200" name="Shape 200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Remote Versioning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Code-Optimization.png" id="206" name="Shape 2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28927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07" name="Shape 2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5087" y="2889731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08" name="Shape 20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462" y="2892756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/>
        </p:nvSpPr>
        <p:spPr>
          <a:xfrm>
            <a:off x="2506061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x="4420262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6369698" y="26820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working 1-3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2353361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4231112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6217012" y="4068744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680412" y="4017869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github/hsibyani</a:t>
            </a:r>
          </a:p>
        </p:txBody>
      </p:sp>
      <p:pic>
        <p:nvPicPr>
          <p:cNvPr descr="Code-Optimization.png" id="216" name="Shape 2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5711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217" name="Shape 2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8412" y="881155"/>
            <a:ext cx="1017599" cy="1017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18" name="Shape 2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85087" y="770631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de-Optimization.png" id="219" name="Shape 2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34462" y="773656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Shape 220"/>
          <p:cNvSpPr txBox="1"/>
          <p:nvPr/>
        </p:nvSpPr>
        <p:spPr>
          <a:xfrm>
            <a:off x="2506061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4420262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1-2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6369698" y="562968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working 1-3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2353361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4231112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6217012" y="1949643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680412" y="1898768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227" name="Shape 2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97872" y="2830044"/>
            <a:ext cx="1238674" cy="12386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8" name="Shape 228"/>
          <p:cNvCxnSpPr/>
          <p:nvPr/>
        </p:nvCxnSpPr>
        <p:spPr>
          <a:xfrm>
            <a:off x="1179687" y="2486493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229" name="Shape 229"/>
          <p:cNvCxnSpPr/>
          <p:nvPr/>
        </p:nvCxnSpPr>
        <p:spPr>
          <a:xfrm flipH="1" rot="10800000">
            <a:off x="1534737" y="2479743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230" name="Shape 230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Remote Versioning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de-Optimization.png" id="235" name="Shape 2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5100" y="2844988"/>
            <a:ext cx="1238674" cy="123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Shape 236"/>
          <p:cNvSpPr txBox="1"/>
          <p:nvPr/>
        </p:nvSpPr>
        <p:spPr>
          <a:xfrm>
            <a:off x="3885450" y="26343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3732750" y="4020976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2059800" y="3970101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github/team</a:t>
            </a:r>
          </a:p>
        </p:txBody>
      </p:sp>
      <p:pic>
        <p:nvPicPr>
          <p:cNvPr descr="Code-Optimization.png" id="239" name="Shape 2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3100" y="725887"/>
            <a:ext cx="1238674" cy="123867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240" name="Shape 2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800" y="833387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 txBox="1"/>
          <p:nvPr/>
        </p:nvSpPr>
        <p:spPr>
          <a:xfrm>
            <a:off x="2103450" y="515200"/>
            <a:ext cx="11682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finished 1-1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950750" y="1901875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assignment1.go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277800" y="18510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sibyani</a:t>
            </a:r>
          </a:p>
        </p:txBody>
      </p:sp>
      <p:pic>
        <p:nvPicPr>
          <p:cNvPr descr="cloud-10.png" id="244" name="Shape 24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77260" y="2782276"/>
            <a:ext cx="1238674" cy="12386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ccount_friend_human_man_member_person_profile_user_users-256.png" id="245" name="Shape 2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91250" y="833387"/>
            <a:ext cx="1017599" cy="1017599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 txBox="1"/>
          <p:nvPr/>
        </p:nvSpPr>
        <p:spPr>
          <a:xfrm>
            <a:off x="5563250" y="1851000"/>
            <a:ext cx="1473600" cy="450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/>
              <a:t>mcanini</a:t>
            </a:r>
          </a:p>
        </p:txBody>
      </p:sp>
      <p:cxnSp>
        <p:nvCxnSpPr>
          <p:cNvPr id="247" name="Shape 247"/>
          <p:cNvCxnSpPr/>
          <p:nvPr/>
        </p:nvCxnSpPr>
        <p:spPr>
          <a:xfrm>
            <a:off x="4387875" y="2057725"/>
            <a:ext cx="0" cy="3548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cxnSp>
        <p:nvCxnSpPr>
          <p:cNvPr id="248" name="Shape 248"/>
          <p:cNvCxnSpPr/>
          <p:nvPr/>
        </p:nvCxnSpPr>
        <p:spPr>
          <a:xfrm flipH="1" rot="10800000">
            <a:off x="4742925" y="2050975"/>
            <a:ext cx="6599" cy="321599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lg" w="lg" type="stealth"/>
          </a:ln>
        </p:spPr>
      </p:cxnSp>
      <p:sp>
        <p:nvSpPr>
          <p:cNvPr id="249" name="Shape 249"/>
          <p:cNvSpPr txBox="1"/>
          <p:nvPr>
            <p:ph idx="12" type="sldNum"/>
          </p:nvPr>
        </p:nvSpPr>
        <p:spPr>
          <a:xfrm>
            <a:off x="7425343" y="4844839"/>
            <a:ext cx="984018" cy="273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7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50" name="Shape 250"/>
          <p:cNvSpPr txBox="1"/>
          <p:nvPr/>
        </p:nvSpPr>
        <p:spPr>
          <a:xfrm>
            <a:off x="18608" y="4822710"/>
            <a:ext cx="28592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Collaborative Remote Versioning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trospect">
  <a:themeElements>
    <a:clrScheme name="Retrospect">
      <a:dk1>
        <a:srgbClr val="000000"/>
      </a:dk1>
      <a:lt1>
        <a:srgbClr val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