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985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69850" lvl="1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69850" lvl="2" marL="9144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69850" lvl="3" marL="13716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69850" lvl="4" marL="18288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69850" lvl="5" marL="22860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69850" lvl="6" marL="2743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69850" lvl="7" marL="32004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69850" lvl="8" marL="36576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0600"/>
            <a:ext cx="9144000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4750737"/>
            <a:ext cx="9144000" cy="498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b="0" i="0" sz="6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825037" y="334171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22" name="Shape 22"/>
          <p:cNvCxnSpPr/>
          <p:nvPr/>
        </p:nvCxnSpPr>
        <p:spPr>
          <a:xfrm>
            <a:off x="905744" y="3257550"/>
            <a:ext cx="740663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Picture with Caption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0" y="3714750"/>
            <a:ext cx="9141619" cy="14287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11" y="368630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x="822959" y="3806189"/>
            <a:ext cx="7585234" cy="61722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2" name="Shape 82"/>
          <p:cNvSpPr/>
          <p:nvPr>
            <p:ph idx="2" type="pic"/>
          </p:nvPr>
        </p:nvSpPr>
        <p:spPr>
          <a:xfrm>
            <a:off x="11" y="0"/>
            <a:ext cx="9143988" cy="3686306"/>
          </a:xfrm>
          <a:prstGeom prst="rect">
            <a:avLst/>
          </a:prstGeom>
          <a:solidFill>
            <a:srgbClr val="BECAD4"/>
          </a:solidFill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21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822959" y="4430267"/>
            <a:ext cx="7584948" cy="4457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Calibri"/>
              <a:buNone/>
              <a:defRPr b="0" i="0" sz="112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9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086100" y="-878839"/>
            <a:ext cx="3017519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vertTitleAndTx">
  <p:cSld name="Vertical Title and 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 rot="5400000">
            <a:off x="5369550" y="1483350"/>
            <a:ext cx="4319923" cy="19716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7" name="Shape 97"/>
          <p:cNvSpPr txBox="1"/>
          <p:nvPr>
            <p:ph idx="1" type="body"/>
          </p:nvPr>
        </p:nvSpPr>
        <p:spPr>
          <a:xfrm rot="5400000">
            <a:off x="1369050" y="-431174"/>
            <a:ext cx="4319923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Shape 99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822959" y="1384300"/>
            <a:ext cx="7543800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secHead">
  <p:cSld name="Section Header"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type="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b="0" i="0" sz="6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822959" y="333984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41" name="Shape 41"/>
          <p:cNvCxnSpPr/>
          <p:nvPr/>
        </p:nvCxnSpPr>
        <p:spPr>
          <a:xfrm>
            <a:off x="905744" y="3257550"/>
            <a:ext cx="740663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822959" y="1384300"/>
            <a:ext cx="3703319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63439" y="1384300"/>
            <a:ext cx="3703319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822959" y="1384538"/>
            <a:ext cx="3703319" cy="552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822959" y="1936750"/>
            <a:ext cx="3703319" cy="24650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3" type="body"/>
          </p:nvPr>
        </p:nvSpPr>
        <p:spPr>
          <a:xfrm>
            <a:off x="4663439" y="1384538"/>
            <a:ext cx="3703319" cy="552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4" type="body"/>
          </p:nvPr>
        </p:nvSpPr>
        <p:spPr>
          <a:xfrm>
            <a:off x="4663439" y="1936750"/>
            <a:ext cx="3703319" cy="24650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Content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12" y="0"/>
            <a:ext cx="3038093" cy="51434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3030052" y="0"/>
            <a:ext cx="48005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342900" y="445768"/>
            <a:ext cx="24003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600450" y="548639"/>
            <a:ext cx="4869179" cy="3943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342900" y="2194559"/>
            <a:ext cx="2400300" cy="253434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12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9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349134" y="4844839"/>
            <a:ext cx="196388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600450" y="4844839"/>
            <a:ext cx="348615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675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" name="Shape 8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822959" y="1384300"/>
            <a:ext cx="7543800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3" name="Shape 13"/>
          <p:cNvCxnSpPr/>
          <p:nvPr/>
        </p:nvCxnSpPr>
        <p:spPr>
          <a:xfrm>
            <a:off x="895149" y="1303383"/>
            <a:ext cx="747521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youtu.be/f6kdp27TYZs" TargetMode="External"/><Relationship Id="rId4" Type="http://schemas.openxmlformats.org/officeDocument/2006/relationships/hyperlink" Target="https://youtu.be/QDDwwePbDtw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vimeo.com/49718712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ctr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/>
              <a:t>Concurrency in GO</a:t>
            </a:r>
          </a:p>
          <a:p>
            <a:pPr lvl="0" rtl="0"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 sz="2400"/>
              <a:t>CS240</a:t>
            </a:r>
          </a:p>
        </p:txBody>
      </p:sp>
      <p:sp>
        <p:nvSpPr>
          <p:cNvPr id="106" name="Shape 106"/>
          <p:cNvSpPr txBox="1"/>
          <p:nvPr>
            <p:ph idx="1" type="subTitle"/>
          </p:nvPr>
        </p:nvSpPr>
        <p:spPr>
          <a:xfrm>
            <a:off x="825037" y="334171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23/8/2017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Channels with fan-in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1176450" y="1987975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Redundancy using channels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24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Concurrency with shared memory?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311700" y="1317008"/>
            <a:ext cx="8520599" cy="32518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/>
              <a:t>GO still supports the usual shared memory primitives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/>
              <a:t>Key functions include: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sync.Mutex</a:t>
            </a:r>
            <a:r>
              <a:rPr lang="en-US"/>
              <a:t>: mutual exclusion (lock/unlock)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sync.Once</a:t>
            </a:r>
            <a:r>
              <a:rPr lang="en-US"/>
              <a:t>: do an action exactly once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sync.RWMutex</a:t>
            </a:r>
            <a:r>
              <a:rPr lang="en-US"/>
              <a:t>: more control on read/write locking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/>
              <a:t>More in documentation and tour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24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do before next class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311700" y="1310184"/>
            <a:ext cx="8520599" cy="32586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Finish the Go tour (concurrency) – do the Web Crawler exercise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Read the MapReduce paper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/>
              <a:t>Suggested:</a:t>
            </a:r>
          </a:p>
          <a:p>
            <a:pPr indent="45720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/>
              <a:t>Go Concurrency Patterns: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https://youtu.be/f6kdp27TYZs</a:t>
            </a:r>
            <a:r>
              <a:rPr lang="en-US"/>
              <a:t> </a:t>
            </a:r>
          </a:p>
          <a:p>
            <a:pPr indent="45720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/>
              <a:t>Advanced Go Concurrency Patterns: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https://youtu.be/QDDwwePbDtw</a:t>
            </a:r>
            <a:r>
              <a:rPr lang="en-US"/>
              <a:t> </a:t>
            </a:r>
          </a:p>
          <a:p>
            <a:pPr indent="45720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What is concurrency?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11700" y="1233550"/>
            <a:ext cx="8520600" cy="3259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Concurrency is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Programming the composition of </a:t>
            </a:r>
            <a:r>
              <a:rPr lang="en-US"/>
              <a:t>independently</a:t>
            </a:r>
            <a:r>
              <a:rPr lang="en-US"/>
              <a:t> executing functions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It’s not parallelism: </a:t>
            </a:r>
            <a:r>
              <a:rPr lang="en-US"/>
              <a:t>simultaneous</a:t>
            </a:r>
            <a:r>
              <a:rPr lang="en-US"/>
              <a:t> execution of different functions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Nice talk by Rob Pike: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https://vimeo.com/49718712</a:t>
            </a:r>
            <a:r>
              <a:rPr lang="en-US"/>
              <a:t> </a:t>
            </a:r>
          </a:p>
          <a:p>
            <a:pPr indent="-228600" lvl="0" marL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Examples: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I/O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Processes</a:t>
            </a:r>
          </a:p>
          <a:p>
            <a:pPr indent="-228600" lvl="1" marL="914400">
              <a:lnSpc>
                <a:spcPct val="150000"/>
              </a:lnSpc>
              <a:spcBef>
                <a:spcPts val="0"/>
              </a:spcBef>
            </a:pPr>
            <a:r>
              <a:rPr lang="en-US"/>
              <a:t>Servers communications</a:t>
            </a:r>
          </a:p>
          <a:p>
            <a:pPr indent="-228600" lvl="0" marL="4572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What could go wrong?</a:t>
            </a:r>
          </a:p>
          <a:p>
            <a:pPr indent="-228600" lvl="1" marL="914400" rtl="0">
              <a:lnSpc>
                <a:spcPct val="150000"/>
              </a:lnSpc>
              <a:spcBef>
                <a:spcPts val="0"/>
              </a:spcBef>
            </a:pPr>
            <a:r>
              <a:rPr lang="en-US"/>
              <a:t>Order violations - races</a:t>
            </a:r>
          </a:p>
          <a:p>
            <a:pPr indent="-228600" lvl="1" marL="914400">
              <a:lnSpc>
                <a:spcPct val="150000"/>
              </a:lnSpc>
              <a:spcBef>
                <a:spcPts val="0"/>
              </a:spcBef>
            </a:pPr>
            <a:r>
              <a:rPr lang="en-US"/>
              <a:t>Deadlocks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/>
              <a:t>Achieving c</a:t>
            </a: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oncurrency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11700" y="1303361"/>
            <a:ext cx="8520599" cy="32655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Concurrency can be achieved using two ways:</a:t>
            </a:r>
          </a:p>
          <a:p>
            <a:pPr indent="-232155" lvl="1" marL="676656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96428"/>
              <a:buFont typeface="Calibri"/>
              <a:buChar char="●"/>
            </a:pPr>
            <a:r>
              <a:rPr b="0" i="0" lang="en-US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Communicating sequential processes (CSP). Using communication for synchronization.</a:t>
            </a:r>
          </a:p>
          <a:p>
            <a:pPr indent="-232155" lvl="1" marL="676656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96428"/>
              <a:buFont typeface="Calibri"/>
              <a:buChar char="●"/>
            </a:pPr>
            <a:r>
              <a:rPr b="0" i="0" lang="en-US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Shared memory using locks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We are going to focus on CSP today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278250" y="908100"/>
            <a:ext cx="8587500" cy="332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300"/>
              </a:spcBef>
              <a:buNone/>
            </a:pPr>
            <a:r>
              <a:rPr b="1" lang="en-US" sz="17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GO’s philosophy:</a:t>
            </a:r>
          </a:p>
          <a:p>
            <a:pPr lvl="0" rtl="0" algn="ctr">
              <a:lnSpc>
                <a:spcPct val="150000"/>
              </a:lnSpc>
              <a:spcBef>
                <a:spcPts val="300"/>
              </a:spcBef>
              <a:buNone/>
            </a:pPr>
            <a:r>
              <a:rPr i="1" lang="en-US" sz="20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Do not communicate by sharing memory; </a:t>
            </a:r>
          </a:p>
          <a:p>
            <a:pPr lvl="0" rtl="0" algn="ctr">
              <a:lnSpc>
                <a:spcPct val="150000"/>
              </a:lnSpc>
              <a:spcBef>
                <a:spcPts val="300"/>
              </a:spcBef>
              <a:buNone/>
            </a:pPr>
            <a:r>
              <a:rPr i="1" lang="en-US" sz="20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instead, share memory by communicating.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goroutines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311700" y="1303361"/>
            <a:ext cx="8520599" cy="32655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Think of them like threads. </a:t>
            </a:r>
          </a:p>
          <a:p>
            <a:pPr indent="-232155" lvl="1" marL="676656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96428"/>
              <a:buFont typeface="Calibri"/>
              <a:buChar char="●"/>
            </a:pPr>
            <a:r>
              <a:rPr b="0" i="0" lang="en-US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They have smaller stacks</a:t>
            </a:r>
          </a:p>
          <a:p>
            <a:pPr indent="-232155" lvl="1" marL="676656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96428"/>
              <a:buFont typeface="Calibri"/>
              <a:buChar char="●"/>
            </a:pPr>
            <a:r>
              <a:rPr b="0" i="0" lang="en-US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Allows for easy scalability</a:t>
            </a:r>
          </a:p>
          <a:p>
            <a:pPr indent="-232155" lvl="1" marL="676656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96428"/>
              <a:buFont typeface="Calibri"/>
              <a:buChar char="●"/>
            </a:pPr>
            <a:r>
              <a:rPr b="0" i="0" lang="en-US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Managed by the process itself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 goroutines terminate when main exits</a:t>
            </a:r>
          </a:p>
          <a:p>
            <a:pPr indent="-228600" lvl="0" marL="457200" marR="0" rtl="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marR="0" rtl="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goroutines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Channels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311700" y="1310184"/>
            <a:ext cx="8520599" cy="32586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68580" lvl="0" marL="6858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Channels are used to send and receive values from goroutines</a:t>
            </a:r>
          </a:p>
          <a:p>
            <a:pPr indent="-68580" lvl="0" marL="6858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Send to a channel: </a:t>
            </a:r>
            <a:r>
              <a:rPr i="0" lang="en-US" sz="15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ch &lt;- x</a:t>
            </a:r>
          </a:p>
          <a:p>
            <a:pPr indent="-68580" lvl="0" marL="6858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Receive from a channel: </a:t>
            </a:r>
            <a:r>
              <a:rPr i="0" lang="en-US" sz="15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x = &lt;- ch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68580" lvl="0" marL="6858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/>
              <a:t>There are two types of channels, buffered and unbuffered channels.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Channels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311700" y="1310184"/>
            <a:ext cx="8520600" cy="3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/>
              <a:t>Unbuffered channels: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Unbuffered channels blocks sending until some routine receives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Receivers are blocked until a goroutine sends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This would result in channels having a synchronizes behavior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None/>
            </a:pPr>
            <a:r>
              <a:rPr lang="en-US"/>
              <a:t>Buffered channels: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</a:pPr>
            <a:r>
              <a:rPr lang="en-US"/>
              <a:t>Allows the channel to accept more elements before releasing it to the receiver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Channels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Retrospect">
      <a:dk1>
        <a:srgbClr val="000000"/>
      </a:dk1>
      <a:lt1>
        <a:srgbClr val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